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7" r:id="rId2"/>
    <p:sldId id="434" r:id="rId3"/>
    <p:sldId id="457" r:id="rId4"/>
    <p:sldId id="502" r:id="rId5"/>
    <p:sldId id="435" r:id="rId6"/>
    <p:sldId id="439" r:id="rId7"/>
    <p:sldId id="436" r:id="rId8"/>
    <p:sldId id="560" r:id="rId9"/>
    <p:sldId id="562" r:id="rId10"/>
    <p:sldId id="539" r:id="rId11"/>
    <p:sldId id="561" r:id="rId12"/>
    <p:sldId id="563" r:id="rId13"/>
    <p:sldId id="540" r:id="rId14"/>
    <p:sldId id="541" r:id="rId15"/>
    <p:sldId id="546" r:id="rId16"/>
    <p:sldId id="547" r:id="rId17"/>
    <p:sldId id="565" r:id="rId18"/>
    <p:sldId id="566" r:id="rId19"/>
    <p:sldId id="581" r:id="rId20"/>
    <p:sldId id="440" r:id="rId21"/>
    <p:sldId id="542" r:id="rId22"/>
    <p:sldId id="528" r:id="rId23"/>
    <p:sldId id="543" r:id="rId24"/>
    <p:sldId id="550" r:id="rId25"/>
    <p:sldId id="449" r:id="rId26"/>
    <p:sldId id="544" r:id="rId27"/>
    <p:sldId id="568" r:id="rId28"/>
  </p:sldIdLst>
  <p:sldSz cx="9144000" cy="5143500" type="screen16x9"/>
  <p:notesSz cx="6797675" cy="9928225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4660"/>
  </p:normalViewPr>
  <p:slideViewPr>
    <p:cSldViewPr showGuides="1">
      <p:cViewPr>
        <p:scale>
          <a:sx n="100" d="100"/>
          <a:sy n="100" d="100"/>
        </p:scale>
        <p:origin x="-2130" y="-804"/>
      </p:cViewPr>
      <p:guideLst>
        <p:guide orient="horz" pos="1601"/>
        <p:guide pos="29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3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页眉占位符 1126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7" name="日期占位符 11266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页脚占位符 11267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灯片编号占位符 11268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2128478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页眉占位符 92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219" name="日期占位符 9218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3252" name="幻灯片图像占位符 9219"/>
          <p:cNvSpPr>
            <a:spLocks noGrp="1" noRot="1" noChangeAspect="1" noTextEdit="1"/>
          </p:cNvSpPr>
          <p:nvPr>
            <p:ph type="sldImg" idx="6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3317" name="文本占位符 9220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</a:p>
        </p:txBody>
      </p:sp>
      <p:sp>
        <p:nvSpPr>
          <p:cNvPr id="9222" name="页脚占位符 9221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3" name="灯片编号占位符 9222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80281627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anose="02010609030101010101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735" y="206015"/>
            <a:ext cx="2060178" cy="4410847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61104" cy="4410847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anose="02010609030101010101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anose="02010609030101010101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700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anose="02010609030101010101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221795"/>
            <a:ext cx="4032504" cy="339506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5409" y="1221795"/>
            <a:ext cx="4032504" cy="339506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anose="02010609030101010101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anose="02010609030101010101" pitchFamily="49" charset="-122"/>
            </a:endParaRP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anose="02010609030101010101" pitchFamily="49" charset="-122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5120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anose="02010609030101010101" pitchFamily="49" charset="-122"/>
            </a:endParaRPr>
          </a:p>
        </p:txBody>
      </p:sp>
      <p:sp>
        <p:nvSpPr>
          <p:cNvPr id="10" name="页脚占位符 5120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120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anose="02010609030101010101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anose="02010609030101010101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5120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51202"/>
          <p:cNvSpPr>
            <a:spLocks noGrp="1"/>
          </p:cNvSpPr>
          <p:nvPr>
            <p:ph type="body" idx="5"/>
          </p:nvPr>
        </p:nvSpPr>
        <p:spPr>
          <a:xfrm>
            <a:off x="468313" y="1222375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1204" name="日期占位符 5120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 noProof="1"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B962C8B-B14F-4D97-AF65-F5344CB8AC3E}" type="datetime1">
              <a:rPr kumimoji="0" lang="zh-CN" altLang="en-US" sz="10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2020/11/26</a:t>
            </a:fld>
            <a:endParaRPr kumimoji="0" lang="zh-CN" altLang="en-US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205" name="页脚占位符 5120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206" name="灯片编号占位符 5120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0"/>
            <a:ext cx="9144000" cy="12382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5019675"/>
            <a:ext cx="9144000" cy="123825"/>
          </a:xfrm>
          <a:prstGeom prst="rect">
            <a:avLst/>
          </a:prstGeom>
          <a:solidFill>
            <a:srgbClr val="021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 kern="1200">
          <a:solidFill>
            <a:srgbClr val="FF0000"/>
          </a:solidFill>
          <a:latin typeface="+mj-lt"/>
          <a:ea typeface="+mj-ea"/>
          <a:cs typeface="+mj-cs"/>
        </a:defRPr>
      </a:lvl1pPr>
      <a:lvl2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57175" indent="-257175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2400" b="1" kern="1200">
          <a:solidFill>
            <a:srgbClr val="0000FF"/>
          </a:solidFill>
          <a:latin typeface="+mn-lt"/>
          <a:ea typeface="+mn-ea"/>
          <a:cs typeface="+mn-cs"/>
        </a:defRPr>
      </a:lvl1pPr>
      <a:lvl2pPr marL="557530" lvl="1" indent="-21463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21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15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lvl="5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7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1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1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2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3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4.wmf"/><Relationship Id="rId4" Type="http://schemas.openxmlformats.org/officeDocument/2006/relationships/oleObject" Target="../embeddings/oleObject11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7.wmf"/><Relationship Id="rId4" Type="http://schemas.openxmlformats.org/officeDocument/2006/relationships/oleObject" Target="../embeddings/oleObject1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13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35.w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2.wmf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37.wmf"/><Relationship Id="rId2" Type="http://schemas.openxmlformats.org/officeDocument/2006/relationships/tags" Target="../tags/tag2.xml"/><Relationship Id="rId16" Type="http://schemas.openxmlformats.org/officeDocument/2006/relationships/oleObject" Target="../embeddings/oleObject19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34.wmf"/><Relationship Id="rId5" Type="http://schemas.openxmlformats.org/officeDocument/2006/relationships/image" Target="../media/image38.png"/><Relationship Id="rId15" Type="http://schemas.openxmlformats.org/officeDocument/2006/relationships/image" Target="../media/image36.wmf"/><Relationship Id="rId10" Type="http://schemas.openxmlformats.org/officeDocument/2006/relationships/oleObject" Target="../embeddings/oleObject16.bin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33.wmf"/><Relationship Id="rId14" Type="http://schemas.openxmlformats.org/officeDocument/2006/relationships/oleObject" Target="../embeddings/oleObject18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35.w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43.wmf"/><Relationship Id="rId2" Type="http://schemas.openxmlformats.org/officeDocument/2006/relationships/tags" Target="../tags/tag3.xml"/><Relationship Id="rId16" Type="http://schemas.openxmlformats.org/officeDocument/2006/relationships/oleObject" Target="../embeddings/oleObject25.bin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41.wmf"/><Relationship Id="rId5" Type="http://schemas.openxmlformats.org/officeDocument/2006/relationships/image" Target="../media/image44.png"/><Relationship Id="rId15" Type="http://schemas.openxmlformats.org/officeDocument/2006/relationships/image" Target="../media/image42.wmf"/><Relationship Id="rId10" Type="http://schemas.openxmlformats.org/officeDocument/2006/relationships/oleObject" Target="../embeddings/oleObject22.bin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40.wmf"/><Relationship Id="rId14" Type="http://schemas.openxmlformats.org/officeDocument/2006/relationships/oleObject" Target="../embeddings/oleObject24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w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 txBox="1">
            <a:spLocks noGrp="1"/>
          </p:cNvSpPr>
          <p:nvPr/>
        </p:nvSpPr>
        <p:spPr>
          <a:xfrm>
            <a:off x="6553200" y="4684713"/>
            <a:ext cx="2133600" cy="35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en-US" sz="1000"/>
              <a:t>1</a:t>
            </a:fld>
            <a:endParaRPr lang="zh-CN" altLang="en-US" sz="1000"/>
          </a:p>
        </p:txBody>
      </p:sp>
      <p:pic>
        <p:nvPicPr>
          <p:cNvPr id="9220" name="图片 9219" descr="物理课件背景图片2"/>
          <p:cNvPicPr>
            <a:picLocks noChangeAspect="1"/>
          </p:cNvPicPr>
          <p:nvPr/>
        </p:nvPicPr>
        <p:blipFill>
          <a:blip r:embed="rId2"/>
          <a:srcRect t="32976" b="3520"/>
          <a:stretch>
            <a:fillRect/>
          </a:stretch>
        </p:blipFill>
        <p:spPr>
          <a:xfrm>
            <a:off x="-635" y="1544320"/>
            <a:ext cx="9146540" cy="3493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3"/>
          <p:cNvSpPr/>
          <p:nvPr/>
        </p:nvSpPr>
        <p:spPr>
          <a:xfrm>
            <a:off x="1403648" y="1151255"/>
            <a:ext cx="6805930" cy="73406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38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5.1  </a:t>
            </a:r>
            <a:r>
              <a:rPr lang="zh-CN" altLang="en-US" sz="38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透  镜</a:t>
            </a:r>
            <a:endParaRPr kumimoji="0" lang="zh-CN" altLang="en-US" sz="3800" b="1" i="0" u="none" strike="noStrike" cap="none" normalizeH="0" baseline="0" noProof="1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微软雅黑"/>
              <a:cs typeface="Times New Roman" pitchFamily="18" charset="0"/>
              <a:sym typeface="+mn-ea"/>
            </a:endParaRPr>
          </a:p>
        </p:txBody>
      </p:sp>
      <p:sp>
        <p:nvSpPr>
          <p:cNvPr id="4099" name="文本框 3"/>
          <p:cNvSpPr txBox="1"/>
          <p:nvPr/>
        </p:nvSpPr>
        <p:spPr>
          <a:xfrm>
            <a:off x="2878138" y="482918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人教版初中物理八上</a:t>
            </a:r>
            <a:endParaRPr lang="en-US" altLang="zh-CN" sz="28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0" y="196245"/>
            <a:ext cx="3347864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宋体" panose="02010600030101010101" pitchFamily="2" charset="-122"/>
              </a:rPr>
              <a:t>凹透镜对光的作用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9475"/>
            <a:ext cx="9173210" cy="37147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9850" y="138430"/>
            <a:ext cx="900430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00"/>
                </a:solidFill>
              </a:rPr>
              <a:t>发散：</a:t>
            </a:r>
            <a:r>
              <a:rPr lang="zh-CN" altLang="en-US" sz="3000" b="1"/>
              <a:t>折射光线相对入射光线，更加</a:t>
            </a:r>
            <a:r>
              <a:rPr lang="zh-CN" altLang="en-US" sz="3000" b="1">
                <a:solidFill>
                  <a:srgbClr val="FF0000"/>
                </a:solidFill>
              </a:rPr>
              <a:t>远离</a:t>
            </a:r>
            <a:r>
              <a:rPr lang="zh-CN" altLang="en-US" sz="3000" b="1"/>
              <a:t>主光轴。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00"/>
                </a:solidFill>
              </a:rPr>
              <a:t>注意：</a:t>
            </a:r>
            <a:endParaRPr lang="zh-CN" altLang="en-US" sz="3000" b="1"/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/>
              <a:t>①凹透镜对所有光线都有</a:t>
            </a:r>
            <a:r>
              <a:rPr lang="zh-CN" altLang="en-US" sz="3000" b="1">
                <a:solidFill>
                  <a:srgbClr val="FF0000"/>
                </a:solidFill>
              </a:rPr>
              <a:t>发散作用</a:t>
            </a:r>
            <a:r>
              <a:rPr lang="zh-CN" altLang="en-US" sz="3000" b="1"/>
              <a:t>，但折射光线</a:t>
            </a:r>
            <a:r>
              <a:rPr lang="zh-CN" altLang="en-US" sz="3000" b="1">
                <a:solidFill>
                  <a:srgbClr val="FF0000"/>
                </a:solidFill>
              </a:rPr>
              <a:t>不一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00"/>
                </a:solidFill>
              </a:rPr>
              <a:t>    定</a:t>
            </a:r>
            <a:r>
              <a:rPr lang="zh-CN" altLang="en-US" sz="3000" b="1"/>
              <a:t>都会成发散光线，可能是延迟相交。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/>
              <a:t>②平行光通过凹透镜后</a:t>
            </a:r>
            <a:r>
              <a:rPr lang="zh-CN" altLang="en-US" sz="3000" b="1">
                <a:solidFill>
                  <a:srgbClr val="FF0000"/>
                </a:solidFill>
              </a:rPr>
              <a:t>一定会</a:t>
            </a:r>
            <a:r>
              <a:rPr lang="zh-CN" altLang="en-US" sz="3000" b="1"/>
              <a:t>成发散光线。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/>
              <a:t>③发散光线通过凹透镜后</a:t>
            </a:r>
            <a:r>
              <a:rPr lang="zh-CN" altLang="en-US" sz="3000" b="1">
                <a:solidFill>
                  <a:srgbClr val="FF0000"/>
                </a:solidFill>
              </a:rPr>
              <a:t>一定会更加</a:t>
            </a:r>
            <a:r>
              <a:rPr lang="zh-CN" altLang="en-US" sz="3000" b="1"/>
              <a:t>发散。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ym typeface="+mn-ea"/>
              </a:rPr>
              <a:t>④会聚光线通过凸透镜后</a:t>
            </a:r>
            <a:r>
              <a:rPr lang="zh-CN" altLang="en-US" sz="3000" b="1">
                <a:solidFill>
                  <a:srgbClr val="FF0000"/>
                </a:solidFill>
                <a:sym typeface="+mn-ea"/>
              </a:rPr>
              <a:t>可能是会聚光线、平行光线、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00"/>
                </a:solidFill>
                <a:sym typeface="+mn-ea"/>
              </a:rPr>
              <a:t>    发散光线。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07765" y="669925"/>
            <a:ext cx="1431925" cy="3804285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216150" y="180340"/>
            <a:ext cx="1872615" cy="473392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799330" y="140970"/>
            <a:ext cx="1872615" cy="483679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99920" y="179705"/>
            <a:ext cx="1872615" cy="4797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16830" y="140970"/>
            <a:ext cx="1872615" cy="4835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171575" y="2517775"/>
            <a:ext cx="6800850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295525" y="584200"/>
            <a:ext cx="1772285" cy="112331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266315" y="3366770"/>
            <a:ext cx="1772285" cy="112331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990975" y="1651000"/>
            <a:ext cx="1301115" cy="848995"/>
          </a:xfrm>
          <a:prstGeom prst="line">
            <a:avLst/>
          </a:prstGeom>
          <a:ln>
            <a:solidFill>
              <a:srgbClr val="FF0000"/>
            </a:solidFill>
            <a:prstDash val="lg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048125" y="1689100"/>
            <a:ext cx="413385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4071620" y="987425"/>
            <a:ext cx="3884295" cy="7073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 rot="1980000">
            <a:off x="2153285" y="105156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	➤</a:t>
            </a:r>
          </a:p>
        </p:txBody>
      </p:sp>
      <p:sp>
        <p:nvSpPr>
          <p:cNvPr id="22" name="文本框 21"/>
          <p:cNvSpPr txBox="1"/>
          <p:nvPr/>
        </p:nvSpPr>
        <p:spPr>
          <a:xfrm rot="21120000">
            <a:off x="4823460" y="107950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	➤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072380" y="142748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	➤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3990975" y="1670050"/>
            <a:ext cx="2956560" cy="829310"/>
            <a:chOff x="6285" y="2630"/>
            <a:chExt cx="4656" cy="1306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85" y="2630"/>
              <a:ext cx="4657" cy="130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 rot="960000">
              <a:off x="8644" y="3095"/>
              <a:ext cx="1429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</a:rPr>
                <a:t>➤</a:t>
              </a:r>
            </a:p>
          </p:txBody>
        </p:sp>
      </p:grpSp>
      <p:graphicFrame>
        <p:nvGraphicFramePr>
          <p:cNvPr id="26" name="对象 2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972425" y="795020"/>
          <a:ext cx="798195" cy="319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r:id="rId3" imgW="508000" imgH="203200" progId="Equation.KSEE3">
                  <p:embed/>
                </p:oleObj>
              </mc:Choice>
              <mc:Fallback>
                <p:oleObj r:id="rId3" imgW="508000" imgH="2032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72425" y="795020"/>
                        <a:ext cx="798195" cy="319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181658" y="1528445"/>
          <a:ext cx="778510" cy="319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r:id="rId5" imgW="495300" imgH="203200" progId="Equation.KSEE3">
                  <p:embed/>
                </p:oleObj>
              </mc:Choice>
              <mc:Fallback>
                <p:oleObj r:id="rId5" imgW="495300" imgH="2032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81658" y="1528445"/>
                        <a:ext cx="778510" cy="319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947853" y="2223135"/>
          <a:ext cx="798830" cy="319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r:id="rId7" imgW="508000" imgH="203200" progId="Equation.KSEE3">
                  <p:embed/>
                </p:oleObj>
              </mc:Choice>
              <mc:Fallback>
                <p:oleObj r:id="rId7" imgW="508000" imgH="2032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47853" y="2223135"/>
                        <a:ext cx="798830" cy="319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文本框 31"/>
          <p:cNvSpPr txBox="1"/>
          <p:nvPr/>
        </p:nvSpPr>
        <p:spPr>
          <a:xfrm rot="19740000">
            <a:off x="1882140" y="3667125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	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Box 71"/>
          <p:cNvSpPr txBox="1"/>
          <p:nvPr/>
        </p:nvSpPr>
        <p:spPr>
          <a:xfrm>
            <a:off x="-38100" y="146685"/>
            <a:ext cx="5432425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宋体" panose="02010600030101010101" pitchFamily="2" charset="-122"/>
              </a:rPr>
              <a:t>凸透镜对光的会聚作用原理解释</a:t>
            </a:r>
          </a:p>
        </p:txBody>
      </p:sp>
      <p:sp>
        <p:nvSpPr>
          <p:cNvPr id="3" name="等腰三角形 2"/>
          <p:cNvSpPr/>
          <p:nvPr/>
        </p:nvSpPr>
        <p:spPr>
          <a:xfrm>
            <a:off x="3197860" y="672465"/>
            <a:ext cx="1722120" cy="2127885"/>
          </a:xfrm>
          <a:prstGeom prst="triangle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flipV="1">
            <a:off x="3197860" y="2800350"/>
            <a:ext cx="1722120" cy="2127885"/>
          </a:xfrm>
          <a:prstGeom prst="triangle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745615" y="1539240"/>
            <a:ext cx="3079750" cy="521970"/>
            <a:chOff x="120" y="2424"/>
            <a:chExt cx="4850" cy="822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20" y="2835"/>
              <a:ext cx="291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970" y="2424"/>
              <a:ext cx="400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</a:rPr>
                <a:t>➤</a:t>
              </a: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2971165" y="1485265"/>
            <a:ext cx="1224280" cy="575945"/>
          </a:xfrm>
          <a:prstGeom prst="line">
            <a:avLst/>
          </a:prstGeom>
          <a:ln>
            <a:solidFill>
              <a:srgbClr val="FF000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3602355" y="1796415"/>
            <a:ext cx="2909570" cy="743585"/>
            <a:chOff x="3074" y="2829"/>
            <a:chExt cx="4582" cy="117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3074" y="2829"/>
              <a:ext cx="1631" cy="42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 rot="1020000">
              <a:off x="3656" y="3178"/>
              <a:ext cx="400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</a:rPr>
                <a:t>➤</a:t>
              </a:r>
            </a:p>
          </p:txBody>
        </p:sp>
      </p:grpSp>
      <p:cxnSp>
        <p:nvCxnSpPr>
          <p:cNvPr id="12" name="直接连接符 11"/>
          <p:cNvCxnSpPr/>
          <p:nvPr/>
        </p:nvCxnSpPr>
        <p:spPr>
          <a:xfrm flipV="1">
            <a:off x="4251960" y="1923415"/>
            <a:ext cx="746125" cy="289560"/>
          </a:xfrm>
          <a:prstGeom prst="line">
            <a:avLst/>
          </a:prstGeom>
          <a:ln>
            <a:solidFill>
              <a:srgbClr val="FF000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4627245" y="2068830"/>
            <a:ext cx="2705100" cy="968375"/>
            <a:chOff x="4688" y="3258"/>
            <a:chExt cx="4260" cy="1525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4688" y="3258"/>
              <a:ext cx="2285" cy="113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 rot="1560000">
              <a:off x="4948" y="3961"/>
              <a:ext cx="400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</a:rPr>
                <a:t>➤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45615" y="3493770"/>
            <a:ext cx="3079750" cy="521970"/>
            <a:chOff x="120" y="2424"/>
            <a:chExt cx="4850" cy="82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120" y="2835"/>
              <a:ext cx="291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970" y="2424"/>
              <a:ext cx="400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</a:rPr>
                <a:t>➤</a:t>
              </a:r>
            </a:p>
          </p:txBody>
        </p:sp>
      </p:grpSp>
      <p:cxnSp>
        <p:nvCxnSpPr>
          <p:cNvPr id="22" name="直接连接符 21"/>
          <p:cNvCxnSpPr/>
          <p:nvPr/>
        </p:nvCxnSpPr>
        <p:spPr>
          <a:xfrm flipV="1">
            <a:off x="3197860" y="3507740"/>
            <a:ext cx="864235" cy="432435"/>
          </a:xfrm>
          <a:prstGeom prst="line">
            <a:avLst/>
          </a:prstGeom>
          <a:ln>
            <a:solidFill>
              <a:srgbClr val="FF000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3593465" y="3164205"/>
            <a:ext cx="2780665" cy="591185"/>
            <a:chOff x="3060" y="4983"/>
            <a:chExt cx="4379" cy="931"/>
          </a:xfrm>
        </p:grpSpPr>
        <p:cxnSp>
          <p:nvCxnSpPr>
            <p:cNvPr id="34" name="直接连接符 33"/>
            <p:cNvCxnSpPr/>
            <p:nvPr/>
          </p:nvCxnSpPr>
          <p:spPr>
            <a:xfrm flipV="1">
              <a:off x="3060" y="5574"/>
              <a:ext cx="1587" cy="34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 rot="20820000">
              <a:off x="3439" y="4983"/>
              <a:ext cx="400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</a:rPr>
                <a:t>➤</a:t>
              </a:r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4195445" y="3334385"/>
            <a:ext cx="956310" cy="459105"/>
          </a:xfrm>
          <a:prstGeom prst="line">
            <a:avLst/>
          </a:prstGeom>
          <a:ln>
            <a:solidFill>
              <a:srgbClr val="FF000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4610100" y="2491740"/>
            <a:ext cx="2924175" cy="1046480"/>
            <a:chOff x="4661" y="3924"/>
            <a:chExt cx="4605" cy="1648"/>
          </a:xfrm>
        </p:grpSpPr>
        <p:cxnSp>
          <p:nvCxnSpPr>
            <p:cNvPr id="39" name="直接连接符 38"/>
            <p:cNvCxnSpPr/>
            <p:nvPr/>
          </p:nvCxnSpPr>
          <p:spPr>
            <a:xfrm flipV="1">
              <a:off x="4661" y="4390"/>
              <a:ext cx="2312" cy="118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 rot="20160000">
              <a:off x="5266" y="3924"/>
              <a:ext cx="400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</a:rPr>
                <a:t>➤</a:t>
              </a:r>
            </a:p>
          </p:txBody>
        </p:sp>
      </p:grpSp>
      <p:sp>
        <p:nvSpPr>
          <p:cNvPr id="42" name="矩形 41"/>
          <p:cNvSpPr/>
          <p:nvPr/>
        </p:nvSpPr>
        <p:spPr>
          <a:xfrm>
            <a:off x="3211830" y="2781935"/>
            <a:ext cx="1692275" cy="5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550545" y="2800350"/>
            <a:ext cx="7985760" cy="0"/>
          </a:xfrm>
          <a:prstGeom prst="line">
            <a:avLst/>
          </a:prstGeom>
          <a:ln w="19050">
            <a:solidFill>
              <a:srgbClr val="FF00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对象 4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871595" y="2781935"/>
          <a:ext cx="323850" cy="377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r:id="rId3" imgW="152400" imgH="177165" progId="Equation.KSEE3">
                  <p:embed/>
                </p:oleObj>
              </mc:Choice>
              <mc:Fallback>
                <p:oleObj r:id="rId3" imgW="152400" imgH="177165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71595" y="2781935"/>
                        <a:ext cx="323850" cy="377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椭圆 43"/>
          <p:cNvSpPr/>
          <p:nvPr/>
        </p:nvSpPr>
        <p:spPr>
          <a:xfrm>
            <a:off x="3996055" y="2762885"/>
            <a:ext cx="75565" cy="7556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2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734820" y="3671570"/>
            <a:ext cx="3079750" cy="521970"/>
            <a:chOff x="120" y="2424"/>
            <a:chExt cx="4850" cy="822"/>
          </a:xfrm>
        </p:grpSpPr>
        <p:sp>
          <p:nvSpPr>
            <p:cNvPr id="19" name="文本框 18"/>
            <p:cNvSpPr txBox="1"/>
            <p:nvPr/>
          </p:nvSpPr>
          <p:spPr>
            <a:xfrm>
              <a:off x="970" y="2424"/>
              <a:ext cx="400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</a:rPr>
                <a:t>➤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20" y="2835"/>
              <a:ext cx="291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2" name="TextBox 71"/>
          <p:cNvSpPr txBox="1"/>
          <p:nvPr/>
        </p:nvSpPr>
        <p:spPr>
          <a:xfrm>
            <a:off x="-38100" y="146685"/>
            <a:ext cx="5432425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宋体" panose="02010600030101010101" pitchFamily="2" charset="-122"/>
              </a:rPr>
              <a:t>凹透镜对光的发散作用原理解释</a:t>
            </a:r>
          </a:p>
        </p:txBody>
      </p:sp>
      <p:sp>
        <p:nvSpPr>
          <p:cNvPr id="3" name="等腰三角形 2"/>
          <p:cNvSpPr/>
          <p:nvPr/>
        </p:nvSpPr>
        <p:spPr>
          <a:xfrm flipV="1">
            <a:off x="3197860" y="672465"/>
            <a:ext cx="1722120" cy="2127885"/>
          </a:xfrm>
          <a:prstGeom prst="triangle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3197860" y="2800350"/>
            <a:ext cx="1722120" cy="2127885"/>
          </a:xfrm>
          <a:prstGeom prst="triangle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745615" y="1377315"/>
            <a:ext cx="3079750" cy="521970"/>
            <a:chOff x="120" y="2424"/>
            <a:chExt cx="4850" cy="822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20" y="2835"/>
              <a:ext cx="291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970" y="2424"/>
              <a:ext cx="400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</a:rPr>
                <a:t>➤</a:t>
              </a: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3295015" y="3771900"/>
            <a:ext cx="575945" cy="288290"/>
          </a:xfrm>
          <a:prstGeom prst="line">
            <a:avLst/>
          </a:prstGeom>
          <a:ln>
            <a:solidFill>
              <a:srgbClr val="FF000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3150235" y="1421765"/>
            <a:ext cx="864235" cy="432435"/>
          </a:xfrm>
          <a:prstGeom prst="line">
            <a:avLst/>
          </a:prstGeom>
          <a:ln>
            <a:solidFill>
              <a:srgbClr val="FF000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3598545" y="1052830"/>
            <a:ext cx="2780665" cy="591185"/>
            <a:chOff x="3060" y="4983"/>
            <a:chExt cx="4379" cy="931"/>
          </a:xfrm>
        </p:grpSpPr>
        <p:cxnSp>
          <p:nvCxnSpPr>
            <p:cNvPr id="34" name="直接连接符 33"/>
            <p:cNvCxnSpPr/>
            <p:nvPr/>
          </p:nvCxnSpPr>
          <p:spPr>
            <a:xfrm flipV="1">
              <a:off x="3060" y="5574"/>
              <a:ext cx="1587" cy="34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 rot="20820000">
              <a:off x="3439" y="4983"/>
              <a:ext cx="400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</a:rPr>
                <a:t>➤</a:t>
              </a:r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4097020" y="1184910"/>
            <a:ext cx="956310" cy="459105"/>
          </a:xfrm>
          <a:prstGeom prst="line">
            <a:avLst/>
          </a:prstGeom>
          <a:ln>
            <a:solidFill>
              <a:srgbClr val="FF000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4613910" y="381635"/>
            <a:ext cx="2924175" cy="1046480"/>
            <a:chOff x="4661" y="3924"/>
            <a:chExt cx="4605" cy="1648"/>
          </a:xfrm>
        </p:grpSpPr>
        <p:cxnSp>
          <p:nvCxnSpPr>
            <p:cNvPr id="39" name="直接连接符 38"/>
            <p:cNvCxnSpPr/>
            <p:nvPr/>
          </p:nvCxnSpPr>
          <p:spPr>
            <a:xfrm flipV="1">
              <a:off x="4661" y="4390"/>
              <a:ext cx="2312" cy="118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 rot="20160000">
              <a:off x="5266" y="3924"/>
              <a:ext cx="400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</a:rPr>
                <a:t>➤</a:t>
              </a: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614680" y="2781935"/>
            <a:ext cx="7240905" cy="0"/>
          </a:xfrm>
          <a:prstGeom prst="line">
            <a:avLst/>
          </a:prstGeom>
          <a:ln w="19050">
            <a:solidFill>
              <a:srgbClr val="FF00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对象 4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896360" y="2958465"/>
          <a:ext cx="323850" cy="377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r:id="rId3" imgW="152400" imgH="177165" progId="Equation.KSEE3">
                  <p:embed/>
                </p:oleObj>
              </mc:Choice>
              <mc:Fallback>
                <p:oleObj r:id="rId3" imgW="152400" imgH="177165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96360" y="2958465"/>
                        <a:ext cx="323850" cy="377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椭圆 43"/>
          <p:cNvSpPr/>
          <p:nvPr/>
        </p:nvSpPr>
        <p:spPr>
          <a:xfrm>
            <a:off x="4021455" y="2751455"/>
            <a:ext cx="75565" cy="7556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3598545" y="3932555"/>
            <a:ext cx="2780665" cy="586105"/>
            <a:chOff x="5667" y="6193"/>
            <a:chExt cx="4379" cy="923"/>
          </a:xfrm>
        </p:grpSpPr>
        <p:sp>
          <p:nvSpPr>
            <p:cNvPr id="15" name="文本框 14"/>
            <p:cNvSpPr txBox="1"/>
            <p:nvPr/>
          </p:nvSpPr>
          <p:spPr>
            <a:xfrm rot="720000">
              <a:off x="6046" y="6294"/>
              <a:ext cx="400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</a:rPr>
                <a:t>➤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667" y="6193"/>
              <a:ext cx="1587" cy="34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直接连接符 27"/>
          <p:cNvCxnSpPr/>
          <p:nvPr/>
        </p:nvCxnSpPr>
        <p:spPr>
          <a:xfrm flipV="1">
            <a:off x="4097020" y="3971925"/>
            <a:ext cx="864235" cy="432435"/>
          </a:xfrm>
          <a:prstGeom prst="line">
            <a:avLst/>
          </a:prstGeom>
          <a:ln>
            <a:solidFill>
              <a:srgbClr val="FF000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4613910" y="4148455"/>
            <a:ext cx="2737485" cy="982980"/>
            <a:chOff x="7266" y="6533"/>
            <a:chExt cx="4311" cy="154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266" y="6533"/>
              <a:ext cx="2285" cy="113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 rot="1560000">
              <a:off x="7577" y="7259"/>
              <a:ext cx="400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</a:rPr>
                <a:t>➤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1435" y="631190"/>
            <a:ext cx="90030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【例题】</a:t>
            </a: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下列关于凸透镜对光的会聚作用的理解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不正确</a:t>
            </a: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的是（　　）</a:t>
            </a:r>
          </a:p>
          <a:p>
            <a:pPr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A.凸透镜能使平行于主光轴的光线会聚于</a:t>
            </a: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B.凸透镜使能够会聚的光线提前会聚 </a:t>
            </a:r>
          </a:p>
          <a:p>
            <a:pPr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C.任何一束光线通过凸透镜后都将会聚于一点 </a:t>
            </a:r>
          </a:p>
          <a:p>
            <a:pPr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D.凸透镜能使发散的光线减小发散</a:t>
            </a: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程度</a:t>
            </a:r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760345" y="1608455"/>
          <a:ext cx="431800" cy="502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r:id="rId3" imgW="152400" imgH="177165" progId="Equation.KSEE3">
                  <p:embed/>
                </p:oleObj>
              </mc:Choice>
              <mc:Fallback>
                <p:oleObj r:id="rId3" imgW="152400" imgH="177165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60345" y="1608455"/>
                        <a:ext cx="431800" cy="502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6627" name="组合 21"/>
          <p:cNvGrpSpPr/>
          <p:nvPr/>
        </p:nvGrpSpPr>
        <p:grpSpPr>
          <a:xfrm>
            <a:off x="157163" y="244158"/>
            <a:ext cx="2286000" cy="525462"/>
            <a:chOff x="666" y="1776"/>
            <a:chExt cx="3600" cy="824"/>
          </a:xfrm>
        </p:grpSpPr>
        <p:grpSp>
          <p:nvGrpSpPr>
            <p:cNvPr id="4" name="组合 3"/>
            <p:cNvGrpSpPr/>
            <p:nvPr/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6" name="圆角矩形 5"/>
              <p:cNvSpPr/>
              <p:nvPr/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/>
            </p:nvSpPr>
            <p:spPr>
              <a:xfrm>
                <a:off x="7228" y="5806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/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-20320" y="-14605"/>
            <a:ext cx="9409430" cy="4570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【例题】</a:t>
            </a: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关于凹透镜对光线的发散作用，下列说法中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正确</a:t>
            </a: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的是（　　）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A.凹透镜对光的发散作用使得所有经过凹透镜的光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  都不能会聚在一点上 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B.凹透镜是对平行于主光轴的光起发散作用 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C.凹透镜折射后的光线都会比原来更散一些 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D.原来会聚的光线经凹透镜折射后，一定不能会聚</a:t>
            </a:r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815590" y="824865"/>
          <a:ext cx="365760" cy="426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r:id="rId3" imgW="152400" imgH="177165" progId="Equation.KSEE3">
                  <p:embed/>
                </p:oleObj>
              </mc:Choice>
              <mc:Fallback>
                <p:oleObj r:id="rId3" imgW="152400" imgH="177165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15590" y="824865"/>
                        <a:ext cx="365760" cy="426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-20320" y="-14605"/>
            <a:ext cx="9131300" cy="3930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【例题】</a:t>
            </a: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光线经过甲</a:t>
            </a: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乙两透镜后的折射光线</a:t>
            </a:r>
            <a:r>
              <a:rPr 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两透镜的类型是（　　）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A.甲是凸透镜，乙是凹透镜 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B.甲是凹透镜，乙是凸透镜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C.甲、乙都是凸透镜  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D.甲、乙都是凹透镜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0020" y="2705100"/>
            <a:ext cx="5065395" cy="2248535"/>
          </a:xfrm>
          <a:prstGeom prst="rect">
            <a:avLst/>
          </a:prstGeom>
        </p:spPr>
      </p:pic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194050" y="824865"/>
          <a:ext cx="365760" cy="426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r:id="rId4" imgW="152400" imgH="177165" progId="Equation.KSEE3">
                  <p:embed/>
                </p:oleObj>
              </mc:Choice>
              <mc:Fallback>
                <p:oleObj r:id="rId4" imgW="152400" imgH="177165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94050" y="824865"/>
                        <a:ext cx="365760" cy="426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-20320" y="272415"/>
            <a:ext cx="91313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【例题】</a:t>
            </a: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根据光的传播路径，在方框填适当的透镜。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1682750"/>
            <a:ext cx="9063355" cy="229489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31115" y="2758440"/>
            <a:ext cx="9072000" cy="0"/>
          </a:xfrm>
          <a:prstGeom prst="line">
            <a:avLst/>
          </a:prstGeom>
          <a:ln>
            <a:solidFill>
              <a:srgbClr val="FF0000"/>
            </a:solidFill>
            <a:prstDash val="lgDashDot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93370" y="3954145"/>
            <a:ext cx="44037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答案：凹透镜 凸透镜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-20320" y="-14605"/>
            <a:ext cx="91313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【例题】如图所示，一束平行光从左侧射入含有气泡的玻璃砖，从玻璃砖右侧射出的光线形状应为（   ）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1172"/>
          <a:stretch>
            <a:fillRect/>
          </a:stretch>
        </p:blipFill>
        <p:spPr>
          <a:xfrm>
            <a:off x="86995" y="2446020"/>
            <a:ext cx="9051290" cy="1469390"/>
          </a:xfrm>
          <a:prstGeom prst="rect">
            <a:avLst/>
          </a:prstGeom>
        </p:spPr>
      </p:pic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082040" y="1724978"/>
          <a:ext cx="365760" cy="397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r:id="rId4" imgW="152400" imgH="165100" progId="Equation.KSEE3">
                  <p:embed/>
                </p:oleObj>
              </mc:Choice>
              <mc:Fallback>
                <p:oleObj r:id="rId4" imgW="152400" imgH="1651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82040" y="1724978"/>
                        <a:ext cx="365760" cy="397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82910"/>
            <a:ext cx="3419872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认识生活中的透镜</a:t>
            </a:r>
            <a:endParaRPr lang="zh-CN" altLang="en-US" sz="2800" b="1">
              <a:solidFill>
                <a:schemeClr val="bg1"/>
              </a:solidFill>
              <a:latin typeface="宋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5191"/>
            <a:ext cx="3419872" cy="1922008"/>
          </a:xfrm>
          <a:prstGeom prst="rect">
            <a:avLst/>
          </a:prstGeom>
        </p:spPr>
      </p:pic>
      <p:pic>
        <p:nvPicPr>
          <p:cNvPr id="5" name="Picture 4" descr="F1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3929" y="692772"/>
            <a:ext cx="3024535" cy="25536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417" y="932716"/>
            <a:ext cx="4232823" cy="21869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31790"/>
            <a:ext cx="3491880" cy="1862336"/>
          </a:xfrm>
          <a:prstGeom prst="rect">
            <a:avLst/>
          </a:prstGeom>
        </p:spPr>
      </p:pic>
      <p:pic>
        <p:nvPicPr>
          <p:cNvPr id="8" name="Picture 6" descr="Dcp_0548_2"/>
          <p:cNvPicPr>
            <a:picLocks noChangeAspect="1"/>
          </p:cNvPicPr>
          <p:nvPr/>
        </p:nvPicPr>
        <p:blipFill>
          <a:blip r:embed="rId6"/>
          <a:srcRect t="14065"/>
          <a:stretch>
            <a:fillRect/>
          </a:stretch>
        </p:blipFill>
        <p:spPr>
          <a:xfrm>
            <a:off x="3851920" y="3105717"/>
            <a:ext cx="2102045" cy="18063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7"/>
          <a:stretch>
            <a:fillRect/>
          </a:stretch>
        </p:blipFill>
        <p:spPr>
          <a:xfrm>
            <a:off x="6876256" y="3047919"/>
            <a:ext cx="1672942" cy="193594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59632" y="2802533"/>
            <a:ext cx="187220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/>
              <a:t>眼镜</a:t>
            </a:r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4067944" y="275034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放大镜</a:t>
            </a:r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228184" y="2802533"/>
            <a:ext cx="1484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照相机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9552" y="4515966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/>
              <a:t>投影机</a:t>
            </a:r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211960" y="470063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望远镜</a:t>
            </a:r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6516216" y="3870796"/>
            <a:ext cx="360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显微镜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22529"/>
          <p:cNvGrpSpPr/>
          <p:nvPr/>
        </p:nvGrpSpPr>
        <p:grpSpPr>
          <a:xfrm>
            <a:off x="4058751" y="1139628"/>
            <a:ext cx="270319" cy="1593335"/>
            <a:chOff x="2517" y="1141"/>
            <a:chExt cx="136" cy="635"/>
          </a:xfrm>
        </p:grpSpPr>
        <p:sp>
          <p:nvSpPr>
            <p:cNvPr id="22531" name="xjhgx2"/>
            <p:cNvSpPr/>
            <p:nvPr/>
          </p:nvSpPr>
          <p:spPr>
            <a:xfrm>
              <a:off x="2517" y="1141"/>
              <a:ext cx="136" cy="635"/>
            </a:xfrm>
            <a:custGeom>
              <a:avLst/>
              <a:gdLst/>
              <a:ahLst/>
              <a:cxnLst/>
              <a:rect l="0" t="0" r="0" b="0"/>
              <a:pathLst>
                <a:path w="620" h="4408">
                  <a:moveTo>
                    <a:pt x="310" y="0"/>
                  </a:moveTo>
                  <a:lnTo>
                    <a:pt x="237" y="270"/>
                  </a:lnTo>
                  <a:lnTo>
                    <a:pt x="175" y="542"/>
                  </a:lnTo>
                  <a:lnTo>
                    <a:pt x="121" y="816"/>
                  </a:lnTo>
                  <a:lnTo>
                    <a:pt x="78" y="1091"/>
                  </a:lnTo>
                  <a:lnTo>
                    <a:pt x="44" y="1368"/>
                  </a:lnTo>
                  <a:lnTo>
                    <a:pt x="19" y="1646"/>
                  </a:lnTo>
                  <a:lnTo>
                    <a:pt x="5" y="1925"/>
                  </a:lnTo>
                  <a:lnTo>
                    <a:pt x="0" y="2204"/>
                  </a:lnTo>
                  <a:lnTo>
                    <a:pt x="5" y="2483"/>
                  </a:lnTo>
                  <a:lnTo>
                    <a:pt x="19" y="2762"/>
                  </a:lnTo>
                  <a:lnTo>
                    <a:pt x="44" y="3040"/>
                  </a:lnTo>
                  <a:lnTo>
                    <a:pt x="78" y="3317"/>
                  </a:lnTo>
                  <a:lnTo>
                    <a:pt x="121" y="3592"/>
                  </a:lnTo>
                  <a:lnTo>
                    <a:pt x="175" y="3866"/>
                  </a:lnTo>
                  <a:lnTo>
                    <a:pt x="237" y="4138"/>
                  </a:lnTo>
                  <a:lnTo>
                    <a:pt x="310" y="4408"/>
                  </a:lnTo>
                  <a:lnTo>
                    <a:pt x="310" y="4408"/>
                  </a:lnTo>
                  <a:lnTo>
                    <a:pt x="383" y="4138"/>
                  </a:lnTo>
                  <a:lnTo>
                    <a:pt x="445" y="3866"/>
                  </a:lnTo>
                  <a:lnTo>
                    <a:pt x="499" y="3592"/>
                  </a:lnTo>
                  <a:lnTo>
                    <a:pt x="542" y="3317"/>
                  </a:lnTo>
                  <a:lnTo>
                    <a:pt x="576" y="3040"/>
                  </a:lnTo>
                  <a:lnTo>
                    <a:pt x="601" y="2762"/>
                  </a:lnTo>
                  <a:lnTo>
                    <a:pt x="615" y="2483"/>
                  </a:lnTo>
                  <a:lnTo>
                    <a:pt x="620" y="2204"/>
                  </a:lnTo>
                  <a:lnTo>
                    <a:pt x="615" y="1925"/>
                  </a:lnTo>
                  <a:lnTo>
                    <a:pt x="601" y="1646"/>
                  </a:lnTo>
                  <a:lnTo>
                    <a:pt x="576" y="1368"/>
                  </a:lnTo>
                  <a:lnTo>
                    <a:pt x="542" y="1091"/>
                  </a:lnTo>
                  <a:lnTo>
                    <a:pt x="499" y="816"/>
                  </a:lnTo>
                  <a:lnTo>
                    <a:pt x="445" y="542"/>
                  </a:lnTo>
                  <a:lnTo>
                    <a:pt x="383" y="270"/>
                  </a:lnTo>
                  <a:lnTo>
                    <a:pt x="310" y="0"/>
                  </a:lnTo>
                  <a:close/>
                </a:path>
              </a:pathLst>
            </a:custGeom>
            <a:gradFill rotWithShape="1">
              <a:gsLst>
                <a:gs pos="0">
                  <a:srgbClr val="71FFFF">
                    <a:alpha val="100000"/>
                  </a:srgbClr>
                </a:gs>
                <a:gs pos="100000">
                  <a:srgbClr val="D5FFFF">
                    <a:alpha val="100000"/>
                  </a:srgbClr>
                </a:gs>
              </a:gsLst>
              <a:path path="shape">
                <a:fillToRect l="50000" t="50000" r="50000" b="50000"/>
              </a:path>
            </a:gradFill>
            <a:ln w="28575" cap="flat" cmpd="sng">
              <a:solidFill>
                <a:srgbClr val="2D5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2532" name="直接连接符 22531"/>
            <p:cNvSpPr/>
            <p:nvPr/>
          </p:nvSpPr>
          <p:spPr>
            <a:xfrm flipH="1">
              <a:off x="2585" y="1162"/>
              <a:ext cx="0" cy="612"/>
            </a:xfrm>
            <a:prstGeom prst="line">
              <a:avLst/>
            </a:prstGeom>
            <a:ln w="12700" cap="flat" cmpd="sng">
              <a:solidFill>
                <a:srgbClr val="00F8F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2533" name="Line 6"/>
          <p:cNvSpPr/>
          <p:nvPr/>
        </p:nvSpPr>
        <p:spPr>
          <a:xfrm>
            <a:off x="1709236" y="1948203"/>
            <a:ext cx="5698138" cy="1191"/>
          </a:xfrm>
          <a:prstGeom prst="line">
            <a:avLst/>
          </a:prstGeom>
          <a:ln w="38100" cap="flat" cmpd="sng">
            <a:solidFill>
              <a:schemeClr val="tx1"/>
            </a:solidFill>
            <a:prstDash val="lgDashDot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grpSp>
        <p:nvGrpSpPr>
          <p:cNvPr id="22534" name="组合 22533"/>
          <p:cNvGrpSpPr/>
          <p:nvPr/>
        </p:nvGrpSpPr>
        <p:grpSpPr>
          <a:xfrm>
            <a:off x="1681848" y="1407565"/>
            <a:ext cx="2473361" cy="1055078"/>
            <a:chOff x="453" y="934"/>
            <a:chExt cx="2077" cy="886"/>
          </a:xfrm>
        </p:grpSpPr>
        <p:grpSp>
          <p:nvGrpSpPr>
            <p:cNvPr id="22535" name="组合 22534"/>
            <p:cNvGrpSpPr/>
            <p:nvPr/>
          </p:nvGrpSpPr>
          <p:grpSpPr>
            <a:xfrm>
              <a:off x="453" y="934"/>
              <a:ext cx="2064" cy="92"/>
              <a:chOff x="136" y="934"/>
              <a:chExt cx="2381" cy="91"/>
            </a:xfrm>
          </p:grpSpPr>
          <p:sp>
            <p:nvSpPr>
              <p:cNvPr id="22536" name="Line 8"/>
              <p:cNvSpPr/>
              <p:nvPr/>
            </p:nvSpPr>
            <p:spPr>
              <a:xfrm flipV="1">
                <a:off x="136" y="981"/>
                <a:ext cx="2381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2537" name="AutoShape 9"/>
              <p:cNvSpPr>
                <a:spLocks noChangeAspect="1"/>
              </p:cNvSpPr>
              <p:nvPr/>
            </p:nvSpPr>
            <p:spPr>
              <a:xfrm rot="5400000">
                <a:off x="1704" y="843"/>
                <a:ext cx="91" cy="272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lstStyle/>
              <a:p>
                <a:endParaRPr sz="2100" b="1">
                  <a:latin typeface="Times New Roman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22538" name="组合 22537"/>
            <p:cNvGrpSpPr/>
            <p:nvPr/>
          </p:nvGrpSpPr>
          <p:grpSpPr>
            <a:xfrm>
              <a:off x="453" y="1751"/>
              <a:ext cx="2059" cy="69"/>
              <a:chOff x="113" y="1751"/>
              <a:chExt cx="2399" cy="91"/>
            </a:xfrm>
          </p:grpSpPr>
          <p:sp>
            <p:nvSpPr>
              <p:cNvPr id="22539" name="Line 11"/>
              <p:cNvSpPr/>
              <p:nvPr/>
            </p:nvSpPr>
            <p:spPr>
              <a:xfrm>
                <a:off x="113" y="1797"/>
                <a:ext cx="2399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2540" name="AutoShape 12"/>
              <p:cNvSpPr>
                <a:spLocks noChangeAspect="1"/>
              </p:cNvSpPr>
              <p:nvPr/>
            </p:nvSpPr>
            <p:spPr>
              <a:xfrm rot="5400000">
                <a:off x="1694" y="1660"/>
                <a:ext cx="91" cy="272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lstStyle/>
              <a:p>
                <a:endParaRPr sz="21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</p:grpSp>
        <p:grpSp>
          <p:nvGrpSpPr>
            <p:cNvPr id="22541" name="组合 22540"/>
            <p:cNvGrpSpPr/>
            <p:nvPr/>
          </p:nvGrpSpPr>
          <p:grpSpPr>
            <a:xfrm>
              <a:off x="476" y="1344"/>
              <a:ext cx="2054" cy="92"/>
              <a:chOff x="136" y="1342"/>
              <a:chExt cx="2394" cy="91"/>
            </a:xfrm>
          </p:grpSpPr>
          <p:sp>
            <p:nvSpPr>
              <p:cNvPr id="22542" name="Line 14"/>
              <p:cNvSpPr/>
              <p:nvPr/>
            </p:nvSpPr>
            <p:spPr>
              <a:xfrm flipV="1">
                <a:off x="136" y="1388"/>
                <a:ext cx="2394" cy="1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2543" name="AutoShape 15"/>
              <p:cNvSpPr>
                <a:spLocks noChangeAspect="1"/>
              </p:cNvSpPr>
              <p:nvPr/>
            </p:nvSpPr>
            <p:spPr>
              <a:xfrm rot="5400000">
                <a:off x="1712" y="1251"/>
                <a:ext cx="91" cy="272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lstStyle/>
              <a:p>
                <a:endParaRPr sz="21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</p:grpSp>
      </p:grpSp>
      <p:grpSp>
        <p:nvGrpSpPr>
          <p:cNvPr id="22544" name="组合 22543"/>
          <p:cNvGrpSpPr/>
          <p:nvPr/>
        </p:nvGrpSpPr>
        <p:grpSpPr>
          <a:xfrm>
            <a:off x="4129010" y="1463535"/>
            <a:ext cx="2334034" cy="971720"/>
            <a:chOff x="2508" y="981"/>
            <a:chExt cx="1960" cy="816"/>
          </a:xfrm>
        </p:grpSpPr>
        <p:grpSp>
          <p:nvGrpSpPr>
            <p:cNvPr id="22545" name="组合 22544"/>
            <p:cNvGrpSpPr/>
            <p:nvPr/>
          </p:nvGrpSpPr>
          <p:grpSpPr>
            <a:xfrm>
              <a:off x="2508" y="1162"/>
              <a:ext cx="1960" cy="635"/>
              <a:chOff x="2508" y="1117"/>
              <a:chExt cx="2073" cy="679"/>
            </a:xfrm>
          </p:grpSpPr>
          <p:sp>
            <p:nvSpPr>
              <p:cNvPr id="22546" name="Freeform 17"/>
              <p:cNvSpPr/>
              <p:nvPr/>
            </p:nvSpPr>
            <p:spPr>
              <a:xfrm>
                <a:off x="2508" y="1117"/>
                <a:ext cx="2073" cy="679"/>
              </a:xfrm>
              <a:custGeom>
                <a:avLst/>
                <a:gdLst>
                  <a:gd name="txL" fmla="*/ 0 w 1667"/>
                  <a:gd name="txT" fmla="*/ 0 h 536"/>
                  <a:gd name="txR" fmla="*/ 1667 w 1667"/>
                  <a:gd name="txB" fmla="*/ 536 h 536"/>
                </a:gdLst>
                <a:ahLst/>
                <a:cxnLst>
                  <a:cxn ang="0">
                    <a:pos x="0" y="536"/>
                  </a:cxn>
                  <a:cxn ang="0">
                    <a:pos x="131" y="520"/>
                  </a:cxn>
                  <a:cxn ang="0">
                    <a:pos x="1667" y="0"/>
                  </a:cxn>
                </a:cxnLst>
                <a:rect l="txL" t="txT" r="txR" b="txB"/>
                <a:pathLst>
                  <a:path w="1667" h="536">
                    <a:moveTo>
                      <a:pt x="0" y="536"/>
                    </a:moveTo>
                    <a:lnTo>
                      <a:pt x="131" y="520"/>
                    </a:lnTo>
                    <a:lnTo>
                      <a:pt x="1667" y="0"/>
                    </a:lnTo>
                  </a:path>
                </a:pathLst>
              </a:custGeom>
              <a:noFill/>
              <a:ln w="28575" cap="flat" cmpd="sng">
                <a:solidFill>
                  <a:srgbClr val="FF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2547" name="AutoShape 18"/>
              <p:cNvSpPr>
                <a:spLocks noChangeAspect="1"/>
              </p:cNvSpPr>
              <p:nvPr/>
            </p:nvSpPr>
            <p:spPr>
              <a:xfrm rot="4229382">
                <a:off x="3129" y="1502"/>
                <a:ext cx="69" cy="205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lstStyle/>
              <a:p>
                <a:endParaRPr sz="21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</p:grpSp>
        <p:grpSp>
          <p:nvGrpSpPr>
            <p:cNvPr id="22548" name="组合 22547"/>
            <p:cNvGrpSpPr/>
            <p:nvPr/>
          </p:nvGrpSpPr>
          <p:grpSpPr>
            <a:xfrm>
              <a:off x="2517" y="981"/>
              <a:ext cx="1883" cy="612"/>
              <a:chOff x="2517" y="981"/>
              <a:chExt cx="2200" cy="725"/>
            </a:xfrm>
          </p:grpSpPr>
          <p:sp>
            <p:nvSpPr>
              <p:cNvPr id="22549" name="Freeform 20"/>
              <p:cNvSpPr/>
              <p:nvPr/>
            </p:nvSpPr>
            <p:spPr>
              <a:xfrm flipV="1">
                <a:off x="2517" y="981"/>
                <a:ext cx="2200" cy="725"/>
              </a:xfrm>
              <a:custGeom>
                <a:avLst/>
                <a:gdLst>
                  <a:gd name="txL" fmla="*/ 0 w 1667"/>
                  <a:gd name="txT" fmla="*/ 0 h 536"/>
                  <a:gd name="txR" fmla="*/ 1667 w 1667"/>
                  <a:gd name="txB" fmla="*/ 536 h 536"/>
                </a:gdLst>
                <a:ahLst/>
                <a:cxnLst>
                  <a:cxn ang="0">
                    <a:pos x="0" y="536"/>
                  </a:cxn>
                  <a:cxn ang="0">
                    <a:pos x="131" y="520"/>
                  </a:cxn>
                  <a:cxn ang="0">
                    <a:pos x="1667" y="0"/>
                  </a:cxn>
                </a:cxnLst>
                <a:rect l="txL" t="txT" r="txR" b="txB"/>
                <a:pathLst>
                  <a:path w="1667" h="536">
                    <a:moveTo>
                      <a:pt x="0" y="536"/>
                    </a:moveTo>
                    <a:lnTo>
                      <a:pt x="131" y="520"/>
                    </a:lnTo>
                    <a:lnTo>
                      <a:pt x="1667" y="0"/>
                    </a:lnTo>
                  </a:path>
                </a:pathLst>
              </a:custGeom>
              <a:noFill/>
              <a:ln w="28575" cap="flat" cmpd="sng">
                <a:solidFill>
                  <a:srgbClr val="FF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2550" name="AutoShape 21"/>
              <p:cNvSpPr>
                <a:spLocks noChangeAspect="1"/>
              </p:cNvSpPr>
              <p:nvPr/>
            </p:nvSpPr>
            <p:spPr>
              <a:xfrm rot="-4229382" flipV="1">
                <a:off x="3205" y="1065"/>
                <a:ext cx="91" cy="272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lstStyle/>
              <a:p>
                <a:endParaRPr sz="21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</p:grpSp>
        <p:grpSp>
          <p:nvGrpSpPr>
            <p:cNvPr id="22551" name="组合 22550"/>
            <p:cNvGrpSpPr/>
            <p:nvPr/>
          </p:nvGrpSpPr>
          <p:grpSpPr>
            <a:xfrm>
              <a:off x="2522" y="1343"/>
              <a:ext cx="1923" cy="91"/>
              <a:chOff x="2522" y="1343"/>
              <a:chExt cx="2671" cy="91"/>
            </a:xfrm>
          </p:grpSpPr>
          <p:sp>
            <p:nvSpPr>
              <p:cNvPr id="22552" name="Line 23"/>
              <p:cNvSpPr/>
              <p:nvPr/>
            </p:nvSpPr>
            <p:spPr>
              <a:xfrm flipV="1">
                <a:off x="2522" y="1389"/>
                <a:ext cx="2671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2553" name="AutoShape 24"/>
              <p:cNvSpPr>
                <a:spLocks noChangeAspect="1"/>
              </p:cNvSpPr>
              <p:nvPr/>
            </p:nvSpPr>
            <p:spPr>
              <a:xfrm rot="5400000">
                <a:off x="3383" y="1252"/>
                <a:ext cx="91" cy="272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lstStyle/>
              <a:p>
                <a:endParaRPr sz="21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</p:grpSp>
      </p:grpSp>
      <p:sp>
        <p:nvSpPr>
          <p:cNvPr id="24" name="Oval 25"/>
          <p:cNvSpPr>
            <a:spLocks noChangeAspect="1"/>
          </p:cNvSpPr>
          <p:nvPr/>
        </p:nvSpPr>
        <p:spPr>
          <a:xfrm>
            <a:off x="4139728" y="1894616"/>
            <a:ext cx="108365" cy="108365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sz="21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5" name="Oval 26"/>
          <p:cNvSpPr>
            <a:spLocks noChangeAspect="1"/>
          </p:cNvSpPr>
          <p:nvPr/>
        </p:nvSpPr>
        <p:spPr>
          <a:xfrm>
            <a:off x="5598498" y="1894616"/>
            <a:ext cx="119083" cy="119083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sz="21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6" name="Text Box 27"/>
          <p:cNvSpPr txBox="1"/>
          <p:nvPr/>
        </p:nvSpPr>
        <p:spPr>
          <a:xfrm>
            <a:off x="4031362" y="1894616"/>
            <a:ext cx="59422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CC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</a:t>
            </a:r>
          </a:p>
        </p:txBody>
      </p:sp>
      <p:sp>
        <p:nvSpPr>
          <p:cNvPr id="27" name="Text Box 28"/>
          <p:cNvSpPr txBox="1"/>
          <p:nvPr/>
        </p:nvSpPr>
        <p:spPr>
          <a:xfrm>
            <a:off x="5462743" y="1463535"/>
            <a:ext cx="37749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</a:p>
        </p:txBody>
      </p:sp>
      <p:grpSp>
        <p:nvGrpSpPr>
          <p:cNvPr id="10" name="Group 30"/>
          <p:cNvGrpSpPr/>
          <p:nvPr/>
        </p:nvGrpSpPr>
        <p:grpSpPr>
          <a:xfrm>
            <a:off x="4195445" y="2225358"/>
            <a:ext cx="1455198" cy="1078895"/>
            <a:chOff x="2723" y="2614"/>
            <a:chExt cx="1222" cy="906"/>
          </a:xfrm>
        </p:grpSpPr>
        <p:sp>
          <p:nvSpPr>
            <p:cNvPr id="22559" name="Line 31"/>
            <p:cNvSpPr/>
            <p:nvPr/>
          </p:nvSpPr>
          <p:spPr>
            <a:xfrm flipH="1">
              <a:off x="2723" y="3067"/>
              <a:ext cx="0" cy="45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560" name="Line 32"/>
            <p:cNvSpPr/>
            <p:nvPr/>
          </p:nvSpPr>
          <p:spPr>
            <a:xfrm flipH="1">
              <a:off x="3945" y="2614"/>
              <a:ext cx="0" cy="90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561" name="Line 33"/>
            <p:cNvSpPr/>
            <p:nvPr/>
          </p:nvSpPr>
          <p:spPr>
            <a:xfrm>
              <a:off x="3515" y="3249"/>
              <a:ext cx="40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lg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562" name="Line 34"/>
            <p:cNvSpPr/>
            <p:nvPr/>
          </p:nvSpPr>
          <p:spPr>
            <a:xfrm flipH="1">
              <a:off x="2744" y="3249"/>
              <a:ext cx="40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lg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563" name="Text Box 35"/>
            <p:cNvSpPr txBox="1"/>
            <p:nvPr/>
          </p:nvSpPr>
          <p:spPr>
            <a:xfrm>
              <a:off x="3107" y="3113"/>
              <a:ext cx="544" cy="26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2100" b="1">
                <a:solidFill>
                  <a:srgbClr val="FF0000"/>
                </a:solidFill>
                <a:latin typeface="Tahoma" pitchFamily="34" charset="0"/>
                <a:ea typeface="楷体_GB2312" pitchFamily="49" charset="-122"/>
              </a:endParaRPr>
            </a:p>
          </p:txBody>
        </p:sp>
        <p:sp>
          <p:nvSpPr>
            <p:cNvPr id="22564" name="Text Box 36"/>
            <p:cNvSpPr txBox="1"/>
            <p:nvPr/>
          </p:nvSpPr>
          <p:spPr>
            <a:xfrm>
              <a:off x="3248" y="3007"/>
              <a:ext cx="246" cy="4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700" b="1">
                  <a:solidFill>
                    <a:srgbClr val="FF0000"/>
                  </a:solidFill>
                  <a:latin typeface="Monotype Corsiva" panose="03010101010201010101" pitchFamily="66" charset="0"/>
                  <a:ea typeface="楷体_GB2312" panose="02010609030101010101" pitchFamily="49" charset="-122"/>
                </a:rPr>
                <a:t>f</a:t>
              </a:r>
            </a:p>
          </p:txBody>
        </p:sp>
      </p:grpSp>
      <p:sp>
        <p:nvSpPr>
          <p:cNvPr id="22566" name="Text Box 38"/>
          <p:cNvSpPr txBox="1"/>
          <p:nvPr/>
        </p:nvSpPr>
        <p:spPr>
          <a:xfrm>
            <a:off x="2465416" y="3461753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2100" b="1"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38" name="Text Box 39"/>
          <p:cNvSpPr txBox="1">
            <a:spLocks noChangeArrowheads="1"/>
          </p:cNvSpPr>
          <p:nvPr/>
        </p:nvSpPr>
        <p:spPr bwMode="auto">
          <a:xfrm>
            <a:off x="0" y="3432548"/>
            <a:ext cx="9144000" cy="14204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焦点：平行主光轴的光线</a:t>
            </a:r>
            <a:r>
              <a:rPr lang="zh-CN" altLang="en-US" sz="24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通过凸透镜后会聚于</a:t>
            </a:r>
            <a:r>
              <a:rPr lang="zh-CN" altLang="en-US" sz="24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一点，这个点叫做凸透镜的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焦点（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焦距：</a:t>
            </a:r>
            <a:r>
              <a:rPr lang="zh-CN" altLang="en-US" sz="24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焦点到光心的</a:t>
            </a:r>
            <a:r>
              <a:rPr lang="zh-CN" altLang="en-US" sz="24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距离叫做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焦距（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69" name="矩形 22568"/>
          <p:cNvSpPr/>
          <p:nvPr/>
        </p:nvSpPr>
        <p:spPr>
          <a:xfrm>
            <a:off x="6570218" y="1502832"/>
            <a:ext cx="71882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solidFill>
                  <a:srgbClr val="0066CC"/>
                </a:solidFill>
                <a:latin typeface="楷体_GB2312" panose="02010609030101010101" pitchFamily="49" charset="-122"/>
              </a:rPr>
              <a:t>主轴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0" y="153700"/>
            <a:ext cx="3226986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凸透镜</a:t>
            </a:r>
            <a:r>
              <a:rPr lang="zh-CN" altLang="en-US" sz="2800" b="1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焦点和焦距</a:t>
            </a:r>
            <a:endParaRPr lang="zh-CN" altLang="en-US" sz="2800" b="1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5" name="Text Box 28"/>
          <p:cNvSpPr txBox="1"/>
          <p:nvPr/>
        </p:nvSpPr>
        <p:spPr>
          <a:xfrm>
            <a:off x="2484135" y="1432848"/>
            <a:ext cx="37749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700867" y="1947289"/>
            <a:ext cx="1431382" cy="1187261"/>
            <a:chOff x="1701" y="1570"/>
            <a:chExt cx="1134" cy="997"/>
          </a:xfrm>
        </p:grpSpPr>
        <p:sp>
          <p:nvSpPr>
            <p:cNvPr id="7" name="Line 31"/>
            <p:cNvSpPr/>
            <p:nvPr/>
          </p:nvSpPr>
          <p:spPr>
            <a:xfrm flipH="1">
              <a:off x="2835" y="2069"/>
              <a:ext cx="0" cy="49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" name="Line 32"/>
            <p:cNvSpPr/>
            <p:nvPr/>
          </p:nvSpPr>
          <p:spPr>
            <a:xfrm flipH="1">
              <a:off x="1701" y="1570"/>
              <a:ext cx="0" cy="99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" name="Line 33"/>
            <p:cNvSpPr/>
            <p:nvPr/>
          </p:nvSpPr>
          <p:spPr>
            <a:xfrm flipH="1">
              <a:off x="1721" y="2269"/>
              <a:ext cx="379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lg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" name="Line 34"/>
            <p:cNvSpPr/>
            <p:nvPr/>
          </p:nvSpPr>
          <p:spPr>
            <a:xfrm>
              <a:off x="2437" y="2269"/>
              <a:ext cx="379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lg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2" name="Text Box 36"/>
            <p:cNvSpPr txBox="1"/>
            <p:nvPr/>
          </p:nvSpPr>
          <p:spPr>
            <a:xfrm flipH="1">
              <a:off x="2154" y="2115"/>
              <a:ext cx="223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0066CC"/>
                  </a:solidFill>
                  <a:latin typeface="Monotype Corsiva" panose="03010101010201010101" pitchFamily="66" charset="0"/>
                  <a:ea typeface="楷体_GB2312" panose="02010609030101010101" pitchFamily="49" charset="-122"/>
                </a:rPr>
                <a:t>f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4197745" y="1379261"/>
            <a:ext cx="2473361" cy="1055078"/>
            <a:chOff x="453" y="934"/>
            <a:chExt cx="2077" cy="886"/>
          </a:xfrm>
          <a:solidFill>
            <a:srgbClr val="021AC9"/>
          </a:solidFill>
        </p:grpSpPr>
        <p:grpSp>
          <p:nvGrpSpPr>
            <p:cNvPr id="14" name="组合 13"/>
            <p:cNvGrpSpPr/>
            <p:nvPr/>
          </p:nvGrpSpPr>
          <p:grpSpPr>
            <a:xfrm>
              <a:off x="453" y="934"/>
              <a:ext cx="2064" cy="92"/>
              <a:chOff x="136" y="934"/>
              <a:chExt cx="2381" cy="91"/>
            </a:xfrm>
            <a:grpFill/>
          </p:grpSpPr>
          <p:sp>
            <p:nvSpPr>
              <p:cNvPr id="15" name="Line 8"/>
              <p:cNvSpPr/>
              <p:nvPr/>
            </p:nvSpPr>
            <p:spPr>
              <a:xfrm flipV="1">
                <a:off x="136" y="981"/>
                <a:ext cx="2381" cy="0"/>
              </a:xfrm>
              <a:prstGeom prst="line">
                <a:avLst/>
              </a:prstGeom>
              <a:grpFill/>
              <a:ln w="28575" cap="flat" cmpd="sng">
                <a:solidFill>
                  <a:srgbClr val="021AC9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6" name="AutoShape 9"/>
              <p:cNvSpPr>
                <a:spLocks noChangeAspect="1"/>
              </p:cNvSpPr>
              <p:nvPr/>
            </p:nvSpPr>
            <p:spPr>
              <a:xfrm rot="5400000">
                <a:off x="1704" y="843"/>
                <a:ext cx="91" cy="272"/>
              </a:xfrm>
              <a:prstGeom prst="triangle">
                <a:avLst>
                  <a:gd name="adj" fmla="val 50000"/>
                </a:avLst>
              </a:prstGeom>
              <a:grpFill/>
              <a:ln w="9525" cap="flat" cmpd="sng">
                <a:solidFill>
                  <a:srgbClr val="021AC9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0" vert="eaVert" wrap="none" anchor="ctr"/>
              <a:lstStyle/>
              <a:p>
                <a:endParaRPr sz="21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53" y="1751"/>
              <a:ext cx="2059" cy="69"/>
              <a:chOff x="113" y="1751"/>
              <a:chExt cx="2399" cy="91"/>
            </a:xfrm>
            <a:grpFill/>
          </p:grpSpPr>
          <p:sp>
            <p:nvSpPr>
              <p:cNvPr id="18" name="Line 11"/>
              <p:cNvSpPr/>
              <p:nvPr/>
            </p:nvSpPr>
            <p:spPr>
              <a:xfrm>
                <a:off x="113" y="1797"/>
                <a:ext cx="2399" cy="0"/>
              </a:xfrm>
              <a:prstGeom prst="line">
                <a:avLst/>
              </a:prstGeom>
              <a:grpFill/>
              <a:ln w="28575" cap="flat" cmpd="sng">
                <a:solidFill>
                  <a:srgbClr val="021AC9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9" name="AutoShape 12"/>
              <p:cNvSpPr>
                <a:spLocks noChangeAspect="1"/>
              </p:cNvSpPr>
              <p:nvPr/>
            </p:nvSpPr>
            <p:spPr>
              <a:xfrm rot="5400000">
                <a:off x="1694" y="1660"/>
                <a:ext cx="91" cy="272"/>
              </a:xfrm>
              <a:prstGeom prst="triangle">
                <a:avLst>
                  <a:gd name="adj" fmla="val 50000"/>
                </a:avLst>
              </a:prstGeom>
              <a:grpFill/>
              <a:ln w="9525" cap="flat" cmpd="sng">
                <a:solidFill>
                  <a:srgbClr val="021AC9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0" vert="eaVert" wrap="none" anchor="ctr"/>
              <a:lstStyle/>
              <a:p>
                <a:endParaRPr sz="21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76" y="1344"/>
              <a:ext cx="2054" cy="92"/>
              <a:chOff x="136" y="1342"/>
              <a:chExt cx="2394" cy="91"/>
            </a:xfrm>
            <a:grpFill/>
          </p:grpSpPr>
          <p:sp>
            <p:nvSpPr>
              <p:cNvPr id="21" name="Line 14"/>
              <p:cNvSpPr/>
              <p:nvPr/>
            </p:nvSpPr>
            <p:spPr>
              <a:xfrm flipV="1">
                <a:off x="136" y="1388"/>
                <a:ext cx="2394" cy="1"/>
              </a:xfrm>
              <a:prstGeom prst="line">
                <a:avLst/>
              </a:prstGeom>
              <a:grpFill/>
              <a:ln w="28575" cap="flat" cmpd="sng">
                <a:solidFill>
                  <a:srgbClr val="021AC9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2" name="AutoShape 15"/>
              <p:cNvSpPr>
                <a:spLocks noChangeAspect="1"/>
              </p:cNvSpPr>
              <p:nvPr/>
            </p:nvSpPr>
            <p:spPr>
              <a:xfrm rot="5400000">
                <a:off x="1712" y="1251"/>
                <a:ext cx="91" cy="272"/>
              </a:xfrm>
              <a:prstGeom prst="triangle">
                <a:avLst>
                  <a:gd name="adj" fmla="val 50000"/>
                </a:avLst>
              </a:prstGeom>
              <a:grpFill/>
              <a:ln w="9525" cap="flat" cmpd="sng">
                <a:solidFill>
                  <a:srgbClr val="021AC9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0" vert="eaVert" wrap="none" anchor="ctr"/>
              <a:lstStyle/>
              <a:p>
                <a:endParaRPr sz="21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 flipH="1">
            <a:off x="1889909" y="1432848"/>
            <a:ext cx="2349514" cy="972911"/>
            <a:chOff x="2508" y="981"/>
            <a:chExt cx="1960" cy="816"/>
          </a:xfrm>
          <a:solidFill>
            <a:srgbClr val="021AC9"/>
          </a:solidFill>
        </p:grpSpPr>
        <p:grpSp>
          <p:nvGrpSpPr>
            <p:cNvPr id="28" name="组合 27"/>
            <p:cNvGrpSpPr/>
            <p:nvPr/>
          </p:nvGrpSpPr>
          <p:grpSpPr>
            <a:xfrm>
              <a:off x="2508" y="1162"/>
              <a:ext cx="1960" cy="635"/>
              <a:chOff x="2508" y="1117"/>
              <a:chExt cx="2073" cy="679"/>
            </a:xfrm>
            <a:grpFill/>
          </p:grpSpPr>
          <p:sp>
            <p:nvSpPr>
              <p:cNvPr id="29" name="Freeform 17"/>
              <p:cNvSpPr/>
              <p:nvPr/>
            </p:nvSpPr>
            <p:spPr>
              <a:xfrm>
                <a:off x="2508" y="1117"/>
                <a:ext cx="2073" cy="679"/>
              </a:xfrm>
              <a:custGeom>
                <a:avLst/>
                <a:gdLst>
                  <a:gd name="txL" fmla="*/ 0 w 1667"/>
                  <a:gd name="txT" fmla="*/ 0 h 536"/>
                  <a:gd name="txR" fmla="*/ 1667 w 1667"/>
                  <a:gd name="txB" fmla="*/ 536 h 536"/>
                </a:gdLst>
                <a:ahLst/>
                <a:cxnLst>
                  <a:cxn ang="0">
                    <a:pos x="0" y="536"/>
                  </a:cxn>
                  <a:cxn ang="0">
                    <a:pos x="131" y="520"/>
                  </a:cxn>
                  <a:cxn ang="0">
                    <a:pos x="1667" y="0"/>
                  </a:cxn>
                </a:cxnLst>
                <a:rect l="txL" t="txT" r="txR" b="txB"/>
                <a:pathLst>
                  <a:path w="1667" h="536">
                    <a:moveTo>
                      <a:pt x="0" y="536"/>
                    </a:moveTo>
                    <a:lnTo>
                      <a:pt x="131" y="520"/>
                    </a:lnTo>
                    <a:lnTo>
                      <a:pt x="1667" y="0"/>
                    </a:lnTo>
                  </a:path>
                </a:pathLst>
              </a:custGeom>
              <a:grpFill/>
              <a:ln w="28575" cap="flat" cmpd="sng">
                <a:solidFill>
                  <a:srgbClr val="021AC9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30" name="AutoShape 18"/>
              <p:cNvSpPr>
                <a:spLocks noChangeAspect="1"/>
              </p:cNvSpPr>
              <p:nvPr/>
            </p:nvSpPr>
            <p:spPr>
              <a:xfrm rot="4229382">
                <a:off x="3129" y="1502"/>
                <a:ext cx="69" cy="205"/>
              </a:xfrm>
              <a:prstGeom prst="triangle">
                <a:avLst>
                  <a:gd name="adj" fmla="val 50000"/>
                </a:avLst>
              </a:prstGeom>
              <a:grpFill/>
              <a:ln w="9525" cap="flat" cmpd="sng">
                <a:solidFill>
                  <a:srgbClr val="021AC9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0" vert="eaVert" wrap="none" anchor="ctr"/>
              <a:lstStyle/>
              <a:p>
                <a:endParaRPr sz="21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2517" y="981"/>
              <a:ext cx="1883" cy="612"/>
              <a:chOff x="2517" y="981"/>
              <a:chExt cx="2200" cy="725"/>
            </a:xfrm>
            <a:grpFill/>
          </p:grpSpPr>
          <p:sp>
            <p:nvSpPr>
              <p:cNvPr id="32" name="Freeform 20"/>
              <p:cNvSpPr/>
              <p:nvPr/>
            </p:nvSpPr>
            <p:spPr>
              <a:xfrm flipV="1">
                <a:off x="2517" y="981"/>
                <a:ext cx="2200" cy="725"/>
              </a:xfrm>
              <a:custGeom>
                <a:avLst/>
                <a:gdLst>
                  <a:gd name="txL" fmla="*/ 0 w 1667"/>
                  <a:gd name="txT" fmla="*/ 0 h 536"/>
                  <a:gd name="txR" fmla="*/ 1667 w 1667"/>
                  <a:gd name="txB" fmla="*/ 536 h 536"/>
                </a:gdLst>
                <a:ahLst/>
                <a:cxnLst>
                  <a:cxn ang="0">
                    <a:pos x="0" y="536"/>
                  </a:cxn>
                  <a:cxn ang="0">
                    <a:pos x="131" y="520"/>
                  </a:cxn>
                  <a:cxn ang="0">
                    <a:pos x="1667" y="0"/>
                  </a:cxn>
                </a:cxnLst>
                <a:rect l="txL" t="txT" r="txR" b="txB"/>
                <a:pathLst>
                  <a:path w="1667" h="536">
                    <a:moveTo>
                      <a:pt x="0" y="536"/>
                    </a:moveTo>
                    <a:lnTo>
                      <a:pt x="131" y="520"/>
                    </a:lnTo>
                    <a:lnTo>
                      <a:pt x="1667" y="0"/>
                    </a:lnTo>
                  </a:path>
                </a:pathLst>
              </a:custGeom>
              <a:grpFill/>
              <a:ln w="28575" cap="flat" cmpd="sng">
                <a:solidFill>
                  <a:srgbClr val="021AC9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33" name="AutoShape 21"/>
              <p:cNvSpPr>
                <a:spLocks noChangeAspect="1"/>
              </p:cNvSpPr>
              <p:nvPr/>
            </p:nvSpPr>
            <p:spPr>
              <a:xfrm rot="-4229382" flipV="1">
                <a:off x="3205" y="1065"/>
                <a:ext cx="91" cy="272"/>
              </a:xfrm>
              <a:prstGeom prst="triangle">
                <a:avLst>
                  <a:gd name="adj" fmla="val 50000"/>
                </a:avLst>
              </a:prstGeom>
              <a:grpFill/>
              <a:ln w="9525" cap="flat" cmpd="sng">
                <a:solidFill>
                  <a:srgbClr val="021AC9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0" vert="eaVert" wrap="none" anchor="ctr"/>
              <a:lstStyle/>
              <a:p>
                <a:endParaRPr sz="21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524" y="1343"/>
              <a:ext cx="1923" cy="91"/>
              <a:chOff x="2525" y="1343"/>
              <a:chExt cx="2671" cy="91"/>
            </a:xfrm>
            <a:grpFill/>
          </p:grpSpPr>
          <p:sp>
            <p:nvSpPr>
              <p:cNvPr id="35" name="Line 23"/>
              <p:cNvSpPr/>
              <p:nvPr/>
            </p:nvSpPr>
            <p:spPr>
              <a:xfrm flipV="1">
                <a:off x="2525" y="1413"/>
                <a:ext cx="2671" cy="0"/>
              </a:xfrm>
              <a:prstGeom prst="line">
                <a:avLst/>
              </a:prstGeom>
              <a:grpFill/>
              <a:ln w="28575" cap="flat" cmpd="sng">
                <a:solidFill>
                  <a:srgbClr val="021AC9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36" name="AutoShape 24"/>
              <p:cNvSpPr>
                <a:spLocks noChangeAspect="1"/>
              </p:cNvSpPr>
              <p:nvPr/>
            </p:nvSpPr>
            <p:spPr>
              <a:xfrm rot="5400000">
                <a:off x="3383" y="1252"/>
                <a:ext cx="91" cy="272"/>
              </a:xfrm>
              <a:prstGeom prst="triangle">
                <a:avLst>
                  <a:gd name="adj" fmla="val 50000"/>
                </a:avLst>
              </a:prstGeom>
              <a:grpFill/>
              <a:ln w="9525" cap="flat" cmpd="sng">
                <a:solidFill>
                  <a:srgbClr val="021AC9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0" vert="eaVert" wrap="none" anchor="ctr"/>
              <a:lstStyle/>
              <a:p>
                <a:endParaRPr sz="21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</p:grpSp>
      </p:grpSp>
      <p:sp>
        <p:nvSpPr>
          <p:cNvPr id="37" name="Oval 26"/>
          <p:cNvSpPr>
            <a:spLocks noChangeAspect="1"/>
          </p:cNvSpPr>
          <p:nvPr/>
        </p:nvSpPr>
        <p:spPr>
          <a:xfrm>
            <a:off x="2635371" y="1865121"/>
            <a:ext cx="119083" cy="119083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sz="21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/>
      <p:bldP spid="5" grpId="0"/>
      <p:bldP spid="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0" y="153700"/>
            <a:ext cx="3226986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凸透镜</a:t>
            </a:r>
            <a:r>
              <a:rPr lang="zh-CN" altLang="en-US" sz="2800" b="1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焦点和焦距</a:t>
            </a:r>
            <a:endParaRPr lang="zh-CN" altLang="en-US" sz="2800" b="1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pic>
        <p:nvPicPr>
          <p:cNvPr id="2" name="图片 1" descr="proxy"/>
          <p:cNvPicPr>
            <a:picLocks noChangeAspect="1"/>
          </p:cNvPicPr>
          <p:nvPr/>
        </p:nvPicPr>
        <p:blipFill>
          <a:blip r:embed="rId3"/>
          <a:srcRect b="5957"/>
          <a:stretch>
            <a:fillRect/>
          </a:stretch>
        </p:blipFill>
        <p:spPr>
          <a:xfrm>
            <a:off x="626745" y="1104900"/>
            <a:ext cx="5361940" cy="313753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H="1">
            <a:off x="5613400" y="2622550"/>
            <a:ext cx="0" cy="15875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3429000" y="3587750"/>
            <a:ext cx="0" cy="6794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>
          <a:xfrm>
            <a:off x="4724400" y="4146550"/>
            <a:ext cx="863600" cy="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/>
          <p:nvPr/>
        </p:nvCxnSpPr>
        <p:spPr>
          <a:xfrm flipH="1">
            <a:off x="3476625" y="4146550"/>
            <a:ext cx="863600" cy="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43" name="对象 4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322445" y="4057968"/>
          <a:ext cx="355600" cy="177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r:id="rId4" imgW="355600" imgH="177165" progId="Equation.KSEE3">
                  <p:embed/>
                </p:oleObj>
              </mc:Choice>
              <mc:Fallback>
                <p:oleObj r:id="rId4" imgW="355600" imgH="177165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22445" y="4057968"/>
                        <a:ext cx="355600" cy="1771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21615" y="1974215"/>
            <a:ext cx="31813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太阳光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Object 5" descr="C:\Users\lenovo\Desktop\11.png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577324"/>
            <a:ext cx="885825" cy="300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Line 6"/>
          <p:cNvSpPr/>
          <p:nvPr/>
        </p:nvSpPr>
        <p:spPr>
          <a:xfrm>
            <a:off x="1847373" y="2170461"/>
            <a:ext cx="5258720" cy="0"/>
          </a:xfrm>
          <a:prstGeom prst="line">
            <a:avLst/>
          </a:prstGeom>
          <a:ln w="12700" cap="flat" cmpd="sng">
            <a:solidFill>
              <a:srgbClr val="99FFCC"/>
            </a:solidFill>
            <a:prstDash val="lgDashDot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4581" name="Oval 20"/>
          <p:cNvSpPr/>
          <p:nvPr/>
        </p:nvSpPr>
        <p:spPr>
          <a:xfrm>
            <a:off x="4338597" y="2138309"/>
            <a:ext cx="80977" cy="80977"/>
          </a:xfrm>
          <a:prstGeom prst="ellipse">
            <a:avLst/>
          </a:prstGeom>
          <a:solidFill>
            <a:schemeClr val="tx1"/>
          </a:solidFill>
          <a:ln w="12700" cap="flat" cmpd="sng">
            <a:solidFill>
              <a:srgbClr val="66FF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80918" name="Line 22"/>
          <p:cNvSpPr/>
          <p:nvPr/>
        </p:nvSpPr>
        <p:spPr>
          <a:xfrm rot="-1260000" flipV="1">
            <a:off x="2772651" y="1825119"/>
            <a:ext cx="1888662" cy="1191"/>
          </a:xfrm>
          <a:prstGeom prst="line">
            <a:avLst/>
          </a:prstGeom>
          <a:ln w="31750" cap="flat" cmpd="sng">
            <a:solidFill>
              <a:srgbClr val="99CC00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80919" name="Line 23"/>
          <p:cNvSpPr/>
          <p:nvPr/>
        </p:nvSpPr>
        <p:spPr>
          <a:xfrm rot="1298440">
            <a:off x="2772651" y="2527711"/>
            <a:ext cx="1889852" cy="1191"/>
          </a:xfrm>
          <a:prstGeom prst="line">
            <a:avLst/>
          </a:prstGeom>
          <a:ln w="31750" cap="flat" cmpd="sng">
            <a:solidFill>
              <a:srgbClr val="99CC00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80920" name="Text Box 24"/>
          <p:cNvSpPr txBox="1"/>
          <p:nvPr/>
        </p:nvSpPr>
        <p:spPr>
          <a:xfrm>
            <a:off x="0" y="3559483"/>
            <a:ext cx="914400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</a:rPr>
              <a:t>平行主光轴的光线</a:t>
            </a:r>
            <a:r>
              <a:rPr lang="zh-CN" altLang="en-US" sz="2600" b="1">
                <a:latin typeface="Times New Roman" panose="02020603050405020304" pitchFamily="18" charset="0"/>
              </a:rPr>
              <a:t>经过凹透镜后折射，折射光线的反向延长线相交于主光轴上一点，叫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</a:rPr>
              <a:t>虚焦点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</a:rPr>
              <a:t>(F)</a:t>
            </a:r>
            <a:r>
              <a:rPr lang="zh-CN" altLang="en-US" sz="2600" b="1" smtClean="0">
                <a:latin typeface="Times New Roman" panose="02020603050405020304" pitchFamily="18" charset="0"/>
              </a:rPr>
              <a:t>。</a:t>
            </a:r>
            <a:r>
              <a:rPr lang="en-US" altLang="zh-CN" sz="2600" b="1">
                <a:latin typeface="Times New Roman" panose="02020603050405020304" pitchFamily="18" charset="0"/>
              </a:rPr>
              <a:t> </a:t>
            </a:r>
            <a:r>
              <a:rPr lang="zh-CN" altLang="en-US" sz="2600" b="1">
                <a:latin typeface="Times New Roman" panose="02020603050405020304" pitchFamily="18" charset="0"/>
              </a:rPr>
              <a:t>凹透镜有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</a:rPr>
              <a:t>个虚</a:t>
            </a:r>
            <a:r>
              <a:rPr lang="zh-CN" altLang="en-US" sz="26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焦点</a:t>
            </a:r>
            <a:r>
              <a:rPr lang="zh-CN" altLang="en-US" sz="2600" b="1" smtClean="0">
                <a:latin typeface="Times New Roman" panose="02020603050405020304" pitchFamily="18" charset="0"/>
              </a:rPr>
              <a:t>。</a:t>
            </a:r>
            <a:endParaRPr lang="zh-CN" altLang="en-US" sz="2600" b="1">
              <a:latin typeface="Times New Roman" pitchFamily="18" charset="0"/>
            </a:endParaRPr>
          </a:p>
        </p:txBody>
      </p:sp>
      <p:sp>
        <p:nvSpPr>
          <p:cNvPr id="80922" name="Rectangle 26"/>
          <p:cNvSpPr/>
          <p:nvPr/>
        </p:nvSpPr>
        <p:spPr>
          <a:xfrm>
            <a:off x="2658331" y="2250247"/>
            <a:ext cx="356188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</a:p>
        </p:txBody>
      </p:sp>
      <p:sp>
        <p:nvSpPr>
          <p:cNvPr id="80926" name="Rectangle 30"/>
          <p:cNvSpPr/>
          <p:nvPr/>
        </p:nvSpPr>
        <p:spPr>
          <a:xfrm>
            <a:off x="5723536" y="2284781"/>
            <a:ext cx="458780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</a:rPr>
              <a:t>F`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50"/>
          <p:cNvGrpSpPr/>
          <p:nvPr/>
        </p:nvGrpSpPr>
        <p:grpSpPr>
          <a:xfrm>
            <a:off x="1800931" y="1598861"/>
            <a:ext cx="2515040" cy="1143200"/>
            <a:chOff x="528" y="1632"/>
            <a:chExt cx="2112" cy="960"/>
          </a:xfrm>
        </p:grpSpPr>
        <p:grpSp>
          <p:nvGrpSpPr>
            <p:cNvPr id="24626" name="Group 7"/>
            <p:cNvGrpSpPr/>
            <p:nvPr/>
          </p:nvGrpSpPr>
          <p:grpSpPr>
            <a:xfrm>
              <a:off x="612" y="1632"/>
              <a:ext cx="1920" cy="0"/>
              <a:chOff x="768" y="432"/>
              <a:chExt cx="1920" cy="0"/>
            </a:xfrm>
          </p:grpSpPr>
          <p:sp>
            <p:nvSpPr>
              <p:cNvPr id="24633" name="Line 8"/>
              <p:cNvSpPr/>
              <p:nvPr/>
            </p:nvSpPr>
            <p:spPr>
              <a:xfrm>
                <a:off x="768" y="432"/>
                <a:ext cx="1104" cy="0"/>
              </a:xfrm>
              <a:prstGeom prst="line">
                <a:avLst/>
              </a:prstGeom>
              <a:ln w="317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stealth" w="lg" len="lg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4634" name="Line 9"/>
              <p:cNvSpPr/>
              <p:nvPr/>
            </p:nvSpPr>
            <p:spPr>
              <a:xfrm>
                <a:off x="1776" y="432"/>
                <a:ext cx="912" cy="0"/>
              </a:xfrm>
              <a:prstGeom prst="line">
                <a:avLst/>
              </a:prstGeom>
              <a:ln w="317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grpSp>
          <p:nvGrpSpPr>
            <p:cNvPr id="24627" name="Group 10"/>
            <p:cNvGrpSpPr/>
            <p:nvPr/>
          </p:nvGrpSpPr>
          <p:grpSpPr>
            <a:xfrm>
              <a:off x="641" y="2592"/>
              <a:ext cx="1920" cy="0"/>
              <a:chOff x="768" y="432"/>
              <a:chExt cx="1920" cy="0"/>
            </a:xfrm>
          </p:grpSpPr>
          <p:sp>
            <p:nvSpPr>
              <p:cNvPr id="24631" name="Line 11"/>
              <p:cNvSpPr/>
              <p:nvPr/>
            </p:nvSpPr>
            <p:spPr>
              <a:xfrm>
                <a:off x="768" y="432"/>
                <a:ext cx="1104" cy="0"/>
              </a:xfrm>
              <a:prstGeom prst="line">
                <a:avLst/>
              </a:prstGeom>
              <a:ln w="317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stealth" w="lg" len="lg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4632" name="Line 12"/>
              <p:cNvSpPr/>
              <p:nvPr/>
            </p:nvSpPr>
            <p:spPr>
              <a:xfrm>
                <a:off x="1776" y="432"/>
                <a:ext cx="912" cy="0"/>
              </a:xfrm>
              <a:prstGeom prst="line">
                <a:avLst/>
              </a:prstGeom>
              <a:ln w="317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grpSp>
          <p:nvGrpSpPr>
            <p:cNvPr id="24628" name="Group 47"/>
            <p:cNvGrpSpPr/>
            <p:nvPr/>
          </p:nvGrpSpPr>
          <p:grpSpPr>
            <a:xfrm>
              <a:off x="528" y="2112"/>
              <a:ext cx="2112" cy="1"/>
              <a:chOff x="3024" y="1680"/>
              <a:chExt cx="2112" cy="0"/>
            </a:xfrm>
          </p:grpSpPr>
          <p:sp>
            <p:nvSpPr>
              <p:cNvPr id="24629" name="Line 48"/>
              <p:cNvSpPr/>
              <p:nvPr/>
            </p:nvSpPr>
            <p:spPr>
              <a:xfrm>
                <a:off x="3024" y="1680"/>
                <a:ext cx="1104" cy="0"/>
              </a:xfrm>
              <a:prstGeom prst="line">
                <a:avLst/>
              </a:prstGeom>
              <a:ln w="317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stealth" w="lg" len="lg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4630" name="Line 49"/>
              <p:cNvSpPr/>
              <p:nvPr/>
            </p:nvSpPr>
            <p:spPr>
              <a:xfrm>
                <a:off x="4032" y="1680"/>
                <a:ext cx="1104" cy="0"/>
              </a:xfrm>
              <a:prstGeom prst="line">
                <a:avLst/>
              </a:prstGeom>
              <a:ln w="317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6" name="Group 51"/>
          <p:cNvGrpSpPr/>
          <p:nvPr/>
        </p:nvGrpSpPr>
        <p:grpSpPr>
          <a:xfrm>
            <a:off x="4463635" y="1062986"/>
            <a:ext cx="2515040" cy="2205424"/>
            <a:chOff x="2740" y="1200"/>
            <a:chExt cx="2112" cy="1852"/>
          </a:xfrm>
        </p:grpSpPr>
        <p:grpSp>
          <p:nvGrpSpPr>
            <p:cNvPr id="24617" name="Group 13"/>
            <p:cNvGrpSpPr/>
            <p:nvPr/>
          </p:nvGrpSpPr>
          <p:grpSpPr>
            <a:xfrm rot="-1279237">
              <a:off x="2784" y="1200"/>
              <a:ext cx="1920" cy="1"/>
              <a:chOff x="768" y="432"/>
              <a:chExt cx="1920" cy="0"/>
            </a:xfrm>
          </p:grpSpPr>
          <p:sp>
            <p:nvSpPr>
              <p:cNvPr id="24624" name="Line 14"/>
              <p:cNvSpPr/>
              <p:nvPr/>
            </p:nvSpPr>
            <p:spPr>
              <a:xfrm>
                <a:off x="768" y="432"/>
                <a:ext cx="1104" cy="0"/>
              </a:xfrm>
              <a:prstGeom prst="line">
                <a:avLst/>
              </a:prstGeom>
              <a:ln w="317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stealth" w="lg" len="lg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4625" name="Line 15"/>
              <p:cNvSpPr/>
              <p:nvPr/>
            </p:nvSpPr>
            <p:spPr>
              <a:xfrm>
                <a:off x="1776" y="432"/>
                <a:ext cx="912" cy="0"/>
              </a:xfrm>
              <a:prstGeom prst="line">
                <a:avLst/>
              </a:prstGeom>
              <a:ln w="317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grpSp>
          <p:nvGrpSpPr>
            <p:cNvPr id="24618" name="Group 16"/>
            <p:cNvGrpSpPr/>
            <p:nvPr/>
          </p:nvGrpSpPr>
          <p:grpSpPr>
            <a:xfrm rot="1292108">
              <a:off x="2784" y="3051"/>
              <a:ext cx="1920" cy="1"/>
              <a:chOff x="768" y="432"/>
              <a:chExt cx="1920" cy="0"/>
            </a:xfrm>
          </p:grpSpPr>
          <p:sp>
            <p:nvSpPr>
              <p:cNvPr id="24622" name="Line 17"/>
              <p:cNvSpPr/>
              <p:nvPr/>
            </p:nvSpPr>
            <p:spPr>
              <a:xfrm>
                <a:off x="768" y="432"/>
                <a:ext cx="1104" cy="0"/>
              </a:xfrm>
              <a:prstGeom prst="line">
                <a:avLst/>
              </a:prstGeom>
              <a:ln w="317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stealth" w="lg" len="lg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4623" name="Line 18"/>
              <p:cNvSpPr/>
              <p:nvPr/>
            </p:nvSpPr>
            <p:spPr>
              <a:xfrm>
                <a:off x="1776" y="432"/>
                <a:ext cx="912" cy="0"/>
              </a:xfrm>
              <a:prstGeom prst="line">
                <a:avLst/>
              </a:prstGeom>
              <a:ln w="317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grpSp>
          <p:nvGrpSpPr>
            <p:cNvPr id="24619" name="Group 37"/>
            <p:cNvGrpSpPr/>
            <p:nvPr/>
          </p:nvGrpSpPr>
          <p:grpSpPr>
            <a:xfrm>
              <a:off x="2740" y="2112"/>
              <a:ext cx="2112" cy="0"/>
              <a:chOff x="3024" y="1680"/>
              <a:chExt cx="2112" cy="0"/>
            </a:xfrm>
          </p:grpSpPr>
          <p:sp>
            <p:nvSpPr>
              <p:cNvPr id="24620" name="Line 35"/>
              <p:cNvSpPr/>
              <p:nvPr/>
            </p:nvSpPr>
            <p:spPr>
              <a:xfrm>
                <a:off x="3024" y="1680"/>
                <a:ext cx="1104" cy="0"/>
              </a:xfrm>
              <a:prstGeom prst="line">
                <a:avLst/>
              </a:prstGeom>
              <a:ln w="317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stealth" w="lg" len="lg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4621" name="Line 36"/>
              <p:cNvSpPr/>
              <p:nvPr/>
            </p:nvSpPr>
            <p:spPr>
              <a:xfrm>
                <a:off x="4032" y="1680"/>
                <a:ext cx="1104" cy="0"/>
              </a:xfrm>
              <a:prstGeom prst="line">
                <a:avLst/>
              </a:prstGeom>
              <a:ln w="3175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0" name="Group 63"/>
          <p:cNvGrpSpPr/>
          <p:nvPr/>
        </p:nvGrpSpPr>
        <p:grpSpPr>
          <a:xfrm>
            <a:off x="4463635" y="1602434"/>
            <a:ext cx="2515040" cy="1143200"/>
            <a:chOff x="2764" y="1635"/>
            <a:chExt cx="2112" cy="960"/>
          </a:xfrm>
        </p:grpSpPr>
        <p:grpSp>
          <p:nvGrpSpPr>
            <p:cNvPr id="24608" name="Group 53"/>
            <p:cNvGrpSpPr/>
            <p:nvPr/>
          </p:nvGrpSpPr>
          <p:grpSpPr>
            <a:xfrm>
              <a:off x="2848" y="1635"/>
              <a:ext cx="1920" cy="0"/>
              <a:chOff x="768" y="432"/>
              <a:chExt cx="1920" cy="0"/>
            </a:xfrm>
          </p:grpSpPr>
          <p:sp>
            <p:nvSpPr>
              <p:cNvPr id="24615" name="Line 54"/>
              <p:cNvSpPr/>
              <p:nvPr/>
            </p:nvSpPr>
            <p:spPr>
              <a:xfrm>
                <a:off x="768" y="432"/>
                <a:ext cx="1104" cy="0"/>
              </a:xfrm>
              <a:prstGeom prst="line">
                <a:avLst/>
              </a:prstGeom>
              <a:ln w="31750" cap="flat" cmpd="sng">
                <a:solidFill>
                  <a:srgbClr val="0000FF"/>
                </a:solidFill>
                <a:prstDash val="solid"/>
                <a:miter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4616" name="Line 55"/>
              <p:cNvSpPr/>
              <p:nvPr/>
            </p:nvSpPr>
            <p:spPr>
              <a:xfrm>
                <a:off x="1776" y="432"/>
                <a:ext cx="912" cy="0"/>
              </a:xfrm>
              <a:prstGeom prst="line">
                <a:avLst/>
              </a:prstGeom>
              <a:ln w="31750" cap="flat" cmpd="sng">
                <a:solidFill>
                  <a:srgbClr val="0000FF"/>
                </a:solidFill>
                <a:prstDash val="solid"/>
                <a:miter/>
                <a:headEnd type="stealth" w="lg" len="lg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grpSp>
          <p:nvGrpSpPr>
            <p:cNvPr id="24609" name="Group 56"/>
            <p:cNvGrpSpPr/>
            <p:nvPr/>
          </p:nvGrpSpPr>
          <p:grpSpPr>
            <a:xfrm>
              <a:off x="2835" y="2595"/>
              <a:ext cx="1920" cy="0"/>
              <a:chOff x="768" y="432"/>
              <a:chExt cx="1920" cy="0"/>
            </a:xfrm>
          </p:grpSpPr>
          <p:sp>
            <p:nvSpPr>
              <p:cNvPr id="24613" name="Line 57"/>
              <p:cNvSpPr/>
              <p:nvPr/>
            </p:nvSpPr>
            <p:spPr>
              <a:xfrm>
                <a:off x="768" y="432"/>
                <a:ext cx="1104" cy="0"/>
              </a:xfrm>
              <a:prstGeom prst="line">
                <a:avLst/>
              </a:prstGeom>
              <a:ln w="31750" cap="flat" cmpd="sng">
                <a:solidFill>
                  <a:srgbClr val="0000FF"/>
                </a:solidFill>
                <a:prstDash val="solid"/>
                <a:miter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4614" name="Line 58"/>
              <p:cNvSpPr/>
              <p:nvPr/>
            </p:nvSpPr>
            <p:spPr>
              <a:xfrm>
                <a:off x="1776" y="432"/>
                <a:ext cx="912" cy="0"/>
              </a:xfrm>
              <a:prstGeom prst="line">
                <a:avLst/>
              </a:prstGeom>
              <a:ln w="31750" cap="flat" cmpd="sng">
                <a:solidFill>
                  <a:srgbClr val="0000FF"/>
                </a:solidFill>
                <a:prstDash val="solid"/>
                <a:miter/>
                <a:headEnd type="stealth" w="lg" len="lg"/>
                <a:tailEnd type="none" w="lg" len="lg"/>
              </a:ln>
            </p:spPr>
            <p:txBody>
              <a:bodyPr/>
              <a:lstStyle/>
              <a:p>
                <a:endParaRPr/>
              </a:p>
            </p:txBody>
          </p:sp>
        </p:grpSp>
        <p:grpSp>
          <p:nvGrpSpPr>
            <p:cNvPr id="24610" name="Group 59"/>
            <p:cNvGrpSpPr/>
            <p:nvPr/>
          </p:nvGrpSpPr>
          <p:grpSpPr>
            <a:xfrm>
              <a:off x="2764" y="2115"/>
              <a:ext cx="2112" cy="1"/>
              <a:chOff x="3024" y="1680"/>
              <a:chExt cx="2112" cy="0"/>
            </a:xfrm>
          </p:grpSpPr>
          <p:sp>
            <p:nvSpPr>
              <p:cNvPr id="24611" name="Line 60"/>
              <p:cNvSpPr/>
              <p:nvPr/>
            </p:nvSpPr>
            <p:spPr>
              <a:xfrm>
                <a:off x="3024" y="1680"/>
                <a:ext cx="1104" cy="0"/>
              </a:xfrm>
              <a:prstGeom prst="line">
                <a:avLst/>
              </a:prstGeom>
              <a:ln w="31750" cap="flat" cmpd="sng">
                <a:solidFill>
                  <a:srgbClr val="0000FF"/>
                </a:solidFill>
                <a:prstDash val="solid"/>
                <a:miter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4612" name="Line 61"/>
              <p:cNvSpPr/>
              <p:nvPr/>
            </p:nvSpPr>
            <p:spPr>
              <a:xfrm>
                <a:off x="4032" y="1680"/>
                <a:ext cx="1104" cy="0"/>
              </a:xfrm>
              <a:prstGeom prst="line">
                <a:avLst/>
              </a:prstGeom>
              <a:ln w="31750" cap="flat" cmpd="sng">
                <a:solidFill>
                  <a:srgbClr val="0000FF"/>
                </a:solidFill>
                <a:prstDash val="solid"/>
                <a:miter/>
                <a:headEnd type="stealth" w="lg" len="lg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4" name="Group 77"/>
          <p:cNvGrpSpPr/>
          <p:nvPr/>
        </p:nvGrpSpPr>
        <p:grpSpPr>
          <a:xfrm>
            <a:off x="1737816" y="1037979"/>
            <a:ext cx="2540048" cy="2217332"/>
            <a:chOff x="475" y="1161"/>
            <a:chExt cx="2133" cy="1862"/>
          </a:xfrm>
        </p:grpSpPr>
        <p:grpSp>
          <p:nvGrpSpPr>
            <p:cNvPr id="24599" name="Group 65"/>
            <p:cNvGrpSpPr/>
            <p:nvPr/>
          </p:nvGrpSpPr>
          <p:grpSpPr>
            <a:xfrm rot="9520763">
              <a:off x="688" y="3022"/>
              <a:ext cx="1920" cy="1"/>
              <a:chOff x="768" y="432"/>
              <a:chExt cx="1920" cy="0"/>
            </a:xfrm>
          </p:grpSpPr>
          <p:sp>
            <p:nvSpPr>
              <p:cNvPr id="24606" name="Line 66"/>
              <p:cNvSpPr/>
              <p:nvPr/>
            </p:nvSpPr>
            <p:spPr>
              <a:xfrm>
                <a:off x="768" y="432"/>
                <a:ext cx="1104" cy="0"/>
              </a:xfrm>
              <a:prstGeom prst="line">
                <a:avLst/>
              </a:prstGeom>
              <a:ln w="3175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stealth" w="lg" len="lg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4607" name="Line 67"/>
              <p:cNvSpPr/>
              <p:nvPr/>
            </p:nvSpPr>
            <p:spPr>
              <a:xfrm>
                <a:off x="1776" y="432"/>
                <a:ext cx="912" cy="0"/>
              </a:xfrm>
              <a:prstGeom prst="line">
                <a:avLst/>
              </a:prstGeom>
              <a:ln w="3175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grpSp>
          <p:nvGrpSpPr>
            <p:cNvPr id="24600" name="Group 68"/>
            <p:cNvGrpSpPr/>
            <p:nvPr/>
          </p:nvGrpSpPr>
          <p:grpSpPr>
            <a:xfrm rot="-9507892">
              <a:off x="623" y="1161"/>
              <a:ext cx="1920" cy="1"/>
              <a:chOff x="768" y="432"/>
              <a:chExt cx="1920" cy="0"/>
            </a:xfrm>
          </p:grpSpPr>
          <p:sp>
            <p:nvSpPr>
              <p:cNvPr id="24604" name="Line 69"/>
              <p:cNvSpPr/>
              <p:nvPr/>
            </p:nvSpPr>
            <p:spPr>
              <a:xfrm>
                <a:off x="768" y="432"/>
                <a:ext cx="1104" cy="0"/>
              </a:xfrm>
              <a:prstGeom prst="line">
                <a:avLst/>
              </a:prstGeom>
              <a:ln w="3175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stealth" w="lg" len="lg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4605" name="Line 70"/>
              <p:cNvSpPr/>
              <p:nvPr/>
            </p:nvSpPr>
            <p:spPr>
              <a:xfrm>
                <a:off x="1776" y="432"/>
                <a:ext cx="912" cy="0"/>
              </a:xfrm>
              <a:prstGeom prst="line">
                <a:avLst/>
              </a:prstGeom>
              <a:ln w="3175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grpSp>
          <p:nvGrpSpPr>
            <p:cNvPr id="24601" name="Group 71"/>
            <p:cNvGrpSpPr/>
            <p:nvPr/>
          </p:nvGrpSpPr>
          <p:grpSpPr>
            <a:xfrm rot="10800000">
              <a:off x="475" y="2102"/>
              <a:ext cx="2112" cy="0"/>
              <a:chOff x="3024" y="1680"/>
              <a:chExt cx="2112" cy="0"/>
            </a:xfrm>
          </p:grpSpPr>
          <p:sp>
            <p:nvSpPr>
              <p:cNvPr id="24602" name="Line 72"/>
              <p:cNvSpPr/>
              <p:nvPr/>
            </p:nvSpPr>
            <p:spPr>
              <a:xfrm>
                <a:off x="3024" y="1680"/>
                <a:ext cx="1104" cy="0"/>
              </a:xfrm>
              <a:prstGeom prst="line">
                <a:avLst/>
              </a:prstGeom>
              <a:ln w="3175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stealth" w="lg" len="lg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4603" name="Line 73"/>
              <p:cNvSpPr/>
              <p:nvPr/>
            </p:nvSpPr>
            <p:spPr>
              <a:xfrm>
                <a:off x="4032" y="1680"/>
                <a:ext cx="1104" cy="0"/>
              </a:xfrm>
              <a:prstGeom prst="line">
                <a:avLst/>
              </a:prstGeom>
              <a:ln w="3175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80970" name="Line 74"/>
          <p:cNvSpPr/>
          <p:nvPr/>
        </p:nvSpPr>
        <p:spPr>
          <a:xfrm rot="9921365" flipV="1">
            <a:off x="4173071" y="2428872"/>
            <a:ext cx="1812448" cy="157190"/>
          </a:xfrm>
          <a:prstGeom prst="line">
            <a:avLst/>
          </a:prstGeom>
          <a:ln w="31750" cap="flat" cmpd="sng">
            <a:solidFill>
              <a:srgbClr val="99CC00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80971" name="Line 75"/>
          <p:cNvSpPr/>
          <p:nvPr/>
        </p:nvSpPr>
        <p:spPr>
          <a:xfrm rot="-9120194" flipV="1">
            <a:off x="4015881" y="1709609"/>
            <a:ext cx="1982737" cy="213159"/>
          </a:xfrm>
          <a:prstGeom prst="line">
            <a:avLst/>
          </a:prstGeom>
          <a:ln w="31750" cap="flat" cmpd="sng">
            <a:solidFill>
              <a:srgbClr val="99CC00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80925" name="Oval 29"/>
          <p:cNvSpPr/>
          <p:nvPr/>
        </p:nvSpPr>
        <p:spPr>
          <a:xfrm>
            <a:off x="5892144" y="2124200"/>
            <a:ext cx="80977" cy="80977"/>
          </a:xfrm>
          <a:prstGeom prst="ellipse">
            <a:avLst/>
          </a:prstGeom>
          <a:solidFill>
            <a:schemeClr val="tx1"/>
          </a:solidFill>
          <a:ln w="12700" cap="flat" cmpd="sng">
            <a:solidFill>
              <a:srgbClr val="66FF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80974" name="Text Box 78"/>
          <p:cNvSpPr txBox="1"/>
          <p:nvPr/>
        </p:nvSpPr>
        <p:spPr>
          <a:xfrm>
            <a:off x="1142400" y="2845664"/>
            <a:ext cx="3105694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chemeClr val="accent1"/>
                </a:solidFill>
                <a:latin typeface="Times New Roman" panose="02020603050405020304" pitchFamily="18" charset="0"/>
              </a:rPr>
              <a:t>      </a:t>
            </a:r>
          </a:p>
        </p:txBody>
      </p:sp>
      <p:sp>
        <p:nvSpPr>
          <p:cNvPr id="80915" name="Oval 19"/>
          <p:cNvSpPr/>
          <p:nvPr/>
        </p:nvSpPr>
        <p:spPr>
          <a:xfrm>
            <a:off x="2772651" y="2138309"/>
            <a:ext cx="80977" cy="80977"/>
          </a:xfrm>
          <a:prstGeom prst="ellipse">
            <a:avLst/>
          </a:prstGeom>
          <a:solidFill>
            <a:schemeClr val="tx1"/>
          </a:solidFill>
          <a:ln w="12700" cap="flat" cmpd="sng">
            <a:solidFill>
              <a:srgbClr val="66FF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0" y="196245"/>
            <a:ext cx="3226986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凹透镜焦点和焦距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853430" y="2763433"/>
            <a:ext cx="1461676" cy="674012"/>
            <a:chOff x="1680" y="2001"/>
            <a:chExt cx="1158" cy="566"/>
          </a:xfrm>
        </p:grpSpPr>
        <p:sp>
          <p:nvSpPr>
            <p:cNvPr id="7" name="Line 31"/>
            <p:cNvSpPr/>
            <p:nvPr/>
          </p:nvSpPr>
          <p:spPr>
            <a:xfrm flipH="1">
              <a:off x="2834" y="2044"/>
              <a:ext cx="4" cy="52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" name="Line 32"/>
            <p:cNvSpPr/>
            <p:nvPr/>
          </p:nvSpPr>
          <p:spPr>
            <a:xfrm>
              <a:off x="1680" y="2001"/>
              <a:ext cx="20" cy="56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" name="Line 33"/>
            <p:cNvSpPr/>
            <p:nvPr/>
          </p:nvSpPr>
          <p:spPr>
            <a:xfrm flipH="1">
              <a:off x="1721" y="2269"/>
              <a:ext cx="379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lg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" name="Line 34"/>
            <p:cNvSpPr/>
            <p:nvPr/>
          </p:nvSpPr>
          <p:spPr>
            <a:xfrm>
              <a:off x="2437" y="2269"/>
              <a:ext cx="379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lg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2" name="Text Box 36"/>
            <p:cNvSpPr txBox="1"/>
            <p:nvPr/>
          </p:nvSpPr>
          <p:spPr>
            <a:xfrm flipH="1">
              <a:off x="2154" y="2115"/>
              <a:ext cx="223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0066CC"/>
                  </a:solidFill>
                  <a:latin typeface="Monotype Corsiva" panose="03010101010201010101" pitchFamily="66" charset="0"/>
                  <a:ea typeface="楷体_GB2312" panose="02010609030101010101" pitchFamily="49" charset="-122"/>
                </a:rPr>
                <a:t>f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80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80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80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80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80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80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80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20" grpId="0"/>
      <p:bldP spid="80922" grpId="0"/>
      <p:bldP spid="80926" grpId="0"/>
      <p:bldP spid="80925" grpId="0" animBg="1"/>
      <p:bldP spid="80974" grpId="0"/>
      <p:bldP spid="809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4268" y="4128"/>
            <a:ext cx="6719888" cy="5134451"/>
          </a:xfrm>
          <a:prstGeom prst="rect">
            <a:avLst/>
          </a:prstGeom>
        </p:spPr>
      </p:pic>
      <p:sp>
        <p:nvSpPr>
          <p:cNvPr id="60" name="TextBox 59"/>
          <p:cNvSpPr txBox="1"/>
          <p:nvPr/>
        </p:nvSpPr>
        <p:spPr>
          <a:xfrm>
            <a:off x="0" y="-19050"/>
            <a:ext cx="3388995" cy="460375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宋体" panose="02010600030101010101" pitchFamily="2" charset="-122"/>
              </a:rPr>
              <a:t>焦距大小与折光能力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265545" y="38100"/>
            <a:ext cx="1475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X 12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4592320" y="625475"/>
            <a:ext cx="2324100" cy="0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4466590" y="3257550"/>
            <a:ext cx="2324100" cy="0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5454015" y="625475"/>
            <a:ext cx="641985" cy="377190"/>
            <a:chOff x="8589" y="985"/>
            <a:chExt cx="1011" cy="594"/>
          </a:xfrm>
        </p:grpSpPr>
        <p:sp>
          <p:nvSpPr>
            <p:cNvPr id="5" name="任意多边形 4"/>
            <p:cNvSpPr/>
            <p:nvPr/>
          </p:nvSpPr>
          <p:spPr>
            <a:xfrm>
              <a:off x="8589" y="997"/>
              <a:ext cx="213" cy="255"/>
            </a:xfrm>
            <a:custGeom>
              <a:avLst/>
              <a:gdLst>
                <a:gd name="connisteX0" fmla="*/ 66675 w 135161"/>
                <a:gd name="connsiteY0" fmla="*/ 0 h 161925"/>
                <a:gd name="connisteX1" fmla="*/ 133350 w 135161"/>
                <a:gd name="connsiteY1" fmla="*/ 104775 h 161925"/>
                <a:gd name="connisteX2" fmla="*/ 0 w 135161"/>
                <a:gd name="connsiteY2" fmla="*/ 161925 h 16192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135161" h="161925">
                  <a:moveTo>
                    <a:pt x="66675" y="0"/>
                  </a:moveTo>
                  <a:cubicBezTo>
                    <a:pt x="82550" y="19685"/>
                    <a:pt x="146685" y="72390"/>
                    <a:pt x="133350" y="104775"/>
                  </a:cubicBezTo>
                  <a:cubicBezTo>
                    <a:pt x="120015" y="137160"/>
                    <a:pt x="27940" y="152400"/>
                    <a:pt x="0" y="16192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6" name="对象 5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9180" y="985"/>
            <a:ext cx="420" cy="5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47" r:id="rId6" imgW="152400" imgH="215900" progId="Equation.KSEE3">
                    <p:embed/>
                  </p:oleObj>
                </mc:Choice>
                <mc:Fallback>
                  <p:oleObj r:id="rId6" imgW="152400" imgH="215900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9180" y="985"/>
                          <a:ext cx="420" cy="59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组合 7"/>
          <p:cNvGrpSpPr/>
          <p:nvPr/>
        </p:nvGrpSpPr>
        <p:grpSpPr>
          <a:xfrm>
            <a:off x="6019165" y="3185795"/>
            <a:ext cx="653415" cy="377825"/>
            <a:chOff x="8589" y="872"/>
            <a:chExt cx="1029" cy="595"/>
          </a:xfrm>
        </p:grpSpPr>
        <p:sp>
          <p:nvSpPr>
            <p:cNvPr id="9" name="任意多边形 8"/>
            <p:cNvSpPr/>
            <p:nvPr/>
          </p:nvSpPr>
          <p:spPr>
            <a:xfrm>
              <a:off x="8589" y="997"/>
              <a:ext cx="213" cy="255"/>
            </a:xfrm>
            <a:custGeom>
              <a:avLst/>
              <a:gdLst>
                <a:gd name="connisteX0" fmla="*/ 66675 w 135161"/>
                <a:gd name="connsiteY0" fmla="*/ 0 h 161925"/>
                <a:gd name="connisteX1" fmla="*/ 133350 w 135161"/>
                <a:gd name="connsiteY1" fmla="*/ 104775 h 161925"/>
                <a:gd name="connisteX2" fmla="*/ 0 w 135161"/>
                <a:gd name="connsiteY2" fmla="*/ 161925 h 16192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135161" h="161925">
                  <a:moveTo>
                    <a:pt x="66675" y="0"/>
                  </a:moveTo>
                  <a:cubicBezTo>
                    <a:pt x="82550" y="19685"/>
                    <a:pt x="146685" y="72390"/>
                    <a:pt x="133350" y="104775"/>
                  </a:cubicBezTo>
                  <a:cubicBezTo>
                    <a:pt x="120015" y="137160"/>
                    <a:pt x="27940" y="152400"/>
                    <a:pt x="0" y="16192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0" name="对象 9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9163" y="872"/>
            <a:ext cx="455" cy="5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48" r:id="rId8" imgW="165100" imgH="215900" progId="Equation.KSEE3">
                    <p:embed/>
                  </p:oleObj>
                </mc:Choice>
                <mc:Fallback>
                  <p:oleObj r:id="rId8" imgW="165100" imgH="215900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9163" y="872"/>
                          <a:ext cx="455" cy="59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1" name="对象 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40678" y="2483485"/>
          <a:ext cx="1722755" cy="836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r:id="rId10" imgW="444500" imgH="215900" progId="Equation.KSEE3">
                  <p:embed/>
                </p:oleObj>
              </mc:Choice>
              <mc:Fallback>
                <p:oleObj r:id="rId10" imgW="444500" imgH="2159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0678" y="2483485"/>
                        <a:ext cx="1722755" cy="836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4846320" y="1065530"/>
            <a:ext cx="1884680" cy="869315"/>
            <a:chOff x="7632" y="1678"/>
            <a:chExt cx="2968" cy="1369"/>
          </a:xfrm>
        </p:grpSpPr>
        <p:sp>
          <p:nvSpPr>
            <p:cNvPr id="12" name="右大括号 11"/>
            <p:cNvSpPr/>
            <p:nvPr/>
          </p:nvSpPr>
          <p:spPr>
            <a:xfrm rot="5400000">
              <a:off x="8719" y="1166"/>
              <a:ext cx="794" cy="2968"/>
            </a:xfrm>
            <a:prstGeom prst="rightBrac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3" name="对象 12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8920" y="1678"/>
            <a:ext cx="440" cy="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0" r:id="rId12" imgW="165100" imgH="215900" progId="Equation.KSEE3">
                    <p:embed/>
                  </p:oleObj>
                </mc:Choice>
                <mc:Fallback>
                  <p:oleObj r:id="rId12" imgW="165100" imgH="215900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8920" y="1678"/>
                          <a:ext cx="440" cy="5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5" name="直接箭头连接符 14"/>
            <p:cNvCxnSpPr/>
            <p:nvPr/>
          </p:nvCxnSpPr>
          <p:spPr>
            <a:xfrm>
              <a:off x="7683" y="2310"/>
              <a:ext cx="2855" cy="0"/>
            </a:xfrm>
            <a:prstGeom prst="straightConnector1">
              <a:avLst/>
            </a:prstGeom>
            <a:ln w="28575">
              <a:prstDash val="lgDash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4846955" y="3611880"/>
            <a:ext cx="3534410" cy="918845"/>
            <a:chOff x="7633" y="5688"/>
            <a:chExt cx="5566" cy="1447"/>
          </a:xfrm>
        </p:grpSpPr>
        <p:sp>
          <p:nvSpPr>
            <p:cNvPr id="19" name="右大括号 18"/>
            <p:cNvSpPr/>
            <p:nvPr/>
          </p:nvSpPr>
          <p:spPr>
            <a:xfrm rot="5400000">
              <a:off x="10019" y="3955"/>
              <a:ext cx="794" cy="5567"/>
            </a:xfrm>
            <a:prstGeom prst="rightBrac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0" name="对象 19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9867" y="5688"/>
            <a:ext cx="500" cy="6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1" r:id="rId14" imgW="165100" imgH="215900" progId="Equation.KSEE3">
                    <p:embed/>
                  </p:oleObj>
                </mc:Choice>
                <mc:Fallback>
                  <p:oleObj r:id="rId14" imgW="165100" imgH="215900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9867" y="5688"/>
                          <a:ext cx="500" cy="65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21" name="直接箭头连接符 20"/>
          <p:cNvCxnSpPr/>
          <p:nvPr/>
        </p:nvCxnSpPr>
        <p:spPr>
          <a:xfrm>
            <a:off x="4878705" y="4062730"/>
            <a:ext cx="3415030" cy="0"/>
          </a:xfrm>
          <a:prstGeom prst="straightConnector1">
            <a:avLst/>
          </a:prstGeom>
          <a:ln w="28575"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对象 2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15913" y="1238885"/>
          <a:ext cx="1772285" cy="836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r:id="rId16" imgW="457200" imgH="215900" progId="Equation.KSEE3">
                  <p:embed/>
                </p:oleObj>
              </mc:Choice>
              <mc:Fallback>
                <p:oleObj r:id="rId16" imgW="457200" imgH="2159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15913" y="1238885"/>
                        <a:ext cx="1772285" cy="836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rcRect r="9837"/>
          <a:stretch>
            <a:fillRect/>
          </a:stretch>
        </p:blipFill>
        <p:spPr>
          <a:xfrm>
            <a:off x="2320925" y="-19050"/>
            <a:ext cx="3838257" cy="513524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347720" y="536575"/>
            <a:ext cx="1514475" cy="3467735"/>
            <a:chOff x="5272" y="845"/>
            <a:chExt cx="2385" cy="5461"/>
          </a:xfrm>
        </p:grpSpPr>
        <p:cxnSp>
          <p:nvCxnSpPr>
            <p:cNvPr id="2" name="直接连接符 1"/>
            <p:cNvCxnSpPr/>
            <p:nvPr/>
          </p:nvCxnSpPr>
          <p:spPr>
            <a:xfrm flipH="1">
              <a:off x="6179" y="845"/>
              <a:ext cx="1478" cy="853"/>
            </a:xfrm>
            <a:prstGeom prst="line">
              <a:avLst/>
            </a:prstGeom>
            <a:ln w="28575"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 flipH="1">
              <a:off x="5272" y="5473"/>
              <a:ext cx="2385" cy="833"/>
            </a:xfrm>
            <a:prstGeom prst="line">
              <a:avLst/>
            </a:prstGeom>
            <a:ln w="28575"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3247390" y="609600"/>
            <a:ext cx="1022350" cy="3366770"/>
            <a:chOff x="5114" y="960"/>
            <a:chExt cx="1610" cy="5302"/>
          </a:xfrm>
        </p:grpSpPr>
        <p:grpSp>
          <p:nvGrpSpPr>
            <p:cNvPr id="26" name="组合 25"/>
            <p:cNvGrpSpPr/>
            <p:nvPr/>
          </p:nvGrpSpPr>
          <p:grpSpPr>
            <a:xfrm>
              <a:off x="6180" y="960"/>
              <a:ext cx="545" cy="4947"/>
              <a:chOff x="6180" y="960"/>
              <a:chExt cx="545" cy="4947"/>
            </a:xfrm>
          </p:grpSpPr>
          <p:sp>
            <p:nvSpPr>
              <p:cNvPr id="5" name="任意多边形 4"/>
              <p:cNvSpPr/>
              <p:nvPr/>
            </p:nvSpPr>
            <p:spPr>
              <a:xfrm>
                <a:off x="6515" y="960"/>
                <a:ext cx="211" cy="408"/>
              </a:xfrm>
              <a:custGeom>
                <a:avLst/>
                <a:gdLst>
                  <a:gd name="connisteX0" fmla="*/ 205991 w 244091"/>
                  <a:gd name="connsiteY0" fmla="*/ 0 h 259080"/>
                  <a:gd name="connisteX1" fmla="*/ 251 w 244091"/>
                  <a:gd name="connsiteY1" fmla="*/ 114300 h 259080"/>
                  <a:gd name="connisteX2" fmla="*/ 244091 w 244091"/>
                  <a:gd name="connsiteY2" fmla="*/ 259080 h 259080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</a:cxnLst>
                <a:rect l="l" t="t" r="r" b="b"/>
                <a:pathLst>
                  <a:path w="244091" h="259079">
                    <a:moveTo>
                      <a:pt x="205992" y="0"/>
                    </a:moveTo>
                    <a:cubicBezTo>
                      <a:pt x="160272" y="19685"/>
                      <a:pt x="-7368" y="62230"/>
                      <a:pt x="252" y="114300"/>
                    </a:cubicBezTo>
                    <a:cubicBezTo>
                      <a:pt x="7872" y="166370"/>
                      <a:pt x="191387" y="232410"/>
                      <a:pt x="244092" y="25908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6180" y="5539"/>
                <a:ext cx="199" cy="368"/>
              </a:xfrm>
              <a:custGeom>
                <a:avLst/>
                <a:gdLst>
                  <a:gd name="connisteX0" fmla="*/ 205991 w 244091"/>
                  <a:gd name="connsiteY0" fmla="*/ 0 h 259080"/>
                  <a:gd name="connisteX1" fmla="*/ 251 w 244091"/>
                  <a:gd name="connsiteY1" fmla="*/ 114300 h 259080"/>
                  <a:gd name="connisteX2" fmla="*/ 244091 w 244091"/>
                  <a:gd name="connsiteY2" fmla="*/ 259080 h 259080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</a:cxnLst>
                <a:rect l="l" t="t" r="r" b="b"/>
                <a:pathLst>
                  <a:path w="244091" h="259079">
                    <a:moveTo>
                      <a:pt x="205992" y="0"/>
                    </a:moveTo>
                    <a:cubicBezTo>
                      <a:pt x="160272" y="19685"/>
                      <a:pt x="-7368" y="62230"/>
                      <a:pt x="252" y="114300"/>
                    </a:cubicBezTo>
                    <a:cubicBezTo>
                      <a:pt x="7872" y="166370"/>
                      <a:pt x="191387" y="232410"/>
                      <a:pt x="244092" y="25908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114" y="960"/>
              <a:ext cx="1076" cy="5303"/>
              <a:chOff x="5114" y="960"/>
              <a:chExt cx="1076" cy="5303"/>
            </a:xfrm>
          </p:grpSpPr>
          <p:graphicFrame>
            <p:nvGraphicFramePr>
              <p:cNvPr id="7" name="对象 6">
                <a:hlinkClick r:id="" action="ppaction://ole?verb=0"/>
              </p:cNvPr>
              <p:cNvGraphicFramePr>
                <a:graphicFrameLocks noChangeAspect="1"/>
              </p:cNvGraphicFramePr>
              <p:nvPr/>
            </p:nvGraphicFramePr>
            <p:xfrm>
              <a:off x="5596" y="960"/>
              <a:ext cx="595" cy="7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271" r:id="rId6" imgW="177165" imgH="215900" progId="Equation.KSEE3">
                      <p:embed/>
                    </p:oleObj>
                  </mc:Choice>
                  <mc:Fallback>
                    <p:oleObj r:id="rId6" imgW="177165" imgH="215900" progId="Equation.KSEE3">
                      <p:embed/>
                      <p:pic>
                        <p:nvPicPr>
                          <p:cNvPr id="0" name="OLE substitute image"/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5596" y="960"/>
                            <a:ext cx="595" cy="7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8" name="对象 7">
                <a:hlinkClick r:id="" action="ppaction://ole?verb=0"/>
              </p:cNvPr>
              <p:cNvGraphicFramePr>
                <a:graphicFrameLocks noChangeAspect="1"/>
              </p:cNvGraphicFramePr>
              <p:nvPr/>
            </p:nvGraphicFramePr>
            <p:xfrm>
              <a:off x="5114" y="5539"/>
              <a:ext cx="640" cy="7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272" r:id="rId8" imgW="190500" imgH="215900" progId="Equation.KSEE3">
                      <p:embed/>
                    </p:oleObj>
                  </mc:Choice>
                  <mc:Fallback>
                    <p:oleObj r:id="rId8" imgW="190500" imgH="215900" progId="Equation.KSEE3">
                      <p:embed/>
                      <p:pic>
                        <p:nvPicPr>
                          <p:cNvPr id="0" name="OLE substitute image"/>
                          <p:cNvPicPr/>
                          <p:nvPr/>
                        </p:nvPicPr>
                        <p:blipFill>
                          <a:blip r:embed="rId9"/>
                          <a:stretch>
                            <a:fillRect/>
                          </a:stretch>
                        </p:blipFill>
                        <p:spPr>
                          <a:xfrm>
                            <a:off x="5114" y="5539"/>
                            <a:ext cx="640" cy="7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11" name="对象 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66701" y="2041525"/>
          <a:ext cx="1870710" cy="836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r:id="rId10" imgW="482600" imgH="215900" progId="Equation.KSEE3">
                  <p:embed/>
                </p:oleObj>
              </mc:Choice>
              <mc:Fallback>
                <p:oleObj r:id="rId10" imgW="482600" imgH="2159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6701" y="2041525"/>
                        <a:ext cx="1870710" cy="836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3970020" y="796925"/>
            <a:ext cx="627380" cy="833120"/>
            <a:chOff x="6252" y="1255"/>
            <a:chExt cx="988" cy="1312"/>
          </a:xfrm>
        </p:grpSpPr>
        <p:sp>
          <p:nvSpPr>
            <p:cNvPr id="13" name="右大括号 12"/>
            <p:cNvSpPr/>
            <p:nvPr/>
          </p:nvSpPr>
          <p:spPr>
            <a:xfrm rot="5400000">
              <a:off x="6349" y="1676"/>
              <a:ext cx="794" cy="988"/>
            </a:xfrm>
            <a:prstGeom prst="rightBrac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4" name="对象 13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6698" y="1255"/>
            <a:ext cx="440" cy="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74" r:id="rId12" imgW="165100" imgH="215900" progId="Equation.KSEE3">
                    <p:embed/>
                  </p:oleObj>
                </mc:Choice>
                <mc:Fallback>
                  <p:oleObj r:id="rId12" imgW="165100" imgH="215900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6698" y="1255"/>
                          <a:ext cx="440" cy="5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5" name="直接箭头连接符 14"/>
            <p:cNvCxnSpPr/>
            <p:nvPr/>
          </p:nvCxnSpPr>
          <p:spPr>
            <a:xfrm>
              <a:off x="6303" y="1830"/>
              <a:ext cx="907" cy="0"/>
            </a:xfrm>
            <a:prstGeom prst="straightConnector1">
              <a:avLst/>
            </a:prstGeom>
            <a:ln w="28575">
              <a:prstDash val="lgDash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3348355" y="3750945"/>
            <a:ext cx="1248410" cy="815975"/>
            <a:chOff x="5273" y="5907"/>
            <a:chExt cx="1966" cy="1285"/>
          </a:xfrm>
        </p:grpSpPr>
        <p:sp>
          <p:nvSpPr>
            <p:cNvPr id="19" name="右大括号 18"/>
            <p:cNvSpPr/>
            <p:nvPr/>
          </p:nvSpPr>
          <p:spPr>
            <a:xfrm rot="5400000">
              <a:off x="5859" y="5812"/>
              <a:ext cx="794" cy="1967"/>
            </a:xfrm>
            <a:prstGeom prst="rightBrac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0" name="对象 19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6287" y="5907"/>
            <a:ext cx="473" cy="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75" r:id="rId14" imgW="177165" imgH="215900" progId="Equation.KSEE3">
                    <p:embed/>
                  </p:oleObj>
                </mc:Choice>
                <mc:Fallback>
                  <p:oleObj r:id="rId14" imgW="177165" imgH="215900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6287" y="5907"/>
                          <a:ext cx="473" cy="5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22" name="直接箭头连接符 21"/>
            <p:cNvCxnSpPr/>
            <p:nvPr/>
          </p:nvCxnSpPr>
          <p:spPr>
            <a:xfrm>
              <a:off x="5361" y="6455"/>
              <a:ext cx="1807" cy="0"/>
            </a:xfrm>
            <a:prstGeom prst="straightConnector1">
              <a:avLst/>
            </a:prstGeom>
            <a:ln w="28575">
              <a:prstDash val="lgDash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对象 2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15914" y="1069975"/>
          <a:ext cx="1772285" cy="836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6" r:id="rId16" imgW="457200" imgH="215900" progId="Equation.KSEE3">
                  <p:embed/>
                </p:oleObj>
              </mc:Choice>
              <mc:Fallback>
                <p:oleObj r:id="rId16" imgW="457200" imgH="2159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15914" y="1069975"/>
                        <a:ext cx="1772285" cy="836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3500" y="1699260"/>
            <a:ext cx="8972849" cy="2454852"/>
            <a:chOff x="55" y="2296"/>
            <a:chExt cx="15509" cy="4253"/>
          </a:xfrm>
        </p:grpSpPr>
        <p:pic>
          <p:nvPicPr>
            <p:cNvPr id="39" name="图片 20"/>
            <p:cNvPicPr>
              <a:picLocks noChangeAspect="1"/>
            </p:cNvPicPr>
            <p:nvPr/>
          </p:nvPicPr>
          <p:blipFill>
            <a:blip r:embed="rId2"/>
            <a:srcRect l="10009" t="12176" r="7830" b="17799"/>
            <a:stretch>
              <a:fillRect/>
            </a:stretch>
          </p:blipFill>
          <p:spPr>
            <a:xfrm>
              <a:off x="8806" y="2296"/>
              <a:ext cx="6758" cy="40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0" name="图片 21"/>
            <p:cNvPicPr>
              <a:picLocks noChangeAspect="1"/>
            </p:cNvPicPr>
            <p:nvPr/>
          </p:nvPicPr>
          <p:blipFill>
            <a:blip r:embed="rId3"/>
            <a:srcRect l="10194" t="7242" b="14995"/>
            <a:stretch>
              <a:fillRect/>
            </a:stretch>
          </p:blipFill>
          <p:spPr>
            <a:xfrm>
              <a:off x="55" y="2296"/>
              <a:ext cx="6984" cy="425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文本框 2"/>
          <p:cNvSpPr txBox="1"/>
          <p:nvPr/>
        </p:nvSpPr>
        <p:spPr>
          <a:xfrm>
            <a:off x="22225" y="796925"/>
            <a:ext cx="67176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通过光心的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光线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传播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方向不改变。</a:t>
            </a:r>
            <a:endParaRPr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74930" y="196850"/>
            <a:ext cx="6137910" cy="509905"/>
            <a:chOff x="118" y="335"/>
            <a:chExt cx="9666" cy="803"/>
          </a:xfrm>
        </p:grpSpPr>
        <p:sp>
          <p:nvSpPr>
            <p:cNvPr id="8" name="矩形 4"/>
            <p:cNvSpPr>
              <a:spLocks noChangeArrowheads="1"/>
            </p:cNvSpPr>
            <p:nvPr/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知识点三</a:t>
              </a:r>
              <a:endPara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2492" y="377"/>
              <a:ext cx="72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透镜中的三条特殊光线</a:t>
              </a:r>
            </a:p>
          </p:txBody>
        </p:sp>
      </p:grp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225" y="151130"/>
            <a:ext cx="917321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平行于主光轴的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光线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经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凸透镜折射后通过焦点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</a:p>
          <a:p>
            <a:pPr algn="l"/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根据光路可逆性，从焦点入射的光线，沿主光轴</a:t>
            </a:r>
          </a:p>
          <a:p>
            <a:pPr algn="l"/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平行射出。</a:t>
            </a:r>
            <a:endParaRPr lang="zh-CN" altLang="en-US" sz="3200"/>
          </a:p>
        </p:txBody>
      </p:sp>
      <p:pic>
        <p:nvPicPr>
          <p:cNvPr id="34" name="图片 15"/>
          <p:cNvPicPr>
            <a:picLocks noChangeAspect="1"/>
          </p:cNvPicPr>
          <p:nvPr/>
        </p:nvPicPr>
        <p:blipFill>
          <a:blip r:embed="rId2"/>
          <a:srcRect l="6715" r="12174"/>
          <a:stretch>
            <a:fillRect/>
          </a:stretch>
        </p:blipFill>
        <p:spPr>
          <a:xfrm>
            <a:off x="13970" y="1688465"/>
            <a:ext cx="4349115" cy="2931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9466" r="8219"/>
          <a:stretch>
            <a:fillRect/>
          </a:stretch>
        </p:blipFill>
        <p:spPr>
          <a:xfrm>
            <a:off x="4822190" y="1150620"/>
            <a:ext cx="4108450" cy="36290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225" y="151130"/>
            <a:ext cx="917321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平行于主光轴的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光线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经凹透镜后折射，折射光线</a:t>
            </a:r>
          </a:p>
          <a:p>
            <a:pPr algn="l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的反向延长线通过虚焦点。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对准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凹透镜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异侧虚焦</a:t>
            </a: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点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入射的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光线折射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后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平行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于主光轴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射出。</a:t>
            </a:r>
          </a:p>
        </p:txBody>
      </p:sp>
      <p:pic>
        <p:nvPicPr>
          <p:cNvPr id="36" name="图片 17"/>
          <p:cNvPicPr>
            <a:picLocks noChangeAspect="1"/>
          </p:cNvPicPr>
          <p:nvPr/>
        </p:nvPicPr>
        <p:blipFill>
          <a:blip r:embed="rId2"/>
          <a:srcRect l="10182" r="17648"/>
          <a:stretch>
            <a:fillRect/>
          </a:stretch>
        </p:blipFill>
        <p:spPr>
          <a:xfrm>
            <a:off x="139065" y="1647825"/>
            <a:ext cx="3749040" cy="32962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图片 19"/>
          <p:cNvPicPr>
            <a:picLocks noChangeAspect="1"/>
          </p:cNvPicPr>
          <p:nvPr/>
        </p:nvPicPr>
        <p:blipFill>
          <a:blip r:embed="rId3"/>
          <a:srcRect l="7801" r="22677"/>
          <a:stretch>
            <a:fillRect/>
          </a:stretch>
        </p:blipFill>
        <p:spPr>
          <a:xfrm>
            <a:off x="5100320" y="1734185"/>
            <a:ext cx="3300095" cy="3209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0185400" y="11760200"/>
            <a:ext cx="254000" cy="4064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2030413" y="2051368"/>
            <a:ext cx="1731962" cy="584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>
                <a:solidFill>
                  <a:srgbClr val="0066CC"/>
                </a:solidFill>
                <a:latin typeface="黑体" panose="02010609060101010101" pitchFamily="49" charset="-122"/>
              </a:rPr>
              <a:t>凸透镜</a:t>
            </a:r>
            <a:r>
              <a:rPr lang="en-US" altLang="zh-CN" sz="3200">
                <a:solidFill>
                  <a:srgbClr val="0066CC"/>
                </a:solidFill>
                <a:latin typeface="黑体" panose="02010609060101010101" pitchFamily="49" charset="-122"/>
              </a:rPr>
              <a:t>:</a:t>
            </a:r>
          </a:p>
        </p:txBody>
      </p:sp>
      <p:sp>
        <p:nvSpPr>
          <p:cNvPr id="3" name="Text Box 3"/>
          <p:cNvSpPr txBox="1"/>
          <p:nvPr/>
        </p:nvSpPr>
        <p:spPr>
          <a:xfrm>
            <a:off x="2027238" y="3851910"/>
            <a:ext cx="1792287" cy="584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>
                <a:solidFill>
                  <a:srgbClr val="0066CC"/>
                </a:solidFill>
                <a:latin typeface="黑体" panose="02010609060101010101" pitchFamily="49" charset="-122"/>
              </a:rPr>
              <a:t>凹透镜</a:t>
            </a:r>
            <a:r>
              <a:rPr lang="en-US" altLang="zh-CN" sz="3200">
                <a:solidFill>
                  <a:srgbClr val="0066CC"/>
                </a:solidFill>
                <a:latin typeface="黑体" panose="02010609060101010101" pitchFamily="49" charset="-122"/>
              </a:rPr>
              <a:t>:</a:t>
            </a:r>
          </a:p>
        </p:txBody>
      </p:sp>
      <p:sp>
        <p:nvSpPr>
          <p:cNvPr id="6" name="AutoShape 8"/>
          <p:cNvSpPr/>
          <p:nvPr/>
        </p:nvSpPr>
        <p:spPr>
          <a:xfrm>
            <a:off x="1684338" y="2124075"/>
            <a:ext cx="325437" cy="2378075"/>
          </a:xfrm>
          <a:prstGeom prst="leftBrace">
            <a:avLst>
              <a:gd name="adj1" fmla="val 45738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</a:pPr>
            <a:endParaRPr lang="zh-CN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569913" y="3016250"/>
            <a:ext cx="1079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</a:pPr>
            <a:r>
              <a:rPr lang="zh-CN" altLang="en-US" sz="3200">
                <a:solidFill>
                  <a:srgbClr val="0066CC"/>
                </a:solidFill>
                <a:latin typeface="黑体" panose="02010609060101010101" pitchFamily="49" charset="-122"/>
              </a:rPr>
              <a:t>透镜</a:t>
            </a: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3683000" y="1844993"/>
            <a:ext cx="1576388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中间厚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边缘薄</a:t>
            </a: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3711575" y="3718560"/>
            <a:ext cx="1547813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中间薄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边缘厚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312410" y="1278890"/>
            <a:ext cx="2649220" cy="2202180"/>
            <a:chOff x="8366" y="2127"/>
            <a:chExt cx="4172" cy="3468"/>
          </a:xfrm>
        </p:grpSpPr>
        <p:pic>
          <p:nvPicPr>
            <p:cNvPr id="11287" name="Picture 23" descr="E:\R八物上\第五章 透镜及其应用\8s51\jpg\09004002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9367" t="6680" r="65289"/>
            <a:stretch>
              <a:fillRect/>
            </a:stretch>
          </p:blipFill>
          <p:spPr>
            <a:xfrm>
              <a:off x="8366" y="2159"/>
              <a:ext cx="1112" cy="34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" name="Picture 23" descr="E:\R八物上\第五章 透镜及其应用\8s51\jpg\09004002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840" t="6680" r="4871"/>
            <a:stretch>
              <a:fillRect/>
            </a:stretch>
          </p:blipFill>
          <p:spPr>
            <a:xfrm>
              <a:off x="10470" y="2127"/>
              <a:ext cx="2069" cy="335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" name="组合 11"/>
          <p:cNvGrpSpPr/>
          <p:nvPr/>
        </p:nvGrpSpPr>
        <p:grpSpPr>
          <a:xfrm>
            <a:off x="5456555" y="3185795"/>
            <a:ext cx="2372360" cy="1807210"/>
            <a:chOff x="8593" y="5243"/>
            <a:chExt cx="3736" cy="2846"/>
          </a:xfrm>
        </p:grpSpPr>
        <p:pic>
          <p:nvPicPr>
            <p:cNvPr id="11286" name="Picture 22" descr="E:\R八物上\第五章 透镜及其应用\8s51\jpg\09004003.jp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935" t="4439" r="67722"/>
            <a:stretch>
              <a:fillRect/>
            </a:stretch>
          </p:blipFill>
          <p:spPr>
            <a:xfrm>
              <a:off x="8593" y="5243"/>
              <a:ext cx="1028" cy="28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" name="Picture 22" descr="E:\R八物上\第五章 透镜及其应用\8s51\jpg\09004003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7034" t="4439" r="5408"/>
            <a:stretch>
              <a:fillRect/>
            </a:stretch>
          </p:blipFill>
          <p:spPr>
            <a:xfrm>
              <a:off x="10395" y="5244"/>
              <a:ext cx="1935" cy="284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4"/>
          <p:cNvSpPr/>
          <p:nvPr/>
        </p:nvSpPr>
        <p:spPr>
          <a:xfrm>
            <a:off x="0" y="822299"/>
            <a:ext cx="91440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3200" b="1" u="none" kern="1200" baseline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</a:lstStyle>
          <a:p>
            <a:pPr lvl="0" algn="l">
              <a:lnSpc>
                <a:spcPct val="100000"/>
              </a:lnSpc>
              <a:spcBef>
                <a:spcPct val="0"/>
              </a:spcBef>
            </a:pPr>
            <a:r>
              <a:rPr lang="zh-CN" altLang="en-US" sz="28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透镜：</a:t>
            </a:r>
            <a:r>
              <a:rPr lang="zh-CN" altLang="en-US" sz="2800" b="0" smtClean="0">
                <a:latin typeface="宋体" panose="02010600030101010101" pitchFamily="2" charset="-122"/>
                <a:ea typeface="宋体" panose="02010600030101010101" pitchFamily="2" charset="-122"/>
              </a:rPr>
              <a:t>至少有一个</a:t>
            </a:r>
            <a:r>
              <a:rPr lang="zh-CN" altLang="en-US" sz="2800" b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表面</a:t>
            </a:r>
            <a:r>
              <a:rPr lang="zh-CN" altLang="en-US" sz="2800" b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28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球面</a:t>
            </a:r>
            <a:r>
              <a:rPr lang="zh-CN" altLang="en-US" sz="2800" b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的一部分，用</a:t>
            </a:r>
            <a:r>
              <a:rPr lang="zh-CN" altLang="en-US" sz="28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透明材料</a:t>
            </a:r>
            <a:r>
              <a:rPr lang="zh-CN" altLang="en-US" sz="2800" b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制成的镜片。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74930" y="268605"/>
            <a:ext cx="6137910" cy="509905"/>
            <a:chOff x="118" y="335"/>
            <a:chExt cx="9666" cy="803"/>
          </a:xfrm>
        </p:grpSpPr>
        <p:sp>
          <p:nvSpPr>
            <p:cNvPr id="16" name="矩形 4"/>
            <p:cNvSpPr>
              <a:spLocks noChangeArrowheads="1"/>
            </p:cNvSpPr>
            <p:nvPr/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知识点一</a:t>
              </a:r>
              <a:endPara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黑体" pitchFamily="49" charset="-122"/>
                <a:cs typeface="+mn-cs"/>
                <a:sym typeface="+mn-ea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492" y="377"/>
              <a:ext cx="72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凸透镜和凹透镜</a:t>
              </a:r>
              <a:endParaRPr lang="zh-CN" altLang="en-US" sz="2400" b="1">
                <a:solidFill>
                  <a:srgbClr val="0000FF"/>
                </a:solidFill>
                <a:latin typeface="微软雅黑"/>
                <a:ea typeface="微软雅黑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animBg="1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1435" y="846455"/>
            <a:ext cx="900303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latin typeface="Calibri"/>
                <a:ea typeface="宋体" panose="02010600030101010101" pitchFamily="2" charset="-122"/>
              </a:rPr>
              <a:t>【例题】如果把一个玻璃球分割成五块，其截面如图所示，这五块玻璃中，属于凸透镜的是</a:t>
            </a:r>
            <a:r>
              <a:rPr lang="en-US" sz="2800" b="1" u="sng"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sz="2800" b="1">
                <a:latin typeface="Calibri"/>
                <a:ea typeface="宋体" panose="02010600030101010101" pitchFamily="2" charset="-122"/>
              </a:rPr>
              <a:t>，从形状上看，它们的共同特点是</a:t>
            </a:r>
            <a:r>
              <a:rPr lang="en-US" sz="2800" b="1" u="sng"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sz="2800" b="1">
                <a:latin typeface="Calibri"/>
                <a:ea typeface="宋体" panose="02010600030101010101" pitchFamily="2" charset="-122"/>
              </a:rPr>
              <a:t>，属于凹透镜的是</a:t>
            </a:r>
            <a:r>
              <a:rPr lang="en-US" sz="2800" b="1" u="sng"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sz="2800" b="1">
                <a:latin typeface="Calibri"/>
                <a:ea typeface="宋体" panose="02010600030101010101" pitchFamily="2" charset="-122"/>
              </a:rPr>
              <a:t>，从形状上看，其特点</a:t>
            </a:r>
          </a:p>
          <a:p>
            <a:pPr>
              <a:lnSpc>
                <a:spcPct val="150000"/>
              </a:lnSpc>
            </a:pPr>
            <a:r>
              <a:rPr lang="zh-CN" sz="2800" b="1">
                <a:latin typeface="Calibri"/>
                <a:ea typeface="宋体" panose="02010600030101010101" pitchFamily="2" charset="-122"/>
              </a:rPr>
              <a:t>是</a:t>
            </a:r>
            <a:r>
              <a:rPr lang="en-US" sz="2800" b="1" u="sng"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sz="2800" b="1">
                <a:latin typeface="Calibri"/>
                <a:ea typeface="宋体" panose="02010600030101010101" pitchFamily="2" charset="-122"/>
              </a:rPr>
              <a:t>。</a:t>
            </a:r>
            <a:endParaRPr lang="zh-CN" altLang="en-US" sz="2800" b="1"/>
          </a:p>
        </p:txBody>
      </p:sp>
      <p:pic>
        <p:nvPicPr>
          <p:cNvPr id="1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515" y="2901315"/>
            <a:ext cx="1990090" cy="199009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627" name="组合 21"/>
          <p:cNvGrpSpPr/>
          <p:nvPr/>
        </p:nvGrpSpPr>
        <p:grpSpPr>
          <a:xfrm>
            <a:off x="157163" y="315913"/>
            <a:ext cx="2286000" cy="525462"/>
            <a:chOff x="666" y="1776"/>
            <a:chExt cx="3600" cy="824"/>
          </a:xfrm>
        </p:grpSpPr>
        <p:grpSp>
          <p:nvGrpSpPr>
            <p:cNvPr id="4" name="组合 3"/>
            <p:cNvGrpSpPr/>
            <p:nvPr/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6" name="圆角矩形 5"/>
              <p:cNvSpPr/>
              <p:nvPr/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/>
            </p:nvSpPr>
            <p:spPr>
              <a:xfrm>
                <a:off x="7228" y="5806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  <a:endParaRPr kumimoji="0" lang="zh-CN" altLang="en-US" sz="2200" b="1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时尚中黑简体" panose="01010104010101010101" pitchFamily="2" charset="-122"/>
                </a:endParaRP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/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984240" y="1591945"/>
            <a:ext cx="1104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acde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99510" y="2247265"/>
            <a:ext cx="2876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中间厚，边缘薄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63245" y="2901315"/>
            <a:ext cx="691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1330" y="3542665"/>
            <a:ext cx="2876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中间薄，边缘厚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70845"/>
            <a:ext cx="2843808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主光轴和光心</a:t>
            </a:r>
          </a:p>
        </p:txBody>
      </p:sp>
      <p:sp>
        <p:nvSpPr>
          <p:cNvPr id="6" name="Arc 7"/>
          <p:cNvSpPr/>
          <p:nvPr/>
        </p:nvSpPr>
        <p:spPr>
          <a:xfrm>
            <a:off x="4772020" y="984117"/>
            <a:ext cx="2374900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374900" y="504825"/>
              </a:cxn>
              <a:cxn ang="0">
                <a:pos x="0" y="504825"/>
              </a:cxn>
            </a:cxnLst>
            <a:rect l="0" t="0" r="0" b="0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Oval 38"/>
          <p:cNvSpPr/>
          <p:nvPr/>
        </p:nvSpPr>
        <p:spPr>
          <a:xfrm>
            <a:off x="1747832" y="887280"/>
            <a:ext cx="2444750" cy="2444750"/>
          </a:xfrm>
          <a:prstGeom prst="ellipse">
            <a:avLst/>
          </a:prstGeom>
          <a:gradFill rotWithShape="1">
            <a:gsLst>
              <a:gs pos="0">
                <a:schemeClr val="bg1">
                  <a:alpha val="49001"/>
                </a:schemeClr>
              </a:gs>
              <a:gs pos="100000">
                <a:srgbClr val="C5FFFF">
                  <a:alpha val="49001"/>
                </a:srgbClr>
              </a:gs>
            </a:gsLst>
            <a:path path="shape">
              <a:fillToRect l="50000" t="50000" r="50000" b="50000"/>
            </a:path>
          </a:gradFill>
          <a:ln w="12700" cap="flat" cmpd="sng">
            <a:solidFill>
              <a:srgbClr val="00F8F2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800">
              <a:solidFill>
                <a:srgbClr val="000099"/>
              </a:solidFill>
              <a:latin typeface="Times New Roman" pitchFamily="18" charset="0"/>
              <a:ea typeface="楷体" pitchFamily="49" charset="-122"/>
            </a:endParaRPr>
          </a:p>
        </p:txBody>
      </p:sp>
      <p:sp>
        <p:nvSpPr>
          <p:cNvPr id="8" name="Oval 39"/>
          <p:cNvSpPr/>
          <p:nvPr/>
        </p:nvSpPr>
        <p:spPr>
          <a:xfrm>
            <a:off x="3979857" y="887280"/>
            <a:ext cx="2444750" cy="2444750"/>
          </a:xfrm>
          <a:prstGeom prst="ellipse">
            <a:avLst/>
          </a:prstGeom>
          <a:gradFill rotWithShape="1">
            <a:gsLst>
              <a:gs pos="0">
                <a:schemeClr val="bg1">
                  <a:alpha val="42999"/>
                </a:schemeClr>
              </a:gs>
              <a:gs pos="100000">
                <a:srgbClr val="C5FFFF">
                  <a:alpha val="44000"/>
                </a:srgbClr>
              </a:gs>
            </a:gsLst>
            <a:path path="shape">
              <a:fillToRect l="50000" t="50000" r="50000" b="50000"/>
            </a:path>
          </a:gradFill>
          <a:ln w="12700" cap="flat" cmpd="sng">
            <a:solidFill>
              <a:srgbClr val="00F8F2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800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987928" y="2073154"/>
            <a:ext cx="576263" cy="534991"/>
            <a:chOff x="3152" y="1343"/>
            <a:chExt cx="363" cy="337"/>
          </a:xfrm>
        </p:grpSpPr>
        <p:sp>
          <p:nvSpPr>
            <p:cNvPr id="29" name="Oval 36"/>
            <p:cNvSpPr/>
            <p:nvPr/>
          </p:nvSpPr>
          <p:spPr>
            <a:xfrm>
              <a:off x="3288" y="1343"/>
              <a:ext cx="46" cy="45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80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0" name="Text Box 43"/>
            <p:cNvSpPr txBox="1"/>
            <p:nvPr/>
          </p:nvSpPr>
          <p:spPr>
            <a:xfrm>
              <a:off x="3152" y="1411"/>
              <a:ext cx="363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8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800" baseline="-250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719382" y="2073146"/>
            <a:ext cx="647700" cy="571501"/>
            <a:chOff x="1723" y="1343"/>
            <a:chExt cx="408" cy="360"/>
          </a:xfrm>
        </p:grpSpPr>
        <p:sp>
          <p:nvSpPr>
            <p:cNvPr id="27" name="Text Box 13"/>
            <p:cNvSpPr txBox="1"/>
            <p:nvPr/>
          </p:nvSpPr>
          <p:spPr>
            <a:xfrm>
              <a:off x="1723" y="1434"/>
              <a:ext cx="408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8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800" baseline="-250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8" name="Oval 42"/>
            <p:cNvSpPr/>
            <p:nvPr/>
          </p:nvSpPr>
          <p:spPr>
            <a:xfrm>
              <a:off x="1859" y="1343"/>
              <a:ext cx="46" cy="45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80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1" name="Text Box 124"/>
          <p:cNvSpPr txBox="1"/>
          <p:nvPr/>
        </p:nvSpPr>
        <p:spPr>
          <a:xfrm>
            <a:off x="4227507" y="1717542"/>
            <a:ext cx="257175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i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</a:t>
            </a:r>
          </a:p>
        </p:txBody>
      </p:sp>
      <p:sp>
        <p:nvSpPr>
          <p:cNvPr id="12" name="xjhgx2"/>
          <p:cNvSpPr/>
          <p:nvPr/>
        </p:nvSpPr>
        <p:spPr>
          <a:xfrm>
            <a:off x="3979857" y="1606417"/>
            <a:ext cx="215900" cy="1008063"/>
          </a:xfrm>
          <a:custGeom>
            <a:avLst/>
            <a:gdLst/>
            <a:ahLst/>
            <a:cxnLst/>
            <a:rect l="0" t="0" r="0" b="0"/>
            <a:pathLst>
              <a:path w="620" h="4408">
                <a:moveTo>
                  <a:pt x="310" y="0"/>
                </a:moveTo>
                <a:lnTo>
                  <a:pt x="237" y="270"/>
                </a:lnTo>
                <a:lnTo>
                  <a:pt x="175" y="542"/>
                </a:lnTo>
                <a:lnTo>
                  <a:pt x="121" y="816"/>
                </a:lnTo>
                <a:lnTo>
                  <a:pt x="78" y="1091"/>
                </a:lnTo>
                <a:lnTo>
                  <a:pt x="44" y="1368"/>
                </a:lnTo>
                <a:lnTo>
                  <a:pt x="19" y="1646"/>
                </a:lnTo>
                <a:lnTo>
                  <a:pt x="5" y="1925"/>
                </a:lnTo>
                <a:lnTo>
                  <a:pt x="0" y="2204"/>
                </a:lnTo>
                <a:lnTo>
                  <a:pt x="5" y="2483"/>
                </a:lnTo>
                <a:lnTo>
                  <a:pt x="19" y="2762"/>
                </a:lnTo>
                <a:lnTo>
                  <a:pt x="44" y="3040"/>
                </a:lnTo>
                <a:lnTo>
                  <a:pt x="78" y="3317"/>
                </a:lnTo>
                <a:lnTo>
                  <a:pt x="121" y="3592"/>
                </a:lnTo>
                <a:lnTo>
                  <a:pt x="175" y="3866"/>
                </a:lnTo>
                <a:lnTo>
                  <a:pt x="237" y="4138"/>
                </a:lnTo>
                <a:lnTo>
                  <a:pt x="310" y="4408"/>
                </a:lnTo>
                <a:lnTo>
                  <a:pt x="310" y="4408"/>
                </a:lnTo>
                <a:lnTo>
                  <a:pt x="383" y="4138"/>
                </a:lnTo>
                <a:lnTo>
                  <a:pt x="445" y="3866"/>
                </a:lnTo>
                <a:lnTo>
                  <a:pt x="499" y="3592"/>
                </a:lnTo>
                <a:lnTo>
                  <a:pt x="542" y="3317"/>
                </a:lnTo>
                <a:lnTo>
                  <a:pt x="576" y="3040"/>
                </a:lnTo>
                <a:lnTo>
                  <a:pt x="601" y="2762"/>
                </a:lnTo>
                <a:lnTo>
                  <a:pt x="615" y="2483"/>
                </a:lnTo>
                <a:lnTo>
                  <a:pt x="620" y="2204"/>
                </a:lnTo>
                <a:lnTo>
                  <a:pt x="615" y="1925"/>
                </a:lnTo>
                <a:lnTo>
                  <a:pt x="601" y="1646"/>
                </a:lnTo>
                <a:lnTo>
                  <a:pt x="576" y="1368"/>
                </a:lnTo>
                <a:lnTo>
                  <a:pt x="542" y="1091"/>
                </a:lnTo>
                <a:lnTo>
                  <a:pt x="499" y="816"/>
                </a:lnTo>
                <a:lnTo>
                  <a:pt x="445" y="542"/>
                </a:lnTo>
                <a:lnTo>
                  <a:pt x="383" y="270"/>
                </a:lnTo>
                <a:lnTo>
                  <a:pt x="310" y="0"/>
                </a:lnTo>
                <a:close/>
              </a:path>
            </a:pathLst>
          </a:custGeom>
          <a:solidFill>
            <a:srgbClr val="C5FFFF"/>
          </a:solidFill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Line 16"/>
          <p:cNvSpPr/>
          <p:nvPr/>
        </p:nvSpPr>
        <p:spPr>
          <a:xfrm flipV="1">
            <a:off x="811207" y="2108067"/>
            <a:ext cx="680561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grpSp>
        <p:nvGrpSpPr>
          <p:cNvPr id="14" name="组合 13"/>
          <p:cNvGrpSpPr/>
          <p:nvPr/>
        </p:nvGrpSpPr>
        <p:grpSpPr>
          <a:xfrm rot="735886">
            <a:off x="992182" y="2071555"/>
            <a:ext cx="5832475" cy="73025"/>
            <a:chOff x="567" y="3884"/>
            <a:chExt cx="4218" cy="0"/>
          </a:xfrm>
        </p:grpSpPr>
        <p:sp>
          <p:nvSpPr>
            <p:cNvPr id="24" name="直接连接符 23"/>
            <p:cNvSpPr/>
            <p:nvPr/>
          </p:nvSpPr>
          <p:spPr>
            <a:xfrm>
              <a:off x="567" y="3884"/>
              <a:ext cx="4218" cy="0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5" name="直接连接符 24"/>
            <p:cNvSpPr/>
            <p:nvPr/>
          </p:nvSpPr>
          <p:spPr>
            <a:xfrm>
              <a:off x="1315" y="3884"/>
              <a:ext cx="159" cy="0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triangle" w="med" len="lg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" name="直接连接符 25"/>
            <p:cNvSpPr/>
            <p:nvPr/>
          </p:nvSpPr>
          <p:spPr>
            <a:xfrm>
              <a:off x="3356" y="3884"/>
              <a:ext cx="159" cy="0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triangle" w="med" len="lg"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5" name="组合 14"/>
          <p:cNvGrpSpPr/>
          <p:nvPr/>
        </p:nvGrpSpPr>
        <p:grpSpPr>
          <a:xfrm rot="-735886" flipV="1">
            <a:off x="1009331" y="2076515"/>
            <a:ext cx="5832475" cy="73025"/>
            <a:chOff x="567" y="3884"/>
            <a:chExt cx="4218" cy="0"/>
          </a:xfrm>
        </p:grpSpPr>
        <p:sp>
          <p:nvSpPr>
            <p:cNvPr id="21" name="直接连接符 20"/>
            <p:cNvSpPr/>
            <p:nvPr/>
          </p:nvSpPr>
          <p:spPr>
            <a:xfrm>
              <a:off x="567" y="3884"/>
              <a:ext cx="4218" cy="0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" name="直接连接符 21"/>
            <p:cNvSpPr/>
            <p:nvPr/>
          </p:nvSpPr>
          <p:spPr>
            <a:xfrm>
              <a:off x="1315" y="3884"/>
              <a:ext cx="159" cy="0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triangle" w="med" len="lg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3" name="直接连接符 22"/>
            <p:cNvSpPr/>
            <p:nvPr/>
          </p:nvSpPr>
          <p:spPr>
            <a:xfrm>
              <a:off x="3356" y="3884"/>
              <a:ext cx="159" cy="0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triangle" w="med" len="lg"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7" name="Oval 122"/>
          <p:cNvSpPr/>
          <p:nvPr/>
        </p:nvSpPr>
        <p:spPr>
          <a:xfrm>
            <a:off x="4052882" y="2074730"/>
            <a:ext cx="71438" cy="71437"/>
          </a:xfrm>
          <a:prstGeom prst="ellipse">
            <a:avLst/>
          </a:prstGeom>
          <a:solidFill>
            <a:srgbClr val="CC0000"/>
          </a:solidFill>
          <a:ln w="952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800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5250" y="3104515"/>
            <a:ext cx="902589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主光轴：</a:t>
            </a:r>
            <a:r>
              <a:rPr lang="zh-CN" sz="2800" b="1">
                <a:ea typeface="宋体" panose="02010600030101010101" pitchFamily="2" charset="-122"/>
              </a:rPr>
              <a:t>透镜上通过两个球面球心直线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en-US" sz="2800" b="1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en-US" sz="2800" b="1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sz="2800" b="1">
                <a:ea typeface="宋体" panose="02010600030101010101" pitchFamily="2" charset="-122"/>
              </a:rPr>
              <a:t>，简称</a:t>
            </a:r>
            <a:r>
              <a:rPr 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2800" b="1" u="sng">
                <a:solidFill>
                  <a:srgbClr val="FF0000"/>
                </a:solidFill>
                <a:ea typeface="宋体" panose="02010600030101010101" pitchFamily="2" charset="-122"/>
              </a:rPr>
              <a:t>主轴</a:t>
            </a:r>
            <a:r>
              <a:rPr 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2800" b="1">
                <a:ea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光   心：</a:t>
            </a:r>
            <a:r>
              <a:rPr lang="zh-CN" altLang="en-US" sz="2800" b="1"/>
              <a:t>透镜主轴上的一个特殊点</a:t>
            </a:r>
            <a:r>
              <a:rPr lang="zh-CN" altLang="en-US" sz="2800" b="1">
                <a:solidFill>
                  <a:srgbClr val="FF0000"/>
                </a:solidFill>
              </a:rPr>
              <a:t>（</a:t>
            </a:r>
            <a:r>
              <a:rPr lang="en-US" altLang="zh-CN" sz="2800" b="1">
                <a:solidFill>
                  <a:srgbClr val="FF0000"/>
                </a:solidFill>
              </a:rPr>
              <a:t>O</a:t>
            </a:r>
            <a:r>
              <a:rPr lang="zh-CN" altLang="en-US" sz="2800" b="1">
                <a:solidFill>
                  <a:srgbClr val="FF0000"/>
                </a:solidFill>
              </a:rPr>
              <a:t>）</a:t>
            </a:r>
            <a:r>
              <a:rPr lang="zh-CN" altLang="en-US" sz="2800" b="1"/>
              <a:t>，</a:t>
            </a:r>
            <a:r>
              <a:rPr lang="zh-CN" altLang="en-US" sz="2800" b="1">
                <a:solidFill>
                  <a:srgbClr val="FF0000"/>
                </a:solidFill>
              </a:rPr>
              <a:t>凡是过该点的光，其传播方向不变</a:t>
            </a:r>
            <a:r>
              <a:rPr lang="zh-CN" altLang="en-US" sz="2800" b="1"/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38"/>
          <p:cNvSpPr/>
          <p:nvPr/>
        </p:nvSpPr>
        <p:spPr>
          <a:xfrm>
            <a:off x="1623194" y="959035"/>
            <a:ext cx="2444750" cy="2444750"/>
          </a:xfrm>
          <a:prstGeom prst="ellipse">
            <a:avLst/>
          </a:prstGeom>
          <a:gradFill rotWithShape="1">
            <a:gsLst>
              <a:gs pos="0">
                <a:schemeClr val="bg1">
                  <a:alpha val="49001"/>
                </a:schemeClr>
              </a:gs>
              <a:gs pos="100000">
                <a:srgbClr val="C5FFFF">
                  <a:alpha val="49001"/>
                </a:srgbClr>
              </a:gs>
            </a:gsLst>
            <a:path path="shape">
              <a:fillToRect l="50000" t="50000" r="50000" b="50000"/>
            </a:path>
          </a:gradFill>
          <a:ln w="12700" cap="flat" cmpd="sng">
            <a:solidFill>
              <a:srgbClr val="00F8F2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800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Arc 7"/>
          <p:cNvSpPr/>
          <p:nvPr/>
        </p:nvSpPr>
        <p:spPr>
          <a:xfrm>
            <a:off x="4772020" y="1055872"/>
            <a:ext cx="2374900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374900" y="504825"/>
              </a:cxn>
              <a:cxn ang="0">
                <a:pos x="0" y="504825"/>
              </a:cxn>
            </a:cxnLst>
            <a:rect l="0" t="0" r="0" b="0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Oval 39"/>
          <p:cNvSpPr/>
          <p:nvPr/>
        </p:nvSpPr>
        <p:spPr>
          <a:xfrm>
            <a:off x="4139952" y="959035"/>
            <a:ext cx="2444750" cy="2444750"/>
          </a:xfrm>
          <a:prstGeom prst="ellipse">
            <a:avLst/>
          </a:prstGeom>
          <a:gradFill rotWithShape="1">
            <a:gsLst>
              <a:gs pos="0">
                <a:schemeClr val="bg1">
                  <a:alpha val="42999"/>
                </a:schemeClr>
              </a:gs>
              <a:gs pos="100000">
                <a:srgbClr val="C5FFFF">
                  <a:alpha val="44000"/>
                </a:srgbClr>
              </a:gs>
            </a:gsLst>
            <a:path path="shape">
              <a:fillToRect l="50000" t="50000" r="50000" b="50000"/>
            </a:path>
          </a:gradFill>
          <a:ln w="12700" cap="flat" cmpd="sng">
            <a:solidFill>
              <a:srgbClr val="00F8F2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800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" name="xjhgx3"/>
          <p:cNvSpPr/>
          <p:nvPr/>
        </p:nvSpPr>
        <p:spPr>
          <a:xfrm>
            <a:off x="3923928" y="1635646"/>
            <a:ext cx="323850" cy="1081087"/>
          </a:xfrm>
          <a:custGeom>
            <a:avLst/>
            <a:gdLst/>
            <a:ahLst/>
            <a:cxnLst/>
            <a:rect l="0" t="0" r="0" b="0"/>
            <a:pathLst>
              <a:path w="980" h="4408">
                <a:moveTo>
                  <a:pt x="980" y="0"/>
                </a:moveTo>
                <a:lnTo>
                  <a:pt x="907" y="270"/>
                </a:lnTo>
                <a:lnTo>
                  <a:pt x="845" y="542"/>
                </a:lnTo>
                <a:lnTo>
                  <a:pt x="791" y="816"/>
                </a:lnTo>
                <a:lnTo>
                  <a:pt x="748" y="1091"/>
                </a:lnTo>
                <a:lnTo>
                  <a:pt x="714" y="1368"/>
                </a:lnTo>
                <a:lnTo>
                  <a:pt x="689" y="1646"/>
                </a:lnTo>
                <a:lnTo>
                  <a:pt x="675" y="1925"/>
                </a:lnTo>
                <a:lnTo>
                  <a:pt x="670" y="2204"/>
                </a:lnTo>
                <a:lnTo>
                  <a:pt x="675" y="2483"/>
                </a:lnTo>
                <a:lnTo>
                  <a:pt x="689" y="2762"/>
                </a:lnTo>
                <a:lnTo>
                  <a:pt x="714" y="3040"/>
                </a:lnTo>
                <a:lnTo>
                  <a:pt x="748" y="3317"/>
                </a:lnTo>
                <a:lnTo>
                  <a:pt x="791" y="3592"/>
                </a:lnTo>
                <a:lnTo>
                  <a:pt x="845" y="3866"/>
                </a:lnTo>
                <a:lnTo>
                  <a:pt x="907" y="4138"/>
                </a:lnTo>
                <a:lnTo>
                  <a:pt x="980" y="4408"/>
                </a:lnTo>
                <a:lnTo>
                  <a:pt x="0" y="4408"/>
                </a:lnTo>
                <a:lnTo>
                  <a:pt x="73" y="4138"/>
                </a:lnTo>
                <a:lnTo>
                  <a:pt x="135" y="3866"/>
                </a:lnTo>
                <a:lnTo>
                  <a:pt x="189" y="3592"/>
                </a:lnTo>
                <a:lnTo>
                  <a:pt x="232" y="3317"/>
                </a:lnTo>
                <a:lnTo>
                  <a:pt x="266" y="3040"/>
                </a:lnTo>
                <a:lnTo>
                  <a:pt x="291" y="2762"/>
                </a:lnTo>
                <a:lnTo>
                  <a:pt x="305" y="2483"/>
                </a:lnTo>
                <a:lnTo>
                  <a:pt x="310" y="2204"/>
                </a:lnTo>
                <a:lnTo>
                  <a:pt x="305" y="1925"/>
                </a:lnTo>
                <a:lnTo>
                  <a:pt x="291" y="1646"/>
                </a:lnTo>
                <a:lnTo>
                  <a:pt x="266" y="1368"/>
                </a:lnTo>
                <a:lnTo>
                  <a:pt x="232" y="1091"/>
                </a:lnTo>
                <a:lnTo>
                  <a:pt x="189" y="816"/>
                </a:lnTo>
                <a:lnTo>
                  <a:pt x="135" y="542"/>
                </a:lnTo>
                <a:lnTo>
                  <a:pt x="73" y="270"/>
                </a:lnTo>
                <a:lnTo>
                  <a:pt x="0" y="0"/>
                </a:lnTo>
                <a:lnTo>
                  <a:pt x="980" y="0"/>
                </a:lnTo>
                <a:close/>
              </a:path>
            </a:pathLst>
          </a:custGeom>
          <a:solidFill>
            <a:srgbClr val="C5FFFF"/>
          </a:solidFill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987928" y="2144909"/>
            <a:ext cx="576263" cy="534991"/>
            <a:chOff x="3152" y="1343"/>
            <a:chExt cx="363" cy="337"/>
          </a:xfrm>
        </p:grpSpPr>
        <p:sp>
          <p:nvSpPr>
            <p:cNvPr id="29" name="Oval 36"/>
            <p:cNvSpPr/>
            <p:nvPr/>
          </p:nvSpPr>
          <p:spPr>
            <a:xfrm>
              <a:off x="3288" y="1343"/>
              <a:ext cx="46" cy="45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80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0" name="Text Box 43"/>
            <p:cNvSpPr txBox="1"/>
            <p:nvPr/>
          </p:nvSpPr>
          <p:spPr>
            <a:xfrm>
              <a:off x="3152" y="1411"/>
              <a:ext cx="363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8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800" baseline="-250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719382" y="2144901"/>
            <a:ext cx="647700" cy="571501"/>
            <a:chOff x="1723" y="1343"/>
            <a:chExt cx="408" cy="360"/>
          </a:xfrm>
        </p:grpSpPr>
        <p:sp>
          <p:nvSpPr>
            <p:cNvPr id="27" name="Text Box 13"/>
            <p:cNvSpPr txBox="1"/>
            <p:nvPr/>
          </p:nvSpPr>
          <p:spPr>
            <a:xfrm>
              <a:off x="1723" y="1434"/>
              <a:ext cx="408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8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800" baseline="-250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8" name="Oval 42"/>
            <p:cNvSpPr/>
            <p:nvPr/>
          </p:nvSpPr>
          <p:spPr>
            <a:xfrm>
              <a:off x="1859" y="1343"/>
              <a:ext cx="46" cy="45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80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1" name="Text Box 124"/>
          <p:cNvSpPr txBox="1"/>
          <p:nvPr/>
        </p:nvSpPr>
        <p:spPr>
          <a:xfrm>
            <a:off x="4227507" y="1789297"/>
            <a:ext cx="257175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i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</a:t>
            </a:r>
          </a:p>
        </p:txBody>
      </p:sp>
      <p:sp>
        <p:nvSpPr>
          <p:cNvPr id="13" name="Line 16"/>
          <p:cNvSpPr/>
          <p:nvPr/>
        </p:nvSpPr>
        <p:spPr>
          <a:xfrm flipV="1">
            <a:off x="811207" y="2179822"/>
            <a:ext cx="680561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grpSp>
        <p:nvGrpSpPr>
          <p:cNvPr id="14" name="组合 13"/>
          <p:cNvGrpSpPr/>
          <p:nvPr/>
        </p:nvGrpSpPr>
        <p:grpSpPr>
          <a:xfrm rot="735886">
            <a:off x="992182" y="2143310"/>
            <a:ext cx="5832475" cy="73025"/>
            <a:chOff x="567" y="3884"/>
            <a:chExt cx="4218" cy="0"/>
          </a:xfrm>
        </p:grpSpPr>
        <p:sp>
          <p:nvSpPr>
            <p:cNvPr id="24" name="直接连接符 23"/>
            <p:cNvSpPr/>
            <p:nvPr/>
          </p:nvSpPr>
          <p:spPr>
            <a:xfrm>
              <a:off x="567" y="3884"/>
              <a:ext cx="4218" cy="0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5" name="直接连接符 24"/>
            <p:cNvSpPr/>
            <p:nvPr/>
          </p:nvSpPr>
          <p:spPr>
            <a:xfrm>
              <a:off x="1315" y="3884"/>
              <a:ext cx="159" cy="0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triangle" w="med" len="lg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" name="直接连接符 25"/>
            <p:cNvSpPr/>
            <p:nvPr/>
          </p:nvSpPr>
          <p:spPr>
            <a:xfrm>
              <a:off x="3356" y="3884"/>
              <a:ext cx="159" cy="0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triangle" w="med" len="lg"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5" name="组合 14"/>
          <p:cNvGrpSpPr/>
          <p:nvPr/>
        </p:nvGrpSpPr>
        <p:grpSpPr>
          <a:xfrm rot="-735886" flipV="1">
            <a:off x="1009331" y="2148270"/>
            <a:ext cx="5832475" cy="73025"/>
            <a:chOff x="567" y="3884"/>
            <a:chExt cx="4218" cy="0"/>
          </a:xfrm>
        </p:grpSpPr>
        <p:sp>
          <p:nvSpPr>
            <p:cNvPr id="21" name="直接连接符 20"/>
            <p:cNvSpPr/>
            <p:nvPr/>
          </p:nvSpPr>
          <p:spPr>
            <a:xfrm>
              <a:off x="567" y="3884"/>
              <a:ext cx="4218" cy="0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" name="直接连接符 21"/>
            <p:cNvSpPr/>
            <p:nvPr/>
          </p:nvSpPr>
          <p:spPr>
            <a:xfrm>
              <a:off x="1315" y="3884"/>
              <a:ext cx="159" cy="0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triangle" w="med" len="lg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3" name="直接连接符 22"/>
            <p:cNvSpPr/>
            <p:nvPr/>
          </p:nvSpPr>
          <p:spPr>
            <a:xfrm>
              <a:off x="3356" y="3884"/>
              <a:ext cx="159" cy="0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triangle" w="med" len="lg"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7" name="Oval 122"/>
          <p:cNvSpPr/>
          <p:nvPr/>
        </p:nvSpPr>
        <p:spPr>
          <a:xfrm>
            <a:off x="4052882" y="2146485"/>
            <a:ext cx="71438" cy="71437"/>
          </a:xfrm>
          <a:prstGeom prst="ellipse">
            <a:avLst/>
          </a:prstGeom>
          <a:solidFill>
            <a:srgbClr val="CC0000"/>
          </a:solidFill>
          <a:ln w="952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800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1" name="Text Box 2"/>
          <p:cNvSpPr txBox="1"/>
          <p:nvPr/>
        </p:nvSpPr>
        <p:spPr>
          <a:xfrm>
            <a:off x="130175" y="3662045"/>
            <a:ext cx="4722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薄透镜的光心在透镜的中心上。 </a:t>
            </a:r>
            <a:endParaRPr lang="zh-CN" altLang="en-US" sz="2400" b="1">
              <a:solidFill>
                <a:schemeClr val="tx2"/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0" y="170845"/>
            <a:ext cx="2843808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主光轴和光心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32" grpId="0" animBg="1"/>
      <p:bldP spid="11" grpId="0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4532099"/>
            <a:ext cx="7128792" cy="4603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宋体" panose="02010600030101010101" pitchFamily="2" charset="-122"/>
              </a:rPr>
              <a:t>凸透镜对光有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</a:rPr>
              <a:t>会聚</a:t>
            </a:r>
            <a:r>
              <a:rPr lang="zh-CN" altLang="en-US" sz="2400" b="1" smtClean="0">
                <a:latin typeface="宋体" panose="02010600030101010101" pitchFamily="2" charset="-122"/>
              </a:rPr>
              <a:t>作用，所以凸透镜又叫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</a:rPr>
              <a:t>会聚透镜</a:t>
            </a:r>
            <a:endParaRPr lang="zh-CN" altLang="en-US" sz="2400" b="1">
              <a:solidFill>
                <a:srgbClr val="FF0000"/>
              </a:solidFill>
              <a:latin typeface="宋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955" y="676910"/>
            <a:ext cx="7632700" cy="33343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940" y="885190"/>
            <a:ext cx="7864475" cy="3241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0190" y="719455"/>
            <a:ext cx="5788025" cy="3651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955" y="676910"/>
            <a:ext cx="7569200" cy="369443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4930" y="268605"/>
            <a:ext cx="6137910" cy="509905"/>
            <a:chOff x="118" y="335"/>
            <a:chExt cx="9666" cy="803"/>
          </a:xfrm>
        </p:grpSpPr>
        <p:sp>
          <p:nvSpPr>
            <p:cNvPr id="9" name="矩形 4"/>
            <p:cNvSpPr>
              <a:spLocks noChangeArrowheads="1"/>
            </p:cNvSpPr>
            <p:nvPr/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知识点二</a:t>
              </a:r>
              <a:endPara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2492" y="377"/>
              <a:ext cx="72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透镜对光的作用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9850" y="138430"/>
            <a:ext cx="900430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00"/>
                </a:solidFill>
              </a:rPr>
              <a:t>会聚：</a:t>
            </a:r>
            <a:r>
              <a:rPr lang="zh-CN" altLang="en-US" sz="3000" b="1"/>
              <a:t>折射光线相对入射光线，更加</a:t>
            </a:r>
            <a:r>
              <a:rPr lang="zh-CN" altLang="en-US" sz="3000" b="1">
                <a:solidFill>
                  <a:srgbClr val="FF0000"/>
                </a:solidFill>
              </a:rPr>
              <a:t>靠近</a:t>
            </a:r>
            <a:r>
              <a:rPr lang="zh-CN" altLang="en-US" sz="3000" b="1"/>
              <a:t>主光轴。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00"/>
                </a:solidFill>
              </a:rPr>
              <a:t>注意：</a:t>
            </a:r>
            <a:endParaRPr lang="zh-CN" altLang="en-US" sz="3000" b="1"/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/>
              <a:t>①凸透镜对所有光线都有</a:t>
            </a:r>
            <a:r>
              <a:rPr lang="zh-CN" altLang="en-US" sz="3000" b="1">
                <a:solidFill>
                  <a:srgbClr val="FF0000"/>
                </a:solidFill>
              </a:rPr>
              <a:t>会聚作用</a:t>
            </a:r>
            <a:r>
              <a:rPr lang="zh-CN" altLang="en-US" sz="3000" b="1"/>
              <a:t>，但折射光线不一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/>
              <a:t>    定都会会聚在一点上。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/>
              <a:t>②平行光通过凸透镜后一定会会聚在一点上。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/>
              <a:t>③会聚光线通过凸透镜后会提前会聚在一点上。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/>
              <a:t>④发散光线通过凸透镜后</a:t>
            </a:r>
            <a:r>
              <a:rPr lang="zh-CN" altLang="en-US" sz="3000" b="1">
                <a:solidFill>
                  <a:srgbClr val="FF0000"/>
                </a:solidFill>
              </a:rPr>
              <a:t>可能成发散光线、平行光线、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00"/>
                </a:solidFill>
              </a:rPr>
              <a:t>    会聚光线</a:t>
            </a:r>
            <a:r>
              <a:rPr lang="zh-CN" altLang="en-US" sz="3000" b="1"/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423920" y="987425"/>
            <a:ext cx="1440180" cy="3168650"/>
          </a:xfrm>
          <a:prstGeom prst="ellipse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2240280" y="2484120"/>
            <a:ext cx="4076065" cy="0"/>
          </a:xfrm>
          <a:prstGeom prst="line">
            <a:avLst/>
          </a:prstGeom>
          <a:ln>
            <a:prstDash val="lgDashDot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>
            <a:endCxn id="2" idx="1"/>
          </p:cNvCxnSpPr>
          <p:nvPr/>
        </p:nvCxnSpPr>
        <p:spPr>
          <a:xfrm flipV="1">
            <a:off x="2331720" y="1451610"/>
            <a:ext cx="1374775" cy="47244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259965" y="3197860"/>
            <a:ext cx="1374775" cy="47244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634740" y="515620"/>
            <a:ext cx="2448560" cy="93599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3634740" y="918210"/>
            <a:ext cx="2807970" cy="533400"/>
            <a:chOff x="2221" y="1446"/>
            <a:chExt cx="4422" cy="840"/>
          </a:xfrm>
        </p:grpSpPr>
        <p:sp>
          <p:nvSpPr>
            <p:cNvPr id="17" name="文本框 16"/>
            <p:cNvSpPr txBox="1"/>
            <p:nvPr/>
          </p:nvSpPr>
          <p:spPr>
            <a:xfrm rot="20880000">
              <a:off x="4583" y="1446"/>
              <a:ext cx="981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</a:rPr>
                <a:t>➤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2221" y="1606"/>
              <a:ext cx="4423" cy="68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3627755" y="1158875"/>
            <a:ext cx="3054350" cy="521970"/>
            <a:chOff x="2210" y="1825"/>
            <a:chExt cx="4810" cy="822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2210" y="2236"/>
              <a:ext cx="481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4753" y="1825"/>
              <a:ext cx="981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</a:rPr>
                <a:t>➤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627755" y="1419860"/>
            <a:ext cx="3456940" cy="528955"/>
            <a:chOff x="2210" y="2236"/>
            <a:chExt cx="5444" cy="83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2210" y="2236"/>
              <a:ext cx="5444" cy="68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 rot="240000">
              <a:off x="5068" y="2247"/>
              <a:ext cx="981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</a:rPr>
                <a:t>➤</a:t>
              </a:r>
            </a:p>
          </p:txBody>
        </p:sp>
      </p:grpSp>
      <p:graphicFrame>
        <p:nvGraphicFramePr>
          <p:cNvPr id="21" name="对象 2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496685" y="823595"/>
          <a:ext cx="798195" cy="319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r:id="rId3" imgW="508000" imgH="203200" progId="Equation.KSEE3">
                  <p:embed/>
                </p:oleObj>
              </mc:Choice>
              <mc:Fallback>
                <p:oleObj r:id="rId3" imgW="508000" imgH="2032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96685" y="823595"/>
                        <a:ext cx="798195" cy="319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691948" y="1259840"/>
          <a:ext cx="778510" cy="319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r:id="rId5" imgW="495300" imgH="203200" progId="Equation.KSEE3">
                  <p:embed/>
                </p:oleObj>
              </mc:Choice>
              <mc:Fallback>
                <p:oleObj r:id="rId5" imgW="495300" imgH="2032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91948" y="1259840"/>
                        <a:ext cx="778510" cy="319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074218" y="1680845"/>
          <a:ext cx="798830" cy="319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r:id="rId7" imgW="508000" imgH="203200" progId="Equation.KSEE3">
                  <p:embed/>
                </p:oleObj>
              </mc:Choice>
              <mc:Fallback>
                <p:oleObj r:id="rId7" imgW="508000" imgH="2032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74218" y="1680845"/>
                        <a:ext cx="798830" cy="319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文本框 29"/>
          <p:cNvSpPr txBox="1"/>
          <p:nvPr/>
        </p:nvSpPr>
        <p:spPr>
          <a:xfrm rot="20460000">
            <a:off x="2470150" y="118237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➤</a:t>
            </a:r>
          </a:p>
        </p:txBody>
      </p:sp>
      <p:sp>
        <p:nvSpPr>
          <p:cNvPr id="31" name="文本框 30"/>
          <p:cNvSpPr txBox="1"/>
          <p:nvPr/>
        </p:nvSpPr>
        <p:spPr>
          <a:xfrm rot="1380000">
            <a:off x="2546350" y="354838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➤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黑体"/>
        <a:cs typeface="Arial"/>
      </a:majorFont>
      <a:minorFont>
        <a:latin typeface="Arial"/>
        <a:ea typeface="楷体_GB231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演示文稿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0</TotalTime>
  <Words>984</Words>
  <Application>Microsoft Office PowerPoint</Application>
  <PresentationFormat>全屏显示(16:9)</PresentationFormat>
  <Paragraphs>132</Paragraphs>
  <Slides>27</Slides>
  <Notes>2</Notes>
  <HiddenSlides>3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演示文稿1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1</cp:revision>
  <cp:lastPrinted>2017-07-31T15:56:00Z</cp:lastPrinted>
  <dcterms:created xsi:type="dcterms:W3CDTF">2013-09-14T14:37:00Z</dcterms:created>
  <dcterms:modified xsi:type="dcterms:W3CDTF">2020-11-26T12:33:38Z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