
<file path=[Content_Types].xml><?xml version="1.0" encoding="utf-8"?>
<Types xmlns="http://schemas.openxmlformats.org/package/2006/content-types">
  <Default Extension="jpeg" ContentType="image/jpeg"/>
  <Default Extension="vml" ContentType="application/vnd.openxmlformats-officedocument.vmlDrawing"/>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8" r:id="rId3"/>
    <p:sldId id="257" r:id="rId4"/>
    <p:sldId id="287" r:id="rId5"/>
    <p:sldId id="258" r:id="rId6"/>
    <p:sldId id="294" r:id="rId7"/>
    <p:sldId id="259" r:id="rId8"/>
    <p:sldId id="277" r:id="rId9"/>
    <p:sldId id="289" r:id="rId10"/>
    <p:sldId id="290" r:id="rId11"/>
    <p:sldId id="281" r:id="rId12"/>
    <p:sldId id="286" r:id="rId13"/>
    <p:sldId id="282" r:id="rId14"/>
    <p:sldId id="283" r:id="rId15"/>
    <p:sldId id="262" r:id="rId16"/>
    <p:sldId id="278" r:id="rId17"/>
    <p:sldId id="260" r:id="rId18"/>
    <p:sldId id="279" r:id="rId19"/>
    <p:sldId id="296" r:id="rId20"/>
    <p:sldId id="295" r:id="rId21"/>
    <p:sldId id="284" r:id="rId22"/>
    <p:sldId id="291" r:id="rId23"/>
    <p:sldId id="263" r:id="rId24"/>
    <p:sldId id="264" r:id="rId25"/>
    <p:sldId id="261" r:id="rId26"/>
    <p:sldId id="285" r:id="rId27"/>
    <p:sldId id="299" r:id="rId2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a:srgbClr val="99CCFF"/>
    <a:srgbClr val="FFCCCC"/>
    <a:srgbClr val="FF0000"/>
    <a:srgbClr val="CC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p:sp>
        <p:nvSpPr>
          <p:cNvPr id="2050" name="标题 2049"/>
          <p:cNvSpPr>
            <a:spLocks noGrp="1" noRot="1"/>
          </p:cNvSpPr>
          <p:nvPr>
            <p:ph type="ctrTitle"/>
          </p:nvPr>
        </p:nvSpPr>
        <p:spPr>
          <a:xfrm>
            <a:off x="3962400" y="1066800"/>
            <a:ext cx="4648200" cy="1981200"/>
          </a:xfrm>
          <a:prstGeom prst="rect">
            <a:avLst/>
          </a:prstGeom>
          <a:noFill/>
          <a:ln w="9525">
            <a:noFill/>
          </a:ln>
        </p:spPr>
        <p:txBody>
          <a:bodyPr anchor="ctr"/>
          <a:lstStyle>
            <a:lvl1pPr lvl="0">
              <a:buClrTx/>
              <a:buSzTx/>
              <a:buFontTx/>
              <a:defRPr/>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noRot="1"/>
          </p:cNvSpPr>
          <p:nvPr>
            <p:ph type="subTitle" idx="1"/>
          </p:nvPr>
        </p:nvSpPr>
        <p:spPr>
          <a:xfrm>
            <a:off x="3962400" y="3657600"/>
            <a:ext cx="4572000" cy="1676400"/>
          </a:xfrm>
          <a:prstGeom prst="rect">
            <a:avLst/>
          </a:prstGeom>
          <a:noFill/>
          <a:ln w="9525">
            <a:noFill/>
          </a:ln>
        </p:spPr>
        <p:txBody>
          <a:bodyPr anchor="t"/>
          <a:lstStyle>
            <a:lvl1pPr marL="0" lvl="0" indent="0" algn="ctr">
              <a:buClr>
                <a:schemeClr val="hlink"/>
              </a:buClr>
              <a:buSzPct val="70000"/>
              <a:buFont typeface="Wingdings" panose="05000000000000000000" pitchFamily="2" charset="2"/>
              <a:buNone/>
              <a:defRPr/>
            </a:lvl1pPr>
            <a:lvl2pPr marL="457200" lvl="1" indent="0" algn="ctr">
              <a:buClr>
                <a:schemeClr val="hlink"/>
              </a:buClr>
              <a:buSzPct val="70000"/>
              <a:buFont typeface="Wingdings" panose="05000000000000000000" pitchFamily="2" charset="2"/>
              <a:buNone/>
              <a:defRPr/>
            </a:lvl2pPr>
            <a:lvl3pPr marL="914400" lvl="2" indent="0" algn="ctr">
              <a:buClr>
                <a:schemeClr val="hlink"/>
              </a:buClr>
              <a:buSzPct val="70000"/>
              <a:buFont typeface="Wingdings" panose="05000000000000000000" pitchFamily="2" charset="2"/>
              <a:buNone/>
              <a:defRPr/>
            </a:lvl3pPr>
            <a:lvl4pPr marL="1371600" lvl="3" indent="0" algn="ctr">
              <a:buClr>
                <a:schemeClr val="hlink"/>
              </a:buClr>
              <a:buSzPct val="70000"/>
              <a:buFont typeface="Wingdings" panose="05000000000000000000" pitchFamily="2" charset="2"/>
              <a:buNone/>
              <a:defRPr/>
            </a:lvl4pPr>
            <a:lvl5pPr marL="1828800" lvl="4" indent="0" algn="ctr">
              <a:buClr>
                <a:schemeClr val="hlink"/>
              </a:buClr>
              <a:buSzPct val="70000"/>
              <a:buFont typeface="Wingdings" panose="05000000000000000000" pitchFamily="2" charset="2"/>
              <a:buNone/>
              <a:defRPr/>
            </a:lvl5pPr>
          </a:lstStyle>
          <a:p>
            <a:pPr lvl="0" fontAlgn="base"/>
            <a:r>
              <a:rPr lang="zh-CN" altLang="en-US" strike="noStrike" noProof="1"/>
              <a:t>单击此处编辑母版副标题样式</a:t>
            </a:r>
            <a:endParaRPr lang="zh-CN" altLang="en-US" strike="noStrike" noProof="1"/>
          </a:p>
        </p:txBody>
      </p:sp>
      <p:sp>
        <p:nvSpPr>
          <p:cNvPr id="2052" name="日期占位符 2051"/>
          <p:cNvSpPr>
            <a:spLocks noGrp="1"/>
          </p:cNvSpPr>
          <p:nvPr>
            <p:ph type="dt" sz="half" idx="2"/>
          </p:nvPr>
        </p:nvSpPr>
        <p:spPr>
          <a:xfrm>
            <a:off x="301625" y="6076950"/>
            <a:ext cx="2289175" cy="476250"/>
          </a:xfrm>
          <a:prstGeom prst="rect">
            <a:avLst/>
          </a:prstGeom>
          <a:noFill/>
          <a:ln w="9525">
            <a:noFill/>
          </a:ln>
        </p:spPr>
        <p:txBody>
          <a:bodyPr anchor="t"/>
          <a:lstStyle>
            <a:lvl1pPr>
              <a:defRPr sz="1400">
                <a:latin typeface="Arial" panose="020B0604020202020204" pitchFamily="34" charset="0"/>
              </a:defRPr>
            </a:lvl1pPr>
          </a:lstStyle>
          <a:p>
            <a:pPr fontAlgn="base"/>
            <a:fld id="{BB962C8B-B14F-4D97-AF65-F5344CB8AC3E}" type="datetime1">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
        <p:nvSpPr>
          <p:cNvPr id="2053" name="页脚占位符 2052"/>
          <p:cNvSpPr>
            <a:spLocks noGrp="1"/>
          </p:cNvSpPr>
          <p:nvPr>
            <p:ph type="ftr" sz="quarter" idx="3"/>
          </p:nvPr>
        </p:nvSpPr>
        <p:spPr>
          <a:xfrm>
            <a:off x="3124200" y="6076950"/>
            <a:ext cx="2895600" cy="476250"/>
          </a:xfrm>
          <a:prstGeom prst="rect">
            <a:avLst/>
          </a:prstGeom>
          <a:noFill/>
          <a:ln w="9525">
            <a:noFill/>
          </a:ln>
        </p:spPr>
        <p:txBody>
          <a:bodyPr anchor="t"/>
          <a:lstStyle>
            <a:lvl1pPr algn="ctr">
              <a:defRPr sz="1400">
                <a:latin typeface="Arial" panose="020B0604020202020204" pitchFamily="34" charset="0"/>
              </a:defRPr>
            </a:lvl1pPr>
          </a:lstStyle>
          <a:p>
            <a:pPr fontAlgn="base"/>
            <a:endParaRPr lang="zh-CN" altLang="en-US" strike="noStrike" noProof="1"/>
          </a:p>
        </p:txBody>
      </p:sp>
      <p:sp>
        <p:nvSpPr>
          <p:cNvPr id="2054" name="灯片编号占位符 2053"/>
          <p:cNvSpPr>
            <a:spLocks noGrp="1"/>
          </p:cNvSpPr>
          <p:nvPr>
            <p:ph type="sldNum" sz="quarter" idx="4"/>
          </p:nvPr>
        </p:nvSpPr>
        <p:spPr>
          <a:xfrm>
            <a:off x="6553200" y="6076950"/>
            <a:ext cx="2289175" cy="476250"/>
          </a:xfrm>
          <a:prstGeom prst="rect">
            <a:avLst/>
          </a:prstGeom>
          <a:noFill/>
          <a:ln w="9525">
            <a:noFill/>
          </a:ln>
        </p:spPr>
        <p:txBody>
          <a:bodyPr anchor="t"/>
          <a:lstStyle>
            <a:lvl1pPr algn="r">
              <a:defRPr sz="1400">
                <a:latin typeface="Arial" panose="020B0604020202020204" pitchFamily="34" charset="0"/>
              </a:defRPr>
            </a:lvl1pPr>
          </a:lstStyle>
          <a:p>
            <a:pPr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5" name="页脚占位符 4"/>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6" name="灯片编号占位符 5"/>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9569" y="685800"/>
            <a:ext cx="2135981" cy="5181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685800"/>
            <a:ext cx="6284119" cy="5181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5" name="页脚占位符 4"/>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6" name="灯片编号占位符 5"/>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5" name="页脚占位符 4"/>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6" name="灯片编号占位符 5"/>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5" name="页脚占位符 4"/>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6" name="灯片编号占位符 5"/>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4800" y="1981200"/>
            <a:ext cx="4184968" cy="3886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0583" y="1981200"/>
            <a:ext cx="4184968" cy="3886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6" name="页脚占位符 5"/>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7" name="灯片编号占位符 6"/>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8" name="页脚占位符 7"/>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9" name="灯片编号占位符 8"/>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4" name="页脚占位符 3"/>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5" name="灯片编号占位符 4"/>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3" name="页脚占位符 2"/>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4" name="灯片编号占位符 3"/>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6" name="页脚占位符 5"/>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7" name="灯片编号占位符 6"/>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301625" y="6019800"/>
            <a:ext cx="2289175" cy="476250"/>
          </a:xfrm>
          <a:prstGeom prst="rect">
            <a:avLst/>
          </a:prstGeom>
          <a:noFill/>
          <a:ln w="9525">
            <a:noFill/>
          </a:ln>
        </p:spPr>
        <p:txBody>
          <a:bodyPr/>
          <a:lstStyle/>
          <a:p>
            <a:pPr lvl="0" fontAlgn="base"/>
            <a:endParaRPr lang="zh-CN" altLang="en-US" strike="noStrike" noProof="1">
              <a:latin typeface="Times New Roman" panose="02020603050405020304" pitchFamily="2" charset="0"/>
            </a:endParaRPr>
          </a:p>
        </p:txBody>
      </p:sp>
      <p:sp>
        <p:nvSpPr>
          <p:cNvPr id="6" name="页脚占位符 5"/>
          <p:cNvSpPr>
            <a:spLocks noGrp="1"/>
          </p:cNvSpPr>
          <p:nvPr>
            <p:ph type="ftr" sz="quarter" idx="11"/>
          </p:nvPr>
        </p:nvSpPr>
        <p:spPr>
          <a:xfrm>
            <a:off x="3124200" y="6019800"/>
            <a:ext cx="2895600" cy="476250"/>
          </a:xfrm>
          <a:prstGeom prst="rect">
            <a:avLst/>
          </a:prstGeom>
          <a:noFill/>
          <a:ln w="9525">
            <a:noFill/>
          </a:ln>
        </p:spPr>
        <p:txBody>
          <a:bodyPr/>
          <a:lstStyle/>
          <a:p>
            <a:pPr lvl="0" fontAlgn="base"/>
            <a:endParaRPr lang="zh-CN" altLang="en-US" strike="noStrike" noProof="1"/>
          </a:p>
        </p:txBody>
      </p:sp>
      <p:sp>
        <p:nvSpPr>
          <p:cNvPr id="7" name="灯片编号占位符 6"/>
          <p:cNvSpPr>
            <a:spLocks noGrp="1"/>
          </p:cNvSpPr>
          <p:nvPr>
            <p:ph type="sldNum" sz="quarter" idx="12"/>
          </p:nvPr>
        </p:nvSpPr>
        <p:spPr>
          <a:xfrm>
            <a:off x="6553200" y="6019800"/>
            <a:ext cx="2289175"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CFEFF">
                <a:alpha val="100000"/>
              </a:srgbClr>
            </a:gs>
            <a:gs pos="74001">
              <a:srgbClr val="E8F6FF">
                <a:alpha val="100000"/>
              </a:srgbClr>
            </a:gs>
            <a:gs pos="83000">
              <a:srgbClr val="E8F6FF">
                <a:alpha val="100000"/>
              </a:srgbClr>
            </a:gs>
            <a:gs pos="100000">
              <a:srgbClr val="F0F9FF">
                <a:alpha val="100000"/>
              </a:srgbClr>
            </a:gs>
          </a:gsLst>
          <a:lin ang="5400000"/>
          <a:tileRect/>
        </a:gradFill>
        <a:effectLst/>
      </p:bgPr>
    </p:bg>
    <p:spTree>
      <p:nvGrpSpPr>
        <p:cNvPr id="1" name=""/>
        <p:cNvGrpSpPr/>
        <p:nvPr/>
      </p:nvGrpSpPr>
      <p:grpSpPr/>
      <p:sp>
        <p:nvSpPr>
          <p:cNvPr id="1026" name="标题 1025"/>
          <p:cNvSpPr>
            <a:spLocks noGrp="1" noRot="1"/>
          </p:cNvSpPr>
          <p:nvPr>
            <p:ph type="title"/>
          </p:nvPr>
        </p:nvSpPr>
        <p:spPr>
          <a:xfrm>
            <a:off x="301625" y="685800"/>
            <a:ext cx="854075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noRot="1"/>
          </p:cNvSpPr>
          <p:nvPr>
            <p:ph type="body"/>
          </p:nvPr>
        </p:nvSpPr>
        <p:spPr>
          <a:xfrm>
            <a:off x="304800" y="1981200"/>
            <a:ext cx="8540750" cy="3886200"/>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301625" y="6019800"/>
            <a:ext cx="2289175" cy="476250"/>
          </a:xfrm>
          <a:prstGeom prst="rect">
            <a:avLst/>
          </a:prstGeom>
          <a:noFill/>
          <a:ln w="9525">
            <a:noFill/>
          </a:ln>
        </p:spPr>
        <p:txBody>
          <a:bodyPr/>
          <a:lstStyle>
            <a:lvl1pPr>
              <a:defRPr sz="1400">
                <a:latin typeface="Arial" panose="020B0604020202020204" pitchFamily="34" charset="0"/>
              </a:defRPr>
            </a:lvl1p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
        <p:nvSpPr>
          <p:cNvPr id="1029" name="页脚占位符 1028"/>
          <p:cNvSpPr>
            <a:spLocks noGrp="1"/>
          </p:cNvSpPr>
          <p:nvPr>
            <p:ph type="ftr" sz="quarter" idx="3"/>
          </p:nvPr>
        </p:nvSpPr>
        <p:spPr>
          <a:xfrm>
            <a:off x="3124200" y="6019800"/>
            <a:ext cx="2895600" cy="476250"/>
          </a:xfrm>
          <a:prstGeom prst="rect">
            <a:avLst/>
          </a:prstGeom>
          <a:noFill/>
          <a:ln w="9525">
            <a:noFill/>
          </a:ln>
        </p:spPr>
        <p:txBody>
          <a:bodyPr/>
          <a:lstStyle>
            <a:lvl1pPr algn="ctr">
              <a:defRPr sz="1400">
                <a:latin typeface="Arial" panose="020B0604020202020204" pitchFamily="34" charset="0"/>
              </a:defRPr>
            </a:lvl1pPr>
          </a:lstStyle>
          <a:p>
            <a:pPr lvl="0" fontAlgn="base"/>
            <a:endParaRPr lang="zh-CN" altLang="en-US" strike="noStrike" noProof="1"/>
          </a:p>
        </p:txBody>
      </p:sp>
      <p:sp>
        <p:nvSpPr>
          <p:cNvPr id="1030" name="灯片编号占位符 1029"/>
          <p:cNvSpPr>
            <a:spLocks noGrp="1"/>
          </p:cNvSpPr>
          <p:nvPr>
            <p:ph type="sldNum" sz="quarter" idx="4"/>
          </p:nvPr>
        </p:nvSpPr>
        <p:spPr>
          <a:xfrm>
            <a:off x="6553200" y="6019800"/>
            <a:ext cx="2289175" cy="476250"/>
          </a:xfrm>
          <a:prstGeom prst="rect">
            <a:avLst/>
          </a:prstGeom>
          <a:noFill/>
          <a:ln w="9525">
            <a:noFill/>
          </a:ln>
        </p:spPr>
        <p:txBody>
          <a:bodyPr/>
          <a:lstStyle>
            <a:lvl1pPr algn="r">
              <a:defRPr sz="1400">
                <a:latin typeface="Arial" panose="020B0604020202020204" pitchFamily="34" charset="0"/>
              </a:defRPr>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microsoft.com/office/2007/relationships/media" Target="file:///G:\&#30005;&#21160;&#26426;&#35838;&#20214;\&#32447;&#22280;1.avi" TargetMode="External"/><Relationship Id="rId1" Type="http://schemas.openxmlformats.org/officeDocument/2006/relationships/video" Target="file:///G:\&#30005;&#21160;&#26426;&#35838;&#20214;\&#32447;&#22280;1.avi"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control" Target="../activeX/activeX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7.png"/><Relationship Id="rId5" Type="http://schemas.microsoft.com/office/2007/relationships/media" Target="file:///G:\123\&#30005;&#21160;&#26426;&#36870;&#26102;&#38024;.avi" TargetMode="External"/><Relationship Id="rId4" Type="http://schemas.openxmlformats.org/officeDocument/2006/relationships/video" Target="file:///G:\123\&#30005;&#21160;&#26426;&#36870;&#26102;&#38024;.avi" TargetMode="External"/><Relationship Id="rId3" Type="http://schemas.openxmlformats.org/officeDocument/2006/relationships/image" Target="../media/image16.png"/><Relationship Id="rId2" Type="http://schemas.microsoft.com/office/2007/relationships/media" Target="file:///G:\123\&#25442;&#21521;&#22120;&#24037;&#20316;&#21407;&#29702;.avi" TargetMode="External"/><Relationship Id="rId1" Type="http://schemas.openxmlformats.org/officeDocument/2006/relationships/video" Target="file:///G:\123\&#25442;&#21521;&#22120;&#24037;&#20316;&#21407;&#29702;.avi" TargetMode="Externa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7.wmf"/><Relationship Id="rId1" Type="http://schemas.openxmlformats.org/officeDocument/2006/relationships/control" Target="../activeX/activeX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3" name="文本框 4098"/>
          <p:cNvSpPr txBox="1"/>
          <p:nvPr/>
        </p:nvSpPr>
        <p:spPr>
          <a:xfrm>
            <a:off x="2411413" y="1989138"/>
            <a:ext cx="4540250" cy="823912"/>
          </a:xfrm>
          <a:prstGeom prst="rect">
            <a:avLst/>
          </a:prstGeom>
          <a:noFill/>
          <a:ln w="9525">
            <a:noFill/>
          </a:ln>
        </p:spPr>
        <p:txBody>
          <a:bodyPr wrap="none" anchor="t">
            <a:spAutoFit/>
          </a:bodyPr>
          <a:p>
            <a:r>
              <a:rPr lang="zh-CN" altLang="en-US" sz="4800" b="1">
                <a:solidFill>
                  <a:srgbClr val="000000"/>
                </a:solidFill>
                <a:latin typeface="Arial" panose="020B0604020202020204" pitchFamily="34" charset="0"/>
                <a:ea typeface="宋体" panose="02010600030101010101" pitchFamily="2" charset="-122"/>
              </a:rPr>
              <a:t>第九章    电与磁</a:t>
            </a:r>
            <a:endParaRPr lang="zh-CN" altLang="en-US" sz="4800" b="1">
              <a:solidFill>
                <a:srgbClr val="000000"/>
              </a:solidFill>
              <a:latin typeface="Arial" panose="020B0604020202020204" pitchFamily="34" charset="0"/>
              <a:ea typeface="宋体" panose="02010600030101010101" pitchFamily="2" charset="-122"/>
            </a:endParaRPr>
          </a:p>
        </p:txBody>
      </p:sp>
      <p:sp>
        <p:nvSpPr>
          <p:cNvPr id="13314" name="文本框 4099"/>
          <p:cNvSpPr txBox="1"/>
          <p:nvPr/>
        </p:nvSpPr>
        <p:spPr>
          <a:xfrm>
            <a:off x="2195513" y="3068638"/>
            <a:ext cx="5397500" cy="1311275"/>
          </a:xfrm>
          <a:prstGeom prst="rect">
            <a:avLst/>
          </a:prstGeom>
          <a:noFill/>
          <a:ln w="9525">
            <a:noFill/>
          </a:ln>
        </p:spPr>
        <p:txBody>
          <a:bodyPr wrap="none" anchor="t">
            <a:spAutoFit/>
          </a:bodyPr>
          <a:p>
            <a:r>
              <a:rPr lang="zh-CN" altLang="en-US" sz="8000" b="1">
                <a:solidFill>
                  <a:srgbClr val="FF0000"/>
                </a:solidFill>
                <a:latin typeface="Arial" panose="020B0604020202020204" pitchFamily="34" charset="0"/>
                <a:ea typeface="宋体" panose="02010600030101010101" pitchFamily="2" charset="-122"/>
              </a:rPr>
              <a:t>六    电动机</a:t>
            </a:r>
            <a:endParaRPr lang="zh-CN" altLang="en-US" sz="80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29" name="标题 13313"/>
          <p:cNvSpPr>
            <a:spLocks noGrp="1" noRot="1"/>
          </p:cNvSpPr>
          <p:nvPr>
            <p:ph type="title"/>
          </p:nvPr>
        </p:nvSpPr>
        <p:spPr>
          <a:ln/>
        </p:spPr>
        <p:txBody>
          <a:bodyPr anchor="ctr"/>
          <a:p>
            <a:r>
              <a:rPr lang="zh-CN" altLang="en-US">
                <a:solidFill>
                  <a:srgbClr val="FF0000"/>
                </a:solidFill>
              </a:rPr>
              <a:t>线圈在磁场中的受力情况</a:t>
            </a:r>
            <a:endParaRPr lang="zh-CN" altLang="en-US">
              <a:solidFill>
                <a:srgbClr val="FF0000"/>
              </a:solidFill>
            </a:endParaRPr>
          </a:p>
        </p:txBody>
      </p:sp>
      <p:sp>
        <p:nvSpPr>
          <p:cNvPr id="22530" name="文本占位符 13314"/>
          <p:cNvSpPr>
            <a:spLocks noGrp="1" noRot="1"/>
          </p:cNvSpPr>
          <p:nvPr>
            <p:ph idx="1"/>
          </p:nvPr>
        </p:nvSpPr>
        <p:spPr>
          <a:ln/>
        </p:spPr>
        <p:txBody>
          <a:bodyPr anchor="t"/>
          <a:p>
            <a:endParaRPr lang="zh-CN"/>
          </a:p>
        </p:txBody>
      </p:sp>
      <p:pic>
        <p:nvPicPr>
          <p:cNvPr id="22531" name="图片 13315" descr="835369856307"/>
          <p:cNvPicPr>
            <a:picLocks noChangeAspect="1"/>
          </p:cNvPicPr>
          <p:nvPr/>
        </p:nvPicPr>
        <p:blipFill>
          <a:blip r:embed="rId1"/>
          <a:stretch>
            <a:fillRect/>
          </a:stretch>
        </p:blipFill>
        <p:spPr>
          <a:xfrm>
            <a:off x="684213" y="1989138"/>
            <a:ext cx="7848600" cy="43878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3" name="标题 14337"/>
          <p:cNvSpPr>
            <a:spLocks noGrp="1" noRot="1"/>
          </p:cNvSpPr>
          <p:nvPr>
            <p:ph type="title"/>
          </p:nvPr>
        </p:nvSpPr>
        <p:spPr>
          <a:ln/>
        </p:spPr>
        <p:txBody>
          <a:bodyPr anchor="ctr"/>
          <a:p>
            <a:r>
              <a:rPr lang="zh-CN" altLang="en-US"/>
              <a:t>图乙</a:t>
            </a:r>
            <a:r>
              <a:rPr lang="en-US" altLang="zh-CN"/>
              <a:t>:</a:t>
            </a:r>
            <a:r>
              <a:rPr lang="zh-CN" altLang="en-US"/>
              <a:t>平衡位置</a:t>
            </a:r>
            <a:endParaRPr lang="zh-CN" altLang="en-US"/>
          </a:p>
        </p:txBody>
      </p:sp>
      <p:pic>
        <p:nvPicPr>
          <p:cNvPr id="14339" name="线圈1.avi">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331913" y="1628775"/>
            <a:ext cx="6696075" cy="4525963"/>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3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339"/>
                                        </p:tgtEl>
                                      </p:cBhvr>
                                    </p:cmd>
                                  </p:childTnLst>
                                </p:cTn>
                              </p:par>
                            </p:childTnLst>
                          </p:cTn>
                        </p:par>
                      </p:childTnLst>
                    </p:cTn>
                  </p:par>
                </p:childTnLst>
              </p:cTn>
              <p:nextCondLst>
                <p:cond evt="onClick" delay="0">
                  <p:tgtEl>
                    <p:spTgt spid="14339"/>
                  </p:tgtEl>
                </p:cond>
              </p:nextCondLst>
            </p:seq>
            <p:video>
              <p:cMediaNode>
                <p:cTn id="7" fill="hold" display="0">
                  <p:stCondLst>
                    <p:cond delay="indefinite"/>
                  </p:stCondLst>
                  <p:endCondLst>
                    <p:cond evt="onNext" delay="0">
                      <p:tgtEl>
                        <p:sldTgt/>
                      </p:tgtEl>
                    </p:cond>
                    <p:cond evt="onPrev" delay="0">
                      <p:tgtEl>
                        <p:sldTgt/>
                      </p:tgtEl>
                    </p:cond>
                  </p:endCondLst>
                </p:cTn>
                <p:tgtEl>
                  <p:spTgt spid="1433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7" name="标题 15361"/>
          <p:cNvSpPr>
            <a:spLocks noGrp="1" noRot="1"/>
          </p:cNvSpPr>
          <p:nvPr>
            <p:ph type="title"/>
          </p:nvPr>
        </p:nvSpPr>
        <p:spPr>
          <a:xfrm>
            <a:off x="301625" y="260350"/>
            <a:ext cx="8540750" cy="1143000"/>
          </a:xfrm>
          <a:ln/>
        </p:spPr>
        <p:txBody>
          <a:bodyPr anchor="ctr"/>
          <a:p>
            <a:r>
              <a:rPr lang="zh-CN" altLang="en-US" sz="3200" b="1"/>
              <a:t>通电线圈越过平衡位置的运动情况</a:t>
            </a:r>
            <a:endParaRPr lang="zh-CN" altLang="en-US" sz="3200" b="1"/>
          </a:p>
        </p:txBody>
      </p:sp>
      <p:pic>
        <p:nvPicPr>
          <p:cNvPr id="24578" name="图片 15362" descr="123"/>
          <p:cNvPicPr>
            <a:picLocks noChangeAspect="1"/>
          </p:cNvPicPr>
          <p:nvPr/>
        </p:nvPicPr>
        <p:blipFill>
          <a:blip r:embed="rId1"/>
          <a:stretch>
            <a:fillRect/>
          </a:stretch>
        </p:blipFill>
        <p:spPr>
          <a:xfrm>
            <a:off x="1476375" y="1125538"/>
            <a:ext cx="6408738" cy="5111750"/>
          </a:xfrm>
          <a:prstGeom prst="rect">
            <a:avLst/>
          </a:prstGeom>
          <a:noFill/>
          <a:ln w="9525">
            <a:noFill/>
          </a:ln>
        </p:spPr>
      </p:pic>
      <p:sp>
        <p:nvSpPr>
          <p:cNvPr id="24579" name="文本框 15363"/>
          <p:cNvSpPr txBox="1"/>
          <p:nvPr/>
        </p:nvSpPr>
        <p:spPr>
          <a:xfrm>
            <a:off x="755650" y="5949950"/>
            <a:ext cx="8099425" cy="579438"/>
          </a:xfrm>
          <a:prstGeom prst="rect">
            <a:avLst/>
          </a:prstGeom>
          <a:noFill/>
          <a:ln w="9525">
            <a:noFill/>
          </a:ln>
        </p:spPr>
        <p:txBody>
          <a:bodyPr wrap="none" anchor="t">
            <a:spAutoFit/>
          </a:bodyPr>
          <a:p>
            <a:r>
              <a:rPr lang="zh-CN" altLang="en-US" sz="3200" b="1">
                <a:solidFill>
                  <a:srgbClr val="FF0000"/>
                </a:solidFill>
                <a:latin typeface="Times New Roman" panose="02020603050405020304" pitchFamily="2" charset="0"/>
                <a:ea typeface="宋体" panose="02010600030101010101" pitchFamily="2" charset="-122"/>
              </a:rPr>
              <a:t>提示</a:t>
            </a:r>
            <a:r>
              <a:rPr lang="en-US" altLang="zh-CN" sz="3200" b="1">
                <a:solidFill>
                  <a:srgbClr val="FF0000"/>
                </a:solidFill>
                <a:latin typeface="Times New Roman" panose="02020603050405020304" pitchFamily="2" charset="0"/>
                <a:ea typeface="宋体" panose="02010600030101010101" pitchFamily="2" charset="-122"/>
              </a:rPr>
              <a:t>:</a:t>
            </a:r>
            <a:r>
              <a:rPr lang="zh-CN" altLang="en-US" sz="2800" b="1">
                <a:solidFill>
                  <a:schemeClr val="accent2"/>
                </a:solidFill>
                <a:latin typeface="Times New Roman" panose="02020603050405020304" pitchFamily="2" charset="0"/>
                <a:ea typeface="宋体" panose="02010600030101010101" pitchFamily="2" charset="-122"/>
              </a:rPr>
              <a:t>怎样使线圈越过平衡位置后持续顺时针转动</a:t>
            </a:r>
            <a:r>
              <a:rPr lang="en-US" altLang="zh-CN" sz="2800" b="1">
                <a:solidFill>
                  <a:schemeClr val="accent2"/>
                </a:solidFill>
                <a:latin typeface="Times New Roman" panose="02020603050405020304" pitchFamily="2" charset="0"/>
                <a:ea typeface="宋体" panose="02010600030101010101" pitchFamily="2" charset="-122"/>
              </a:rPr>
              <a:t>?</a:t>
            </a:r>
            <a:endParaRPr lang="en-US" altLang="zh-CN" sz="2800" b="1">
              <a:solidFill>
                <a:schemeClr val="accent2"/>
              </a:solidFill>
              <a:latin typeface="Times New Roman" panose="02020603050405020304" pitchFamily="2"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1" name="标题 16385"/>
          <p:cNvSpPr>
            <a:spLocks noGrp="1" noRot="1"/>
          </p:cNvSpPr>
          <p:nvPr>
            <p:ph type="title"/>
          </p:nvPr>
        </p:nvSpPr>
        <p:spPr>
          <a:xfrm>
            <a:off x="179388" y="620713"/>
            <a:ext cx="8964612" cy="1143000"/>
          </a:xfrm>
          <a:ln/>
        </p:spPr>
        <p:txBody>
          <a:bodyPr anchor="ctr"/>
          <a:p>
            <a:r>
              <a:rPr lang="zh-CN" altLang="en-US" sz="4000" b="1">
                <a:solidFill>
                  <a:srgbClr val="FF0000"/>
                </a:solidFill>
              </a:rPr>
              <a:t>提示</a:t>
            </a:r>
            <a:r>
              <a:rPr lang="en-US" altLang="zh-CN" sz="4000" b="1">
                <a:solidFill>
                  <a:srgbClr val="FF0000"/>
                </a:solidFill>
              </a:rPr>
              <a:t>:</a:t>
            </a:r>
            <a:br>
              <a:rPr lang="en-US" altLang="zh-CN" sz="4000" b="1">
                <a:solidFill>
                  <a:srgbClr val="FF0000"/>
                </a:solidFill>
              </a:rPr>
            </a:br>
            <a:r>
              <a:rPr lang="zh-CN" altLang="en-US" sz="4000" b="1">
                <a:solidFill>
                  <a:srgbClr val="FF0000"/>
                </a:solidFill>
              </a:rPr>
              <a:t>如图</a:t>
            </a:r>
            <a:r>
              <a:rPr lang="zh-CN" altLang="en-US" sz="3200" b="1">
                <a:solidFill>
                  <a:schemeClr val="accent2"/>
                </a:solidFill>
              </a:rPr>
              <a:t>怎样使线圈越过平衡位置后持续顺时针转动</a:t>
            </a:r>
            <a:r>
              <a:rPr lang="en-US" altLang="zh-CN" sz="3200" b="1">
                <a:solidFill>
                  <a:schemeClr val="accent2"/>
                </a:solidFill>
              </a:rPr>
              <a:t>?</a:t>
            </a:r>
            <a:endParaRPr lang="en-US" altLang="zh-CN" sz="3200" b="1">
              <a:solidFill>
                <a:schemeClr val="accent2"/>
              </a:solidFill>
            </a:endParaRPr>
          </a:p>
        </p:txBody>
      </p:sp>
      <p:sp>
        <p:nvSpPr>
          <p:cNvPr id="16387" name="内容占位符 16386"/>
          <p:cNvSpPr>
            <a:spLocks noGrp="1" noRot="1"/>
          </p:cNvSpPr>
          <p:nvPr>
            <p:ph idx="1"/>
          </p:nvPr>
        </p:nvSpPr>
        <p:spPr>
          <a:xfrm>
            <a:off x="303213" y="1987550"/>
            <a:ext cx="8540750" cy="1700213"/>
          </a:xfrm>
          <a:ln/>
        </p:spPr>
        <p:txBody>
          <a:bodyPr anchor="t"/>
          <a:p>
            <a:r>
              <a:rPr lang="zh-CN" altLang="en-US" sz="2800" b="1"/>
              <a:t>靠近</a:t>
            </a:r>
            <a:r>
              <a:rPr lang="en-US" altLang="zh-CN" sz="2800" b="1"/>
              <a:t>S</a:t>
            </a:r>
            <a:r>
              <a:rPr lang="zh-CN" altLang="en-US" sz="2800" b="1"/>
              <a:t>极的线圈受到的力始终向上</a:t>
            </a:r>
            <a:endParaRPr lang="zh-CN" altLang="en-US" sz="2800" b="1"/>
          </a:p>
          <a:p>
            <a:r>
              <a:rPr lang="zh-CN" altLang="en-US" sz="2800" b="1"/>
              <a:t>靠近</a:t>
            </a:r>
            <a:r>
              <a:rPr lang="en-US" altLang="zh-CN" sz="2800" b="1"/>
              <a:t>N</a:t>
            </a:r>
            <a:r>
              <a:rPr lang="zh-CN" altLang="en-US" sz="2800" b="1"/>
              <a:t>极的线圈受到的力始终向下</a:t>
            </a:r>
            <a:r>
              <a:rPr lang="en-US" altLang="zh-CN" sz="2800" b="1"/>
              <a:t>,</a:t>
            </a:r>
            <a:r>
              <a:rPr lang="zh-CN" altLang="en-US" sz="2800" b="1"/>
              <a:t>那么线圈就可以持续沿顺时针方向转动</a:t>
            </a:r>
            <a:r>
              <a:rPr lang="en-US" altLang="zh-CN" sz="2800" b="1"/>
              <a:t>.</a:t>
            </a:r>
            <a:endParaRPr lang="en-US" altLang="zh-CN" sz="2800" b="1"/>
          </a:p>
          <a:p>
            <a:endParaRPr lang="en-US" altLang="zh-CN" sz="2800" b="1">
              <a:solidFill>
                <a:schemeClr val="accent2"/>
              </a:solidFill>
            </a:endParaRPr>
          </a:p>
        </p:txBody>
      </p:sp>
      <p:sp>
        <p:nvSpPr>
          <p:cNvPr id="16388" name="文本框 16387"/>
          <p:cNvSpPr txBox="1"/>
          <p:nvPr/>
        </p:nvSpPr>
        <p:spPr>
          <a:xfrm>
            <a:off x="611188" y="3789363"/>
            <a:ext cx="5113337" cy="579437"/>
          </a:xfrm>
          <a:prstGeom prst="rect">
            <a:avLst/>
          </a:prstGeom>
          <a:noFill/>
          <a:ln w="9525">
            <a:noFill/>
          </a:ln>
        </p:spPr>
        <p:txBody>
          <a:bodyPr anchor="t">
            <a:spAutoFit/>
          </a:bodyPr>
          <a:p>
            <a:r>
              <a:rPr lang="zh-CN" altLang="en-US" sz="3200" b="1">
                <a:solidFill>
                  <a:schemeClr val="accent2"/>
                </a:solidFill>
                <a:latin typeface="Times New Roman" panose="02020603050405020304" pitchFamily="2" charset="0"/>
                <a:ea typeface="宋体" panose="02010600030101010101" pitchFamily="2" charset="-122"/>
              </a:rPr>
              <a:t>讨论</a:t>
            </a:r>
            <a:r>
              <a:rPr lang="en-US" altLang="zh-CN" sz="3200" b="1">
                <a:solidFill>
                  <a:schemeClr val="accent2"/>
                </a:solidFill>
                <a:latin typeface="Times New Roman" panose="02020603050405020304" pitchFamily="2" charset="0"/>
                <a:ea typeface="宋体" panose="02010600030101010101" pitchFamily="2" charset="-122"/>
              </a:rPr>
              <a:t>:  </a:t>
            </a:r>
            <a:r>
              <a:rPr lang="zh-CN" altLang="en-US" sz="3200" b="1">
                <a:solidFill>
                  <a:schemeClr val="accent2"/>
                </a:solidFill>
                <a:latin typeface="Times New Roman" panose="02020603050405020304" pitchFamily="2" charset="0"/>
                <a:ea typeface="宋体" panose="02010600030101010101" pitchFamily="2" charset="-122"/>
              </a:rPr>
              <a:t>怎样实现上面的情况</a:t>
            </a:r>
            <a:r>
              <a:rPr lang="en-US" altLang="zh-CN" sz="3200" b="1">
                <a:solidFill>
                  <a:schemeClr val="accent2"/>
                </a:solidFill>
                <a:latin typeface="Times New Roman" panose="02020603050405020304" pitchFamily="2" charset="0"/>
                <a:ea typeface="宋体" panose="02010600030101010101" pitchFamily="2" charset="-122"/>
              </a:rPr>
              <a:t>?</a:t>
            </a:r>
            <a:endParaRPr lang="en-US" altLang="zh-CN" sz="3200" b="1">
              <a:solidFill>
                <a:schemeClr val="accent2"/>
              </a:solidFill>
              <a:latin typeface="Times New Roman" panose="02020603050405020304" pitchFamily="2" charset="0"/>
              <a:ea typeface="宋体" panose="02010600030101010101" pitchFamily="2" charset="-122"/>
            </a:endParaRPr>
          </a:p>
        </p:txBody>
      </p:sp>
      <p:sp>
        <p:nvSpPr>
          <p:cNvPr id="16389" name="文本框 16388"/>
          <p:cNvSpPr txBox="1"/>
          <p:nvPr/>
        </p:nvSpPr>
        <p:spPr>
          <a:xfrm>
            <a:off x="0" y="5013325"/>
            <a:ext cx="7194550" cy="946150"/>
          </a:xfrm>
          <a:prstGeom prst="rect">
            <a:avLst/>
          </a:prstGeom>
          <a:noFill/>
          <a:ln w="9525">
            <a:noFill/>
          </a:ln>
        </p:spPr>
        <p:txBody>
          <a:bodyPr anchor="t">
            <a:spAutoFit/>
          </a:bodyPr>
          <a:p>
            <a:r>
              <a:rPr lang="zh-CN" altLang="en-US" sz="2800" b="1">
                <a:solidFill>
                  <a:srgbClr val="FF0000"/>
                </a:solidFill>
                <a:latin typeface="Times New Roman" panose="02020603050405020304" pitchFamily="2" charset="0"/>
                <a:ea typeface="宋体" panose="02010600030101010101" pitchFamily="2" charset="-122"/>
              </a:rPr>
              <a:t>及时改变电流方向或磁场方向</a:t>
            </a:r>
            <a:endParaRPr lang="zh-CN" altLang="en-US" sz="2800" b="1">
              <a:solidFill>
                <a:srgbClr val="FF0000"/>
              </a:solidFill>
              <a:latin typeface="Times New Roman" panose="02020603050405020304" pitchFamily="2" charset="0"/>
              <a:ea typeface="宋体" panose="02010600030101010101" pitchFamily="2" charset="-122"/>
            </a:endParaRPr>
          </a:p>
          <a:p>
            <a:r>
              <a:rPr lang="en-US" altLang="zh-CN" sz="2800" b="1">
                <a:solidFill>
                  <a:srgbClr val="FF0000"/>
                </a:solidFill>
                <a:latin typeface="Times New Roman" panose="02020603050405020304" pitchFamily="2" charset="0"/>
                <a:ea typeface="宋体" panose="02010600030101010101" pitchFamily="2" charset="-122"/>
              </a:rPr>
              <a:t>(</a:t>
            </a:r>
            <a:r>
              <a:rPr lang="zh-CN" altLang="en-US" sz="2800" b="1">
                <a:solidFill>
                  <a:srgbClr val="FF0000"/>
                </a:solidFill>
                <a:latin typeface="Times New Roman" panose="02020603050405020304" pitchFamily="2" charset="0"/>
                <a:ea typeface="宋体" panose="02010600030101010101" pitchFamily="2" charset="-122"/>
              </a:rPr>
              <a:t>即越过平衡位置</a:t>
            </a:r>
            <a:r>
              <a:rPr lang="en-US" altLang="zh-CN" sz="2800" b="1">
                <a:solidFill>
                  <a:srgbClr val="FF0000"/>
                </a:solidFill>
                <a:latin typeface="Times New Roman" panose="02020603050405020304" pitchFamily="2" charset="0"/>
                <a:ea typeface="宋体" panose="02010600030101010101" pitchFamily="2" charset="-122"/>
              </a:rPr>
              <a:t>)</a:t>
            </a:r>
            <a:r>
              <a:rPr lang="zh-CN" altLang="en-US" sz="2800" b="1">
                <a:solidFill>
                  <a:srgbClr val="FF0000"/>
                </a:solidFill>
                <a:latin typeface="Times New Roman" panose="02020603050405020304" pitchFamily="2" charset="0"/>
                <a:ea typeface="宋体" panose="02010600030101010101" pitchFamily="2" charset="-122"/>
              </a:rPr>
              <a:t>从而改变受力方向</a:t>
            </a:r>
            <a:endParaRPr lang="zh-CN" altLang="en-US" sz="2800" b="1">
              <a:solidFill>
                <a:srgbClr val="FF0000"/>
              </a:solidFill>
              <a:latin typeface="Times New Roman" panose="02020603050405020304" pitchFamily="2" charset="0"/>
              <a:ea typeface="宋体" panose="02010600030101010101" pitchFamily="2" charset="-122"/>
            </a:endParaRPr>
          </a:p>
        </p:txBody>
      </p:sp>
      <p:pic>
        <p:nvPicPr>
          <p:cNvPr id="25605" name="图片 16389" descr="123"/>
          <p:cNvPicPr>
            <a:picLocks noChangeAspect="1"/>
          </p:cNvPicPr>
          <p:nvPr/>
        </p:nvPicPr>
        <p:blipFill>
          <a:blip r:embed="rId1"/>
          <a:stretch>
            <a:fillRect/>
          </a:stretch>
        </p:blipFill>
        <p:spPr>
          <a:xfrm>
            <a:off x="5543550" y="2997200"/>
            <a:ext cx="3600450" cy="2870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charRg st="0" end="16"/>
                                            </p:txEl>
                                          </p:spTgt>
                                        </p:tgtEl>
                                        <p:attrNameLst>
                                          <p:attrName>style.visibility</p:attrName>
                                        </p:attrNameLst>
                                      </p:cBhvr>
                                      <p:to>
                                        <p:strVal val="visible"/>
                                      </p:to>
                                    </p:set>
                                    <p:animEffect transition="in" filter="blinds(horizontal)">
                                      <p:cBhvr>
                                        <p:cTn id="7" dur="500"/>
                                        <p:tgtEl>
                                          <p:spTgt spid="16387">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charRg st="16" end="51"/>
                                            </p:txEl>
                                          </p:spTgt>
                                        </p:tgtEl>
                                        <p:attrNameLst>
                                          <p:attrName>style.visibility</p:attrName>
                                        </p:attrNameLst>
                                      </p:cBhvr>
                                      <p:to>
                                        <p:strVal val="visible"/>
                                      </p:to>
                                    </p:set>
                                    <p:animEffect transition="in" filter="blinds(horizontal)">
                                      <p:cBhvr>
                                        <p:cTn id="12" dur="500"/>
                                        <p:tgtEl>
                                          <p:spTgt spid="16387">
                                            <p:txEl>
                                              <p:charRg st="16" end="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blinds(horizontal)">
                                      <p:cBhvr>
                                        <p:cTn id="2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6" name="矩形 17410"/>
          <p:cNvSpPr/>
          <p:nvPr/>
        </p:nvSpPr>
        <p:spPr>
          <a:xfrm>
            <a:off x="0" y="1887538"/>
            <a:ext cx="9144000" cy="0"/>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Tree>
    <p:controls>
      <mc:AlternateContent xmlns:mc="http://schemas.openxmlformats.org/markup-compatibility/2006">
        <mc:Choice xmlns:v="urn:schemas-microsoft-com:vml" Requires="v">
          <p:control spid="26625" name="ShockwaveFlash1" r:id="rId1" imgW="7345362" imgH="5616575"/>
        </mc:Choice>
        <mc:Fallback>
          <p:control name="ShockwaveFlash1" r:id="rId1" imgW="7345362" imgH="5616575">
            <p:pic>
              <p:nvPicPr>
                <p:cNvPr id="0" name="Host Control  17409"/>
                <p:cNvPicPr>
                  <a:picLocks noChangeAspect="1"/>
                </p:cNvPicPr>
                <p:nvPr/>
              </p:nvPicPr>
              <p:blipFill>
                <a:blip r:embed="rId2"/>
                <a:stretch>
                  <a:fillRect/>
                </a:stretch>
              </p:blipFill>
              <p:spPr>
                <a:xfrm>
                  <a:off x="900113" y="766763"/>
                  <a:ext cx="7345362" cy="5616575"/>
                </a:xfrm>
                <a:prstGeom prst="rect">
                  <a:avLst/>
                </a:prstGeom>
              </p:spPr>
            </p:pic>
          </p:control>
        </mc:Fallback>
      </mc:AlternateContent>
    </p:controls>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49" name="标题 18433"/>
          <p:cNvSpPr>
            <a:spLocks noGrp="1" noRot="1"/>
          </p:cNvSpPr>
          <p:nvPr>
            <p:ph type="title"/>
          </p:nvPr>
        </p:nvSpPr>
        <p:spPr>
          <a:xfrm>
            <a:off x="-393700" y="685800"/>
            <a:ext cx="8537575" cy="1143000"/>
          </a:xfrm>
          <a:ln/>
        </p:spPr>
        <p:txBody>
          <a:bodyPr anchor="ctr"/>
          <a:p>
            <a:r>
              <a:rPr lang="zh-CN" altLang="en-US" sz="3600" b="1"/>
              <a:t>让线圈动起来</a:t>
            </a:r>
            <a:endParaRPr lang="zh-CN" altLang="en-US" sz="3600" b="1"/>
          </a:p>
        </p:txBody>
      </p:sp>
      <p:sp>
        <p:nvSpPr>
          <p:cNvPr id="18435" name="文本框 18434"/>
          <p:cNvSpPr txBox="1"/>
          <p:nvPr/>
        </p:nvSpPr>
        <p:spPr>
          <a:xfrm>
            <a:off x="611188" y="5229225"/>
            <a:ext cx="7704137" cy="1373188"/>
          </a:xfrm>
          <a:prstGeom prst="rect">
            <a:avLst/>
          </a:prstGeom>
          <a:noFill/>
          <a:ln w="9525">
            <a:noFill/>
          </a:ln>
        </p:spPr>
        <p:txBody>
          <a:bodyPr anchor="t">
            <a:spAutoFit/>
          </a:bodyPr>
          <a:p>
            <a:r>
              <a:rPr lang="zh-CN" altLang="en-US" sz="2800" b="1">
                <a:solidFill>
                  <a:srgbClr val="FF0000"/>
                </a:solidFill>
                <a:latin typeface="Times New Roman" panose="02020603050405020304" pitchFamily="2" charset="0"/>
                <a:ea typeface="宋体" panose="02010600030101010101" pitchFamily="2" charset="-122"/>
              </a:rPr>
              <a:t>如图</a:t>
            </a:r>
            <a:r>
              <a:rPr lang="en-US" altLang="zh-CN" sz="2800" b="1">
                <a:solidFill>
                  <a:srgbClr val="FF0000"/>
                </a:solidFill>
                <a:latin typeface="Times New Roman" panose="02020603050405020304" pitchFamily="2" charset="0"/>
                <a:ea typeface="宋体" panose="02010600030101010101" pitchFamily="2" charset="-122"/>
              </a:rPr>
              <a:t>:</a:t>
            </a:r>
            <a:r>
              <a:rPr lang="zh-CN" altLang="en-US" sz="2800" b="1">
                <a:solidFill>
                  <a:srgbClr val="FF0000"/>
                </a:solidFill>
                <a:latin typeface="Times New Roman" panose="02020603050405020304" pitchFamily="2" charset="0"/>
                <a:ea typeface="宋体" panose="02010600030101010101" pitchFamily="2" charset="-122"/>
              </a:rPr>
              <a:t>由于靠近</a:t>
            </a:r>
            <a:r>
              <a:rPr lang="en-US" altLang="zh-CN" sz="2800" b="1">
                <a:solidFill>
                  <a:srgbClr val="FF0000"/>
                </a:solidFill>
                <a:latin typeface="Times New Roman" panose="02020603050405020304" pitchFamily="2" charset="0"/>
                <a:ea typeface="宋体" panose="02010600030101010101" pitchFamily="2" charset="-122"/>
              </a:rPr>
              <a:t>S</a:t>
            </a:r>
            <a:r>
              <a:rPr lang="zh-CN" altLang="en-US" sz="2800" b="1">
                <a:solidFill>
                  <a:srgbClr val="FF0000"/>
                </a:solidFill>
                <a:latin typeface="Times New Roman" panose="02020603050405020304" pitchFamily="2" charset="0"/>
                <a:ea typeface="宋体" panose="02010600030101010101" pitchFamily="2" charset="-122"/>
              </a:rPr>
              <a:t>极的线圈受力方向始终向上而靠近</a:t>
            </a:r>
            <a:r>
              <a:rPr lang="en-US" altLang="zh-CN" sz="2800" b="1">
                <a:solidFill>
                  <a:srgbClr val="FF0000"/>
                </a:solidFill>
                <a:latin typeface="Times New Roman" panose="02020603050405020304" pitchFamily="2" charset="0"/>
                <a:ea typeface="宋体" panose="02010600030101010101" pitchFamily="2" charset="-122"/>
              </a:rPr>
              <a:t>N</a:t>
            </a:r>
            <a:r>
              <a:rPr lang="zh-CN" altLang="en-US" sz="2800" b="1">
                <a:solidFill>
                  <a:srgbClr val="FF0000"/>
                </a:solidFill>
                <a:latin typeface="Times New Roman" panose="02020603050405020304" pitchFamily="2" charset="0"/>
                <a:ea typeface="宋体" panose="02010600030101010101" pitchFamily="2" charset="-122"/>
              </a:rPr>
              <a:t>极的线圈受力方向始终向下</a:t>
            </a:r>
            <a:r>
              <a:rPr lang="en-US" altLang="zh-CN" sz="2800" b="1">
                <a:solidFill>
                  <a:srgbClr val="FF0000"/>
                </a:solidFill>
                <a:latin typeface="Times New Roman" panose="02020603050405020304" pitchFamily="2" charset="0"/>
                <a:ea typeface="宋体" panose="02010600030101010101" pitchFamily="2" charset="-122"/>
              </a:rPr>
              <a:t>,</a:t>
            </a:r>
            <a:r>
              <a:rPr lang="zh-CN" altLang="en-US" sz="2800" b="1">
                <a:solidFill>
                  <a:srgbClr val="FF0000"/>
                </a:solidFill>
                <a:latin typeface="Times New Roman" panose="02020603050405020304" pitchFamily="2" charset="0"/>
                <a:ea typeface="宋体" panose="02010600030101010101" pitchFamily="2" charset="-122"/>
              </a:rPr>
              <a:t>所以线圈可以连续转动</a:t>
            </a:r>
            <a:endParaRPr lang="zh-CN" altLang="en-US" sz="2800" b="1">
              <a:solidFill>
                <a:srgbClr val="FF0000"/>
              </a:solidFill>
              <a:latin typeface="Times New Roman" panose="02020603050405020304" pitchFamily="2" charset="0"/>
              <a:ea typeface="宋体" panose="02010600030101010101" pitchFamily="2" charset="-122"/>
            </a:endParaRPr>
          </a:p>
        </p:txBody>
      </p:sp>
      <p:sp>
        <p:nvSpPr>
          <p:cNvPr id="18436" name="文本框 18435"/>
          <p:cNvSpPr txBox="1"/>
          <p:nvPr/>
        </p:nvSpPr>
        <p:spPr>
          <a:xfrm>
            <a:off x="6300788" y="2924175"/>
            <a:ext cx="2684462" cy="946150"/>
          </a:xfrm>
          <a:prstGeom prst="rect">
            <a:avLst/>
          </a:prstGeom>
          <a:noFill/>
          <a:ln w="9525">
            <a:noFill/>
          </a:ln>
        </p:spPr>
        <p:txBody>
          <a:bodyPr wrap="none" anchor="t">
            <a:spAutoFit/>
          </a:bodyPr>
          <a:p>
            <a:r>
              <a:rPr lang="zh-CN" altLang="en-US" sz="2800" b="1">
                <a:solidFill>
                  <a:srgbClr val="000000"/>
                </a:solidFill>
                <a:latin typeface="Arial" panose="020B0604020202020204" pitchFamily="34" charset="0"/>
                <a:ea typeface="宋体" panose="02010600030101010101" pitchFamily="2" charset="-122"/>
              </a:rPr>
              <a:t>通过改变线圈中</a:t>
            </a:r>
            <a:endParaRPr lang="zh-CN" altLang="en-US" sz="2800" b="1">
              <a:solidFill>
                <a:srgbClr val="000000"/>
              </a:solidFill>
              <a:latin typeface="Arial" panose="020B0604020202020204" pitchFamily="34" charset="0"/>
              <a:ea typeface="宋体" panose="02010600030101010101" pitchFamily="2" charset="-122"/>
            </a:endParaRPr>
          </a:p>
          <a:p>
            <a:r>
              <a:rPr lang="zh-CN" altLang="en-US" sz="2800" b="1">
                <a:solidFill>
                  <a:srgbClr val="000000"/>
                </a:solidFill>
                <a:latin typeface="Arial" panose="020B0604020202020204" pitchFamily="34" charset="0"/>
                <a:ea typeface="宋体" panose="02010600030101010101" pitchFamily="2" charset="-122"/>
              </a:rPr>
              <a:t>的电流方向</a:t>
            </a:r>
            <a:endParaRPr lang="zh-CN" altLang="en-US" sz="2800" b="1">
              <a:solidFill>
                <a:srgbClr val="000000"/>
              </a:solidFill>
              <a:latin typeface="Arial" panose="020B0604020202020204" pitchFamily="34" charset="0"/>
              <a:ea typeface="宋体" panose="02010600030101010101" pitchFamily="2" charset="-122"/>
            </a:endParaRPr>
          </a:p>
        </p:txBody>
      </p:sp>
      <p:pic>
        <p:nvPicPr>
          <p:cNvPr id="27652" name="图片 18436"/>
          <p:cNvPicPr>
            <a:picLocks noChangeAspect="1"/>
          </p:cNvPicPr>
          <p:nvPr/>
        </p:nvPicPr>
        <p:blipFill>
          <a:blip r:embed="rId1"/>
          <a:stretch>
            <a:fillRect/>
          </a:stretch>
        </p:blipFill>
        <p:spPr>
          <a:xfrm>
            <a:off x="971550" y="1700213"/>
            <a:ext cx="5113338" cy="34083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linds(horizontal)">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3" name="文本框 19457"/>
          <p:cNvSpPr txBox="1"/>
          <p:nvPr/>
        </p:nvSpPr>
        <p:spPr>
          <a:xfrm>
            <a:off x="1508125" y="1468438"/>
            <a:ext cx="184150" cy="457200"/>
          </a:xfrm>
          <a:prstGeom prst="rect">
            <a:avLst/>
          </a:prstGeom>
          <a:noFill/>
          <a:ln w="9525">
            <a:noFill/>
          </a:ln>
        </p:spPr>
        <p:txBody>
          <a:bodyPr wrap="none" anchor="t">
            <a:spAutoFit/>
          </a:bodyPr>
          <a:p>
            <a:endParaRPr lang="zh-CN" sz="2400">
              <a:latin typeface="Times New Roman" panose="02020603050405020304" pitchFamily="2" charset="0"/>
              <a:ea typeface="宋体" panose="02010600030101010101" pitchFamily="2" charset="-122"/>
            </a:endParaRPr>
          </a:p>
        </p:txBody>
      </p:sp>
      <p:sp>
        <p:nvSpPr>
          <p:cNvPr id="19459" name="文本框 19458"/>
          <p:cNvSpPr txBox="1"/>
          <p:nvPr/>
        </p:nvSpPr>
        <p:spPr>
          <a:xfrm>
            <a:off x="1187450" y="1484313"/>
            <a:ext cx="6813550" cy="914400"/>
          </a:xfrm>
          <a:prstGeom prst="rect">
            <a:avLst/>
          </a:prstGeom>
          <a:noFill/>
          <a:ln w="9525">
            <a:noFill/>
          </a:ln>
        </p:spPr>
        <p:txBody>
          <a:bodyPr wrap="none" anchor="t">
            <a:spAutoFit/>
          </a:bodyPr>
          <a:p>
            <a:r>
              <a:rPr lang="zh-CN" altLang="en-US" sz="4400" b="1">
                <a:solidFill>
                  <a:srgbClr val="FF0000"/>
                </a:solidFill>
                <a:latin typeface="Times New Roman" panose="02020603050405020304" pitchFamily="2" charset="0"/>
                <a:ea typeface="华文新魏" pitchFamily="2" charset="-122"/>
              </a:rPr>
              <a:t>通电线圈将在磁场中</a:t>
            </a:r>
            <a:r>
              <a:rPr lang="zh-CN" altLang="en-US" sz="5400" b="1">
                <a:solidFill>
                  <a:srgbClr val="FF0000"/>
                </a:solidFill>
                <a:latin typeface="Times New Roman" panose="02020603050405020304" pitchFamily="2" charset="0"/>
                <a:ea typeface="华文新魏" pitchFamily="2" charset="-122"/>
              </a:rPr>
              <a:t>转动</a:t>
            </a:r>
            <a:r>
              <a:rPr lang="en-US" altLang="zh-CN" sz="5400" b="1">
                <a:solidFill>
                  <a:srgbClr val="FF0000"/>
                </a:solidFill>
                <a:latin typeface="Times New Roman" panose="02020603050405020304" pitchFamily="2" charset="0"/>
                <a:ea typeface="华文新魏" pitchFamily="2" charset="-122"/>
              </a:rPr>
              <a:t>!</a:t>
            </a:r>
            <a:endParaRPr lang="en-US" altLang="zh-CN" sz="5400" b="1">
              <a:solidFill>
                <a:srgbClr val="FF0000"/>
              </a:solidFill>
              <a:latin typeface="Times New Roman" panose="02020603050405020304" pitchFamily="2" charset="0"/>
              <a:ea typeface="华文新魏" pitchFamily="2" charset="-122"/>
            </a:endParaRPr>
          </a:p>
        </p:txBody>
      </p:sp>
      <p:sp>
        <p:nvSpPr>
          <p:cNvPr id="19460" name="文本框 19459"/>
          <p:cNvSpPr txBox="1"/>
          <p:nvPr/>
        </p:nvSpPr>
        <p:spPr>
          <a:xfrm>
            <a:off x="900113" y="4292600"/>
            <a:ext cx="4654550" cy="762000"/>
          </a:xfrm>
          <a:prstGeom prst="rect">
            <a:avLst/>
          </a:prstGeom>
          <a:noFill/>
          <a:ln w="9525">
            <a:noFill/>
          </a:ln>
        </p:spPr>
        <p:txBody>
          <a:bodyPr wrap="none" anchor="t">
            <a:spAutoFit/>
          </a:bodyPr>
          <a:p>
            <a:r>
              <a:rPr lang="zh-CN" altLang="en-US" sz="4400" b="1">
                <a:latin typeface="Times New Roman" panose="02020603050405020304" pitchFamily="2" charset="0"/>
                <a:ea typeface="华文新魏" pitchFamily="2" charset="-122"/>
              </a:rPr>
              <a:t>利用该原理可制成</a:t>
            </a:r>
            <a:endParaRPr lang="zh-CN" altLang="en-US" sz="4400" b="1">
              <a:latin typeface="Times New Roman" panose="02020603050405020304" pitchFamily="2" charset="0"/>
              <a:ea typeface="华文新魏" pitchFamily="2" charset="-122"/>
            </a:endParaRPr>
          </a:p>
        </p:txBody>
      </p:sp>
      <p:sp>
        <p:nvSpPr>
          <p:cNvPr id="19461" name="文本框 19460"/>
          <p:cNvSpPr txBox="1"/>
          <p:nvPr/>
        </p:nvSpPr>
        <p:spPr>
          <a:xfrm>
            <a:off x="6300788" y="4292600"/>
            <a:ext cx="1860550" cy="762000"/>
          </a:xfrm>
          <a:prstGeom prst="rect">
            <a:avLst/>
          </a:prstGeom>
          <a:noFill/>
          <a:ln w="9525">
            <a:noFill/>
          </a:ln>
        </p:spPr>
        <p:txBody>
          <a:bodyPr wrap="none" anchor="t">
            <a:spAutoFit/>
          </a:bodyPr>
          <a:p>
            <a:r>
              <a:rPr lang="zh-CN" altLang="en-US" sz="4400" b="1">
                <a:solidFill>
                  <a:srgbClr val="FF0000"/>
                </a:solidFill>
                <a:latin typeface="Times New Roman" panose="02020603050405020304" pitchFamily="2" charset="0"/>
                <a:ea typeface="华文新魏" pitchFamily="2" charset="-122"/>
              </a:rPr>
              <a:t>电动机</a:t>
            </a:r>
            <a:endParaRPr lang="zh-CN" altLang="en-US" sz="4400" b="1">
              <a:solidFill>
                <a:srgbClr val="FF0000"/>
              </a:solidFill>
              <a:latin typeface="Times New Roman" panose="02020603050405020304" pitchFamily="2" charset="0"/>
              <a:ea typeface="华文新魏" pitchFamily="2" charset="-122"/>
            </a:endParaRPr>
          </a:p>
        </p:txBody>
      </p:sp>
      <p:sp>
        <p:nvSpPr>
          <p:cNvPr id="19462" name="右箭头 19461">
            <a:hlinkClick r:id="rId1" action="ppaction://hlinksldjump"/>
          </p:cNvPr>
          <p:cNvSpPr/>
          <p:nvPr/>
        </p:nvSpPr>
        <p:spPr>
          <a:xfrm>
            <a:off x="8027988" y="1700213"/>
            <a:ext cx="609600" cy="528637"/>
          </a:xfrm>
          <a:prstGeom prst="rightArrow">
            <a:avLst>
              <a:gd name="adj1" fmla="val 50000"/>
              <a:gd name="adj2" fmla="val 28823"/>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8678" name="文本框 19462"/>
          <p:cNvSpPr txBox="1"/>
          <p:nvPr/>
        </p:nvSpPr>
        <p:spPr>
          <a:xfrm>
            <a:off x="5343525" y="3578225"/>
            <a:ext cx="184150" cy="366713"/>
          </a:xfrm>
          <a:prstGeom prst="rect">
            <a:avLst/>
          </a:prstGeom>
          <a:noFill/>
          <a:ln w="9525">
            <a:noFill/>
          </a:ln>
        </p:spPr>
        <p:txBody>
          <a:bodyPr wrap="none" anchor="t">
            <a:spAutoFit/>
          </a:bodyPr>
          <a:p>
            <a:endParaRPr lang="zh-CN">
              <a:latin typeface="Arial" panose="020B0604020202020204" pitchFamily="34" charset="0"/>
              <a:ea typeface="宋体" panose="02010600030101010101" pitchFamily="2" charset="-122"/>
            </a:endParaRPr>
          </a:p>
        </p:txBody>
      </p:sp>
      <p:sp>
        <p:nvSpPr>
          <p:cNvPr id="19464" name="右箭头 19463">
            <a:hlinkClick r:id="rId1" action="ppaction://hlinksldjump"/>
          </p:cNvPr>
          <p:cNvSpPr/>
          <p:nvPr/>
        </p:nvSpPr>
        <p:spPr>
          <a:xfrm>
            <a:off x="5580063" y="4437063"/>
            <a:ext cx="609600" cy="528637"/>
          </a:xfrm>
          <a:prstGeom prst="rightArrow">
            <a:avLst>
              <a:gd name="adj1" fmla="val 50000"/>
              <a:gd name="adj2" fmla="val 28823"/>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linds(horizont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blinds(horizontal)">
                                      <p:cBhvr>
                                        <p:cTn id="22" dur="500"/>
                                        <p:tgtEl>
                                          <p:spTgt spid="194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61"/>
                                        </p:tgtEl>
                                        <p:attrNameLst>
                                          <p:attrName>style.visibility</p:attrName>
                                        </p:attrNameLst>
                                      </p:cBhvr>
                                      <p:to>
                                        <p:strVal val="visible"/>
                                      </p:to>
                                    </p:set>
                                    <p:animEffect transition="in" filter="blinds(horizontal)">
                                      <p:cBhvr>
                                        <p:cTn id="2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7" name="标题 20481"/>
          <p:cNvSpPr>
            <a:spLocks noGrp="1" noRot="1"/>
          </p:cNvSpPr>
          <p:nvPr>
            <p:ph type="title"/>
          </p:nvPr>
        </p:nvSpPr>
        <p:spPr>
          <a:xfrm>
            <a:off x="250825" y="908050"/>
            <a:ext cx="8640763" cy="1143000"/>
          </a:xfrm>
          <a:ln/>
        </p:spPr>
        <p:txBody>
          <a:bodyPr anchor="ctr"/>
          <a:p>
            <a:r>
              <a:rPr lang="zh-CN" altLang="en-US" sz="3200" b="1">
                <a:solidFill>
                  <a:srgbClr val="FF0000"/>
                </a:solidFill>
              </a:rPr>
              <a:t>电动机的原理</a:t>
            </a:r>
            <a:r>
              <a:rPr lang="en-US" altLang="zh-CN" sz="3200" b="1">
                <a:solidFill>
                  <a:srgbClr val="FF0000"/>
                </a:solidFill>
              </a:rPr>
              <a:t>:</a:t>
            </a:r>
            <a:r>
              <a:rPr lang="zh-CN" altLang="en-US" sz="3200" b="1">
                <a:solidFill>
                  <a:srgbClr val="FF0000"/>
                </a:solidFill>
              </a:rPr>
              <a:t>通电导线在磁场中受到力的作用</a:t>
            </a:r>
            <a:endParaRPr lang="zh-CN" altLang="en-US" sz="3200" b="1">
              <a:solidFill>
                <a:srgbClr val="FF0000"/>
              </a:solidFill>
            </a:endParaRPr>
          </a:p>
        </p:txBody>
      </p:sp>
      <p:sp>
        <p:nvSpPr>
          <p:cNvPr id="29698" name="文本占位符 20482"/>
          <p:cNvSpPr>
            <a:spLocks noGrp="1" noRot="1"/>
          </p:cNvSpPr>
          <p:nvPr>
            <p:ph idx="1"/>
          </p:nvPr>
        </p:nvSpPr>
        <p:spPr>
          <a:xfrm>
            <a:off x="395288" y="3141663"/>
            <a:ext cx="7772400" cy="4114800"/>
          </a:xfrm>
          <a:ln/>
        </p:spPr>
        <p:txBody>
          <a:bodyPr anchor="t"/>
          <a:p>
            <a:r>
              <a:rPr lang="zh-CN" altLang="en-US" b="1"/>
              <a:t>电动机的基本构造</a:t>
            </a:r>
            <a:r>
              <a:rPr lang="en-US" altLang="zh-CN" b="1"/>
              <a:t>:</a:t>
            </a:r>
            <a:r>
              <a:rPr lang="zh-CN" altLang="en-US" b="1"/>
              <a:t>主要</a:t>
            </a:r>
            <a:endParaRPr lang="zh-CN" altLang="en-US" b="1"/>
          </a:p>
        </p:txBody>
      </p:sp>
      <p:sp>
        <p:nvSpPr>
          <p:cNvPr id="29699" name="文本框 20483"/>
          <p:cNvSpPr txBox="1"/>
          <p:nvPr/>
        </p:nvSpPr>
        <p:spPr>
          <a:xfrm>
            <a:off x="5580063" y="3068638"/>
            <a:ext cx="2808287" cy="1465262"/>
          </a:xfrm>
          <a:prstGeom prst="rect">
            <a:avLst/>
          </a:prstGeom>
          <a:noFill/>
          <a:ln w="9525">
            <a:noFill/>
          </a:ln>
        </p:spPr>
        <p:txBody>
          <a:bodyPr anchor="t">
            <a:spAutoFit/>
          </a:bodyPr>
          <a:p>
            <a:pPr>
              <a:spcBef>
                <a:spcPct val="50000"/>
              </a:spcBef>
            </a:pPr>
            <a:r>
              <a:rPr lang="en-US" altLang="zh-CN" sz="3600" b="1">
                <a:solidFill>
                  <a:schemeClr val="accent2"/>
                </a:solidFill>
                <a:latin typeface="Times New Roman" panose="02020603050405020304" pitchFamily="2" charset="0"/>
                <a:ea typeface="宋体" panose="02010600030101010101" pitchFamily="2" charset="-122"/>
              </a:rPr>
              <a:t>1.</a:t>
            </a:r>
            <a:r>
              <a:rPr lang="zh-CN" altLang="en-US" sz="3600" b="1">
                <a:solidFill>
                  <a:schemeClr val="accent2"/>
                </a:solidFill>
                <a:latin typeface="Times New Roman" panose="02020603050405020304" pitchFamily="2" charset="0"/>
                <a:ea typeface="宋体" panose="02010600030101010101" pitchFamily="2" charset="-122"/>
              </a:rPr>
              <a:t>转 子</a:t>
            </a:r>
            <a:endParaRPr lang="zh-CN" altLang="en-US" sz="3600" b="1">
              <a:solidFill>
                <a:schemeClr val="accent2"/>
              </a:solidFill>
              <a:latin typeface="Times New Roman" panose="02020603050405020304" pitchFamily="2" charset="0"/>
              <a:ea typeface="宋体" panose="02010600030101010101" pitchFamily="2" charset="-122"/>
            </a:endParaRPr>
          </a:p>
          <a:p>
            <a:pPr>
              <a:spcBef>
                <a:spcPct val="50000"/>
              </a:spcBef>
            </a:pPr>
            <a:r>
              <a:rPr lang="en-US" altLang="zh-CN" sz="3600" b="1">
                <a:solidFill>
                  <a:schemeClr val="accent2"/>
                </a:solidFill>
                <a:latin typeface="Times New Roman" panose="02020603050405020304" pitchFamily="2" charset="0"/>
                <a:ea typeface="宋体" panose="02010600030101010101" pitchFamily="2" charset="-122"/>
              </a:rPr>
              <a:t>2.</a:t>
            </a:r>
            <a:r>
              <a:rPr lang="zh-CN" altLang="en-US" sz="3600" b="1">
                <a:solidFill>
                  <a:schemeClr val="accent2"/>
                </a:solidFill>
                <a:latin typeface="Times New Roman" panose="02020603050405020304" pitchFamily="2" charset="0"/>
                <a:ea typeface="宋体" panose="02010600030101010101" pitchFamily="2" charset="-122"/>
              </a:rPr>
              <a:t>定 子</a:t>
            </a:r>
            <a:endParaRPr lang="zh-CN" altLang="en-US" sz="3600" b="1">
              <a:solidFill>
                <a:schemeClr val="accent2"/>
              </a:solidFill>
              <a:latin typeface="Times New Roman" panose="02020603050405020304" pitchFamily="2" charset="0"/>
              <a:ea typeface="宋体" panose="02010600030101010101" pitchFamily="2" charset="-122"/>
            </a:endParaRPr>
          </a:p>
        </p:txBody>
      </p:sp>
      <p:sp>
        <p:nvSpPr>
          <p:cNvPr id="20485" name="文本框 20484"/>
          <p:cNvSpPr txBox="1"/>
          <p:nvPr/>
        </p:nvSpPr>
        <p:spPr>
          <a:xfrm>
            <a:off x="320675" y="4768850"/>
            <a:ext cx="184150" cy="641350"/>
          </a:xfrm>
          <a:prstGeom prst="rect">
            <a:avLst/>
          </a:prstGeom>
          <a:noFill/>
          <a:ln w="9525">
            <a:noFill/>
          </a:ln>
        </p:spPr>
        <p:txBody>
          <a:bodyPr wrap="none" anchor="t">
            <a:spAutoFit/>
          </a:bodyPr>
          <a:p>
            <a:endParaRPr lang="zh-CN" sz="3600" b="1">
              <a:solidFill>
                <a:schemeClr val="accent2"/>
              </a:solidFill>
              <a:latin typeface="Times New Roman" panose="02020603050405020304" pitchFamily="2" charset="0"/>
              <a:ea typeface="宋体" panose="02010600030101010101" pitchFamily="2" charset="-122"/>
            </a:endParaRPr>
          </a:p>
        </p:txBody>
      </p:sp>
      <p:sp>
        <p:nvSpPr>
          <p:cNvPr id="29701" name="文本框 20485"/>
          <p:cNvSpPr txBox="1"/>
          <p:nvPr/>
        </p:nvSpPr>
        <p:spPr>
          <a:xfrm>
            <a:off x="2268538" y="5373688"/>
            <a:ext cx="184150" cy="366712"/>
          </a:xfrm>
          <a:prstGeom prst="rect">
            <a:avLst/>
          </a:prstGeom>
          <a:noFill/>
          <a:ln w="9525">
            <a:noFill/>
          </a:ln>
        </p:spPr>
        <p:txBody>
          <a:bodyPr wrap="none" anchor="t">
            <a:spAutoFit/>
          </a:bodyPr>
          <a:p>
            <a:endParaRPr lang="zh-CN">
              <a:latin typeface="Arial" panose="020B0604020202020204" pitchFamily="34" charset="0"/>
              <a:ea typeface="宋体" panose="02010600030101010101" pitchFamily="2" charset="-122"/>
            </a:endParaRPr>
          </a:p>
        </p:txBody>
      </p:sp>
      <p:sp>
        <p:nvSpPr>
          <p:cNvPr id="20487" name="文本框 20486"/>
          <p:cNvSpPr txBox="1"/>
          <p:nvPr/>
        </p:nvSpPr>
        <p:spPr>
          <a:xfrm>
            <a:off x="827088" y="5229225"/>
            <a:ext cx="8183562" cy="579438"/>
          </a:xfrm>
          <a:prstGeom prst="rect">
            <a:avLst/>
          </a:prstGeom>
          <a:noFill/>
          <a:ln w="9525">
            <a:noFill/>
          </a:ln>
        </p:spPr>
        <p:txBody>
          <a:bodyPr wrap="none" anchor="t">
            <a:spAutoFit/>
          </a:bodyPr>
          <a:p>
            <a:r>
              <a:rPr lang="zh-CN" altLang="en-US" sz="3200" b="1">
                <a:latin typeface="Arial" panose="020B0604020202020204" pitchFamily="34" charset="0"/>
                <a:ea typeface="宋体" panose="02010600030101010101" pitchFamily="2" charset="-122"/>
              </a:rPr>
              <a:t>那么电动机的线圈是如何实现连续转动的呢</a:t>
            </a:r>
            <a:r>
              <a:rPr lang="en-US" altLang="zh-CN" sz="3200" b="1">
                <a:latin typeface="Arial" panose="020B0604020202020204" pitchFamily="34" charset="0"/>
                <a:ea typeface="宋体" panose="02010600030101010101" pitchFamily="2" charset="-122"/>
              </a:rPr>
              <a:t>?</a:t>
            </a:r>
            <a:endParaRPr lang="en-US" altLang="zh-CN" sz="3200" b="1">
              <a:latin typeface="Arial" panose="020B0604020202020204" pitchFamily="34" charset="0"/>
              <a:ea typeface="宋体" panose="02010600030101010101" pitchFamily="2" charset="-122"/>
            </a:endParaRPr>
          </a:p>
        </p:txBody>
      </p:sp>
      <p:sp>
        <p:nvSpPr>
          <p:cNvPr id="29703" name="文本框 20487"/>
          <p:cNvSpPr txBox="1"/>
          <p:nvPr/>
        </p:nvSpPr>
        <p:spPr>
          <a:xfrm>
            <a:off x="0" y="4365625"/>
            <a:ext cx="928688" cy="1555750"/>
          </a:xfrm>
          <a:prstGeom prst="rect">
            <a:avLst/>
          </a:prstGeom>
          <a:noFill/>
          <a:ln w="9525">
            <a:noFill/>
          </a:ln>
        </p:spPr>
        <p:txBody>
          <a:bodyPr wrap="none" anchor="t">
            <a:spAutoFit/>
          </a:bodyPr>
          <a:p>
            <a:r>
              <a:rPr lang="en-US" altLang="zh-CN" sz="9600" b="1" i="1">
                <a:solidFill>
                  <a:srgbClr val="FF0000"/>
                </a:solidFill>
                <a:latin typeface="Arial" panose="020B0604020202020204" pitchFamily="34" charset="0"/>
                <a:ea typeface="宋体" panose="02010600030101010101" pitchFamily="2" charset="-122"/>
              </a:rPr>
              <a:t>?</a:t>
            </a:r>
            <a:endParaRPr lang="en-US" altLang="zh-CN" sz="9600" b="1" i="1">
              <a:solidFill>
                <a:srgbClr val="FF0000"/>
              </a:solidFill>
              <a:latin typeface="Arial" panose="020B0604020202020204" pitchFamily="34" charset="0"/>
              <a:ea typeface="宋体" panose="02010600030101010101" pitchFamily="2" charset="-122"/>
            </a:endParaRPr>
          </a:p>
        </p:txBody>
      </p:sp>
      <p:sp>
        <p:nvSpPr>
          <p:cNvPr id="29704" name="文本框 20488"/>
          <p:cNvSpPr txBox="1"/>
          <p:nvPr/>
        </p:nvSpPr>
        <p:spPr>
          <a:xfrm>
            <a:off x="-53975" y="4899025"/>
            <a:ext cx="522288" cy="762000"/>
          </a:xfrm>
          <a:prstGeom prst="rect">
            <a:avLst/>
          </a:prstGeom>
          <a:noFill/>
          <a:ln w="9525">
            <a:noFill/>
          </a:ln>
        </p:spPr>
        <p:txBody>
          <a:bodyPr wrap="none" anchor="t">
            <a:spAutoFit/>
          </a:bodyPr>
          <a:p>
            <a:r>
              <a:rPr lang="en-US" altLang="zh-CN" sz="4400" b="1" i="1">
                <a:solidFill>
                  <a:srgbClr val="99CCFF"/>
                </a:solidFill>
                <a:latin typeface="Arial" panose="020B0604020202020204" pitchFamily="34" charset="0"/>
                <a:ea typeface="宋体" panose="02010600030101010101" pitchFamily="2" charset="-122"/>
              </a:rPr>
              <a:t>?</a:t>
            </a:r>
            <a:endParaRPr lang="en-US" altLang="zh-CN" sz="4400" b="1" i="1">
              <a:solidFill>
                <a:srgbClr val="99CCFF"/>
              </a:solidFill>
              <a:latin typeface="Arial" panose="020B0604020202020204" pitchFamily="34" charset="0"/>
              <a:ea typeface="宋体" panose="02010600030101010101" pitchFamily="2" charset="-122"/>
            </a:endParaRPr>
          </a:p>
        </p:txBody>
      </p:sp>
      <p:sp>
        <p:nvSpPr>
          <p:cNvPr id="29705" name="文本框 20489"/>
          <p:cNvSpPr txBox="1"/>
          <p:nvPr/>
        </p:nvSpPr>
        <p:spPr>
          <a:xfrm>
            <a:off x="395288" y="3933825"/>
            <a:ext cx="1114425" cy="1920875"/>
          </a:xfrm>
          <a:prstGeom prst="rect">
            <a:avLst/>
          </a:prstGeom>
          <a:noFill/>
          <a:ln w="9525">
            <a:noFill/>
          </a:ln>
        </p:spPr>
        <p:txBody>
          <a:bodyPr wrap="none" anchor="t">
            <a:spAutoFit/>
          </a:bodyPr>
          <a:p>
            <a:r>
              <a:rPr lang="en-US" altLang="zh-CN" sz="12000" b="1" i="1">
                <a:solidFill>
                  <a:srgbClr val="000000"/>
                </a:solidFill>
                <a:latin typeface="Arial" panose="020B0604020202020204" pitchFamily="34" charset="0"/>
                <a:ea typeface="宋体" panose="02010600030101010101" pitchFamily="2" charset="-122"/>
              </a:rPr>
              <a:t>?</a:t>
            </a:r>
            <a:endParaRPr lang="en-US" altLang="zh-CN" sz="12000" b="1" i="1">
              <a:solidFill>
                <a:srgbClr val="000000"/>
              </a:solidFill>
              <a:latin typeface="Arial" panose="020B0604020202020204" pitchFamily="34" charset="0"/>
              <a:ea typeface="宋体" panose="02010600030101010101" pitchFamily="2" charset="-122"/>
            </a:endParaRPr>
          </a:p>
        </p:txBody>
      </p:sp>
      <p:sp>
        <p:nvSpPr>
          <p:cNvPr id="29706" name="文本框 20490"/>
          <p:cNvSpPr txBox="1"/>
          <p:nvPr/>
        </p:nvSpPr>
        <p:spPr>
          <a:xfrm>
            <a:off x="4427538" y="2924175"/>
            <a:ext cx="1454150" cy="1616075"/>
          </a:xfrm>
          <a:prstGeom prst="rect">
            <a:avLst/>
          </a:prstGeom>
          <a:noFill/>
          <a:ln w="9525">
            <a:noFill/>
          </a:ln>
        </p:spPr>
        <p:txBody>
          <a:bodyPr wrap="none" anchor="t">
            <a:spAutoFit/>
          </a:bodyPr>
          <a:p>
            <a:r>
              <a:rPr lang="zh-CN" altLang="en-US" sz="10000">
                <a:solidFill>
                  <a:schemeClr val="accent2"/>
                </a:solidFill>
                <a:latin typeface="Arial" panose="020B0604020202020204" pitchFamily="34" charset="0"/>
                <a:ea typeface="宋体" panose="02010600030101010101" pitchFamily="2" charset="-122"/>
              </a:rPr>
              <a:t>｛</a:t>
            </a:r>
            <a:endParaRPr lang="zh-CN" altLang="en-US" sz="10000">
              <a:solidFill>
                <a:schemeClr val="accent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blinds(horizontal)">
                                      <p:cBhvr>
                                        <p:cTn id="13"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1" name="标题 21505"/>
          <p:cNvSpPr>
            <a:spLocks noGrp="1" noRot="1"/>
          </p:cNvSpPr>
          <p:nvPr>
            <p:ph type="title"/>
          </p:nvPr>
        </p:nvSpPr>
        <p:spPr>
          <a:ln/>
        </p:spPr>
        <p:txBody>
          <a:bodyPr anchor="ctr"/>
          <a:p>
            <a:r>
              <a:rPr lang="zh-CN" altLang="en-US" b="1">
                <a:solidFill>
                  <a:srgbClr val="FF0000"/>
                </a:solidFill>
              </a:rPr>
              <a:t>换   向   器</a:t>
            </a:r>
            <a:endParaRPr lang="zh-CN" altLang="en-US" b="1">
              <a:solidFill>
                <a:srgbClr val="FF0000"/>
              </a:solidFill>
            </a:endParaRPr>
          </a:p>
        </p:txBody>
      </p:sp>
      <p:pic>
        <p:nvPicPr>
          <p:cNvPr id="30722" name="图片 21506"/>
          <p:cNvPicPr>
            <a:picLocks noChangeAspect="1"/>
          </p:cNvPicPr>
          <p:nvPr/>
        </p:nvPicPr>
        <p:blipFill>
          <a:blip r:embed="rId1"/>
          <a:stretch>
            <a:fillRect/>
          </a:stretch>
        </p:blipFill>
        <p:spPr>
          <a:xfrm>
            <a:off x="1331913" y="1557338"/>
            <a:ext cx="6408737" cy="4364037"/>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5" name="标题 22529"/>
          <p:cNvSpPr>
            <a:spLocks noGrp="1" noRot="1"/>
          </p:cNvSpPr>
          <p:nvPr>
            <p:ph type="title"/>
          </p:nvPr>
        </p:nvSpPr>
        <p:spPr>
          <a:xfrm>
            <a:off x="0" y="0"/>
            <a:ext cx="8540750" cy="1143000"/>
          </a:xfrm>
          <a:ln/>
        </p:spPr>
        <p:txBody>
          <a:bodyPr anchor="ctr"/>
          <a:p>
            <a:r>
              <a:rPr lang="zh-CN" altLang="en-US" b="1">
                <a:solidFill>
                  <a:srgbClr val="FF0000"/>
                </a:solidFill>
              </a:rPr>
              <a:t>换向器工作原理</a:t>
            </a:r>
            <a:endParaRPr lang="zh-CN" altLang="en-US" b="1">
              <a:solidFill>
                <a:srgbClr val="FF0000"/>
              </a:solidFill>
            </a:endParaRPr>
          </a:p>
        </p:txBody>
      </p:sp>
      <p:pic>
        <p:nvPicPr>
          <p:cNvPr id="22531" name="换向器工作原理.avi">
            <a:hlinkClick r:id="" action="ppaction://media"/>
          </p:cNvPr>
          <p:cNvPicPr>
            <a:picLocks noGrp="1" noRot="1" noChangeAspect="1"/>
          </p:cNvPicPr>
          <p:nvPr>
            <p:ph sz="half" idx="1"/>
            <a:videoFile r:link="rId1"/>
            <p:extLst>
              <p:ext uri="{DAA4B4D4-6D71-4841-9C94-3DE7FCFB9230}">
                <p14:media xmlns:p14="http://schemas.microsoft.com/office/powerpoint/2010/main" r:link="rId2"/>
              </p:ext>
            </p:extLst>
          </p:nvPr>
        </p:nvPicPr>
        <p:blipFill>
          <a:blip r:embed="rId3"/>
          <a:stretch>
            <a:fillRect/>
          </a:stretch>
        </p:blipFill>
        <p:spPr>
          <a:xfrm>
            <a:off x="4787900" y="1125538"/>
            <a:ext cx="4356100" cy="3960812"/>
          </a:xfrm>
          <a:ln/>
        </p:spPr>
      </p:pic>
      <p:pic>
        <p:nvPicPr>
          <p:cNvPr id="22532" name="电动机逆时针.avi">
            <a:hlinkClick r:id="" action="ppaction://media"/>
          </p:cNvPr>
          <p:cNvPicPr>
            <a:picLocks noGrp="1" noRot="1" noChangeAspect="1"/>
          </p:cNvPicPr>
          <p:nvPr>
            <p:ph sz="half" idx="2"/>
            <a:videoFile r:link="rId4"/>
            <p:extLst>
              <p:ext uri="{DAA4B4D4-6D71-4841-9C94-3DE7FCFB9230}">
                <p14:media xmlns:p14="http://schemas.microsoft.com/office/powerpoint/2010/main" r:link="rId5"/>
              </p:ext>
            </p:extLst>
          </p:nvPr>
        </p:nvPicPr>
        <p:blipFill>
          <a:blip r:embed="rId6"/>
          <a:stretch>
            <a:fillRect/>
          </a:stretch>
        </p:blipFill>
        <p:spPr>
          <a:xfrm>
            <a:off x="0" y="1125538"/>
            <a:ext cx="5364163" cy="3960812"/>
          </a:xfrm>
          <a:ln/>
        </p:spPr>
      </p:pic>
      <p:sp>
        <p:nvSpPr>
          <p:cNvPr id="22533" name="文本框 22532"/>
          <p:cNvSpPr txBox="1"/>
          <p:nvPr/>
        </p:nvSpPr>
        <p:spPr>
          <a:xfrm>
            <a:off x="0" y="5343525"/>
            <a:ext cx="9226550" cy="1651000"/>
          </a:xfrm>
          <a:prstGeom prst="rect">
            <a:avLst/>
          </a:prstGeom>
          <a:noFill/>
          <a:ln w="9525">
            <a:noFill/>
          </a:ln>
        </p:spPr>
        <p:txBody>
          <a:bodyPr wrap="none" anchor="t">
            <a:spAutoFit/>
          </a:bodyPr>
          <a:p>
            <a:pPr>
              <a:spcBef>
                <a:spcPct val="20000"/>
              </a:spcBef>
              <a:buClr>
                <a:schemeClr val="hlink"/>
              </a:buClr>
              <a:buSzPct val="70000"/>
              <a:buFont typeface="Wingdings" panose="05000000000000000000" pitchFamily="2" charset="2"/>
              <a:buChar char="v"/>
            </a:pPr>
            <a:r>
              <a:rPr lang="en-US" altLang="zh-CN" sz="3200" b="1">
                <a:solidFill>
                  <a:srgbClr val="FF0000"/>
                </a:solidFill>
                <a:latin typeface="Arial" panose="020B0604020202020204" pitchFamily="34" charset="0"/>
                <a:ea typeface="宋体" panose="02010600030101010101" pitchFamily="2" charset="-122"/>
              </a:rPr>
              <a:t>1.</a:t>
            </a:r>
            <a:r>
              <a:rPr lang="zh-CN" altLang="en-US" sz="3200" b="1">
                <a:solidFill>
                  <a:srgbClr val="FF0000"/>
                </a:solidFill>
                <a:latin typeface="Arial" panose="020B0604020202020204" pitchFamily="34" charset="0"/>
                <a:ea typeface="宋体" panose="02010600030101010101" pitchFamily="2" charset="-122"/>
              </a:rPr>
              <a:t>原理</a:t>
            </a:r>
            <a:r>
              <a:rPr lang="en-US" altLang="zh-CN" sz="3200" b="1">
                <a:solidFill>
                  <a:srgbClr val="FF0000"/>
                </a:solidFill>
                <a:latin typeface="Arial" panose="020B0604020202020204" pitchFamily="34" charset="0"/>
                <a:ea typeface="宋体" panose="02010600030101010101" pitchFamily="2" charset="-122"/>
              </a:rPr>
              <a:t>:</a:t>
            </a:r>
            <a:r>
              <a:rPr lang="zh-CN" altLang="en-US" sz="3200" b="1">
                <a:solidFill>
                  <a:srgbClr val="FF0000"/>
                </a:solidFill>
                <a:latin typeface="Arial" panose="020B0604020202020204" pitchFamily="34" charset="0"/>
                <a:ea typeface="宋体" panose="02010600030101010101" pitchFamily="2" charset="-122"/>
              </a:rPr>
              <a:t>当线圈转到另一半和电刷接触时就改变了</a:t>
            </a:r>
            <a:endParaRPr lang="zh-CN" altLang="en-US" sz="3200" b="1">
              <a:solidFill>
                <a:srgbClr val="FF0000"/>
              </a:solidFill>
              <a:latin typeface="Arial" panose="020B0604020202020204" pitchFamily="34" charset="0"/>
              <a:ea typeface="宋体" panose="02010600030101010101" pitchFamily="2" charset="-122"/>
            </a:endParaRPr>
          </a:p>
          <a:p>
            <a:pPr>
              <a:spcBef>
                <a:spcPct val="20000"/>
              </a:spcBef>
              <a:buClr>
                <a:schemeClr val="hlink"/>
              </a:buClr>
              <a:buSzPct val="70000"/>
              <a:buFont typeface="Wingdings" panose="05000000000000000000" pitchFamily="2" charset="2"/>
              <a:buChar char="v"/>
            </a:pPr>
            <a:r>
              <a:rPr lang="zh-CN" altLang="en-US" sz="3200" b="1">
                <a:solidFill>
                  <a:srgbClr val="FF0000"/>
                </a:solidFill>
                <a:latin typeface="Arial" panose="020B0604020202020204" pitchFamily="34" charset="0"/>
                <a:ea typeface="宋体" panose="02010600030101010101" pitchFamily="2" charset="-122"/>
              </a:rPr>
              <a:t>电流方向</a:t>
            </a:r>
            <a:r>
              <a:rPr lang="en-US" altLang="zh-CN" sz="3200" b="1">
                <a:solidFill>
                  <a:srgbClr val="FF0000"/>
                </a:solidFill>
                <a:latin typeface="Arial" panose="020B0604020202020204" pitchFamily="34" charset="0"/>
                <a:ea typeface="宋体" panose="02010600030101010101" pitchFamily="2" charset="-122"/>
              </a:rPr>
              <a:t>,</a:t>
            </a:r>
            <a:r>
              <a:rPr lang="zh-CN" altLang="en-US" sz="3200" b="1">
                <a:solidFill>
                  <a:srgbClr val="FF0000"/>
                </a:solidFill>
                <a:latin typeface="Arial" panose="020B0604020202020204" pitchFamily="34" charset="0"/>
                <a:ea typeface="宋体" panose="02010600030101010101" pitchFamily="2" charset="-122"/>
              </a:rPr>
              <a:t>从而受力方向改变使线圈连续转到下去</a:t>
            </a:r>
            <a:r>
              <a:rPr lang="en-US" altLang="zh-CN" sz="3200" b="1">
                <a:solidFill>
                  <a:srgbClr val="FF0000"/>
                </a:solidFill>
                <a:latin typeface="Arial" panose="020B0604020202020204" pitchFamily="34" charset="0"/>
                <a:ea typeface="宋体" panose="02010600030101010101" pitchFamily="2" charset="-122"/>
              </a:rPr>
              <a:t>.</a:t>
            </a:r>
            <a:endParaRPr lang="en-US" altLang="zh-CN" sz="3200" b="1">
              <a:solidFill>
                <a:srgbClr val="FF0000"/>
              </a:solidFill>
              <a:latin typeface="Arial" panose="020B0604020202020204" pitchFamily="34" charset="0"/>
              <a:ea typeface="宋体" panose="02010600030101010101" pitchFamily="2" charset="-122"/>
            </a:endParaRPr>
          </a:p>
          <a:p>
            <a:endParaRPr lang="en-US" altLang="zh-CN" sz="3200" b="1">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5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531"/>
                                        </p:tgtEl>
                                      </p:cBhvr>
                                    </p:cmd>
                                  </p:childTnLst>
                                </p:cTn>
                              </p:par>
                            </p:childTnLst>
                          </p:cTn>
                        </p:par>
                      </p:childTnLst>
                    </p:cTn>
                  </p:par>
                </p:childTnLst>
              </p:cTn>
              <p:nextCondLst>
                <p:cond evt="onClick" delay="0">
                  <p:tgtEl>
                    <p:spTgt spid="22531"/>
                  </p:tgtEl>
                </p:cond>
              </p:nextCondLst>
            </p:seq>
            <p:video>
              <p:cMediaNode>
                <p:cTn id="13" fill="hold" display="0">
                  <p:stCondLst>
                    <p:cond delay="indefinite"/>
                  </p:stCondLst>
                  <p:endCondLst>
                    <p:cond evt="onNext" delay="0">
                      <p:tgtEl>
                        <p:sldTgt/>
                      </p:tgtEl>
                    </p:cond>
                    <p:cond evt="onPrev" delay="0">
                      <p:tgtEl>
                        <p:sldTgt/>
                      </p:tgtEl>
                    </p:cond>
                  </p:endCondLst>
                </p:cTn>
                <p:tgtEl>
                  <p:spTgt spid="22531"/>
                </p:tgtEl>
              </p:cMediaNode>
            </p:video>
            <p:seq concurrent="1" nextAc="seek">
              <p:cTn id="14" restart="whenNotActive" fill="hold" evtFilter="cancelBubble" nodeType="interactiveSeq">
                <p:stCondLst>
                  <p:cond evt="onClick" delay="0">
                    <p:tgtEl>
                      <p:spTgt spid="2253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2532"/>
                                        </p:tgtEl>
                                      </p:cBhvr>
                                    </p:cmd>
                                  </p:childTnLst>
                                </p:cTn>
                              </p:par>
                            </p:childTnLst>
                          </p:cTn>
                        </p:par>
                      </p:childTnLst>
                    </p:cTn>
                  </p:par>
                </p:childTnLst>
              </p:cTn>
              <p:nextCondLst>
                <p:cond evt="onClick" delay="0">
                  <p:tgtEl>
                    <p:spTgt spid="22532"/>
                  </p:tgtEl>
                </p:cond>
              </p:nextCondLst>
            </p:seq>
            <p:video>
              <p:cMediaNode>
                <p:cTn id="19" fill="hold" display="0">
                  <p:stCondLst>
                    <p:cond delay="indefinite"/>
                  </p:stCondLst>
                  <p:endCondLst>
                    <p:cond evt="onNext" delay="0">
                      <p:tgtEl>
                        <p:sldTgt/>
                      </p:tgtEl>
                    </p:cond>
                    <p:cond evt="onPrev" delay="0">
                      <p:tgtEl>
                        <p:sldTgt/>
                      </p:tgtEl>
                    </p:cond>
                  </p:endCondLst>
                </p:cTn>
                <p:tgtEl>
                  <p:spTgt spid="22532"/>
                </p:tgtEl>
              </p:cMediaNode>
            </p:video>
          </p:childTnLst>
        </p:cTn>
      </p:par>
    </p:tnLst>
    <p:bldLst>
      <p:bldP spid="225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5122" name="组合 5121"/>
          <p:cNvGrpSpPr/>
          <p:nvPr/>
        </p:nvGrpSpPr>
        <p:grpSpPr>
          <a:xfrm>
            <a:off x="755650" y="0"/>
            <a:ext cx="3048000" cy="2187575"/>
            <a:chOff x="0" y="0"/>
            <a:chExt cx="1488" cy="1378"/>
          </a:xfrm>
        </p:grpSpPr>
        <p:pic>
          <p:nvPicPr>
            <p:cNvPr id="14338" name="图片 5122" descr="兔子2"/>
            <p:cNvPicPr>
              <a:picLocks noChangeAspect="1"/>
            </p:cNvPicPr>
            <p:nvPr/>
          </p:nvPicPr>
          <p:blipFill>
            <a:blip r:embed="rId1"/>
            <a:stretch>
              <a:fillRect/>
            </a:stretch>
          </p:blipFill>
          <p:spPr>
            <a:xfrm>
              <a:off x="0" y="672"/>
              <a:ext cx="706" cy="706"/>
            </a:xfrm>
            <a:prstGeom prst="rect">
              <a:avLst/>
            </a:prstGeom>
            <a:noFill/>
            <a:ln w="9525">
              <a:noFill/>
            </a:ln>
          </p:spPr>
        </p:pic>
        <p:sp>
          <p:nvSpPr>
            <p:cNvPr id="14339" name="云形标注 5123"/>
            <p:cNvSpPr/>
            <p:nvPr/>
          </p:nvSpPr>
          <p:spPr>
            <a:xfrm>
              <a:off x="480" y="0"/>
              <a:ext cx="1008" cy="384"/>
            </a:xfrm>
            <a:prstGeom prst="cloudCallout">
              <a:avLst>
                <a:gd name="adj1" fmla="val -35417"/>
                <a:gd name="adj2" fmla="val 151301"/>
              </a:avLst>
            </a:prstGeom>
            <a:solidFill>
              <a:schemeClr val="hlink"/>
            </a:solidFill>
            <a:ln w="9525" cap="flat" cmpd="sng">
              <a:solidFill>
                <a:schemeClr val="tx1"/>
              </a:solidFill>
              <a:prstDash val="solid"/>
              <a:round/>
              <a:headEnd type="none" w="med" len="med"/>
              <a:tailEnd type="none" w="med" len="med"/>
            </a:ln>
          </p:spPr>
          <p:txBody>
            <a:bodyPr anchor="t"/>
            <a:p>
              <a:pPr algn="ctr"/>
              <a:r>
                <a:rPr lang="zh-CN" altLang="en-US" sz="3200" b="1">
                  <a:latin typeface="Times New Roman" panose="02020603050405020304" pitchFamily="2" charset="0"/>
                  <a:ea typeface="华文行楷" pitchFamily="2" charset="-122"/>
                </a:rPr>
                <a:t>看一看</a:t>
              </a:r>
              <a:endParaRPr lang="zh-CN" altLang="en-US" sz="3200" b="1">
                <a:latin typeface="Times New Roman" panose="02020603050405020304" pitchFamily="2" charset="0"/>
                <a:ea typeface="华文行楷" pitchFamily="2" charset="-122"/>
              </a:endParaRPr>
            </a:p>
          </p:txBody>
        </p:sp>
      </p:grpSp>
      <p:grpSp>
        <p:nvGrpSpPr>
          <p:cNvPr id="5125" name="组合 5124"/>
          <p:cNvGrpSpPr/>
          <p:nvPr/>
        </p:nvGrpSpPr>
        <p:grpSpPr>
          <a:xfrm>
            <a:off x="6588125" y="4437063"/>
            <a:ext cx="2879725" cy="2420937"/>
            <a:chOff x="0" y="0"/>
            <a:chExt cx="1488" cy="1378"/>
          </a:xfrm>
        </p:grpSpPr>
        <p:pic>
          <p:nvPicPr>
            <p:cNvPr id="14341" name="图片 5125" descr="兔子2"/>
            <p:cNvPicPr>
              <a:picLocks noChangeAspect="1"/>
            </p:cNvPicPr>
            <p:nvPr/>
          </p:nvPicPr>
          <p:blipFill>
            <a:blip r:embed="rId1"/>
            <a:stretch>
              <a:fillRect/>
            </a:stretch>
          </p:blipFill>
          <p:spPr>
            <a:xfrm>
              <a:off x="0" y="672"/>
              <a:ext cx="706" cy="706"/>
            </a:xfrm>
            <a:prstGeom prst="rect">
              <a:avLst/>
            </a:prstGeom>
            <a:noFill/>
            <a:ln w="9525">
              <a:noFill/>
            </a:ln>
          </p:spPr>
        </p:pic>
        <p:sp>
          <p:nvSpPr>
            <p:cNvPr id="14342" name="云形标注 5126"/>
            <p:cNvSpPr/>
            <p:nvPr/>
          </p:nvSpPr>
          <p:spPr>
            <a:xfrm>
              <a:off x="480" y="0"/>
              <a:ext cx="1008" cy="384"/>
            </a:xfrm>
            <a:prstGeom prst="cloudCallout">
              <a:avLst>
                <a:gd name="adj1" fmla="val -35417"/>
                <a:gd name="adj2" fmla="val 151301"/>
              </a:avLst>
            </a:prstGeom>
            <a:solidFill>
              <a:schemeClr val="hlink"/>
            </a:solidFill>
            <a:ln w="9525" cap="flat" cmpd="sng">
              <a:solidFill>
                <a:schemeClr val="tx1"/>
              </a:solidFill>
              <a:prstDash val="solid"/>
              <a:round/>
              <a:headEnd type="none" w="med" len="med"/>
              <a:tailEnd type="none" w="med" len="med"/>
            </a:ln>
          </p:spPr>
          <p:txBody>
            <a:bodyPr anchor="t"/>
            <a:p>
              <a:pPr algn="ctr"/>
              <a:r>
                <a:rPr lang="zh-CN" altLang="en-US" sz="3000" b="1">
                  <a:latin typeface="Times New Roman" panose="02020603050405020304" pitchFamily="2" charset="0"/>
                  <a:ea typeface="华文行楷" pitchFamily="2" charset="-122"/>
                </a:rPr>
                <a:t>想一想</a:t>
              </a:r>
              <a:endParaRPr lang="zh-CN" altLang="en-US" sz="3000" b="1">
                <a:latin typeface="Times New Roman" panose="02020603050405020304" pitchFamily="2" charset="0"/>
                <a:ea typeface="华文行楷" pitchFamily="2" charset="-122"/>
              </a:endParaRPr>
            </a:p>
          </p:txBody>
        </p:sp>
      </p:grpSp>
      <p:pic>
        <p:nvPicPr>
          <p:cNvPr id="14343" name="图片 5127" descr="主板风扇"/>
          <p:cNvPicPr>
            <a:picLocks noChangeAspect="1"/>
          </p:cNvPicPr>
          <p:nvPr/>
        </p:nvPicPr>
        <p:blipFill>
          <a:blip r:embed="rId2"/>
          <a:stretch>
            <a:fillRect/>
          </a:stretch>
        </p:blipFill>
        <p:spPr>
          <a:xfrm>
            <a:off x="250825" y="2349500"/>
            <a:ext cx="3749675" cy="2813050"/>
          </a:xfrm>
          <a:prstGeom prst="rect">
            <a:avLst/>
          </a:prstGeom>
          <a:noFill/>
          <a:ln w="9525">
            <a:noFill/>
          </a:ln>
        </p:spPr>
      </p:pic>
      <p:pic>
        <p:nvPicPr>
          <p:cNvPr id="14344" name="图片 5128" descr="电瓶车"/>
          <p:cNvPicPr>
            <a:picLocks noChangeAspect="1"/>
          </p:cNvPicPr>
          <p:nvPr/>
        </p:nvPicPr>
        <p:blipFill>
          <a:blip r:embed="rId3"/>
          <a:stretch>
            <a:fillRect/>
          </a:stretch>
        </p:blipFill>
        <p:spPr>
          <a:xfrm>
            <a:off x="4716463" y="3040063"/>
            <a:ext cx="2882900" cy="2620962"/>
          </a:xfrm>
          <a:prstGeom prst="rect">
            <a:avLst/>
          </a:prstGeom>
          <a:noFill/>
          <a:ln w="9525">
            <a:noFill/>
          </a:ln>
        </p:spPr>
      </p:pic>
      <p:sp>
        <p:nvSpPr>
          <p:cNvPr id="14345" name="文本框 5129"/>
          <p:cNvSpPr txBox="1"/>
          <p:nvPr/>
        </p:nvSpPr>
        <p:spPr>
          <a:xfrm>
            <a:off x="900113" y="5537200"/>
            <a:ext cx="2565400" cy="519113"/>
          </a:xfrm>
          <a:prstGeom prst="rect">
            <a:avLst/>
          </a:prstGeom>
          <a:noFill/>
          <a:ln w="9525">
            <a:noFill/>
          </a:ln>
        </p:spPr>
        <p:txBody>
          <a:bodyPr wrap="none" anchor="t">
            <a:spAutoFit/>
          </a:bodyPr>
          <a:p>
            <a:r>
              <a:rPr lang="en-US" altLang="zh-CN" sz="2800" b="1">
                <a:solidFill>
                  <a:srgbClr val="000000"/>
                </a:solidFill>
                <a:latin typeface="Arial" panose="020B0604020202020204" pitchFamily="34" charset="0"/>
                <a:ea typeface="宋体" panose="02010600030101010101" pitchFamily="2" charset="-122"/>
              </a:rPr>
              <a:t>(</a:t>
            </a:r>
            <a:r>
              <a:rPr lang="zh-CN" altLang="en-US" sz="2800" b="1">
                <a:solidFill>
                  <a:srgbClr val="000000"/>
                </a:solidFill>
                <a:latin typeface="Arial" panose="020B0604020202020204" pitchFamily="34" charset="0"/>
                <a:ea typeface="宋体" panose="02010600030101010101" pitchFamily="2" charset="-122"/>
              </a:rPr>
              <a:t>电脑主板风扇</a:t>
            </a:r>
            <a:r>
              <a:rPr lang="en-US" altLang="zh-CN" sz="2800" b="1">
                <a:solidFill>
                  <a:srgbClr val="000000"/>
                </a:solidFill>
                <a:latin typeface="Arial" panose="020B0604020202020204" pitchFamily="34" charset="0"/>
                <a:ea typeface="宋体" panose="02010600030101010101" pitchFamily="2" charset="-122"/>
              </a:rPr>
              <a:t>)</a:t>
            </a:r>
            <a:endParaRPr lang="en-US" altLang="zh-CN" sz="2800" b="1">
              <a:solidFill>
                <a:srgbClr val="000000"/>
              </a:solidFill>
              <a:latin typeface="Arial" panose="020B0604020202020204" pitchFamily="34" charset="0"/>
              <a:ea typeface="宋体" panose="02010600030101010101" pitchFamily="2" charset="-122"/>
            </a:endParaRPr>
          </a:p>
        </p:txBody>
      </p:sp>
      <p:sp>
        <p:nvSpPr>
          <p:cNvPr id="14346" name="文本框 5130"/>
          <p:cNvSpPr txBox="1"/>
          <p:nvPr/>
        </p:nvSpPr>
        <p:spPr>
          <a:xfrm>
            <a:off x="5076825" y="5373688"/>
            <a:ext cx="1493838" cy="519112"/>
          </a:xfrm>
          <a:prstGeom prst="rect">
            <a:avLst/>
          </a:prstGeom>
          <a:noFill/>
          <a:ln w="9525">
            <a:noFill/>
          </a:ln>
        </p:spPr>
        <p:txBody>
          <a:bodyPr wrap="none" anchor="t">
            <a:spAutoFit/>
          </a:bodyPr>
          <a:p>
            <a:r>
              <a:rPr lang="en-US" altLang="zh-CN" sz="2800" b="1">
                <a:solidFill>
                  <a:srgbClr val="000000"/>
                </a:solidFill>
                <a:latin typeface="Arial" panose="020B0604020202020204" pitchFamily="34" charset="0"/>
                <a:ea typeface="宋体" panose="02010600030101010101" pitchFamily="2" charset="-122"/>
              </a:rPr>
              <a:t>(</a:t>
            </a:r>
            <a:r>
              <a:rPr lang="zh-CN" altLang="en-US" sz="2800" b="1">
                <a:solidFill>
                  <a:srgbClr val="000000"/>
                </a:solidFill>
                <a:latin typeface="Arial" panose="020B0604020202020204" pitchFamily="34" charset="0"/>
                <a:ea typeface="宋体" panose="02010600030101010101" pitchFamily="2" charset="-122"/>
              </a:rPr>
              <a:t>电动车</a:t>
            </a:r>
            <a:r>
              <a:rPr lang="en-US" altLang="zh-CN" sz="2800" b="1">
                <a:solidFill>
                  <a:srgbClr val="000000"/>
                </a:solidFill>
                <a:latin typeface="Arial" panose="020B0604020202020204" pitchFamily="34" charset="0"/>
                <a:ea typeface="宋体" panose="02010600030101010101" pitchFamily="2" charset="-122"/>
              </a:rPr>
              <a:t>)</a:t>
            </a:r>
            <a:endParaRPr lang="en-US" altLang="zh-CN" sz="2800" b="1">
              <a:solidFill>
                <a:srgbClr val="000000"/>
              </a:solidFill>
              <a:latin typeface="Arial" panose="020B0604020202020204" pitchFamily="34" charset="0"/>
              <a:ea typeface="宋体" panose="02010600030101010101" pitchFamily="2" charset="-122"/>
            </a:endParaRPr>
          </a:p>
        </p:txBody>
      </p:sp>
      <p:pic>
        <p:nvPicPr>
          <p:cNvPr id="14347" name="图片 5131" descr="电动车"/>
          <p:cNvPicPr>
            <a:picLocks noChangeAspect="1"/>
          </p:cNvPicPr>
          <p:nvPr/>
        </p:nvPicPr>
        <p:blipFill>
          <a:blip r:embed="rId4"/>
          <a:stretch>
            <a:fillRect/>
          </a:stretch>
        </p:blipFill>
        <p:spPr>
          <a:xfrm>
            <a:off x="4572000" y="44450"/>
            <a:ext cx="4286250" cy="2971800"/>
          </a:xfrm>
          <a:prstGeom prst="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69" name="标题 23553"/>
          <p:cNvSpPr>
            <a:spLocks noGrp="1" noRot="1"/>
          </p:cNvSpPr>
          <p:nvPr>
            <p:ph type="title"/>
          </p:nvPr>
        </p:nvSpPr>
        <p:spPr>
          <a:xfrm>
            <a:off x="314325" y="812800"/>
            <a:ext cx="8289925" cy="952500"/>
          </a:xfrm>
          <a:ln/>
        </p:spPr>
        <p:txBody>
          <a:bodyPr anchor="ctr"/>
          <a:p>
            <a:r>
              <a:rPr lang="zh-CN" altLang="en-US" sz="3200" b="1"/>
              <a:t>实际的电动机是利用</a:t>
            </a:r>
            <a:r>
              <a:rPr lang="zh-CN" altLang="en-US" sz="3200" b="1">
                <a:solidFill>
                  <a:srgbClr val="FF0000"/>
                </a:solidFill>
              </a:rPr>
              <a:t>换向器</a:t>
            </a:r>
            <a:r>
              <a:rPr lang="zh-CN" altLang="en-US" sz="3200" b="1">
                <a:solidFill>
                  <a:schemeClr val="tx1"/>
                </a:solidFill>
              </a:rPr>
              <a:t>使它连续转动的</a:t>
            </a:r>
            <a:r>
              <a:rPr lang="en-US" altLang="zh-CN" sz="3200" b="1">
                <a:solidFill>
                  <a:schemeClr val="tx1"/>
                </a:solidFill>
              </a:rPr>
              <a:t>.</a:t>
            </a:r>
            <a:endParaRPr lang="en-US" altLang="zh-CN" sz="3200" b="1">
              <a:solidFill>
                <a:schemeClr val="tx1"/>
              </a:solidFill>
            </a:endParaRPr>
          </a:p>
        </p:txBody>
      </p:sp>
      <p:sp>
        <p:nvSpPr>
          <p:cNvPr id="32770" name="文本占位符 23554"/>
          <p:cNvSpPr>
            <a:spLocks noGrp="1" noRot="1"/>
          </p:cNvSpPr>
          <p:nvPr>
            <p:ph idx="1"/>
          </p:nvPr>
        </p:nvSpPr>
        <p:spPr>
          <a:ln/>
        </p:spPr>
        <p:txBody>
          <a:bodyPr anchor="t"/>
          <a:p>
            <a:r>
              <a:rPr lang="en-US" altLang="zh-CN" b="1"/>
              <a:t>1.</a:t>
            </a:r>
            <a:r>
              <a:rPr lang="zh-CN" altLang="en-US" b="1"/>
              <a:t>原理</a:t>
            </a:r>
            <a:r>
              <a:rPr lang="en-US" altLang="zh-CN" b="1"/>
              <a:t>:</a:t>
            </a:r>
            <a:r>
              <a:rPr lang="zh-CN" altLang="en-US" b="1"/>
              <a:t>当线圈转到另一半和电刷接触时就改变了电流方向</a:t>
            </a:r>
            <a:r>
              <a:rPr lang="en-US" altLang="zh-CN" b="1"/>
              <a:t>,</a:t>
            </a:r>
            <a:r>
              <a:rPr lang="zh-CN" altLang="en-US" b="1"/>
              <a:t>从而受力方向改变使线圈连续转到下去</a:t>
            </a:r>
            <a:r>
              <a:rPr lang="en-US" altLang="zh-CN" b="1"/>
              <a:t>.</a:t>
            </a:r>
            <a:endParaRPr lang="en-US" altLang="zh-CN" b="1"/>
          </a:p>
          <a:p>
            <a:endParaRPr lang="en-US" altLang="zh-CN" b="1"/>
          </a:p>
          <a:p>
            <a:r>
              <a:rPr lang="en-US" altLang="zh-CN" b="1"/>
              <a:t>2.</a:t>
            </a:r>
            <a:r>
              <a:rPr lang="zh-CN" altLang="en-US" b="1"/>
              <a:t>作用</a:t>
            </a:r>
            <a:r>
              <a:rPr lang="en-US" altLang="zh-CN" b="1"/>
              <a:t>:</a:t>
            </a:r>
            <a:r>
              <a:rPr lang="zh-CN" altLang="en-US" b="1"/>
              <a:t>当线圈转过平衡位置</a:t>
            </a:r>
            <a:r>
              <a:rPr lang="en-US" altLang="zh-CN" b="1"/>
              <a:t>,</a:t>
            </a:r>
            <a:r>
              <a:rPr lang="zh-CN" altLang="en-US" b="1"/>
              <a:t>及时改变线圈电流方向</a:t>
            </a:r>
            <a:r>
              <a:rPr lang="en-US" altLang="zh-CN" b="1"/>
              <a:t>,</a:t>
            </a:r>
            <a:r>
              <a:rPr lang="zh-CN" altLang="en-US" b="1"/>
              <a:t>使线圈得以连续转动</a:t>
            </a:r>
            <a:r>
              <a:rPr lang="en-US" altLang="zh-CN" b="1"/>
              <a:t>.</a:t>
            </a:r>
            <a:endParaRPr lang="en-US" altLang="zh-CN" b="1"/>
          </a:p>
          <a:p>
            <a:endParaRPr lang="en-US" altLang="zh-CN" sz="24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3" name="标题 24577"/>
          <p:cNvSpPr>
            <a:spLocks noGrp="1" noRot="1"/>
          </p:cNvSpPr>
          <p:nvPr>
            <p:ph type="title"/>
          </p:nvPr>
        </p:nvSpPr>
        <p:spPr>
          <a:ln/>
        </p:spPr>
        <p:txBody>
          <a:bodyPr anchor="ctr"/>
          <a:p>
            <a:r>
              <a:rPr lang="zh-CN" altLang="en-US" b="1">
                <a:solidFill>
                  <a:srgbClr val="000000"/>
                </a:solidFill>
              </a:rPr>
              <a:t>生活中的电动机</a:t>
            </a:r>
            <a:endParaRPr lang="zh-CN" altLang="en-US" b="1">
              <a:solidFill>
                <a:srgbClr val="000000"/>
              </a:solidFill>
            </a:endParaRPr>
          </a:p>
        </p:txBody>
      </p:sp>
      <p:sp>
        <p:nvSpPr>
          <p:cNvPr id="33794" name="文本占位符 24578"/>
          <p:cNvSpPr>
            <a:spLocks noGrp="1" noRot="1"/>
          </p:cNvSpPr>
          <p:nvPr>
            <p:ph idx="1"/>
          </p:nvPr>
        </p:nvSpPr>
        <p:spPr>
          <a:xfrm>
            <a:off x="304800" y="2927350"/>
            <a:ext cx="8540750" cy="3886200"/>
          </a:xfrm>
          <a:ln/>
        </p:spPr>
        <p:txBody>
          <a:bodyPr anchor="t"/>
          <a:p>
            <a:r>
              <a:rPr lang="zh-CN" altLang="en-US" sz="4400" b="1"/>
              <a:t>分类</a:t>
            </a:r>
            <a:r>
              <a:rPr lang="en-US" altLang="zh-CN" sz="4400" b="1"/>
              <a:t>:</a:t>
            </a:r>
            <a:endParaRPr lang="en-US" altLang="zh-CN" sz="4400" b="1"/>
          </a:p>
        </p:txBody>
      </p:sp>
      <p:sp>
        <p:nvSpPr>
          <p:cNvPr id="33795" name="文本框 24579"/>
          <p:cNvSpPr txBox="1"/>
          <p:nvPr/>
        </p:nvSpPr>
        <p:spPr>
          <a:xfrm>
            <a:off x="2339975" y="2655888"/>
            <a:ext cx="6573838" cy="1281112"/>
          </a:xfrm>
          <a:prstGeom prst="rect">
            <a:avLst/>
          </a:prstGeom>
          <a:noFill/>
          <a:ln w="9525">
            <a:noFill/>
          </a:ln>
        </p:spPr>
        <p:txBody>
          <a:bodyPr wrap="none" anchor="t">
            <a:spAutoFit/>
          </a:bodyPr>
          <a:p>
            <a:r>
              <a:rPr lang="zh-CN" altLang="en-US" sz="4000" b="1">
                <a:latin typeface="Arial" panose="020B0604020202020204" pitchFamily="34" charset="0"/>
                <a:ea typeface="宋体" panose="02010600030101010101" pitchFamily="2" charset="-122"/>
              </a:rPr>
              <a:t>直流电动机</a:t>
            </a:r>
            <a:r>
              <a:rPr lang="en-US" altLang="zh-CN" sz="4000" b="1">
                <a:latin typeface="Arial" panose="020B0604020202020204" pitchFamily="34" charset="0"/>
                <a:ea typeface="宋体" panose="02010600030101010101" pitchFamily="2" charset="-122"/>
              </a:rPr>
              <a:t>(</a:t>
            </a:r>
            <a:r>
              <a:rPr lang="zh-CN" altLang="en-US" sz="3200" b="1">
                <a:solidFill>
                  <a:srgbClr val="FF0000"/>
                </a:solidFill>
                <a:latin typeface="Arial" panose="020B0604020202020204" pitchFamily="34" charset="0"/>
                <a:ea typeface="宋体" panose="02010600030101010101" pitchFamily="2" charset="-122"/>
              </a:rPr>
              <a:t>电动玩具、录音机等</a:t>
            </a:r>
            <a:endParaRPr lang="zh-CN" altLang="en-US" sz="3200" b="1">
              <a:solidFill>
                <a:srgbClr val="FF0000"/>
              </a:solidFill>
              <a:latin typeface="Arial" panose="020B0604020202020204" pitchFamily="34" charset="0"/>
              <a:ea typeface="宋体" panose="02010600030101010101" pitchFamily="2" charset="-122"/>
            </a:endParaRPr>
          </a:p>
          <a:p>
            <a:r>
              <a:rPr lang="zh-CN" altLang="en-US" sz="3200" b="1">
                <a:solidFill>
                  <a:srgbClr val="FF0000"/>
                </a:solidFill>
                <a:latin typeface="Arial" panose="020B0604020202020204" pitchFamily="34" charset="0"/>
                <a:ea typeface="宋体" panose="02010600030101010101" pitchFamily="2" charset="-122"/>
              </a:rPr>
              <a:t>                        小型电器</a:t>
            </a:r>
            <a:r>
              <a:rPr lang="en-US" altLang="zh-CN" sz="3800" b="1">
                <a:latin typeface="Arial" panose="020B0604020202020204" pitchFamily="34" charset="0"/>
                <a:ea typeface="宋体" panose="02010600030101010101" pitchFamily="2" charset="-122"/>
              </a:rPr>
              <a:t>)</a:t>
            </a:r>
            <a:endParaRPr lang="en-US" altLang="zh-CN" sz="3800" b="1">
              <a:latin typeface="Arial" panose="020B0604020202020204" pitchFamily="34" charset="0"/>
              <a:ea typeface="宋体" panose="02010600030101010101" pitchFamily="2" charset="-122"/>
            </a:endParaRPr>
          </a:p>
        </p:txBody>
      </p:sp>
      <p:sp>
        <p:nvSpPr>
          <p:cNvPr id="33796" name="文本框 24580"/>
          <p:cNvSpPr txBox="1"/>
          <p:nvPr/>
        </p:nvSpPr>
        <p:spPr>
          <a:xfrm>
            <a:off x="2411413" y="3663950"/>
            <a:ext cx="6165850" cy="1311275"/>
          </a:xfrm>
          <a:prstGeom prst="rect">
            <a:avLst/>
          </a:prstGeom>
          <a:noFill/>
          <a:ln w="9525">
            <a:noFill/>
          </a:ln>
        </p:spPr>
        <p:txBody>
          <a:bodyPr wrap="none" anchor="t">
            <a:spAutoFit/>
          </a:bodyPr>
          <a:p>
            <a:r>
              <a:rPr lang="zh-CN" altLang="en-US" sz="4000" b="1">
                <a:latin typeface="Arial" panose="020B0604020202020204" pitchFamily="34" charset="0"/>
                <a:ea typeface="宋体" panose="02010600030101010101" pitchFamily="2" charset="-122"/>
              </a:rPr>
              <a:t>交流电动机</a:t>
            </a:r>
            <a:r>
              <a:rPr lang="en-US" altLang="zh-CN" sz="4000" b="1">
                <a:latin typeface="Arial" panose="020B0604020202020204" pitchFamily="34" charset="0"/>
                <a:ea typeface="宋体" panose="02010600030101010101" pitchFamily="2" charset="-122"/>
              </a:rPr>
              <a:t>(</a:t>
            </a:r>
            <a:r>
              <a:rPr lang="zh-CN" altLang="en-US" sz="3200" b="1">
                <a:solidFill>
                  <a:srgbClr val="FF0000"/>
                </a:solidFill>
                <a:latin typeface="Arial" panose="020B0604020202020204" pitchFamily="34" charset="0"/>
                <a:ea typeface="宋体" panose="02010600030101010101" pitchFamily="2" charset="-122"/>
              </a:rPr>
              <a:t>电风扇、洗衣机等</a:t>
            </a:r>
            <a:endParaRPr lang="zh-CN" altLang="en-US" sz="3200" b="1">
              <a:solidFill>
                <a:srgbClr val="FF0000"/>
              </a:solidFill>
              <a:latin typeface="Arial" panose="020B0604020202020204" pitchFamily="34" charset="0"/>
              <a:ea typeface="宋体" panose="02010600030101010101" pitchFamily="2" charset="-122"/>
            </a:endParaRPr>
          </a:p>
          <a:p>
            <a:r>
              <a:rPr lang="zh-CN" altLang="en-US" sz="3200" b="1">
                <a:solidFill>
                  <a:srgbClr val="FF0000"/>
                </a:solidFill>
                <a:latin typeface="Arial" panose="020B0604020202020204" pitchFamily="34" charset="0"/>
                <a:ea typeface="宋体" panose="02010600030101010101" pitchFamily="2" charset="-122"/>
              </a:rPr>
              <a:t>                         家用电器</a:t>
            </a:r>
            <a:r>
              <a:rPr lang="en-US" altLang="zh-CN" sz="4000" b="1">
                <a:latin typeface="Arial" panose="020B0604020202020204" pitchFamily="34" charset="0"/>
                <a:ea typeface="宋体" panose="02010600030101010101" pitchFamily="2" charset="-122"/>
              </a:rPr>
              <a:t>)</a:t>
            </a:r>
            <a:endParaRPr lang="en-US" altLang="zh-CN" sz="4000" b="1">
              <a:latin typeface="Arial" panose="020B0604020202020204" pitchFamily="34" charset="0"/>
              <a:ea typeface="宋体" panose="02010600030101010101" pitchFamily="2" charset="-122"/>
            </a:endParaRPr>
          </a:p>
        </p:txBody>
      </p:sp>
      <p:sp>
        <p:nvSpPr>
          <p:cNvPr id="33797" name="矩形 24581"/>
          <p:cNvSpPr/>
          <p:nvPr/>
        </p:nvSpPr>
        <p:spPr>
          <a:xfrm>
            <a:off x="1116013" y="2444750"/>
            <a:ext cx="1943100" cy="1920875"/>
          </a:xfrm>
          <a:prstGeom prst="rect">
            <a:avLst/>
          </a:prstGeom>
          <a:noFill/>
          <a:ln w="9525">
            <a:noFill/>
          </a:ln>
        </p:spPr>
        <p:txBody>
          <a:bodyPr anchor="t">
            <a:spAutoFit/>
          </a:bodyPr>
          <a:p>
            <a:r>
              <a:rPr lang="zh-CN" altLang="en-US" sz="12000">
                <a:latin typeface="Arial" panose="020B0604020202020204" pitchFamily="34" charset="0"/>
                <a:ea typeface="宋体" panose="02010600030101010101" pitchFamily="2" charset="-122"/>
              </a:rPr>
              <a:t>｛</a:t>
            </a:r>
            <a:endParaRPr lang="zh-CN" altLang="en-US" sz="12000">
              <a:latin typeface="Arial" panose="020B0604020202020204" pitchFamily="34" charset="0"/>
              <a:ea typeface="宋体" panose="02010600030101010101" pitchFamily="2" charset="-122"/>
            </a:endParaRPr>
          </a:p>
        </p:txBody>
      </p:sp>
      <p:sp>
        <p:nvSpPr>
          <p:cNvPr id="33798" name="文本框 24582"/>
          <p:cNvSpPr txBox="1"/>
          <p:nvPr/>
        </p:nvSpPr>
        <p:spPr>
          <a:xfrm>
            <a:off x="611188" y="5114925"/>
            <a:ext cx="8186737" cy="1249363"/>
          </a:xfrm>
          <a:prstGeom prst="rect">
            <a:avLst/>
          </a:prstGeom>
          <a:noFill/>
          <a:ln w="9525">
            <a:noFill/>
          </a:ln>
        </p:spPr>
        <p:txBody>
          <a:bodyPr wrap="none" anchor="t">
            <a:spAutoFit/>
          </a:bodyPr>
          <a:p>
            <a:r>
              <a:rPr lang="zh-CN" altLang="en-US" sz="4400" b="1">
                <a:latin typeface="Arial" panose="020B0604020202020204" pitchFamily="34" charset="0"/>
                <a:ea typeface="宋体" panose="02010600030101010101" pitchFamily="2" charset="-122"/>
              </a:rPr>
              <a:t>电动机的优点：</a:t>
            </a:r>
            <a:r>
              <a:rPr lang="zh-CN" altLang="en-US" sz="3200" b="1">
                <a:latin typeface="Arial" panose="020B0604020202020204" pitchFamily="34" charset="0"/>
                <a:ea typeface="宋体" panose="02010600030101010101" pitchFamily="2" charset="-122"/>
              </a:rPr>
              <a:t>结构简单、控制方便、</a:t>
            </a:r>
            <a:endParaRPr lang="zh-CN" altLang="en-US" sz="3200" b="1">
              <a:latin typeface="Arial" panose="020B0604020202020204" pitchFamily="34" charset="0"/>
              <a:ea typeface="宋体" panose="02010600030101010101" pitchFamily="2" charset="-122"/>
            </a:endParaRPr>
          </a:p>
          <a:p>
            <a:r>
              <a:rPr lang="zh-CN" altLang="en-US" sz="3200" b="1">
                <a:latin typeface="Arial" panose="020B0604020202020204" pitchFamily="34" charset="0"/>
                <a:ea typeface="宋体" panose="02010600030101010101" pitchFamily="2" charset="-122"/>
              </a:rPr>
              <a:t>                                        体积小、效率高</a:t>
            </a:r>
            <a:endParaRPr lang="zh-CN" altLang="en-US" sz="3200" b="1">
              <a:latin typeface="Arial" panose="020B0604020202020204" pitchFamily="34" charset="0"/>
              <a:ea typeface="宋体" panose="02010600030101010101" pitchFamily="2" charset="-122"/>
            </a:endParaRPr>
          </a:p>
        </p:txBody>
      </p:sp>
      <p:sp>
        <p:nvSpPr>
          <p:cNvPr id="24584" name="文本框 24583"/>
          <p:cNvSpPr txBox="1"/>
          <p:nvPr/>
        </p:nvSpPr>
        <p:spPr>
          <a:xfrm>
            <a:off x="755650" y="1616075"/>
            <a:ext cx="5413375" cy="762000"/>
          </a:xfrm>
          <a:prstGeom prst="rect">
            <a:avLst/>
          </a:prstGeom>
          <a:noFill/>
          <a:ln w="9525">
            <a:noFill/>
          </a:ln>
        </p:spPr>
        <p:txBody>
          <a:bodyPr wrap="none" anchor="t">
            <a:spAutoFit/>
          </a:bodyPr>
          <a:p>
            <a:r>
              <a:rPr lang="zh-CN" altLang="en-US" sz="4400" b="1">
                <a:latin typeface="Arial" panose="020B0604020202020204" pitchFamily="34" charset="0"/>
                <a:ea typeface="宋体" panose="02010600030101010101" pitchFamily="2" charset="-122"/>
              </a:rPr>
              <a:t>电动机</a:t>
            </a:r>
            <a:r>
              <a:rPr lang="en-US" altLang="zh-CN" sz="4400" b="1">
                <a:latin typeface="Arial" panose="020B0604020202020204" pitchFamily="34" charset="0"/>
                <a:ea typeface="宋体" panose="02010600030101010101" pitchFamily="2" charset="-122"/>
              </a:rPr>
              <a:t>:</a:t>
            </a:r>
            <a:r>
              <a:rPr lang="zh-CN" altLang="en-US" sz="4400" b="1">
                <a:latin typeface="Arial" panose="020B0604020202020204" pitchFamily="34" charset="0"/>
                <a:ea typeface="宋体" panose="02010600030101010101" pitchFamily="2" charset="-122"/>
              </a:rPr>
              <a:t>把电能</a:t>
            </a:r>
            <a:r>
              <a:rPr lang="en-US" altLang="zh-CN" sz="4400" b="1">
                <a:latin typeface="Arial" panose="020B0604020202020204" pitchFamily="34" charset="0"/>
                <a:ea typeface="宋体" panose="02010600030101010101" pitchFamily="2" charset="-122"/>
              </a:rPr>
              <a:t>→</a:t>
            </a:r>
            <a:r>
              <a:rPr lang="zh-CN" altLang="en-US" sz="4400" b="1">
                <a:latin typeface="Arial" panose="020B0604020202020204" pitchFamily="34" charset="0"/>
                <a:ea typeface="宋体" panose="02010600030101010101" pitchFamily="2" charset="-122"/>
              </a:rPr>
              <a:t>动能</a:t>
            </a:r>
            <a:endParaRPr lang="zh-CN" altLang="en-US" sz="44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blinds(horizontal)">
                                      <p:cBhvr>
                                        <p:cTn id="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7" name="文本框 25601"/>
          <p:cNvSpPr txBox="1"/>
          <p:nvPr/>
        </p:nvSpPr>
        <p:spPr>
          <a:xfrm>
            <a:off x="3563938" y="1125538"/>
            <a:ext cx="1555750" cy="914400"/>
          </a:xfrm>
          <a:prstGeom prst="rect">
            <a:avLst/>
          </a:prstGeom>
          <a:noFill/>
          <a:ln w="9525">
            <a:noFill/>
          </a:ln>
        </p:spPr>
        <p:txBody>
          <a:bodyPr wrap="none" anchor="t">
            <a:spAutoFit/>
          </a:bodyPr>
          <a:p>
            <a:r>
              <a:rPr lang="zh-CN" altLang="en-US" sz="5400">
                <a:solidFill>
                  <a:srgbClr val="FF0000"/>
                </a:solidFill>
                <a:latin typeface="Times New Roman" panose="02020603050405020304" pitchFamily="2" charset="0"/>
                <a:ea typeface="华文彩云" pitchFamily="2" charset="-122"/>
              </a:rPr>
              <a:t>小结</a:t>
            </a:r>
            <a:endParaRPr lang="zh-CN" altLang="en-US" sz="5400">
              <a:solidFill>
                <a:srgbClr val="FF0000"/>
              </a:solidFill>
              <a:latin typeface="Times New Roman" panose="02020603050405020304" pitchFamily="2" charset="0"/>
              <a:ea typeface="华文彩云" pitchFamily="2" charset="-122"/>
            </a:endParaRPr>
          </a:p>
        </p:txBody>
      </p:sp>
      <p:sp>
        <p:nvSpPr>
          <p:cNvPr id="25603" name="文本框 25602"/>
          <p:cNvSpPr txBox="1"/>
          <p:nvPr/>
        </p:nvSpPr>
        <p:spPr>
          <a:xfrm>
            <a:off x="1660525" y="2020888"/>
            <a:ext cx="6035675" cy="1920875"/>
          </a:xfrm>
          <a:prstGeom prst="rect">
            <a:avLst/>
          </a:prstGeom>
          <a:noFill/>
          <a:ln w="9525">
            <a:noFill/>
          </a:ln>
        </p:spPr>
        <p:txBody>
          <a:bodyPr anchor="t">
            <a:spAutoFit/>
          </a:bodyPr>
          <a:p>
            <a:r>
              <a:rPr lang="en-US" altLang="zh-CN" sz="4000">
                <a:latin typeface="隶书" pitchFamily="1" charset="-122"/>
                <a:ea typeface="隶书" pitchFamily="1" charset="-122"/>
              </a:rPr>
              <a:t>1</a:t>
            </a:r>
            <a:r>
              <a:rPr lang="zh-CN" altLang="en-US" sz="4000">
                <a:latin typeface="隶书" pitchFamily="1" charset="-122"/>
                <a:ea typeface="隶书" pitchFamily="1" charset="-122"/>
              </a:rPr>
              <a:t>、通电的导体在磁场中受到力的作用，力的方向与</a:t>
            </a:r>
            <a:r>
              <a:rPr lang="en-US" altLang="zh-CN" sz="4000">
                <a:latin typeface="隶书" pitchFamily="1" charset="-122"/>
                <a:ea typeface="隶书" pitchFamily="1" charset="-122"/>
              </a:rPr>
              <a:t>_______</a:t>
            </a:r>
            <a:r>
              <a:rPr lang="zh-CN" altLang="en-US" sz="4000">
                <a:latin typeface="隶书" pitchFamily="1" charset="-122"/>
                <a:ea typeface="隶书" pitchFamily="1" charset="-122"/>
              </a:rPr>
              <a:t>及</a:t>
            </a:r>
            <a:r>
              <a:rPr lang="en-US" altLang="zh-CN" sz="4000">
                <a:latin typeface="隶书" pitchFamily="1" charset="-122"/>
                <a:ea typeface="隶书" pitchFamily="1" charset="-122"/>
              </a:rPr>
              <a:t>_______</a:t>
            </a:r>
            <a:r>
              <a:rPr lang="zh-CN" altLang="en-US" sz="4000">
                <a:latin typeface="隶书" pitchFamily="1" charset="-122"/>
                <a:ea typeface="隶书" pitchFamily="1" charset="-122"/>
              </a:rPr>
              <a:t>有</a:t>
            </a:r>
            <a:r>
              <a:rPr lang="zh-CN" altLang="en-US" sz="4000">
                <a:latin typeface="Arial" panose="020B0604020202020204" pitchFamily="34" charset="0"/>
                <a:ea typeface="宋体" panose="02010600030101010101" pitchFamily="2" charset="-122"/>
              </a:rPr>
              <a:t>关</a:t>
            </a:r>
            <a:r>
              <a:rPr lang="zh-CN" altLang="en-US">
                <a:latin typeface="Arial" panose="020B0604020202020204" pitchFamily="34" charset="0"/>
                <a:ea typeface="宋体" panose="02010600030101010101" pitchFamily="2" charset="-122"/>
              </a:rPr>
              <a:t>。</a:t>
            </a:r>
            <a:endParaRPr lang="zh-CN" altLang="en-US" sz="4000">
              <a:latin typeface="隶书" pitchFamily="1" charset="-122"/>
              <a:ea typeface="隶书" pitchFamily="1" charset="-122"/>
            </a:endParaRPr>
          </a:p>
        </p:txBody>
      </p:sp>
      <p:sp>
        <p:nvSpPr>
          <p:cNvPr id="25604" name="文本框 25603"/>
          <p:cNvSpPr txBox="1"/>
          <p:nvPr/>
        </p:nvSpPr>
        <p:spPr>
          <a:xfrm>
            <a:off x="1331913" y="4292600"/>
            <a:ext cx="6624637" cy="1920875"/>
          </a:xfrm>
          <a:prstGeom prst="rect">
            <a:avLst/>
          </a:prstGeom>
          <a:noFill/>
          <a:ln w="9525">
            <a:noFill/>
          </a:ln>
        </p:spPr>
        <p:txBody>
          <a:bodyPr anchor="t">
            <a:spAutoFit/>
          </a:bodyPr>
          <a:p>
            <a:r>
              <a:rPr lang="en-US" altLang="zh-CN" sz="4000">
                <a:latin typeface="隶书" pitchFamily="1" charset="-122"/>
                <a:ea typeface="隶书" pitchFamily="1" charset="-122"/>
              </a:rPr>
              <a:t>2</a:t>
            </a:r>
            <a:r>
              <a:rPr lang="zh-CN" altLang="en-US" sz="4000">
                <a:latin typeface="隶书" pitchFamily="1" charset="-122"/>
                <a:ea typeface="隶书" pitchFamily="1" charset="-122"/>
              </a:rPr>
              <a:t>、通电线圈在磁场中将会</a:t>
            </a:r>
            <a:r>
              <a:rPr lang="en-US" altLang="zh-CN" sz="4000">
                <a:latin typeface="隶书" pitchFamily="1" charset="-122"/>
                <a:ea typeface="隶书" pitchFamily="1" charset="-122"/>
              </a:rPr>
              <a:t>________</a:t>
            </a:r>
            <a:r>
              <a:rPr lang="zh-CN" altLang="en-US" sz="4000">
                <a:latin typeface="隶书" pitchFamily="1" charset="-122"/>
                <a:ea typeface="隶书" pitchFamily="1" charset="-122"/>
              </a:rPr>
              <a:t>利用该原理可制成</a:t>
            </a:r>
            <a:r>
              <a:rPr lang="en-US" altLang="zh-CN" sz="4000">
                <a:latin typeface="隶书" pitchFamily="1" charset="-122"/>
                <a:ea typeface="隶书" pitchFamily="1" charset="-122"/>
              </a:rPr>
              <a:t>________</a:t>
            </a:r>
            <a:r>
              <a:rPr lang="zh-CN" altLang="en-US" sz="4000">
                <a:latin typeface="隶书" pitchFamily="1" charset="-122"/>
                <a:ea typeface="隶书" pitchFamily="1" charset="-122"/>
              </a:rPr>
              <a:t>。</a:t>
            </a:r>
            <a:endParaRPr lang="zh-CN" altLang="en-US" sz="4000">
              <a:latin typeface="隶书" pitchFamily="1" charset="-122"/>
              <a:ea typeface="隶书" pitchFamily="1" charset="-122"/>
            </a:endParaRPr>
          </a:p>
        </p:txBody>
      </p:sp>
      <p:sp>
        <p:nvSpPr>
          <p:cNvPr id="34820" name="文本框 25604"/>
          <p:cNvSpPr txBox="1"/>
          <p:nvPr/>
        </p:nvSpPr>
        <p:spPr>
          <a:xfrm>
            <a:off x="2124075" y="3284538"/>
            <a:ext cx="184150" cy="457200"/>
          </a:xfrm>
          <a:prstGeom prst="rect">
            <a:avLst/>
          </a:prstGeom>
          <a:noFill/>
          <a:ln w="9525">
            <a:noFill/>
          </a:ln>
        </p:spPr>
        <p:txBody>
          <a:bodyPr wrap="none" anchor="t">
            <a:spAutoFit/>
          </a:bodyPr>
          <a:p>
            <a:endParaRPr lang="zh-CN" sz="2400">
              <a:latin typeface="Times New Roman" panose="02020603050405020304" pitchFamily="2" charset="0"/>
              <a:ea typeface="宋体" panose="02010600030101010101" pitchFamily="2" charset="-122"/>
            </a:endParaRPr>
          </a:p>
        </p:txBody>
      </p:sp>
      <p:sp>
        <p:nvSpPr>
          <p:cNvPr id="25606" name="文本框 25605"/>
          <p:cNvSpPr txBox="1"/>
          <p:nvPr/>
        </p:nvSpPr>
        <p:spPr>
          <a:xfrm>
            <a:off x="1692275" y="3284538"/>
            <a:ext cx="2632075" cy="579437"/>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电流方向　　</a:t>
            </a:r>
            <a:endParaRPr lang="zh-CN" altLang="en-US" sz="3200" b="1">
              <a:solidFill>
                <a:srgbClr val="FF0000"/>
              </a:solidFill>
              <a:latin typeface="Arial" panose="020B0604020202020204" pitchFamily="34" charset="0"/>
              <a:ea typeface="宋体" panose="02010600030101010101" pitchFamily="2" charset="-122"/>
            </a:endParaRPr>
          </a:p>
        </p:txBody>
      </p:sp>
      <p:sp>
        <p:nvSpPr>
          <p:cNvPr id="25607" name="文本框 25606"/>
          <p:cNvSpPr txBox="1"/>
          <p:nvPr/>
        </p:nvSpPr>
        <p:spPr>
          <a:xfrm>
            <a:off x="4067175" y="3284538"/>
            <a:ext cx="1816100" cy="579437"/>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磁场方向</a:t>
            </a:r>
            <a:endParaRPr lang="zh-CN" altLang="en-US" sz="3200" b="1">
              <a:solidFill>
                <a:srgbClr val="FF0000"/>
              </a:solidFill>
              <a:latin typeface="Arial" panose="020B0604020202020204" pitchFamily="34" charset="0"/>
              <a:ea typeface="宋体" panose="02010600030101010101" pitchFamily="2" charset="-122"/>
            </a:endParaRPr>
          </a:p>
        </p:txBody>
      </p:sp>
      <p:sp>
        <p:nvSpPr>
          <p:cNvPr id="25608" name="文本框 25607"/>
          <p:cNvSpPr txBox="1"/>
          <p:nvPr/>
        </p:nvSpPr>
        <p:spPr>
          <a:xfrm>
            <a:off x="1258888" y="4941888"/>
            <a:ext cx="2224087" cy="579437"/>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受到力转动</a:t>
            </a:r>
            <a:endParaRPr lang="zh-CN" altLang="en-US" sz="3200" b="1">
              <a:solidFill>
                <a:srgbClr val="FF0000"/>
              </a:solidFill>
              <a:latin typeface="Arial" panose="020B0604020202020204" pitchFamily="34" charset="0"/>
              <a:ea typeface="宋体" panose="02010600030101010101" pitchFamily="2" charset="-122"/>
            </a:endParaRPr>
          </a:p>
        </p:txBody>
      </p:sp>
      <p:sp>
        <p:nvSpPr>
          <p:cNvPr id="25609" name="文本框 25608"/>
          <p:cNvSpPr txBox="1"/>
          <p:nvPr/>
        </p:nvSpPr>
        <p:spPr>
          <a:xfrm>
            <a:off x="1692275" y="5516563"/>
            <a:ext cx="1408113" cy="579437"/>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电动机</a:t>
            </a:r>
            <a:endParaRPr lang="zh-CN" altLang="en-US" sz="32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blinds(horizontal)">
                                      <p:cBhvr>
                                        <p:cTn id="13" dur="500"/>
                                        <p:tgtEl>
                                          <p:spTgt spid="2560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607"/>
                                        </p:tgtEl>
                                        <p:attrNameLst>
                                          <p:attrName>style.visibility</p:attrName>
                                        </p:attrNameLst>
                                      </p:cBhvr>
                                      <p:to>
                                        <p:strVal val="visible"/>
                                      </p:to>
                                    </p:set>
                                    <p:animEffect transition="in" filter="blinds(horizontal)">
                                      <p:cBhvr>
                                        <p:cTn id="18" dur="500"/>
                                        <p:tgtEl>
                                          <p:spTgt spid="2560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604"/>
                                        </p:tgtEl>
                                        <p:attrNameLst>
                                          <p:attrName>style.visibility</p:attrName>
                                        </p:attrNameLst>
                                      </p:cBhvr>
                                      <p:to>
                                        <p:strVal val="visible"/>
                                      </p:to>
                                    </p:set>
                                    <p:anim calcmode="lin" valueType="num">
                                      <p:cBhvr additive="base">
                                        <p:cTn id="23" dur="500" fill="hold"/>
                                        <p:tgtEl>
                                          <p:spTgt spid="25604"/>
                                        </p:tgtEl>
                                        <p:attrNameLst>
                                          <p:attrName>ppt_x</p:attrName>
                                        </p:attrNameLst>
                                      </p:cBhvr>
                                      <p:tavLst>
                                        <p:tav tm="0">
                                          <p:val>
                                            <p:strVal val="#ppt_x"/>
                                          </p:val>
                                        </p:tav>
                                        <p:tav tm="100000">
                                          <p:val>
                                            <p:strVal val="#ppt_x"/>
                                          </p:val>
                                        </p:tav>
                                      </p:tavLst>
                                    </p:anim>
                                    <p:anim calcmode="lin" valueType="num">
                                      <p:cBhvr additive="base">
                                        <p:cTn id="2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608"/>
                                        </p:tgtEl>
                                        <p:attrNameLst>
                                          <p:attrName>style.visibility</p:attrName>
                                        </p:attrNameLst>
                                      </p:cBhvr>
                                      <p:to>
                                        <p:strVal val="visible"/>
                                      </p:to>
                                    </p:set>
                                    <p:anim calcmode="lin" valueType="num">
                                      <p:cBhvr additive="base">
                                        <p:cTn id="29" dur="500" fill="hold"/>
                                        <p:tgtEl>
                                          <p:spTgt spid="25608"/>
                                        </p:tgtEl>
                                        <p:attrNameLst>
                                          <p:attrName>ppt_x</p:attrName>
                                        </p:attrNameLst>
                                      </p:cBhvr>
                                      <p:tavLst>
                                        <p:tav tm="0">
                                          <p:val>
                                            <p:strVal val="#ppt_x"/>
                                          </p:val>
                                        </p:tav>
                                        <p:tav tm="100000">
                                          <p:val>
                                            <p:strVal val="#ppt_x"/>
                                          </p:val>
                                        </p:tav>
                                      </p:tavLst>
                                    </p:anim>
                                    <p:anim calcmode="lin" valueType="num">
                                      <p:cBhvr additive="base">
                                        <p:cTn id="30"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609"/>
                                        </p:tgtEl>
                                        <p:attrNameLst>
                                          <p:attrName>style.visibility</p:attrName>
                                        </p:attrNameLst>
                                      </p:cBhvr>
                                      <p:to>
                                        <p:strVal val="visible"/>
                                      </p:to>
                                    </p:set>
                                    <p:animEffect transition="in" filter="blinds(horizontal)">
                                      <p:cBhvr>
                                        <p:cTn id="35"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6" grpId="0"/>
      <p:bldP spid="25607" grpId="0"/>
      <p:bldP spid="25608" grpId="0"/>
      <p:bldP spid="2560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1" name="文本框 26625"/>
          <p:cNvSpPr txBox="1"/>
          <p:nvPr/>
        </p:nvSpPr>
        <p:spPr>
          <a:xfrm>
            <a:off x="3581400" y="0"/>
            <a:ext cx="1301750" cy="762000"/>
          </a:xfrm>
          <a:prstGeom prst="rect">
            <a:avLst/>
          </a:prstGeom>
          <a:noFill/>
          <a:ln w="9525">
            <a:noFill/>
          </a:ln>
        </p:spPr>
        <p:txBody>
          <a:bodyPr wrap="none" anchor="t">
            <a:spAutoFit/>
          </a:bodyPr>
          <a:p>
            <a:r>
              <a:rPr lang="zh-CN" altLang="en-US" sz="4400">
                <a:latin typeface="Times New Roman" panose="02020603050405020304" pitchFamily="2" charset="0"/>
                <a:ea typeface="华文新魏" pitchFamily="2" charset="-122"/>
              </a:rPr>
              <a:t>习题</a:t>
            </a:r>
            <a:endParaRPr lang="zh-CN" altLang="en-US" sz="4400">
              <a:latin typeface="Times New Roman" panose="02020603050405020304" pitchFamily="2" charset="0"/>
              <a:ea typeface="华文新魏" pitchFamily="2" charset="-122"/>
            </a:endParaRPr>
          </a:p>
        </p:txBody>
      </p:sp>
      <p:sp>
        <p:nvSpPr>
          <p:cNvPr id="35842" name="文本框 26626"/>
          <p:cNvSpPr txBox="1"/>
          <p:nvPr/>
        </p:nvSpPr>
        <p:spPr>
          <a:xfrm>
            <a:off x="0" y="549275"/>
            <a:ext cx="8550275" cy="3990975"/>
          </a:xfrm>
          <a:prstGeom prst="rect">
            <a:avLst/>
          </a:prstGeom>
          <a:noFill/>
          <a:ln w="9525">
            <a:noFill/>
          </a:ln>
        </p:spPr>
        <p:txBody>
          <a:bodyPr anchor="t">
            <a:spAutoFit/>
          </a:bodyPr>
          <a:p>
            <a:r>
              <a:rPr lang="zh-CN" altLang="en-US" sz="3200" b="1">
                <a:latin typeface="Times New Roman" panose="02020603050405020304" pitchFamily="2" charset="0"/>
                <a:ea typeface="宋体" panose="02010600030101010101" pitchFamily="2" charset="-122"/>
              </a:rPr>
              <a:t>一</a:t>
            </a:r>
            <a:r>
              <a:rPr lang="zh-CN" altLang="en-US" sz="3200" b="1">
                <a:latin typeface="华文新魏" pitchFamily="2" charset="-122"/>
                <a:ea typeface="华文新魏" pitchFamily="2" charset="-122"/>
              </a:rPr>
              <a:t>、填空题</a:t>
            </a:r>
            <a:endParaRPr lang="zh-CN" altLang="en-US" sz="3200" b="1">
              <a:latin typeface="华文新魏" pitchFamily="2" charset="-122"/>
              <a:ea typeface="华文新魏" pitchFamily="2" charset="-122"/>
            </a:endParaRPr>
          </a:p>
          <a:p>
            <a:r>
              <a:rPr lang="zh-CN" altLang="en-US" sz="3200" b="1">
                <a:latin typeface="华文新魏" pitchFamily="2" charset="-122"/>
                <a:ea typeface="华文新魏" pitchFamily="2" charset="-122"/>
              </a:rPr>
              <a:t> </a:t>
            </a:r>
            <a:r>
              <a:rPr lang="en-US" altLang="zh-CN" sz="3200" b="1">
                <a:latin typeface="华文新魏" pitchFamily="2" charset="-122"/>
                <a:ea typeface="华文新魏" pitchFamily="2" charset="-122"/>
              </a:rPr>
              <a:t>1.</a:t>
            </a:r>
            <a:r>
              <a:rPr lang="zh-CN" altLang="en-US" sz="3200" b="1">
                <a:latin typeface="华文新魏" pitchFamily="2" charset="-122"/>
                <a:ea typeface="华文新魏" pitchFamily="2" charset="-122"/>
              </a:rPr>
              <a:t>电动机主要由</a:t>
            </a:r>
            <a:r>
              <a:rPr lang="en-US" altLang="zh-CN" sz="3200" b="1">
                <a:latin typeface="华文新魏" pitchFamily="2" charset="-122"/>
                <a:ea typeface="华文新魏" pitchFamily="2" charset="-122"/>
              </a:rPr>
              <a:t>_______</a:t>
            </a:r>
            <a:r>
              <a:rPr lang="zh-CN" altLang="en-US" sz="3200" b="1">
                <a:latin typeface="华文新魏" pitchFamily="2" charset="-122"/>
                <a:ea typeface="华文新魏" pitchFamily="2" charset="-122"/>
              </a:rPr>
              <a:t>和</a:t>
            </a:r>
            <a:r>
              <a:rPr lang="en-US" altLang="zh-CN" sz="3200" b="1">
                <a:latin typeface="华文新魏" pitchFamily="2" charset="-122"/>
                <a:ea typeface="华文新魏" pitchFamily="2" charset="-122"/>
              </a:rPr>
              <a:t>_______</a:t>
            </a:r>
            <a:r>
              <a:rPr lang="zh-CN" altLang="en-US" sz="3200" b="1">
                <a:latin typeface="华文新魏" pitchFamily="2" charset="-122"/>
                <a:ea typeface="华文新魏" pitchFamily="2" charset="-122"/>
              </a:rPr>
              <a:t>组成</a:t>
            </a:r>
            <a:r>
              <a:rPr lang="en-US" altLang="zh-CN" sz="3200" b="1">
                <a:latin typeface="华文新魏" pitchFamily="2" charset="-122"/>
                <a:ea typeface="华文新魏" pitchFamily="2" charset="-122"/>
              </a:rPr>
              <a:t>,</a:t>
            </a:r>
            <a:r>
              <a:rPr lang="zh-CN" altLang="en-US" sz="3200" b="1">
                <a:latin typeface="华文新魏" pitchFamily="2" charset="-122"/>
                <a:ea typeface="华文新魏" pitchFamily="2" charset="-122"/>
              </a:rPr>
              <a:t>是利用</a:t>
            </a:r>
            <a:r>
              <a:rPr lang="en-US" altLang="zh-CN" sz="3200" b="1">
                <a:latin typeface="华文新魏" pitchFamily="2" charset="-122"/>
                <a:ea typeface="华文新魏" pitchFamily="2" charset="-122"/>
              </a:rPr>
              <a:t>_____</a:t>
            </a:r>
            <a:r>
              <a:rPr lang="zh-CN" altLang="en-US" sz="3200" b="1">
                <a:latin typeface="华文新魏" pitchFamily="2" charset="-122"/>
                <a:ea typeface="华文新魏" pitchFamily="2" charset="-122"/>
              </a:rPr>
              <a:t>线圈在＿＿＿里受力而转动的原理制成的．</a:t>
            </a:r>
            <a:endParaRPr lang="zh-CN" altLang="en-US" sz="3200" b="1">
              <a:latin typeface="华文新魏" pitchFamily="2" charset="-122"/>
              <a:ea typeface="华文新魏" pitchFamily="2" charset="-122"/>
            </a:endParaRPr>
          </a:p>
          <a:p>
            <a:r>
              <a:rPr lang="zh-CN" altLang="en-US" sz="3200" b="1">
                <a:latin typeface="华文新魏" pitchFamily="2" charset="-122"/>
                <a:ea typeface="华文新魏" pitchFamily="2" charset="-122"/>
              </a:rPr>
              <a:t>  </a:t>
            </a:r>
            <a:r>
              <a:rPr lang="en-US" altLang="zh-CN" sz="3200" b="1">
                <a:latin typeface="华文新魏" pitchFamily="2" charset="-122"/>
                <a:ea typeface="华文新魏" pitchFamily="2" charset="-122"/>
              </a:rPr>
              <a:t>2</a:t>
            </a:r>
            <a:r>
              <a:rPr lang="zh-CN" altLang="en-US" sz="3200" b="1">
                <a:latin typeface="华文新魏" pitchFamily="2" charset="-122"/>
                <a:ea typeface="华文新魏" pitchFamily="2" charset="-122"/>
              </a:rPr>
              <a:t>．如果只改变磁场方向或电流方向，通电导线受到的力＿＿＿；如果同时改变电流方向和磁场方向，则通电导线受力将＿＿＿．</a:t>
            </a:r>
            <a:endParaRPr lang="zh-CN" altLang="en-US" sz="3200" b="1">
              <a:latin typeface="华文新魏" pitchFamily="2" charset="-122"/>
              <a:ea typeface="华文新魏" pitchFamily="2" charset="-122"/>
            </a:endParaRPr>
          </a:p>
          <a:p>
            <a:endParaRPr lang="zh-CN" altLang="en-US" sz="3200" b="1">
              <a:latin typeface="华文新魏" pitchFamily="2" charset="-122"/>
              <a:ea typeface="华文新魏" pitchFamily="2" charset="-122"/>
            </a:endParaRPr>
          </a:p>
        </p:txBody>
      </p:sp>
      <p:sp>
        <p:nvSpPr>
          <p:cNvPr id="26628" name="文本框 26627"/>
          <p:cNvSpPr txBox="1"/>
          <p:nvPr/>
        </p:nvSpPr>
        <p:spPr>
          <a:xfrm>
            <a:off x="3097213" y="1038225"/>
            <a:ext cx="898525" cy="519113"/>
          </a:xfrm>
          <a:prstGeom prst="rect">
            <a:avLst/>
          </a:prstGeom>
          <a:noFill/>
          <a:ln w="9525">
            <a:noFill/>
          </a:ln>
        </p:spPr>
        <p:txBody>
          <a:bodyPr wrap="none" anchor="t">
            <a:spAutoFit/>
          </a:bodyPr>
          <a:p>
            <a:r>
              <a:rPr lang="zh-CN" altLang="en-US" sz="2800" b="1">
                <a:solidFill>
                  <a:srgbClr val="FF0000"/>
                </a:solidFill>
                <a:latin typeface="Arial" panose="020B0604020202020204" pitchFamily="34" charset="0"/>
                <a:ea typeface="宋体" panose="02010600030101010101" pitchFamily="2" charset="-122"/>
              </a:rPr>
              <a:t>转子</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6629" name="文本框 26628"/>
          <p:cNvSpPr txBox="1"/>
          <p:nvPr/>
        </p:nvSpPr>
        <p:spPr>
          <a:xfrm>
            <a:off x="4932363" y="1038225"/>
            <a:ext cx="898525" cy="519113"/>
          </a:xfrm>
          <a:prstGeom prst="rect">
            <a:avLst/>
          </a:prstGeom>
          <a:noFill/>
          <a:ln w="9525">
            <a:noFill/>
          </a:ln>
        </p:spPr>
        <p:txBody>
          <a:bodyPr wrap="none" anchor="t">
            <a:spAutoFit/>
          </a:bodyPr>
          <a:p>
            <a:r>
              <a:rPr lang="zh-CN" altLang="en-US" sz="2800" b="1">
                <a:solidFill>
                  <a:srgbClr val="FF0000"/>
                </a:solidFill>
                <a:latin typeface="Arial" panose="020B0604020202020204" pitchFamily="34" charset="0"/>
                <a:ea typeface="宋体" panose="02010600030101010101" pitchFamily="2" charset="-122"/>
              </a:rPr>
              <a:t>定子</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6630" name="文本框 26629"/>
          <p:cNvSpPr txBox="1"/>
          <p:nvPr/>
        </p:nvSpPr>
        <p:spPr>
          <a:xfrm>
            <a:off x="395288" y="1557338"/>
            <a:ext cx="898525" cy="519112"/>
          </a:xfrm>
          <a:prstGeom prst="rect">
            <a:avLst/>
          </a:prstGeom>
          <a:noFill/>
          <a:ln w="9525">
            <a:noFill/>
          </a:ln>
        </p:spPr>
        <p:txBody>
          <a:bodyPr wrap="none" anchor="t">
            <a:spAutoFit/>
          </a:bodyPr>
          <a:p>
            <a:r>
              <a:rPr lang="zh-CN" altLang="en-US" sz="2800" b="1">
                <a:solidFill>
                  <a:srgbClr val="FF0000"/>
                </a:solidFill>
                <a:latin typeface="Arial" panose="020B0604020202020204" pitchFamily="34" charset="0"/>
                <a:ea typeface="宋体" panose="02010600030101010101" pitchFamily="2" charset="-122"/>
              </a:rPr>
              <a:t>通电</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6631" name="文本框 26630"/>
          <p:cNvSpPr txBox="1"/>
          <p:nvPr/>
        </p:nvSpPr>
        <p:spPr>
          <a:xfrm>
            <a:off x="2843213" y="1557338"/>
            <a:ext cx="898525" cy="519112"/>
          </a:xfrm>
          <a:prstGeom prst="rect">
            <a:avLst/>
          </a:prstGeom>
          <a:noFill/>
          <a:ln w="9525">
            <a:noFill/>
          </a:ln>
        </p:spPr>
        <p:txBody>
          <a:bodyPr wrap="none" anchor="t">
            <a:spAutoFit/>
          </a:bodyPr>
          <a:p>
            <a:r>
              <a:rPr lang="zh-CN" altLang="en-US" sz="2800" b="1">
                <a:solidFill>
                  <a:srgbClr val="FF0000"/>
                </a:solidFill>
                <a:latin typeface="Arial" panose="020B0604020202020204" pitchFamily="34" charset="0"/>
                <a:ea typeface="宋体" panose="02010600030101010101" pitchFamily="2" charset="-122"/>
              </a:rPr>
              <a:t>磁场</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6632" name="文本框 26631"/>
          <p:cNvSpPr txBox="1"/>
          <p:nvPr/>
        </p:nvSpPr>
        <p:spPr>
          <a:xfrm>
            <a:off x="2233613" y="2981325"/>
            <a:ext cx="898525" cy="519113"/>
          </a:xfrm>
          <a:prstGeom prst="rect">
            <a:avLst/>
          </a:prstGeom>
          <a:noFill/>
          <a:ln w="9525">
            <a:noFill/>
          </a:ln>
        </p:spPr>
        <p:txBody>
          <a:bodyPr wrap="none" anchor="t">
            <a:spAutoFit/>
          </a:bodyPr>
          <a:p>
            <a:r>
              <a:rPr lang="zh-CN" altLang="en-US" sz="2800" b="1">
                <a:solidFill>
                  <a:srgbClr val="FF0000"/>
                </a:solidFill>
                <a:latin typeface="Arial" panose="020B0604020202020204" pitchFamily="34" charset="0"/>
                <a:ea typeface="宋体" panose="02010600030101010101" pitchFamily="2" charset="-122"/>
              </a:rPr>
              <a:t>改变</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6633" name="文本框 26632"/>
          <p:cNvSpPr txBox="1"/>
          <p:nvPr/>
        </p:nvSpPr>
        <p:spPr>
          <a:xfrm>
            <a:off x="5260975" y="3486150"/>
            <a:ext cx="1255713" cy="519113"/>
          </a:xfrm>
          <a:prstGeom prst="rect">
            <a:avLst/>
          </a:prstGeom>
          <a:noFill/>
          <a:ln w="9525">
            <a:noFill/>
          </a:ln>
        </p:spPr>
        <p:txBody>
          <a:bodyPr wrap="none" anchor="t">
            <a:spAutoFit/>
          </a:bodyPr>
          <a:p>
            <a:r>
              <a:rPr lang="zh-CN" altLang="en-US" sz="2800" b="1">
                <a:solidFill>
                  <a:srgbClr val="FF0000"/>
                </a:solidFill>
                <a:latin typeface="Arial" panose="020B0604020202020204" pitchFamily="34" charset="0"/>
                <a:ea typeface="宋体" panose="02010600030101010101" pitchFamily="2" charset="-122"/>
              </a:rPr>
              <a:t>不改变</a:t>
            </a:r>
            <a:endParaRPr lang="zh-CN" altLang="en-US" sz="2800" b="1">
              <a:solidFill>
                <a:srgbClr val="FF0000"/>
              </a:solidFill>
              <a:latin typeface="Arial" panose="020B0604020202020204" pitchFamily="34" charset="0"/>
              <a:ea typeface="宋体" panose="02010600030101010101" pitchFamily="2" charset="-122"/>
            </a:endParaRPr>
          </a:p>
        </p:txBody>
      </p:sp>
      <p:sp>
        <p:nvSpPr>
          <p:cNvPr id="35849" name="文本框 26633"/>
          <p:cNvSpPr txBox="1"/>
          <p:nvPr/>
        </p:nvSpPr>
        <p:spPr>
          <a:xfrm>
            <a:off x="179388" y="4105275"/>
            <a:ext cx="7851775" cy="2528888"/>
          </a:xfrm>
          <a:prstGeom prst="rect">
            <a:avLst/>
          </a:prstGeom>
          <a:noFill/>
          <a:ln w="9525">
            <a:noFill/>
          </a:ln>
        </p:spPr>
        <p:txBody>
          <a:bodyPr wrap="none" anchor="t">
            <a:spAutoFit/>
          </a:bodyPr>
          <a:p>
            <a:r>
              <a:rPr lang="en-US" altLang="zh-CN" sz="2800">
                <a:latin typeface="Arial" panose="020B0604020202020204" pitchFamily="34" charset="0"/>
                <a:ea typeface="宋体" panose="02010600030101010101" pitchFamily="2" charset="-122"/>
              </a:rPr>
              <a:t> </a:t>
            </a:r>
            <a:r>
              <a:rPr lang="en-US" altLang="zh-CN" sz="3200" b="1">
                <a:latin typeface="Arial" panose="020B0604020202020204" pitchFamily="34" charset="0"/>
                <a:ea typeface="宋体" panose="02010600030101010101" pitchFamily="2" charset="-122"/>
              </a:rPr>
              <a:t>3</a:t>
            </a:r>
            <a:r>
              <a:rPr lang="zh-CN" altLang="en-US" sz="3200" b="1">
                <a:latin typeface="Arial" panose="020B0604020202020204" pitchFamily="34" charset="0"/>
                <a:ea typeface="宋体" panose="02010600030101010101" pitchFamily="2" charset="-122"/>
              </a:rPr>
              <a:t>．通电导体在磁场中受力而运动时（　）</a:t>
            </a:r>
            <a:endParaRPr lang="zh-CN" altLang="en-US" sz="3200" b="1">
              <a:latin typeface="Arial" panose="020B0604020202020204" pitchFamily="34" charset="0"/>
              <a:ea typeface="宋体" panose="02010600030101010101" pitchFamily="2" charset="-122"/>
            </a:endParaRPr>
          </a:p>
          <a:p>
            <a:r>
              <a:rPr lang="zh-CN" altLang="en-US" sz="3200" b="1">
                <a:latin typeface="Arial" panose="020B0604020202020204" pitchFamily="34" charset="0"/>
                <a:ea typeface="宋体" panose="02010600030101010101" pitchFamily="2" charset="-122"/>
              </a:rPr>
              <a:t>　Ａ．消耗了电能，产生了机械能</a:t>
            </a:r>
            <a:endParaRPr lang="zh-CN" altLang="en-US" sz="3200" b="1">
              <a:latin typeface="Arial" panose="020B0604020202020204" pitchFamily="34" charset="0"/>
              <a:ea typeface="宋体" panose="02010600030101010101" pitchFamily="2" charset="-122"/>
            </a:endParaRPr>
          </a:p>
          <a:p>
            <a:r>
              <a:rPr lang="zh-CN" altLang="en-US" sz="3200" b="1">
                <a:latin typeface="Arial" panose="020B0604020202020204" pitchFamily="34" charset="0"/>
                <a:ea typeface="宋体" panose="02010600030101010101" pitchFamily="2" charset="-122"/>
              </a:rPr>
              <a:t>　Ｂ．消耗了机械能，产生了电能</a:t>
            </a:r>
            <a:endParaRPr lang="zh-CN" altLang="en-US" sz="3200" b="1">
              <a:latin typeface="Arial" panose="020B0604020202020204" pitchFamily="34" charset="0"/>
              <a:ea typeface="宋体" panose="02010600030101010101" pitchFamily="2" charset="-122"/>
            </a:endParaRPr>
          </a:p>
          <a:p>
            <a:r>
              <a:rPr lang="zh-CN" altLang="en-US" sz="3200" b="1">
                <a:latin typeface="Arial" panose="020B0604020202020204" pitchFamily="34" charset="0"/>
                <a:ea typeface="宋体" panose="02010600030101010101" pitchFamily="2" charset="-122"/>
              </a:rPr>
              <a:t>　Ｃ．消耗了机械能，产生了内能</a:t>
            </a:r>
            <a:endParaRPr lang="zh-CN" altLang="en-US" sz="3200" b="1">
              <a:latin typeface="Arial" panose="020B0604020202020204" pitchFamily="34" charset="0"/>
              <a:ea typeface="宋体" panose="02010600030101010101" pitchFamily="2" charset="-122"/>
            </a:endParaRPr>
          </a:p>
          <a:p>
            <a:r>
              <a:rPr lang="zh-CN" altLang="en-US" sz="3200" b="1">
                <a:latin typeface="Arial" panose="020B0604020202020204" pitchFamily="34" charset="0"/>
                <a:ea typeface="宋体" panose="02010600030101010101" pitchFamily="2" charset="-122"/>
              </a:rPr>
              <a:t>　Ｄ．消耗了化学能，产生了电能</a:t>
            </a:r>
            <a:endParaRPr lang="zh-CN" altLang="en-US" sz="3200" b="1">
              <a:latin typeface="Arial" panose="020B0604020202020204" pitchFamily="34" charset="0"/>
              <a:ea typeface="宋体" panose="02010600030101010101" pitchFamily="2" charset="-122"/>
            </a:endParaRPr>
          </a:p>
        </p:txBody>
      </p:sp>
      <p:sp>
        <p:nvSpPr>
          <p:cNvPr id="26635" name="文本框 26634"/>
          <p:cNvSpPr txBox="1"/>
          <p:nvPr/>
        </p:nvSpPr>
        <p:spPr>
          <a:xfrm>
            <a:off x="7004050" y="4076700"/>
            <a:ext cx="592138" cy="579438"/>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Ａ</a:t>
            </a:r>
            <a:endParaRPr lang="zh-CN" altLang="en-US" sz="3200" b="1">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 calcmode="lin" valueType="num">
                                      <p:cBhvr additive="base">
                                        <p:cTn id="12" dur="500" fill="hold"/>
                                        <p:tgtEl>
                                          <p:spTgt spid="26629"/>
                                        </p:tgtEl>
                                        <p:attrNameLst>
                                          <p:attrName>ppt_x</p:attrName>
                                        </p:attrNameLst>
                                      </p:cBhvr>
                                      <p:tavLst>
                                        <p:tav tm="0">
                                          <p:val>
                                            <p:strVal val="0-#ppt_w/2"/>
                                          </p:val>
                                        </p:tav>
                                        <p:tav tm="100000">
                                          <p:val>
                                            <p:strVal val="#ppt_x"/>
                                          </p:val>
                                        </p:tav>
                                      </p:tavLst>
                                    </p:anim>
                                    <p:anim calcmode="lin" valueType="num">
                                      <p:cBhvr additive="base">
                                        <p:cTn id="13"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additive="base">
                                        <p:cTn id="18" dur="500" fill="hold"/>
                                        <p:tgtEl>
                                          <p:spTgt spid="26630"/>
                                        </p:tgtEl>
                                        <p:attrNameLst>
                                          <p:attrName>ppt_x</p:attrName>
                                        </p:attrNameLst>
                                      </p:cBhvr>
                                      <p:tavLst>
                                        <p:tav tm="0">
                                          <p:val>
                                            <p:strVal val="1+#ppt_w/2"/>
                                          </p:val>
                                        </p:tav>
                                        <p:tav tm="100000">
                                          <p:val>
                                            <p:strVal val="#ppt_x"/>
                                          </p:val>
                                        </p:tav>
                                      </p:tavLst>
                                    </p:anim>
                                    <p:anim calcmode="lin" valueType="num">
                                      <p:cBhvr additive="base">
                                        <p:cTn id="19"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6631"/>
                                        </p:tgtEl>
                                        <p:attrNameLst>
                                          <p:attrName>style.visibility</p:attrName>
                                        </p:attrNameLst>
                                      </p:cBhvr>
                                      <p:to>
                                        <p:strVal val="visible"/>
                                      </p:to>
                                    </p:set>
                                    <p:animEffect transition="in" filter="blinds(horizontal)">
                                      <p:cBhvr>
                                        <p:cTn id="24" dur="500"/>
                                        <p:tgtEl>
                                          <p:spTgt spid="2663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32"/>
                                        </p:tgtEl>
                                        <p:attrNameLst>
                                          <p:attrName>style.visibility</p:attrName>
                                        </p:attrNameLst>
                                      </p:cBhvr>
                                      <p:to>
                                        <p:strVal val="visible"/>
                                      </p:to>
                                    </p:set>
                                    <p:animEffect transition="in" filter="blinds(horizontal)">
                                      <p:cBhvr>
                                        <p:cTn id="29" dur="500"/>
                                        <p:tgtEl>
                                          <p:spTgt spid="2663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633"/>
                                        </p:tgtEl>
                                        <p:attrNameLst>
                                          <p:attrName>style.visibility</p:attrName>
                                        </p:attrNameLst>
                                      </p:cBhvr>
                                      <p:to>
                                        <p:strVal val="visible"/>
                                      </p:to>
                                    </p:set>
                                    <p:animEffect transition="in" filter="blinds(horizontal)">
                                      <p:cBhvr>
                                        <p:cTn id="34" dur="500"/>
                                        <p:tgtEl>
                                          <p:spTgt spid="2663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6635"/>
                                        </p:tgtEl>
                                        <p:attrNameLst>
                                          <p:attrName>style.visibility</p:attrName>
                                        </p:attrNameLst>
                                      </p:cBhvr>
                                      <p:to>
                                        <p:strVal val="visible"/>
                                      </p:to>
                                    </p:set>
                                    <p:animEffect transition="in" filter="blinds(horizontal)">
                                      <p:cBhvr>
                                        <p:cTn id="39"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2" grpId="0"/>
      <p:bldP spid="26633" grpId="0"/>
      <p:bldP spid="2663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 name="文本框 27649"/>
          <p:cNvSpPr txBox="1"/>
          <p:nvPr/>
        </p:nvSpPr>
        <p:spPr>
          <a:xfrm>
            <a:off x="304800" y="836613"/>
            <a:ext cx="8839200" cy="2227262"/>
          </a:xfrm>
          <a:prstGeom prst="rect">
            <a:avLst/>
          </a:prstGeom>
          <a:noFill/>
          <a:ln w="9525">
            <a:noFill/>
          </a:ln>
        </p:spPr>
        <p:txBody>
          <a:bodyPr anchor="t">
            <a:spAutoFit/>
          </a:bodyPr>
          <a:p>
            <a:r>
              <a:rPr lang="en-US" altLang="zh-CN" sz="2800">
                <a:latin typeface="华文行楷" pitchFamily="2" charset="-122"/>
                <a:ea typeface="华文行楷" pitchFamily="2" charset="-122"/>
              </a:rPr>
              <a:t>1</a:t>
            </a:r>
            <a:r>
              <a:rPr lang="zh-CN" altLang="en-US" sz="2800">
                <a:latin typeface="华文行楷" pitchFamily="2" charset="-122"/>
                <a:ea typeface="华文行楷" pitchFamily="2" charset="-122"/>
              </a:rPr>
              <a:t>．要改变直流电动机的转动方向</a:t>
            </a:r>
            <a:r>
              <a:rPr lang="en-US" altLang="zh-CN" sz="2800">
                <a:latin typeface="华文行楷" pitchFamily="2" charset="-122"/>
                <a:ea typeface="华文行楷" pitchFamily="2" charset="-122"/>
              </a:rPr>
              <a:t>,</a:t>
            </a:r>
            <a:r>
              <a:rPr lang="zh-CN" altLang="en-US" sz="2800">
                <a:latin typeface="华文行楷" pitchFamily="2" charset="-122"/>
                <a:ea typeface="华文行楷" pitchFamily="2" charset="-122"/>
              </a:rPr>
              <a:t>应采取的方法是</a:t>
            </a: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r>
              <a:rPr lang="en-US" altLang="zh-CN" sz="2800">
                <a:latin typeface="华文行楷" pitchFamily="2" charset="-122"/>
                <a:ea typeface="华文行楷" pitchFamily="2" charset="-122"/>
              </a:rPr>
              <a:t>A</a:t>
            </a:r>
            <a:r>
              <a:rPr lang="zh-CN" altLang="en-US" sz="2800">
                <a:latin typeface="华文行楷" pitchFamily="2" charset="-122"/>
                <a:ea typeface="华文行楷" pitchFamily="2" charset="-122"/>
              </a:rPr>
              <a:t>．增强磁极的磁性</a:t>
            </a:r>
            <a:r>
              <a:rPr lang="zh-CN" altLang="en-US" sz="2800">
                <a:latin typeface="华文行楷" pitchFamily="2" charset="-122"/>
                <a:ea typeface="华文行楷" pitchFamily="2" charset="-122"/>
              </a:rPr>
              <a:t>   </a:t>
            </a:r>
            <a:endParaRPr lang="zh-CN" altLang="en-US" sz="2800">
              <a:latin typeface="华文行楷" pitchFamily="2" charset="-122"/>
              <a:ea typeface="华文行楷" pitchFamily="2" charset="-122"/>
            </a:endParaRPr>
          </a:p>
          <a:p>
            <a:r>
              <a:rPr lang="en-US" altLang="zh-CN" sz="2800">
                <a:latin typeface="华文行楷" pitchFamily="2" charset="-122"/>
                <a:ea typeface="华文行楷" pitchFamily="2" charset="-122"/>
              </a:rPr>
              <a:t>B</a:t>
            </a:r>
            <a:r>
              <a:rPr lang="zh-CN" altLang="en-US" sz="2800">
                <a:latin typeface="华文行楷" pitchFamily="2" charset="-122"/>
                <a:ea typeface="华文行楷" pitchFamily="2" charset="-122"/>
              </a:rPr>
              <a:t>．加大通电电流</a:t>
            </a:r>
            <a:endParaRPr lang="zh-CN" altLang="en-US" sz="2800">
              <a:latin typeface="华文行楷" pitchFamily="2" charset="-122"/>
              <a:ea typeface="华文行楷" pitchFamily="2" charset="-122"/>
            </a:endParaRPr>
          </a:p>
          <a:p>
            <a:r>
              <a:rPr lang="en-US" altLang="zh-CN" sz="2800">
                <a:latin typeface="华文行楷" pitchFamily="2" charset="-122"/>
                <a:ea typeface="华文行楷" pitchFamily="2" charset="-122"/>
              </a:rPr>
              <a:t>C</a:t>
            </a:r>
            <a:r>
              <a:rPr lang="zh-CN" altLang="en-US" sz="2800">
                <a:latin typeface="华文行楷" pitchFamily="2" charset="-122"/>
                <a:ea typeface="华文行楷" pitchFamily="2" charset="-122"/>
              </a:rPr>
              <a:t>．改变线圈中的电流方向</a:t>
            </a:r>
            <a:r>
              <a:rPr lang="zh-CN" altLang="en-US" sz="2800">
                <a:latin typeface="华文行楷" pitchFamily="2" charset="-122"/>
                <a:ea typeface="华文行楷" pitchFamily="2" charset="-122"/>
              </a:rPr>
              <a:t>    </a:t>
            </a:r>
            <a:endParaRPr lang="zh-CN" altLang="en-US" sz="2800">
              <a:latin typeface="华文行楷" pitchFamily="2" charset="-122"/>
              <a:ea typeface="华文行楷" pitchFamily="2" charset="-122"/>
            </a:endParaRPr>
          </a:p>
          <a:p>
            <a:r>
              <a:rPr lang="en-US" altLang="zh-CN" sz="2800">
                <a:latin typeface="华文行楷" pitchFamily="2" charset="-122"/>
                <a:ea typeface="华文行楷" pitchFamily="2" charset="-122"/>
              </a:rPr>
              <a:t>D</a:t>
            </a:r>
            <a:r>
              <a:rPr lang="zh-CN" altLang="en-US" sz="2800">
                <a:latin typeface="华文行楷" pitchFamily="2" charset="-122"/>
                <a:ea typeface="华文行楷" pitchFamily="2" charset="-122"/>
              </a:rPr>
              <a:t>．将磁铁的磁极对调</a:t>
            </a:r>
            <a:endParaRPr lang="zh-CN" altLang="en-US" sz="2800">
              <a:latin typeface="华文行楷" pitchFamily="2" charset="-122"/>
              <a:ea typeface="华文行楷" pitchFamily="2" charset="-122"/>
            </a:endParaRPr>
          </a:p>
        </p:txBody>
      </p:sp>
      <p:sp>
        <p:nvSpPr>
          <p:cNvPr id="36866" name="文本框 27650"/>
          <p:cNvSpPr txBox="1"/>
          <p:nvPr/>
        </p:nvSpPr>
        <p:spPr>
          <a:xfrm>
            <a:off x="250825" y="3068638"/>
            <a:ext cx="9144000" cy="2654300"/>
          </a:xfrm>
          <a:prstGeom prst="rect">
            <a:avLst/>
          </a:prstGeom>
          <a:noFill/>
          <a:ln w="9525">
            <a:noFill/>
          </a:ln>
        </p:spPr>
        <p:txBody>
          <a:bodyPr anchor="t">
            <a:spAutoFit/>
          </a:bodyPr>
          <a:p>
            <a:r>
              <a:rPr lang="en-US" altLang="zh-CN" sz="2800">
                <a:latin typeface="华文行楷" pitchFamily="2" charset="-122"/>
                <a:ea typeface="华文行楷" pitchFamily="2" charset="-122"/>
              </a:rPr>
              <a:t>2</a:t>
            </a:r>
            <a:r>
              <a:rPr lang="zh-CN" altLang="en-US" sz="2800">
                <a:latin typeface="华文行楷" pitchFamily="2" charset="-122"/>
                <a:ea typeface="华文行楷" pitchFamily="2" charset="-122"/>
              </a:rPr>
              <a:t>、关于通电导体在磁场里受力方向与电流方向和磁感线方向之间的关系，下列说法中错误的是	</a:t>
            </a:r>
            <a:r>
              <a:rPr lang="en-US" altLang="zh-CN" sz="2800">
                <a:latin typeface="华文行楷" pitchFamily="2" charset="-122"/>
                <a:ea typeface="华文行楷" pitchFamily="2" charset="-122"/>
              </a:rPr>
              <a:t>[    ]</a:t>
            </a:r>
            <a:endParaRPr lang="en-US" altLang="zh-CN" sz="2800">
              <a:latin typeface="华文行楷" pitchFamily="2" charset="-122"/>
              <a:ea typeface="华文行楷" pitchFamily="2" charset="-122"/>
            </a:endParaRPr>
          </a:p>
          <a:p>
            <a:r>
              <a:rPr lang="en-US" altLang="zh-CN" sz="2800">
                <a:latin typeface="华文行楷" pitchFamily="2" charset="-122"/>
                <a:ea typeface="华文行楷" pitchFamily="2" charset="-122"/>
              </a:rPr>
              <a:t>A</a:t>
            </a:r>
            <a:r>
              <a:rPr lang="zh-CN" altLang="en-US" sz="2800">
                <a:latin typeface="华文行楷" pitchFamily="2" charset="-122"/>
                <a:ea typeface="华文行楷" pitchFamily="2" charset="-122"/>
              </a:rPr>
              <a:t>．电流方向改变时，导体受力方向改变</a:t>
            </a:r>
            <a:endParaRPr lang="zh-CN" altLang="en-US" sz="2800">
              <a:latin typeface="华文行楷" pitchFamily="2" charset="-122"/>
              <a:ea typeface="华文行楷" pitchFamily="2" charset="-122"/>
            </a:endParaRPr>
          </a:p>
          <a:p>
            <a:r>
              <a:rPr lang="en-US" altLang="zh-CN" sz="2800">
                <a:latin typeface="华文行楷" pitchFamily="2" charset="-122"/>
                <a:ea typeface="华文行楷" pitchFamily="2" charset="-122"/>
              </a:rPr>
              <a:t>B</a:t>
            </a:r>
            <a:r>
              <a:rPr lang="zh-CN" altLang="en-US" sz="2800">
                <a:latin typeface="华文行楷" pitchFamily="2" charset="-122"/>
                <a:ea typeface="华文行楷" pitchFamily="2" charset="-122"/>
              </a:rPr>
              <a:t>．磁场方向改变时，导体受力方向改变</a:t>
            </a:r>
            <a:endParaRPr lang="zh-CN" altLang="en-US" sz="2800">
              <a:latin typeface="华文行楷" pitchFamily="2" charset="-122"/>
              <a:ea typeface="华文行楷" pitchFamily="2" charset="-122"/>
            </a:endParaRPr>
          </a:p>
          <a:p>
            <a:r>
              <a:rPr lang="en-US" altLang="zh-CN" sz="2800">
                <a:latin typeface="华文行楷" pitchFamily="2" charset="-122"/>
                <a:ea typeface="华文行楷" pitchFamily="2" charset="-122"/>
              </a:rPr>
              <a:t>C</a:t>
            </a:r>
            <a:r>
              <a:rPr lang="zh-CN" altLang="en-US" sz="2800">
                <a:latin typeface="华文行楷" pitchFamily="2" charset="-122"/>
                <a:ea typeface="华文行楷" pitchFamily="2" charset="-122"/>
              </a:rPr>
              <a:t>．电流方向和磁场方向同时改变，导体的受力方向改变</a:t>
            </a:r>
            <a:endParaRPr lang="zh-CN" altLang="en-US" sz="2800">
              <a:latin typeface="华文行楷" pitchFamily="2" charset="-122"/>
              <a:ea typeface="华文行楷" pitchFamily="2" charset="-122"/>
            </a:endParaRPr>
          </a:p>
          <a:p>
            <a:r>
              <a:rPr lang="en-US" altLang="zh-CN" sz="2800">
                <a:latin typeface="华文行楷" pitchFamily="2" charset="-122"/>
                <a:ea typeface="华文行楷" pitchFamily="2" charset="-122"/>
              </a:rPr>
              <a:t>D</a:t>
            </a:r>
            <a:r>
              <a:rPr lang="zh-CN" altLang="en-US" sz="2800">
                <a:latin typeface="华文行楷" pitchFamily="2" charset="-122"/>
                <a:ea typeface="华文行楷" pitchFamily="2" charset="-122"/>
              </a:rPr>
              <a:t>．电流方向和磁场方向同时改变，导体的受力方向不变</a:t>
            </a:r>
            <a:r>
              <a:rPr lang="zh-CN" altLang="en-US" sz="2800">
                <a:latin typeface="Times New Roman" panose="02020603050405020304" pitchFamily="2" charset="0"/>
                <a:ea typeface="宋体" panose="02010600030101010101" pitchFamily="2" charset="-122"/>
              </a:rPr>
              <a:t> </a:t>
            </a:r>
            <a:endParaRPr lang="zh-CN" altLang="en-US" sz="2800">
              <a:latin typeface="Times New Roman" panose="02020603050405020304" pitchFamily="2" charset="0"/>
              <a:ea typeface="宋体" panose="02010600030101010101" pitchFamily="2" charset="-122"/>
            </a:endParaRPr>
          </a:p>
        </p:txBody>
      </p:sp>
      <p:sp>
        <p:nvSpPr>
          <p:cNvPr id="36867" name="文本框 27651"/>
          <p:cNvSpPr txBox="1"/>
          <p:nvPr/>
        </p:nvSpPr>
        <p:spPr>
          <a:xfrm>
            <a:off x="304800" y="5791200"/>
            <a:ext cx="3236913" cy="579438"/>
          </a:xfrm>
          <a:prstGeom prst="rect">
            <a:avLst/>
          </a:prstGeom>
          <a:noFill/>
          <a:ln w="9525">
            <a:noFill/>
          </a:ln>
        </p:spPr>
        <p:txBody>
          <a:bodyPr wrap="none" anchor="t">
            <a:spAutoFit/>
          </a:bodyPr>
          <a:p>
            <a:r>
              <a:rPr lang="en-US" altLang="zh-CN" sz="3200">
                <a:latin typeface="华文行楷" pitchFamily="2" charset="-122"/>
                <a:ea typeface="华文行楷" pitchFamily="2" charset="-122"/>
              </a:rPr>
              <a:t>3</a:t>
            </a:r>
            <a:r>
              <a:rPr lang="zh-CN" altLang="en-US" sz="3200">
                <a:latin typeface="华文行楷" pitchFamily="2" charset="-122"/>
                <a:ea typeface="华文行楷" pitchFamily="2" charset="-122"/>
              </a:rPr>
              <a:t>、电动机是利用</a:t>
            </a:r>
            <a:endParaRPr lang="zh-CN" altLang="en-US" sz="3200">
              <a:latin typeface="华文行楷" pitchFamily="2" charset="-122"/>
              <a:ea typeface="华文行楷" pitchFamily="2" charset="-122"/>
            </a:endParaRPr>
          </a:p>
        </p:txBody>
      </p:sp>
      <p:sp>
        <p:nvSpPr>
          <p:cNvPr id="36868" name="直接连接符 27652"/>
          <p:cNvSpPr/>
          <p:nvPr/>
        </p:nvSpPr>
        <p:spPr>
          <a:xfrm>
            <a:off x="3581400" y="6248400"/>
            <a:ext cx="3886200" cy="0"/>
          </a:xfrm>
          <a:prstGeom prst="line">
            <a:avLst/>
          </a:prstGeom>
          <a:ln w="12700" cap="flat" cmpd="sng">
            <a:solidFill>
              <a:schemeClr val="tx1"/>
            </a:solidFill>
            <a:prstDash val="solid"/>
            <a:round/>
            <a:headEnd type="none" w="med" len="med"/>
            <a:tailEnd type="none" w="med" len="med"/>
          </a:ln>
        </p:spPr>
      </p:sp>
      <p:sp>
        <p:nvSpPr>
          <p:cNvPr id="36869" name="文本框 27653"/>
          <p:cNvSpPr txBox="1"/>
          <p:nvPr/>
        </p:nvSpPr>
        <p:spPr>
          <a:xfrm>
            <a:off x="7524750" y="5734050"/>
            <a:ext cx="1809750" cy="579438"/>
          </a:xfrm>
          <a:prstGeom prst="rect">
            <a:avLst/>
          </a:prstGeom>
          <a:noFill/>
          <a:ln w="9525">
            <a:noFill/>
          </a:ln>
        </p:spPr>
        <p:txBody>
          <a:bodyPr wrap="none" anchor="t">
            <a:spAutoFit/>
          </a:bodyPr>
          <a:p>
            <a:r>
              <a:rPr lang="zh-CN" altLang="en-US" sz="3200">
                <a:latin typeface="Times New Roman" panose="02020603050405020304" pitchFamily="2" charset="0"/>
                <a:ea typeface="华文行楷" pitchFamily="2" charset="-122"/>
              </a:rPr>
              <a:t>制成的。</a:t>
            </a:r>
            <a:endParaRPr lang="zh-CN" altLang="en-US" sz="3200">
              <a:latin typeface="Times New Roman" panose="02020603050405020304" pitchFamily="2" charset="0"/>
              <a:ea typeface="华文行楷" pitchFamily="2" charset="-122"/>
            </a:endParaRPr>
          </a:p>
        </p:txBody>
      </p:sp>
      <p:sp>
        <p:nvSpPr>
          <p:cNvPr id="36870" name="文本框 27654"/>
          <p:cNvSpPr txBox="1"/>
          <p:nvPr/>
        </p:nvSpPr>
        <p:spPr>
          <a:xfrm>
            <a:off x="3505200" y="0"/>
            <a:ext cx="1555750" cy="914400"/>
          </a:xfrm>
          <a:prstGeom prst="rect">
            <a:avLst/>
          </a:prstGeom>
          <a:noFill/>
          <a:ln w="9525">
            <a:noFill/>
          </a:ln>
        </p:spPr>
        <p:txBody>
          <a:bodyPr wrap="none" anchor="t">
            <a:spAutoFit/>
          </a:bodyPr>
          <a:p>
            <a:r>
              <a:rPr lang="zh-CN" altLang="en-US" sz="5400">
                <a:solidFill>
                  <a:srgbClr val="FF00FF"/>
                </a:solidFill>
                <a:latin typeface="Times New Roman" panose="02020603050405020304" pitchFamily="2" charset="0"/>
                <a:ea typeface="华文彩云" pitchFamily="2" charset="-122"/>
              </a:rPr>
              <a:t>习题</a:t>
            </a:r>
            <a:endParaRPr lang="zh-CN" altLang="en-US" sz="5400">
              <a:solidFill>
                <a:srgbClr val="FF00FF"/>
              </a:solidFill>
              <a:latin typeface="Times New Roman" panose="02020603050405020304" pitchFamily="2" charset="0"/>
              <a:ea typeface="华文彩云" pitchFamily="2" charset="-122"/>
            </a:endParaRPr>
          </a:p>
        </p:txBody>
      </p:sp>
      <p:sp>
        <p:nvSpPr>
          <p:cNvPr id="27656" name="文本框 27655"/>
          <p:cNvSpPr txBox="1"/>
          <p:nvPr/>
        </p:nvSpPr>
        <p:spPr>
          <a:xfrm>
            <a:off x="7019925" y="3557588"/>
            <a:ext cx="441325" cy="519112"/>
          </a:xfrm>
          <a:prstGeom prst="rect">
            <a:avLst/>
          </a:prstGeom>
          <a:noFill/>
          <a:ln w="9525">
            <a:noFill/>
          </a:ln>
        </p:spPr>
        <p:txBody>
          <a:bodyPr wrap="none" anchor="t">
            <a:spAutoFit/>
          </a:bodyPr>
          <a:p>
            <a:r>
              <a:rPr lang="en-US" altLang="zh-CN" sz="2800" b="1" i="1">
                <a:solidFill>
                  <a:srgbClr val="FF0000"/>
                </a:solidFill>
                <a:latin typeface="Arial" panose="020B0604020202020204" pitchFamily="34" charset="0"/>
                <a:ea typeface="宋体" panose="02010600030101010101" pitchFamily="2" charset="-122"/>
              </a:rPr>
              <a:t>C</a:t>
            </a:r>
            <a:endParaRPr lang="en-US" altLang="zh-CN" sz="2800" b="1" i="1">
              <a:solidFill>
                <a:srgbClr val="FF0000"/>
              </a:solidFill>
              <a:latin typeface="Arial" panose="020B0604020202020204" pitchFamily="34" charset="0"/>
              <a:ea typeface="宋体" panose="02010600030101010101" pitchFamily="2" charset="-122"/>
            </a:endParaRPr>
          </a:p>
        </p:txBody>
      </p:sp>
      <p:sp>
        <p:nvSpPr>
          <p:cNvPr id="27657" name="文本框 27656"/>
          <p:cNvSpPr txBox="1"/>
          <p:nvPr/>
        </p:nvSpPr>
        <p:spPr>
          <a:xfrm>
            <a:off x="3203575" y="5805488"/>
            <a:ext cx="4689475" cy="457200"/>
          </a:xfrm>
          <a:prstGeom prst="rect">
            <a:avLst/>
          </a:prstGeom>
          <a:noFill/>
          <a:ln w="9525">
            <a:noFill/>
          </a:ln>
        </p:spPr>
        <p:txBody>
          <a:bodyPr anchor="t">
            <a:spAutoFit/>
          </a:bodyPr>
          <a:p>
            <a:r>
              <a:rPr lang="zh-CN" altLang="en-US" sz="2400" b="1">
                <a:solidFill>
                  <a:srgbClr val="FF0000"/>
                </a:solidFill>
                <a:latin typeface="Arial" panose="020B0604020202020204" pitchFamily="34" charset="0"/>
                <a:ea typeface="宋体" panose="02010600030101010101" pitchFamily="2" charset="-122"/>
              </a:rPr>
              <a:t>通电导线在磁场中受到力的作用</a:t>
            </a:r>
            <a:endParaRPr lang="zh-CN" altLang="en-US" sz="2400" b="1">
              <a:solidFill>
                <a:srgbClr val="FF0000"/>
              </a:solidFill>
              <a:latin typeface="Arial" panose="020B0604020202020204" pitchFamily="34" charset="0"/>
              <a:ea typeface="宋体" panose="02010600030101010101" pitchFamily="2" charset="-122"/>
            </a:endParaRPr>
          </a:p>
        </p:txBody>
      </p:sp>
      <p:sp>
        <p:nvSpPr>
          <p:cNvPr id="27658" name="文本框 27657"/>
          <p:cNvSpPr txBox="1"/>
          <p:nvPr/>
        </p:nvSpPr>
        <p:spPr>
          <a:xfrm>
            <a:off x="8172450" y="908050"/>
            <a:ext cx="698500" cy="519113"/>
          </a:xfrm>
          <a:prstGeom prst="rect">
            <a:avLst/>
          </a:prstGeom>
          <a:noFill/>
          <a:ln w="9525">
            <a:noFill/>
          </a:ln>
        </p:spPr>
        <p:txBody>
          <a:bodyPr wrap="none" anchor="t">
            <a:spAutoFit/>
          </a:bodyPr>
          <a:p>
            <a:r>
              <a:rPr lang="en-US" altLang="zh-CN" sz="2800" b="1" i="1">
                <a:solidFill>
                  <a:srgbClr val="FF0000"/>
                </a:solidFill>
                <a:latin typeface="Arial" panose="020B0604020202020204" pitchFamily="34" charset="0"/>
                <a:ea typeface="宋体" panose="02010600030101010101" pitchFamily="2" charset="-122"/>
              </a:rPr>
              <a:t>CD</a:t>
            </a:r>
            <a:endParaRPr lang="en-US" altLang="zh-CN" sz="2800" b="1" i="1">
              <a:solidFill>
                <a:srgbClr val="FF0000"/>
              </a:solidFill>
              <a:latin typeface="Arial" panose="020B0604020202020204" pitchFamily="34" charset="0"/>
              <a:ea typeface="宋体" panose="0201060003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blinds(horizontal)">
                                      <p:cBhvr>
                                        <p:cTn id="7" dur="500"/>
                                        <p:tgtEl>
                                          <p:spTgt spid="27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linds(horizontal)">
                                      <p:cBhvr>
                                        <p:cTn id="12" dur="500"/>
                                        <p:tgtEl>
                                          <p:spTgt spid="276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animEffect transition="in" filter="blinds(horizontal)">
                                      <p:cBhvr>
                                        <p:cTn id="17"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7" grpId="0"/>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89" name="标题 28673"/>
          <p:cNvSpPr>
            <a:spLocks noGrp="1" noRot="1"/>
          </p:cNvSpPr>
          <p:nvPr>
            <p:ph type="title"/>
          </p:nvPr>
        </p:nvSpPr>
        <p:spPr>
          <a:ln/>
        </p:spPr>
        <p:txBody>
          <a:bodyPr anchor="ctr"/>
          <a:p>
            <a:r>
              <a:rPr lang="en-US" altLang="zh-CN" sz="4800" b="1"/>
              <a:t>  </a:t>
            </a:r>
            <a:r>
              <a:rPr lang="zh-CN" altLang="en-US" sz="4800" b="1"/>
              <a:t>课 后 思 考</a:t>
            </a:r>
            <a:r>
              <a:rPr lang="en-US" altLang="zh-CN" sz="4800" b="1"/>
              <a:t>?</a:t>
            </a:r>
            <a:endParaRPr lang="en-US" altLang="zh-CN" sz="4800" b="1"/>
          </a:p>
        </p:txBody>
      </p:sp>
      <p:sp>
        <p:nvSpPr>
          <p:cNvPr id="37890" name="文本占位符 28674"/>
          <p:cNvSpPr>
            <a:spLocks noGrp="1" noRot="1"/>
          </p:cNvSpPr>
          <p:nvPr>
            <p:ph idx="1"/>
          </p:nvPr>
        </p:nvSpPr>
        <p:spPr>
          <a:ln/>
        </p:spPr>
        <p:txBody>
          <a:bodyPr anchor="t"/>
          <a:p>
            <a:r>
              <a:rPr lang="en-US" altLang="zh-CN" sz="4000" b="1"/>
              <a:t>“</a:t>
            </a:r>
            <a:r>
              <a:rPr lang="zh-CN" altLang="en-US" sz="4000" b="1"/>
              <a:t>想想做做”之中漆皮为什么一端只刮掉半圈？</a:t>
            </a:r>
            <a:endParaRPr lang="zh-CN" altLang="en-US" sz="4000" b="1"/>
          </a:p>
          <a:p>
            <a:r>
              <a:rPr lang="zh-CN" altLang="en-US" sz="4000" b="1"/>
              <a:t>如果漆皮全部都刮去的话，又会怎样呢？</a:t>
            </a:r>
            <a:endParaRPr lang="zh-CN" altLang="en-US" sz="4000" b="1"/>
          </a:p>
        </p:txBody>
      </p:sp>
      <p:grpSp>
        <p:nvGrpSpPr>
          <p:cNvPr id="28676" name="组合 28675"/>
          <p:cNvGrpSpPr/>
          <p:nvPr/>
        </p:nvGrpSpPr>
        <p:grpSpPr>
          <a:xfrm>
            <a:off x="3708400" y="3933825"/>
            <a:ext cx="3887788" cy="2519363"/>
            <a:chOff x="0" y="0"/>
            <a:chExt cx="1488" cy="1378"/>
          </a:xfrm>
        </p:grpSpPr>
        <p:pic>
          <p:nvPicPr>
            <p:cNvPr id="37892" name="图片 28676" descr="兔子2"/>
            <p:cNvPicPr>
              <a:picLocks noChangeAspect="1"/>
            </p:cNvPicPr>
            <p:nvPr/>
          </p:nvPicPr>
          <p:blipFill>
            <a:blip r:embed="rId1"/>
            <a:stretch>
              <a:fillRect/>
            </a:stretch>
          </p:blipFill>
          <p:spPr>
            <a:xfrm>
              <a:off x="0" y="672"/>
              <a:ext cx="706" cy="706"/>
            </a:xfrm>
            <a:prstGeom prst="rect">
              <a:avLst/>
            </a:prstGeom>
            <a:noFill/>
            <a:ln w="9525">
              <a:noFill/>
            </a:ln>
          </p:spPr>
        </p:pic>
        <p:sp>
          <p:nvSpPr>
            <p:cNvPr id="37893" name="云形标注 28677"/>
            <p:cNvSpPr/>
            <p:nvPr/>
          </p:nvSpPr>
          <p:spPr>
            <a:xfrm>
              <a:off x="480" y="0"/>
              <a:ext cx="1008" cy="384"/>
            </a:xfrm>
            <a:prstGeom prst="cloudCallout">
              <a:avLst>
                <a:gd name="adj1" fmla="val -35417"/>
                <a:gd name="adj2" fmla="val 151301"/>
              </a:avLst>
            </a:prstGeom>
            <a:solidFill>
              <a:schemeClr val="hlink"/>
            </a:solidFill>
            <a:ln w="9525" cap="flat" cmpd="sng">
              <a:solidFill>
                <a:schemeClr val="tx1"/>
              </a:solidFill>
              <a:prstDash val="solid"/>
              <a:round/>
              <a:headEnd type="none" w="med" len="med"/>
              <a:tailEnd type="none" w="med" len="med"/>
            </a:ln>
          </p:spPr>
          <p:txBody>
            <a:bodyPr anchor="t"/>
            <a:p>
              <a:pPr algn="ctr"/>
              <a:r>
                <a:rPr lang="zh-CN" altLang="en-US" sz="2400">
                  <a:latin typeface="Times New Roman" panose="02020603050405020304" pitchFamily="2" charset="0"/>
                  <a:ea typeface="宋体" panose="02010600030101010101" pitchFamily="2" charset="-122"/>
                </a:rPr>
                <a:t>想一想</a:t>
              </a:r>
              <a:endParaRPr lang="zh-CN" altLang="en-US" sz="2400">
                <a:latin typeface="Times New Roman" panose="02020603050405020304" pitchFamily="2"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3" name="矩形 29697"/>
          <p:cNvSpPr/>
          <p:nvPr/>
        </p:nvSpPr>
        <p:spPr>
          <a:xfrm>
            <a:off x="1763713" y="1773238"/>
            <a:ext cx="5761037" cy="3600450"/>
          </a:xfrm>
          <a:prstGeom prst="rect">
            <a:avLst/>
          </a:prstGeom>
        </p:spPr>
        <p:txBody>
          <a:bodyPr wrap="none" fromWordArt="1">
            <a:prstTxWarp prst="textFadeUp">
              <a:avLst>
                <a:gd name="adj" fmla="val 9991"/>
              </a:avLst>
            </a:prstTxWarp>
            <a:normAutofit/>
          </a:bodyPr>
          <a:p>
            <a:pPr algn="ctr"/>
            <a:r>
              <a:rPr lang="zh-CN" altLang="en-US" sz="3600">
                <a:ln w="12700" cap="flat" cmpd="sng">
                  <a:solidFill>
                    <a:srgbClr val="B2B2B2"/>
                  </a:solidFill>
                  <a:prstDash val="solid"/>
                  <a:round/>
                  <a:headEnd type="none" w="med" len="med"/>
                  <a:tailEnd type="none" w="med" len="med"/>
                </a:ln>
                <a:gradFill rotWithShape="0">
                  <a:gsLst>
                    <a:gs pos="0">
                      <a:srgbClr val="520402"/>
                    </a:gs>
                    <a:gs pos="100000">
                      <a:srgbClr val="FFCC00"/>
                    </a:gs>
                  </a:gsLst>
                  <a:lin ang="5400000" scaled="1"/>
                  <a:tileRect/>
                </a:gradFill>
                <a:effectLst>
                  <a:outerShdw dist="35921" dir="2699999" sy="50000" rotWithShape="0">
                    <a:srgbClr val="875B0D">
                      <a:alpha val="67999"/>
                    </a:srgbClr>
                  </a:outerShdw>
                </a:effectLst>
                <a:latin typeface="宋体" panose="02010600030101010101" pitchFamily="2" charset="-122"/>
                <a:ea typeface="宋体" panose="02010600030101010101" pitchFamily="2" charset="-122"/>
              </a:rPr>
              <a:t>再见</a:t>
            </a:r>
            <a:endParaRPr lang="zh-CN" altLang="en-US" sz="3600">
              <a:ln w="12700" cap="flat" cmpd="sng">
                <a:solidFill>
                  <a:srgbClr val="B2B2B2"/>
                </a:solidFill>
                <a:prstDash val="solid"/>
                <a:round/>
                <a:headEnd type="none" w="med" len="med"/>
                <a:tailEnd type="none" w="med" len="med"/>
              </a:ln>
              <a:gradFill rotWithShape="0">
                <a:gsLst>
                  <a:gs pos="0">
                    <a:srgbClr val="520402"/>
                  </a:gs>
                  <a:gs pos="100000">
                    <a:srgbClr val="FFCC00"/>
                  </a:gs>
                </a:gsLst>
                <a:lin ang="5400000" scaled="1"/>
                <a:tileRect/>
              </a:gradFill>
              <a:effectLst>
                <a:outerShdw dist="35921" dir="2699999" sy="50000" rotWithShape="0">
                  <a:srgbClr val="875B0D">
                    <a:alpha val="67999"/>
                  </a:srgbClr>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1" name="标题 6145"/>
          <p:cNvSpPr>
            <a:spLocks noGrp="1" noRot="1"/>
          </p:cNvSpPr>
          <p:nvPr>
            <p:ph type="title"/>
          </p:nvPr>
        </p:nvSpPr>
        <p:spPr>
          <a:xfrm>
            <a:off x="250825" y="0"/>
            <a:ext cx="8540750" cy="1143000"/>
          </a:xfrm>
          <a:ln/>
        </p:spPr>
        <p:txBody>
          <a:bodyPr anchor="ctr"/>
          <a:p>
            <a:r>
              <a:rPr lang="zh-CN" altLang="en-US">
                <a:solidFill>
                  <a:srgbClr val="FF0000"/>
                </a:solidFill>
              </a:rPr>
              <a:t>奥斯特实验</a:t>
            </a:r>
            <a:endParaRPr lang="zh-CN" altLang="en-US">
              <a:solidFill>
                <a:srgbClr val="FF0000"/>
              </a:solidFill>
            </a:endParaRPr>
          </a:p>
        </p:txBody>
      </p:sp>
      <p:pic>
        <p:nvPicPr>
          <p:cNvPr id="15362" name="图片 6146" descr="1111"/>
          <p:cNvPicPr>
            <a:picLocks noChangeAspect="1"/>
          </p:cNvPicPr>
          <p:nvPr/>
        </p:nvPicPr>
        <p:blipFill>
          <a:blip r:embed="rId1"/>
          <a:stretch>
            <a:fillRect/>
          </a:stretch>
        </p:blipFill>
        <p:spPr>
          <a:xfrm>
            <a:off x="468313" y="1484313"/>
            <a:ext cx="7740650" cy="4349750"/>
          </a:xfrm>
          <a:prstGeom prst="rect">
            <a:avLst/>
          </a:prstGeom>
          <a:noFill/>
          <a:ln w="9525">
            <a:noFill/>
          </a:ln>
        </p:spPr>
      </p:pic>
      <p:sp>
        <p:nvSpPr>
          <p:cNvPr id="6148" name="文本框 6147"/>
          <p:cNvSpPr txBox="1"/>
          <p:nvPr/>
        </p:nvSpPr>
        <p:spPr>
          <a:xfrm>
            <a:off x="539750" y="5734050"/>
            <a:ext cx="8259763" cy="519113"/>
          </a:xfrm>
          <a:prstGeom prst="rect">
            <a:avLst/>
          </a:prstGeom>
          <a:noFill/>
          <a:ln w="9525">
            <a:noFill/>
          </a:ln>
        </p:spPr>
        <p:txBody>
          <a:bodyPr wrap="none" anchor="t">
            <a:spAutoFit/>
          </a:bodyPr>
          <a:p>
            <a:r>
              <a:rPr lang="zh-CN" altLang="en-US" sz="2800" b="1">
                <a:latin typeface="Arial" panose="020B0604020202020204" pitchFamily="34" charset="0"/>
                <a:ea typeface="宋体" panose="02010600030101010101" pitchFamily="2" charset="-122"/>
              </a:rPr>
              <a:t>实验说明</a:t>
            </a:r>
            <a:r>
              <a:rPr lang="en-US" altLang="zh-CN" sz="2800" b="1">
                <a:latin typeface="Arial" panose="020B0604020202020204" pitchFamily="34" charset="0"/>
                <a:ea typeface="宋体" panose="02010600030101010101" pitchFamily="2" charset="-122"/>
              </a:rPr>
              <a:t>:</a:t>
            </a:r>
            <a:r>
              <a:rPr lang="zh-CN" altLang="en-US" sz="2800" b="1">
                <a:latin typeface="Arial" panose="020B0604020202020204" pitchFamily="34" charset="0"/>
                <a:ea typeface="宋体" panose="02010600030101010101" pitchFamily="2" charset="-122"/>
              </a:rPr>
              <a:t>通电导线周围存在磁场</a:t>
            </a:r>
            <a:r>
              <a:rPr lang="en-US" altLang="zh-CN" sz="2800" b="1">
                <a:latin typeface="Arial" panose="020B0604020202020204" pitchFamily="34" charset="0"/>
                <a:ea typeface="宋体" panose="02010600030101010101" pitchFamily="2" charset="-122"/>
              </a:rPr>
              <a:t>,</a:t>
            </a:r>
            <a:r>
              <a:rPr lang="zh-CN" altLang="en-US" sz="2800" b="1">
                <a:latin typeface="Arial" panose="020B0604020202020204" pitchFamily="34" charset="0"/>
                <a:ea typeface="宋体" panose="02010600030101010101" pitchFamily="2" charset="-122"/>
              </a:rPr>
              <a:t>对磁体有磁力作用</a:t>
            </a:r>
            <a:endParaRPr lang="zh-CN" altLang="en-US" sz="28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0" name="文本框 7169"/>
          <p:cNvSpPr txBox="1"/>
          <p:nvPr/>
        </p:nvSpPr>
        <p:spPr>
          <a:xfrm>
            <a:off x="2051050" y="1844675"/>
            <a:ext cx="4648200" cy="1554163"/>
          </a:xfrm>
          <a:prstGeom prst="rect">
            <a:avLst/>
          </a:prstGeom>
          <a:noFill/>
          <a:ln w="9525">
            <a:noFill/>
          </a:ln>
        </p:spPr>
        <p:txBody>
          <a:bodyPr anchor="t">
            <a:spAutoFit/>
          </a:bodyPr>
          <a:p>
            <a:r>
              <a:rPr lang="zh-CN" altLang="en-US" sz="3200" b="1">
                <a:latin typeface="Times New Roman" panose="02020603050405020304" pitchFamily="2" charset="0"/>
                <a:ea typeface="华文新魏" pitchFamily="2" charset="-122"/>
              </a:rPr>
              <a:t>通电的导线能使磁体偏转（</a:t>
            </a:r>
            <a:r>
              <a:rPr lang="zh-CN" altLang="en-US" sz="3200" b="1">
                <a:solidFill>
                  <a:srgbClr val="FF0000"/>
                </a:solidFill>
                <a:latin typeface="Times New Roman" panose="02020603050405020304" pitchFamily="2" charset="0"/>
                <a:ea typeface="华文新魏" pitchFamily="2" charset="-122"/>
              </a:rPr>
              <a:t>运动</a:t>
            </a:r>
            <a:r>
              <a:rPr lang="zh-CN" altLang="en-US" sz="3200" b="1">
                <a:latin typeface="Times New Roman" panose="02020603050405020304" pitchFamily="2" charset="0"/>
                <a:ea typeface="华文新魏" pitchFamily="2" charset="-122"/>
              </a:rPr>
              <a:t>），说明磁体受到磁力的作用</a:t>
            </a:r>
            <a:endParaRPr lang="zh-CN" altLang="en-US" sz="3200" b="1">
              <a:latin typeface="Times New Roman" panose="02020603050405020304" pitchFamily="2" charset="0"/>
              <a:ea typeface="华文新魏" pitchFamily="2" charset="-122"/>
            </a:endParaRPr>
          </a:p>
        </p:txBody>
      </p:sp>
      <p:sp>
        <p:nvSpPr>
          <p:cNvPr id="7171" name="下箭头 7170"/>
          <p:cNvSpPr/>
          <p:nvPr/>
        </p:nvSpPr>
        <p:spPr>
          <a:xfrm>
            <a:off x="4067175" y="3573463"/>
            <a:ext cx="381000" cy="457200"/>
          </a:xfrm>
          <a:prstGeom prst="downArrow">
            <a:avLst>
              <a:gd name="adj1" fmla="val 50000"/>
              <a:gd name="adj2" fmla="val 3000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7172" name="文本框 7171"/>
          <p:cNvSpPr txBox="1"/>
          <p:nvPr/>
        </p:nvSpPr>
        <p:spPr>
          <a:xfrm>
            <a:off x="1979613" y="4149725"/>
            <a:ext cx="4816475" cy="1066800"/>
          </a:xfrm>
          <a:prstGeom prst="rect">
            <a:avLst/>
          </a:prstGeom>
          <a:noFill/>
          <a:ln w="9525">
            <a:noFill/>
          </a:ln>
        </p:spPr>
        <p:txBody>
          <a:bodyPr anchor="t">
            <a:spAutoFit/>
          </a:bodyPr>
          <a:p>
            <a:r>
              <a:rPr lang="zh-CN" altLang="en-US" sz="3200" b="1">
                <a:latin typeface="Times New Roman" panose="02020603050405020304" pitchFamily="2" charset="0"/>
                <a:ea typeface="华文新魏" pitchFamily="2" charset="-122"/>
              </a:rPr>
              <a:t>逆向思维</a:t>
            </a:r>
            <a:r>
              <a:rPr lang="en-US" altLang="zh-CN" sz="3200" b="1">
                <a:latin typeface="Times New Roman" panose="02020603050405020304" pitchFamily="2" charset="0"/>
                <a:ea typeface="华文新魏" pitchFamily="2" charset="-122"/>
              </a:rPr>
              <a:t>——</a:t>
            </a:r>
            <a:r>
              <a:rPr lang="zh-CN" altLang="en-US" sz="3200" b="1">
                <a:latin typeface="Times New Roman" panose="02020603050405020304" pitchFamily="2" charset="0"/>
                <a:ea typeface="华文新魏" pitchFamily="2" charset="-122"/>
              </a:rPr>
              <a:t>磁体能否使通电的导线</a:t>
            </a:r>
            <a:r>
              <a:rPr lang="zh-CN" altLang="en-US" sz="3200" b="1">
                <a:solidFill>
                  <a:srgbClr val="FF0000"/>
                </a:solidFill>
                <a:latin typeface="Times New Roman" panose="02020603050405020304" pitchFamily="2" charset="0"/>
                <a:ea typeface="华文新魏" pitchFamily="2" charset="-122"/>
              </a:rPr>
              <a:t>运动</a:t>
            </a:r>
            <a:r>
              <a:rPr lang="zh-CN" altLang="en-US" sz="3200" b="1">
                <a:latin typeface="Times New Roman" panose="02020603050405020304" pitchFamily="2" charset="0"/>
                <a:ea typeface="华文新魏" pitchFamily="2" charset="-122"/>
              </a:rPr>
              <a:t>呢？</a:t>
            </a:r>
            <a:endParaRPr lang="zh-CN" altLang="en-US" sz="3200" b="1">
              <a:latin typeface="Times New Roman" panose="02020603050405020304" pitchFamily="2" charset="0"/>
              <a:ea typeface="华文新魏"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out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0-#ppt_w/2"/>
                                          </p:val>
                                        </p:tav>
                                        <p:tav tm="100000">
                                          <p:val>
                                            <p:strVal val="#ppt_x"/>
                                          </p:val>
                                        </p:tav>
                                      </p:tavLst>
                                    </p:anim>
                                    <p:anim calcmode="lin" valueType="num">
                                      <p:cBhvr additive="base">
                                        <p:cTn id="13"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arn(outVertical)">
                                      <p:cBhvr>
                                        <p:cTn id="1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7409" name="图片 8193" descr="通电导线在磁场中受力"/>
          <p:cNvPicPr>
            <a:picLocks noChangeAspect="1"/>
          </p:cNvPicPr>
          <p:nvPr/>
        </p:nvPicPr>
        <p:blipFill>
          <a:blip r:embed="rId1"/>
          <a:stretch>
            <a:fillRect/>
          </a:stretch>
        </p:blipFill>
        <p:spPr>
          <a:xfrm>
            <a:off x="0" y="1125538"/>
            <a:ext cx="9144000" cy="5732462"/>
          </a:xfrm>
          <a:prstGeom prst="rect">
            <a:avLst/>
          </a:prstGeom>
          <a:noFill/>
          <a:ln w="9525">
            <a:noFill/>
          </a:ln>
        </p:spPr>
      </p:pic>
      <p:sp>
        <p:nvSpPr>
          <p:cNvPr id="17410" name="文本框 8194"/>
          <p:cNvSpPr txBox="1"/>
          <p:nvPr/>
        </p:nvSpPr>
        <p:spPr>
          <a:xfrm>
            <a:off x="3132138" y="188913"/>
            <a:ext cx="3024187" cy="762000"/>
          </a:xfrm>
          <a:prstGeom prst="rect">
            <a:avLst/>
          </a:prstGeom>
          <a:noFill/>
          <a:ln w="9525">
            <a:noFill/>
          </a:ln>
        </p:spPr>
        <p:txBody>
          <a:bodyPr anchor="t">
            <a:spAutoFit/>
          </a:bodyPr>
          <a:p>
            <a:pPr>
              <a:spcBef>
                <a:spcPct val="50000"/>
              </a:spcBef>
            </a:pPr>
            <a:r>
              <a:rPr lang="zh-CN" altLang="en-US" sz="4400" b="1">
                <a:solidFill>
                  <a:srgbClr val="FF0000"/>
                </a:solidFill>
                <a:latin typeface="Arial" panose="020B0604020202020204" pitchFamily="34" charset="0"/>
                <a:ea typeface="华文行楷" pitchFamily="2" charset="-122"/>
              </a:rPr>
              <a:t>实验装置</a:t>
            </a:r>
            <a:endParaRPr lang="zh-CN" altLang="en-US" sz="4400" b="1">
              <a:solidFill>
                <a:srgbClr val="FF0000"/>
              </a:solidFill>
              <a:latin typeface="Arial" panose="020B0604020202020204" pitchFamily="34" charset="0"/>
              <a:ea typeface="华文行楷"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Tree>
    <p:controls>
      <mc:AlternateContent xmlns:mc="http://schemas.openxmlformats.org/markup-compatibility/2006">
        <mc:Choice xmlns:v="urn:schemas-microsoft-com:vml" Requires="v">
          <p:control spid="18433" name="ShockwaveFlash1" r:id="rId1" imgW="7416800" imgH="6337300"/>
        </mc:Choice>
        <mc:Fallback>
          <p:control name="ShockwaveFlash1" r:id="rId1" imgW="7416800" imgH="6337300">
            <p:pic>
              <p:nvPicPr>
                <p:cNvPr id="0" name="Host Control  9217"/>
                <p:cNvPicPr>
                  <a:picLocks noChangeAspect="1"/>
                </p:cNvPicPr>
                <p:nvPr/>
              </p:nvPicPr>
              <p:blipFill>
                <a:blip r:embed="rId2"/>
                <a:stretch>
                  <a:fillRect/>
                </a:stretch>
              </p:blipFill>
              <p:spPr>
                <a:xfrm>
                  <a:off x="827088" y="404813"/>
                  <a:ext cx="7416800" cy="6337300"/>
                </a:xfrm>
                <a:prstGeom prst="rect">
                  <a:avLst/>
                </a:prstGeom>
              </p:spPr>
            </p:pic>
          </p:control>
        </mc:Fallback>
      </mc:AlternateContent>
    </p:controls>
  </p:cSld>
  <p:clrMapOvr>
    <a:masterClrMapping/>
  </p:clrMapOvr>
  <p:transition>
    <p:checke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7" name="标题 10241"/>
          <p:cNvSpPr>
            <a:spLocks noGrp="1" noRot="1"/>
          </p:cNvSpPr>
          <p:nvPr>
            <p:ph type="title"/>
          </p:nvPr>
        </p:nvSpPr>
        <p:spPr>
          <a:ln/>
        </p:spPr>
        <p:txBody>
          <a:bodyPr anchor="ctr"/>
          <a:p>
            <a:r>
              <a:rPr lang="zh-CN" altLang="en-US" sz="4000" b="1"/>
              <a:t>结论</a:t>
            </a:r>
            <a:r>
              <a:rPr lang="en-US" altLang="zh-CN" sz="4000" b="1"/>
              <a:t>:</a:t>
            </a:r>
            <a:r>
              <a:rPr lang="zh-CN" altLang="en-US" sz="4000" b="1">
                <a:solidFill>
                  <a:schemeClr val="accent2"/>
                </a:solidFill>
              </a:rPr>
              <a:t>磁场对电流的作用</a:t>
            </a:r>
            <a:endParaRPr lang="zh-CN" altLang="en-US" sz="4000" b="1">
              <a:solidFill>
                <a:schemeClr val="accent2"/>
              </a:solidFill>
            </a:endParaRPr>
          </a:p>
        </p:txBody>
      </p:sp>
      <p:sp>
        <p:nvSpPr>
          <p:cNvPr id="19458" name="文本占位符 10242"/>
          <p:cNvSpPr>
            <a:spLocks noGrp="1" noRot="1"/>
          </p:cNvSpPr>
          <p:nvPr>
            <p:ph idx="1"/>
          </p:nvPr>
        </p:nvSpPr>
        <p:spPr>
          <a:ln/>
        </p:spPr>
        <p:txBody>
          <a:bodyPr anchor="t"/>
          <a:p>
            <a:pPr>
              <a:lnSpc>
                <a:spcPct val="80000"/>
              </a:lnSpc>
            </a:pPr>
            <a:r>
              <a:rPr lang="en-US" altLang="zh-CN" b="1"/>
              <a:t>1.</a:t>
            </a:r>
            <a:r>
              <a:rPr lang="zh-CN" altLang="en-US" b="1"/>
              <a:t>通电导线在磁场中受到</a:t>
            </a:r>
            <a:r>
              <a:rPr lang="en-US" altLang="zh-CN" sz="2000"/>
              <a:t>___</a:t>
            </a:r>
            <a:r>
              <a:rPr lang="zh-CN" altLang="en-US" b="1"/>
              <a:t>的作用</a:t>
            </a:r>
            <a:endParaRPr lang="zh-CN" altLang="en-US" b="1"/>
          </a:p>
          <a:p>
            <a:pPr>
              <a:lnSpc>
                <a:spcPct val="80000"/>
              </a:lnSpc>
            </a:pPr>
            <a:r>
              <a:rPr lang="en-US" altLang="zh-CN" b="1"/>
              <a:t>2.</a:t>
            </a:r>
            <a:r>
              <a:rPr lang="zh-CN" altLang="en-US" b="1"/>
              <a:t>通电导线在磁场中受到力的方向和</a:t>
            </a:r>
            <a:r>
              <a:rPr lang="en-US" altLang="zh-CN" sz="2000"/>
              <a:t>__________ </a:t>
            </a:r>
            <a:r>
              <a:rPr lang="zh-CN" altLang="en-US" b="1"/>
              <a:t>有关</a:t>
            </a:r>
            <a:endParaRPr lang="zh-CN" altLang="en-US" b="1"/>
          </a:p>
          <a:p>
            <a:pPr>
              <a:lnSpc>
                <a:spcPct val="80000"/>
              </a:lnSpc>
            </a:pPr>
            <a:r>
              <a:rPr lang="en-US" altLang="zh-CN" b="1"/>
              <a:t>3.</a:t>
            </a:r>
            <a:r>
              <a:rPr lang="zh-CN" altLang="en-US" b="1"/>
              <a:t>通电导线在磁场中受到力的方向和</a:t>
            </a:r>
            <a:r>
              <a:rPr lang="en-US" altLang="zh-CN" sz="2000"/>
              <a:t>_________</a:t>
            </a:r>
            <a:r>
              <a:rPr lang="zh-CN" altLang="en-US" b="1"/>
              <a:t>有关</a:t>
            </a:r>
            <a:endParaRPr lang="zh-CN" altLang="en-US" b="1"/>
          </a:p>
          <a:p>
            <a:pPr>
              <a:lnSpc>
                <a:spcPct val="80000"/>
              </a:lnSpc>
            </a:pPr>
            <a:r>
              <a:rPr lang="en-US" altLang="zh-CN" b="1"/>
              <a:t>4.</a:t>
            </a:r>
            <a:r>
              <a:rPr lang="zh-CN" altLang="en-US" b="1"/>
              <a:t>只改变</a:t>
            </a:r>
            <a:r>
              <a:rPr lang="en-US" altLang="zh-CN" sz="2000"/>
              <a:t>___________   </a:t>
            </a:r>
            <a:r>
              <a:rPr lang="zh-CN" altLang="en-US" b="1"/>
              <a:t>或</a:t>
            </a:r>
            <a:r>
              <a:rPr lang="en-US" altLang="zh-CN" sz="2000"/>
              <a:t>___________</a:t>
            </a:r>
            <a:r>
              <a:rPr lang="zh-CN" altLang="en-US" b="1"/>
              <a:t>通电导线受到力的方向</a:t>
            </a:r>
            <a:r>
              <a:rPr lang="en-US" altLang="zh-CN" sz="2000"/>
              <a:t>_________</a:t>
            </a:r>
            <a:r>
              <a:rPr lang="en-US" altLang="zh-CN" b="1"/>
              <a:t>,</a:t>
            </a:r>
            <a:r>
              <a:rPr lang="zh-CN" altLang="en-US" b="1"/>
              <a:t>如果</a:t>
            </a:r>
            <a:r>
              <a:rPr lang="en-US" altLang="zh-CN" sz="2000"/>
              <a:t>________</a:t>
            </a:r>
            <a:r>
              <a:rPr lang="zh-CN" altLang="en-US" b="1"/>
              <a:t>改变电流方向和磁场方向则受到力的方向</a:t>
            </a:r>
            <a:r>
              <a:rPr lang="en-US" altLang="zh-CN" sz="2000"/>
              <a:t>________</a:t>
            </a:r>
            <a:endParaRPr lang="en-US" altLang="zh-CN" sz="2000"/>
          </a:p>
          <a:p>
            <a:pPr>
              <a:lnSpc>
                <a:spcPct val="80000"/>
              </a:lnSpc>
            </a:pPr>
            <a:endParaRPr lang="en-US" altLang="zh-CN" b="1">
              <a:solidFill>
                <a:schemeClr val="accent2"/>
              </a:solidFill>
            </a:endParaRPr>
          </a:p>
          <a:p>
            <a:pPr>
              <a:lnSpc>
                <a:spcPct val="80000"/>
              </a:lnSpc>
            </a:pPr>
            <a:endParaRPr lang="en-US" altLang="zh-CN" b="1">
              <a:solidFill>
                <a:schemeClr val="accent2"/>
              </a:solidFill>
            </a:endParaRPr>
          </a:p>
          <a:p>
            <a:pPr>
              <a:lnSpc>
                <a:spcPct val="80000"/>
              </a:lnSpc>
            </a:pPr>
            <a:endParaRPr lang="en-US" altLang="zh-CN" sz="1400">
              <a:solidFill>
                <a:srgbClr val="FF0000"/>
              </a:solidFill>
            </a:endParaRPr>
          </a:p>
          <a:p>
            <a:pPr>
              <a:lnSpc>
                <a:spcPct val="80000"/>
              </a:lnSpc>
            </a:pPr>
            <a:endParaRPr lang="en-US" altLang="zh-CN" sz="1400"/>
          </a:p>
        </p:txBody>
      </p:sp>
      <p:sp>
        <p:nvSpPr>
          <p:cNvPr id="10244" name="文本框 10243"/>
          <p:cNvSpPr txBox="1"/>
          <p:nvPr/>
        </p:nvSpPr>
        <p:spPr>
          <a:xfrm>
            <a:off x="5076825" y="1844675"/>
            <a:ext cx="592138" cy="579438"/>
          </a:xfrm>
          <a:prstGeom prst="rect">
            <a:avLst/>
          </a:prstGeom>
          <a:noFill/>
          <a:ln w="9525">
            <a:noFill/>
          </a:ln>
        </p:spPr>
        <p:txBody>
          <a:bodyPr anchor="t">
            <a:spAutoFit/>
          </a:bodyPr>
          <a:p>
            <a:r>
              <a:rPr lang="zh-CN" altLang="en-US" sz="3200" b="1">
                <a:solidFill>
                  <a:srgbClr val="FF0000"/>
                </a:solidFill>
                <a:latin typeface="Arial" panose="020B0604020202020204" pitchFamily="34" charset="0"/>
                <a:ea typeface="宋体" panose="02010600030101010101" pitchFamily="2" charset="-122"/>
              </a:rPr>
              <a:t>力</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0245" name="文本框 10244"/>
          <p:cNvSpPr txBox="1"/>
          <p:nvPr/>
        </p:nvSpPr>
        <p:spPr>
          <a:xfrm>
            <a:off x="7092950" y="2420938"/>
            <a:ext cx="1816100" cy="757237"/>
          </a:xfrm>
          <a:prstGeom prst="rect">
            <a:avLst/>
          </a:prstGeom>
          <a:noFill/>
          <a:ln w="9525">
            <a:noFill/>
          </a:ln>
        </p:spPr>
        <p:txBody>
          <a:bodyPr wrap="none" anchor="t">
            <a:spAutoFit/>
          </a:bodyPr>
          <a:p>
            <a:pPr>
              <a:lnSpc>
                <a:spcPct val="80000"/>
              </a:lnSpc>
              <a:spcBef>
                <a:spcPct val="20000"/>
              </a:spcBef>
              <a:buClr>
                <a:schemeClr val="hlink"/>
              </a:buClr>
              <a:buSzPct val="70000"/>
              <a:buFont typeface="Wingdings" panose="05000000000000000000" pitchFamily="2" charset="2"/>
            </a:pPr>
            <a:r>
              <a:rPr lang="zh-CN" altLang="en-US" sz="3200" b="1">
                <a:solidFill>
                  <a:srgbClr val="FF0000"/>
                </a:solidFill>
                <a:latin typeface="Arial" panose="020B0604020202020204" pitchFamily="34" charset="0"/>
                <a:ea typeface="宋体" panose="02010600030101010101" pitchFamily="2" charset="-122"/>
              </a:rPr>
              <a:t>电流方向</a:t>
            </a:r>
            <a:endParaRPr lang="zh-CN" altLang="en-US" sz="3200" b="1">
              <a:solidFill>
                <a:srgbClr val="FF0000"/>
              </a:solidFill>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
        <p:nvSpPr>
          <p:cNvPr id="10246" name="文本框 10245"/>
          <p:cNvSpPr txBox="1"/>
          <p:nvPr/>
        </p:nvSpPr>
        <p:spPr>
          <a:xfrm>
            <a:off x="7092950" y="3284538"/>
            <a:ext cx="1816100" cy="482600"/>
          </a:xfrm>
          <a:prstGeom prst="rect">
            <a:avLst/>
          </a:prstGeom>
          <a:noFill/>
          <a:ln w="9525">
            <a:noFill/>
          </a:ln>
        </p:spPr>
        <p:txBody>
          <a:bodyPr wrap="none" anchor="t">
            <a:spAutoFit/>
          </a:bodyPr>
          <a:p>
            <a:pPr>
              <a:lnSpc>
                <a:spcPct val="80000"/>
              </a:lnSpc>
              <a:spcBef>
                <a:spcPct val="20000"/>
              </a:spcBef>
              <a:buClr>
                <a:schemeClr val="hlink"/>
              </a:buClr>
              <a:buSzPct val="70000"/>
              <a:buFont typeface="Wingdings" panose="05000000000000000000" pitchFamily="2" charset="2"/>
            </a:pPr>
            <a:r>
              <a:rPr lang="zh-CN" altLang="en-US" sz="3200" b="1">
                <a:solidFill>
                  <a:srgbClr val="FF0000"/>
                </a:solidFill>
                <a:latin typeface="Arial" panose="020B0604020202020204" pitchFamily="34" charset="0"/>
                <a:ea typeface="宋体" panose="02010600030101010101" pitchFamily="2" charset="-122"/>
              </a:rPr>
              <a:t>磁场方向</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0247" name="文本框 10246"/>
          <p:cNvSpPr txBox="1"/>
          <p:nvPr/>
        </p:nvSpPr>
        <p:spPr>
          <a:xfrm>
            <a:off x="2195513" y="4076700"/>
            <a:ext cx="1816100" cy="579438"/>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电流方向</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0248" name="文本框 10247"/>
          <p:cNvSpPr txBox="1"/>
          <p:nvPr/>
        </p:nvSpPr>
        <p:spPr>
          <a:xfrm>
            <a:off x="4356100" y="4076700"/>
            <a:ext cx="1816100" cy="579438"/>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磁场方向</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0249" name="文本框 10248"/>
          <p:cNvSpPr txBox="1"/>
          <p:nvPr/>
        </p:nvSpPr>
        <p:spPr>
          <a:xfrm>
            <a:off x="2484438" y="4508500"/>
            <a:ext cx="1000125" cy="579438"/>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改变</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0250" name="文本框 10249"/>
          <p:cNvSpPr txBox="1"/>
          <p:nvPr/>
        </p:nvSpPr>
        <p:spPr>
          <a:xfrm>
            <a:off x="5108575" y="4937125"/>
            <a:ext cx="1408113" cy="579438"/>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不改变</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0251" name="文本框 10250"/>
          <p:cNvSpPr txBox="1"/>
          <p:nvPr/>
        </p:nvSpPr>
        <p:spPr>
          <a:xfrm>
            <a:off x="4643438" y="4508500"/>
            <a:ext cx="1000125" cy="579438"/>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同时</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9467" name="文本框 10251"/>
          <p:cNvSpPr txBox="1"/>
          <p:nvPr/>
        </p:nvSpPr>
        <p:spPr>
          <a:xfrm>
            <a:off x="2463800" y="3794125"/>
            <a:ext cx="184150" cy="366713"/>
          </a:xfrm>
          <a:prstGeom prst="rect">
            <a:avLst/>
          </a:prstGeom>
          <a:noFill/>
          <a:ln w="9525">
            <a:noFill/>
          </a:ln>
        </p:spPr>
        <p:txBody>
          <a:bodyPr wrap="none" anchor="t">
            <a:spAutoFit/>
          </a:bodyPr>
          <a:p>
            <a:endParaRPr lang="zh-CN">
              <a:latin typeface="Arial" panose="020B0604020202020204" pitchFamily="34" charset="0"/>
              <a:ea typeface="宋体" panose="02010600030101010101" pitchFamily="2" charset="-122"/>
            </a:endParaRPr>
          </a:p>
        </p:txBody>
      </p:sp>
      <p:sp>
        <p:nvSpPr>
          <p:cNvPr id="10253" name="文本框 10252"/>
          <p:cNvSpPr txBox="1"/>
          <p:nvPr/>
        </p:nvSpPr>
        <p:spPr>
          <a:xfrm>
            <a:off x="179388" y="5661025"/>
            <a:ext cx="8728075" cy="1457325"/>
          </a:xfrm>
          <a:prstGeom prst="rect">
            <a:avLst/>
          </a:prstGeom>
          <a:noFill/>
          <a:ln w="9525">
            <a:noFill/>
          </a:ln>
        </p:spPr>
        <p:txBody>
          <a:bodyPr wrap="none" anchor="t">
            <a:spAutoFit/>
          </a:bodyPr>
          <a:p>
            <a:pPr>
              <a:lnSpc>
                <a:spcPct val="80000"/>
              </a:lnSpc>
              <a:spcBef>
                <a:spcPct val="20000"/>
              </a:spcBef>
              <a:buClr>
                <a:schemeClr val="hlink"/>
              </a:buClr>
              <a:buSzPct val="70000"/>
              <a:buFont typeface="Wingdings" panose="05000000000000000000" pitchFamily="2" charset="2"/>
              <a:buChar char="v"/>
            </a:pPr>
            <a:r>
              <a:rPr lang="zh-CN" altLang="en-US" sz="3200" b="1">
                <a:solidFill>
                  <a:schemeClr val="accent2"/>
                </a:solidFill>
                <a:latin typeface="Arial" panose="020B0604020202020204" pitchFamily="34" charset="0"/>
                <a:ea typeface="宋体" panose="02010600030101010101" pitchFamily="2" charset="-122"/>
              </a:rPr>
              <a:t>思考</a:t>
            </a:r>
            <a:r>
              <a:rPr lang="en-US" altLang="zh-CN" sz="3200" b="1">
                <a:solidFill>
                  <a:schemeClr val="accent2"/>
                </a:solidFill>
                <a:latin typeface="Arial" panose="020B0604020202020204" pitchFamily="34" charset="0"/>
                <a:ea typeface="宋体" panose="02010600030101010101" pitchFamily="2" charset="-122"/>
              </a:rPr>
              <a:t>:</a:t>
            </a:r>
            <a:r>
              <a:rPr lang="zh-CN" altLang="en-US" sz="3200" b="1">
                <a:solidFill>
                  <a:schemeClr val="accent2"/>
                </a:solidFill>
                <a:latin typeface="Arial" panose="020B0604020202020204" pitchFamily="34" charset="0"/>
                <a:ea typeface="宋体" panose="02010600030101010101" pitchFamily="2" charset="-122"/>
              </a:rPr>
              <a:t>假如不是一根通电导线而是一个通电线圈</a:t>
            </a:r>
            <a:endParaRPr lang="zh-CN" altLang="en-US" sz="3200" b="1">
              <a:solidFill>
                <a:schemeClr val="accent2"/>
              </a:solidFill>
              <a:latin typeface="Arial" panose="020B0604020202020204" pitchFamily="34" charset="0"/>
              <a:ea typeface="宋体" panose="02010600030101010101" pitchFamily="2" charset="-122"/>
            </a:endParaRPr>
          </a:p>
          <a:p>
            <a:pPr>
              <a:lnSpc>
                <a:spcPct val="80000"/>
              </a:lnSpc>
              <a:spcBef>
                <a:spcPct val="20000"/>
              </a:spcBef>
              <a:buClr>
                <a:schemeClr val="hlink"/>
              </a:buClr>
              <a:buSzPct val="70000"/>
              <a:buFont typeface="Wingdings" panose="05000000000000000000" pitchFamily="2" charset="2"/>
              <a:buChar char="v"/>
            </a:pPr>
            <a:r>
              <a:rPr lang="zh-CN" altLang="en-US" sz="3200" b="1">
                <a:solidFill>
                  <a:schemeClr val="accent2"/>
                </a:solidFill>
                <a:latin typeface="Arial" panose="020B0604020202020204" pitchFamily="34" charset="0"/>
                <a:ea typeface="宋体" panose="02010600030101010101" pitchFamily="2" charset="-122"/>
              </a:rPr>
              <a:t>放在磁场中又会怎样</a:t>
            </a:r>
            <a:r>
              <a:rPr lang="en-US" altLang="zh-CN" sz="3200" b="1">
                <a:solidFill>
                  <a:schemeClr val="accent2"/>
                </a:solidFill>
                <a:latin typeface="Arial" panose="020B0604020202020204" pitchFamily="34" charset="0"/>
                <a:ea typeface="宋体" panose="02010600030101010101" pitchFamily="2" charset="-122"/>
              </a:rPr>
              <a:t>?</a:t>
            </a:r>
            <a:endParaRPr lang="en-US" altLang="zh-CN" sz="3200" b="1">
              <a:solidFill>
                <a:schemeClr val="accent2"/>
              </a:solidFill>
              <a:latin typeface="Arial" panose="020B0604020202020204" pitchFamily="34" charset="0"/>
              <a:ea typeface="宋体" panose="02010600030101010101" pitchFamily="2" charset="-122"/>
            </a:endParaRPr>
          </a:p>
          <a:p>
            <a:endParaRPr lang="en-US" altLang="zh-CN" sz="3200" b="1">
              <a:solidFill>
                <a:schemeClr val="accent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linds(horizontal)">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blinds(horizontal)">
                                      <p:cBhvr>
                                        <p:cTn id="17" dur="5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blinds(horizontal)">
                                      <p:cBhvr>
                                        <p:cTn id="22" dur="500"/>
                                        <p:tgtEl>
                                          <p:spTgt spid="102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blinds(horizontal)">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blinds(horizontal)">
                                      <p:cBhvr>
                                        <p:cTn id="32" dur="500"/>
                                        <p:tgtEl>
                                          <p:spTgt spid="102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251"/>
                                        </p:tgtEl>
                                        <p:attrNameLst>
                                          <p:attrName>style.visibility</p:attrName>
                                        </p:attrNameLst>
                                      </p:cBhvr>
                                      <p:to>
                                        <p:strVal val="visible"/>
                                      </p:to>
                                    </p:set>
                                    <p:animEffect transition="in" filter="blinds(horizontal)">
                                      <p:cBhvr>
                                        <p:cTn id="37" dur="500"/>
                                        <p:tgtEl>
                                          <p:spTgt spid="1025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50"/>
                                        </p:tgtEl>
                                        <p:attrNameLst>
                                          <p:attrName>style.visibility</p:attrName>
                                        </p:attrNameLst>
                                      </p:cBhvr>
                                      <p:to>
                                        <p:strVal val="visible"/>
                                      </p:to>
                                    </p:set>
                                    <p:animEffect transition="in" filter="blinds(horizontal)">
                                      <p:cBhvr>
                                        <p:cTn id="42" dur="500"/>
                                        <p:tgtEl>
                                          <p:spTgt spid="102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253"/>
                                        </p:tgtEl>
                                        <p:attrNameLst>
                                          <p:attrName>style.visibility</p:attrName>
                                        </p:attrNameLst>
                                      </p:cBhvr>
                                      <p:to>
                                        <p:strVal val="visible"/>
                                      </p:to>
                                    </p:set>
                                    <p:animEffect transition="in" filter="blinds(horizontal)">
                                      <p:cBhvr>
                                        <p:cTn id="47"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p:bldP spid="10248" grpId="0"/>
      <p:bldP spid="10249" grpId="0"/>
      <p:bldP spid="10250" grpId="0"/>
      <p:bldP spid="10251" grpId="0"/>
      <p:bldP spid="1025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0481" name="图片 11265"/>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1505" name="图片 12289" descr="线圈受力"/>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theme/theme1.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0</TotalTime>
  <Words>1625</Words>
  <Application>WPS 演示</Application>
  <PresentationFormat>在屏幕上显示</PresentationFormat>
  <Paragraphs>209</Paragraphs>
  <Slides>26</Slides>
  <Notes>0</Notes>
  <HiddenSlides>0</HiddenSlides>
  <MMClips>3</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Times New Roman</vt:lpstr>
      <vt:lpstr>华文行楷</vt:lpstr>
      <vt:lpstr>微软雅黑</vt:lpstr>
      <vt:lpstr>华文新魏</vt:lpstr>
      <vt:lpstr>华文彩云</vt:lpstr>
      <vt:lpstr>隶书</vt:lpstr>
      <vt:lpstr>Courier New</vt:lpstr>
      <vt:lpstr>MingLiU</vt:lpstr>
      <vt:lpstr>MS Sans Serif</vt:lpstr>
      <vt:lpstr>Segoe Print</vt:lpstr>
      <vt:lpstr>楷体_GB2312</vt:lpstr>
      <vt:lpstr>新宋体</vt:lpstr>
      <vt:lpstr>Arial Unicode MS</vt:lpstr>
      <vt:lpstr>Calibri</vt:lpstr>
      <vt:lpstr>Century Gothic</vt:lpstr>
      <vt:lpstr>古瓶荷花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cp:revision>
  <dcterms:created xsi:type="dcterms:W3CDTF">2019-12-24T07:21:58Z</dcterms:created>
  <dcterms:modified xsi:type="dcterms:W3CDTF">2019-12-24T08:25:11Z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