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  <Default Extension="mp4" ContentType="video/mp4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18"/>
  </p:notesMasterIdLst>
  <p:sldIdLst>
    <p:sldId id="423" r:id="rId2"/>
    <p:sldId id="381" r:id="rId3"/>
    <p:sldId id="408" r:id="rId4"/>
    <p:sldId id="391" r:id="rId5"/>
    <p:sldId id="362" r:id="rId6"/>
    <p:sldId id="415" r:id="rId7"/>
    <p:sldId id="410" r:id="rId8"/>
    <p:sldId id="393" r:id="rId9"/>
    <p:sldId id="424" r:id="rId10"/>
    <p:sldId id="426" r:id="rId11"/>
    <p:sldId id="428" r:id="rId12"/>
    <p:sldId id="376" r:id="rId13"/>
    <p:sldId id="397" r:id="rId14"/>
    <p:sldId id="399" r:id="rId15"/>
    <p:sldId id="400" r:id="rId16"/>
    <p:sldId id="416" r:id="rId17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umimoji="1" sz="3200"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sz="3200"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sz="3200"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sz="3200"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sz="3200"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umimoji="1" sz="3200"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umimoji="1" sz="3200"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umimoji="1" sz="3200"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umimoji="1" sz="3200"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00FF"/>
    <a:srgbClr val="080808"/>
    <a:srgbClr val="FF0000"/>
    <a:srgbClr val="66FF33"/>
    <a:srgbClr val="FFFF99"/>
    <a:srgbClr val="99FF66"/>
    <a:srgbClr val="00CCFF"/>
    <a:srgbClr val="0099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554" autoAdjust="0"/>
    <p:restoredTop sz="94244" autoAdjust="0"/>
  </p:normalViewPr>
  <p:slideViewPr>
    <p:cSldViewPr>
      <p:cViewPr varScale="1">
        <p:scale>
          <a:sx n="113" d="100"/>
          <a:sy n="113" d="100"/>
        </p:scale>
        <p:origin x="-354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_rels/viewProps.xml.rels><?xml version="1.0" encoding="UTF-8" standalone="yes"?>
<Relationships xmlns="http://schemas.openxmlformats.org/package/2006/relationships"><Relationship Id="rId1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5.wmf"/><Relationship Id="rId1" Type="http://schemas.openxmlformats.org/officeDocument/2006/relationships/image" Target="../media/image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20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20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355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337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337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defRPr sz="120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37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pPr>
              <a:defRPr/>
            </a:pPr>
            <a:fld id="{C89056F1-8A53-43D8-B4D8-2A162C2E788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725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FA2106-8615-438D-8A81-3D495EAB5A05}" type="slidenum">
              <a:rPr lang="ko-KR" altLang="en-US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304800"/>
            <a:ext cx="8001000" cy="6096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457200" y="1143000"/>
            <a:ext cx="8458200" cy="4953000"/>
          </a:xfrm>
        </p:spPr>
        <p:txBody>
          <a:bodyPr rtlCol="0">
            <a:normAutofit/>
          </a:bodyPr>
          <a:lstStyle/>
          <a:p>
            <a:pPr lvl="0"/>
            <a:endParaRPr lang="zh-CN" alt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89CE4B-5D84-40FF-A6B5-02CA63CA92F2}" type="slidenum">
              <a:rPr lang="ko-KR" altLang="en-US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DB1564-D6A1-41D3-9CC5-2F3C4B96747D}" type="slidenum">
              <a:rPr lang="ko-KR" altLang="en-US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B646331-52F6-400C-A3DB-36A964FB02FF}" type="datetimeFigureOut">
              <a:rPr lang="zh-CN" altLang="en-US"/>
              <a:pPr>
                <a:defRPr/>
              </a:pPr>
              <a:t>2019/4/25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4EDB6BB-F40D-49CF-84E3-E6391EA27F12}" type="slidenum">
              <a:rPr lang="ko-KR" altLang="en-US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8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725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KSO_BT1"/>
          <p:cNvSpPr>
            <a:spLocks noGrp="1"/>
          </p:cNvSpPr>
          <p:nvPr>
            <p:ph type="title"/>
          </p:nvPr>
        </p:nvSpPr>
        <p:spPr bwMode="auto">
          <a:xfrm>
            <a:off x="339725" y="101600"/>
            <a:ext cx="8370888" cy="700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en-US" smtClean="0"/>
          </a:p>
        </p:txBody>
      </p:sp>
      <p:sp>
        <p:nvSpPr>
          <p:cNvPr id="1028" name="KSO_BC1"/>
          <p:cNvSpPr>
            <a:spLocks noGrp="1"/>
          </p:cNvSpPr>
          <p:nvPr>
            <p:ph type="body" idx="1"/>
          </p:nvPr>
        </p:nvSpPr>
        <p:spPr bwMode="auto">
          <a:xfrm>
            <a:off x="339725" y="1114425"/>
            <a:ext cx="8361363" cy="5192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BB646331-52F6-400C-A3DB-36A964FB02FF}" type="datetimeFigureOut">
              <a:rPr lang="zh-CN" altLang="en-US"/>
              <a:pPr>
                <a:defRPr/>
              </a:pPr>
              <a:t>2019/4/25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64EDB6BB-F40D-49CF-84E3-E6391EA27F12}" type="slidenum">
              <a:rPr lang="ko-KR" altLang="en-US"/>
              <a:pPr>
                <a:defRPr/>
              </a:pPr>
              <a:t>‹#›</a:t>
            </a:fld>
            <a:endParaRPr lang="en-US" altLang="ko-K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 kern="1200">
          <a:solidFill>
            <a:srgbClr val="1C7A8D"/>
          </a:solidFill>
          <a:latin typeface="幼圆" panose="02010509060101010101" pitchFamily="49" charset="-122"/>
          <a:ea typeface="幼圆" panose="02010509060101010101" pitchFamily="49" charset="-122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1C7A8D"/>
          </a:solidFill>
          <a:latin typeface="幼圆" panose="02010509060101010101" pitchFamily="49" charset="-122"/>
          <a:ea typeface="幼圆" panose="020105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1C7A8D"/>
          </a:solidFill>
          <a:latin typeface="幼圆" panose="02010509060101010101" pitchFamily="49" charset="-122"/>
          <a:ea typeface="幼圆" panose="020105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1C7A8D"/>
          </a:solidFill>
          <a:latin typeface="幼圆" panose="02010509060101010101" pitchFamily="49" charset="-122"/>
          <a:ea typeface="幼圆" panose="020105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1C7A8D"/>
          </a:solidFill>
          <a:latin typeface="幼圆" panose="02010509060101010101" pitchFamily="49" charset="-122"/>
          <a:ea typeface="幼圆" panose="020105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1C7A8D"/>
          </a:solidFill>
          <a:latin typeface="幼圆" panose="02010509060101010101" pitchFamily="49" charset="-122"/>
          <a:ea typeface="幼圆" panose="020105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1C7A8D"/>
          </a:solidFill>
          <a:latin typeface="幼圆" panose="02010509060101010101" pitchFamily="49" charset="-122"/>
          <a:ea typeface="幼圆" panose="020105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1C7A8D"/>
          </a:solidFill>
          <a:latin typeface="幼圆" panose="02010509060101010101" pitchFamily="49" charset="-122"/>
          <a:ea typeface="幼圆" panose="020105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1C7A8D"/>
          </a:solidFill>
          <a:latin typeface="幼圆" panose="02010509060101010101" pitchFamily="49" charset="-122"/>
          <a:ea typeface="幼圆" panose="02010509060101010101" pitchFamily="49" charset="-122"/>
        </a:defRPr>
      </a:lvl9pPr>
    </p:titleStyle>
    <p:bodyStyle>
      <a:lvl1pPr marL="357505" indent="-357505" algn="just" rtl="0" eaLnBrk="0" fontAlgn="base" hangingPunct="0">
        <a:lnSpc>
          <a:spcPct val="110000"/>
        </a:lnSpc>
        <a:spcBef>
          <a:spcPts val="1800"/>
        </a:spcBef>
        <a:spcAft>
          <a:spcPct val="0"/>
        </a:spcAft>
        <a:buClr>
          <a:srgbClr val="963B22"/>
        </a:buClr>
        <a:buSzPct val="85000"/>
        <a:buBlip>
          <a:blip r:embed="rId10"/>
        </a:buBlip>
        <a:defRPr sz="2400" b="1" kern="1200">
          <a:solidFill>
            <a:srgbClr val="1C7A8D"/>
          </a:solidFill>
          <a:latin typeface="幼圆" panose="02010509060101010101" pitchFamily="49" charset="-122"/>
          <a:ea typeface="幼圆" panose="02010509060101010101" pitchFamily="49" charset="-122"/>
          <a:cs typeface="+mn-cs"/>
        </a:defRPr>
      </a:lvl1pPr>
      <a:lvl2pPr marL="357505" indent="-357505" algn="just" rtl="0" eaLnBrk="0" fontAlgn="base" hangingPunct="0">
        <a:lnSpc>
          <a:spcPct val="110000"/>
        </a:lnSpc>
        <a:spcBef>
          <a:spcPct val="0"/>
        </a:spcBef>
        <a:spcAft>
          <a:spcPts val="600"/>
        </a:spcAft>
        <a:buClr>
          <a:srgbClr val="97DAC9"/>
        </a:buClr>
        <a:buFont typeface="华文新魏" panose="02010800040101010101" pitchFamily="2" charset="-122"/>
        <a:buChar char=" "/>
        <a:defRPr sz="2000" kern="1200">
          <a:solidFill>
            <a:srgbClr val="7D7D7D"/>
          </a:solidFill>
          <a:latin typeface="+mn-ea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5" Type="http://schemas.openxmlformats.org/officeDocument/2006/relationships/oleObject" Target="../embeddings/oleObject3.bin"/><Relationship Id="rId4" Type="http://schemas.openxmlformats.org/officeDocument/2006/relationships/oleObject" Target="../embeddings/oleObject2.bin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media" Target="../media/media1.mp4"/><Relationship Id="rId2" Type="http://schemas.openxmlformats.org/officeDocument/2006/relationships/slideLayout" Target="../slideLayouts/slideLayout1.xml"/><Relationship Id="rId1" Type="http://schemas.openxmlformats.org/officeDocument/2006/relationships/video" Target="../media/media1.mp4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1" name="Text Box 4"/>
          <p:cNvSpPr txBox="1"/>
          <p:nvPr/>
        </p:nvSpPr>
        <p:spPr>
          <a:xfrm>
            <a:off x="0" y="0"/>
            <a:ext cx="3995738" cy="598488"/>
          </a:xfrm>
          <a:prstGeom prst="rect">
            <a:avLst/>
          </a:prstGeom>
          <a:solidFill>
            <a:srgbClr val="00FFFF"/>
          </a:solidFill>
          <a:ln w="19050" cap="flat" cmpd="sng">
            <a:solidFill>
              <a:srgbClr val="FF99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>
                <a:latin typeface="楷体_GB2312" pitchFamily="49" charset="-122"/>
                <a:ea typeface="楷体_GB2312" pitchFamily="49" charset="-122"/>
              </a:rPr>
              <a:t>回顾复习  温故知新</a:t>
            </a:r>
          </a:p>
        </p:txBody>
      </p:sp>
      <p:sp>
        <p:nvSpPr>
          <p:cNvPr id="1032" name="Text Box 15"/>
          <p:cNvSpPr txBox="1"/>
          <p:nvPr/>
        </p:nvSpPr>
        <p:spPr>
          <a:xfrm>
            <a:off x="2627313" y="765175"/>
            <a:ext cx="6264275" cy="4386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dirty="0">
                <a:latin typeface="Arial" panose="020B0604020202020204" pitchFamily="34" charset="0"/>
              </a:rPr>
              <a:t>1</a:t>
            </a:r>
            <a:r>
              <a:rPr lang="zh-CN" altLang="en-US" sz="2800" dirty="0">
                <a:latin typeface="Arial" panose="020B0604020202020204" pitchFamily="34" charset="0"/>
              </a:rPr>
              <a:t>、什么是浮力？</a:t>
            </a:r>
            <a:endParaRPr lang="en-US" altLang="zh-CN" sz="2800" dirty="0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2800" dirty="0">
                <a:latin typeface="Arial" panose="020B0604020202020204" pitchFamily="34" charset="0"/>
              </a:rPr>
              <a:t>2</a:t>
            </a:r>
            <a:r>
              <a:rPr lang="zh-CN" altLang="en-US" sz="2800" dirty="0">
                <a:latin typeface="Arial" panose="020B0604020202020204" pitchFamily="34" charset="0"/>
              </a:rPr>
              <a:t>、求浮力的方法：</a:t>
            </a:r>
          </a:p>
          <a:p>
            <a:pPr>
              <a:spcBef>
                <a:spcPct val="50000"/>
              </a:spcBef>
            </a:pPr>
            <a:r>
              <a:rPr lang="zh-CN" altLang="en-US" sz="2800" dirty="0">
                <a:latin typeface="Arial" panose="020B0604020202020204" pitchFamily="34" charset="0"/>
              </a:rPr>
              <a:t>（</a:t>
            </a:r>
            <a:r>
              <a:rPr lang="en-US" altLang="zh-CN" sz="2800" dirty="0">
                <a:latin typeface="Arial" panose="020B0604020202020204" pitchFamily="34" charset="0"/>
              </a:rPr>
              <a:t>1</a:t>
            </a:r>
            <a:r>
              <a:rPr lang="zh-CN" altLang="en-US" sz="2800" dirty="0">
                <a:latin typeface="Arial" panose="020B0604020202020204" pitchFamily="34" charset="0"/>
              </a:rPr>
              <a:t>）当物体漂浮在水面上静止时，由二力平衡可知：</a:t>
            </a:r>
            <a:r>
              <a:rPr lang="en-US" altLang="zh-CN" sz="2800" dirty="0">
                <a:latin typeface="Arial" panose="020B0604020202020204" pitchFamily="34" charset="0"/>
              </a:rPr>
              <a:t>F</a:t>
            </a:r>
            <a:r>
              <a:rPr lang="zh-CN" altLang="en-US" sz="2800" dirty="0">
                <a:latin typeface="Arial" panose="020B0604020202020204" pitchFamily="34" charset="0"/>
              </a:rPr>
              <a:t>浮＿＿Ｇ</a:t>
            </a:r>
          </a:p>
          <a:p>
            <a:pPr>
              <a:spcBef>
                <a:spcPct val="50000"/>
              </a:spcBef>
            </a:pPr>
            <a:r>
              <a:rPr lang="zh-CN" altLang="en-US" sz="2800" dirty="0">
                <a:latin typeface="Arial" panose="020B0604020202020204" pitchFamily="34" charset="0"/>
              </a:rPr>
              <a:t>（２）称重法：Ｆ浮＝＿＿＿＿＿ </a:t>
            </a:r>
          </a:p>
          <a:p>
            <a:pPr>
              <a:spcBef>
                <a:spcPct val="50000"/>
              </a:spcBef>
            </a:pPr>
            <a:r>
              <a:rPr lang="en-US" altLang="zh-CN" sz="2800" dirty="0">
                <a:latin typeface="Arial" panose="020B0604020202020204" pitchFamily="34" charset="0"/>
              </a:rPr>
              <a:t>3</a:t>
            </a:r>
            <a:r>
              <a:rPr lang="zh-CN" altLang="en-US" sz="2800" dirty="0">
                <a:latin typeface="Arial" panose="020B0604020202020204" pitchFamily="34" charset="0"/>
              </a:rPr>
              <a:t>、物体在液体中所受浮力大小与那些因素有关？</a:t>
            </a:r>
          </a:p>
          <a:p>
            <a:pPr>
              <a:spcBef>
                <a:spcPct val="50000"/>
              </a:spcBef>
            </a:pPr>
            <a:r>
              <a:rPr lang="zh-CN" altLang="en-US" dirty="0">
                <a:latin typeface="Arial" panose="020B0604020202020204" pitchFamily="34" charset="0"/>
              </a:rPr>
              <a:t> </a:t>
            </a:r>
          </a:p>
        </p:txBody>
      </p:sp>
      <p:sp>
        <p:nvSpPr>
          <p:cNvPr id="2069" name="Text Box 21"/>
          <p:cNvSpPr txBox="1"/>
          <p:nvPr/>
        </p:nvSpPr>
        <p:spPr>
          <a:xfrm>
            <a:off x="3143250" y="4857750"/>
            <a:ext cx="5543550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3300"/>
                </a:solidFill>
                <a:latin typeface="Arial" panose="020B0604020202020204" pitchFamily="34" charset="0"/>
              </a:rPr>
              <a:t>浮力的大小与液体的密度和排开液体的体积有关</a:t>
            </a:r>
          </a:p>
        </p:txBody>
      </p:sp>
      <p:grpSp>
        <p:nvGrpSpPr>
          <p:cNvPr id="2" name="Group 41"/>
          <p:cNvGrpSpPr/>
          <p:nvPr/>
        </p:nvGrpSpPr>
        <p:grpSpPr>
          <a:xfrm>
            <a:off x="179388" y="3860800"/>
            <a:ext cx="2447925" cy="2447925"/>
            <a:chOff x="113" y="2432"/>
            <a:chExt cx="1542" cy="1542"/>
          </a:xfrm>
        </p:grpSpPr>
        <p:graphicFrame>
          <p:nvGraphicFramePr>
            <p:cNvPr id="1027" name="Object 6"/>
            <p:cNvGraphicFramePr>
              <a:graphicFrameLocks/>
            </p:cNvGraphicFramePr>
            <p:nvPr/>
          </p:nvGraphicFramePr>
          <p:xfrm>
            <a:off x="113" y="2480"/>
            <a:ext cx="427" cy="1470"/>
          </p:xfrm>
          <a:graphic>
            <a:graphicData uri="http://schemas.openxmlformats.org/presentationml/2006/ole">
              <p:oleObj spid="_x0000_s3078" r:id="rId3" imgW="1038960" imgH="6286320" progId="">
                <p:embed/>
              </p:oleObj>
            </a:graphicData>
          </a:graphic>
        </p:graphicFrame>
        <p:graphicFrame>
          <p:nvGraphicFramePr>
            <p:cNvPr id="1028" name="Object 7"/>
            <p:cNvGraphicFramePr>
              <a:graphicFrameLocks/>
            </p:cNvGraphicFramePr>
            <p:nvPr/>
          </p:nvGraphicFramePr>
          <p:xfrm>
            <a:off x="605" y="2480"/>
            <a:ext cx="1050" cy="1494"/>
          </p:xfrm>
          <a:graphic>
            <a:graphicData uri="http://schemas.openxmlformats.org/presentationml/2006/ole">
              <p:oleObj spid="_x0000_s3077" r:id="rId4" imgW="2811600" imgH="6098040" progId="">
                <p:embed/>
              </p:oleObj>
            </a:graphicData>
          </a:graphic>
        </p:graphicFrame>
        <p:sp>
          <p:nvSpPr>
            <p:cNvPr id="1047" name="AutoShape 8"/>
            <p:cNvSpPr/>
            <p:nvPr/>
          </p:nvSpPr>
          <p:spPr>
            <a:xfrm>
              <a:off x="376" y="2432"/>
              <a:ext cx="393" cy="190"/>
            </a:xfrm>
            <a:prstGeom prst="wedgeRectCallout">
              <a:avLst>
                <a:gd name="adj1" fmla="val -60477"/>
                <a:gd name="adj2" fmla="val 282505"/>
              </a:avLst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pPr algn="ctr"/>
              <a:r>
                <a:rPr lang="en-US" altLang="zh-CN" sz="2800" b="1" dirty="0">
                  <a:solidFill>
                    <a:srgbClr val="0000CC"/>
                  </a:solidFill>
                  <a:latin typeface="Arial" panose="020B0604020202020204" pitchFamily="34" charset="0"/>
                </a:rPr>
                <a:t>G</a:t>
              </a:r>
              <a:r>
                <a:rPr lang="zh-CN" altLang="en-US" sz="2800" b="1" baseline="-25000" dirty="0">
                  <a:solidFill>
                    <a:srgbClr val="0000CC"/>
                  </a:solidFill>
                  <a:latin typeface="Arial" panose="020B0604020202020204" pitchFamily="34" charset="0"/>
                </a:rPr>
                <a:t>物</a:t>
              </a:r>
            </a:p>
          </p:txBody>
        </p:sp>
        <p:sp>
          <p:nvSpPr>
            <p:cNvPr id="1048" name="AutoShape 9"/>
            <p:cNvSpPr/>
            <p:nvPr/>
          </p:nvSpPr>
          <p:spPr>
            <a:xfrm>
              <a:off x="1097" y="2478"/>
              <a:ext cx="558" cy="226"/>
            </a:xfrm>
            <a:prstGeom prst="wedgeRoundRectCallout">
              <a:avLst>
                <a:gd name="adj1" fmla="val -41935"/>
                <a:gd name="adj2" fmla="val 133185"/>
                <a:gd name="adj3" fmla="val 16667"/>
              </a:avLst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pPr algn="ctr"/>
              <a:r>
                <a:rPr lang="en-US" altLang="zh-CN" sz="2800" b="1" dirty="0">
                  <a:solidFill>
                    <a:srgbClr val="0000CC"/>
                  </a:solidFill>
                  <a:latin typeface="Arial" panose="020B0604020202020204" pitchFamily="34" charset="0"/>
                </a:rPr>
                <a:t>F′</a:t>
              </a:r>
            </a:p>
          </p:txBody>
        </p:sp>
      </p:grpSp>
      <p:graphicFrame>
        <p:nvGraphicFramePr>
          <p:cNvPr id="2076" name="Object 28"/>
          <p:cNvGraphicFramePr>
            <a:graphicFrameLocks/>
          </p:cNvGraphicFramePr>
          <p:nvPr/>
        </p:nvGraphicFramePr>
        <p:xfrm>
          <a:off x="6500813" y="3071813"/>
          <a:ext cx="1619250" cy="647700"/>
        </p:xfrm>
        <a:graphic>
          <a:graphicData uri="http://schemas.openxmlformats.org/presentationml/2006/ole">
            <p:oleObj spid="_x0000_s3076" r:id="rId5" imgW="443730" imgH="177492" progId="">
              <p:embed/>
            </p:oleObj>
          </a:graphicData>
        </a:graphic>
      </p:graphicFrame>
      <p:grpSp>
        <p:nvGrpSpPr>
          <p:cNvPr id="1035" name="Group 5"/>
          <p:cNvGrpSpPr/>
          <p:nvPr/>
        </p:nvGrpSpPr>
        <p:grpSpPr>
          <a:xfrm>
            <a:off x="539750" y="1125538"/>
            <a:ext cx="1727200" cy="2087562"/>
            <a:chOff x="1429" y="1344"/>
            <a:chExt cx="1088" cy="1315"/>
          </a:xfrm>
        </p:grpSpPr>
        <p:sp>
          <p:nvSpPr>
            <p:cNvPr id="1041" name="Rectangle 6" descr="横虚线"/>
            <p:cNvSpPr/>
            <p:nvPr/>
          </p:nvSpPr>
          <p:spPr>
            <a:xfrm>
              <a:off x="1447" y="1752"/>
              <a:ext cx="1049" cy="886"/>
            </a:xfrm>
            <a:prstGeom prst="rect">
              <a:avLst/>
            </a:prstGeom>
            <a:pattFill prst="dashHorz">
              <a:fgClr>
                <a:schemeClr val="tx1"/>
              </a:fgClr>
              <a:bgClr>
                <a:schemeClr val="bg1"/>
              </a:bgClr>
            </a:pattFill>
            <a:ln w="9525" cap="flat" cmpd="sng">
              <a:solidFill>
                <a:schemeClr val="tx1"/>
              </a:solidFill>
              <a:prstDash val="dash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zh-CN" dirty="0">
                <a:latin typeface="Arial" panose="020B0604020202020204" pitchFamily="34" charset="0"/>
              </a:endParaRPr>
            </a:p>
          </p:txBody>
        </p:sp>
        <p:grpSp>
          <p:nvGrpSpPr>
            <p:cNvPr id="1042" name="Group 7"/>
            <p:cNvGrpSpPr/>
            <p:nvPr/>
          </p:nvGrpSpPr>
          <p:grpSpPr>
            <a:xfrm>
              <a:off x="1429" y="1344"/>
              <a:ext cx="1088" cy="1315"/>
              <a:chOff x="1429" y="1344"/>
              <a:chExt cx="635" cy="771"/>
            </a:xfrm>
          </p:grpSpPr>
          <p:sp>
            <p:nvSpPr>
              <p:cNvPr id="1044" name="Line 8"/>
              <p:cNvSpPr/>
              <p:nvPr/>
            </p:nvSpPr>
            <p:spPr>
              <a:xfrm>
                <a:off x="1429" y="1344"/>
                <a:ext cx="0" cy="771"/>
              </a:xfrm>
              <a:prstGeom prst="line">
                <a:avLst/>
              </a:prstGeom>
              <a:ln w="539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45" name="Line 9"/>
              <p:cNvSpPr/>
              <p:nvPr/>
            </p:nvSpPr>
            <p:spPr>
              <a:xfrm>
                <a:off x="1429" y="2115"/>
                <a:ext cx="635" cy="0"/>
              </a:xfrm>
              <a:prstGeom prst="line">
                <a:avLst/>
              </a:prstGeom>
              <a:ln w="539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46" name="Line 10"/>
              <p:cNvSpPr/>
              <p:nvPr/>
            </p:nvSpPr>
            <p:spPr>
              <a:xfrm flipV="1">
                <a:off x="2064" y="1344"/>
                <a:ext cx="0" cy="771"/>
              </a:xfrm>
              <a:prstGeom prst="line">
                <a:avLst/>
              </a:prstGeom>
              <a:ln w="539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sp>
          <p:nvSpPr>
            <p:cNvPr id="1043" name="Rectangle 11"/>
            <p:cNvSpPr/>
            <p:nvPr/>
          </p:nvSpPr>
          <p:spPr>
            <a:xfrm>
              <a:off x="1764" y="1600"/>
              <a:ext cx="402" cy="395"/>
            </a:xfrm>
            <a:prstGeom prst="rect">
              <a:avLst/>
            </a:prstGeom>
            <a:solidFill>
              <a:schemeClr val="accent1"/>
            </a:solidFill>
            <a:ln w="349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zh-CN" dirty="0">
                <a:latin typeface="Arial" panose="020B0604020202020204" pitchFamily="34" charset="0"/>
              </a:endParaRPr>
            </a:p>
          </p:txBody>
        </p:sp>
      </p:grpSp>
      <p:sp>
        <p:nvSpPr>
          <p:cNvPr id="230427" name="Line 27"/>
          <p:cNvSpPr/>
          <p:nvPr/>
        </p:nvSpPr>
        <p:spPr>
          <a:xfrm flipV="1">
            <a:off x="1403350" y="908050"/>
            <a:ext cx="0" cy="936625"/>
          </a:xfrm>
          <a:prstGeom prst="line">
            <a:avLst/>
          </a:prstGeom>
          <a:ln w="53975" cap="flat" cmpd="sng">
            <a:solidFill>
              <a:srgbClr val="003366"/>
            </a:solidFill>
            <a:prstDash val="solid"/>
            <a:headEnd type="none" w="med" len="med"/>
            <a:tailEnd type="triangle" w="lg" len="lg"/>
          </a:ln>
        </p:spPr>
      </p:sp>
      <p:sp>
        <p:nvSpPr>
          <p:cNvPr id="3" name="Line 27"/>
          <p:cNvSpPr/>
          <p:nvPr/>
        </p:nvSpPr>
        <p:spPr>
          <a:xfrm>
            <a:off x="1403350" y="1773238"/>
            <a:ext cx="0" cy="863600"/>
          </a:xfrm>
          <a:prstGeom prst="line">
            <a:avLst/>
          </a:prstGeom>
          <a:ln w="53975" cap="flat" cmpd="sng">
            <a:solidFill>
              <a:srgbClr val="FF0000"/>
            </a:solidFill>
            <a:prstDash val="solid"/>
            <a:headEnd type="none" w="med" len="med"/>
            <a:tailEnd type="triangle" w="lg" len="lg"/>
          </a:ln>
        </p:spPr>
      </p:sp>
      <p:sp>
        <p:nvSpPr>
          <p:cNvPr id="2086" name="Text Box 38"/>
          <p:cNvSpPr txBox="1"/>
          <p:nvPr/>
        </p:nvSpPr>
        <p:spPr>
          <a:xfrm>
            <a:off x="1619250" y="692150"/>
            <a:ext cx="649288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chemeClr val="accent2"/>
                </a:solidFill>
                <a:latin typeface="Arial" panose="020B0604020202020204" pitchFamily="34" charset="0"/>
              </a:rPr>
              <a:t>F</a:t>
            </a:r>
            <a:r>
              <a:rPr lang="zh-CN" altLang="en-US" sz="2800" b="1" baseline="-8000" dirty="0">
                <a:solidFill>
                  <a:schemeClr val="accent2"/>
                </a:solidFill>
                <a:latin typeface="Arial" panose="020B0604020202020204" pitchFamily="34" charset="0"/>
              </a:rPr>
              <a:t>浮</a:t>
            </a:r>
          </a:p>
        </p:txBody>
      </p:sp>
      <p:sp>
        <p:nvSpPr>
          <p:cNvPr id="2087" name="Text Box 39"/>
          <p:cNvSpPr txBox="1"/>
          <p:nvPr/>
        </p:nvSpPr>
        <p:spPr>
          <a:xfrm>
            <a:off x="1619250" y="2349500"/>
            <a:ext cx="576263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CC3300"/>
                </a:solidFill>
                <a:latin typeface="Arial" panose="020B0604020202020204" pitchFamily="34" charset="0"/>
              </a:rPr>
              <a:t>G</a:t>
            </a:r>
          </a:p>
        </p:txBody>
      </p:sp>
      <p:sp>
        <p:nvSpPr>
          <p:cNvPr id="2088" name="Text Box 40"/>
          <p:cNvSpPr txBox="1"/>
          <p:nvPr/>
        </p:nvSpPr>
        <p:spPr>
          <a:xfrm>
            <a:off x="5929313" y="2357438"/>
            <a:ext cx="504825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dirty="0">
                <a:solidFill>
                  <a:srgbClr val="FF3300"/>
                </a:solidFill>
                <a:latin typeface="Arial" panose="020B0604020202020204" pitchFamily="34" charset="0"/>
              </a:rPr>
              <a:t>=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0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2304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0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20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2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20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69" grpId="0"/>
      <p:bldP spid="2086" grpId="0"/>
      <p:bldP spid="2087" grpId="0"/>
      <p:bldP spid="208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 Box 2"/>
          <p:cNvSpPr txBox="1"/>
          <p:nvPr/>
        </p:nvSpPr>
        <p:spPr>
          <a:xfrm>
            <a:off x="609600" y="1828800"/>
            <a:ext cx="7620000" cy="1117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342900" indent="-342900">
              <a:lnSpc>
                <a:spcPct val="120000"/>
              </a:lnSpc>
              <a:buFont typeface="Arial" panose="020B0604020202020204" pitchFamily="34" charset="0"/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．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内容：</a:t>
            </a:r>
            <a:r>
              <a:rPr lang="zh-CN" altLang="en-US" sz="2800" b="1" dirty="0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浸在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液体中的物体所受的浮力，</a:t>
            </a:r>
          </a:p>
          <a:p>
            <a:pPr marL="342900" indent="-342900">
              <a:lnSpc>
                <a:spcPct val="120000"/>
              </a:lnSpc>
              <a:buFont typeface="Arial" panose="020B0604020202020204" pitchFamily="34" charset="0"/>
            </a:pP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大小等于它排开液体的重力。</a:t>
            </a:r>
          </a:p>
        </p:txBody>
      </p:sp>
      <p:sp>
        <p:nvSpPr>
          <p:cNvPr id="10243" name="Text Box 3"/>
          <p:cNvSpPr txBox="1"/>
          <p:nvPr/>
        </p:nvSpPr>
        <p:spPr>
          <a:xfrm>
            <a:off x="611188" y="3249613"/>
            <a:ext cx="5821362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" panose="05000000000000000000" pitchFamily="2" charset="2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en-US" altLang="zh-CN" b="1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b="1" dirty="0">
                <a:latin typeface="Times New Roman" panose="02020603050405020304" pitchFamily="18" charset="0"/>
                <a:ea typeface="宋体" panose="02010600030101010101" pitchFamily="2" charset="-122"/>
              </a:rPr>
              <a:t>．数学表达式：</a:t>
            </a:r>
            <a:r>
              <a:rPr lang="en-US" altLang="zh-CN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zh-CN" altLang="en-US" b="1" baseline="-25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浮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</a:t>
            </a:r>
            <a:r>
              <a:rPr lang="en-US" altLang="zh-CN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G</a:t>
            </a:r>
            <a:r>
              <a:rPr lang="zh-CN" altLang="en-US" b="1" baseline="-25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排</a:t>
            </a:r>
          </a:p>
        </p:txBody>
      </p:sp>
      <p:sp>
        <p:nvSpPr>
          <p:cNvPr id="10244" name="Text Box 4"/>
          <p:cNvSpPr txBox="1"/>
          <p:nvPr/>
        </p:nvSpPr>
        <p:spPr>
          <a:xfrm>
            <a:off x="631825" y="5519738"/>
            <a:ext cx="731520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" panose="05000000000000000000" pitchFamily="2" charset="2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spcBef>
                <a:spcPct val="50000"/>
              </a:spcBef>
              <a:buClrTx/>
              <a:buFont typeface="Arial" panose="020B0604020202020204" pitchFamily="34" charset="0"/>
              <a:buNone/>
            </a:pPr>
            <a:r>
              <a:rPr lang="en-US" altLang="zh-CN" b="1" dirty="0"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zh-CN" altLang="en-US" b="1" dirty="0">
                <a:latin typeface="Times New Roman" panose="02020603050405020304" pitchFamily="18" charset="0"/>
                <a:ea typeface="宋体" panose="02010600030101010101" pitchFamily="2" charset="-122"/>
              </a:rPr>
              <a:t>．适用范围：</a:t>
            </a: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液体和气体</a:t>
            </a:r>
            <a:endParaRPr lang="zh-CN" altLang="en-US" b="1" baseline="-250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245" name="Text Box 5"/>
          <p:cNvSpPr txBox="1"/>
          <p:nvPr/>
        </p:nvSpPr>
        <p:spPr>
          <a:xfrm>
            <a:off x="611188" y="4194175"/>
            <a:ext cx="7110412" cy="1117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" panose="05000000000000000000" pitchFamily="2" charset="2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20000"/>
              </a:lnSpc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en-US" altLang="zh-CN" b="1" dirty="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altLang="en-US" b="1" dirty="0">
                <a:latin typeface="Times New Roman" panose="02020603050405020304" pitchFamily="18" charset="0"/>
                <a:ea typeface="宋体" panose="02010600030101010101" pitchFamily="2" charset="-122"/>
              </a:rPr>
              <a:t>．用于计算的导出式：</a:t>
            </a:r>
          </a:p>
          <a:p>
            <a:pPr marL="0" lvl="0" indent="0">
              <a:lnSpc>
                <a:spcPct val="120000"/>
              </a:lnSpc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en-US" altLang="zh-CN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            F</a:t>
            </a:r>
            <a:r>
              <a:rPr lang="zh-CN" altLang="en-US" b="1" baseline="-25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浮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 </a:t>
            </a:r>
            <a:r>
              <a:rPr lang="en-US" altLang="zh-CN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G</a:t>
            </a:r>
            <a:r>
              <a:rPr lang="zh-CN" altLang="en-US" b="1" baseline="-25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排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 </a:t>
            </a:r>
            <a:r>
              <a:rPr lang="en-US" altLang="zh-CN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m</a:t>
            </a:r>
            <a:r>
              <a:rPr lang="zh-CN" altLang="en-US" b="1" baseline="-25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排</a:t>
            </a:r>
            <a:r>
              <a:rPr lang="en-US" altLang="zh-CN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g= </a:t>
            </a:r>
            <a:r>
              <a:rPr lang="el-GR" altLang="en-US" b="1" i="1" dirty="0">
                <a:solidFill>
                  <a:srgbClr val="FF0000"/>
                </a:solidFill>
                <a:latin typeface="Euclid Symbol" pitchFamily="2" charset="2"/>
                <a:ea typeface="宋体" panose="02010600030101010101" pitchFamily="2" charset="-122"/>
              </a:rPr>
              <a:t>r</a:t>
            </a:r>
            <a:r>
              <a:rPr lang="zh-CN" altLang="en-US" b="1" baseline="-25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液 </a:t>
            </a:r>
            <a:r>
              <a:rPr lang="en-US" altLang="zh-CN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gV</a:t>
            </a:r>
            <a:r>
              <a:rPr lang="zh-CN" altLang="en-US" b="1" baseline="-25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排</a:t>
            </a:r>
          </a:p>
        </p:txBody>
      </p:sp>
      <p:grpSp>
        <p:nvGrpSpPr>
          <p:cNvPr id="10246" name="Group 6"/>
          <p:cNvGrpSpPr/>
          <p:nvPr/>
        </p:nvGrpSpPr>
        <p:grpSpPr>
          <a:xfrm>
            <a:off x="7046913" y="1854200"/>
            <a:ext cx="1847850" cy="3165475"/>
            <a:chOff x="0" y="0"/>
            <a:chExt cx="2908" cy="4984"/>
          </a:xfrm>
        </p:grpSpPr>
        <p:pic>
          <p:nvPicPr>
            <p:cNvPr id="10249" name="Picture 112" descr="8-29-2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2908" cy="498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250" name="AutoShape 8"/>
            <p:cNvSpPr/>
            <p:nvPr/>
          </p:nvSpPr>
          <p:spPr>
            <a:xfrm flipV="1">
              <a:off x="1867" y="3995"/>
              <a:ext cx="693" cy="336"/>
            </a:xfrm>
            <a:prstGeom prst="triangle">
              <a:avLst>
                <a:gd name="adj" fmla="val 50000"/>
              </a:avLst>
            </a:prstGeom>
            <a:noFill/>
            <a:ln w="19050" cap="flat" cmpd="sng">
              <a:solidFill>
                <a:srgbClr val="333333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buChar char="v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buChar char="§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Wingdings" panose="05000000000000000000" pitchFamily="2" charset="2"/>
                <a:buChar char="•"/>
                <a:defRPr sz="2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anose="05000000000000000000" pitchFamily="2" charset="2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anose="05000000000000000000" pitchFamily="2" charset="2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>
                <a:spcBef>
                  <a:spcPct val="0"/>
                </a:spcBef>
                <a:buClrTx/>
                <a:buFont typeface="Arial" panose="020B0604020202020204" pitchFamily="34" charset="0"/>
                <a:buNone/>
              </a:pPr>
              <a:endParaRPr lang="zh-CN" altLang="en-US" sz="1800" dirty="0">
                <a:ea typeface="宋体" panose="02010600030101010101" pitchFamily="2" charset="-122"/>
              </a:endParaRPr>
            </a:p>
          </p:txBody>
        </p:sp>
      </p:grpSp>
      <p:sp>
        <p:nvSpPr>
          <p:cNvPr id="10248" name="Rectangle 10"/>
          <p:cNvSpPr/>
          <p:nvPr/>
        </p:nvSpPr>
        <p:spPr>
          <a:xfrm>
            <a:off x="1093788" y="636588"/>
            <a:ext cx="6324600" cy="563562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" panose="05000000000000000000" pitchFamily="2" charset="2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3200" b="1" dirty="0">
                <a:ea typeface="宋体" panose="02010600030101010101" pitchFamily="2" charset="-122"/>
              </a:rPr>
              <a:t>一、阿基米德原理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/>
      <p:bldP spid="10243" grpId="0"/>
      <p:bldP spid="10244" grpId="0"/>
      <p:bldP spid="1024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 Box 2"/>
          <p:cNvSpPr txBox="1"/>
          <p:nvPr/>
        </p:nvSpPr>
        <p:spPr>
          <a:xfrm>
            <a:off x="746125" y="1763713"/>
            <a:ext cx="8191500" cy="40020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" panose="05000000000000000000" pitchFamily="2" charset="2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30000"/>
              </a:lnSpc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en-US" altLang="zh-CN" b="1" dirty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．区分：浸没、浸入、浸在、没入； </a:t>
            </a:r>
            <a:endParaRPr lang="en-US" altLang="zh-CN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30000"/>
              </a:lnSpc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en-US" altLang="zh-CN" b="1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</a:rPr>
              <a:t>. </a:t>
            </a:r>
            <a:r>
              <a:rPr lang="en-US" altLang="zh-CN" b="1" i="1" dirty="0"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zh-CN" altLang="en-US" b="1" baseline="-25000" dirty="0">
                <a:latin typeface="Times New Roman" panose="02020603050405020304" pitchFamily="18" charset="0"/>
                <a:ea typeface="宋体" panose="02010600030101010101" pitchFamily="2" charset="-122"/>
              </a:rPr>
              <a:t>浮</a:t>
            </a:r>
            <a:r>
              <a:rPr lang="zh-CN" altLang="en-US" b="1" dirty="0">
                <a:latin typeface="Times New Roman" panose="02020603050405020304" pitchFamily="18" charset="0"/>
                <a:ea typeface="宋体" panose="02010600030101010101" pitchFamily="2" charset="-122"/>
              </a:rPr>
              <a:t>＝</a:t>
            </a:r>
            <a:r>
              <a:rPr lang="el-GR" altLang="en-US" b="1" i="1" dirty="0">
                <a:latin typeface="Euclid Symbol" pitchFamily="2" charset="2"/>
                <a:ea typeface="宋体" panose="02010600030101010101" pitchFamily="2" charset="-122"/>
              </a:rPr>
              <a:t>r</a:t>
            </a:r>
            <a:r>
              <a:rPr lang="zh-CN" altLang="en-US" b="1" baseline="-25000" dirty="0">
                <a:latin typeface="Times New Roman" panose="02020603050405020304" pitchFamily="18" charset="0"/>
                <a:ea typeface="宋体" panose="02010600030101010101" pitchFamily="2" charset="-122"/>
              </a:rPr>
              <a:t>液  </a:t>
            </a:r>
            <a:r>
              <a:rPr lang="en-US" altLang="zh-CN" b="1" i="1" dirty="0">
                <a:latin typeface="Times New Roman" panose="02020603050405020304" pitchFamily="18" charset="0"/>
                <a:ea typeface="宋体" panose="02010600030101010101" pitchFamily="2" charset="-122"/>
              </a:rPr>
              <a:t>gV</a:t>
            </a:r>
            <a:r>
              <a:rPr lang="zh-CN" altLang="en-US" b="1" baseline="-25000" dirty="0">
                <a:latin typeface="Times New Roman" panose="02020603050405020304" pitchFamily="18" charset="0"/>
                <a:ea typeface="宋体" panose="02010600030101010101" pitchFamily="2" charset="-122"/>
              </a:rPr>
              <a:t>排</a:t>
            </a:r>
            <a:r>
              <a:rPr lang="zh-CN" altLang="en-US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r>
              <a:rPr lang="el-GR" altLang="en-US" b="1" i="1" dirty="0">
                <a:solidFill>
                  <a:srgbClr val="FF0000"/>
                </a:solidFill>
                <a:latin typeface="Euclid Symbol" pitchFamily="2" charset="2"/>
                <a:ea typeface="宋体" panose="02010600030101010101" pitchFamily="2" charset="-122"/>
              </a:rPr>
              <a:t>r</a:t>
            </a:r>
            <a:r>
              <a:rPr lang="zh-CN" altLang="en-US" b="1" baseline="-25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液</a:t>
            </a:r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</a:rPr>
              <a:t>——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液体的密度；</a:t>
            </a:r>
          </a:p>
          <a:p>
            <a:pPr marL="0" lvl="0" indent="0" eaLnBrk="1" hangingPunct="1">
              <a:lnSpc>
                <a:spcPct val="130000"/>
              </a:lnSpc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</a:rPr>
              <a:t>                </a:t>
            </a:r>
            <a:r>
              <a:rPr lang="en-US" altLang="zh-CN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V</a:t>
            </a:r>
            <a:r>
              <a:rPr lang="zh-CN" altLang="en-US" b="1" baseline="-25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排</a:t>
            </a:r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</a:rPr>
              <a:t>——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物体排开的液体的体积；</a:t>
            </a:r>
          </a:p>
          <a:p>
            <a:pPr marL="0" lvl="0" indent="0" eaLnBrk="1" hangingPunct="1">
              <a:lnSpc>
                <a:spcPct val="130000"/>
              </a:lnSpc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en-US" altLang="zh-CN" b="1" dirty="0">
                <a:solidFill>
                  <a:srgbClr val="0000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en-US" altLang="zh-CN" b="1" dirty="0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. </a:t>
            </a:r>
            <a:r>
              <a:rPr lang="en-US" altLang="zh-CN" b="1" i="1" dirty="0">
                <a:solidFill>
                  <a:srgbClr val="0000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zh-CN" altLang="en-US" b="1" baseline="-25000" dirty="0">
                <a:solidFill>
                  <a:srgbClr val="0000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浮</a:t>
            </a:r>
            <a:r>
              <a:rPr lang="zh-CN" altLang="en-US" b="1" dirty="0">
                <a:solidFill>
                  <a:srgbClr val="0000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＝ </a:t>
            </a:r>
            <a:r>
              <a:rPr lang="el-GR" altLang="en-US" b="1" i="1" dirty="0">
                <a:solidFill>
                  <a:srgbClr val="0000CC"/>
                </a:solidFill>
                <a:latin typeface="Euclid Symbol" pitchFamily="2" charset="2"/>
                <a:ea typeface="宋体" panose="02010600030101010101" pitchFamily="2" charset="-122"/>
              </a:rPr>
              <a:t>r</a:t>
            </a:r>
            <a:r>
              <a:rPr lang="zh-CN" altLang="en-US" b="1" baseline="-25000" dirty="0">
                <a:solidFill>
                  <a:srgbClr val="0000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液 </a:t>
            </a:r>
            <a:r>
              <a:rPr lang="en-US" altLang="zh-CN" b="1" i="1" dirty="0">
                <a:solidFill>
                  <a:srgbClr val="0000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gV</a:t>
            </a:r>
            <a:r>
              <a:rPr lang="zh-CN" altLang="en-US" b="1" baseline="-25000" dirty="0">
                <a:solidFill>
                  <a:srgbClr val="0000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排  </a:t>
            </a:r>
            <a:r>
              <a:rPr lang="en-US" altLang="zh-CN" b="1" dirty="0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—— </a:t>
            </a:r>
            <a:r>
              <a:rPr lang="zh-CN" altLang="en-US" b="1" dirty="0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决定式</a:t>
            </a:r>
          </a:p>
          <a:p>
            <a:pPr marL="0" lvl="0" indent="0" eaLnBrk="1" hangingPunct="1">
              <a:lnSpc>
                <a:spcPct val="135000"/>
              </a:lnSpc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    表明浮力大小只和</a:t>
            </a:r>
            <a:r>
              <a:rPr lang="zh-CN" altLang="en-US" b="1" i="1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l-GR" altLang="en-US" b="1" i="1" dirty="0">
                <a:latin typeface="Euclid Symbol" pitchFamily="2" charset="2"/>
                <a:ea typeface="宋体" panose="02010600030101010101" pitchFamily="2" charset="-122"/>
              </a:rPr>
              <a:t>r</a:t>
            </a:r>
            <a:r>
              <a:rPr lang="zh-CN" altLang="en-US" b="1" baseline="-25000" dirty="0">
                <a:latin typeface="Times New Roman" panose="02020603050405020304" pitchFamily="18" charset="0"/>
                <a:ea typeface="宋体" panose="02010600030101010101" pitchFamily="2" charset="-122"/>
              </a:rPr>
              <a:t>液</a:t>
            </a:r>
            <a:r>
              <a:rPr lang="zh-CN" altLang="en-US" b="1" dirty="0">
                <a:latin typeface="Times New Roman" panose="02020603050405020304" pitchFamily="18" charset="0"/>
                <a:ea typeface="宋体" panose="02010600030101010101" pitchFamily="2" charset="-122"/>
              </a:rPr>
              <a:t>、</a:t>
            </a:r>
            <a:r>
              <a:rPr lang="en-US" altLang="zh-CN" b="1" i="1" dirty="0">
                <a:latin typeface="Times New Roman" panose="02020603050405020304" pitchFamily="18" charset="0"/>
                <a:ea typeface="宋体" panose="02010600030101010101" pitchFamily="2" charset="-122"/>
              </a:rPr>
              <a:t>V</a:t>
            </a:r>
            <a:r>
              <a:rPr lang="zh-CN" altLang="en-US" b="1" baseline="-25000" dirty="0">
                <a:latin typeface="Times New Roman" panose="02020603050405020304" pitchFamily="18" charset="0"/>
                <a:ea typeface="宋体" panose="02010600030101010101" pitchFamily="2" charset="-122"/>
              </a:rPr>
              <a:t>排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有关，</a:t>
            </a:r>
            <a:endParaRPr lang="en-US" altLang="zh-CN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30000"/>
              </a:lnSpc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b="1" dirty="0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浮力大小与物体的形状、密度，浸没在液体中的深度及物体在液体中是否运动等因素</a:t>
            </a:r>
            <a:r>
              <a:rPr lang="zh-CN" altLang="en-US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无关</a:t>
            </a:r>
            <a:r>
              <a:rPr lang="zh-CN" altLang="en-US" b="1" dirty="0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</a:p>
        </p:txBody>
      </p:sp>
      <p:sp>
        <p:nvSpPr>
          <p:cNvPr id="11267" name="Text Box 3"/>
          <p:cNvSpPr txBox="1"/>
          <p:nvPr/>
        </p:nvSpPr>
        <p:spPr>
          <a:xfrm>
            <a:off x="746125" y="503238"/>
            <a:ext cx="6172200" cy="7254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" panose="05000000000000000000" pitchFamily="2" charset="2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30000"/>
              </a:lnSpc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zh-CN" altLang="en-US" sz="3200" b="1" dirty="0">
                <a:ea typeface="宋体" panose="02010600030101010101" pitchFamily="2" charset="-122"/>
              </a:rPr>
              <a:t>二、关于阿基米德原理的讨论</a:t>
            </a:r>
            <a:endParaRPr lang="zh-CN" altLang="en-US" sz="3200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2" name="Picture 4" descr="untitled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48263" y="3792538"/>
            <a:ext cx="3455987" cy="2017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8182" name="Text Box 6"/>
          <p:cNvSpPr txBox="1">
            <a:spLocks noChangeArrowheads="1"/>
          </p:cNvSpPr>
          <p:nvPr/>
        </p:nvSpPr>
        <p:spPr bwMode="auto">
          <a:xfrm>
            <a:off x="6588125" y="1547210"/>
            <a:ext cx="1872208" cy="52322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zh-CN" altLang="en-US" sz="2800" dirty="0">
                <a:latin typeface="幼圆" panose="02010509060101010101" pitchFamily="49" charset="-122"/>
              </a:rPr>
              <a:t>竖直向上</a:t>
            </a:r>
          </a:p>
        </p:txBody>
      </p:sp>
      <p:sp>
        <p:nvSpPr>
          <p:cNvPr id="178183" name="Text Box 7"/>
          <p:cNvSpPr txBox="1">
            <a:spLocks noChangeArrowheads="1"/>
          </p:cNvSpPr>
          <p:nvPr/>
        </p:nvSpPr>
        <p:spPr bwMode="auto">
          <a:xfrm>
            <a:off x="5292080" y="2060848"/>
            <a:ext cx="1460500" cy="52322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zh-CN" altLang="en-US" sz="2800" dirty="0">
                <a:latin typeface="幼圆" panose="02010509060101010101" pitchFamily="49" charset="-122"/>
              </a:rPr>
              <a:t>浮力</a:t>
            </a:r>
          </a:p>
        </p:txBody>
      </p:sp>
      <p:sp>
        <p:nvSpPr>
          <p:cNvPr id="178184" name="Text Box 8"/>
          <p:cNvSpPr txBox="1">
            <a:spLocks noChangeArrowheads="1"/>
          </p:cNvSpPr>
          <p:nvPr/>
        </p:nvSpPr>
        <p:spPr bwMode="auto">
          <a:xfrm>
            <a:off x="4036060" y="3270885"/>
            <a:ext cx="1071245" cy="52197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en-US" altLang="zh-CN" sz="2800" dirty="0">
                <a:latin typeface="幼圆" panose="02010509060101010101" pitchFamily="49" charset="-122"/>
              </a:rPr>
              <a:t>400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96347" y="1459637"/>
            <a:ext cx="7776864" cy="23329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latin typeface="幼圆" panose="02010509060101010101" pitchFamily="49" charset="-122"/>
              </a:rPr>
              <a:t>  1</a:t>
            </a:r>
            <a:r>
              <a:rPr lang="zh-CN" altLang="en-US" sz="2800" dirty="0">
                <a:latin typeface="幼圆" panose="02010509060101010101" pitchFamily="49" charset="-122"/>
              </a:rPr>
              <a:t>、液体对浸在它里面的物体，</a:t>
            </a:r>
            <a:r>
              <a:rPr lang="zh-CN" altLang="en-US" sz="2800" dirty="0" smtClean="0">
                <a:latin typeface="幼圆" panose="02010509060101010101" pitchFamily="49" charset="-122"/>
              </a:rPr>
              <a:t>具有</a:t>
            </a:r>
            <a:r>
              <a:rPr lang="en-US" altLang="zh-CN" sz="2800" dirty="0" smtClean="0">
                <a:latin typeface="幼圆" panose="02010509060101010101" pitchFamily="49" charset="-122"/>
              </a:rPr>
              <a:t>____</a:t>
            </a:r>
            <a:r>
              <a:rPr lang="en-US" altLang="zh-CN" sz="2800" dirty="0">
                <a:latin typeface="幼圆" panose="02010509060101010101" pitchFamily="49" charset="-122"/>
              </a:rPr>
              <a:t>__</a:t>
            </a:r>
            <a:r>
              <a:rPr lang="en-US" altLang="zh-CN" sz="2800" dirty="0" smtClean="0">
                <a:latin typeface="幼圆" panose="02010509060101010101" pitchFamily="49" charset="-122"/>
              </a:rPr>
              <a:t>___</a:t>
            </a:r>
            <a:r>
              <a:rPr lang="zh-CN" altLang="en-US" sz="2800" dirty="0" smtClean="0">
                <a:latin typeface="幼圆" panose="02010509060101010101" pitchFamily="49" charset="-122"/>
              </a:rPr>
              <a:t>的</a:t>
            </a:r>
            <a:r>
              <a:rPr lang="zh-CN" altLang="en-US" sz="2800" dirty="0">
                <a:latin typeface="幼圆" panose="02010509060101010101" pitchFamily="49" charset="-122"/>
              </a:rPr>
              <a:t>托力，物理学中把这个力叫做</a:t>
            </a:r>
            <a:r>
              <a:rPr lang="en-US" altLang="zh-CN" sz="2800" dirty="0">
                <a:latin typeface="幼圆" panose="02010509060101010101" pitchFamily="49" charset="-122"/>
              </a:rPr>
              <a:t>_____</a:t>
            </a:r>
            <a:r>
              <a:rPr lang="zh-CN" altLang="en-US" sz="2800" dirty="0">
                <a:latin typeface="幼圆" panose="02010509060101010101" pitchFamily="49" charset="-122"/>
              </a:rPr>
              <a:t>。</a:t>
            </a:r>
          </a:p>
          <a:p>
            <a:pPr>
              <a:lnSpc>
                <a:spcPct val="130000"/>
              </a:lnSpc>
            </a:pPr>
            <a:r>
              <a:rPr lang="en-US" altLang="zh-CN" sz="2800" dirty="0" smtClean="0">
                <a:latin typeface="幼圆" panose="02010509060101010101" pitchFamily="49" charset="-122"/>
              </a:rPr>
              <a:t>  2</a:t>
            </a:r>
            <a:r>
              <a:rPr lang="zh-CN" altLang="en-US" sz="2800" dirty="0">
                <a:latin typeface="幼圆" panose="02010509060101010101" pitchFamily="49" charset="-122"/>
              </a:rPr>
              <a:t>、浴缸里放满水，人坐进去后，排开</a:t>
            </a:r>
            <a:r>
              <a:rPr lang="en-US" altLang="zh-CN" sz="2800" dirty="0">
                <a:latin typeface="幼圆" panose="02010509060101010101" pitchFamily="49" charset="-122"/>
              </a:rPr>
              <a:t>400</a:t>
            </a:r>
            <a:r>
              <a:rPr lang="zh-CN" altLang="en-US" sz="2800" dirty="0">
                <a:latin typeface="幼圆" panose="02010509060101010101" pitchFamily="49" charset="-122"/>
              </a:rPr>
              <a:t>牛的水，则人受到的浮力为</a:t>
            </a:r>
            <a:r>
              <a:rPr lang="en-US" altLang="zh-CN" sz="2800" dirty="0">
                <a:latin typeface="幼圆" panose="02010509060101010101" pitchFamily="49" charset="-122"/>
              </a:rPr>
              <a:t>_____</a:t>
            </a:r>
            <a:r>
              <a:rPr lang="zh-CN" altLang="en-US" sz="2800" dirty="0">
                <a:latin typeface="幼圆" panose="02010509060101010101" pitchFamily="49" charset="-122"/>
              </a:rPr>
              <a:t>牛。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8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8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78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8182" grpId="0"/>
      <p:bldP spid="178183" grpId="0"/>
      <p:bldP spid="17818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539750" y="1125538"/>
            <a:ext cx="8029575" cy="3383582"/>
          </a:xfrm>
        </p:spPr>
        <p:txBody>
          <a:bodyPr/>
          <a:lstStyle/>
          <a:p>
            <a:pPr marL="0" indent="0" algn="l" eaLnBrk="1" hangingPunct="1">
              <a:lnSpc>
                <a:spcPct val="120000"/>
              </a:lnSpc>
              <a:spcBef>
                <a:spcPct val="0"/>
              </a:spcBef>
              <a:buClrTx/>
              <a:buFontTx/>
              <a:buNone/>
            </a:pPr>
            <a:r>
              <a:rPr kumimoji="1" lang="zh-CN" altLang="en-US" sz="2800" dirty="0">
                <a:solidFill>
                  <a:schemeClr val="tx1"/>
                </a:solidFill>
                <a:ea typeface="宋体" panose="02010600030101010101" pitchFamily="2" charset="-122"/>
              </a:rPr>
              <a:t>    </a:t>
            </a:r>
            <a:r>
              <a:rPr kumimoji="1" lang="en-US" altLang="zh-CN" sz="2800" dirty="0" smtClean="0">
                <a:solidFill>
                  <a:schemeClr val="tx1"/>
                </a:solidFill>
                <a:ea typeface="宋体" panose="02010600030101010101" pitchFamily="2" charset="-122"/>
              </a:rPr>
              <a:t>3</a:t>
            </a:r>
            <a:r>
              <a:rPr kumimoji="1" lang="zh-CN" altLang="en-US" sz="2800" dirty="0" smtClean="0">
                <a:solidFill>
                  <a:schemeClr val="tx1"/>
                </a:solidFill>
                <a:ea typeface="宋体" panose="02010600030101010101" pitchFamily="2" charset="-122"/>
              </a:rPr>
              <a:t>、在</a:t>
            </a:r>
            <a:r>
              <a:rPr kumimoji="1" lang="zh-CN" altLang="en-US" sz="2800" dirty="0">
                <a:solidFill>
                  <a:schemeClr val="tx1"/>
                </a:solidFill>
                <a:ea typeface="宋体" panose="02010600030101010101" pitchFamily="2" charset="-122"/>
              </a:rPr>
              <a:t>水中游泳的</a:t>
            </a:r>
            <a:r>
              <a:rPr kumimoji="1" lang="zh-CN" altLang="en-US" sz="2800" dirty="0" smtClean="0">
                <a:solidFill>
                  <a:schemeClr val="tx1"/>
                </a:solidFill>
                <a:ea typeface="宋体" panose="02010600030101010101" pitchFamily="2" charset="-122"/>
              </a:rPr>
              <a:t>人上岸时从</a:t>
            </a:r>
            <a:r>
              <a:rPr kumimoji="1" lang="zh-CN" altLang="en-US" sz="2800" dirty="0">
                <a:solidFill>
                  <a:schemeClr val="tx1"/>
                </a:solidFill>
                <a:ea typeface="宋体" panose="02010600030101010101" pitchFamily="2" charset="-122"/>
              </a:rPr>
              <a:t>深水处向浅水处行走的过程中（  ）。</a:t>
            </a:r>
            <a:endParaRPr kumimoji="1" lang="en-US" altLang="zh-CN" sz="2800" dirty="0">
              <a:solidFill>
                <a:schemeClr val="tx1"/>
              </a:solidFill>
              <a:ea typeface="宋体" panose="02010600030101010101" pitchFamily="2" charset="-122"/>
            </a:endParaRPr>
          </a:p>
          <a:p>
            <a:pPr marL="0" indent="0" algn="l" eaLnBrk="1" hangingPunct="1">
              <a:lnSpc>
                <a:spcPct val="120000"/>
              </a:lnSpc>
              <a:spcBef>
                <a:spcPct val="0"/>
              </a:spcBef>
              <a:buClrTx/>
              <a:buFontTx/>
              <a:buNone/>
            </a:pPr>
            <a:r>
              <a:rPr kumimoji="1" lang="en-US" altLang="zh-CN" sz="2800" dirty="0" smtClean="0">
                <a:solidFill>
                  <a:schemeClr val="tx1"/>
                </a:solidFill>
                <a:ea typeface="宋体" panose="02010600030101010101" pitchFamily="2" charset="-122"/>
              </a:rPr>
              <a:t>    A</a:t>
            </a:r>
            <a:r>
              <a:rPr kumimoji="1" lang="zh-CN" altLang="en-US" sz="2800" dirty="0">
                <a:solidFill>
                  <a:schemeClr val="tx1"/>
                </a:solidFill>
                <a:ea typeface="宋体" panose="02010600030101010101" pitchFamily="2" charset="-122"/>
              </a:rPr>
              <a:t>、人所受的重力逐渐变小       </a:t>
            </a:r>
            <a:endParaRPr kumimoji="1" lang="en-US" altLang="zh-CN" sz="2800" dirty="0">
              <a:solidFill>
                <a:schemeClr val="tx1"/>
              </a:solidFill>
              <a:ea typeface="宋体" panose="02010600030101010101" pitchFamily="2" charset="-122"/>
            </a:endParaRPr>
          </a:p>
          <a:p>
            <a:pPr marL="0" indent="0" algn="l" eaLnBrk="1" hangingPunct="1">
              <a:lnSpc>
                <a:spcPct val="120000"/>
              </a:lnSpc>
              <a:spcBef>
                <a:spcPct val="0"/>
              </a:spcBef>
              <a:buClrTx/>
              <a:buFontTx/>
              <a:buNone/>
            </a:pPr>
            <a:r>
              <a:rPr kumimoji="1" lang="en-US" altLang="zh-CN" sz="2800" dirty="0" smtClean="0">
                <a:solidFill>
                  <a:schemeClr val="tx1"/>
                </a:solidFill>
                <a:ea typeface="宋体" panose="02010600030101010101" pitchFamily="2" charset="-122"/>
              </a:rPr>
              <a:t>    B</a:t>
            </a:r>
            <a:r>
              <a:rPr kumimoji="1" lang="zh-CN" altLang="en-US" sz="2800" dirty="0">
                <a:solidFill>
                  <a:schemeClr val="tx1"/>
                </a:solidFill>
                <a:ea typeface="宋体" panose="02010600030101010101" pitchFamily="2" charset="-122"/>
              </a:rPr>
              <a:t>、人所受的重力逐渐变大 </a:t>
            </a:r>
          </a:p>
          <a:p>
            <a:pPr marL="0" indent="0" algn="l" eaLnBrk="1" hangingPunct="1">
              <a:lnSpc>
                <a:spcPct val="120000"/>
              </a:lnSpc>
              <a:spcBef>
                <a:spcPct val="0"/>
              </a:spcBef>
              <a:buClrTx/>
              <a:buFontTx/>
              <a:buNone/>
            </a:pPr>
            <a:r>
              <a:rPr kumimoji="1" lang="en-US" altLang="zh-CN" sz="2800" dirty="0" smtClean="0">
                <a:solidFill>
                  <a:schemeClr val="tx1"/>
                </a:solidFill>
                <a:ea typeface="宋体" panose="02010600030101010101" pitchFamily="2" charset="-122"/>
              </a:rPr>
              <a:t>    C</a:t>
            </a:r>
            <a:r>
              <a:rPr kumimoji="1" lang="zh-CN" altLang="en-US" sz="2800" dirty="0">
                <a:solidFill>
                  <a:schemeClr val="tx1"/>
                </a:solidFill>
                <a:ea typeface="宋体" panose="02010600030101010101" pitchFamily="2" charset="-122"/>
              </a:rPr>
              <a:t>、人所受到的浮力减小       </a:t>
            </a:r>
          </a:p>
          <a:p>
            <a:pPr marL="0" indent="0" algn="l" eaLnBrk="1" hangingPunct="1">
              <a:lnSpc>
                <a:spcPct val="120000"/>
              </a:lnSpc>
              <a:spcBef>
                <a:spcPct val="0"/>
              </a:spcBef>
              <a:buClrTx/>
              <a:buFontTx/>
              <a:buNone/>
            </a:pPr>
            <a:r>
              <a:rPr kumimoji="1" lang="en-US" altLang="zh-CN" sz="2800" dirty="0" smtClean="0">
                <a:solidFill>
                  <a:schemeClr val="tx1"/>
                </a:solidFill>
                <a:ea typeface="宋体" panose="02010600030101010101" pitchFamily="2" charset="-122"/>
              </a:rPr>
              <a:t>    D</a:t>
            </a:r>
            <a:r>
              <a:rPr kumimoji="1" lang="zh-CN" altLang="en-US" sz="2800" dirty="0">
                <a:solidFill>
                  <a:schemeClr val="tx1"/>
                </a:solidFill>
                <a:ea typeface="宋体" panose="02010600030101010101" pitchFamily="2" charset="-122"/>
              </a:rPr>
              <a:t>、人所受到的浮力增大</a:t>
            </a:r>
          </a:p>
        </p:txBody>
      </p:sp>
      <p:sp>
        <p:nvSpPr>
          <p:cNvPr id="202757" name="Text Box 5"/>
          <p:cNvSpPr txBox="1">
            <a:spLocks noChangeArrowheads="1"/>
          </p:cNvSpPr>
          <p:nvPr/>
        </p:nvSpPr>
        <p:spPr bwMode="auto">
          <a:xfrm>
            <a:off x="3161185" y="1628800"/>
            <a:ext cx="381074" cy="52322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>
            <a:lvl1pPr>
              <a:defRPr kumimoji="1"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kumimoji="1"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28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C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27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275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Rot="1" noChangeArrowheads="1"/>
          </p:cNvSpPr>
          <p:nvPr>
            <p:ph type="title" idx="4294967295"/>
          </p:nvPr>
        </p:nvSpPr>
        <p:spPr>
          <a:xfrm>
            <a:off x="1143000" y="304800"/>
            <a:ext cx="8001000" cy="609600"/>
          </a:xfrm>
        </p:spPr>
        <p:txBody>
          <a:bodyPr/>
          <a:lstStyle/>
          <a:p>
            <a:pPr eaLnBrk="1" hangingPunct="1"/>
            <a:r>
              <a:rPr kumimoji="1" lang="en-US" altLang="zh-CN" sz="2800" dirty="0" smtClean="0">
                <a:solidFill>
                  <a:schemeClr val="tx1"/>
                </a:solidFill>
                <a:ea typeface="宋体" panose="02010600030101010101" pitchFamily="2" charset="-122"/>
                <a:cs typeface="+mn-cs"/>
              </a:rPr>
              <a:t>4</a:t>
            </a:r>
            <a:r>
              <a:rPr kumimoji="1" lang="zh-CN" altLang="en-US" sz="2800" dirty="0" smtClean="0">
                <a:solidFill>
                  <a:schemeClr val="tx1"/>
                </a:solidFill>
                <a:ea typeface="宋体" panose="02010600030101010101" pitchFamily="2" charset="-122"/>
                <a:cs typeface="+mn-cs"/>
              </a:rPr>
              <a:t>、比较</a:t>
            </a:r>
            <a:r>
              <a:rPr kumimoji="1" lang="zh-CN" altLang="en-US" sz="2800" dirty="0">
                <a:solidFill>
                  <a:schemeClr val="tx1"/>
                </a:solidFill>
                <a:ea typeface="宋体" panose="02010600030101010101" pitchFamily="2" charset="-122"/>
                <a:cs typeface="+mn-cs"/>
              </a:rPr>
              <a:t>下列</a:t>
            </a:r>
            <a:r>
              <a:rPr kumimoji="1" lang="zh-CN" altLang="en-US" sz="2800" dirty="0" smtClean="0">
                <a:solidFill>
                  <a:schemeClr val="tx1"/>
                </a:solidFill>
                <a:ea typeface="宋体" panose="02010600030101010101" pitchFamily="2" charset="-122"/>
                <a:cs typeface="+mn-cs"/>
              </a:rPr>
              <a:t>物体所受</a:t>
            </a:r>
            <a:r>
              <a:rPr kumimoji="1" lang="zh-CN" altLang="en-US" sz="2800" dirty="0">
                <a:solidFill>
                  <a:schemeClr val="tx1"/>
                </a:solidFill>
                <a:ea typeface="宋体" panose="02010600030101010101" pitchFamily="2" charset="-122"/>
                <a:cs typeface="+mn-cs"/>
              </a:rPr>
              <a:t>的</a:t>
            </a:r>
            <a:r>
              <a:rPr kumimoji="1" lang="zh-CN" altLang="en-US" sz="2800" dirty="0" smtClean="0">
                <a:solidFill>
                  <a:schemeClr val="tx1"/>
                </a:solidFill>
                <a:ea typeface="宋体" panose="02010600030101010101" pitchFamily="2" charset="-122"/>
                <a:cs typeface="+mn-cs"/>
              </a:rPr>
              <a:t>浮力的大小。</a:t>
            </a:r>
            <a:endParaRPr kumimoji="1" lang="zh-CN" altLang="en-US" sz="2800" dirty="0">
              <a:solidFill>
                <a:schemeClr val="tx1"/>
              </a:solidFill>
              <a:ea typeface="宋体" panose="02010600030101010101" pitchFamily="2" charset="-122"/>
              <a:cs typeface="+mn-cs"/>
            </a:endParaRPr>
          </a:p>
        </p:txBody>
      </p:sp>
      <p:sp>
        <p:nvSpPr>
          <p:cNvPr id="19459" name="Text Box 4"/>
          <p:cNvSpPr>
            <a:spLocks noGrp="1" noChangeArrowheads="1"/>
          </p:cNvSpPr>
          <p:nvPr>
            <p:ph type="body" idx="4294967295"/>
          </p:nvPr>
        </p:nvSpPr>
        <p:spPr>
          <a:xfrm>
            <a:off x="755576" y="1339850"/>
            <a:ext cx="6444208" cy="576263"/>
          </a:xfrm>
          <a:noFill/>
        </p:spPr>
        <p:txBody>
          <a:bodyPr/>
          <a:lstStyle/>
          <a:p>
            <a:pPr eaLnBrk="1" hangingPunct="1">
              <a:lnSpc>
                <a:spcPct val="90000"/>
              </a:lnSpc>
              <a:spcBef>
                <a:spcPct val="0"/>
              </a:spcBef>
              <a:buClrTx/>
              <a:buFontTx/>
              <a:buNone/>
            </a:pPr>
            <a:r>
              <a:rPr kumimoji="1" lang="zh-CN" altLang="en-US" sz="2800" dirty="0" smtClean="0">
                <a:solidFill>
                  <a:schemeClr val="tx1"/>
                </a:solidFill>
                <a:ea typeface="宋体" panose="02010600030101010101" pitchFamily="2" charset="-122"/>
              </a:rPr>
              <a:t>（</a:t>
            </a:r>
            <a:r>
              <a:rPr kumimoji="1" lang="en-US" altLang="zh-CN" sz="2800" dirty="0" smtClean="0">
                <a:solidFill>
                  <a:schemeClr val="tx1"/>
                </a:solidFill>
                <a:ea typeface="宋体" panose="02010600030101010101" pitchFamily="2" charset="-122"/>
              </a:rPr>
              <a:t>1</a:t>
            </a:r>
            <a:r>
              <a:rPr kumimoji="1" lang="zh-CN" altLang="en-US" sz="2800" dirty="0" smtClean="0">
                <a:solidFill>
                  <a:schemeClr val="tx1"/>
                </a:solidFill>
                <a:ea typeface="宋体" panose="02010600030101010101" pitchFamily="2" charset="-122"/>
              </a:rPr>
              <a:t>）体积</a:t>
            </a:r>
            <a:r>
              <a:rPr kumimoji="1" lang="zh-CN" altLang="en-US" sz="2800" dirty="0">
                <a:solidFill>
                  <a:schemeClr val="tx1"/>
                </a:solidFill>
                <a:ea typeface="宋体" panose="02010600030101010101" pitchFamily="2" charset="-122"/>
              </a:rPr>
              <a:t>相同的铜、铁、铝</a:t>
            </a:r>
            <a:r>
              <a:rPr kumimoji="1" lang="zh-CN" altLang="en-US" sz="2800" dirty="0" smtClean="0">
                <a:solidFill>
                  <a:schemeClr val="tx1"/>
                </a:solidFill>
                <a:ea typeface="宋体" panose="02010600030101010101" pitchFamily="2" charset="-122"/>
              </a:rPr>
              <a:t>浸没在水中。</a:t>
            </a:r>
            <a:endParaRPr kumimoji="1" lang="zh-CN" altLang="en-US" sz="2800" dirty="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grpSp>
        <p:nvGrpSpPr>
          <p:cNvPr id="19460" name="Group 65"/>
          <p:cNvGrpSpPr/>
          <p:nvPr/>
        </p:nvGrpSpPr>
        <p:grpSpPr bwMode="auto">
          <a:xfrm>
            <a:off x="1331913" y="2492375"/>
            <a:ext cx="6677025" cy="2590800"/>
            <a:chOff x="567" y="1679"/>
            <a:chExt cx="4206" cy="1632"/>
          </a:xfrm>
        </p:grpSpPr>
        <p:sp>
          <p:nvSpPr>
            <p:cNvPr id="19470" name="Rectangle 7"/>
            <p:cNvSpPr>
              <a:spLocks noChangeArrowheads="1"/>
            </p:cNvSpPr>
            <p:nvPr/>
          </p:nvSpPr>
          <p:spPr bwMode="auto">
            <a:xfrm>
              <a:off x="652" y="1912"/>
              <a:ext cx="4070" cy="1399"/>
            </a:xfrm>
            <a:prstGeom prst="rect">
              <a:avLst/>
            </a:prstGeom>
            <a:solidFill>
              <a:srgbClr val="3366FF"/>
            </a:solidFill>
            <a:ln w="9525">
              <a:solidFill>
                <a:schemeClr val="tx1"/>
              </a:solidFill>
              <a:prstDash val="dash"/>
              <a:miter lim="800000"/>
            </a:ln>
          </p:spPr>
          <p:txBody>
            <a:bodyPr wrap="none" anchor="ctr"/>
            <a:lstStyle/>
            <a:p>
              <a:pPr algn="ctr" eaLnBrk="1" hangingPunct="1"/>
              <a:endParaRPr lang="zh-CN" altLang="zh-CN" sz="2800" b="0">
                <a:latin typeface="Verdana" panose="020B0604030504040204" pitchFamily="34" charset="0"/>
              </a:endParaRPr>
            </a:p>
          </p:txBody>
        </p:sp>
        <p:sp>
          <p:nvSpPr>
            <p:cNvPr id="204806" name="Line 8"/>
            <p:cNvSpPr>
              <a:spLocks noChangeShapeType="1"/>
            </p:cNvSpPr>
            <p:nvPr/>
          </p:nvSpPr>
          <p:spPr bwMode="auto">
            <a:xfrm>
              <a:off x="567" y="1679"/>
              <a:ext cx="0" cy="1632"/>
            </a:xfrm>
            <a:prstGeom prst="line">
              <a:avLst/>
            </a:prstGeom>
            <a:noFill/>
            <a:ln w="76200">
              <a:solidFill>
                <a:schemeClr val="tx1"/>
              </a:solidFill>
              <a:miter lim="800000"/>
            </a:ln>
          </p:spPr>
          <p:txBody>
            <a:bodyPr wrap="none"/>
            <a:lstStyle/>
            <a:p>
              <a:pPr eaLnBrk="1" hangingPunct="1">
                <a:defRPr/>
              </a:pPr>
              <a:endParaRPr lang="zh-CN" altLang="en-US" sz="2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endParaRPr>
            </a:p>
          </p:txBody>
        </p:sp>
        <p:sp>
          <p:nvSpPr>
            <p:cNvPr id="204807" name="Line 9"/>
            <p:cNvSpPr>
              <a:spLocks noChangeShapeType="1"/>
            </p:cNvSpPr>
            <p:nvPr/>
          </p:nvSpPr>
          <p:spPr bwMode="auto">
            <a:xfrm>
              <a:off x="4773" y="1679"/>
              <a:ext cx="0" cy="1632"/>
            </a:xfrm>
            <a:prstGeom prst="line">
              <a:avLst/>
            </a:prstGeom>
            <a:noFill/>
            <a:ln w="76200">
              <a:solidFill>
                <a:schemeClr val="tx1"/>
              </a:solidFill>
              <a:miter lim="800000"/>
            </a:ln>
          </p:spPr>
          <p:txBody>
            <a:bodyPr wrap="none"/>
            <a:lstStyle/>
            <a:p>
              <a:pPr eaLnBrk="1" hangingPunct="1">
                <a:defRPr/>
              </a:pPr>
              <a:endParaRPr lang="zh-CN" altLang="en-US" sz="2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endParaRPr>
            </a:p>
          </p:txBody>
        </p:sp>
        <p:sp>
          <p:nvSpPr>
            <p:cNvPr id="204808" name="Line 10"/>
            <p:cNvSpPr>
              <a:spLocks noChangeShapeType="1"/>
            </p:cNvSpPr>
            <p:nvPr/>
          </p:nvSpPr>
          <p:spPr bwMode="auto">
            <a:xfrm>
              <a:off x="567" y="3311"/>
              <a:ext cx="2663" cy="0"/>
            </a:xfrm>
            <a:prstGeom prst="line">
              <a:avLst/>
            </a:prstGeom>
            <a:noFill/>
            <a:ln w="76200">
              <a:solidFill>
                <a:schemeClr val="tx1"/>
              </a:solidFill>
              <a:miter lim="800000"/>
            </a:ln>
          </p:spPr>
          <p:txBody>
            <a:bodyPr wrap="none"/>
            <a:lstStyle/>
            <a:p>
              <a:pPr eaLnBrk="1" hangingPunct="1">
                <a:defRPr/>
              </a:pPr>
              <a:endParaRPr lang="zh-CN" altLang="en-US" sz="2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endParaRPr>
            </a:p>
          </p:txBody>
        </p:sp>
        <p:sp>
          <p:nvSpPr>
            <p:cNvPr id="204809" name="Line 11"/>
            <p:cNvSpPr>
              <a:spLocks noChangeShapeType="1"/>
            </p:cNvSpPr>
            <p:nvPr/>
          </p:nvSpPr>
          <p:spPr bwMode="auto">
            <a:xfrm>
              <a:off x="3281" y="3311"/>
              <a:ext cx="1492" cy="0"/>
            </a:xfrm>
            <a:prstGeom prst="line">
              <a:avLst/>
            </a:prstGeom>
            <a:noFill/>
            <a:ln w="76200">
              <a:solidFill>
                <a:schemeClr val="tx1"/>
              </a:solidFill>
              <a:miter lim="800000"/>
            </a:ln>
          </p:spPr>
          <p:txBody>
            <a:bodyPr wrap="none"/>
            <a:lstStyle/>
            <a:p>
              <a:pPr eaLnBrk="1" hangingPunct="1">
                <a:defRPr/>
              </a:pPr>
              <a:endParaRPr lang="zh-CN" altLang="en-US" sz="2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endParaRPr>
            </a:p>
          </p:txBody>
        </p:sp>
        <p:sp>
          <p:nvSpPr>
            <p:cNvPr id="204810" name="Line 12"/>
            <p:cNvSpPr>
              <a:spLocks noChangeShapeType="1"/>
            </p:cNvSpPr>
            <p:nvPr/>
          </p:nvSpPr>
          <p:spPr bwMode="auto">
            <a:xfrm>
              <a:off x="567" y="1912"/>
              <a:ext cx="4206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miter lim="800000"/>
            </a:ln>
          </p:spPr>
          <p:txBody>
            <a:bodyPr wrap="none"/>
            <a:lstStyle/>
            <a:p>
              <a:pPr eaLnBrk="1" hangingPunct="1">
                <a:defRPr/>
              </a:pPr>
              <a:endParaRPr lang="zh-CN" altLang="en-US" sz="2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endParaRPr>
            </a:p>
          </p:txBody>
        </p:sp>
        <p:sp>
          <p:nvSpPr>
            <p:cNvPr id="204811" name="Line 13"/>
            <p:cNvSpPr>
              <a:spLocks noChangeShapeType="1"/>
            </p:cNvSpPr>
            <p:nvPr/>
          </p:nvSpPr>
          <p:spPr bwMode="auto">
            <a:xfrm>
              <a:off x="2602" y="2145"/>
              <a:ext cx="814" cy="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miter lim="800000"/>
            </a:ln>
          </p:spPr>
          <p:txBody>
            <a:bodyPr wrap="none"/>
            <a:lstStyle/>
            <a:p>
              <a:pPr eaLnBrk="1" hangingPunct="1">
                <a:defRPr/>
              </a:pPr>
              <a:endParaRPr lang="zh-CN" altLang="en-US" sz="2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endParaRPr>
            </a:p>
          </p:txBody>
        </p:sp>
        <p:sp>
          <p:nvSpPr>
            <p:cNvPr id="204812" name="Line 14"/>
            <p:cNvSpPr>
              <a:spLocks noChangeShapeType="1"/>
            </p:cNvSpPr>
            <p:nvPr/>
          </p:nvSpPr>
          <p:spPr bwMode="auto">
            <a:xfrm>
              <a:off x="1110" y="2378"/>
              <a:ext cx="814" cy="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miter lim="800000"/>
            </a:ln>
          </p:spPr>
          <p:txBody>
            <a:bodyPr wrap="none"/>
            <a:lstStyle/>
            <a:p>
              <a:pPr eaLnBrk="1" hangingPunct="1">
                <a:defRPr/>
              </a:pPr>
              <a:endParaRPr lang="zh-CN" altLang="en-US" sz="2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endParaRPr>
            </a:p>
          </p:txBody>
        </p:sp>
        <p:sp>
          <p:nvSpPr>
            <p:cNvPr id="204813" name="Line 16"/>
            <p:cNvSpPr>
              <a:spLocks noChangeShapeType="1"/>
            </p:cNvSpPr>
            <p:nvPr/>
          </p:nvSpPr>
          <p:spPr bwMode="auto">
            <a:xfrm>
              <a:off x="3688" y="2534"/>
              <a:ext cx="814" cy="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miter lim="800000"/>
            </a:ln>
          </p:spPr>
          <p:txBody>
            <a:bodyPr wrap="none"/>
            <a:lstStyle/>
            <a:p>
              <a:pPr eaLnBrk="1" hangingPunct="1">
                <a:defRPr/>
              </a:pPr>
              <a:endParaRPr lang="zh-CN" altLang="en-US" sz="2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endParaRPr>
            </a:p>
          </p:txBody>
        </p:sp>
      </p:grpSp>
      <p:sp>
        <p:nvSpPr>
          <p:cNvPr id="204814" name="Line 17"/>
          <p:cNvSpPr>
            <a:spLocks noChangeShapeType="1"/>
          </p:cNvSpPr>
          <p:nvPr/>
        </p:nvSpPr>
        <p:spPr bwMode="auto">
          <a:xfrm>
            <a:off x="2166938" y="2132013"/>
            <a:ext cx="0" cy="1905000"/>
          </a:xfrm>
          <a:prstGeom prst="line">
            <a:avLst/>
          </a:prstGeom>
          <a:noFill/>
          <a:ln w="57150">
            <a:solidFill>
              <a:schemeClr val="tx1"/>
            </a:solidFill>
            <a:miter lim="800000"/>
          </a:ln>
        </p:spPr>
        <p:txBody>
          <a:bodyPr wrap="none"/>
          <a:lstStyle/>
          <a:p>
            <a:pPr eaLnBrk="1" hangingPunct="1">
              <a:defRPr/>
            </a:pPr>
            <a:endParaRPr lang="zh-CN" altLang="en-US" sz="28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</a:endParaRPr>
          </a:p>
        </p:txBody>
      </p:sp>
      <p:grpSp>
        <p:nvGrpSpPr>
          <p:cNvPr id="19462" name="Group 18"/>
          <p:cNvGrpSpPr/>
          <p:nvPr/>
        </p:nvGrpSpPr>
        <p:grpSpPr bwMode="auto">
          <a:xfrm>
            <a:off x="3852863" y="1916113"/>
            <a:ext cx="914400" cy="2819400"/>
            <a:chOff x="2820" y="2064"/>
            <a:chExt cx="576" cy="1776"/>
          </a:xfrm>
        </p:grpSpPr>
        <p:sp>
          <p:nvSpPr>
            <p:cNvPr id="19468" name="Oval 19"/>
            <p:cNvSpPr>
              <a:spLocks noChangeArrowheads="1"/>
            </p:cNvSpPr>
            <p:nvPr/>
          </p:nvSpPr>
          <p:spPr bwMode="auto">
            <a:xfrm>
              <a:off x="2820" y="3264"/>
              <a:ext cx="576" cy="576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pPr algn="ctr" eaLnBrk="1" hangingPunct="1"/>
              <a:r>
                <a:rPr lang="zh-CN" altLang="en-US" sz="2800" dirty="0">
                  <a:latin typeface="幼圆" panose="02010509060101010101" pitchFamily="49" charset="-122"/>
                </a:rPr>
                <a:t>铁</a:t>
              </a:r>
            </a:p>
          </p:txBody>
        </p:sp>
        <p:sp>
          <p:nvSpPr>
            <p:cNvPr id="204817" name="Line 20"/>
            <p:cNvSpPr>
              <a:spLocks noChangeShapeType="1"/>
            </p:cNvSpPr>
            <p:nvPr/>
          </p:nvSpPr>
          <p:spPr bwMode="auto">
            <a:xfrm>
              <a:off x="3120" y="2064"/>
              <a:ext cx="0" cy="120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miter lim="800000"/>
            </a:ln>
          </p:spPr>
          <p:txBody>
            <a:bodyPr wrap="none"/>
            <a:lstStyle/>
            <a:p>
              <a:pPr eaLnBrk="1" hangingPunct="1">
                <a:defRPr/>
              </a:pPr>
              <a:endParaRPr lang="zh-CN" altLang="en-US" sz="2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endParaRPr>
            </a:p>
          </p:txBody>
        </p:sp>
      </p:grpSp>
      <p:sp>
        <p:nvSpPr>
          <p:cNvPr id="31767" name="Text Box 23"/>
          <p:cNvSpPr txBox="1">
            <a:spLocks noChangeArrowheads="1"/>
          </p:cNvSpPr>
          <p:nvPr/>
        </p:nvSpPr>
        <p:spPr bwMode="auto">
          <a:xfrm>
            <a:off x="1619250" y="5373688"/>
            <a:ext cx="575945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kumimoji="1"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dirty="0">
                <a:latin typeface="楷体_GB2312" pitchFamily="49" charset="-122"/>
                <a:ea typeface="楷体_GB2312" pitchFamily="49" charset="-122"/>
              </a:rPr>
              <a:t>F</a:t>
            </a:r>
            <a:r>
              <a:rPr lang="zh-CN" altLang="en-US" sz="2800" baseline="-25000" dirty="0">
                <a:latin typeface="楷体_GB2312" pitchFamily="49" charset="-122"/>
                <a:ea typeface="楷体_GB2312" pitchFamily="49" charset="-122"/>
              </a:rPr>
              <a:t>浮</a:t>
            </a:r>
            <a:r>
              <a:rPr lang="zh-CN" altLang="en-US" sz="2800" baseline="-25000" dirty="0" smtClean="0">
                <a:latin typeface="楷体_GB2312" pitchFamily="49" charset="-122"/>
                <a:ea typeface="楷体_GB2312" pitchFamily="49" charset="-122"/>
              </a:rPr>
              <a:t>铝</a:t>
            </a:r>
            <a:r>
              <a:rPr lang="en-US" altLang="zh-CN" sz="2800" dirty="0" smtClean="0">
                <a:latin typeface="楷体_GB2312" pitchFamily="49" charset="-122"/>
                <a:ea typeface="楷体_GB2312" pitchFamily="49" charset="-122"/>
              </a:rPr>
              <a:t>=F</a:t>
            </a:r>
            <a:r>
              <a:rPr lang="zh-CN" altLang="en-US" sz="2800" baseline="-25000" dirty="0">
                <a:latin typeface="楷体_GB2312" pitchFamily="49" charset="-122"/>
                <a:ea typeface="楷体_GB2312" pitchFamily="49" charset="-122"/>
              </a:rPr>
              <a:t>浮</a:t>
            </a:r>
            <a:r>
              <a:rPr lang="zh-CN" altLang="en-US" sz="2800" baseline="-25000" dirty="0" smtClean="0">
                <a:latin typeface="楷体_GB2312" pitchFamily="49" charset="-122"/>
                <a:ea typeface="楷体_GB2312" pitchFamily="49" charset="-122"/>
              </a:rPr>
              <a:t>铁</a:t>
            </a:r>
            <a:r>
              <a:rPr lang="en-US" altLang="zh-CN" sz="2800" dirty="0" smtClean="0">
                <a:latin typeface="楷体_GB2312" pitchFamily="49" charset="-122"/>
                <a:ea typeface="楷体_GB2312" pitchFamily="49" charset="-122"/>
              </a:rPr>
              <a:t>=F</a:t>
            </a:r>
            <a:r>
              <a:rPr lang="zh-CN" altLang="en-US" sz="2800" baseline="-25000" dirty="0" smtClean="0">
                <a:latin typeface="楷体_GB2312" pitchFamily="49" charset="-122"/>
                <a:ea typeface="楷体_GB2312" pitchFamily="49" charset="-122"/>
              </a:rPr>
              <a:t>浮</a:t>
            </a:r>
            <a:r>
              <a:rPr lang="zh-CN" altLang="en-US" sz="2800" baseline="-25000" dirty="0">
                <a:latin typeface="楷体_GB2312" pitchFamily="49" charset="-122"/>
                <a:ea typeface="楷体_GB2312" pitchFamily="49" charset="-122"/>
              </a:rPr>
              <a:t>铜</a:t>
            </a:r>
            <a:r>
              <a:rPr lang="zh-CN" altLang="en-US" sz="2800" dirty="0">
                <a:latin typeface="Verdana" panose="020B0604030504040204" pitchFamily="34" charset="0"/>
                <a:ea typeface="黑体" panose="02010609060101010101" pitchFamily="2" charset="-122"/>
              </a:rPr>
              <a:t> </a:t>
            </a:r>
          </a:p>
        </p:txBody>
      </p:sp>
      <p:sp>
        <p:nvSpPr>
          <p:cNvPr id="204819" name="Line 61"/>
          <p:cNvSpPr>
            <a:spLocks noChangeShapeType="1"/>
          </p:cNvSpPr>
          <p:nvPr/>
        </p:nvSpPr>
        <p:spPr bwMode="auto">
          <a:xfrm>
            <a:off x="6659563" y="1989138"/>
            <a:ext cx="0" cy="2160587"/>
          </a:xfrm>
          <a:prstGeom prst="line">
            <a:avLst/>
          </a:prstGeom>
          <a:noFill/>
          <a:ln w="63500">
            <a:solidFill>
              <a:schemeClr val="tx1"/>
            </a:solidFill>
            <a:round/>
          </a:ln>
        </p:spPr>
        <p:txBody>
          <a:bodyPr/>
          <a:lstStyle/>
          <a:p>
            <a:pPr eaLnBrk="1" hangingPunct="1">
              <a:defRPr/>
            </a:pPr>
            <a:endParaRPr lang="zh-CN" altLang="en-US" sz="28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19465" name="Rectangle 63"/>
          <p:cNvSpPr>
            <a:spLocks noChangeArrowheads="1"/>
          </p:cNvSpPr>
          <p:nvPr/>
        </p:nvSpPr>
        <p:spPr bwMode="auto">
          <a:xfrm>
            <a:off x="6227763" y="4149725"/>
            <a:ext cx="865187" cy="719138"/>
          </a:xfrm>
          <a:prstGeom prst="rect">
            <a:avLst/>
          </a:prstGeom>
          <a:solidFill>
            <a:srgbClr val="FF6600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algn="ctr" eaLnBrk="1" hangingPunct="1"/>
            <a:r>
              <a:rPr lang="zh-CN" altLang="en-US" sz="2800" dirty="0">
                <a:latin typeface="幼圆" panose="02010509060101010101" pitchFamily="49" charset="-122"/>
              </a:rPr>
              <a:t>铜</a:t>
            </a:r>
          </a:p>
        </p:txBody>
      </p:sp>
      <p:sp>
        <p:nvSpPr>
          <p:cNvPr id="19466" name="AutoShape 64"/>
          <p:cNvSpPr>
            <a:spLocks noChangeArrowheads="1"/>
          </p:cNvSpPr>
          <p:nvPr/>
        </p:nvSpPr>
        <p:spPr bwMode="auto">
          <a:xfrm>
            <a:off x="1547813" y="4005263"/>
            <a:ext cx="1223962" cy="936625"/>
          </a:xfrm>
          <a:prstGeom prst="triangle">
            <a:avLst>
              <a:gd name="adj" fmla="val 5000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algn="ctr" eaLnBrk="1" hangingPunct="1"/>
            <a:r>
              <a:rPr lang="zh-CN" altLang="en-US" sz="2800" dirty="0">
                <a:latin typeface="幼圆" panose="02010509060101010101" pitchFamily="49" charset="-122"/>
              </a:rPr>
              <a:t>铝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7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7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67" grpId="0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5"/>
          <p:cNvSpPr>
            <a:spLocks noGrp="1" noChangeArrowheads="1"/>
          </p:cNvSpPr>
          <p:nvPr>
            <p:ph type="body" idx="4294967295"/>
          </p:nvPr>
        </p:nvSpPr>
        <p:spPr>
          <a:xfrm>
            <a:off x="382588" y="980728"/>
            <a:ext cx="8496300" cy="936253"/>
          </a:xfrm>
          <a:noFill/>
        </p:spPr>
        <p:txBody>
          <a:bodyPr/>
          <a:lstStyle/>
          <a:p>
            <a:pPr marL="0" indent="0" eaLnBrk="1" hangingPunct="1">
              <a:spcBef>
                <a:spcPct val="0"/>
              </a:spcBef>
              <a:buClrTx/>
              <a:buFontTx/>
              <a:buNone/>
            </a:pPr>
            <a:r>
              <a:rPr kumimoji="1" lang="zh-CN" altLang="en-US" sz="2800" dirty="0" smtClean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（</a:t>
            </a:r>
            <a:r>
              <a:rPr kumimoji="1" lang="en-US" altLang="zh-CN" sz="2800" dirty="0" smtClean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kumimoji="1" lang="zh-CN" altLang="en-US" sz="2800" dirty="0" smtClean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）如</a:t>
            </a:r>
            <a:r>
              <a:rPr kumimoji="1" lang="zh-CN" altLang="en-US" sz="28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图所示，</a:t>
            </a:r>
            <a:r>
              <a:rPr kumimoji="1" lang="en-US" altLang="zh-CN" sz="28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A</a:t>
            </a:r>
            <a:r>
              <a:rPr kumimoji="1" lang="zh-CN" altLang="en-US" sz="28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</a:t>
            </a:r>
            <a:r>
              <a:rPr kumimoji="1" lang="en-US" altLang="zh-CN" sz="28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B</a:t>
            </a:r>
            <a:r>
              <a:rPr kumimoji="1" lang="zh-CN" altLang="en-US" sz="28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两个物体的体积</a:t>
            </a:r>
            <a:r>
              <a:rPr kumimoji="1" lang="zh-CN" altLang="en-US" sz="2800" dirty="0" smtClean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相等，判断一下，哪个物体受到</a:t>
            </a:r>
            <a:r>
              <a:rPr kumimoji="1" lang="zh-CN" altLang="en-US" sz="28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的浮力</a:t>
            </a:r>
            <a:r>
              <a:rPr kumimoji="1" lang="zh-CN" altLang="en-US" sz="2800" dirty="0" smtClean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大？ </a:t>
            </a:r>
            <a:endParaRPr kumimoji="1" lang="zh-CN" altLang="en-US" sz="280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0483" name="Group 6"/>
          <p:cNvGrpSpPr/>
          <p:nvPr/>
        </p:nvGrpSpPr>
        <p:grpSpPr bwMode="auto">
          <a:xfrm>
            <a:off x="2700338" y="2997200"/>
            <a:ext cx="3240087" cy="2087563"/>
            <a:chOff x="720" y="1896"/>
            <a:chExt cx="1776" cy="1080"/>
          </a:xfrm>
        </p:grpSpPr>
        <p:sp>
          <p:nvSpPr>
            <p:cNvPr id="20487" name="Rectangle 7"/>
            <p:cNvSpPr>
              <a:spLocks noChangeArrowheads="1"/>
            </p:cNvSpPr>
            <p:nvPr/>
          </p:nvSpPr>
          <p:spPr bwMode="auto">
            <a:xfrm>
              <a:off x="720" y="2256"/>
              <a:ext cx="1776" cy="720"/>
            </a:xfrm>
            <a:prstGeom prst="rect">
              <a:avLst/>
            </a:prstGeom>
            <a:solidFill>
              <a:schemeClr val="accent1"/>
            </a:solidFill>
            <a:ln w="25400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pPr eaLnBrk="1" hangingPunct="1"/>
              <a:endParaRPr kumimoji="0" lang="zh-CN" altLang="zh-CN" sz="2800" b="0"/>
            </a:p>
          </p:txBody>
        </p:sp>
        <p:sp>
          <p:nvSpPr>
            <p:cNvPr id="205829" name="Line 8"/>
            <p:cNvSpPr>
              <a:spLocks noChangeShapeType="1"/>
            </p:cNvSpPr>
            <p:nvPr/>
          </p:nvSpPr>
          <p:spPr bwMode="auto">
            <a:xfrm flipV="1">
              <a:off x="720" y="1896"/>
              <a:ext cx="2" cy="36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</p:spPr>
          <p:txBody>
            <a:bodyPr/>
            <a:lstStyle/>
            <a:p>
              <a:pPr eaLnBrk="1" hangingPunct="1">
                <a:defRPr/>
              </a:pPr>
              <a:endParaRPr lang="zh-CN" altLang="en-US" sz="2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endParaRPr>
            </a:p>
          </p:txBody>
        </p:sp>
        <p:sp>
          <p:nvSpPr>
            <p:cNvPr id="205830" name="Line 9"/>
            <p:cNvSpPr>
              <a:spLocks noChangeShapeType="1"/>
            </p:cNvSpPr>
            <p:nvPr/>
          </p:nvSpPr>
          <p:spPr bwMode="auto">
            <a:xfrm flipV="1">
              <a:off x="2496" y="1920"/>
              <a:ext cx="0" cy="336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</p:spPr>
          <p:txBody>
            <a:bodyPr/>
            <a:lstStyle/>
            <a:p>
              <a:pPr eaLnBrk="1" hangingPunct="1">
                <a:defRPr/>
              </a:pPr>
              <a:endParaRPr lang="zh-CN" altLang="en-US" sz="2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endParaRPr>
            </a:p>
          </p:txBody>
        </p:sp>
        <p:sp>
          <p:nvSpPr>
            <p:cNvPr id="20490" name="Rectangle 10"/>
            <p:cNvSpPr>
              <a:spLocks noChangeArrowheads="1"/>
            </p:cNvSpPr>
            <p:nvPr/>
          </p:nvSpPr>
          <p:spPr bwMode="auto">
            <a:xfrm>
              <a:off x="1008" y="2016"/>
              <a:ext cx="384" cy="432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FF0000"/>
              </a:solidFill>
              <a:miter lim="800000"/>
            </a:ln>
          </p:spPr>
          <p:txBody>
            <a:bodyPr wrap="none" anchor="ctr"/>
            <a:lstStyle/>
            <a:p>
              <a:pPr algn="ctr" eaLnBrk="1" hangingPunct="1"/>
              <a:r>
                <a:rPr lang="en-US" altLang="zh-CN" sz="2800" b="0" dirty="0">
                  <a:latin typeface="Times New Roman" panose="02020603050405020304" pitchFamily="18" charset="0"/>
                </a:rPr>
                <a:t>A</a:t>
              </a:r>
            </a:p>
          </p:txBody>
        </p:sp>
        <p:sp>
          <p:nvSpPr>
            <p:cNvPr id="20491" name="Rectangle 11"/>
            <p:cNvSpPr>
              <a:spLocks noChangeArrowheads="1"/>
            </p:cNvSpPr>
            <p:nvPr/>
          </p:nvSpPr>
          <p:spPr bwMode="auto">
            <a:xfrm>
              <a:off x="1824" y="2160"/>
              <a:ext cx="384" cy="432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FF0000"/>
              </a:solidFill>
              <a:miter lim="800000"/>
            </a:ln>
          </p:spPr>
          <p:txBody>
            <a:bodyPr wrap="none" anchor="ctr"/>
            <a:lstStyle/>
            <a:p>
              <a:pPr algn="ctr" eaLnBrk="1" hangingPunct="1"/>
              <a:r>
                <a:rPr lang="en-US" altLang="zh-CN" sz="2800" b="0">
                  <a:latin typeface="Times New Roman" panose="02020603050405020304" pitchFamily="18" charset="0"/>
                </a:rPr>
                <a:t>B</a:t>
              </a:r>
            </a:p>
          </p:txBody>
        </p:sp>
      </p:grpSp>
      <p:sp>
        <p:nvSpPr>
          <p:cNvPr id="32780" name="Text Box 12"/>
          <p:cNvSpPr txBox="1">
            <a:spLocks noChangeArrowheads="1"/>
          </p:cNvSpPr>
          <p:nvPr/>
        </p:nvSpPr>
        <p:spPr bwMode="auto">
          <a:xfrm>
            <a:off x="2916238" y="5445125"/>
            <a:ext cx="34290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kumimoji="1"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dirty="0">
                <a:latin typeface="楷体_GB2312" pitchFamily="49" charset="-122"/>
                <a:ea typeface="楷体_GB2312" pitchFamily="49" charset="-122"/>
              </a:rPr>
              <a:t>F</a:t>
            </a:r>
            <a:r>
              <a:rPr lang="zh-CN" altLang="en-US" sz="2800" baseline="-25000" dirty="0">
                <a:latin typeface="楷体_GB2312" pitchFamily="49" charset="-122"/>
                <a:ea typeface="楷体_GB2312" pitchFamily="49" charset="-122"/>
              </a:rPr>
              <a:t>浮</a:t>
            </a:r>
            <a:r>
              <a:rPr lang="en-US" altLang="zh-CN" sz="2800" baseline="-25000" dirty="0" smtClean="0">
                <a:latin typeface="楷体_GB2312" pitchFamily="49" charset="-122"/>
                <a:ea typeface="楷体_GB2312" pitchFamily="49" charset="-122"/>
              </a:rPr>
              <a:t>A</a:t>
            </a:r>
            <a:r>
              <a:rPr lang="en-US" altLang="zh-CN" sz="2800" dirty="0" smtClean="0">
                <a:latin typeface="楷体_GB2312" pitchFamily="49" charset="-122"/>
                <a:ea typeface="楷体_GB2312" pitchFamily="49" charset="-122"/>
              </a:rPr>
              <a:t>&lt;F</a:t>
            </a:r>
            <a:r>
              <a:rPr lang="zh-CN" altLang="en-US" sz="2800" baseline="-25000" dirty="0">
                <a:latin typeface="楷体_GB2312" pitchFamily="49" charset="-122"/>
                <a:ea typeface="楷体_GB2312" pitchFamily="49" charset="-122"/>
              </a:rPr>
              <a:t>浮</a:t>
            </a:r>
            <a:r>
              <a:rPr lang="en-US" altLang="zh-CN" sz="2800" baseline="-25000" dirty="0">
                <a:latin typeface="楷体_GB2312" pitchFamily="49" charset="-122"/>
                <a:ea typeface="楷体_GB2312" pitchFamily="49" charset="-122"/>
              </a:rPr>
              <a:t>B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7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7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80" grpId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Box 2"/>
          <p:cNvSpPr txBox="1">
            <a:spLocks noChangeArrowheads="1"/>
          </p:cNvSpPr>
          <p:nvPr/>
        </p:nvSpPr>
        <p:spPr bwMode="auto">
          <a:xfrm>
            <a:off x="2843213" y="2436813"/>
            <a:ext cx="3097212" cy="973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kumimoji="1"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4400" b="0" dirty="0">
                <a:solidFill>
                  <a:srgbClr val="080808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谢    谢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5" descr="t014bd4b74f2522caf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0" name="TextBox 2"/>
          <p:cNvSpPr txBox="1">
            <a:spLocks noChangeArrowheads="1"/>
          </p:cNvSpPr>
          <p:nvPr/>
        </p:nvSpPr>
        <p:spPr bwMode="auto">
          <a:xfrm>
            <a:off x="1978660" y="507365"/>
            <a:ext cx="6285230" cy="1050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kumimoji="1"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en-US" altLang="zh-CN" sz="48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9.2</a:t>
            </a:r>
            <a:r>
              <a:rPr lang="zh-CN" altLang="en-US" sz="48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阿基米德原理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标题 1"/>
          <p:cNvSpPr>
            <a:spLocks noGrp="1"/>
          </p:cNvSpPr>
          <p:nvPr>
            <p:ph type="title"/>
          </p:nvPr>
        </p:nvSpPr>
        <p:spPr>
          <a:xfrm>
            <a:off x="899592" y="1268760"/>
            <a:ext cx="7416824" cy="3997424"/>
          </a:xfrm>
        </p:spPr>
        <p:txBody>
          <a:bodyPr/>
          <a:lstStyle/>
          <a:p>
            <a:pPr eaLnBrk="1" hangingPunct="1">
              <a:lnSpc>
                <a:spcPct val="110000"/>
              </a:lnSpc>
              <a:spcBef>
                <a:spcPts val="1800"/>
              </a:spcBef>
              <a:buClr>
                <a:srgbClr val="963B22"/>
              </a:buClr>
              <a:buSzPct val="85000"/>
            </a:pPr>
            <a:r>
              <a:rPr lang="zh-CN" altLang="en-US" sz="2800" dirty="0" smtClean="0">
                <a:solidFill>
                  <a:schemeClr val="tx1"/>
                </a:solidFill>
                <a:ea typeface="宋体" panose="02010600030101010101" pitchFamily="2" charset="-122"/>
                <a:cs typeface="+mn-cs"/>
              </a:rPr>
              <a:t>    阿基米德</a:t>
            </a:r>
            <a:r>
              <a:rPr lang="zh-CN" altLang="en-US" sz="2800" dirty="0">
                <a:solidFill>
                  <a:schemeClr val="tx1"/>
                </a:solidFill>
                <a:ea typeface="宋体" panose="02010600030101010101" pitchFamily="2" charset="-122"/>
                <a:cs typeface="+mn-cs"/>
              </a:rPr>
              <a:t>的</a:t>
            </a:r>
            <a:r>
              <a:rPr lang="zh-CN" altLang="en-US" sz="2800" dirty="0" smtClean="0">
                <a:solidFill>
                  <a:schemeClr val="tx1"/>
                </a:solidFill>
                <a:ea typeface="宋体" panose="02010600030101010101" pitchFamily="2" charset="-122"/>
                <a:cs typeface="+mn-cs"/>
              </a:rPr>
              <a:t>故事：</a:t>
            </a:r>
            <a:r>
              <a:rPr lang="en-US" altLang="zh-CN" sz="2800" dirty="0">
                <a:solidFill>
                  <a:schemeClr val="tx1"/>
                </a:solidFill>
                <a:ea typeface="宋体" panose="02010600030101010101" pitchFamily="2" charset="-122"/>
                <a:cs typeface="+mn-cs"/>
              </a:rPr>
              <a:t/>
            </a:r>
            <a:br>
              <a:rPr lang="en-US" altLang="zh-CN" sz="2800" dirty="0">
                <a:solidFill>
                  <a:schemeClr val="tx1"/>
                </a:solidFill>
                <a:ea typeface="宋体" panose="02010600030101010101" pitchFamily="2" charset="-122"/>
                <a:cs typeface="+mn-cs"/>
              </a:rPr>
            </a:br>
            <a:r>
              <a:rPr lang="en-US" altLang="zh-CN" sz="2800" dirty="0" smtClean="0">
                <a:solidFill>
                  <a:schemeClr val="tx1"/>
                </a:solidFill>
                <a:ea typeface="宋体" panose="02010600030101010101" pitchFamily="2" charset="-122"/>
                <a:cs typeface="+mn-cs"/>
              </a:rPr>
              <a:t>    </a:t>
            </a:r>
            <a:r>
              <a:rPr lang="zh-CN" altLang="en-US" sz="2800" dirty="0" smtClean="0">
                <a:solidFill>
                  <a:schemeClr val="tx1"/>
                </a:solidFill>
                <a:ea typeface="宋体" panose="02010600030101010101" pitchFamily="2" charset="-122"/>
                <a:cs typeface="+mn-cs"/>
              </a:rPr>
              <a:t>据说</a:t>
            </a:r>
            <a:r>
              <a:rPr lang="zh-CN" altLang="en-US" sz="2800" dirty="0">
                <a:solidFill>
                  <a:schemeClr val="tx1"/>
                </a:solidFill>
                <a:ea typeface="宋体" panose="02010600030101010101" pitchFamily="2" charset="-122"/>
                <a:cs typeface="+mn-cs"/>
              </a:rPr>
              <a:t>两千多年以前，古希腊学者阿基米德为了鉴定王冠是否是用纯金制成的，要测量王冠的体积</a:t>
            </a:r>
            <a:r>
              <a:rPr lang="zh-CN" altLang="en-US" sz="2800" dirty="0" smtClean="0">
                <a:solidFill>
                  <a:schemeClr val="tx1"/>
                </a:solidFill>
                <a:ea typeface="宋体" panose="02010600030101010101" pitchFamily="2" charset="-122"/>
                <a:cs typeface="+mn-cs"/>
              </a:rPr>
              <a:t>，冥思苦想</a:t>
            </a:r>
            <a:r>
              <a:rPr lang="zh-CN" altLang="en-US" sz="2800" dirty="0">
                <a:solidFill>
                  <a:schemeClr val="tx1"/>
                </a:solidFill>
                <a:ea typeface="宋体" panose="02010600030101010101" pitchFamily="2" charset="-122"/>
                <a:cs typeface="+mn-cs"/>
              </a:rPr>
              <a:t>了很久都没有结果</a:t>
            </a:r>
            <a:r>
              <a:rPr lang="zh-CN" altLang="en-US" sz="2800" dirty="0" smtClean="0">
                <a:solidFill>
                  <a:schemeClr val="tx1"/>
                </a:solidFill>
                <a:ea typeface="宋体" panose="02010600030101010101" pitchFamily="2" charset="-122"/>
                <a:cs typeface="+mn-cs"/>
              </a:rPr>
              <a:t>。一天</a:t>
            </a:r>
            <a:r>
              <a:rPr lang="zh-CN" altLang="en-US" sz="2800" dirty="0">
                <a:solidFill>
                  <a:schemeClr val="tx1"/>
                </a:solidFill>
                <a:ea typeface="宋体" panose="02010600030101010101" pitchFamily="2" charset="-122"/>
                <a:cs typeface="+mn-cs"/>
              </a:rPr>
              <a:t>，当他跨进盛满水的浴缸洗澡时，看见浴缸里的水向外溢，突然</a:t>
            </a:r>
            <a:r>
              <a:rPr lang="zh-CN" altLang="en-US" sz="2800" dirty="0" smtClean="0">
                <a:solidFill>
                  <a:schemeClr val="tx1"/>
                </a:solidFill>
                <a:ea typeface="宋体" panose="02010600030101010101" pitchFamily="2" charset="-122"/>
                <a:cs typeface="+mn-cs"/>
              </a:rPr>
              <a:t>想到：物体</a:t>
            </a:r>
            <a:r>
              <a:rPr lang="zh-CN" altLang="en-US" sz="2800" dirty="0">
                <a:solidFill>
                  <a:schemeClr val="tx1"/>
                </a:solidFill>
                <a:ea typeface="宋体" panose="02010600030101010101" pitchFamily="2" charset="-122"/>
                <a:cs typeface="+mn-cs"/>
              </a:rPr>
              <a:t>浸在液体中的体积，不</a:t>
            </a:r>
            <a:r>
              <a:rPr lang="zh-CN" altLang="en-US" sz="2800" dirty="0" smtClean="0">
                <a:solidFill>
                  <a:schemeClr val="tx1"/>
                </a:solidFill>
                <a:ea typeface="宋体" panose="02010600030101010101" pitchFamily="2" charset="-122"/>
                <a:cs typeface="+mn-cs"/>
              </a:rPr>
              <a:t>就是</a:t>
            </a:r>
            <a:r>
              <a:rPr lang="zh-CN" altLang="en-US" sz="2800" dirty="0">
                <a:solidFill>
                  <a:schemeClr val="tx1"/>
                </a:solidFill>
                <a:ea typeface="宋体" panose="02010600030101010101" pitchFamily="2" charset="-122"/>
                <a:cs typeface="+mn-cs"/>
              </a:rPr>
              <a:t>物体排开液体的体积</a:t>
            </a:r>
            <a:r>
              <a:rPr lang="zh-CN" altLang="en-US" sz="2800" dirty="0" smtClean="0">
                <a:solidFill>
                  <a:schemeClr val="tx1"/>
                </a:solidFill>
                <a:ea typeface="宋体" panose="02010600030101010101" pitchFamily="2" charset="-122"/>
                <a:cs typeface="+mn-cs"/>
              </a:rPr>
              <a:t>吗？随后</a:t>
            </a:r>
            <a:r>
              <a:rPr lang="zh-CN" altLang="en-US" sz="2800" dirty="0">
                <a:solidFill>
                  <a:schemeClr val="tx1"/>
                </a:solidFill>
                <a:ea typeface="宋体" panose="02010600030101010101" pitchFamily="2" charset="-122"/>
                <a:cs typeface="+mn-cs"/>
              </a:rPr>
              <a:t>，他设计了实验，解决了王冠的鉴定问题。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3"/>
          <p:cNvSpPr>
            <a:spLocks noGrp="1" noChangeArrowheads="1"/>
          </p:cNvSpPr>
          <p:nvPr>
            <p:ph idx="1"/>
          </p:nvPr>
        </p:nvSpPr>
        <p:spPr>
          <a:xfrm>
            <a:off x="1259632" y="692696"/>
            <a:ext cx="6769100" cy="503238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zh-CN" altLang="en-US" sz="2800" dirty="0">
                <a:solidFill>
                  <a:schemeClr val="tx1"/>
                </a:solidFill>
                <a:ea typeface="宋体" panose="02010600030101010101" pitchFamily="2" charset="-122"/>
              </a:rPr>
              <a:t>让我们先来探究一下</a:t>
            </a:r>
            <a:r>
              <a:rPr lang="zh-CN" altLang="en-US" sz="2800" dirty="0" smtClean="0">
                <a:solidFill>
                  <a:schemeClr val="tx1"/>
                </a:solidFill>
                <a:ea typeface="宋体" panose="02010600030101010101" pitchFamily="2" charset="-122"/>
              </a:rPr>
              <a:t>阿基米德原理吧！</a:t>
            </a:r>
            <a:endParaRPr lang="en-US" altLang="zh-CN" sz="2800" dirty="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7172" name="Rectangle 3"/>
          <p:cNvSpPr txBox="1">
            <a:spLocks noChangeArrowheads="1"/>
          </p:cNvSpPr>
          <p:nvPr/>
        </p:nvSpPr>
        <p:spPr bwMode="auto">
          <a:xfrm>
            <a:off x="467544" y="1855788"/>
            <a:ext cx="8143056" cy="2653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 kumimoji="1"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kumimoji="1"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 eaLnBrk="1" hangingPunct="1">
              <a:spcBef>
                <a:spcPct val="20000"/>
              </a:spcBef>
              <a:buClr>
                <a:schemeClr val="accent1"/>
              </a:buClr>
              <a:buSzPct val="150000"/>
            </a:pPr>
            <a:r>
              <a:rPr lang="zh-CN" altLang="en-US" sz="2800" dirty="0" smtClean="0">
                <a:latin typeface="幼圆" panose="02010509060101010101" pitchFamily="49" charset="-122"/>
              </a:rPr>
              <a:t>    实验</a:t>
            </a:r>
            <a:r>
              <a:rPr lang="zh-CN" altLang="en-US" sz="2800" dirty="0">
                <a:latin typeface="幼圆" panose="02010509060101010101" pitchFamily="49" charset="-122"/>
              </a:rPr>
              <a:t>名称</a:t>
            </a:r>
            <a:r>
              <a:rPr lang="zh-CN" altLang="en-US" sz="2800" dirty="0" smtClean="0">
                <a:latin typeface="幼圆" panose="02010509060101010101" pitchFamily="49" charset="-122"/>
              </a:rPr>
              <a:t>：探究</a:t>
            </a:r>
            <a:r>
              <a:rPr lang="zh-CN" altLang="en-US" sz="2800" dirty="0">
                <a:latin typeface="幼圆" panose="02010509060101010101" pitchFamily="49" charset="-122"/>
              </a:rPr>
              <a:t>物体所受浮力大小</a:t>
            </a:r>
            <a:r>
              <a:rPr lang="zh-CN" altLang="en-US" sz="2800" dirty="0" smtClean="0">
                <a:latin typeface="幼圆" panose="02010509060101010101" pitchFamily="49" charset="-122"/>
              </a:rPr>
              <a:t>与它排</a:t>
            </a:r>
            <a:r>
              <a:rPr lang="zh-CN" altLang="en-US" sz="2800" dirty="0">
                <a:latin typeface="幼圆" panose="02010509060101010101" pitchFamily="49" charset="-122"/>
              </a:rPr>
              <a:t>开液体所受的</a:t>
            </a:r>
            <a:r>
              <a:rPr lang="zh-CN" altLang="en-US" sz="2800" dirty="0" smtClean="0">
                <a:latin typeface="幼圆" panose="02010509060101010101" pitchFamily="49" charset="-122"/>
              </a:rPr>
              <a:t>重力之间的关系。</a:t>
            </a:r>
            <a:endParaRPr lang="en-US" altLang="zh-CN" sz="2800" dirty="0" smtClean="0">
              <a:latin typeface="幼圆" panose="02010509060101010101" pitchFamily="49" charset="-122"/>
            </a:endParaRPr>
          </a:p>
          <a:p>
            <a:pPr marL="0" indent="0" eaLnBrk="1" hangingPunct="1">
              <a:spcBef>
                <a:spcPct val="20000"/>
              </a:spcBef>
              <a:buClr>
                <a:schemeClr val="accent1"/>
              </a:buClr>
              <a:buSzPct val="150000"/>
            </a:pPr>
            <a:r>
              <a:rPr lang="zh-CN" altLang="en-US" sz="2800" dirty="0" smtClean="0">
                <a:latin typeface="幼圆" panose="02010509060101010101" pitchFamily="49" charset="-122"/>
              </a:rPr>
              <a:t>    实验要求：</a:t>
            </a:r>
          </a:p>
          <a:p>
            <a:pPr marL="0" indent="0" eaLnBrk="1" hangingPunct="1">
              <a:spcBef>
                <a:spcPct val="20000"/>
              </a:spcBef>
              <a:buClr>
                <a:schemeClr val="accent1"/>
              </a:buClr>
              <a:buSzPct val="150000"/>
            </a:pPr>
            <a:r>
              <a:rPr lang="en-US" altLang="zh-CN" sz="2800" dirty="0" smtClean="0">
                <a:latin typeface="幼圆" panose="02010509060101010101" pitchFamily="49" charset="-122"/>
              </a:rPr>
              <a:t>    1</a:t>
            </a:r>
            <a:r>
              <a:rPr lang="zh-CN" altLang="en-US" sz="2800" dirty="0" smtClean="0">
                <a:latin typeface="幼圆" panose="02010509060101010101" pitchFamily="49" charset="-122"/>
              </a:rPr>
              <a:t>、掌握测量物体所受浮力的方法。</a:t>
            </a:r>
          </a:p>
          <a:p>
            <a:pPr marL="0" indent="0" eaLnBrk="1" hangingPunct="1">
              <a:spcBef>
                <a:spcPct val="20000"/>
              </a:spcBef>
              <a:buClr>
                <a:schemeClr val="accent1"/>
              </a:buClr>
              <a:buSzPct val="150000"/>
            </a:pPr>
            <a:r>
              <a:rPr lang="en-US" altLang="zh-CN" sz="2800" dirty="0" smtClean="0">
                <a:latin typeface="幼圆" panose="02010509060101010101" pitchFamily="49" charset="-122"/>
              </a:rPr>
              <a:t>    2</a:t>
            </a:r>
            <a:r>
              <a:rPr lang="zh-CN" altLang="en-US" sz="2800" dirty="0" smtClean="0">
                <a:latin typeface="幼圆" panose="02010509060101010101" pitchFamily="49" charset="-122"/>
              </a:rPr>
              <a:t>、学会测量物体排开液体所受的重力的方法。</a:t>
            </a:r>
            <a:endParaRPr lang="en-US" altLang="zh-CN" sz="2800" dirty="0" smtClean="0">
              <a:latin typeface="幼圆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684213" y="1588168"/>
            <a:ext cx="8001000" cy="609600"/>
          </a:xfrm>
        </p:spPr>
        <p:txBody>
          <a:bodyPr/>
          <a:lstStyle/>
          <a:p>
            <a:pPr eaLnBrk="1" hangingPunct="1"/>
            <a:r>
              <a:rPr kumimoji="1" lang="zh-CN" altLang="en-US" sz="2800" dirty="0">
                <a:solidFill>
                  <a:schemeClr val="tx1"/>
                </a:solidFill>
                <a:ea typeface="宋体" panose="02010600030101010101" pitchFamily="2" charset="-122"/>
                <a:cs typeface="+mn-cs"/>
              </a:rPr>
              <a:t>实验</a:t>
            </a:r>
            <a:r>
              <a:rPr kumimoji="1" lang="zh-CN" altLang="en-US" sz="2800" dirty="0" smtClean="0">
                <a:solidFill>
                  <a:schemeClr val="tx1"/>
                </a:solidFill>
                <a:ea typeface="宋体" panose="02010600030101010101" pitchFamily="2" charset="-122"/>
                <a:cs typeface="+mn-cs"/>
              </a:rPr>
              <a:t>仪器：</a:t>
            </a:r>
            <a:endParaRPr kumimoji="1" lang="zh-CN" altLang="en-US" sz="2800" dirty="0">
              <a:solidFill>
                <a:schemeClr val="tx1"/>
              </a:solidFill>
              <a:ea typeface="宋体" panose="02010600030101010101" pitchFamily="2" charset="-122"/>
              <a:cs typeface="+mn-cs"/>
            </a:endParaRPr>
          </a:p>
        </p:txBody>
      </p:sp>
      <p:sp>
        <p:nvSpPr>
          <p:cNvPr id="159758" name="Rectangle 14"/>
          <p:cNvSpPr>
            <a:spLocks noChangeArrowheads="1"/>
          </p:cNvSpPr>
          <p:nvPr/>
        </p:nvSpPr>
        <p:spPr bwMode="auto">
          <a:xfrm>
            <a:off x="900113" y="2883568"/>
            <a:ext cx="431800" cy="647700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shade val="46275"/>
                  <a:invGamma/>
                </a:schemeClr>
              </a:gs>
              <a:gs pos="100000">
                <a:schemeClr val="bg1"/>
              </a:gs>
            </a:gsLst>
            <a:lin ang="0" scaled="1"/>
          </a:gradFill>
          <a:ln w="28575" algn="ctr">
            <a:solidFill>
              <a:schemeClr val="tx1"/>
            </a:solidFill>
            <a:miter lim="800000"/>
          </a:ln>
          <a:effectLst/>
        </p:spPr>
        <p:txBody>
          <a:bodyPr wrap="none" anchor="ctr">
            <a:spAutoFit/>
          </a:bodyPr>
          <a:lstStyle/>
          <a:p>
            <a:pPr eaLnBrk="1" hangingPunct="1">
              <a:defRPr/>
            </a:pPr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159760" name="Rectangle 16"/>
          <p:cNvSpPr>
            <a:spLocks noChangeArrowheads="1"/>
          </p:cNvSpPr>
          <p:nvPr/>
        </p:nvSpPr>
        <p:spPr bwMode="auto">
          <a:xfrm>
            <a:off x="2700338" y="2667668"/>
            <a:ext cx="574675" cy="863600"/>
          </a:xfrm>
          <a:prstGeom prst="rect">
            <a:avLst/>
          </a:prstGeom>
          <a:gradFill rotWithShape="1">
            <a:gsLst>
              <a:gs pos="0">
                <a:srgbClr val="FFFF99"/>
              </a:gs>
              <a:gs pos="50000">
                <a:srgbClr val="FFFF99">
                  <a:gamma/>
                  <a:shade val="46275"/>
                  <a:invGamma/>
                </a:srgbClr>
              </a:gs>
              <a:gs pos="100000">
                <a:srgbClr val="FFFF99"/>
              </a:gs>
            </a:gsLst>
            <a:lin ang="0" scaled="1"/>
          </a:gradFill>
          <a:ln w="28575" algn="ctr">
            <a:solidFill>
              <a:schemeClr val="tx1"/>
            </a:solidFill>
            <a:miter lim="800000"/>
          </a:ln>
          <a:effectLst/>
        </p:spPr>
        <p:txBody>
          <a:bodyPr anchor="ctr">
            <a:spAutoFit/>
          </a:bodyPr>
          <a:lstStyle/>
          <a:p>
            <a:pPr eaLnBrk="1" hangingPunct="1">
              <a:defRPr/>
            </a:pPr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159761" name="Text Box 17"/>
          <p:cNvSpPr txBox="1">
            <a:spLocks noChangeArrowheads="1"/>
          </p:cNvSpPr>
          <p:nvPr/>
        </p:nvSpPr>
        <p:spPr bwMode="auto">
          <a:xfrm>
            <a:off x="663004" y="3820193"/>
            <a:ext cx="906017" cy="523220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zh-CN" altLang="en-US" sz="2800" dirty="0">
                <a:latin typeface="幼圆" panose="02010509060101010101" pitchFamily="49" charset="-122"/>
              </a:rPr>
              <a:t>铁块</a:t>
            </a:r>
          </a:p>
        </p:txBody>
      </p:sp>
      <p:sp>
        <p:nvSpPr>
          <p:cNvPr id="159762" name="Text Box 18"/>
          <p:cNvSpPr txBox="1">
            <a:spLocks noChangeArrowheads="1"/>
          </p:cNvSpPr>
          <p:nvPr/>
        </p:nvSpPr>
        <p:spPr bwMode="auto">
          <a:xfrm>
            <a:off x="1619250" y="3820193"/>
            <a:ext cx="906017" cy="523220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zh-CN" altLang="en-US" sz="2800" dirty="0">
                <a:latin typeface="幼圆" panose="02010509060101010101" pitchFamily="49" charset="-122"/>
              </a:rPr>
              <a:t>铁块</a:t>
            </a:r>
          </a:p>
        </p:txBody>
      </p:sp>
      <p:sp>
        <p:nvSpPr>
          <p:cNvPr id="159763" name="Text Box 19"/>
          <p:cNvSpPr txBox="1">
            <a:spLocks noChangeArrowheads="1"/>
          </p:cNvSpPr>
          <p:nvPr/>
        </p:nvSpPr>
        <p:spPr bwMode="auto">
          <a:xfrm>
            <a:off x="2700338" y="3820193"/>
            <a:ext cx="906017" cy="523220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zh-CN" altLang="en-US" sz="2800" dirty="0">
                <a:latin typeface="幼圆" panose="02010509060101010101" pitchFamily="49" charset="-122"/>
              </a:rPr>
              <a:t>铜块</a:t>
            </a:r>
          </a:p>
        </p:txBody>
      </p:sp>
      <p:pic>
        <p:nvPicPr>
          <p:cNvPr id="159764" name="Picture 20" descr="测力计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59563" y="2307306"/>
            <a:ext cx="960437" cy="194468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" name="Group 37"/>
          <p:cNvGrpSpPr/>
          <p:nvPr/>
        </p:nvGrpSpPr>
        <p:grpSpPr bwMode="auto">
          <a:xfrm>
            <a:off x="5327650" y="2413668"/>
            <a:ext cx="933450" cy="1333500"/>
            <a:chOff x="3245" y="776"/>
            <a:chExt cx="588" cy="840"/>
          </a:xfrm>
        </p:grpSpPr>
        <p:pic>
          <p:nvPicPr>
            <p:cNvPr id="10260" name="Picture 23" descr="u=726532607,3779547226&amp;fm=0&amp;gp=0[1]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45" y="776"/>
              <a:ext cx="588" cy="840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9770" name="Line 26"/>
            <p:cNvSpPr>
              <a:spLocks noChangeShapeType="1"/>
            </p:cNvSpPr>
            <p:nvPr/>
          </p:nvSpPr>
          <p:spPr bwMode="auto">
            <a:xfrm>
              <a:off x="3334" y="1071"/>
              <a:ext cx="408" cy="0"/>
            </a:xfrm>
            <a:prstGeom prst="line">
              <a:avLst/>
            </a:prstGeom>
            <a:noFill/>
            <a:ln w="28575">
              <a:solidFill>
                <a:srgbClr val="808080"/>
              </a:solidFill>
              <a:round/>
            </a:ln>
            <a:effectLst/>
          </p:spPr>
          <p:txBody>
            <a:bodyPr>
              <a:spAutoFit/>
            </a:bodyPr>
            <a:lstStyle/>
            <a:p>
              <a:pPr eaLnBrk="1" hangingPunct="1">
                <a:defRPr/>
              </a:pPr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endParaRPr>
            </a:p>
          </p:txBody>
        </p:sp>
      </p:grpSp>
      <p:sp>
        <p:nvSpPr>
          <p:cNvPr id="159778" name="Text Box 34"/>
          <p:cNvSpPr txBox="1">
            <a:spLocks noChangeArrowheads="1"/>
          </p:cNvSpPr>
          <p:nvPr/>
        </p:nvSpPr>
        <p:spPr bwMode="auto">
          <a:xfrm>
            <a:off x="3711484" y="3820193"/>
            <a:ext cx="1627369" cy="523220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zh-CN" altLang="en-US" sz="2800" dirty="0">
                <a:latin typeface="幼圆" panose="02010509060101010101" pitchFamily="49" charset="-122"/>
              </a:rPr>
              <a:t>带管烧杯</a:t>
            </a:r>
          </a:p>
        </p:txBody>
      </p:sp>
      <p:sp>
        <p:nvSpPr>
          <p:cNvPr id="159779" name="Text Box 35"/>
          <p:cNvSpPr txBox="1">
            <a:spLocks noChangeArrowheads="1"/>
          </p:cNvSpPr>
          <p:nvPr/>
        </p:nvSpPr>
        <p:spPr bwMode="auto">
          <a:xfrm>
            <a:off x="5504656" y="3820193"/>
            <a:ext cx="1223963" cy="52322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zh-CN" altLang="en-US" sz="2800" dirty="0">
                <a:latin typeface="幼圆" panose="02010509060101010101" pitchFamily="49" charset="-122"/>
              </a:rPr>
              <a:t>烧杯</a:t>
            </a:r>
          </a:p>
        </p:txBody>
      </p:sp>
      <p:sp>
        <p:nvSpPr>
          <p:cNvPr id="159783" name="Text Box 39"/>
          <p:cNvSpPr txBox="1">
            <a:spLocks noChangeArrowheads="1"/>
          </p:cNvSpPr>
          <p:nvPr/>
        </p:nvSpPr>
        <p:spPr bwMode="auto">
          <a:xfrm>
            <a:off x="827088" y="2302543"/>
            <a:ext cx="409575" cy="579438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>
            <a:spAutoFit/>
          </a:bodyPr>
          <a:lstStyle>
            <a:lvl1pPr>
              <a:defRPr kumimoji="1"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kumimoji="1"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dirty="0" smtClean="0"/>
              <a:t>1</a:t>
            </a:r>
          </a:p>
        </p:txBody>
      </p:sp>
      <p:sp>
        <p:nvSpPr>
          <p:cNvPr id="159784" name="Text Box 40"/>
          <p:cNvSpPr txBox="1">
            <a:spLocks noChangeArrowheads="1"/>
          </p:cNvSpPr>
          <p:nvPr/>
        </p:nvSpPr>
        <p:spPr bwMode="auto">
          <a:xfrm>
            <a:off x="1785938" y="2162843"/>
            <a:ext cx="409575" cy="579438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>
            <a:spAutoFit/>
          </a:bodyPr>
          <a:lstStyle>
            <a:lvl1pPr>
              <a:defRPr kumimoji="1"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kumimoji="1"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dirty="0" smtClean="0"/>
              <a:t>2</a:t>
            </a:r>
          </a:p>
        </p:txBody>
      </p:sp>
      <p:sp>
        <p:nvSpPr>
          <p:cNvPr id="159785" name="Text Box 41"/>
          <p:cNvSpPr txBox="1">
            <a:spLocks noChangeArrowheads="1"/>
          </p:cNvSpPr>
          <p:nvPr/>
        </p:nvSpPr>
        <p:spPr bwMode="auto">
          <a:xfrm>
            <a:off x="2794000" y="2162843"/>
            <a:ext cx="409575" cy="579438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>
            <a:spAutoFit/>
          </a:bodyPr>
          <a:lstStyle>
            <a:lvl1pPr>
              <a:defRPr kumimoji="1"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kumimoji="1"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dirty="0" smtClean="0"/>
              <a:t>3</a:t>
            </a:r>
          </a:p>
        </p:txBody>
      </p:sp>
      <p:sp>
        <p:nvSpPr>
          <p:cNvPr id="159786" name="Rectangle 42"/>
          <p:cNvSpPr>
            <a:spLocks noChangeArrowheads="1"/>
          </p:cNvSpPr>
          <p:nvPr/>
        </p:nvSpPr>
        <p:spPr bwMode="auto">
          <a:xfrm>
            <a:off x="1763713" y="2667668"/>
            <a:ext cx="574675" cy="863600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shade val="46275"/>
                  <a:invGamma/>
                </a:schemeClr>
              </a:gs>
              <a:gs pos="100000">
                <a:schemeClr val="bg1"/>
              </a:gs>
            </a:gsLst>
            <a:lin ang="0" scaled="1"/>
          </a:gradFill>
          <a:ln w="28575" algn="ctr">
            <a:solidFill>
              <a:schemeClr val="tx1"/>
            </a:solidFill>
            <a:miter lim="800000"/>
          </a:ln>
          <a:effectLst/>
        </p:spPr>
        <p:txBody>
          <a:bodyPr anchor="ctr">
            <a:spAutoFit/>
          </a:bodyPr>
          <a:lstStyle/>
          <a:p>
            <a:pPr eaLnBrk="1" hangingPunct="1">
              <a:defRPr/>
            </a:pPr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62388" y="2397793"/>
            <a:ext cx="1079500" cy="12985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Text Box 34"/>
          <p:cNvSpPr txBox="1">
            <a:spLocks noChangeArrowheads="1"/>
          </p:cNvSpPr>
          <p:nvPr/>
        </p:nvSpPr>
        <p:spPr bwMode="auto">
          <a:xfrm>
            <a:off x="7661275" y="2486693"/>
            <a:ext cx="495300" cy="2246769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zh-CN" altLang="en-US" sz="2800" dirty="0">
                <a:latin typeface="幼圆" panose="02010509060101010101" pitchFamily="49" charset="-122"/>
              </a:rPr>
              <a:t>弹簧测力计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1597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2000" fill="hold"/>
                                        <p:tgtEl>
                                          <p:spTgt spid="15978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" dur="2000" fill="hold"/>
                                        <p:tgtEl>
                                          <p:spTgt spid="1597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" dur="2000" fill="hold"/>
                                        <p:tgtEl>
                                          <p:spTgt spid="15978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97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97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97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97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9758" grpId="0" animBg="1"/>
      <p:bldP spid="159760" grpId="0" animBg="1"/>
      <p:bldP spid="159786" grpId="0" animBg="1"/>
      <p:bldP spid="159786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ChangeArrowheads="1"/>
          </p:cNvSpPr>
          <p:nvPr/>
        </p:nvSpPr>
        <p:spPr bwMode="auto">
          <a:xfrm>
            <a:off x="107950" y="3489325"/>
            <a:ext cx="1727200" cy="1512888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6915" name="Rectangle 3"/>
          <p:cNvSpPr>
            <a:spLocks noChangeArrowheads="1"/>
          </p:cNvSpPr>
          <p:nvPr/>
        </p:nvSpPr>
        <p:spPr bwMode="auto">
          <a:xfrm>
            <a:off x="1908175" y="4713288"/>
            <a:ext cx="1008063" cy="288925"/>
          </a:xfrm>
          <a:prstGeom prst="rect">
            <a:avLst/>
          </a:prstGeom>
          <a:solidFill>
            <a:schemeClr val="accent1"/>
          </a:solidFill>
          <a:ln w="28575">
            <a:solidFill>
              <a:schemeClr val="accent1"/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268" name="Freeform 4"/>
          <p:cNvSpPr/>
          <p:nvPr/>
        </p:nvSpPr>
        <p:spPr bwMode="auto">
          <a:xfrm>
            <a:off x="1908175" y="3778250"/>
            <a:ext cx="1008063" cy="1223963"/>
          </a:xfrm>
          <a:custGeom>
            <a:avLst/>
            <a:gdLst>
              <a:gd name="T0" fmla="*/ 0 w 454"/>
              <a:gd name="T1" fmla="*/ 0 h 771"/>
              <a:gd name="T2" fmla="*/ 0 w 454"/>
              <a:gd name="T3" fmla="*/ 2147483647 h 771"/>
              <a:gd name="T4" fmla="*/ 2147483647 w 454"/>
              <a:gd name="T5" fmla="*/ 2147483647 h 771"/>
              <a:gd name="T6" fmla="*/ 2147483647 w 454"/>
              <a:gd name="T7" fmla="*/ 0 h 771"/>
              <a:gd name="T8" fmla="*/ 0 60000 65536"/>
              <a:gd name="T9" fmla="*/ 0 60000 65536"/>
              <a:gd name="T10" fmla="*/ 0 60000 65536"/>
              <a:gd name="T11" fmla="*/ 0 60000 65536"/>
              <a:gd name="T12" fmla="*/ 0 w 454"/>
              <a:gd name="T13" fmla="*/ 0 h 771"/>
              <a:gd name="T14" fmla="*/ 454 w 454"/>
              <a:gd name="T15" fmla="*/ 771 h 771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54" h="771">
                <a:moveTo>
                  <a:pt x="0" y="0"/>
                </a:moveTo>
                <a:lnTo>
                  <a:pt x="0" y="771"/>
                </a:lnTo>
                <a:lnTo>
                  <a:pt x="454" y="771"/>
                </a:lnTo>
                <a:lnTo>
                  <a:pt x="454" y="0"/>
                </a:lnTo>
              </a:path>
            </a:pathLst>
          </a:cu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endParaRPr lang="zh-CN" altLang="en-US"/>
          </a:p>
        </p:txBody>
      </p:sp>
      <p:grpSp>
        <p:nvGrpSpPr>
          <p:cNvPr id="11269" name="Group 5"/>
          <p:cNvGrpSpPr/>
          <p:nvPr/>
        </p:nvGrpSpPr>
        <p:grpSpPr bwMode="auto">
          <a:xfrm>
            <a:off x="107950" y="2986088"/>
            <a:ext cx="2087563" cy="2016125"/>
            <a:chOff x="68" y="2115"/>
            <a:chExt cx="1315" cy="1270"/>
          </a:xfrm>
        </p:grpSpPr>
        <p:sp>
          <p:nvSpPr>
            <p:cNvPr id="11332" name="AutoShape 6"/>
            <p:cNvSpPr>
              <a:spLocks noChangeArrowheads="1"/>
            </p:cNvSpPr>
            <p:nvPr/>
          </p:nvSpPr>
          <p:spPr bwMode="auto">
            <a:xfrm rot="5400000">
              <a:off x="1134" y="2318"/>
              <a:ext cx="272" cy="227"/>
            </a:xfrm>
            <a:prstGeom prst="parallelogram">
              <a:avLst>
                <a:gd name="adj" fmla="val 54986"/>
              </a:avLst>
            </a:prstGeom>
            <a:noFill/>
            <a:ln w="19050" algn="ctr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11333" name="Freeform 7"/>
            <p:cNvSpPr/>
            <p:nvPr/>
          </p:nvSpPr>
          <p:spPr bwMode="auto">
            <a:xfrm>
              <a:off x="68" y="2115"/>
              <a:ext cx="1088" cy="1270"/>
            </a:xfrm>
            <a:custGeom>
              <a:avLst/>
              <a:gdLst>
                <a:gd name="T0" fmla="*/ 0 w 1088"/>
                <a:gd name="T1" fmla="*/ 0 h 1361"/>
                <a:gd name="T2" fmla="*/ 0 w 1088"/>
                <a:gd name="T3" fmla="*/ 1106 h 1361"/>
                <a:gd name="T4" fmla="*/ 1088 w 1088"/>
                <a:gd name="T5" fmla="*/ 1106 h 1361"/>
                <a:gd name="T6" fmla="*/ 1088 w 1088"/>
                <a:gd name="T7" fmla="*/ 36 h 136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088"/>
                <a:gd name="T13" fmla="*/ 0 h 1361"/>
                <a:gd name="T14" fmla="*/ 1088 w 1088"/>
                <a:gd name="T15" fmla="*/ 1361 h 136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088" h="1361">
                  <a:moveTo>
                    <a:pt x="0" y="0"/>
                  </a:moveTo>
                  <a:lnTo>
                    <a:pt x="0" y="1361"/>
                  </a:lnTo>
                  <a:lnTo>
                    <a:pt x="1088" y="1361"/>
                  </a:lnTo>
                  <a:lnTo>
                    <a:pt x="1088" y="45"/>
                  </a:lnTo>
                </a:path>
              </a:pathLst>
            </a:cu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  <p:sp>
          <p:nvSpPr>
            <p:cNvPr id="11334" name="Line 8"/>
            <p:cNvSpPr>
              <a:spLocks noChangeShapeType="1"/>
            </p:cNvSpPr>
            <p:nvPr/>
          </p:nvSpPr>
          <p:spPr bwMode="auto">
            <a:xfrm>
              <a:off x="1156" y="2305"/>
              <a:ext cx="0" cy="127"/>
            </a:xfrm>
            <a:prstGeom prst="line">
              <a:avLst/>
            </a:prstGeom>
            <a:noFill/>
            <a:ln w="57150">
              <a:solidFill>
                <a:schemeClr val="bg1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</p:grpSp>
      <p:sp>
        <p:nvSpPr>
          <p:cNvPr id="11270" name="Rectangle 9"/>
          <p:cNvSpPr>
            <a:spLocks noChangeArrowheads="1"/>
          </p:cNvSpPr>
          <p:nvPr/>
        </p:nvSpPr>
        <p:spPr bwMode="auto">
          <a:xfrm>
            <a:off x="3059113" y="3489325"/>
            <a:ext cx="1727200" cy="1512888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6922" name="Rectangle 10"/>
          <p:cNvSpPr>
            <a:spLocks noChangeArrowheads="1"/>
          </p:cNvSpPr>
          <p:nvPr/>
        </p:nvSpPr>
        <p:spPr bwMode="auto">
          <a:xfrm>
            <a:off x="4859338" y="4425950"/>
            <a:ext cx="1008062" cy="576263"/>
          </a:xfrm>
          <a:prstGeom prst="rect">
            <a:avLst/>
          </a:prstGeom>
          <a:solidFill>
            <a:schemeClr val="accent1"/>
          </a:solidFill>
          <a:ln w="28575">
            <a:solidFill>
              <a:schemeClr val="accent1"/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272" name="Freeform 11"/>
          <p:cNvSpPr/>
          <p:nvPr/>
        </p:nvSpPr>
        <p:spPr bwMode="auto">
          <a:xfrm>
            <a:off x="4859338" y="3778250"/>
            <a:ext cx="1008062" cy="1223963"/>
          </a:xfrm>
          <a:custGeom>
            <a:avLst/>
            <a:gdLst>
              <a:gd name="T0" fmla="*/ 0 w 454"/>
              <a:gd name="T1" fmla="*/ 0 h 771"/>
              <a:gd name="T2" fmla="*/ 0 w 454"/>
              <a:gd name="T3" fmla="*/ 2147483647 h 771"/>
              <a:gd name="T4" fmla="*/ 2147483647 w 454"/>
              <a:gd name="T5" fmla="*/ 2147483647 h 771"/>
              <a:gd name="T6" fmla="*/ 2147483647 w 454"/>
              <a:gd name="T7" fmla="*/ 0 h 771"/>
              <a:gd name="T8" fmla="*/ 0 60000 65536"/>
              <a:gd name="T9" fmla="*/ 0 60000 65536"/>
              <a:gd name="T10" fmla="*/ 0 60000 65536"/>
              <a:gd name="T11" fmla="*/ 0 60000 65536"/>
              <a:gd name="T12" fmla="*/ 0 w 454"/>
              <a:gd name="T13" fmla="*/ 0 h 771"/>
              <a:gd name="T14" fmla="*/ 454 w 454"/>
              <a:gd name="T15" fmla="*/ 771 h 771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54" h="771">
                <a:moveTo>
                  <a:pt x="0" y="0"/>
                </a:moveTo>
                <a:lnTo>
                  <a:pt x="0" y="771"/>
                </a:lnTo>
                <a:lnTo>
                  <a:pt x="454" y="771"/>
                </a:lnTo>
                <a:lnTo>
                  <a:pt x="454" y="0"/>
                </a:lnTo>
              </a:path>
            </a:pathLst>
          </a:cu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endParaRPr lang="zh-CN" altLang="en-US"/>
          </a:p>
        </p:txBody>
      </p:sp>
      <p:grpSp>
        <p:nvGrpSpPr>
          <p:cNvPr id="11273" name="Group 12"/>
          <p:cNvGrpSpPr/>
          <p:nvPr/>
        </p:nvGrpSpPr>
        <p:grpSpPr bwMode="auto">
          <a:xfrm>
            <a:off x="3059113" y="2986088"/>
            <a:ext cx="2087562" cy="2016125"/>
            <a:chOff x="68" y="2115"/>
            <a:chExt cx="1315" cy="1270"/>
          </a:xfrm>
        </p:grpSpPr>
        <p:sp>
          <p:nvSpPr>
            <p:cNvPr id="11329" name="AutoShape 13"/>
            <p:cNvSpPr>
              <a:spLocks noChangeArrowheads="1"/>
            </p:cNvSpPr>
            <p:nvPr/>
          </p:nvSpPr>
          <p:spPr bwMode="auto">
            <a:xfrm rot="5400000">
              <a:off x="1134" y="2318"/>
              <a:ext cx="272" cy="227"/>
            </a:xfrm>
            <a:prstGeom prst="parallelogram">
              <a:avLst>
                <a:gd name="adj" fmla="val 54986"/>
              </a:avLst>
            </a:prstGeom>
            <a:noFill/>
            <a:ln w="19050" algn="ctr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11330" name="Freeform 14"/>
            <p:cNvSpPr/>
            <p:nvPr/>
          </p:nvSpPr>
          <p:spPr bwMode="auto">
            <a:xfrm>
              <a:off x="68" y="2115"/>
              <a:ext cx="1088" cy="1270"/>
            </a:xfrm>
            <a:custGeom>
              <a:avLst/>
              <a:gdLst>
                <a:gd name="T0" fmla="*/ 0 w 1088"/>
                <a:gd name="T1" fmla="*/ 0 h 1361"/>
                <a:gd name="T2" fmla="*/ 0 w 1088"/>
                <a:gd name="T3" fmla="*/ 1106 h 1361"/>
                <a:gd name="T4" fmla="*/ 1088 w 1088"/>
                <a:gd name="T5" fmla="*/ 1106 h 1361"/>
                <a:gd name="T6" fmla="*/ 1088 w 1088"/>
                <a:gd name="T7" fmla="*/ 36 h 136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088"/>
                <a:gd name="T13" fmla="*/ 0 h 1361"/>
                <a:gd name="T14" fmla="*/ 1088 w 1088"/>
                <a:gd name="T15" fmla="*/ 1361 h 136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088" h="1361">
                  <a:moveTo>
                    <a:pt x="0" y="0"/>
                  </a:moveTo>
                  <a:lnTo>
                    <a:pt x="0" y="1361"/>
                  </a:lnTo>
                  <a:lnTo>
                    <a:pt x="1088" y="1361"/>
                  </a:lnTo>
                  <a:lnTo>
                    <a:pt x="1088" y="45"/>
                  </a:lnTo>
                </a:path>
              </a:pathLst>
            </a:cu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  <p:sp>
          <p:nvSpPr>
            <p:cNvPr id="11331" name="Line 15"/>
            <p:cNvSpPr>
              <a:spLocks noChangeShapeType="1"/>
            </p:cNvSpPr>
            <p:nvPr/>
          </p:nvSpPr>
          <p:spPr bwMode="auto">
            <a:xfrm>
              <a:off x="1156" y="2305"/>
              <a:ext cx="0" cy="127"/>
            </a:xfrm>
            <a:prstGeom prst="line">
              <a:avLst/>
            </a:prstGeom>
            <a:noFill/>
            <a:ln w="57150">
              <a:solidFill>
                <a:schemeClr val="bg1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</p:grpSp>
      <p:sp>
        <p:nvSpPr>
          <p:cNvPr id="11274" name="Rectangle 16"/>
          <p:cNvSpPr>
            <a:spLocks noChangeArrowheads="1"/>
          </p:cNvSpPr>
          <p:nvPr/>
        </p:nvSpPr>
        <p:spPr bwMode="auto">
          <a:xfrm>
            <a:off x="6011863" y="3489325"/>
            <a:ext cx="1727200" cy="1512888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6929" name="Rectangle 17"/>
          <p:cNvSpPr>
            <a:spLocks noChangeArrowheads="1"/>
          </p:cNvSpPr>
          <p:nvPr/>
        </p:nvSpPr>
        <p:spPr bwMode="auto">
          <a:xfrm>
            <a:off x="7812088" y="3894138"/>
            <a:ext cx="1008062" cy="1108075"/>
          </a:xfrm>
          <a:prstGeom prst="rect">
            <a:avLst/>
          </a:prstGeom>
          <a:solidFill>
            <a:schemeClr val="accent1"/>
          </a:solidFill>
          <a:ln w="28575">
            <a:solidFill>
              <a:schemeClr val="accent1"/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276" name="Freeform 18"/>
          <p:cNvSpPr/>
          <p:nvPr/>
        </p:nvSpPr>
        <p:spPr bwMode="auto">
          <a:xfrm>
            <a:off x="7812088" y="3778250"/>
            <a:ext cx="1008062" cy="1223963"/>
          </a:xfrm>
          <a:custGeom>
            <a:avLst/>
            <a:gdLst>
              <a:gd name="T0" fmla="*/ 0 w 454"/>
              <a:gd name="T1" fmla="*/ 0 h 771"/>
              <a:gd name="T2" fmla="*/ 0 w 454"/>
              <a:gd name="T3" fmla="*/ 2147483647 h 771"/>
              <a:gd name="T4" fmla="*/ 2147483647 w 454"/>
              <a:gd name="T5" fmla="*/ 2147483647 h 771"/>
              <a:gd name="T6" fmla="*/ 2147483647 w 454"/>
              <a:gd name="T7" fmla="*/ 0 h 771"/>
              <a:gd name="T8" fmla="*/ 0 60000 65536"/>
              <a:gd name="T9" fmla="*/ 0 60000 65536"/>
              <a:gd name="T10" fmla="*/ 0 60000 65536"/>
              <a:gd name="T11" fmla="*/ 0 60000 65536"/>
              <a:gd name="T12" fmla="*/ 0 w 454"/>
              <a:gd name="T13" fmla="*/ 0 h 771"/>
              <a:gd name="T14" fmla="*/ 454 w 454"/>
              <a:gd name="T15" fmla="*/ 771 h 771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54" h="771">
                <a:moveTo>
                  <a:pt x="0" y="0"/>
                </a:moveTo>
                <a:lnTo>
                  <a:pt x="0" y="771"/>
                </a:lnTo>
                <a:lnTo>
                  <a:pt x="454" y="771"/>
                </a:lnTo>
                <a:lnTo>
                  <a:pt x="454" y="0"/>
                </a:lnTo>
              </a:path>
            </a:pathLst>
          </a:cu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endParaRPr lang="zh-CN" altLang="en-US"/>
          </a:p>
        </p:txBody>
      </p:sp>
      <p:grpSp>
        <p:nvGrpSpPr>
          <p:cNvPr id="11277" name="Group 19"/>
          <p:cNvGrpSpPr/>
          <p:nvPr/>
        </p:nvGrpSpPr>
        <p:grpSpPr bwMode="auto">
          <a:xfrm>
            <a:off x="6011863" y="2986088"/>
            <a:ext cx="2087562" cy="2016125"/>
            <a:chOff x="68" y="2115"/>
            <a:chExt cx="1315" cy="1270"/>
          </a:xfrm>
        </p:grpSpPr>
        <p:sp>
          <p:nvSpPr>
            <p:cNvPr id="11326" name="AutoShape 20"/>
            <p:cNvSpPr>
              <a:spLocks noChangeArrowheads="1"/>
            </p:cNvSpPr>
            <p:nvPr/>
          </p:nvSpPr>
          <p:spPr bwMode="auto">
            <a:xfrm rot="5400000">
              <a:off x="1134" y="2318"/>
              <a:ext cx="272" cy="227"/>
            </a:xfrm>
            <a:prstGeom prst="parallelogram">
              <a:avLst>
                <a:gd name="adj" fmla="val 54986"/>
              </a:avLst>
            </a:prstGeom>
            <a:noFill/>
            <a:ln w="19050" algn="ctr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11327" name="Freeform 21"/>
            <p:cNvSpPr/>
            <p:nvPr/>
          </p:nvSpPr>
          <p:spPr bwMode="auto">
            <a:xfrm>
              <a:off x="68" y="2115"/>
              <a:ext cx="1088" cy="1270"/>
            </a:xfrm>
            <a:custGeom>
              <a:avLst/>
              <a:gdLst>
                <a:gd name="T0" fmla="*/ 0 w 1088"/>
                <a:gd name="T1" fmla="*/ 0 h 1361"/>
                <a:gd name="T2" fmla="*/ 0 w 1088"/>
                <a:gd name="T3" fmla="*/ 1106 h 1361"/>
                <a:gd name="T4" fmla="*/ 1088 w 1088"/>
                <a:gd name="T5" fmla="*/ 1106 h 1361"/>
                <a:gd name="T6" fmla="*/ 1088 w 1088"/>
                <a:gd name="T7" fmla="*/ 36 h 136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088"/>
                <a:gd name="T13" fmla="*/ 0 h 1361"/>
                <a:gd name="T14" fmla="*/ 1088 w 1088"/>
                <a:gd name="T15" fmla="*/ 1361 h 136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088" h="1361">
                  <a:moveTo>
                    <a:pt x="0" y="0"/>
                  </a:moveTo>
                  <a:lnTo>
                    <a:pt x="0" y="1361"/>
                  </a:lnTo>
                  <a:lnTo>
                    <a:pt x="1088" y="1361"/>
                  </a:lnTo>
                  <a:lnTo>
                    <a:pt x="1088" y="45"/>
                  </a:lnTo>
                </a:path>
              </a:pathLst>
            </a:cu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  <p:sp>
          <p:nvSpPr>
            <p:cNvPr id="11328" name="Line 22"/>
            <p:cNvSpPr>
              <a:spLocks noChangeShapeType="1"/>
            </p:cNvSpPr>
            <p:nvPr/>
          </p:nvSpPr>
          <p:spPr bwMode="auto">
            <a:xfrm>
              <a:off x="1156" y="2305"/>
              <a:ext cx="0" cy="127"/>
            </a:xfrm>
            <a:prstGeom prst="line">
              <a:avLst/>
            </a:prstGeom>
            <a:noFill/>
            <a:ln w="57150">
              <a:solidFill>
                <a:schemeClr val="bg1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</p:grpSp>
      <p:grpSp>
        <p:nvGrpSpPr>
          <p:cNvPr id="5" name="Group 23"/>
          <p:cNvGrpSpPr/>
          <p:nvPr/>
        </p:nvGrpSpPr>
        <p:grpSpPr bwMode="auto">
          <a:xfrm>
            <a:off x="468313" y="306388"/>
            <a:ext cx="1008062" cy="3471862"/>
            <a:chOff x="295" y="427"/>
            <a:chExt cx="635" cy="2187"/>
          </a:xfrm>
        </p:grpSpPr>
        <p:sp>
          <p:nvSpPr>
            <p:cNvPr id="11314" name="Rectangle 24"/>
            <p:cNvSpPr>
              <a:spLocks noChangeArrowheads="1"/>
            </p:cNvSpPr>
            <p:nvPr/>
          </p:nvSpPr>
          <p:spPr bwMode="auto">
            <a:xfrm>
              <a:off x="295" y="1979"/>
              <a:ext cx="635" cy="635"/>
            </a:xfrm>
            <a:prstGeom prst="rect">
              <a:avLst/>
            </a:prstGeom>
            <a:solidFill>
              <a:srgbClr val="CC9900"/>
            </a:solidFill>
            <a:ln w="28575">
              <a:solidFill>
                <a:srgbClr val="FFFF99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11315" name="Group 25"/>
            <p:cNvGrpSpPr/>
            <p:nvPr/>
          </p:nvGrpSpPr>
          <p:grpSpPr bwMode="auto">
            <a:xfrm>
              <a:off x="493" y="427"/>
              <a:ext cx="190" cy="1587"/>
              <a:chOff x="493" y="427"/>
              <a:chExt cx="190" cy="1587"/>
            </a:xfrm>
          </p:grpSpPr>
          <p:sp>
            <p:nvSpPr>
              <p:cNvPr id="11316" name="Rectangle 26"/>
              <p:cNvSpPr>
                <a:spLocks noChangeArrowheads="1"/>
              </p:cNvSpPr>
              <p:nvPr/>
            </p:nvSpPr>
            <p:spPr bwMode="auto">
              <a:xfrm>
                <a:off x="493" y="574"/>
                <a:ext cx="190" cy="816"/>
              </a:xfrm>
              <a:prstGeom prst="rect">
                <a:avLst/>
              </a:prstGeom>
              <a:gradFill rotWithShape="0">
                <a:gsLst>
                  <a:gs pos="0">
                    <a:srgbClr val="DADADA"/>
                  </a:gs>
                  <a:gs pos="100000">
                    <a:srgbClr val="B2B2B2"/>
                  </a:gs>
                </a:gsLst>
                <a:lin ang="18900000" scaled="1"/>
              </a:gradFill>
              <a:ln w="19050">
                <a:solidFill>
                  <a:schemeClr val="bg2"/>
                </a:solidFill>
                <a:miter lim="800000"/>
              </a:ln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11317" name="AutoShape 27"/>
              <p:cNvSpPr>
                <a:spLocks noChangeArrowheads="1"/>
              </p:cNvSpPr>
              <p:nvPr/>
            </p:nvSpPr>
            <p:spPr bwMode="auto">
              <a:xfrm>
                <a:off x="513" y="427"/>
                <a:ext cx="144" cy="144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3150 w 21600"/>
                  <a:gd name="T25" fmla="*/ 3150 h 21600"/>
                  <a:gd name="T26" fmla="*/ 18450 w 21600"/>
                  <a:gd name="T27" fmla="*/ 18450 h 2160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1600" h="21600">
                    <a:moveTo>
                      <a:pt x="0" y="10800"/>
                    </a:move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lose/>
                    <a:moveTo>
                      <a:pt x="5400" y="10800"/>
                    </a:moveTo>
                    <a:cubicBezTo>
                      <a:pt x="5400" y="13782"/>
                      <a:pt x="7818" y="16200"/>
                      <a:pt x="10800" y="16200"/>
                    </a:cubicBezTo>
                    <a:cubicBezTo>
                      <a:pt x="13782" y="16200"/>
                      <a:pt x="16200" y="13782"/>
                      <a:pt x="16200" y="10800"/>
                    </a:cubicBezTo>
                    <a:cubicBezTo>
                      <a:pt x="16200" y="7818"/>
                      <a:pt x="13782" y="5400"/>
                      <a:pt x="10800" y="5400"/>
                    </a:cubicBezTo>
                    <a:cubicBezTo>
                      <a:pt x="7818" y="5400"/>
                      <a:pt x="5400" y="7818"/>
                      <a:pt x="5400" y="10800"/>
                    </a:cubicBezTo>
                    <a:close/>
                  </a:path>
                </a:pathLst>
              </a:custGeom>
              <a:solidFill>
                <a:schemeClr val="bg2"/>
              </a:solidFill>
              <a:ln w="19050">
                <a:solidFill>
                  <a:schemeClr val="bg2"/>
                </a:solidFill>
                <a:round/>
              </a:ln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11318" name="Freeform 28"/>
              <p:cNvSpPr/>
              <p:nvPr/>
            </p:nvSpPr>
            <p:spPr bwMode="auto">
              <a:xfrm>
                <a:off x="539" y="1774"/>
                <a:ext cx="136" cy="240"/>
              </a:xfrm>
              <a:custGeom>
                <a:avLst/>
                <a:gdLst>
                  <a:gd name="T0" fmla="*/ 4 w 496"/>
                  <a:gd name="T1" fmla="*/ 0 h 728"/>
                  <a:gd name="T2" fmla="*/ 4 w 496"/>
                  <a:gd name="T3" fmla="*/ 5 h 728"/>
                  <a:gd name="T4" fmla="*/ 1 w 496"/>
                  <a:gd name="T5" fmla="*/ 12 h 728"/>
                  <a:gd name="T6" fmla="*/ 1 w 496"/>
                  <a:gd name="T7" fmla="*/ 22 h 728"/>
                  <a:gd name="T8" fmla="*/ 6 w 496"/>
                  <a:gd name="T9" fmla="*/ 26 h 728"/>
                  <a:gd name="T10" fmla="*/ 10 w 496"/>
                  <a:gd name="T11" fmla="*/ 21 h 728"/>
                  <a:gd name="T12" fmla="*/ 9 w 496"/>
                  <a:gd name="T13" fmla="*/ 14 h 728"/>
                  <a:gd name="T14" fmla="*/ 9 w 496"/>
                  <a:gd name="T15" fmla="*/ 17 h 728"/>
                  <a:gd name="T16" fmla="*/ 9 w 496"/>
                  <a:gd name="T17" fmla="*/ 21 h 728"/>
                  <a:gd name="T18" fmla="*/ 6 w 496"/>
                  <a:gd name="T19" fmla="*/ 24 h 728"/>
                  <a:gd name="T20" fmla="*/ 3 w 496"/>
                  <a:gd name="T21" fmla="*/ 22 h 728"/>
                  <a:gd name="T22" fmla="*/ 1 w 496"/>
                  <a:gd name="T23" fmla="*/ 17 h 728"/>
                  <a:gd name="T24" fmla="*/ 2 w 496"/>
                  <a:gd name="T25" fmla="*/ 14 h 728"/>
                  <a:gd name="T26" fmla="*/ 5 w 496"/>
                  <a:gd name="T27" fmla="*/ 5 h 728"/>
                  <a:gd name="T28" fmla="*/ 4 w 496"/>
                  <a:gd name="T29" fmla="*/ 0 h 728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496"/>
                  <a:gd name="T46" fmla="*/ 0 h 728"/>
                  <a:gd name="T47" fmla="*/ 496 w 496"/>
                  <a:gd name="T48" fmla="*/ 728 h 728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496" h="728">
                    <a:moveTo>
                      <a:pt x="184" y="0"/>
                    </a:moveTo>
                    <a:cubicBezTo>
                      <a:pt x="176" y="0"/>
                      <a:pt x="208" y="88"/>
                      <a:pt x="184" y="144"/>
                    </a:cubicBezTo>
                    <a:cubicBezTo>
                      <a:pt x="160" y="200"/>
                      <a:pt x="64" y="256"/>
                      <a:pt x="40" y="336"/>
                    </a:cubicBezTo>
                    <a:cubicBezTo>
                      <a:pt x="16" y="416"/>
                      <a:pt x="0" y="560"/>
                      <a:pt x="40" y="624"/>
                    </a:cubicBezTo>
                    <a:cubicBezTo>
                      <a:pt x="80" y="688"/>
                      <a:pt x="208" y="728"/>
                      <a:pt x="280" y="720"/>
                    </a:cubicBezTo>
                    <a:cubicBezTo>
                      <a:pt x="352" y="712"/>
                      <a:pt x="448" y="632"/>
                      <a:pt x="472" y="576"/>
                    </a:cubicBezTo>
                    <a:cubicBezTo>
                      <a:pt x="496" y="520"/>
                      <a:pt x="432" y="400"/>
                      <a:pt x="424" y="384"/>
                    </a:cubicBezTo>
                    <a:cubicBezTo>
                      <a:pt x="416" y="368"/>
                      <a:pt x="424" y="448"/>
                      <a:pt x="424" y="480"/>
                    </a:cubicBezTo>
                    <a:cubicBezTo>
                      <a:pt x="424" y="512"/>
                      <a:pt x="448" y="544"/>
                      <a:pt x="424" y="576"/>
                    </a:cubicBezTo>
                    <a:cubicBezTo>
                      <a:pt x="400" y="608"/>
                      <a:pt x="328" y="664"/>
                      <a:pt x="280" y="672"/>
                    </a:cubicBezTo>
                    <a:cubicBezTo>
                      <a:pt x="232" y="680"/>
                      <a:pt x="176" y="656"/>
                      <a:pt x="136" y="624"/>
                    </a:cubicBezTo>
                    <a:cubicBezTo>
                      <a:pt x="96" y="592"/>
                      <a:pt x="48" y="520"/>
                      <a:pt x="40" y="480"/>
                    </a:cubicBezTo>
                    <a:cubicBezTo>
                      <a:pt x="32" y="440"/>
                      <a:pt x="56" y="440"/>
                      <a:pt x="88" y="384"/>
                    </a:cubicBezTo>
                    <a:cubicBezTo>
                      <a:pt x="120" y="328"/>
                      <a:pt x="208" y="208"/>
                      <a:pt x="232" y="144"/>
                    </a:cubicBezTo>
                    <a:cubicBezTo>
                      <a:pt x="256" y="80"/>
                      <a:pt x="192" y="0"/>
                      <a:pt x="184" y="0"/>
                    </a:cubicBezTo>
                    <a:close/>
                  </a:path>
                </a:pathLst>
              </a:custGeom>
              <a:solidFill>
                <a:srgbClr val="B2B2B2"/>
              </a:solidFill>
              <a:ln w="19050">
                <a:solidFill>
                  <a:schemeClr val="bg2"/>
                </a:solidFill>
                <a:round/>
              </a:ln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11319" name="Rectangle 29"/>
              <p:cNvSpPr>
                <a:spLocks noChangeArrowheads="1"/>
              </p:cNvSpPr>
              <p:nvPr/>
            </p:nvSpPr>
            <p:spPr bwMode="auto">
              <a:xfrm>
                <a:off x="512" y="1390"/>
                <a:ext cx="145" cy="363"/>
              </a:xfrm>
              <a:prstGeom prst="rect">
                <a:avLst/>
              </a:prstGeom>
              <a:noFill/>
              <a:ln w="28575" algn="ctr">
                <a:solidFill>
                  <a:schemeClr val="tx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11320" name="Line 30"/>
              <p:cNvSpPr>
                <a:spLocks noChangeShapeType="1"/>
              </p:cNvSpPr>
              <p:nvPr/>
            </p:nvSpPr>
            <p:spPr bwMode="auto">
              <a:xfrm>
                <a:off x="512" y="1434"/>
                <a:ext cx="136" cy="0"/>
              </a:xfrm>
              <a:prstGeom prst="line">
                <a:avLst/>
              </a:prstGeom>
              <a:noFill/>
              <a:ln w="571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11321" name="Line 31"/>
              <p:cNvSpPr>
                <a:spLocks noChangeShapeType="1"/>
              </p:cNvSpPr>
              <p:nvPr/>
            </p:nvSpPr>
            <p:spPr bwMode="auto">
              <a:xfrm>
                <a:off x="512" y="1488"/>
                <a:ext cx="136" cy="0"/>
              </a:xfrm>
              <a:prstGeom prst="line">
                <a:avLst/>
              </a:prstGeom>
              <a:noFill/>
              <a:ln w="571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11322" name="Line 32"/>
              <p:cNvSpPr>
                <a:spLocks noChangeShapeType="1"/>
              </p:cNvSpPr>
              <p:nvPr/>
            </p:nvSpPr>
            <p:spPr bwMode="auto">
              <a:xfrm>
                <a:off x="512" y="1542"/>
                <a:ext cx="136" cy="0"/>
              </a:xfrm>
              <a:prstGeom prst="line">
                <a:avLst/>
              </a:prstGeom>
              <a:noFill/>
              <a:ln w="571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11323" name="Line 33"/>
              <p:cNvSpPr>
                <a:spLocks noChangeShapeType="1"/>
              </p:cNvSpPr>
              <p:nvPr/>
            </p:nvSpPr>
            <p:spPr bwMode="auto">
              <a:xfrm>
                <a:off x="521" y="1597"/>
                <a:ext cx="136" cy="0"/>
              </a:xfrm>
              <a:prstGeom prst="line">
                <a:avLst/>
              </a:prstGeom>
              <a:noFill/>
              <a:ln w="571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11324" name="Line 34"/>
              <p:cNvSpPr>
                <a:spLocks noChangeShapeType="1"/>
              </p:cNvSpPr>
              <p:nvPr/>
            </p:nvSpPr>
            <p:spPr bwMode="auto">
              <a:xfrm>
                <a:off x="512" y="1652"/>
                <a:ext cx="136" cy="0"/>
              </a:xfrm>
              <a:prstGeom prst="line">
                <a:avLst/>
              </a:prstGeom>
              <a:noFill/>
              <a:ln w="571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11325" name="Line 35"/>
              <p:cNvSpPr>
                <a:spLocks noChangeShapeType="1"/>
              </p:cNvSpPr>
              <p:nvPr/>
            </p:nvSpPr>
            <p:spPr bwMode="auto">
              <a:xfrm>
                <a:off x="513" y="1706"/>
                <a:ext cx="136" cy="0"/>
              </a:xfrm>
              <a:prstGeom prst="line">
                <a:avLst/>
              </a:prstGeom>
              <a:noFill/>
              <a:ln w="571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>
                <a:spAutoFit/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7" name="Group 36"/>
          <p:cNvGrpSpPr/>
          <p:nvPr/>
        </p:nvGrpSpPr>
        <p:grpSpPr bwMode="auto">
          <a:xfrm>
            <a:off x="3419475" y="677863"/>
            <a:ext cx="1008063" cy="3359150"/>
            <a:chOff x="2154" y="634"/>
            <a:chExt cx="635" cy="2116"/>
          </a:xfrm>
        </p:grpSpPr>
        <p:sp>
          <p:nvSpPr>
            <p:cNvPr id="11302" name="Rectangle 37"/>
            <p:cNvSpPr>
              <a:spLocks noChangeArrowheads="1"/>
            </p:cNvSpPr>
            <p:nvPr/>
          </p:nvSpPr>
          <p:spPr bwMode="auto">
            <a:xfrm>
              <a:off x="2154" y="2115"/>
              <a:ext cx="635" cy="635"/>
            </a:xfrm>
            <a:prstGeom prst="rect">
              <a:avLst/>
            </a:prstGeom>
            <a:solidFill>
              <a:srgbClr val="CC9900"/>
            </a:solidFill>
            <a:ln w="28575">
              <a:solidFill>
                <a:srgbClr val="FFFF99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11303" name="Group 38"/>
            <p:cNvGrpSpPr/>
            <p:nvPr/>
          </p:nvGrpSpPr>
          <p:grpSpPr bwMode="auto">
            <a:xfrm>
              <a:off x="2381" y="634"/>
              <a:ext cx="190" cy="1515"/>
              <a:chOff x="2381" y="634"/>
              <a:chExt cx="190" cy="1515"/>
            </a:xfrm>
          </p:grpSpPr>
          <p:sp>
            <p:nvSpPr>
              <p:cNvPr id="11304" name="AutoShape 39"/>
              <p:cNvSpPr>
                <a:spLocks noChangeArrowheads="1"/>
              </p:cNvSpPr>
              <p:nvPr/>
            </p:nvSpPr>
            <p:spPr bwMode="auto">
              <a:xfrm>
                <a:off x="2401" y="634"/>
                <a:ext cx="144" cy="144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3150 w 21600"/>
                  <a:gd name="T25" fmla="*/ 3150 h 21600"/>
                  <a:gd name="T26" fmla="*/ 18450 w 21600"/>
                  <a:gd name="T27" fmla="*/ 18450 h 2160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1600" h="21600">
                    <a:moveTo>
                      <a:pt x="0" y="10800"/>
                    </a:move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lose/>
                    <a:moveTo>
                      <a:pt x="5400" y="10800"/>
                    </a:moveTo>
                    <a:cubicBezTo>
                      <a:pt x="5400" y="13782"/>
                      <a:pt x="7818" y="16200"/>
                      <a:pt x="10800" y="16200"/>
                    </a:cubicBezTo>
                    <a:cubicBezTo>
                      <a:pt x="13782" y="16200"/>
                      <a:pt x="16200" y="13782"/>
                      <a:pt x="16200" y="10800"/>
                    </a:cubicBezTo>
                    <a:cubicBezTo>
                      <a:pt x="16200" y="7818"/>
                      <a:pt x="13782" y="5400"/>
                      <a:pt x="10800" y="5400"/>
                    </a:cubicBezTo>
                    <a:cubicBezTo>
                      <a:pt x="7818" y="5400"/>
                      <a:pt x="5400" y="7818"/>
                      <a:pt x="5400" y="10800"/>
                    </a:cubicBezTo>
                    <a:close/>
                  </a:path>
                </a:pathLst>
              </a:custGeom>
              <a:solidFill>
                <a:schemeClr val="bg2"/>
              </a:solidFill>
              <a:ln w="19050">
                <a:solidFill>
                  <a:schemeClr val="bg2"/>
                </a:solidFill>
                <a:round/>
              </a:ln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11305" name="Freeform 40"/>
              <p:cNvSpPr/>
              <p:nvPr/>
            </p:nvSpPr>
            <p:spPr bwMode="auto">
              <a:xfrm>
                <a:off x="2427" y="1909"/>
                <a:ext cx="136" cy="240"/>
              </a:xfrm>
              <a:custGeom>
                <a:avLst/>
                <a:gdLst>
                  <a:gd name="T0" fmla="*/ 4 w 496"/>
                  <a:gd name="T1" fmla="*/ 0 h 728"/>
                  <a:gd name="T2" fmla="*/ 4 w 496"/>
                  <a:gd name="T3" fmla="*/ 5 h 728"/>
                  <a:gd name="T4" fmla="*/ 1 w 496"/>
                  <a:gd name="T5" fmla="*/ 12 h 728"/>
                  <a:gd name="T6" fmla="*/ 1 w 496"/>
                  <a:gd name="T7" fmla="*/ 22 h 728"/>
                  <a:gd name="T8" fmla="*/ 6 w 496"/>
                  <a:gd name="T9" fmla="*/ 26 h 728"/>
                  <a:gd name="T10" fmla="*/ 10 w 496"/>
                  <a:gd name="T11" fmla="*/ 21 h 728"/>
                  <a:gd name="T12" fmla="*/ 9 w 496"/>
                  <a:gd name="T13" fmla="*/ 14 h 728"/>
                  <a:gd name="T14" fmla="*/ 9 w 496"/>
                  <a:gd name="T15" fmla="*/ 17 h 728"/>
                  <a:gd name="T16" fmla="*/ 9 w 496"/>
                  <a:gd name="T17" fmla="*/ 21 h 728"/>
                  <a:gd name="T18" fmla="*/ 6 w 496"/>
                  <a:gd name="T19" fmla="*/ 24 h 728"/>
                  <a:gd name="T20" fmla="*/ 3 w 496"/>
                  <a:gd name="T21" fmla="*/ 22 h 728"/>
                  <a:gd name="T22" fmla="*/ 1 w 496"/>
                  <a:gd name="T23" fmla="*/ 17 h 728"/>
                  <a:gd name="T24" fmla="*/ 2 w 496"/>
                  <a:gd name="T25" fmla="*/ 14 h 728"/>
                  <a:gd name="T26" fmla="*/ 5 w 496"/>
                  <a:gd name="T27" fmla="*/ 5 h 728"/>
                  <a:gd name="T28" fmla="*/ 4 w 496"/>
                  <a:gd name="T29" fmla="*/ 0 h 728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496"/>
                  <a:gd name="T46" fmla="*/ 0 h 728"/>
                  <a:gd name="T47" fmla="*/ 496 w 496"/>
                  <a:gd name="T48" fmla="*/ 728 h 728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496" h="728">
                    <a:moveTo>
                      <a:pt x="184" y="0"/>
                    </a:moveTo>
                    <a:cubicBezTo>
                      <a:pt x="176" y="0"/>
                      <a:pt x="208" y="88"/>
                      <a:pt x="184" y="144"/>
                    </a:cubicBezTo>
                    <a:cubicBezTo>
                      <a:pt x="160" y="200"/>
                      <a:pt x="64" y="256"/>
                      <a:pt x="40" y="336"/>
                    </a:cubicBezTo>
                    <a:cubicBezTo>
                      <a:pt x="16" y="416"/>
                      <a:pt x="0" y="560"/>
                      <a:pt x="40" y="624"/>
                    </a:cubicBezTo>
                    <a:cubicBezTo>
                      <a:pt x="80" y="688"/>
                      <a:pt x="208" y="728"/>
                      <a:pt x="280" y="720"/>
                    </a:cubicBezTo>
                    <a:cubicBezTo>
                      <a:pt x="352" y="712"/>
                      <a:pt x="448" y="632"/>
                      <a:pt x="472" y="576"/>
                    </a:cubicBezTo>
                    <a:cubicBezTo>
                      <a:pt x="496" y="520"/>
                      <a:pt x="432" y="400"/>
                      <a:pt x="424" y="384"/>
                    </a:cubicBezTo>
                    <a:cubicBezTo>
                      <a:pt x="416" y="368"/>
                      <a:pt x="424" y="448"/>
                      <a:pt x="424" y="480"/>
                    </a:cubicBezTo>
                    <a:cubicBezTo>
                      <a:pt x="424" y="512"/>
                      <a:pt x="448" y="544"/>
                      <a:pt x="424" y="576"/>
                    </a:cubicBezTo>
                    <a:cubicBezTo>
                      <a:pt x="400" y="608"/>
                      <a:pt x="328" y="664"/>
                      <a:pt x="280" y="672"/>
                    </a:cubicBezTo>
                    <a:cubicBezTo>
                      <a:pt x="232" y="680"/>
                      <a:pt x="176" y="656"/>
                      <a:pt x="136" y="624"/>
                    </a:cubicBezTo>
                    <a:cubicBezTo>
                      <a:pt x="96" y="592"/>
                      <a:pt x="48" y="520"/>
                      <a:pt x="40" y="480"/>
                    </a:cubicBezTo>
                    <a:cubicBezTo>
                      <a:pt x="32" y="440"/>
                      <a:pt x="56" y="440"/>
                      <a:pt x="88" y="384"/>
                    </a:cubicBezTo>
                    <a:cubicBezTo>
                      <a:pt x="120" y="328"/>
                      <a:pt x="208" y="208"/>
                      <a:pt x="232" y="144"/>
                    </a:cubicBezTo>
                    <a:cubicBezTo>
                      <a:pt x="256" y="80"/>
                      <a:pt x="192" y="0"/>
                      <a:pt x="184" y="0"/>
                    </a:cubicBezTo>
                    <a:close/>
                  </a:path>
                </a:pathLst>
              </a:custGeom>
              <a:solidFill>
                <a:srgbClr val="B2B2B2"/>
              </a:solidFill>
              <a:ln w="19050">
                <a:solidFill>
                  <a:schemeClr val="bg2"/>
                </a:solidFill>
                <a:round/>
              </a:ln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11306" name="Rectangle 41"/>
              <p:cNvSpPr>
                <a:spLocks noChangeArrowheads="1"/>
              </p:cNvSpPr>
              <p:nvPr/>
            </p:nvSpPr>
            <p:spPr bwMode="auto">
              <a:xfrm>
                <a:off x="2400" y="1525"/>
                <a:ext cx="145" cy="363"/>
              </a:xfrm>
              <a:prstGeom prst="rect">
                <a:avLst/>
              </a:prstGeom>
              <a:noFill/>
              <a:ln w="28575" algn="ctr">
                <a:solidFill>
                  <a:schemeClr val="tx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11307" name="Line 42"/>
              <p:cNvSpPr>
                <a:spLocks noChangeShapeType="1"/>
              </p:cNvSpPr>
              <p:nvPr/>
            </p:nvSpPr>
            <p:spPr bwMode="auto">
              <a:xfrm>
                <a:off x="2400" y="1569"/>
                <a:ext cx="136" cy="0"/>
              </a:xfrm>
              <a:prstGeom prst="line">
                <a:avLst/>
              </a:prstGeom>
              <a:noFill/>
              <a:ln w="571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11308" name="Line 43"/>
              <p:cNvSpPr>
                <a:spLocks noChangeShapeType="1"/>
              </p:cNvSpPr>
              <p:nvPr/>
            </p:nvSpPr>
            <p:spPr bwMode="auto">
              <a:xfrm>
                <a:off x="2400" y="1623"/>
                <a:ext cx="136" cy="0"/>
              </a:xfrm>
              <a:prstGeom prst="line">
                <a:avLst/>
              </a:prstGeom>
              <a:noFill/>
              <a:ln w="571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11309" name="Line 44"/>
              <p:cNvSpPr>
                <a:spLocks noChangeShapeType="1"/>
              </p:cNvSpPr>
              <p:nvPr/>
            </p:nvSpPr>
            <p:spPr bwMode="auto">
              <a:xfrm>
                <a:off x="2400" y="1677"/>
                <a:ext cx="136" cy="0"/>
              </a:xfrm>
              <a:prstGeom prst="line">
                <a:avLst/>
              </a:prstGeom>
              <a:noFill/>
              <a:ln w="571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11310" name="Line 45"/>
              <p:cNvSpPr>
                <a:spLocks noChangeShapeType="1"/>
              </p:cNvSpPr>
              <p:nvPr/>
            </p:nvSpPr>
            <p:spPr bwMode="auto">
              <a:xfrm>
                <a:off x="2409" y="1732"/>
                <a:ext cx="136" cy="0"/>
              </a:xfrm>
              <a:prstGeom prst="line">
                <a:avLst/>
              </a:prstGeom>
              <a:noFill/>
              <a:ln w="571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11311" name="Line 46"/>
              <p:cNvSpPr>
                <a:spLocks noChangeShapeType="1"/>
              </p:cNvSpPr>
              <p:nvPr/>
            </p:nvSpPr>
            <p:spPr bwMode="auto">
              <a:xfrm>
                <a:off x="2400" y="1787"/>
                <a:ext cx="136" cy="0"/>
              </a:xfrm>
              <a:prstGeom prst="line">
                <a:avLst/>
              </a:prstGeom>
              <a:noFill/>
              <a:ln w="571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11312" name="Line 47"/>
              <p:cNvSpPr>
                <a:spLocks noChangeShapeType="1"/>
              </p:cNvSpPr>
              <p:nvPr/>
            </p:nvSpPr>
            <p:spPr bwMode="auto">
              <a:xfrm>
                <a:off x="2401" y="1841"/>
                <a:ext cx="136" cy="0"/>
              </a:xfrm>
              <a:prstGeom prst="line">
                <a:avLst/>
              </a:prstGeom>
              <a:noFill/>
              <a:ln w="571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11313" name="Rectangle 48"/>
              <p:cNvSpPr>
                <a:spLocks noChangeArrowheads="1"/>
              </p:cNvSpPr>
              <p:nvPr/>
            </p:nvSpPr>
            <p:spPr bwMode="auto">
              <a:xfrm>
                <a:off x="2381" y="781"/>
                <a:ext cx="190" cy="816"/>
              </a:xfrm>
              <a:prstGeom prst="rect">
                <a:avLst/>
              </a:prstGeom>
              <a:gradFill rotWithShape="0">
                <a:gsLst>
                  <a:gs pos="0">
                    <a:srgbClr val="DADADA"/>
                  </a:gs>
                  <a:gs pos="100000">
                    <a:srgbClr val="B2B2B2"/>
                  </a:gs>
                </a:gsLst>
                <a:lin ang="18900000" scaled="1"/>
              </a:gradFill>
              <a:ln w="19050">
                <a:solidFill>
                  <a:schemeClr val="bg2"/>
                </a:solidFill>
                <a:miter lim="800000"/>
              </a:ln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9" name="Group 49"/>
          <p:cNvGrpSpPr/>
          <p:nvPr/>
        </p:nvGrpSpPr>
        <p:grpSpPr bwMode="auto">
          <a:xfrm>
            <a:off x="6372225" y="1503363"/>
            <a:ext cx="1008063" cy="3182937"/>
            <a:chOff x="4014" y="881"/>
            <a:chExt cx="635" cy="2005"/>
          </a:xfrm>
        </p:grpSpPr>
        <p:sp>
          <p:nvSpPr>
            <p:cNvPr id="11290" name="Rectangle 50"/>
            <p:cNvSpPr>
              <a:spLocks noChangeArrowheads="1"/>
            </p:cNvSpPr>
            <p:nvPr/>
          </p:nvSpPr>
          <p:spPr bwMode="auto">
            <a:xfrm>
              <a:off x="4014" y="2251"/>
              <a:ext cx="635" cy="635"/>
            </a:xfrm>
            <a:prstGeom prst="rect">
              <a:avLst/>
            </a:prstGeom>
            <a:solidFill>
              <a:srgbClr val="CC9900"/>
            </a:solidFill>
            <a:ln w="28575">
              <a:solidFill>
                <a:srgbClr val="FFFF99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11291" name="Group 51"/>
            <p:cNvGrpSpPr/>
            <p:nvPr/>
          </p:nvGrpSpPr>
          <p:grpSpPr bwMode="auto">
            <a:xfrm>
              <a:off x="4213" y="881"/>
              <a:ext cx="190" cy="1404"/>
              <a:chOff x="4195" y="881"/>
              <a:chExt cx="190" cy="1404"/>
            </a:xfrm>
          </p:grpSpPr>
          <p:sp>
            <p:nvSpPr>
              <p:cNvPr id="11292" name="AutoShape 52"/>
              <p:cNvSpPr>
                <a:spLocks noChangeArrowheads="1"/>
              </p:cNvSpPr>
              <p:nvPr/>
            </p:nvSpPr>
            <p:spPr bwMode="auto">
              <a:xfrm>
                <a:off x="4214" y="881"/>
                <a:ext cx="144" cy="144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3150 w 21600"/>
                  <a:gd name="T25" fmla="*/ 3150 h 21600"/>
                  <a:gd name="T26" fmla="*/ 18450 w 21600"/>
                  <a:gd name="T27" fmla="*/ 18450 h 2160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1600" h="21600">
                    <a:moveTo>
                      <a:pt x="0" y="10800"/>
                    </a:move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lose/>
                    <a:moveTo>
                      <a:pt x="5400" y="10800"/>
                    </a:moveTo>
                    <a:cubicBezTo>
                      <a:pt x="5400" y="13782"/>
                      <a:pt x="7818" y="16200"/>
                      <a:pt x="10800" y="16200"/>
                    </a:cubicBezTo>
                    <a:cubicBezTo>
                      <a:pt x="13782" y="16200"/>
                      <a:pt x="16200" y="13782"/>
                      <a:pt x="16200" y="10800"/>
                    </a:cubicBezTo>
                    <a:cubicBezTo>
                      <a:pt x="16200" y="7818"/>
                      <a:pt x="13782" y="5400"/>
                      <a:pt x="10800" y="5400"/>
                    </a:cubicBezTo>
                    <a:cubicBezTo>
                      <a:pt x="7818" y="5400"/>
                      <a:pt x="5400" y="7818"/>
                      <a:pt x="5400" y="10800"/>
                    </a:cubicBezTo>
                    <a:close/>
                  </a:path>
                </a:pathLst>
              </a:custGeom>
              <a:solidFill>
                <a:schemeClr val="bg2"/>
              </a:solidFill>
              <a:ln w="19050">
                <a:solidFill>
                  <a:schemeClr val="bg2"/>
                </a:solidFill>
                <a:round/>
              </a:ln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11293" name="Freeform 53"/>
              <p:cNvSpPr/>
              <p:nvPr/>
            </p:nvSpPr>
            <p:spPr bwMode="auto">
              <a:xfrm>
                <a:off x="4241" y="2045"/>
                <a:ext cx="136" cy="240"/>
              </a:xfrm>
              <a:custGeom>
                <a:avLst/>
                <a:gdLst>
                  <a:gd name="T0" fmla="*/ 4 w 496"/>
                  <a:gd name="T1" fmla="*/ 0 h 728"/>
                  <a:gd name="T2" fmla="*/ 4 w 496"/>
                  <a:gd name="T3" fmla="*/ 5 h 728"/>
                  <a:gd name="T4" fmla="*/ 1 w 496"/>
                  <a:gd name="T5" fmla="*/ 12 h 728"/>
                  <a:gd name="T6" fmla="*/ 1 w 496"/>
                  <a:gd name="T7" fmla="*/ 22 h 728"/>
                  <a:gd name="T8" fmla="*/ 6 w 496"/>
                  <a:gd name="T9" fmla="*/ 26 h 728"/>
                  <a:gd name="T10" fmla="*/ 10 w 496"/>
                  <a:gd name="T11" fmla="*/ 21 h 728"/>
                  <a:gd name="T12" fmla="*/ 9 w 496"/>
                  <a:gd name="T13" fmla="*/ 14 h 728"/>
                  <a:gd name="T14" fmla="*/ 9 w 496"/>
                  <a:gd name="T15" fmla="*/ 17 h 728"/>
                  <a:gd name="T16" fmla="*/ 9 w 496"/>
                  <a:gd name="T17" fmla="*/ 21 h 728"/>
                  <a:gd name="T18" fmla="*/ 6 w 496"/>
                  <a:gd name="T19" fmla="*/ 24 h 728"/>
                  <a:gd name="T20" fmla="*/ 3 w 496"/>
                  <a:gd name="T21" fmla="*/ 22 h 728"/>
                  <a:gd name="T22" fmla="*/ 1 w 496"/>
                  <a:gd name="T23" fmla="*/ 17 h 728"/>
                  <a:gd name="T24" fmla="*/ 2 w 496"/>
                  <a:gd name="T25" fmla="*/ 14 h 728"/>
                  <a:gd name="T26" fmla="*/ 5 w 496"/>
                  <a:gd name="T27" fmla="*/ 5 h 728"/>
                  <a:gd name="T28" fmla="*/ 4 w 496"/>
                  <a:gd name="T29" fmla="*/ 0 h 728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496"/>
                  <a:gd name="T46" fmla="*/ 0 h 728"/>
                  <a:gd name="T47" fmla="*/ 496 w 496"/>
                  <a:gd name="T48" fmla="*/ 728 h 728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496" h="728">
                    <a:moveTo>
                      <a:pt x="184" y="0"/>
                    </a:moveTo>
                    <a:cubicBezTo>
                      <a:pt x="176" y="0"/>
                      <a:pt x="208" y="88"/>
                      <a:pt x="184" y="144"/>
                    </a:cubicBezTo>
                    <a:cubicBezTo>
                      <a:pt x="160" y="200"/>
                      <a:pt x="64" y="256"/>
                      <a:pt x="40" y="336"/>
                    </a:cubicBezTo>
                    <a:cubicBezTo>
                      <a:pt x="16" y="416"/>
                      <a:pt x="0" y="560"/>
                      <a:pt x="40" y="624"/>
                    </a:cubicBezTo>
                    <a:cubicBezTo>
                      <a:pt x="80" y="688"/>
                      <a:pt x="208" y="728"/>
                      <a:pt x="280" y="720"/>
                    </a:cubicBezTo>
                    <a:cubicBezTo>
                      <a:pt x="352" y="712"/>
                      <a:pt x="448" y="632"/>
                      <a:pt x="472" y="576"/>
                    </a:cubicBezTo>
                    <a:cubicBezTo>
                      <a:pt x="496" y="520"/>
                      <a:pt x="432" y="400"/>
                      <a:pt x="424" y="384"/>
                    </a:cubicBezTo>
                    <a:cubicBezTo>
                      <a:pt x="416" y="368"/>
                      <a:pt x="424" y="448"/>
                      <a:pt x="424" y="480"/>
                    </a:cubicBezTo>
                    <a:cubicBezTo>
                      <a:pt x="424" y="512"/>
                      <a:pt x="448" y="544"/>
                      <a:pt x="424" y="576"/>
                    </a:cubicBezTo>
                    <a:cubicBezTo>
                      <a:pt x="400" y="608"/>
                      <a:pt x="328" y="664"/>
                      <a:pt x="280" y="672"/>
                    </a:cubicBezTo>
                    <a:cubicBezTo>
                      <a:pt x="232" y="680"/>
                      <a:pt x="176" y="656"/>
                      <a:pt x="136" y="624"/>
                    </a:cubicBezTo>
                    <a:cubicBezTo>
                      <a:pt x="96" y="592"/>
                      <a:pt x="48" y="520"/>
                      <a:pt x="40" y="480"/>
                    </a:cubicBezTo>
                    <a:cubicBezTo>
                      <a:pt x="32" y="440"/>
                      <a:pt x="56" y="440"/>
                      <a:pt x="88" y="384"/>
                    </a:cubicBezTo>
                    <a:cubicBezTo>
                      <a:pt x="120" y="328"/>
                      <a:pt x="208" y="208"/>
                      <a:pt x="232" y="144"/>
                    </a:cubicBezTo>
                    <a:cubicBezTo>
                      <a:pt x="256" y="80"/>
                      <a:pt x="192" y="0"/>
                      <a:pt x="184" y="0"/>
                    </a:cubicBezTo>
                    <a:close/>
                  </a:path>
                </a:pathLst>
              </a:custGeom>
              <a:solidFill>
                <a:srgbClr val="B2B2B2"/>
              </a:solidFill>
              <a:ln w="19050">
                <a:solidFill>
                  <a:schemeClr val="bg2"/>
                </a:solidFill>
                <a:round/>
              </a:ln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11294" name="Rectangle 54"/>
              <p:cNvSpPr>
                <a:spLocks noChangeArrowheads="1"/>
              </p:cNvSpPr>
              <p:nvPr/>
            </p:nvSpPr>
            <p:spPr bwMode="auto">
              <a:xfrm>
                <a:off x="4214" y="1661"/>
                <a:ext cx="145" cy="363"/>
              </a:xfrm>
              <a:prstGeom prst="rect">
                <a:avLst/>
              </a:prstGeom>
              <a:noFill/>
              <a:ln w="28575" algn="ctr">
                <a:solidFill>
                  <a:schemeClr val="tx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11295" name="Line 55"/>
              <p:cNvSpPr>
                <a:spLocks noChangeShapeType="1"/>
              </p:cNvSpPr>
              <p:nvPr/>
            </p:nvSpPr>
            <p:spPr bwMode="auto">
              <a:xfrm>
                <a:off x="4214" y="1705"/>
                <a:ext cx="136" cy="0"/>
              </a:xfrm>
              <a:prstGeom prst="line">
                <a:avLst/>
              </a:prstGeom>
              <a:noFill/>
              <a:ln w="571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11296" name="Line 56"/>
              <p:cNvSpPr>
                <a:spLocks noChangeShapeType="1"/>
              </p:cNvSpPr>
              <p:nvPr/>
            </p:nvSpPr>
            <p:spPr bwMode="auto">
              <a:xfrm>
                <a:off x="4214" y="1759"/>
                <a:ext cx="136" cy="0"/>
              </a:xfrm>
              <a:prstGeom prst="line">
                <a:avLst/>
              </a:prstGeom>
              <a:noFill/>
              <a:ln w="571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11297" name="Line 57"/>
              <p:cNvSpPr>
                <a:spLocks noChangeShapeType="1"/>
              </p:cNvSpPr>
              <p:nvPr/>
            </p:nvSpPr>
            <p:spPr bwMode="auto">
              <a:xfrm>
                <a:off x="4214" y="1813"/>
                <a:ext cx="136" cy="0"/>
              </a:xfrm>
              <a:prstGeom prst="line">
                <a:avLst/>
              </a:prstGeom>
              <a:noFill/>
              <a:ln w="571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11298" name="Line 58"/>
              <p:cNvSpPr>
                <a:spLocks noChangeShapeType="1"/>
              </p:cNvSpPr>
              <p:nvPr/>
            </p:nvSpPr>
            <p:spPr bwMode="auto">
              <a:xfrm>
                <a:off x="4223" y="1868"/>
                <a:ext cx="136" cy="0"/>
              </a:xfrm>
              <a:prstGeom prst="line">
                <a:avLst/>
              </a:prstGeom>
              <a:noFill/>
              <a:ln w="571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11299" name="Line 59"/>
              <p:cNvSpPr>
                <a:spLocks noChangeShapeType="1"/>
              </p:cNvSpPr>
              <p:nvPr/>
            </p:nvSpPr>
            <p:spPr bwMode="auto">
              <a:xfrm>
                <a:off x="4214" y="1923"/>
                <a:ext cx="136" cy="0"/>
              </a:xfrm>
              <a:prstGeom prst="line">
                <a:avLst/>
              </a:prstGeom>
              <a:noFill/>
              <a:ln w="571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11300" name="Line 60"/>
              <p:cNvSpPr>
                <a:spLocks noChangeShapeType="1"/>
              </p:cNvSpPr>
              <p:nvPr/>
            </p:nvSpPr>
            <p:spPr bwMode="auto">
              <a:xfrm>
                <a:off x="4215" y="1977"/>
                <a:ext cx="136" cy="0"/>
              </a:xfrm>
              <a:prstGeom prst="line">
                <a:avLst/>
              </a:prstGeom>
              <a:noFill/>
              <a:ln w="571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11301" name="Rectangle 61"/>
              <p:cNvSpPr>
                <a:spLocks noChangeArrowheads="1"/>
              </p:cNvSpPr>
              <p:nvPr/>
            </p:nvSpPr>
            <p:spPr bwMode="auto">
              <a:xfrm>
                <a:off x="4195" y="1026"/>
                <a:ext cx="190" cy="816"/>
              </a:xfrm>
              <a:prstGeom prst="rect">
                <a:avLst/>
              </a:prstGeom>
              <a:gradFill rotWithShape="0">
                <a:gsLst>
                  <a:gs pos="0">
                    <a:srgbClr val="DADADA"/>
                  </a:gs>
                  <a:gs pos="100000">
                    <a:srgbClr val="B2B2B2"/>
                  </a:gs>
                </a:gsLst>
                <a:lin ang="18900000" scaled="1"/>
              </a:gradFill>
              <a:ln w="19050">
                <a:solidFill>
                  <a:schemeClr val="bg2"/>
                </a:solidFill>
                <a:miter lim="800000"/>
              </a:ln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166974" name="Rectangle 62" descr="宽上对角线"/>
          <p:cNvSpPr>
            <a:spLocks noChangeArrowheads="1"/>
          </p:cNvSpPr>
          <p:nvPr/>
        </p:nvSpPr>
        <p:spPr bwMode="auto">
          <a:xfrm>
            <a:off x="468313" y="3489325"/>
            <a:ext cx="1008062" cy="287338"/>
          </a:xfrm>
          <a:prstGeom prst="rect">
            <a:avLst/>
          </a:prstGeom>
          <a:pattFill prst="wdUpDiag">
            <a:fgClr>
              <a:schemeClr val="tx1"/>
            </a:fgClr>
            <a:bgClr>
              <a:schemeClr val="bg1"/>
            </a:bgClr>
          </a:pattFill>
          <a:ln>
            <a:noFill/>
          </a:ln>
          <a:extLst>
            <a:ext uri="{91240B29-F687-4F45-9708-019B960494DF}">
              <a14:hiddenLine xmlns:a14="http://schemas.microsoft.com/office/drawing/2010/main" xmlns="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166975" name="Rectangle 63" descr="宽上对角线"/>
          <p:cNvSpPr>
            <a:spLocks noChangeArrowheads="1"/>
          </p:cNvSpPr>
          <p:nvPr/>
        </p:nvSpPr>
        <p:spPr bwMode="auto">
          <a:xfrm>
            <a:off x="3419475" y="3517900"/>
            <a:ext cx="1008063" cy="517525"/>
          </a:xfrm>
          <a:prstGeom prst="rect">
            <a:avLst/>
          </a:prstGeom>
          <a:pattFill prst="wdUpDiag">
            <a:fgClr>
              <a:schemeClr val="tx1"/>
            </a:fgClr>
            <a:bgClr>
              <a:schemeClr val="bg1"/>
            </a:bgClr>
          </a:pattFill>
          <a:ln>
            <a:noFill/>
          </a:ln>
          <a:extLst>
            <a:ext uri="{91240B29-F687-4F45-9708-019B960494DF}">
              <a14:hiddenLine xmlns:a14="http://schemas.microsoft.com/office/drawing/2010/main" xmlns="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166976" name="Rectangle 64" descr="宽上对角线"/>
          <p:cNvSpPr>
            <a:spLocks noChangeArrowheads="1"/>
          </p:cNvSpPr>
          <p:nvPr/>
        </p:nvSpPr>
        <p:spPr bwMode="auto">
          <a:xfrm>
            <a:off x="6372225" y="3676650"/>
            <a:ext cx="1008063" cy="1052513"/>
          </a:xfrm>
          <a:prstGeom prst="rect">
            <a:avLst/>
          </a:prstGeom>
          <a:pattFill prst="wdUpDiag">
            <a:fgClr>
              <a:schemeClr val="tx1"/>
            </a:fgClr>
            <a:bgClr>
              <a:schemeClr val="bg1"/>
            </a:bgClr>
          </a:pattFill>
          <a:ln>
            <a:noFill/>
          </a:ln>
          <a:extLst>
            <a:ext uri="{91240B29-F687-4F45-9708-019B960494DF}">
              <a14:hiddenLine xmlns:a14="http://schemas.microsoft.com/office/drawing/2010/main" xmlns="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11284" name="Rectangle 65"/>
          <p:cNvSpPr>
            <a:spLocks noGrp="1" noChangeArrowheads="1"/>
          </p:cNvSpPr>
          <p:nvPr>
            <p:ph type="title"/>
          </p:nvPr>
        </p:nvSpPr>
        <p:spPr>
          <a:xfrm>
            <a:off x="1476375" y="115888"/>
            <a:ext cx="5211763" cy="609600"/>
          </a:xfrm>
        </p:spPr>
        <p:txBody>
          <a:bodyPr/>
          <a:lstStyle/>
          <a:p>
            <a:pPr eaLnBrk="1" hangingPunct="1"/>
            <a:r>
              <a:rPr kumimoji="1" lang="zh-CN" altLang="en-US" sz="2800" dirty="0">
                <a:solidFill>
                  <a:schemeClr val="tx1"/>
                </a:solidFill>
                <a:ea typeface="宋体" panose="02010600030101010101" pitchFamily="2" charset="-122"/>
                <a:cs typeface="+mn-cs"/>
              </a:rPr>
              <a:t>观察物体慢慢浸入水</a:t>
            </a:r>
            <a:r>
              <a:rPr kumimoji="1" lang="zh-CN" altLang="en-US" sz="2800" dirty="0" smtClean="0">
                <a:solidFill>
                  <a:schemeClr val="tx1"/>
                </a:solidFill>
                <a:ea typeface="宋体" panose="02010600030101010101" pitchFamily="2" charset="-122"/>
                <a:cs typeface="+mn-cs"/>
              </a:rPr>
              <a:t>中的情况。</a:t>
            </a:r>
            <a:endParaRPr kumimoji="1" lang="zh-CN" altLang="en-US" sz="2800" dirty="0">
              <a:solidFill>
                <a:schemeClr val="tx1"/>
              </a:solidFill>
              <a:ea typeface="宋体" panose="02010600030101010101" pitchFamily="2" charset="-122"/>
              <a:cs typeface="+mn-cs"/>
            </a:endParaRPr>
          </a:p>
        </p:txBody>
      </p:sp>
      <p:sp>
        <p:nvSpPr>
          <p:cNvPr id="166978" name="Rectangle 66"/>
          <p:cNvSpPr>
            <a:spLocks noChangeArrowheads="1"/>
          </p:cNvSpPr>
          <p:nvPr/>
        </p:nvSpPr>
        <p:spPr bwMode="auto">
          <a:xfrm>
            <a:off x="0" y="5103979"/>
            <a:ext cx="9324528" cy="954107"/>
          </a:xfrm>
          <a:prstGeom prst="rect">
            <a:avLst/>
          </a:prstGeom>
          <a:noFill/>
          <a:ln w="28575" algn="ctr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L="457200" indent="-457200">
              <a:defRPr/>
            </a:pPr>
            <a:r>
              <a:rPr lang="zh-CN" altLang="en-US" sz="2800" dirty="0" smtClean="0">
                <a:latin typeface="幼圆" panose="02010509060101010101" pitchFamily="49" charset="-122"/>
              </a:rPr>
              <a:t>    排</a:t>
            </a:r>
            <a:r>
              <a:rPr lang="zh-CN" altLang="en-US" sz="2800" dirty="0">
                <a:latin typeface="幼圆" panose="02010509060101010101" pitchFamily="49" charset="-122"/>
              </a:rPr>
              <a:t>开水的体积一定等于</a:t>
            </a:r>
            <a:r>
              <a:rPr lang="zh-CN" altLang="en-US" sz="2800" dirty="0" smtClean="0">
                <a:latin typeface="幼圆" panose="02010509060101010101" pitchFamily="49" charset="-122"/>
              </a:rPr>
              <a:t>物体的体积</a:t>
            </a:r>
            <a:r>
              <a:rPr lang="zh-CN" altLang="en-US" sz="2800" dirty="0">
                <a:latin typeface="幼圆" panose="02010509060101010101" pitchFamily="49" charset="-122"/>
              </a:rPr>
              <a:t>吗？</a:t>
            </a:r>
          </a:p>
          <a:p>
            <a:pPr marL="457200" indent="-457200">
              <a:defRPr/>
            </a:pPr>
            <a:r>
              <a:rPr lang="zh-CN" altLang="en-US" sz="2800" dirty="0" smtClean="0">
                <a:latin typeface="幼圆" panose="02010509060101010101" pitchFamily="49" charset="-122"/>
              </a:rPr>
              <a:t>    物体</a:t>
            </a:r>
            <a:r>
              <a:rPr lang="zh-CN" altLang="en-US" sz="2800" dirty="0">
                <a:latin typeface="幼圆" panose="02010509060101010101" pitchFamily="49" charset="-122"/>
              </a:rPr>
              <a:t>浸入部分越多，排开的</a:t>
            </a:r>
            <a:r>
              <a:rPr lang="zh-CN" altLang="en-US" sz="2800" dirty="0" smtClean="0">
                <a:latin typeface="幼圆" panose="02010509060101010101" pitchFamily="49" charset="-122"/>
              </a:rPr>
              <a:t>水体积越大，拉力越小。  </a:t>
            </a:r>
            <a:endParaRPr lang="zh-CN" altLang="en-US" sz="2800" dirty="0">
              <a:latin typeface="幼圆" panose="02010509060101010101" pitchFamily="49" charset="-122"/>
            </a:endParaRPr>
          </a:p>
        </p:txBody>
      </p:sp>
      <p:sp>
        <p:nvSpPr>
          <p:cNvPr id="166979" name="Text Box 67"/>
          <p:cNvSpPr txBox="1">
            <a:spLocks noChangeArrowheads="1"/>
          </p:cNvSpPr>
          <p:nvPr/>
        </p:nvSpPr>
        <p:spPr bwMode="auto">
          <a:xfrm>
            <a:off x="7770813" y="3676650"/>
            <a:ext cx="1049337" cy="1384995"/>
          </a:xfrm>
          <a:prstGeom prst="rect">
            <a:avLst/>
          </a:prstGeom>
          <a:noFill/>
          <a:ln w="28575" algn="ctr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物体排开的水</a:t>
            </a:r>
          </a:p>
        </p:txBody>
      </p:sp>
      <p:sp>
        <p:nvSpPr>
          <p:cNvPr id="166980" name="Text Box 68"/>
          <p:cNvSpPr txBox="1">
            <a:spLocks noChangeArrowheads="1"/>
          </p:cNvSpPr>
          <p:nvPr/>
        </p:nvSpPr>
        <p:spPr bwMode="auto">
          <a:xfrm>
            <a:off x="6300788" y="5084763"/>
            <a:ext cx="184150" cy="579437"/>
          </a:xfrm>
          <a:prstGeom prst="rect">
            <a:avLst/>
          </a:prstGeom>
          <a:noFill/>
          <a:ln w="28575" algn="ctr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endParaRPr lang="zh-CN" altLang="zh-CN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2000"/>
                                        <p:tgtEl>
                                          <p:spTgt spid="1669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" dur="2000"/>
                                        <p:tgtEl>
                                          <p:spTgt spid="1669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1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9" dur="1000"/>
                                        <p:tgtEl>
                                          <p:spTgt spid="1669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7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6" dur="250" autoRev="1" fill="hold"/>
                                        <p:tgtEl>
                                          <p:spTgt spid="16697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7" dur="250" autoRev="1" fill="hold"/>
                                        <p:tgtEl>
                                          <p:spTgt spid="16697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8" dur="250" autoRev="1" fill="hold"/>
                                        <p:tgtEl>
                                          <p:spTgt spid="16697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9" dur="250" autoRev="1" fill="hold"/>
                                        <p:tgtEl>
                                          <p:spTgt spid="16697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7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3" dur="250" autoRev="1" fill="hold"/>
                                        <p:tgtEl>
                                          <p:spTgt spid="1669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4" dur="250" autoRev="1" fill="hold"/>
                                        <p:tgtEl>
                                          <p:spTgt spid="1669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5" dur="250" autoRev="1" fill="hold"/>
                                        <p:tgtEl>
                                          <p:spTgt spid="1669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6" dur="250" autoRev="1" fill="hold"/>
                                        <p:tgtEl>
                                          <p:spTgt spid="1669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7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3" dur="250" autoRev="1" fill="hold"/>
                                        <p:tgtEl>
                                          <p:spTgt spid="16697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54" dur="250" autoRev="1" fill="hold"/>
                                        <p:tgtEl>
                                          <p:spTgt spid="16697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5" dur="250" autoRev="1" fill="hold"/>
                                        <p:tgtEl>
                                          <p:spTgt spid="16697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6" dur="250" autoRev="1" fill="hold"/>
                                        <p:tgtEl>
                                          <p:spTgt spid="16697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7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0" dur="250" autoRev="1" fill="hold"/>
                                        <p:tgtEl>
                                          <p:spTgt spid="1669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61" dur="250" autoRev="1" fill="hold"/>
                                        <p:tgtEl>
                                          <p:spTgt spid="1669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62" dur="250" autoRev="1" fill="hold"/>
                                        <p:tgtEl>
                                          <p:spTgt spid="1669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3" dur="250" autoRev="1" fill="hold"/>
                                        <p:tgtEl>
                                          <p:spTgt spid="16692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7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0" dur="250" autoRev="1" fill="hold"/>
                                        <p:tgtEl>
                                          <p:spTgt spid="16697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1" dur="250" autoRev="1" fill="hold"/>
                                        <p:tgtEl>
                                          <p:spTgt spid="16697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72" dur="250" autoRev="1" fill="hold"/>
                                        <p:tgtEl>
                                          <p:spTgt spid="16697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3" dur="250" autoRev="1" fill="hold"/>
                                        <p:tgtEl>
                                          <p:spTgt spid="16697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7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7" dur="500" autoRev="1" fill="hold"/>
                                        <p:tgtEl>
                                          <p:spTgt spid="1669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8" dur="500" autoRev="1" fill="hold"/>
                                        <p:tgtEl>
                                          <p:spTgt spid="1669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79" dur="500" autoRev="1" fill="hold"/>
                                        <p:tgtEl>
                                          <p:spTgt spid="1669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0" dur="500" autoRev="1" fill="hold"/>
                                        <p:tgtEl>
                                          <p:spTgt spid="16692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1669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669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669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6915" grpId="0" animBg="1"/>
      <p:bldP spid="166915" grpId="1" animBg="1"/>
      <p:bldP spid="166922" grpId="0" animBg="1"/>
      <p:bldP spid="166922" grpId="1" animBg="1"/>
      <p:bldP spid="166929" grpId="0" animBg="1"/>
      <p:bldP spid="166929" grpId="1" animBg="1"/>
      <p:bldP spid="166974" grpId="0" animBg="1"/>
      <p:bldP spid="166974" grpId="1" animBg="1"/>
      <p:bldP spid="166975" grpId="0" animBg="1"/>
      <p:bldP spid="166975" grpId="1" animBg="1"/>
      <p:bldP spid="166976" grpId="0" animBg="1"/>
      <p:bldP spid="166976" grpId="1" animBg="1"/>
      <p:bldP spid="16697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755576" y="332656"/>
            <a:ext cx="8001000" cy="609600"/>
          </a:xfrm>
        </p:spPr>
        <p:txBody>
          <a:bodyPr/>
          <a:lstStyle/>
          <a:p>
            <a:pPr eaLnBrk="1" hangingPunct="1"/>
            <a:r>
              <a:rPr kumimoji="1" lang="zh-CN" altLang="en-US" sz="2800" dirty="0">
                <a:solidFill>
                  <a:schemeClr val="tx1"/>
                </a:solidFill>
                <a:ea typeface="宋体" panose="02010600030101010101" pitchFamily="2" charset="-122"/>
                <a:cs typeface="+mn-cs"/>
              </a:rPr>
              <a:t>探究浮力与排开水的重力之间的</a:t>
            </a:r>
            <a:r>
              <a:rPr kumimoji="1" lang="zh-CN" altLang="en-US" sz="2800" dirty="0" smtClean="0">
                <a:solidFill>
                  <a:schemeClr val="tx1"/>
                </a:solidFill>
                <a:ea typeface="宋体" panose="02010600030101010101" pitchFamily="2" charset="-122"/>
                <a:cs typeface="+mn-cs"/>
              </a:rPr>
              <a:t>关系。</a:t>
            </a:r>
            <a:endParaRPr kumimoji="1" lang="zh-CN" altLang="en-US" sz="2800" dirty="0">
              <a:solidFill>
                <a:schemeClr val="tx1"/>
              </a:solidFill>
              <a:ea typeface="宋体" panose="02010600030101010101" pitchFamily="2" charset="-122"/>
              <a:cs typeface="+mn-cs"/>
            </a:endParaRPr>
          </a:p>
        </p:txBody>
      </p:sp>
      <p:graphicFrame>
        <p:nvGraphicFramePr>
          <p:cNvPr id="170149" name="Group 165"/>
          <p:cNvGraphicFramePr>
            <a:graphicFrameLocks noGrp="1"/>
          </p:cNvGraphicFramePr>
          <p:nvPr>
            <p:ph type="tbl" idx="1"/>
          </p:nvPr>
        </p:nvGraphicFramePr>
        <p:xfrm>
          <a:off x="251520" y="1412776"/>
          <a:ext cx="8647113" cy="4248249"/>
        </p:xfrm>
        <a:graphic>
          <a:graphicData uri="http://schemas.openxmlformats.org/drawingml/2006/table">
            <a:tbl>
              <a:tblPr/>
              <a:tblGrid>
                <a:gridCol w="830263"/>
                <a:gridCol w="1644650"/>
                <a:gridCol w="1643062"/>
                <a:gridCol w="1306513"/>
                <a:gridCol w="1096962"/>
                <a:gridCol w="1096963"/>
                <a:gridCol w="1028700"/>
              </a:tblGrid>
              <a:tr h="273218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50000"/>
                        <a:defRPr sz="2400" b="1">
                          <a:solidFill>
                            <a:schemeClr val="tx2"/>
                          </a:solidFill>
                          <a:latin typeface="Verdana" panose="020B060403050404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50000"/>
                        <a:buFontTx/>
                        <a:buNone/>
                      </a:pPr>
                      <a:endParaRPr kumimoji="0" lang="zh-CN" altLang="zh-CN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Gulim" panose="020B0600000101010101" pitchFamily="34" charset="-127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DDFFFF">
                            <a:alpha val="50000"/>
                          </a:srgbClr>
                        </a:gs>
                        <a:gs pos="100000">
                          <a:srgbClr val="EAC1FF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50000"/>
                        <a:defRPr sz="2400" b="1">
                          <a:solidFill>
                            <a:schemeClr val="tx2"/>
                          </a:solidFill>
                          <a:latin typeface="Verdana" panose="020B060403050404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50000"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物体在空气中的重力</a:t>
                      </a:r>
                      <a:r>
                        <a:rPr kumimoji="0" lang="en-US" altLang="zh-CN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G</a:t>
                      </a:r>
                      <a:r>
                        <a:rPr kumimoji="0" lang="zh-CN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物</a:t>
                      </a:r>
                      <a:r>
                        <a:rPr kumimoji="0" lang="en-US" altLang="zh-CN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/N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DDFFFF">
                            <a:alpha val="50000"/>
                          </a:srgbClr>
                        </a:gs>
                        <a:gs pos="100000">
                          <a:srgbClr val="EAC1FF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50000"/>
                        <a:defRPr sz="2400" b="1">
                          <a:solidFill>
                            <a:schemeClr val="tx2"/>
                          </a:solidFill>
                          <a:latin typeface="Verdana" panose="020B060403050404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50000"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物体浸没在液体中弹簧测力计的示数</a:t>
                      </a:r>
                      <a:r>
                        <a:rPr kumimoji="0" lang="en-US" altLang="zh-CN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F</a:t>
                      </a:r>
                      <a:r>
                        <a:rPr kumimoji="1" lang="zh-CN" altLang="zh-CN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′</a:t>
                      </a:r>
                      <a:r>
                        <a:rPr kumimoji="0" lang="en-US" altLang="zh-CN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/N</a:t>
                      </a:r>
                      <a:endParaRPr kumimoji="0" lang="en-US" altLang="ko-KR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DDFFFF">
                            <a:alpha val="50000"/>
                          </a:srgbClr>
                        </a:gs>
                        <a:gs pos="100000">
                          <a:srgbClr val="EAC1FF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50000"/>
                        <a:defRPr sz="2400" b="1">
                          <a:solidFill>
                            <a:schemeClr val="tx2"/>
                          </a:solidFill>
                          <a:latin typeface="Verdana" panose="020B060403050404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50000"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浮力的大小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50000"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F</a:t>
                      </a:r>
                      <a:r>
                        <a:rPr kumimoji="0" lang="zh-CN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浮</a:t>
                      </a:r>
                      <a:r>
                        <a:rPr kumimoji="0" lang="en-US" altLang="zh-CN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/N</a:t>
                      </a:r>
                      <a:endParaRPr kumimoji="0" lang="en-US" altLang="ko-KR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DDFFFF">
                            <a:alpha val="50000"/>
                          </a:srgbClr>
                        </a:gs>
                        <a:gs pos="100000">
                          <a:srgbClr val="EAC1FF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50000"/>
                        <a:defRPr sz="2400" b="1">
                          <a:solidFill>
                            <a:schemeClr val="tx2"/>
                          </a:solidFill>
                          <a:latin typeface="Verdana" panose="020B060403050404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50000"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空杯重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50000"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G</a:t>
                      </a:r>
                      <a:r>
                        <a:rPr kumimoji="0" lang="zh-CN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杯</a:t>
                      </a:r>
                      <a:r>
                        <a:rPr kumimoji="0" lang="en-US" altLang="zh-CN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/N</a:t>
                      </a:r>
                      <a:endParaRPr kumimoji="0" lang="en-US" altLang="ko-KR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DDFFFF">
                            <a:alpha val="50000"/>
                          </a:srgbClr>
                        </a:gs>
                        <a:gs pos="100000">
                          <a:srgbClr val="EAC1FF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50000"/>
                        <a:defRPr sz="2400" b="1">
                          <a:solidFill>
                            <a:schemeClr val="tx2"/>
                          </a:solidFill>
                          <a:latin typeface="Verdana" panose="020B060403050404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50000"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杯、水总重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50000"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G</a:t>
                      </a:r>
                      <a:r>
                        <a:rPr kumimoji="0" lang="zh-CN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总</a:t>
                      </a:r>
                      <a:r>
                        <a:rPr kumimoji="0" lang="en-US" altLang="zh-CN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/N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DDFFFF">
                            <a:alpha val="50000"/>
                          </a:srgbClr>
                        </a:gs>
                        <a:gs pos="100000">
                          <a:srgbClr val="EAC1FF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50000"/>
                        <a:defRPr sz="2400" b="1">
                          <a:solidFill>
                            <a:schemeClr val="tx2"/>
                          </a:solidFill>
                          <a:latin typeface="Verdana" panose="020B060403050404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50000"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排开水所受的重力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50000"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G</a:t>
                      </a: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排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/N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DDFFFF">
                            <a:alpha val="50000"/>
                          </a:srgbClr>
                        </a:gs>
                        <a:gs pos="100000">
                          <a:srgbClr val="EAC1FF"/>
                        </a:gs>
                      </a:gsLst>
                      <a:lin ang="5400000" scaled="1"/>
                    </a:gradFill>
                  </a:tcPr>
                </a:tc>
              </a:tr>
              <a:tr h="7651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50000"/>
                        <a:defRPr sz="2400" b="1">
                          <a:solidFill>
                            <a:schemeClr val="tx2"/>
                          </a:solidFill>
                          <a:latin typeface="Verdana" panose="020B060403050404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50000"/>
                        <a:buFontTx/>
                        <a:buNone/>
                      </a:pPr>
                      <a:r>
                        <a:rPr kumimoji="0" lang="en-US" alt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Gulim" panose="020B0600000101010101" pitchFamily="34" charset="-127"/>
                        </a:rPr>
                        <a:t>1</a:t>
                      </a:r>
                      <a:endParaRPr kumimoji="0" lang="en-US" altLang="ko-KR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Gulim" panose="020B0600000101010101" pitchFamily="34" charset="-127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folHlink">
                            <a:gamma/>
                            <a:shade val="75686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50000"/>
                        <a:defRPr sz="2400" b="1">
                          <a:solidFill>
                            <a:schemeClr val="tx2"/>
                          </a:solidFill>
                          <a:latin typeface="Verdana" panose="020B060403050404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50000"/>
                        <a:buFontTx/>
                        <a:buNone/>
                      </a:pPr>
                      <a:r>
                        <a:rPr kumimoji="0" lang="en-US" altLang="ko-KR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Gulim" panose="020B0600000101010101" pitchFamily="34" charset="-127"/>
                        </a:rPr>
                        <a:t>0.6N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50000"/>
                        <a:defRPr sz="2400" b="1">
                          <a:solidFill>
                            <a:schemeClr val="tx2"/>
                          </a:solidFill>
                          <a:latin typeface="Verdana" panose="020B060403050404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50000"/>
                        <a:buFontTx/>
                        <a:buNone/>
                      </a:pPr>
                      <a:r>
                        <a:rPr kumimoji="0" lang="en-US" altLang="ko-KR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Gulim" panose="020B0600000101010101" pitchFamily="34" charset="-127"/>
                        </a:rPr>
                        <a:t>0.5N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50000"/>
                        <a:defRPr sz="2400" b="1">
                          <a:solidFill>
                            <a:schemeClr val="tx2"/>
                          </a:solidFill>
                          <a:latin typeface="Verdana" panose="020B060403050404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50000"/>
                        <a:buFontTx/>
                        <a:buNone/>
                      </a:pPr>
                      <a:r>
                        <a:rPr kumimoji="0" lang="en-US" altLang="ko-KR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Gulim" panose="020B0600000101010101" pitchFamily="34" charset="-127"/>
                        </a:rPr>
                        <a:t>0.1N</a:t>
                      </a:r>
                      <a:endParaRPr kumimoji="0" lang="ko-KR" alt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Gulim" panose="020B0600000101010101" pitchFamily="34" charset="-127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50000"/>
                        <a:defRPr sz="2400" b="1">
                          <a:solidFill>
                            <a:schemeClr val="tx2"/>
                          </a:solidFill>
                          <a:latin typeface="Verdana" panose="020B060403050404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50000"/>
                        <a:buFontTx/>
                        <a:buNone/>
                      </a:pPr>
                      <a:r>
                        <a:rPr kumimoji="0" lang="en-US" altLang="ko-KR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Gulim" panose="020B0600000101010101" pitchFamily="34" charset="-127"/>
                        </a:rPr>
                        <a:t>0.6N</a:t>
                      </a:r>
                      <a:endParaRPr kumimoji="0" lang="ko-KR" alt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Gulim" panose="020B0600000101010101" pitchFamily="34" charset="-127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50000"/>
                        <a:defRPr sz="2400" b="1">
                          <a:solidFill>
                            <a:schemeClr val="tx2"/>
                          </a:solidFill>
                          <a:latin typeface="Verdana" panose="020B060403050404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50000"/>
                        <a:buFontTx/>
                        <a:buNone/>
                      </a:pPr>
                      <a:r>
                        <a:rPr kumimoji="0" lang="en-US" altLang="ko-KR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Gulim" panose="020B0600000101010101" pitchFamily="34" charset="-127"/>
                        </a:rPr>
                        <a:t>0.7N</a:t>
                      </a:r>
                      <a:endParaRPr kumimoji="0" lang="ko-KR" alt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Gulim" panose="020B0600000101010101" pitchFamily="34" charset="-127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50000"/>
                        <a:defRPr sz="2400" b="1">
                          <a:solidFill>
                            <a:schemeClr val="tx2"/>
                          </a:solidFill>
                          <a:latin typeface="Verdana" panose="020B060403050404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50000"/>
                        <a:buFontTx/>
                        <a:buNone/>
                      </a:pPr>
                      <a:r>
                        <a:rPr kumimoji="0" lang="en-US" altLang="ko-KR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Gulim" panose="020B0600000101010101" pitchFamily="34" charset="-127"/>
                        </a:rPr>
                        <a:t>0.1N</a:t>
                      </a:r>
                      <a:endParaRPr kumimoji="0" lang="ko-KR" alt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Gulim" panose="020B0600000101010101" pitchFamily="34" charset="-127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5088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50000"/>
                        <a:defRPr sz="2400" b="1">
                          <a:solidFill>
                            <a:schemeClr val="tx2"/>
                          </a:solidFill>
                          <a:latin typeface="Verdana" panose="020B060403050404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50000"/>
                        <a:buFontTx/>
                        <a:buNone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Gulim" panose="020B0600000101010101" pitchFamily="34" charset="-127"/>
                        </a:rPr>
                        <a:t>2</a:t>
                      </a:r>
                      <a:endParaRPr kumimoji="0" lang="en-US" altLang="ko-KR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Gulim" panose="020B0600000101010101" pitchFamily="34" charset="-127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folHlink">
                            <a:gamma/>
                            <a:shade val="75686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50000"/>
                        <a:defRPr sz="2400" b="1">
                          <a:solidFill>
                            <a:schemeClr val="tx2"/>
                          </a:solidFill>
                          <a:latin typeface="Verdana" panose="020B060403050404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50000"/>
                        <a:buFontTx/>
                        <a:buNone/>
                      </a:pPr>
                      <a:endParaRPr kumimoji="0" lang="ko-KR" alt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Gulim" panose="020B0600000101010101" pitchFamily="34" charset="-127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50000"/>
                        <a:defRPr sz="2400" b="1">
                          <a:solidFill>
                            <a:schemeClr val="tx2"/>
                          </a:solidFill>
                          <a:latin typeface="Verdana" panose="020B060403050404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50000"/>
                        <a:buFontTx/>
                        <a:buNone/>
                      </a:pPr>
                      <a:endParaRPr kumimoji="0" lang="ko-KR" alt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Gulim" panose="020B0600000101010101" pitchFamily="34" charset="-127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50000"/>
                        <a:defRPr sz="2400" b="1">
                          <a:solidFill>
                            <a:schemeClr val="tx2"/>
                          </a:solidFill>
                          <a:latin typeface="Verdana" panose="020B060403050404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50000"/>
                        <a:buFontTx/>
                        <a:buNone/>
                      </a:pPr>
                      <a:endParaRPr kumimoji="0" lang="ko-KR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Gulim" panose="020B0600000101010101" pitchFamily="34" charset="-127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50000"/>
                        <a:defRPr sz="2400" b="1">
                          <a:solidFill>
                            <a:schemeClr val="tx2"/>
                          </a:solidFill>
                          <a:latin typeface="Verdana" panose="020B060403050404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50000"/>
                        <a:buFontTx/>
                        <a:buNone/>
                      </a:pPr>
                      <a:endParaRPr kumimoji="0" lang="ko-KR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Gulim" panose="020B0600000101010101" pitchFamily="34" charset="-127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50000"/>
                        <a:defRPr sz="2400" b="1">
                          <a:solidFill>
                            <a:schemeClr val="tx2"/>
                          </a:solidFill>
                          <a:latin typeface="Verdana" panose="020B060403050404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50000"/>
                        <a:buFontTx/>
                        <a:buNone/>
                      </a:pPr>
                      <a:endParaRPr kumimoji="0" lang="ko-KR" alt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Gulim" panose="020B0600000101010101" pitchFamily="34" charset="-127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50000"/>
                        <a:defRPr sz="2400" b="1">
                          <a:solidFill>
                            <a:schemeClr val="tx2"/>
                          </a:solidFill>
                          <a:latin typeface="Verdana" panose="020B060403050404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50000"/>
                        <a:buFontTx/>
                        <a:buNone/>
                      </a:pPr>
                      <a:endParaRPr kumimoji="0" lang="ko-KR" alt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Gulim" panose="020B0600000101010101" pitchFamily="34" charset="-127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612" name="Text Box 4"/>
          <p:cNvSpPr txBox="1">
            <a:spLocks noChangeArrowheads="1"/>
          </p:cNvSpPr>
          <p:nvPr/>
        </p:nvSpPr>
        <p:spPr bwMode="auto">
          <a:xfrm>
            <a:off x="852437" y="1700808"/>
            <a:ext cx="6985272" cy="954107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zh-CN" altLang="en-US" sz="2800" dirty="0" smtClean="0">
                <a:latin typeface="幼圆" panose="02010509060101010101" pitchFamily="49" charset="-122"/>
              </a:rPr>
              <a:t>    分析数据，得出结论：</a:t>
            </a:r>
            <a:r>
              <a:rPr lang="zh-CN" altLang="en-US" sz="2800" dirty="0">
                <a:latin typeface="幼圆" panose="02010509060101010101" pitchFamily="49" charset="-122"/>
              </a:rPr>
              <a:t>物体所受的浮力等于排开液体所受的</a:t>
            </a:r>
            <a:r>
              <a:rPr lang="zh-CN" altLang="en-US" sz="2800" dirty="0" smtClean="0">
                <a:latin typeface="幼圆" panose="02010509060101010101" pitchFamily="49" charset="-122"/>
              </a:rPr>
              <a:t>重力。</a:t>
            </a:r>
            <a:endParaRPr lang="zh-CN" altLang="en-US" sz="2800" dirty="0">
              <a:latin typeface="幼圆" panose="02010509060101010101" pitchFamily="49" charset="-122"/>
            </a:endParaRPr>
          </a:p>
        </p:txBody>
      </p:sp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3339414" y="3068960"/>
            <a:ext cx="1448610" cy="52322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en-US" altLang="en-US" sz="2800" b="0" dirty="0"/>
              <a:t>F</a:t>
            </a:r>
            <a:r>
              <a:rPr lang="zh-CN" altLang="en-US" sz="2800" b="0" baseline="-25000" dirty="0" smtClean="0"/>
              <a:t>浮</a:t>
            </a:r>
            <a:r>
              <a:rPr lang="en-US" altLang="zh-CN" sz="2800" b="0" dirty="0" smtClean="0"/>
              <a:t>=</a:t>
            </a:r>
            <a:r>
              <a:rPr lang="en-US" altLang="en-US" sz="2800" b="0" dirty="0" smtClean="0"/>
              <a:t>G</a:t>
            </a:r>
            <a:r>
              <a:rPr lang="zh-CN" altLang="zh-CN" sz="2800" b="0" baseline="-25000" dirty="0" smtClean="0"/>
              <a:t>排</a:t>
            </a:r>
            <a:endParaRPr lang="zh-CN" altLang="en-US" sz="28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阿基米德原理实验">
            <a:hlinkClick r:id="" action="ppaction://media"/>
          </p:cNvPr>
          <p:cNvPicPr/>
          <p:nvPr>
            <a:vide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239395" y="54610"/>
            <a:ext cx="8883015" cy="65481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video>
              <p:cMediaNode>
                <p:cTn id="2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主题2">
  <a:themeElements>
    <a:clrScheme name="自定义 224">
      <a:dk1>
        <a:srgbClr val="5F5F5F"/>
      </a:dk1>
      <a:lt1>
        <a:srgbClr val="FFFFFF"/>
      </a:lt1>
      <a:dk2>
        <a:srgbClr val="FFFFFF"/>
      </a:dk2>
      <a:lt2>
        <a:srgbClr val="4D4D4D"/>
      </a:lt2>
      <a:accent1>
        <a:srgbClr val="70CFE2"/>
      </a:accent1>
      <a:accent2>
        <a:srgbClr val="52C2A5"/>
      </a:accent2>
      <a:accent3>
        <a:srgbClr val="9BCF55"/>
      </a:accent3>
      <a:accent4>
        <a:srgbClr val="84ADE4"/>
      </a:accent4>
      <a:accent5>
        <a:srgbClr val="9D9394"/>
      </a:accent5>
      <a:accent6>
        <a:srgbClr val="FFC000"/>
      </a:accent6>
      <a:hlink>
        <a:srgbClr val="00B0F0"/>
      </a:hlink>
      <a:folHlink>
        <a:srgbClr val="AFB2B4"/>
      </a:folHlink>
    </a:clrScheme>
    <a:fontScheme name="自定义 11">
      <a:majorFont>
        <a:latin typeface="Arial"/>
        <a:ea typeface="幼圆"/>
        <a:cs typeface=""/>
      </a:majorFont>
      <a:minorFont>
        <a:latin typeface="Arial"/>
        <a:ea typeface="幼圆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走查及新版教材统一模板</Template>
  <TotalTime>0</TotalTime>
  <Words>690</Words>
  <Application>Microsoft Office PowerPoint</Application>
  <PresentationFormat>全屏显示(4:3)</PresentationFormat>
  <Paragraphs>91</Paragraphs>
  <Slides>16</Slides>
  <Notes>0</Notes>
  <HiddenSlides>0</HiddenSlides>
  <MMClips>1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0</vt:i4>
      </vt:variant>
      <vt:variant>
        <vt:lpstr>幻灯片标题</vt:lpstr>
      </vt:variant>
      <vt:variant>
        <vt:i4>16</vt:i4>
      </vt:variant>
    </vt:vector>
  </HeadingPairs>
  <TitlesOfParts>
    <vt:vector size="17" baseType="lpstr">
      <vt:lpstr>主题2</vt:lpstr>
      <vt:lpstr>幻灯片 1</vt:lpstr>
      <vt:lpstr>幻灯片 2</vt:lpstr>
      <vt:lpstr>    阿基米德的故事：     据说两千多年以前，古希腊学者阿基米德为了鉴定王冠是否是用纯金制成的，要测量王冠的体积，冥思苦想了很久都没有结果。一天，当他跨进盛满水的浴缸洗澡时，看见浴缸里的水向外溢，突然想到：物体浸在液体中的体积，不就是物体排开液体的体积吗？随后，他设计了实验，解决了王冠的鉴定问题。</vt:lpstr>
      <vt:lpstr>幻灯片 4</vt:lpstr>
      <vt:lpstr>实验仪器：</vt:lpstr>
      <vt:lpstr>观察物体慢慢浸入水中的情况。</vt:lpstr>
      <vt:lpstr>探究浮力与排开水的重力之间的关系。</vt:lpstr>
      <vt:lpstr>幻灯片 8</vt:lpstr>
      <vt:lpstr>幻灯片 9</vt:lpstr>
      <vt:lpstr>幻灯片 10</vt:lpstr>
      <vt:lpstr>幻灯片 11</vt:lpstr>
      <vt:lpstr>幻灯片 12</vt:lpstr>
      <vt:lpstr>幻灯片 13</vt:lpstr>
      <vt:lpstr>4、比较下列物体所受的浮力的大小。</vt:lpstr>
      <vt:lpstr>幻灯片 15</vt:lpstr>
      <vt:lpstr>幻灯片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2019-04-24T03:11:07Z</dcterms:created>
  <dcterms:modified xsi:type="dcterms:W3CDTF">2019-04-25T03:56:39Z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2052-11.1.0.8612</vt:lpwstr>
  </property>
</Properties>
</file>