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sldIdLst>
    <p:sldId id="460" r:id="rId2"/>
    <p:sldId id="459" r:id="rId3"/>
    <p:sldId id="462" r:id="rId4"/>
    <p:sldId id="485" r:id="rId5"/>
    <p:sldId id="486" r:id="rId6"/>
    <p:sldId id="487" r:id="rId7"/>
    <p:sldId id="488" r:id="rId8"/>
    <p:sldId id="489" r:id="rId9"/>
    <p:sldId id="490" r:id="rId10"/>
    <p:sldId id="491" r:id="rId11"/>
    <p:sldId id="492" r:id="rId12"/>
    <p:sldId id="493" r:id="rId13"/>
    <p:sldId id="494" r:id="rId14"/>
    <p:sldId id="495" r:id="rId15"/>
    <p:sldId id="496" r:id="rId16"/>
    <p:sldId id="497" r:id="rId17"/>
    <p:sldId id="498" r:id="rId18"/>
    <p:sldId id="499" r:id="rId19"/>
    <p:sldId id="500" r:id="rId20"/>
    <p:sldId id="501" r:id="rId21"/>
    <p:sldId id="502" r:id="rId22"/>
    <p:sldId id="503" r:id="rId23"/>
    <p:sldId id="504" r:id="rId24"/>
    <p:sldId id="505" r:id="rId25"/>
    <p:sldId id="506" r:id="rId26"/>
    <p:sldId id="507" r:id="rId27"/>
    <p:sldId id="508" r:id="rId28"/>
    <p:sldId id="509" r:id="rId29"/>
  </p:sldIdLst>
  <p:sldSz cx="9144000" cy="5143500" type="screen16x9"/>
  <p:notesSz cx="6858000" cy="9144000"/>
  <p:embeddedFontLst>
    <p:embeddedFont>
      <p:font typeface="楷体_GB2312" charset="-122"/>
      <p:regular r:id="rId31"/>
    </p:embeddedFont>
    <p:embeddedFont>
      <p:font typeface="华文中宋" pitchFamily="2" charset="-122"/>
      <p:regular r:id="rId32"/>
    </p:embeddedFont>
    <p:embeddedFont>
      <p:font typeface="经典繁仿黑" charset="-122"/>
      <p:regular r:id="rId33"/>
    </p:embeddedFont>
    <p:embeddedFont>
      <p:font typeface="黑体" pitchFamily="49" charset="-122"/>
      <p:regular r:id="rId34"/>
    </p:embeddedFont>
    <p:embeddedFont>
      <p:font typeface="幼圆" pitchFamily="49" charset="-122"/>
      <p:regular r:id="rId35"/>
    </p:embeddedFont>
  </p:embeddedFontLst>
  <p:custDataLst>
    <p:tags r:id="rId36"/>
  </p:custDataLst>
  <p:defaultTextStyle>
    <a:defPPr>
      <a:defRPr lang="zh-CN"/>
    </a:defPPr>
    <a:lvl1pPr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1pPr>
    <a:lvl2pPr marL="341630" indent="1162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2pPr>
    <a:lvl3pPr marL="684530" indent="2305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3pPr>
    <a:lvl4pPr marL="1027430" indent="3448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4pPr>
    <a:lvl5pPr marL="1370330" indent="459105" algn="l" rtl="0" fontAlgn="base">
      <a:lnSpc>
        <a:spcPct val="150000"/>
      </a:lnSpc>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6pPr>
    <a:lvl7pPr marL="27432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7pPr>
    <a:lvl8pPr marL="32004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8pPr>
    <a:lvl9pPr marL="36576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 uri="{1BD7E111-0CB8-44D6-8891-C1BB2F81B7CC}">
      <p1710:readonlyRecommended xmlns:p1710="http://schemas.microsoft.com/office/powerpoint/2017/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5" autoAdjust="0"/>
    <p:restoredTop sz="94728" autoAdjust="0"/>
  </p:normalViewPr>
  <p:slideViewPr>
    <p:cSldViewPr>
      <p:cViewPr varScale="1">
        <p:scale>
          <a:sx n="144" d="100"/>
          <a:sy n="144" d="100"/>
        </p:scale>
        <p:origin x="-690"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defRPr>
            </a:lvl1pPr>
          </a:lstStyle>
          <a:p>
            <a:pPr>
              <a:defRPr/>
            </a:pPr>
            <a:fld id="{3AEDD485-C827-460F-9047-EE82748AAD35}" type="datetime1">
              <a:rPr lang="zh-CN" altLang="en-US"/>
              <a:t>2021/2/24</a:t>
            </a:fld>
            <a:endParaRPr lang="zh-CN" altLang="en-US" sz="1200"/>
          </a:p>
        </p:txBody>
      </p:sp>
      <p:sp>
        <p:nvSpPr>
          <p:cNvPr id="7172"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bevel/>
              </a14:hiddenLine>
            </a:ext>
          </a:extLst>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lnSpc>
                <a:spcPct val="100000"/>
              </a:lnSpc>
              <a:defRPr/>
            </a:pPr>
            <a:r>
              <a:rPr lang="zh-CN" altLang="en-US" b="0" smtClean="0"/>
              <a:t>单击此处编辑母版文本样式</a:t>
            </a:r>
          </a:p>
          <a:p>
            <a:pPr>
              <a:lnSpc>
                <a:spcPct val="100000"/>
              </a:lnSpc>
              <a:defRPr/>
            </a:pPr>
            <a:r>
              <a:rPr lang="zh-CN" altLang="en-US" b="0" smtClean="0"/>
              <a:t>第二级</a:t>
            </a:r>
          </a:p>
          <a:p>
            <a:pPr>
              <a:lnSpc>
                <a:spcPct val="100000"/>
              </a:lnSpc>
              <a:defRPr/>
            </a:pPr>
            <a:r>
              <a:rPr lang="zh-CN" altLang="en-US" b="0" smtClean="0"/>
              <a:t>第三级</a:t>
            </a:r>
          </a:p>
          <a:p>
            <a:pPr>
              <a:lnSpc>
                <a:spcPct val="100000"/>
              </a:lnSpc>
              <a:defRPr/>
            </a:pPr>
            <a:r>
              <a:rPr lang="zh-CN" altLang="en-US" b="0" smtClean="0"/>
              <a:t>第四级</a:t>
            </a:r>
          </a:p>
          <a:p>
            <a:pPr>
              <a:lnSpc>
                <a:spcPct val="100000"/>
              </a:lnSpc>
              <a:defRPr/>
            </a:pPr>
            <a:r>
              <a:rPr lang="zh-CN" altLang="en-US" b="0" smtClean="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lstStyle>
            <a:lvl1pPr algn="r" eaLnBrk="1" hangingPunct="1">
              <a:lnSpc>
                <a:spcPct val="100000"/>
              </a:lnSpc>
              <a:defRPr sz="1800" b="0">
                <a:solidFill>
                  <a:schemeClr val="tx1"/>
                </a:solidFill>
                <a:latin typeface="Arial" panose="020B0604020202020204" pitchFamily="34" charset="0"/>
              </a:defRPr>
            </a:lvl1pPr>
          </a:lstStyle>
          <a:p>
            <a:pPr>
              <a:defRPr/>
            </a:pPr>
            <a:fld id="{2C2E0369-2B63-4614-8324-95BD76389C37}" type="slidenum">
              <a:rPr lang="zh-CN" altLang="en-US"/>
              <a:t>‹#›</a:t>
            </a:fld>
            <a:endParaRPr lang="zh-CN" altLang="en-US" sz="1200"/>
          </a:p>
        </p:txBody>
      </p:sp>
    </p:spTree>
    <p:extLst>
      <p:ext uri="{BB962C8B-B14F-4D97-AF65-F5344CB8AC3E}">
        <p14:creationId xmlns:p14="http://schemas.microsoft.com/office/powerpoint/2010/main" val="1074667535"/>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ChangeArrowheads="1" noTextEdit="1"/>
          </p:cNvSpPr>
          <p:nvPr>
            <p:ph type="sldImg" idx="4294967295"/>
          </p:nvPr>
        </p:nvSpPr>
        <p:spPr/>
      </p:sp>
      <p:sp>
        <p:nvSpPr>
          <p:cNvPr id="11267"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p>
        </p:txBody>
      </p:sp>
      <p:sp>
        <p:nvSpPr>
          <p:cNvPr id="11268"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2E4C2FD0-7360-4B6E-82CF-A28604982793}" type="datetime1">
              <a:rPr lang="zh-CN" altLang="en-US" sz="1000" b="0">
                <a:solidFill>
                  <a:schemeClr val="tx1"/>
                </a:solidFill>
                <a:latin typeface="Arial" panose="020B0604020202020204" pitchFamily="34" charset="0"/>
              </a:rPr>
              <a:t>2021/2/24</a:t>
            </a:fld>
            <a:endParaRPr lang="en-US" altLang="zh-CN" sz="1000" b="0">
              <a:solidFill>
                <a:schemeClr val="tx1"/>
              </a:solidFill>
              <a:latin typeface="Arial" panose="020B0604020202020204" pitchFamily="34" charset="0"/>
            </a:endParaRPr>
          </a:p>
        </p:txBody>
      </p:sp>
      <p:sp>
        <p:nvSpPr>
          <p:cNvPr id="11269"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4E264AD3-1D8A-483F-9F7A-DA131BAA5F7C}" type="slidenum">
              <a:rPr lang="zh-CN" altLang="en-US" sz="1000" b="0">
                <a:solidFill>
                  <a:schemeClr val="tx1"/>
                </a:solidFill>
                <a:latin typeface="Arial" panose="020B0604020202020204" pitchFamily="34" charset="0"/>
              </a:rPr>
              <a:t>1</a:t>
            </a:fld>
            <a:endParaRPr lang="en-US" altLang="zh-CN" sz="1000" b="0">
              <a:solidFill>
                <a:schemeClr val="tx1"/>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image" Target="../media/image1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xml"/><Relationship Id="rId1" Type="http://schemas.openxmlformats.org/officeDocument/2006/relationships/vmlDrawing" Target="../drawings/vmlDrawing5.vml"/><Relationship Id="rId5" Type="http://schemas.openxmlformats.org/officeDocument/2006/relationships/image" Target="../media/image15.wmf"/><Relationship Id="rId4" Type="http://schemas.openxmlformats.org/officeDocument/2006/relationships/image" Target="../media/image14.wmf"/></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image" Target="../media/image16.wmf"/><Relationship Id="rId4" Type="http://schemas.openxmlformats.org/officeDocument/2006/relationships/oleObject" Target="../embeddings/oleObject12.bin"/></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9.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image" Target="../media/image10.wmf"/><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6.bin"/><Relationship Id="rId14" Type="http://schemas.openxmlformats.org/officeDocument/2006/relationships/oleObject" Target="../embeddings/oleObject9.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Box 15"/>
          <p:cNvSpPr>
            <a:spLocks noChangeArrowheads="1"/>
          </p:cNvSpPr>
          <p:nvPr/>
        </p:nvSpPr>
        <p:spPr bwMode="auto">
          <a:xfrm>
            <a:off x="539750" y="483644"/>
            <a:ext cx="7667625" cy="63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buFont typeface="Arial" panose="020B0604020202020204" pitchFamily="34" charset="0"/>
              <a:buNone/>
            </a:pPr>
            <a:r>
              <a:rPr lang="zh-CN" altLang="en-US" sz="2800" b="0" dirty="0" smtClean="0">
                <a:latin typeface="黑体" panose="02010609060101010101" pitchFamily="49" charset="-122"/>
                <a:ea typeface="黑体" panose="02010609060101010101" pitchFamily="49" charset="-122"/>
                <a:sym typeface="经典繁仿黑" panose="02010609000101010101" pitchFamily="49" charset="-122"/>
              </a:rPr>
              <a:t>第七讲 </a:t>
            </a:r>
            <a:r>
              <a:rPr lang="en-US" altLang="en-US" sz="2800" b="0" dirty="0" err="1" smtClean="0">
                <a:latin typeface="黑体" panose="02010609060101010101" pitchFamily="49" charset="-122"/>
                <a:ea typeface="黑体" panose="02010609060101010101" pitchFamily="49" charset="-122"/>
                <a:sym typeface="经典繁仿黑" panose="02010609000101010101" pitchFamily="49" charset="-122"/>
              </a:rPr>
              <a:t>密度的测量</a:t>
            </a:r>
            <a:endParaRPr lang="zh-CN" altLang="en-US" sz="2800" b="0" dirty="0">
              <a:latin typeface="黑体" panose="02010609060101010101" pitchFamily="49" charset="-122"/>
              <a:ea typeface="黑体" panose="02010609060101010101" pitchFamily="49" charset="-122"/>
              <a:sym typeface="经典繁仿黑" panose="02010609000101010101" pitchFamily="49" charset="-122"/>
            </a:endParaRPr>
          </a:p>
        </p:txBody>
      </p:sp>
      <p:sp>
        <p:nvSpPr>
          <p:cNvPr id="10257" name="TextBox 1"/>
          <p:cNvSpPr txBox="1">
            <a:spLocks noChangeArrowheads="1"/>
          </p:cNvSpPr>
          <p:nvPr/>
        </p:nvSpPr>
        <p:spPr bwMode="auto">
          <a:xfrm>
            <a:off x="1655763" y="2014538"/>
            <a:ext cx="68421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rPr>
              <a:t>测量固体的密度  </a:t>
            </a:r>
            <a:r>
              <a:rPr lang="en-US" altLang="zh-CN">
                <a:latin typeface="黑体" panose="02010609060101010101" pitchFamily="49" charset="-122"/>
                <a:ea typeface="黑体" panose="02010609060101010101" pitchFamily="49" charset="-122"/>
              </a:rPr>
              <a:t>(10</a:t>
            </a:r>
            <a:r>
              <a:rPr lang="zh-CN" altLang="en-US">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2</a:t>
            </a:r>
            <a:r>
              <a:rPr lang="zh-CN" altLang="en-US">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en-US">
              <a:latin typeface="黑体" panose="02010609060101010101" pitchFamily="49" charset="-122"/>
              <a:ea typeface="黑体" panose="02010609060101010101" pitchFamily="49" charset="-122"/>
            </a:endParaRPr>
          </a:p>
        </p:txBody>
      </p:sp>
      <p:sp>
        <p:nvSpPr>
          <p:cNvPr id="10259" name="TextBox 1"/>
          <p:cNvSpPr txBox="1">
            <a:spLocks noChangeArrowheads="1"/>
          </p:cNvSpPr>
          <p:nvPr/>
        </p:nvSpPr>
        <p:spPr bwMode="auto">
          <a:xfrm>
            <a:off x="323850" y="2522538"/>
            <a:ext cx="8389938"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lnSpc>
                <a:spcPct val="130000"/>
              </a:lnSpc>
            </a:pPr>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设计和进行实验</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lnSpc>
                <a:spcPct val="130000"/>
              </a:lnSpc>
            </a:pPr>
            <a:r>
              <a:rPr lang="en-US" altLang="zh-CN">
                <a:cs typeface="Times New Roman" panose="02020603050405020304" pitchFamily="18" charset="0"/>
              </a:rPr>
              <a:t>1</a:t>
            </a:r>
            <a:r>
              <a:rPr lang="zh-CN" altLang="en-US">
                <a:cs typeface="Times New Roman" panose="02020603050405020304" pitchFamily="18" charset="0"/>
              </a:rPr>
              <a:t>．实验原理：</a:t>
            </a:r>
            <a:r>
              <a:rPr lang="en-US" altLang="zh-CN" i="1">
                <a:cs typeface="Times New Roman" panose="02020603050405020304" pitchFamily="18" charset="0"/>
              </a:rPr>
              <a:t>ρ</a:t>
            </a:r>
            <a:r>
              <a:rPr lang="zh-CN" altLang="en-US">
                <a:cs typeface="Times New Roman" panose="02020603050405020304" pitchFamily="18" charset="0"/>
              </a:rPr>
              <a:t>＝  。</a:t>
            </a:r>
          </a:p>
          <a:p>
            <a:pPr eaLnBrk="1" hangingPunct="1">
              <a:lnSpc>
                <a:spcPct val="130000"/>
              </a:lnSpc>
            </a:pPr>
            <a:r>
              <a:rPr lang="en-US" altLang="zh-CN">
                <a:cs typeface="Times New Roman" panose="02020603050405020304" pitchFamily="18" charset="0"/>
              </a:rPr>
              <a:t>2</a:t>
            </a:r>
            <a:r>
              <a:rPr lang="zh-CN" altLang="en-US">
                <a:cs typeface="Times New Roman" panose="02020603050405020304" pitchFamily="18" charset="0"/>
              </a:rPr>
              <a:t>．实验器材及作用</a:t>
            </a:r>
          </a:p>
          <a:p>
            <a:pPr eaLnBrk="1" hangingPunct="1">
              <a:lnSpc>
                <a:spcPct val="130000"/>
              </a:lnSpc>
            </a:pPr>
            <a:r>
              <a:rPr lang="en-US" altLang="zh-CN">
                <a:cs typeface="Times New Roman" panose="02020603050405020304" pitchFamily="18" charset="0"/>
              </a:rPr>
              <a:t>(1)</a:t>
            </a:r>
            <a:r>
              <a:rPr lang="zh-CN" altLang="en-US">
                <a:cs typeface="Times New Roman" panose="02020603050405020304" pitchFamily="18" charset="0"/>
              </a:rPr>
              <a:t>天平的使用与读数。</a:t>
            </a:r>
          </a:p>
          <a:p>
            <a:pPr eaLnBrk="1" hangingPunct="1">
              <a:lnSpc>
                <a:spcPct val="130000"/>
              </a:lnSpc>
            </a:pPr>
            <a:r>
              <a:rPr lang="en-US" altLang="zh-CN">
                <a:cs typeface="Times New Roman" panose="02020603050405020304" pitchFamily="18" charset="0"/>
              </a:rPr>
              <a:t>(2)</a:t>
            </a:r>
            <a:r>
              <a:rPr lang="zh-CN" altLang="en-US">
                <a:cs typeface="Times New Roman" panose="02020603050405020304" pitchFamily="18" charset="0"/>
              </a:rPr>
              <a:t>量筒的使用与读数。</a:t>
            </a:r>
          </a:p>
        </p:txBody>
      </p:sp>
      <p:pic>
        <p:nvPicPr>
          <p:cNvPr id="10261" name="Picture 2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31800" y="2168525"/>
            <a:ext cx="1042988"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0262" name="Object 22"/>
          <p:cNvGraphicFramePr>
            <a:graphicFrameLocks noChangeAspect="1"/>
          </p:cNvGraphicFramePr>
          <p:nvPr/>
        </p:nvGraphicFramePr>
        <p:xfrm>
          <a:off x="2592388" y="2914650"/>
          <a:ext cx="266700" cy="609600"/>
        </p:xfrm>
        <a:graphic>
          <a:graphicData uri="http://schemas.openxmlformats.org/presentationml/2006/ole">
            <mc:AlternateContent xmlns:mc="http://schemas.openxmlformats.org/markup-compatibility/2006">
              <mc:Choice xmlns:v="urn:schemas-microsoft-com:vml" Requires="v">
                <p:oleObj spid="_x0000_s1041" name="Equation" r:id="rId5" imgW="266700" imgH="609600" progId="Equation.DSMT4">
                  <p:embed/>
                </p:oleObj>
              </mc:Choice>
              <mc:Fallback>
                <p:oleObj name="Equation" r:id="rId5" imgW="266700" imgH="6096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2592388" y="2914650"/>
                        <a:ext cx="266700" cy="609600"/>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6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5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7" grpId="0"/>
      <p:bldP spid="1025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3490" name="TextBox 1"/>
          <p:cNvSpPr txBox="1">
            <a:spLocks noChangeArrowheads="1"/>
          </p:cNvSpPr>
          <p:nvPr/>
        </p:nvSpPr>
        <p:spPr bwMode="auto">
          <a:xfrm>
            <a:off x="346075" y="617538"/>
            <a:ext cx="8797925"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实验设计</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如图</a:t>
            </a:r>
            <a:r>
              <a:rPr lang="en-US" altLang="zh-CN">
                <a:cs typeface="Times New Roman" panose="02020603050405020304" pitchFamily="18" charset="0"/>
              </a:rPr>
              <a:t>1</a:t>
            </a:r>
            <a:r>
              <a:rPr lang="zh-CN" altLang="en-US">
                <a:cs typeface="Times New Roman" panose="02020603050405020304" pitchFamily="18" charset="0"/>
              </a:rPr>
              <a:t>所示，是小普同学设计的两种测量小石块密度的方案</a:t>
            </a:r>
          </a:p>
          <a:p>
            <a:pPr eaLnBrk="1" hangingPunct="1"/>
            <a:r>
              <a:rPr lang="en-US" altLang="zh-CN">
                <a:cs typeface="Times New Roman" panose="02020603050405020304" pitchFamily="18" charset="0"/>
              </a:rPr>
              <a:t>(</a:t>
            </a:r>
            <a:r>
              <a:rPr lang="zh-CN" altLang="en-US">
                <a:cs typeface="Times New Roman" panose="02020603050405020304" pitchFamily="18" charset="0"/>
              </a:rPr>
              <a:t>操作步骤按照示意图中的①②③顺序进行</a:t>
            </a:r>
            <a:r>
              <a:rPr lang="en-US" altLang="zh-CN">
                <a:cs typeface="Times New Roman" panose="02020603050405020304" pitchFamily="18" charset="0"/>
              </a:rPr>
              <a:t>)</a:t>
            </a:r>
            <a:r>
              <a:rPr lang="zh-CN" altLang="en-US">
                <a:cs typeface="Times New Roman" panose="02020603050405020304" pitchFamily="18" charset="0"/>
              </a:rPr>
              <a:t>。你认为方案</a:t>
            </a:r>
            <a:r>
              <a:rPr lang="en-US" altLang="zh-CN">
                <a:cs typeface="Times New Roman" panose="02020603050405020304" pitchFamily="18" charset="0"/>
              </a:rPr>
              <a:t>_____</a:t>
            </a:r>
            <a:r>
              <a:rPr lang="zh-CN" altLang="en-US">
                <a:cs typeface="Times New Roman" panose="02020603050405020304" pitchFamily="18" charset="0"/>
              </a:rPr>
              <a:t>测量误差</a:t>
            </a:r>
          </a:p>
          <a:p>
            <a:pPr eaLnBrk="1" hangingPunct="1"/>
            <a:r>
              <a:rPr lang="zh-CN" altLang="en-US">
                <a:cs typeface="Times New Roman" panose="02020603050405020304" pitchFamily="18" charset="0"/>
              </a:rPr>
              <a:t>会较大，原因是 </a:t>
            </a:r>
            <a:r>
              <a:rPr lang="en-US" altLang="zh-CN">
                <a:cs typeface="Times New Roman" panose="02020603050405020304" pitchFamily="18" charset="0"/>
              </a:rPr>
              <a:t>_______________________________________________</a:t>
            </a:r>
            <a:r>
              <a:rPr lang="zh-CN" altLang="en-US">
                <a:cs typeface="Times New Roman" panose="02020603050405020304" pitchFamily="18" charset="0"/>
              </a:rPr>
              <a:t>。</a:t>
            </a:r>
          </a:p>
        </p:txBody>
      </p:sp>
      <p:sp>
        <p:nvSpPr>
          <p:cNvPr id="63491" name="Text Box 3"/>
          <p:cNvSpPr txBox="1">
            <a:spLocks noChangeArrowheads="1"/>
          </p:cNvSpPr>
          <p:nvPr/>
        </p:nvSpPr>
        <p:spPr bwMode="auto">
          <a:xfrm>
            <a:off x="6588125" y="1050925"/>
            <a:ext cx="10223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一 </a:t>
            </a:r>
          </a:p>
        </p:txBody>
      </p:sp>
      <p:sp>
        <p:nvSpPr>
          <p:cNvPr id="63492" name="Text Box 4"/>
          <p:cNvSpPr txBox="1">
            <a:spLocks noChangeArrowheads="1"/>
          </p:cNvSpPr>
          <p:nvPr/>
        </p:nvSpPr>
        <p:spPr bwMode="auto">
          <a:xfrm>
            <a:off x="900113" y="1482725"/>
            <a:ext cx="88804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石块从量筒中取出时会沾上水，测得的石块质量偏大</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p:bldP spid="6349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4514" name="TextBox 1"/>
          <p:cNvSpPr txBox="1">
            <a:spLocks noChangeArrowheads="1"/>
          </p:cNvSpPr>
          <p:nvPr/>
        </p:nvSpPr>
        <p:spPr bwMode="auto">
          <a:xfrm>
            <a:off x="346075" y="617538"/>
            <a:ext cx="87979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进行实验</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小晟同学进行了实验，测出了相关物理量，计算出了石块的</a:t>
            </a:r>
          </a:p>
          <a:p>
            <a:pPr eaLnBrk="1" hangingPunct="1"/>
            <a:r>
              <a:rPr lang="zh-CN" altLang="en-US">
                <a:cs typeface="Times New Roman" panose="02020603050405020304" pitchFamily="18" charset="0"/>
              </a:rPr>
              <a:t>密度，以下是他测量小石块质量的实验片段：</a:t>
            </a:r>
          </a:p>
          <a:p>
            <a:pPr eaLnBrk="1" hangingPunct="1"/>
            <a:r>
              <a:rPr lang="zh-CN" altLang="en-US">
                <a:cs typeface="Times New Roman" panose="02020603050405020304" pitchFamily="18" charset="0"/>
              </a:rPr>
              <a:t>①将天平放在</a:t>
            </a:r>
            <a:r>
              <a:rPr lang="en-US" altLang="zh-CN">
                <a:cs typeface="Times New Roman" panose="02020603050405020304" pitchFamily="18" charset="0"/>
              </a:rPr>
              <a:t>_______</a:t>
            </a:r>
            <a:r>
              <a:rPr lang="zh-CN" altLang="en-US">
                <a:cs typeface="Times New Roman" panose="02020603050405020304" pitchFamily="18" charset="0"/>
              </a:rPr>
              <a:t>台上，把游码移到标尺左端的零刻度线处，发现指</a:t>
            </a:r>
          </a:p>
          <a:p>
            <a:pPr eaLnBrk="1" hangingPunct="1"/>
            <a:r>
              <a:rPr lang="zh-CN" altLang="en-US">
                <a:cs typeface="Times New Roman" panose="02020603050405020304" pitchFamily="18" charset="0"/>
              </a:rPr>
              <a:t>针指在分度盘中线的左侧，再向右调节 </a:t>
            </a:r>
            <a:r>
              <a:rPr lang="en-US" altLang="zh-CN">
                <a:cs typeface="Times New Roman" panose="02020603050405020304" pitchFamily="18" charset="0"/>
              </a:rPr>
              <a:t>_________</a:t>
            </a:r>
            <a:r>
              <a:rPr lang="zh-CN" altLang="en-US">
                <a:cs typeface="Times New Roman" panose="02020603050405020304" pitchFamily="18" charset="0"/>
              </a:rPr>
              <a:t>，直至天平水平平衡。</a:t>
            </a:r>
          </a:p>
        </p:txBody>
      </p:sp>
      <p:sp>
        <p:nvSpPr>
          <p:cNvPr id="64515" name="Text Box 3"/>
          <p:cNvSpPr txBox="1">
            <a:spLocks noChangeArrowheads="1"/>
          </p:cNvSpPr>
          <p:nvPr/>
        </p:nvSpPr>
        <p:spPr bwMode="auto">
          <a:xfrm>
            <a:off x="1554163" y="1482725"/>
            <a:ext cx="17303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水平 </a:t>
            </a:r>
          </a:p>
        </p:txBody>
      </p:sp>
      <p:sp>
        <p:nvSpPr>
          <p:cNvPr id="64516" name="Text Box 4"/>
          <p:cNvSpPr txBox="1">
            <a:spLocks noChangeArrowheads="1"/>
          </p:cNvSpPr>
          <p:nvPr/>
        </p:nvSpPr>
        <p:spPr bwMode="auto">
          <a:xfrm>
            <a:off x="4397375" y="1939925"/>
            <a:ext cx="21907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天平平衡</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5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45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p:bldP spid="6451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8610" name="TextBox 1"/>
          <p:cNvSpPr txBox="1">
            <a:spLocks noChangeArrowheads="1"/>
          </p:cNvSpPr>
          <p:nvPr/>
        </p:nvSpPr>
        <p:spPr bwMode="auto">
          <a:xfrm>
            <a:off x="346075" y="617538"/>
            <a:ext cx="908685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②</a:t>
            </a:r>
            <a:r>
              <a:rPr lang="zh-CN" altLang="en-US">
                <a:cs typeface="Times New Roman" panose="02020603050405020304" pitchFamily="18" charset="0"/>
              </a:rPr>
              <a:t>在左盘放被测小石块，在右盘从大到小加减砝码，当加到最小的砝码</a:t>
            </a:r>
          </a:p>
          <a:p>
            <a:pPr eaLnBrk="1" hangingPunct="1"/>
            <a:r>
              <a:rPr lang="zh-CN" altLang="en-US">
                <a:cs typeface="Times New Roman" panose="02020603050405020304" pitchFamily="18" charset="0"/>
              </a:rPr>
              <a:t>后，观察到指针静止在如图</a:t>
            </a:r>
            <a:r>
              <a:rPr lang="en-US" altLang="zh-CN">
                <a:cs typeface="Times New Roman" panose="02020603050405020304" pitchFamily="18" charset="0"/>
              </a:rPr>
              <a:t>2</a:t>
            </a:r>
            <a:r>
              <a:rPr lang="zh-CN" altLang="en-US">
                <a:cs typeface="Times New Roman" panose="02020603050405020304" pitchFamily="18" charset="0"/>
              </a:rPr>
              <a:t>所示的位置，接下来的操作是 </a:t>
            </a:r>
            <a:r>
              <a:rPr lang="en-US" altLang="zh-CN">
                <a:cs typeface="Times New Roman" panose="02020603050405020304" pitchFamily="18" charset="0"/>
              </a:rPr>
              <a:t>___________</a:t>
            </a:r>
          </a:p>
          <a:p>
            <a:pPr eaLnBrk="1" hangingPunct="1"/>
            <a:r>
              <a:rPr lang="en-US" altLang="zh-CN">
                <a:cs typeface="Times New Roman" panose="02020603050405020304" pitchFamily="18" charset="0"/>
              </a:rPr>
              <a:t>___________</a:t>
            </a:r>
            <a:r>
              <a:rPr lang="zh-CN" altLang="en-US">
                <a:cs typeface="Times New Roman" panose="02020603050405020304" pitchFamily="18" charset="0"/>
              </a:rPr>
              <a:t>，直至天平水平平衡；</a:t>
            </a:r>
          </a:p>
          <a:p>
            <a:pPr eaLnBrk="1" hangingPunct="1"/>
            <a:r>
              <a:rPr lang="zh-CN" altLang="en-US">
                <a:cs typeface="Times New Roman" panose="02020603050405020304" pitchFamily="18" charset="0"/>
              </a:rPr>
              <a:t>③读出小石块的质量。</a:t>
            </a:r>
          </a:p>
        </p:txBody>
      </p:sp>
      <p:sp>
        <p:nvSpPr>
          <p:cNvPr id="68611" name="Text Box 3"/>
          <p:cNvSpPr txBox="1">
            <a:spLocks noChangeArrowheads="1"/>
          </p:cNvSpPr>
          <p:nvPr/>
        </p:nvSpPr>
        <p:spPr bwMode="auto">
          <a:xfrm>
            <a:off x="6732588" y="1025525"/>
            <a:ext cx="21177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取下最小砝</a:t>
            </a:r>
          </a:p>
        </p:txBody>
      </p:sp>
      <p:sp>
        <p:nvSpPr>
          <p:cNvPr id="68612" name="Text Box 4"/>
          <p:cNvSpPr txBox="1">
            <a:spLocks noChangeArrowheads="1"/>
          </p:cNvSpPr>
          <p:nvPr/>
        </p:nvSpPr>
        <p:spPr bwMode="auto">
          <a:xfrm>
            <a:off x="77788" y="1482725"/>
            <a:ext cx="21177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码移动游码</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86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86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p:bldP spid="6861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9634" name="TextBox 1"/>
          <p:cNvSpPr txBox="1">
            <a:spLocks noChangeArrowheads="1"/>
          </p:cNvSpPr>
          <p:nvPr/>
        </p:nvSpPr>
        <p:spPr bwMode="auto">
          <a:xfrm>
            <a:off x="142875" y="339725"/>
            <a:ext cx="8389938"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实验数据</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测出所有相关物理量，并将实验数据记录在下面表格内，计算出石块的密度。请你将表格中①、②处的内容补充完整。 </a:t>
            </a:r>
          </a:p>
        </p:txBody>
      </p:sp>
      <p:graphicFrame>
        <p:nvGraphicFramePr>
          <p:cNvPr id="69739" name="Group 107"/>
          <p:cNvGraphicFramePr>
            <a:graphicFrameLocks noGrp="1"/>
          </p:cNvGraphicFramePr>
          <p:nvPr/>
        </p:nvGraphicFramePr>
        <p:xfrm>
          <a:off x="214313" y="1563688"/>
          <a:ext cx="8786812" cy="2736850"/>
        </p:xfrm>
        <a:graphic>
          <a:graphicData uri="http://schemas.openxmlformats.org/drawingml/2006/table">
            <a:tbl>
              <a:tblPr/>
              <a:tblGrid>
                <a:gridCol w="1404937"/>
                <a:gridCol w="2087563"/>
                <a:gridCol w="2162175"/>
                <a:gridCol w="1331912"/>
                <a:gridCol w="1800225"/>
              </a:tblGrid>
              <a:tr h="180022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石块的质量</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m</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/g</a:t>
                      </a: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①</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_______</a:t>
                      </a:r>
                    </a:p>
                    <a:p>
                      <a:pPr marL="0" marR="0" lvl="0" indent="0" algn="ctr" defTabSz="914400" rtl="0" eaLnBrk="0" fontAlgn="base" latinLnBrk="0" hangingPunct="0">
                        <a:lnSpc>
                          <a:spcPct val="14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________</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②</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___________</a:t>
                      </a:r>
                    </a:p>
                    <a:p>
                      <a:pPr marL="0" marR="0" lvl="0" indent="0" algn="ctr" defTabSz="914400" rtl="0" eaLnBrk="0" fontAlgn="base" latinLnBrk="0" hangingPunct="0">
                        <a:lnSpc>
                          <a:spcPct val="14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__________</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石块的体积</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V</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/cm</a:t>
                      </a:r>
                      <a:r>
                        <a:rPr kumimoji="0" lang="en-US" altLang="zh-CN" sz="2000" b="1" i="0" u="none" strike="noStrike" cap="none" normalizeH="0" baseline="3000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endPar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40000"/>
                        </a:lnSpc>
                        <a:spcBef>
                          <a:spcPct val="0"/>
                        </a:spcBef>
                        <a:spcAft>
                          <a:spcPct val="0"/>
                        </a:spcAft>
                        <a:buClrTx/>
                        <a:buSzTx/>
                        <a:buFontTx/>
                        <a:buNone/>
                      </a:pP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9525"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石块的密度</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ρ</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/(g·cm</a:t>
                      </a:r>
                      <a:r>
                        <a:rPr kumimoji="0" lang="en-US" altLang="zh-CN" sz="2000" b="1" i="0" u="none" strike="noStrike" cap="none" normalizeH="0" baseline="3000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p>
                    <a:p>
                      <a:pPr marL="0" marR="0" lvl="0" indent="0" algn="ctr" defTabSz="914400" rtl="0" eaLnBrk="0" fontAlgn="base" latinLnBrk="0" hangingPunct="0">
                        <a:lnSpc>
                          <a:spcPct val="140000"/>
                        </a:lnSpc>
                        <a:spcBef>
                          <a:spcPct val="0"/>
                        </a:spcBef>
                        <a:spcAft>
                          <a:spcPct val="0"/>
                        </a:spcAft>
                        <a:buClrTx/>
                        <a:buSzTx/>
                        <a:buFontTx/>
                        <a:buNone/>
                      </a:pP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93662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endPar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40000"/>
                        </a:lnSpc>
                        <a:spcBef>
                          <a:spcPct val="0"/>
                        </a:spcBef>
                        <a:spcAft>
                          <a:spcPct val="0"/>
                        </a:spcAft>
                        <a:buClrTx/>
                        <a:buSzTx/>
                        <a:buFontTx/>
                        <a:buNone/>
                      </a:pP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defTabSz="514350"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just" defTabSz="514350" rtl="0" eaLnBrk="0" fontAlgn="base" latinLnBrk="0" hangingPunct="0">
                        <a:lnSpc>
                          <a:spcPct val="140000"/>
                        </a:lnSpc>
                        <a:spcBef>
                          <a:spcPts val="900"/>
                        </a:spcBef>
                        <a:spcAft>
                          <a:spcPct val="0"/>
                        </a:spcAft>
                        <a:buClr>
                          <a:schemeClr val="accent1"/>
                        </a:buClr>
                        <a:buSzPct val="60000"/>
                        <a:buFont typeface="Wingdings" panose="05000000000000000000" pitchFamily="2" charset="2"/>
                        <a:buNone/>
                      </a:pPr>
                      <a:endParaRPr kumimoji="0" lang="zh-CN" altLang="en-US" sz="16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defTabSz="514350"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just" defTabSz="514350" rtl="0" eaLnBrk="0" fontAlgn="base" latinLnBrk="0" hangingPunct="0">
                        <a:lnSpc>
                          <a:spcPct val="140000"/>
                        </a:lnSpc>
                        <a:spcBef>
                          <a:spcPts val="900"/>
                        </a:spcBef>
                        <a:spcAft>
                          <a:spcPct val="0"/>
                        </a:spcAft>
                        <a:buClr>
                          <a:schemeClr val="accent1"/>
                        </a:buClr>
                        <a:buSzPct val="60000"/>
                        <a:buFont typeface="Wingdings" panose="05000000000000000000" pitchFamily="2" charset="2"/>
                        <a:buNone/>
                      </a:pPr>
                      <a:endParaRPr kumimoji="0" lang="zh-CN" altLang="en-US" sz="16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anchor="ctr" horzOverflow="overflow">
                    <a:lnL w="9525"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defTabSz="514350"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defTabSz="514350"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marL="514350" defTabSz="514350"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marL="771525"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marL="1028700" defTabSz="514350"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4859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19431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4003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2857500" defTabSz="514350"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just" defTabSz="514350" rtl="0" eaLnBrk="0" fontAlgn="base" latinLnBrk="0" hangingPunct="0">
                        <a:lnSpc>
                          <a:spcPct val="140000"/>
                        </a:lnSpc>
                        <a:spcBef>
                          <a:spcPts val="900"/>
                        </a:spcBef>
                        <a:spcAft>
                          <a:spcPct val="0"/>
                        </a:spcAft>
                        <a:buClr>
                          <a:schemeClr val="accent1"/>
                        </a:buClr>
                        <a:buSzPct val="60000"/>
                        <a:buFont typeface="Wingdings" panose="05000000000000000000" pitchFamily="2" charset="2"/>
                        <a:buNone/>
                      </a:pPr>
                      <a:endParaRPr kumimoji="0" lang="zh-CN" altLang="en-US" sz="1600" b="0" i="0" u="none" strike="noStrike" cap="none" normalizeH="0" baseline="0" smtClean="0">
                        <a:ln>
                          <a:noFill/>
                        </a:ln>
                        <a:solidFill>
                          <a:srgbClr val="000000"/>
                        </a:solidFill>
                        <a:effectLst/>
                        <a:latin typeface="宋体" panose="02010600030101010101" pitchFamily="2" charset="-122"/>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9740" name="Text Box 108"/>
          <p:cNvSpPr txBox="1">
            <a:spLocks noChangeArrowheads="1"/>
          </p:cNvSpPr>
          <p:nvPr/>
        </p:nvSpPr>
        <p:spPr bwMode="auto">
          <a:xfrm>
            <a:off x="1952625" y="1887538"/>
            <a:ext cx="16700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水的体</a:t>
            </a:r>
          </a:p>
        </p:txBody>
      </p:sp>
      <p:sp>
        <p:nvSpPr>
          <p:cNvPr id="69741" name="Text Box 109"/>
          <p:cNvSpPr txBox="1">
            <a:spLocks noChangeArrowheads="1"/>
          </p:cNvSpPr>
          <p:nvPr/>
        </p:nvSpPr>
        <p:spPr bwMode="auto">
          <a:xfrm>
            <a:off x="1677988" y="2319338"/>
            <a:ext cx="19653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积</a:t>
            </a:r>
            <a:r>
              <a:rPr lang="en-US" altLang="zh-CN" i="1">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V</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1</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/cm</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3</a:t>
            </a:r>
            <a:endParaRPr lang="zh-CN" altLang="en-US" baseline="30000">
              <a:solidFill>
                <a:srgbClr val="C4000B"/>
              </a:solidFill>
              <a:latin typeface="楷体_GB2312" pitchFamily="49" charset="-122"/>
              <a:ea typeface="楷体_GB2312" pitchFamily="49" charset="-122"/>
              <a:cs typeface="Times New Roman" panose="02020603050405020304" pitchFamily="18" charset="0"/>
            </a:endParaRPr>
          </a:p>
        </p:txBody>
      </p:sp>
      <p:sp>
        <p:nvSpPr>
          <p:cNvPr id="69742" name="Text Box 110"/>
          <p:cNvSpPr txBox="1">
            <a:spLocks noChangeArrowheads="1"/>
          </p:cNvSpPr>
          <p:nvPr/>
        </p:nvSpPr>
        <p:spPr bwMode="auto">
          <a:xfrm>
            <a:off x="3624263" y="1887538"/>
            <a:ext cx="25685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水和石块总</a:t>
            </a:r>
          </a:p>
        </p:txBody>
      </p:sp>
      <p:sp>
        <p:nvSpPr>
          <p:cNvPr id="69743" name="Text Box 111"/>
          <p:cNvSpPr txBox="1">
            <a:spLocks noChangeArrowheads="1"/>
          </p:cNvSpPr>
          <p:nvPr/>
        </p:nvSpPr>
        <p:spPr bwMode="auto">
          <a:xfrm>
            <a:off x="3575050" y="2319338"/>
            <a:ext cx="24130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体积</a:t>
            </a:r>
            <a:r>
              <a:rPr lang="en-US" altLang="zh-CN" i="1">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V</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2</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/cm</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3</a:t>
            </a:r>
            <a:endParaRPr lang="zh-CN" altLang="en-US"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7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9741"/>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974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7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740" grpId="0"/>
      <p:bldP spid="69741" grpId="0"/>
      <p:bldP spid="69742" grpId="0"/>
      <p:bldP spid="6974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0658" name="TextBox 1"/>
          <p:cNvSpPr txBox="1">
            <a:spLocks noChangeArrowheads="1"/>
          </p:cNvSpPr>
          <p:nvPr/>
        </p:nvSpPr>
        <p:spPr bwMode="auto">
          <a:xfrm>
            <a:off x="346075" y="617538"/>
            <a:ext cx="83899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2.</a:t>
            </a:r>
            <a:r>
              <a:rPr lang="en-US" altLang="zh-CN">
                <a:cs typeface="Arial" panose="020B0604020202020204" pitchFamily="34" charset="0"/>
              </a:rPr>
              <a:t>(2016·</a:t>
            </a:r>
            <a:r>
              <a:rPr lang="zh-CN" altLang="en-US">
                <a:cs typeface="Arial" panose="020B0604020202020204" pitchFamily="34" charset="0"/>
              </a:rPr>
              <a:t>江西</a:t>
            </a:r>
            <a:r>
              <a:rPr lang="en-US" altLang="zh-CN">
                <a:cs typeface="Arial" panose="020B0604020202020204" pitchFamily="34" charset="0"/>
              </a:rPr>
              <a:t>)</a:t>
            </a:r>
            <a:r>
              <a:rPr lang="en-US" altLang="zh-CN">
                <a:cs typeface="Times New Roman" panose="02020603050405020304" pitchFamily="18" charset="0"/>
              </a:rPr>
              <a:t>“620”</a:t>
            </a:r>
            <a:r>
              <a:rPr lang="zh-CN" altLang="en-US">
                <a:cs typeface="Times New Roman" panose="02020603050405020304" pitchFamily="18" charset="0"/>
              </a:rPr>
              <a:t>创新实验小组像科学家一样进行科学探究：他们进入一个环境温度可以保持在</a:t>
            </a:r>
            <a:r>
              <a:rPr lang="en-US" altLang="zh-CN">
                <a:cs typeface="Times New Roman" panose="02020603050405020304" pitchFamily="18" charset="0"/>
              </a:rPr>
              <a:t>0 ℃</a:t>
            </a:r>
            <a:r>
              <a:rPr lang="zh-CN" altLang="en-US">
                <a:cs typeface="Times New Roman" panose="02020603050405020304" pitchFamily="18" charset="0"/>
              </a:rPr>
              <a:t>的实验室，尝试测量冰的密度。</a:t>
            </a:r>
            <a:endParaRPr lang="zh-CN" altLang="en-US">
              <a:solidFill>
                <a:srgbClr val="CC0000"/>
              </a:solidFill>
              <a:cs typeface="Times New Roman" panose="02020603050405020304" pitchFamily="18" charset="0"/>
            </a:endParaRPr>
          </a:p>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实验器材</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zh-CN" altLang="en-US">
                <a:cs typeface="Times New Roman" panose="02020603050405020304" pitchFamily="18" charset="0"/>
              </a:rPr>
              <a:t>天平</a:t>
            </a:r>
            <a:r>
              <a:rPr lang="en-US" altLang="zh-CN">
                <a:cs typeface="Times New Roman" panose="02020603050405020304" pitchFamily="18" charset="0"/>
              </a:rPr>
              <a:t>(</a:t>
            </a:r>
            <a:r>
              <a:rPr lang="zh-CN" altLang="en-US">
                <a:cs typeface="Times New Roman" panose="02020603050405020304" pitchFamily="18" charset="0"/>
              </a:rPr>
              <a:t>砝码</a:t>
            </a:r>
            <a:r>
              <a:rPr lang="en-US" altLang="zh-CN">
                <a:cs typeface="Times New Roman" panose="02020603050405020304" pitchFamily="18" charset="0"/>
              </a:rPr>
              <a:t>)</a:t>
            </a:r>
            <a:r>
              <a:rPr lang="zh-CN" altLang="en-US">
                <a:cs typeface="Times New Roman" panose="02020603050405020304" pitchFamily="18" charset="0"/>
              </a:rPr>
              <a:t>、弹簧测力计、量筒、烧杯、刻度尺、水、细木棒、形状不规则的小冰块。</a:t>
            </a: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1682" name="TextBox 1"/>
          <p:cNvSpPr txBox="1">
            <a:spLocks noChangeArrowheads="1"/>
          </p:cNvSpPr>
          <p:nvPr/>
        </p:nvSpPr>
        <p:spPr bwMode="auto">
          <a:xfrm>
            <a:off x="323850" y="158750"/>
            <a:ext cx="8389938"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实验步骤</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(1)</a:t>
            </a:r>
            <a:r>
              <a:rPr lang="zh-CN" altLang="en-US">
                <a:cs typeface="Times New Roman" panose="02020603050405020304" pitchFamily="18" charset="0"/>
              </a:rPr>
              <a:t>选择合适的器材，测出小冰块的质量</a:t>
            </a:r>
            <a:r>
              <a:rPr lang="en-US" altLang="zh-CN" i="1">
                <a:cs typeface="Times New Roman" panose="02020603050405020304" pitchFamily="18" charset="0"/>
              </a:rPr>
              <a:t>m</a:t>
            </a:r>
            <a:r>
              <a:rPr lang="zh-CN" altLang="en-US">
                <a:cs typeface="Times New Roman" panose="02020603050405020304" pitchFamily="18" charset="0"/>
              </a:rPr>
              <a:t>；</a:t>
            </a:r>
          </a:p>
          <a:p>
            <a:pPr eaLnBrk="1" hangingPunct="1"/>
            <a:r>
              <a:rPr lang="en-US" altLang="zh-CN">
                <a:cs typeface="Times New Roman" panose="02020603050405020304" pitchFamily="18" charset="0"/>
              </a:rPr>
              <a:t>(2)</a:t>
            </a:r>
            <a:r>
              <a:rPr lang="zh-CN" altLang="en-US">
                <a:cs typeface="Times New Roman" panose="02020603050405020304" pitchFamily="18" charset="0"/>
              </a:rPr>
              <a:t>选择器材</a:t>
            </a:r>
            <a:r>
              <a:rPr lang="en-US" altLang="zh-CN">
                <a:cs typeface="Times New Roman" panose="02020603050405020304" pitchFamily="18" charset="0"/>
              </a:rPr>
              <a:t>_______</a:t>
            </a:r>
            <a:r>
              <a:rPr lang="zh-CN" altLang="en-US">
                <a:cs typeface="Times New Roman" panose="02020603050405020304" pitchFamily="18" charset="0"/>
              </a:rPr>
              <a:t>、</a:t>
            </a:r>
            <a:r>
              <a:rPr lang="en-US" altLang="zh-CN">
                <a:cs typeface="Times New Roman" panose="02020603050405020304" pitchFamily="18" charset="0"/>
              </a:rPr>
              <a:t>_______</a:t>
            </a:r>
            <a:r>
              <a:rPr lang="zh-CN" altLang="en-US">
                <a:cs typeface="Times New Roman" panose="02020603050405020304" pitchFamily="18" charset="0"/>
              </a:rPr>
              <a:t>和水，测出小冰块的体积</a:t>
            </a:r>
            <a:r>
              <a:rPr lang="en-US" altLang="zh-CN" i="1">
                <a:cs typeface="Times New Roman" panose="02020603050405020304" pitchFamily="18" charset="0"/>
              </a:rPr>
              <a:t>V</a:t>
            </a:r>
            <a:r>
              <a:rPr lang="zh-CN" altLang="en-US">
                <a:cs typeface="Times New Roman" panose="02020603050405020304" pitchFamily="18" charset="0"/>
              </a:rPr>
              <a:t>；</a:t>
            </a:r>
          </a:p>
          <a:p>
            <a:pPr eaLnBrk="1" hangingPunct="1">
              <a:lnSpc>
                <a:spcPct val="190000"/>
              </a:lnSpc>
            </a:pPr>
            <a:r>
              <a:rPr lang="en-US" altLang="zh-CN">
                <a:cs typeface="Times New Roman" panose="02020603050405020304" pitchFamily="18" charset="0"/>
              </a:rPr>
              <a:t>(3)</a:t>
            </a:r>
            <a:r>
              <a:rPr lang="zh-CN" altLang="en-US">
                <a:cs typeface="Times New Roman" panose="02020603050405020304" pitchFamily="18" charset="0"/>
              </a:rPr>
              <a:t>根据</a:t>
            </a:r>
            <a:r>
              <a:rPr lang="en-US" altLang="zh-CN" i="1">
                <a:cs typeface="Times New Roman" panose="02020603050405020304" pitchFamily="18" charset="0"/>
              </a:rPr>
              <a:t>ρ</a:t>
            </a:r>
            <a:r>
              <a:rPr lang="zh-CN" altLang="en-US">
                <a:cs typeface="Times New Roman" panose="02020603050405020304" pitchFamily="18" charset="0"/>
              </a:rPr>
              <a:t>＝</a:t>
            </a:r>
            <a:r>
              <a:rPr lang="en-US" altLang="zh-CN"/>
              <a:t>_____</a:t>
            </a:r>
            <a:r>
              <a:rPr lang="zh-CN" altLang="en-US">
                <a:cs typeface="Times New Roman" panose="02020603050405020304" pitchFamily="18" charset="0"/>
              </a:rPr>
              <a:t>，代入所测得的实验数据，并通过计算得到冰的密度为</a:t>
            </a:r>
            <a:r>
              <a:rPr lang="en-US" altLang="zh-CN">
                <a:cs typeface="Times New Roman" panose="02020603050405020304" pitchFamily="18" charset="0"/>
              </a:rPr>
              <a:t>0.9×10</a:t>
            </a:r>
            <a:r>
              <a:rPr lang="en-US" altLang="zh-CN" baseline="30000">
                <a:cs typeface="Times New Roman" panose="02020603050405020304" pitchFamily="18" charset="0"/>
              </a:rPr>
              <a:t>3</a:t>
            </a:r>
            <a:r>
              <a:rPr lang="en-US" altLang="zh-CN">
                <a:cs typeface="Times New Roman" panose="02020603050405020304" pitchFamily="18" charset="0"/>
              </a:rPr>
              <a:t> kg/m</a:t>
            </a:r>
            <a:r>
              <a:rPr lang="en-US" altLang="zh-CN" baseline="30000">
                <a:cs typeface="Times New Roman" panose="02020603050405020304" pitchFamily="18" charset="0"/>
              </a:rPr>
              <a:t>3</a:t>
            </a:r>
            <a:r>
              <a:rPr lang="zh-CN" altLang="en-US">
                <a:cs typeface="Times New Roman" panose="02020603050405020304" pitchFamily="18" charset="0"/>
              </a:rPr>
              <a:t>。</a:t>
            </a:r>
          </a:p>
          <a:p>
            <a:pPr eaLnBrk="1" hangingPunct="1"/>
            <a:r>
              <a:rPr lang="zh-CN" altLang="en-US">
                <a:cs typeface="Times New Roman" panose="02020603050405020304" pitchFamily="18" charset="0"/>
              </a:rPr>
              <a:t>小华同学做完实验，意犹未尽，还想回家测量冰箱中正方体冰块的密度是否与实验室中所测冰的密度一致，经王老师同意，他将实验桌上的所有器材带回了家。请你仅利用所带回家的器材，为小华设计一个最简便的实验方案，测出该冰块的密度。</a:t>
            </a:r>
          </a:p>
        </p:txBody>
      </p:sp>
      <p:sp>
        <p:nvSpPr>
          <p:cNvPr id="71683" name="Text Box 3"/>
          <p:cNvSpPr txBox="1">
            <a:spLocks noChangeArrowheads="1"/>
          </p:cNvSpPr>
          <p:nvPr/>
        </p:nvSpPr>
        <p:spPr bwMode="auto">
          <a:xfrm>
            <a:off x="1403350" y="1025525"/>
            <a:ext cx="16224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量筒 </a:t>
            </a:r>
          </a:p>
        </p:txBody>
      </p:sp>
      <p:sp>
        <p:nvSpPr>
          <p:cNvPr id="71684" name="Text Box 4"/>
          <p:cNvSpPr txBox="1">
            <a:spLocks noChangeArrowheads="1"/>
          </p:cNvSpPr>
          <p:nvPr/>
        </p:nvSpPr>
        <p:spPr bwMode="auto">
          <a:xfrm>
            <a:off x="2663825" y="1025525"/>
            <a:ext cx="16224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细木棒</a:t>
            </a:r>
          </a:p>
        </p:txBody>
      </p:sp>
      <p:graphicFrame>
        <p:nvGraphicFramePr>
          <p:cNvPr id="71685" name="Object 5"/>
          <p:cNvGraphicFramePr>
            <a:graphicFrameLocks noChangeAspect="1"/>
          </p:cNvGraphicFramePr>
          <p:nvPr/>
        </p:nvGraphicFramePr>
        <p:xfrm>
          <a:off x="2051050" y="1493838"/>
          <a:ext cx="266700" cy="609600"/>
        </p:xfrm>
        <a:graphic>
          <a:graphicData uri="http://schemas.openxmlformats.org/presentationml/2006/ole">
            <mc:AlternateContent xmlns:mc="http://schemas.openxmlformats.org/markup-compatibility/2006">
              <mc:Choice xmlns:v="urn:schemas-microsoft-com:vml" Requires="v">
                <p:oleObj spid="_x0000_s4098" name="Equation" r:id="rId3" imgW="266700" imgH="609600" progId="Equation.DSMT4">
                  <p:embed/>
                </p:oleObj>
              </mc:Choice>
              <mc:Fallback>
                <p:oleObj name="Equation" r:id="rId3" imgW="266700" imgH="6096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051050" y="1493838"/>
                        <a:ext cx="266700" cy="609600"/>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68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68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3" grpId="0"/>
      <p:bldP spid="7168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2706" name="TextBox 1"/>
          <p:cNvSpPr txBox="1">
            <a:spLocks noChangeArrowheads="1"/>
          </p:cNvSpPr>
          <p:nvPr/>
        </p:nvSpPr>
        <p:spPr bwMode="auto">
          <a:xfrm>
            <a:off x="346075" y="617538"/>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实验步骤</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(1)</a:t>
            </a:r>
            <a:r>
              <a:rPr lang="zh-CN" altLang="en-US">
                <a:cs typeface="Times New Roman" panose="02020603050405020304" pitchFamily="18" charset="0"/>
              </a:rPr>
              <a:t>选择器材</a:t>
            </a:r>
            <a:r>
              <a:rPr lang="en-US" altLang="zh-CN">
                <a:cs typeface="Times New Roman" panose="02020603050405020304" pitchFamily="18" charset="0"/>
              </a:rPr>
              <a:t>___________</a:t>
            </a:r>
            <a:r>
              <a:rPr lang="zh-CN" altLang="en-US">
                <a:cs typeface="Times New Roman" panose="02020603050405020304" pitchFamily="18" charset="0"/>
              </a:rPr>
              <a:t>、</a:t>
            </a:r>
            <a:r>
              <a:rPr lang="en-US" altLang="zh-CN">
                <a:cs typeface="Times New Roman" panose="02020603050405020304" pitchFamily="18" charset="0"/>
              </a:rPr>
              <a:t>_______</a:t>
            </a:r>
            <a:r>
              <a:rPr lang="zh-CN" altLang="en-US">
                <a:cs typeface="Times New Roman" panose="02020603050405020304" pitchFamily="18" charset="0"/>
              </a:rPr>
              <a:t>，测出该冰块的质量；</a:t>
            </a:r>
          </a:p>
          <a:p>
            <a:pPr eaLnBrk="1" hangingPunct="1"/>
            <a:r>
              <a:rPr lang="en-US" altLang="zh-CN">
                <a:cs typeface="Times New Roman" panose="02020603050405020304" pitchFamily="18" charset="0"/>
              </a:rPr>
              <a:t>(2)</a:t>
            </a:r>
            <a:r>
              <a:rPr lang="zh-CN" altLang="en-US">
                <a:cs typeface="Times New Roman" panose="02020603050405020304" pitchFamily="18" charset="0"/>
              </a:rPr>
              <a:t>选择器材</a:t>
            </a:r>
            <a:r>
              <a:rPr lang="en-US" altLang="zh-CN">
                <a:cs typeface="Times New Roman" panose="02020603050405020304" pitchFamily="18" charset="0"/>
              </a:rPr>
              <a:t>_________</a:t>
            </a:r>
            <a:r>
              <a:rPr lang="zh-CN" altLang="en-US">
                <a:cs typeface="Times New Roman" panose="02020603050405020304" pitchFamily="18" charset="0"/>
              </a:rPr>
              <a:t>，测出该冰块的</a:t>
            </a:r>
            <a:r>
              <a:rPr lang="en-US" altLang="zh-CN">
                <a:cs typeface="Times New Roman" panose="02020603050405020304" pitchFamily="18" charset="0"/>
              </a:rPr>
              <a:t>______</a:t>
            </a:r>
            <a:r>
              <a:rPr lang="zh-CN" altLang="en-US">
                <a:cs typeface="Times New Roman" panose="02020603050405020304" pitchFamily="18" charset="0"/>
              </a:rPr>
              <a:t>；</a:t>
            </a:r>
          </a:p>
          <a:p>
            <a:pPr eaLnBrk="1" hangingPunct="1"/>
            <a:r>
              <a:rPr lang="en-US" altLang="zh-CN">
                <a:cs typeface="Times New Roman" panose="02020603050405020304" pitchFamily="18" charset="0"/>
              </a:rPr>
              <a:t>(3)</a:t>
            </a:r>
            <a:r>
              <a:rPr lang="zh-CN" altLang="en-US">
                <a:cs typeface="Times New Roman" panose="02020603050405020304" pitchFamily="18" charset="0"/>
              </a:rPr>
              <a:t>通过计算得出冰块的密度。</a:t>
            </a:r>
          </a:p>
        </p:txBody>
      </p:sp>
      <p:sp>
        <p:nvSpPr>
          <p:cNvPr id="72707" name="Text Box 3"/>
          <p:cNvSpPr txBox="1">
            <a:spLocks noChangeArrowheads="1"/>
          </p:cNvSpPr>
          <p:nvPr/>
        </p:nvSpPr>
        <p:spPr bwMode="auto">
          <a:xfrm>
            <a:off x="1439863" y="1060450"/>
            <a:ext cx="22891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天平</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a:t>
            </a:r>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砝码</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
        <p:nvSpPr>
          <p:cNvPr id="72708" name="Text Box 4"/>
          <p:cNvSpPr txBox="1">
            <a:spLocks noChangeArrowheads="1"/>
          </p:cNvSpPr>
          <p:nvPr/>
        </p:nvSpPr>
        <p:spPr bwMode="auto">
          <a:xfrm>
            <a:off x="3132138" y="1060450"/>
            <a:ext cx="14890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烧杯 </a:t>
            </a:r>
          </a:p>
        </p:txBody>
      </p:sp>
      <p:sp>
        <p:nvSpPr>
          <p:cNvPr id="72709" name="Text Box 5"/>
          <p:cNvSpPr txBox="1">
            <a:spLocks noChangeArrowheads="1"/>
          </p:cNvSpPr>
          <p:nvPr/>
        </p:nvSpPr>
        <p:spPr bwMode="auto">
          <a:xfrm>
            <a:off x="1439863" y="1517650"/>
            <a:ext cx="18891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刻度尺 </a:t>
            </a:r>
          </a:p>
        </p:txBody>
      </p:sp>
      <p:sp>
        <p:nvSpPr>
          <p:cNvPr id="72710" name="Text Box 6"/>
          <p:cNvSpPr txBox="1">
            <a:spLocks noChangeArrowheads="1"/>
          </p:cNvSpPr>
          <p:nvPr/>
        </p:nvSpPr>
        <p:spPr bwMode="auto">
          <a:xfrm>
            <a:off x="4497388" y="1517650"/>
            <a:ext cx="12890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边长</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0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0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p:bldP spid="72708" grpId="0"/>
      <p:bldP spid="72709" grpId="0"/>
      <p:bldP spid="72710" grpId="0"/>
    </p:bldLst>
  </p:timing>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3730" name="TextBox 1"/>
          <p:cNvSpPr txBox="1">
            <a:spLocks noChangeArrowheads="1"/>
          </p:cNvSpPr>
          <p:nvPr/>
        </p:nvSpPr>
        <p:spPr bwMode="auto">
          <a:xfrm>
            <a:off x="346075" y="617538"/>
            <a:ext cx="8797925"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实验分析</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zh-CN" altLang="en-US">
                <a:cs typeface="Times New Roman" panose="02020603050405020304" pitchFamily="18" charset="0"/>
              </a:rPr>
              <a:t>小华同学发现所测冰块的密度比实验室中所测冰的密度大，原因可能是</a:t>
            </a:r>
          </a:p>
          <a:p>
            <a:pPr eaLnBrk="1" hangingPunct="1"/>
            <a:r>
              <a:rPr lang="en-US" altLang="zh-CN">
                <a:cs typeface="Times New Roman" panose="02020603050405020304" pitchFamily="18" charset="0"/>
              </a:rPr>
              <a:t>_______________________________</a:t>
            </a:r>
            <a:r>
              <a:rPr lang="zh-CN" altLang="en-US">
                <a:cs typeface="Times New Roman" panose="02020603050405020304" pitchFamily="18" charset="0"/>
              </a:rPr>
              <a:t>。</a:t>
            </a:r>
          </a:p>
        </p:txBody>
      </p:sp>
      <p:sp>
        <p:nvSpPr>
          <p:cNvPr id="73731" name="Text Box 3"/>
          <p:cNvSpPr txBox="1">
            <a:spLocks noChangeArrowheads="1"/>
          </p:cNvSpPr>
          <p:nvPr/>
        </p:nvSpPr>
        <p:spPr bwMode="auto">
          <a:xfrm>
            <a:off x="415925" y="1482725"/>
            <a:ext cx="40195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冰熔化，导致测得冰的边长偏小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p:bldLst>
  </p:timing>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4754" name="TextBox 1"/>
          <p:cNvSpPr txBox="1">
            <a:spLocks noChangeArrowheads="1"/>
          </p:cNvSpPr>
          <p:nvPr/>
        </p:nvSpPr>
        <p:spPr bwMode="auto">
          <a:xfrm>
            <a:off x="346075" y="617538"/>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latin typeface="黑体" panose="02010609060101010101" pitchFamily="49" charset="-122"/>
                <a:ea typeface="黑体" panose="02010609060101010101" pitchFamily="49" charset="-122"/>
                <a:cs typeface="Arial" panose="020B0604020202020204" pitchFamily="34" charset="0"/>
              </a:rPr>
              <a:t>         测量液体的密度</a:t>
            </a:r>
            <a:r>
              <a:rPr lang="zh-CN" altLang="en-US">
                <a:latin typeface="黑体" panose="02010609060101010101" pitchFamily="49" charset="-122"/>
                <a:ea typeface="黑体" panose="02010609060101010101" pitchFamily="49" charset="-122"/>
                <a:cs typeface="Times New Roman" panose="02020603050405020304" pitchFamily="18" charset="0"/>
              </a:rPr>
              <a:t>  </a:t>
            </a:r>
            <a:r>
              <a:rPr lang="en-US" altLang="zh-CN">
                <a:latin typeface="黑体" panose="02010609060101010101" pitchFamily="49" charset="-122"/>
                <a:ea typeface="黑体" panose="02010609060101010101" pitchFamily="49" charset="-122"/>
                <a:cs typeface="Times New Roman" panose="02020603050405020304" pitchFamily="18" charset="0"/>
              </a:rPr>
              <a:t>(10</a:t>
            </a:r>
            <a:r>
              <a:rPr lang="zh-CN" altLang="en-US">
                <a:latin typeface="黑体" panose="02010609060101010101" pitchFamily="49" charset="-122"/>
                <a:ea typeface="黑体" panose="02010609060101010101" pitchFamily="49" charset="-122"/>
                <a:cs typeface="Times New Roman" panose="02020603050405020304" pitchFamily="18" charset="0"/>
              </a:rPr>
              <a:t>年</a:t>
            </a:r>
            <a:r>
              <a:rPr lang="en-US" altLang="zh-CN">
                <a:latin typeface="黑体" panose="02010609060101010101" pitchFamily="49" charset="-122"/>
                <a:ea typeface="黑体" panose="02010609060101010101" pitchFamily="49" charset="-122"/>
                <a:cs typeface="Times New Roman" panose="02020603050405020304" pitchFamily="18" charset="0"/>
              </a:rPr>
              <a:t>1</a:t>
            </a:r>
            <a:r>
              <a:rPr lang="zh-CN" altLang="en-US">
                <a:latin typeface="黑体" panose="02010609060101010101" pitchFamily="49" charset="-122"/>
                <a:ea typeface="黑体" panose="02010609060101010101" pitchFamily="49" charset="-122"/>
                <a:cs typeface="Times New Roman" panose="02020603050405020304" pitchFamily="18" charset="0"/>
              </a:rPr>
              <a:t>考</a:t>
            </a:r>
            <a:r>
              <a:rPr lang="en-US" altLang="zh-CN">
                <a:latin typeface="黑体" panose="02010609060101010101" pitchFamily="49" charset="-122"/>
                <a:ea typeface="黑体" panose="02010609060101010101" pitchFamily="49" charset="-122"/>
                <a:cs typeface="Times New Roman" panose="02020603050405020304" pitchFamily="18" charset="0"/>
              </a:rPr>
              <a:t>)</a:t>
            </a:r>
            <a:endParaRPr lang="en-US" altLang="zh-CN">
              <a:solidFill>
                <a:srgbClr val="CC0000"/>
              </a:solidFill>
              <a:latin typeface="黑体" panose="02010609060101010101" pitchFamily="49" charset="-122"/>
              <a:ea typeface="黑体" panose="02010609060101010101" pitchFamily="49" charset="-122"/>
              <a:cs typeface="Times New Roman" panose="02020603050405020304" pitchFamily="18" charset="0"/>
            </a:endParaRPr>
          </a:p>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设计和进行实验</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1</a:t>
            </a:r>
            <a:r>
              <a:rPr lang="zh-CN" altLang="en-US">
                <a:cs typeface="Times New Roman" panose="02020603050405020304" pitchFamily="18" charset="0"/>
              </a:rPr>
              <a:t>．实验原理：</a:t>
            </a:r>
            <a:r>
              <a:rPr lang="en-US" altLang="zh-CN" i="1">
                <a:cs typeface="Times New Roman" panose="02020603050405020304" pitchFamily="18" charset="0"/>
              </a:rPr>
              <a:t>ρ</a:t>
            </a:r>
            <a:r>
              <a:rPr lang="zh-CN" altLang="en-US">
                <a:cs typeface="Times New Roman" panose="02020603050405020304" pitchFamily="18" charset="0"/>
              </a:rPr>
              <a:t>＝   。</a:t>
            </a:r>
          </a:p>
          <a:p>
            <a:pPr eaLnBrk="1" hangingPunct="1"/>
            <a:r>
              <a:rPr lang="en-US" altLang="zh-CN">
                <a:cs typeface="Times New Roman" panose="02020603050405020304" pitchFamily="18" charset="0"/>
              </a:rPr>
              <a:t>2</a:t>
            </a:r>
            <a:r>
              <a:rPr lang="zh-CN" altLang="en-US">
                <a:cs typeface="Times New Roman" panose="02020603050405020304" pitchFamily="18" charset="0"/>
              </a:rPr>
              <a:t>．实验器材及作用</a:t>
            </a:r>
          </a:p>
          <a:p>
            <a:pPr eaLnBrk="1" hangingPunct="1"/>
            <a:r>
              <a:rPr lang="en-US" altLang="zh-CN">
                <a:cs typeface="Times New Roman" panose="02020603050405020304" pitchFamily="18" charset="0"/>
              </a:rPr>
              <a:t>(1)</a:t>
            </a:r>
            <a:r>
              <a:rPr lang="zh-CN" altLang="en-US">
                <a:cs typeface="Times New Roman" panose="02020603050405020304" pitchFamily="18" charset="0"/>
              </a:rPr>
              <a:t>天平的使用与读数。</a:t>
            </a:r>
          </a:p>
          <a:p>
            <a:pPr eaLnBrk="1" hangingPunct="1"/>
            <a:r>
              <a:rPr lang="en-US" altLang="zh-CN">
                <a:cs typeface="Times New Roman" panose="02020603050405020304" pitchFamily="18" charset="0"/>
              </a:rPr>
              <a:t>(2)</a:t>
            </a:r>
            <a:r>
              <a:rPr lang="zh-CN" altLang="en-US">
                <a:cs typeface="Times New Roman" panose="02020603050405020304" pitchFamily="18" charset="0"/>
              </a:rPr>
              <a:t>量筒的使用与读数。</a:t>
            </a:r>
          </a:p>
        </p:txBody>
      </p:sp>
      <p:graphicFrame>
        <p:nvGraphicFramePr>
          <p:cNvPr id="74755" name="Object 3"/>
          <p:cNvGraphicFramePr>
            <a:graphicFrameLocks noChangeAspect="1"/>
          </p:cNvGraphicFramePr>
          <p:nvPr/>
        </p:nvGraphicFramePr>
        <p:xfrm>
          <a:off x="2700338" y="1563688"/>
          <a:ext cx="266700" cy="609600"/>
        </p:xfrm>
        <a:graphic>
          <a:graphicData uri="http://schemas.openxmlformats.org/presentationml/2006/ole">
            <mc:AlternateContent xmlns:mc="http://schemas.openxmlformats.org/markup-compatibility/2006">
              <mc:Choice xmlns:v="urn:schemas-microsoft-com:vml" Requires="v">
                <p:oleObj spid="_x0000_s5122" name="Equation" r:id="rId3" imgW="266700" imgH="609600" progId="Equation.DSMT4">
                  <p:embed/>
                </p:oleObj>
              </mc:Choice>
              <mc:Fallback>
                <p:oleObj name="Equation" r:id="rId3" imgW="266700" imgH="6096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700338" y="1563688"/>
                        <a:ext cx="266700" cy="609600"/>
                      </a:xfrm>
                      <a:prstGeom prst="rect">
                        <a:avLst/>
                      </a:prstGeom>
                      <a:noFill/>
                      <a:ln>
                        <a:noFill/>
                      </a:ln>
                      <a:effectLst/>
                    </p:spPr>
                  </p:pic>
                </p:oleObj>
              </mc:Fallback>
            </mc:AlternateContent>
          </a:graphicData>
        </a:graphic>
      </p:graphicFrame>
      <p:pic>
        <p:nvPicPr>
          <p:cNvPr id="74756"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54025" y="771525"/>
            <a:ext cx="1093788"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75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4754">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4754">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4754">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4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5778" name="TextBox 1"/>
          <p:cNvSpPr txBox="1">
            <a:spLocks noChangeArrowheads="1"/>
          </p:cNvSpPr>
          <p:nvPr/>
        </p:nvSpPr>
        <p:spPr bwMode="auto">
          <a:xfrm>
            <a:off x="346075" y="50800"/>
            <a:ext cx="8389938"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3</a:t>
            </a:r>
            <a:r>
              <a:rPr lang="zh-CN" altLang="en-US">
                <a:cs typeface="Times New Roman" panose="02020603050405020304" pitchFamily="18" charset="0"/>
              </a:rPr>
              <a:t>．实验步骤</a:t>
            </a:r>
          </a:p>
          <a:p>
            <a:pPr eaLnBrk="1" hangingPunct="1"/>
            <a:r>
              <a:rPr lang="en-US" altLang="zh-CN">
                <a:cs typeface="Times New Roman" panose="02020603050405020304" pitchFamily="18" charset="0"/>
              </a:rPr>
              <a:t>(1)</a:t>
            </a:r>
            <a:r>
              <a:rPr lang="zh-CN" altLang="en-US">
                <a:cs typeface="Times New Roman" panose="02020603050405020304" pitchFamily="18" charset="0"/>
              </a:rPr>
              <a:t>用调好的天平测出烧杯和液体的总质量</a:t>
            </a:r>
            <a:r>
              <a:rPr lang="en-US" altLang="zh-CN" i="1">
                <a:cs typeface="Times New Roman" panose="02020603050405020304" pitchFamily="18" charset="0"/>
              </a:rPr>
              <a:t>m</a:t>
            </a:r>
            <a:r>
              <a:rPr lang="en-US" altLang="zh-CN" baseline="-30000">
                <a:cs typeface="Times New Roman" panose="02020603050405020304" pitchFamily="18" charset="0"/>
              </a:rPr>
              <a:t>1</a:t>
            </a:r>
            <a:r>
              <a:rPr lang="zh-CN" altLang="en-US">
                <a:cs typeface="Times New Roman" panose="02020603050405020304" pitchFamily="18" charset="0"/>
              </a:rPr>
              <a:t>；</a:t>
            </a:r>
          </a:p>
          <a:p>
            <a:pPr eaLnBrk="1" hangingPunct="1"/>
            <a:r>
              <a:rPr lang="en-US" altLang="zh-CN">
                <a:cs typeface="Times New Roman" panose="02020603050405020304" pitchFamily="18" charset="0"/>
              </a:rPr>
              <a:t>(2)</a:t>
            </a:r>
            <a:r>
              <a:rPr lang="zh-CN" altLang="en-US">
                <a:cs typeface="Times New Roman" panose="02020603050405020304" pitchFamily="18" charset="0"/>
              </a:rPr>
              <a:t>向量筒倒入适量液体，读出量筒中液体为体积</a:t>
            </a:r>
            <a:r>
              <a:rPr lang="en-US" altLang="zh-CN" i="1">
                <a:cs typeface="Times New Roman" panose="02020603050405020304" pitchFamily="18" charset="0"/>
              </a:rPr>
              <a:t>V</a:t>
            </a:r>
            <a:r>
              <a:rPr lang="zh-CN" altLang="en-US">
                <a:cs typeface="Times New Roman" panose="02020603050405020304" pitchFamily="18" charset="0"/>
              </a:rPr>
              <a:t>；</a:t>
            </a:r>
          </a:p>
          <a:p>
            <a:pPr eaLnBrk="1" hangingPunct="1"/>
            <a:r>
              <a:rPr lang="en-US" altLang="zh-CN">
                <a:cs typeface="Times New Roman" panose="02020603050405020304" pitchFamily="18" charset="0"/>
              </a:rPr>
              <a:t>(3)</a:t>
            </a:r>
            <a:r>
              <a:rPr lang="zh-CN" altLang="en-US">
                <a:cs typeface="Times New Roman" panose="02020603050405020304" pitchFamily="18" charset="0"/>
              </a:rPr>
              <a:t>用天平测出剩余液体和烧杯的总质量</a:t>
            </a:r>
            <a:r>
              <a:rPr lang="en-US" altLang="zh-CN" i="1">
                <a:cs typeface="Times New Roman" panose="02020603050405020304" pitchFamily="18" charset="0"/>
              </a:rPr>
              <a:t>m</a:t>
            </a:r>
            <a:r>
              <a:rPr lang="en-US" altLang="zh-CN" baseline="-30000">
                <a:cs typeface="Times New Roman" panose="02020603050405020304" pitchFamily="18" charset="0"/>
              </a:rPr>
              <a:t>2</a:t>
            </a:r>
            <a:r>
              <a:rPr lang="zh-CN" altLang="en-US">
                <a:cs typeface="Times New Roman" panose="02020603050405020304" pitchFamily="18" charset="0"/>
              </a:rPr>
              <a:t>。</a:t>
            </a:r>
          </a:p>
          <a:p>
            <a:pPr eaLnBrk="1" hangingPunct="1"/>
            <a:endParaRPr lang="zh-CN" altLang="en-US">
              <a:cs typeface="Times New Roman" panose="02020603050405020304" pitchFamily="18" charset="0"/>
            </a:endParaRPr>
          </a:p>
          <a:p>
            <a:pPr eaLnBrk="1" hangingPunct="1"/>
            <a:endParaRPr lang="zh-CN" altLang="en-US">
              <a:cs typeface="Times New Roman" panose="02020603050405020304" pitchFamily="18" charset="0"/>
            </a:endParaRPr>
          </a:p>
          <a:p>
            <a:pPr eaLnBrk="1" hangingPunct="1"/>
            <a:endParaRPr lang="zh-CN" altLang="en-US">
              <a:cs typeface="Times New Roman" panose="02020603050405020304" pitchFamily="18" charset="0"/>
            </a:endParaRPr>
          </a:p>
          <a:p>
            <a:pPr eaLnBrk="1" hangingPunct="1"/>
            <a:endParaRPr lang="zh-CN" altLang="en-US">
              <a:cs typeface="Times New Roman" panose="02020603050405020304" pitchFamily="18" charset="0"/>
            </a:endParaRPr>
          </a:p>
          <a:p>
            <a:pPr eaLnBrk="1" hangingPunct="1"/>
            <a:endParaRPr lang="zh-CN" altLang="en-US">
              <a:cs typeface="Times New Roman" panose="02020603050405020304" pitchFamily="18" charset="0"/>
            </a:endParaRPr>
          </a:p>
          <a:p>
            <a:pPr eaLnBrk="1" hangingPunct="1"/>
            <a:r>
              <a:rPr lang="en-US" altLang="zh-CN">
                <a:cs typeface="Times New Roman" panose="02020603050405020304" pitchFamily="18" charset="0"/>
              </a:rPr>
              <a:t>4</a:t>
            </a:r>
            <a:r>
              <a:rPr lang="zh-CN" altLang="en-US">
                <a:cs typeface="Times New Roman" panose="02020603050405020304" pitchFamily="18" charset="0"/>
              </a:rPr>
              <a:t>．计算液体密度表达式</a:t>
            </a:r>
            <a:r>
              <a:rPr lang="en-US" altLang="zh-CN" i="1">
                <a:cs typeface="Times New Roman" panose="02020603050405020304" pitchFamily="18" charset="0"/>
              </a:rPr>
              <a:t>ρ</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a:t>
            </a:r>
          </a:p>
        </p:txBody>
      </p:sp>
      <p:pic>
        <p:nvPicPr>
          <p:cNvPr id="75779" name="Picture 3" descr="LHWL10"/>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39863" y="2247900"/>
            <a:ext cx="5651500"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5780" name="Object 4"/>
          <p:cNvGraphicFramePr>
            <a:graphicFrameLocks noChangeAspect="1"/>
          </p:cNvGraphicFramePr>
          <p:nvPr/>
        </p:nvGraphicFramePr>
        <p:xfrm>
          <a:off x="3662363" y="4192588"/>
          <a:ext cx="838200" cy="609600"/>
        </p:xfrm>
        <a:graphic>
          <a:graphicData uri="http://schemas.openxmlformats.org/presentationml/2006/ole">
            <mc:AlternateContent xmlns:mc="http://schemas.openxmlformats.org/markup-compatibility/2006">
              <mc:Choice xmlns:v="urn:schemas-microsoft-com:vml" Requires="v">
                <p:oleObj spid="_x0000_s6146" name="Equation" r:id="rId4" imgW="838200" imgH="609600" progId="Equation.DSMT4">
                  <p:embed/>
                </p:oleObj>
              </mc:Choice>
              <mc:Fallback>
                <p:oleObj name="Equation" r:id="rId4" imgW="838200" imgH="6096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3662363" y="4192588"/>
                        <a:ext cx="838200" cy="609600"/>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46075" y="231775"/>
            <a:ext cx="8389938" cy="420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．实验步骤</a:t>
            </a:r>
          </a:p>
          <a:p>
            <a:pPr eaLnBrk="1" hangingPunct="1"/>
            <a:endParaRPr lang="zh-CN" altLang="en-US"/>
          </a:p>
          <a:p>
            <a:pPr eaLnBrk="1" hangingPunct="1"/>
            <a:endParaRPr lang="zh-CN" altLang="en-US"/>
          </a:p>
          <a:p>
            <a:pPr eaLnBrk="1" hangingPunct="1"/>
            <a:endParaRPr lang="zh-CN" altLang="en-US"/>
          </a:p>
          <a:p>
            <a:pPr eaLnBrk="1" hangingPunct="1"/>
            <a:endParaRPr lang="zh-CN" altLang="en-US"/>
          </a:p>
          <a:p>
            <a:pPr eaLnBrk="1" hangingPunct="1"/>
            <a:endParaRPr lang="zh-CN" altLang="en-US"/>
          </a:p>
          <a:p>
            <a:pPr eaLnBrk="1" hangingPunct="1"/>
            <a:r>
              <a:rPr lang="en-US" altLang="zh-CN">
                <a:cs typeface="Times New Roman" panose="02020603050405020304" pitchFamily="18" charset="0"/>
              </a:rPr>
              <a:t>(1)</a:t>
            </a:r>
            <a:r>
              <a:rPr lang="zh-CN" altLang="en-US">
                <a:cs typeface="Times New Roman" panose="02020603050405020304" pitchFamily="18" charset="0"/>
              </a:rPr>
              <a:t>用调好的天平测出固体的质量</a:t>
            </a:r>
            <a:r>
              <a:rPr lang="en-US" altLang="zh-CN" i="1">
                <a:cs typeface="Times New Roman" panose="02020603050405020304" pitchFamily="18" charset="0"/>
              </a:rPr>
              <a:t>m</a:t>
            </a:r>
            <a:r>
              <a:rPr lang="zh-CN" altLang="en-US">
                <a:cs typeface="Times New Roman" panose="02020603050405020304" pitchFamily="18" charset="0"/>
              </a:rPr>
              <a:t>。</a:t>
            </a:r>
          </a:p>
          <a:p>
            <a:pPr eaLnBrk="1" hangingPunct="1"/>
            <a:r>
              <a:rPr lang="en-US" altLang="zh-CN">
                <a:cs typeface="Times New Roman" panose="02020603050405020304" pitchFamily="18" charset="0"/>
              </a:rPr>
              <a:t>(2)</a:t>
            </a:r>
            <a:r>
              <a:rPr lang="zh-CN" altLang="en-US">
                <a:cs typeface="Times New Roman" panose="02020603050405020304" pitchFamily="18" charset="0"/>
              </a:rPr>
              <a:t>在量筒中倒入适量的水，使固体可以浸没且液面不超过最大量程，测出水的体积为</a:t>
            </a:r>
            <a:r>
              <a:rPr lang="en-US" altLang="zh-CN" i="1">
                <a:cs typeface="Times New Roman" panose="02020603050405020304" pitchFamily="18" charset="0"/>
              </a:rPr>
              <a:t>V</a:t>
            </a:r>
            <a:r>
              <a:rPr lang="en-US" altLang="zh-CN" baseline="-30000">
                <a:cs typeface="Times New Roman" panose="02020603050405020304" pitchFamily="18" charset="0"/>
              </a:rPr>
              <a:t>1</a:t>
            </a:r>
            <a:r>
              <a:rPr lang="zh-CN" altLang="en-US">
                <a:cs typeface="Times New Roman" panose="02020603050405020304" pitchFamily="18" charset="0"/>
              </a:rPr>
              <a:t>。</a:t>
            </a:r>
            <a:r>
              <a:rPr lang="zh-CN" altLang="en-US"/>
              <a:t> </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87563" y="879475"/>
            <a:ext cx="4724400" cy="2100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6802" name="TextBox 1"/>
          <p:cNvSpPr txBox="1">
            <a:spLocks noChangeArrowheads="1"/>
          </p:cNvSpPr>
          <p:nvPr/>
        </p:nvSpPr>
        <p:spPr bwMode="auto">
          <a:xfrm>
            <a:off x="346075" y="617538"/>
            <a:ext cx="8389938"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实验分析</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5</a:t>
            </a:r>
            <a:r>
              <a:rPr lang="zh-CN" altLang="en-US">
                <a:cs typeface="Times New Roman" panose="02020603050405020304" pitchFamily="18" charset="0"/>
              </a:rPr>
              <a:t>．根据数据表格得出结论。</a:t>
            </a:r>
          </a:p>
          <a:p>
            <a:pPr eaLnBrk="1" hangingPunct="1"/>
            <a:r>
              <a:rPr lang="en-US" altLang="zh-CN">
                <a:cs typeface="Times New Roman" panose="02020603050405020304" pitchFamily="18" charset="0"/>
              </a:rPr>
              <a:t>6</a:t>
            </a:r>
            <a:r>
              <a:rPr lang="zh-CN" altLang="en-US">
                <a:cs typeface="Times New Roman" panose="02020603050405020304" pitchFamily="18" charset="0"/>
              </a:rPr>
              <a:t>．误差分析：将烧杯中液体全部倒入量筒中，测量液体体积时，烧杯壁上会残留部分液体，导致所测液体的体积</a:t>
            </a:r>
            <a:r>
              <a:rPr lang="zh-CN" altLang="en-US" u="sng">
                <a:cs typeface="Times New Roman" panose="02020603050405020304" pitchFamily="18" charset="0"/>
              </a:rPr>
              <a:t> 偏小 </a:t>
            </a:r>
            <a:r>
              <a:rPr lang="zh-CN" altLang="en-US">
                <a:cs typeface="Times New Roman" panose="02020603050405020304" pitchFamily="18" charset="0"/>
              </a:rPr>
              <a:t>，密度</a:t>
            </a:r>
            <a:r>
              <a:rPr lang="zh-CN" altLang="en-US" u="sng">
                <a:cs typeface="Times New Roman" panose="02020603050405020304" pitchFamily="18" charset="0"/>
              </a:rPr>
              <a:t> 偏大 </a:t>
            </a:r>
            <a:r>
              <a:rPr lang="zh-CN" altLang="en-US">
                <a:cs typeface="Times New Roman" panose="02020603050405020304" pitchFamily="18" charset="0"/>
              </a:rPr>
              <a:t>。</a:t>
            </a:r>
          </a:p>
          <a:p>
            <a:pPr eaLnBrk="1" hangingPunct="1"/>
            <a:r>
              <a:rPr lang="en-US" altLang="zh-CN">
                <a:cs typeface="Times New Roman" panose="02020603050405020304" pitchFamily="18" charset="0"/>
              </a:rPr>
              <a:t>7</a:t>
            </a:r>
            <a:r>
              <a:rPr lang="zh-CN" altLang="en-US">
                <a:cs typeface="Times New Roman" panose="02020603050405020304" pitchFamily="18" charset="0"/>
              </a:rPr>
              <a:t>．实验的评估与改进。</a:t>
            </a:r>
          </a:p>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实验拓展</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8</a:t>
            </a:r>
            <a:r>
              <a:rPr lang="zh-CN" altLang="en-US">
                <a:cs typeface="Times New Roman" panose="02020603050405020304" pitchFamily="18" charset="0"/>
              </a:rPr>
              <a:t>．等体积法测密度。</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7826" name="TextBox 1"/>
          <p:cNvSpPr txBox="1">
            <a:spLocks noChangeArrowheads="1"/>
          </p:cNvSpPr>
          <p:nvPr/>
        </p:nvSpPr>
        <p:spPr bwMode="auto">
          <a:xfrm>
            <a:off x="346075" y="617538"/>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3</a:t>
            </a:r>
            <a:r>
              <a:rPr lang="zh-CN" altLang="en-US">
                <a:cs typeface="Times New Roman" panose="02020603050405020304" pitchFamily="18" charset="0"/>
              </a:rPr>
              <a:t>．</a:t>
            </a:r>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实验名称</a:t>
            </a:r>
            <a:r>
              <a:rPr lang="en-US" altLang="zh-CN">
                <a:solidFill>
                  <a:srgbClr val="CC0000"/>
                </a:solidFill>
                <a:cs typeface="Times New Roman" panose="02020603050405020304" pitchFamily="18" charset="0"/>
              </a:rPr>
              <a:t>】</a:t>
            </a:r>
            <a:r>
              <a:rPr lang="en-US" altLang="zh-CN">
                <a:cs typeface="Times New Roman" panose="02020603050405020304" pitchFamily="18" charset="0"/>
              </a:rPr>
              <a:t> “</a:t>
            </a:r>
            <a:r>
              <a:rPr lang="zh-CN" altLang="en-US">
                <a:cs typeface="Times New Roman" panose="02020603050405020304" pitchFamily="18" charset="0"/>
              </a:rPr>
              <a:t>测量盐水密度”的实验。</a:t>
            </a:r>
          </a:p>
        </p:txBody>
      </p:sp>
      <p:pic>
        <p:nvPicPr>
          <p:cNvPr id="77828" name="Picture 4" descr="19ZBHKWL7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71550" y="1419225"/>
            <a:ext cx="5976938" cy="255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8850" name="TextBox 1"/>
          <p:cNvSpPr txBox="1">
            <a:spLocks noChangeArrowheads="1"/>
          </p:cNvSpPr>
          <p:nvPr/>
        </p:nvSpPr>
        <p:spPr bwMode="auto">
          <a:xfrm>
            <a:off x="346075" y="617538"/>
            <a:ext cx="91948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制订计划与进行实验</a:t>
            </a:r>
            <a:r>
              <a:rPr lang="en-US" altLang="zh-CN">
                <a:solidFill>
                  <a:srgbClr val="CC0000"/>
                </a:solidFill>
                <a:cs typeface="Times New Roman" panose="02020603050405020304" pitchFamily="18" charset="0"/>
              </a:rPr>
              <a:t>】</a:t>
            </a:r>
            <a:r>
              <a:rPr lang="en-US" altLang="zh-CN">
                <a:cs typeface="Times New Roman" panose="02020603050405020304" pitchFamily="18" charset="0"/>
              </a:rPr>
              <a:t> </a:t>
            </a:r>
          </a:p>
          <a:p>
            <a:pPr eaLnBrk="1" hangingPunct="1"/>
            <a:r>
              <a:rPr lang="en-US" altLang="zh-CN">
                <a:cs typeface="Times New Roman" panose="02020603050405020304" pitchFamily="18" charset="0"/>
              </a:rPr>
              <a:t>(1)</a:t>
            </a:r>
            <a:r>
              <a:rPr lang="zh-CN" altLang="en-US">
                <a:cs typeface="Times New Roman" panose="02020603050405020304" pitchFamily="18" charset="0"/>
              </a:rPr>
              <a:t>把天平放在水平桌面上，将游码移至标尺左端零刻度线处，发现分度</a:t>
            </a:r>
          </a:p>
          <a:p>
            <a:pPr eaLnBrk="1" hangingPunct="1"/>
            <a:r>
              <a:rPr lang="zh-CN" altLang="en-US">
                <a:cs typeface="Times New Roman" panose="02020603050405020304" pitchFamily="18" charset="0"/>
              </a:rPr>
              <a:t>盘指针如图甲所示，这时应通过向</a:t>
            </a:r>
            <a:r>
              <a:rPr lang="en-US" altLang="zh-CN">
                <a:cs typeface="Times New Roman" panose="02020603050405020304" pitchFamily="18" charset="0"/>
              </a:rPr>
              <a:t>_____(</a:t>
            </a:r>
            <a:r>
              <a:rPr lang="zh-CN" altLang="en-US">
                <a:cs typeface="Times New Roman" panose="02020603050405020304" pitchFamily="18" charset="0"/>
              </a:rPr>
              <a:t>选填“左”或“右”</a:t>
            </a:r>
            <a:r>
              <a:rPr lang="en-US" altLang="zh-CN">
                <a:cs typeface="Times New Roman" panose="02020603050405020304" pitchFamily="18" charset="0"/>
              </a:rPr>
              <a:t>)</a:t>
            </a:r>
            <a:r>
              <a:rPr lang="zh-CN" altLang="en-US">
                <a:cs typeface="Times New Roman" panose="02020603050405020304" pitchFamily="18" charset="0"/>
              </a:rPr>
              <a:t>调节平衡</a:t>
            </a:r>
          </a:p>
          <a:p>
            <a:pPr eaLnBrk="1" hangingPunct="1"/>
            <a:r>
              <a:rPr lang="zh-CN" altLang="en-US">
                <a:cs typeface="Times New Roman" panose="02020603050405020304" pitchFamily="18" charset="0"/>
              </a:rPr>
              <a:t>螺母使天平平衡。</a:t>
            </a:r>
          </a:p>
        </p:txBody>
      </p:sp>
      <p:sp>
        <p:nvSpPr>
          <p:cNvPr id="78851" name="Text Box 3"/>
          <p:cNvSpPr txBox="1">
            <a:spLocks noChangeArrowheads="1"/>
          </p:cNvSpPr>
          <p:nvPr/>
        </p:nvSpPr>
        <p:spPr bwMode="auto">
          <a:xfrm>
            <a:off x="4243388" y="1482725"/>
            <a:ext cx="696912"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左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p:bld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79874" name="TextBox 1"/>
          <p:cNvSpPr txBox="1">
            <a:spLocks noChangeArrowheads="1"/>
          </p:cNvSpPr>
          <p:nvPr/>
        </p:nvSpPr>
        <p:spPr bwMode="auto">
          <a:xfrm>
            <a:off x="346075" y="617538"/>
            <a:ext cx="89789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(2)</a:t>
            </a:r>
            <a:r>
              <a:rPr lang="zh-CN" altLang="en-US">
                <a:cs typeface="Times New Roman" panose="02020603050405020304" pitchFamily="18" charset="0"/>
              </a:rPr>
              <a:t>向烧杯中倒入盐水，称出烧杯与盐水的总质量为</a:t>
            </a:r>
            <a:r>
              <a:rPr lang="en-US" altLang="zh-CN">
                <a:cs typeface="Times New Roman" panose="02020603050405020304" pitchFamily="18" charset="0"/>
              </a:rPr>
              <a:t>96 g</a:t>
            </a:r>
            <a:r>
              <a:rPr lang="zh-CN" altLang="en-US">
                <a:cs typeface="Times New Roman" panose="02020603050405020304" pitchFamily="18" charset="0"/>
              </a:rPr>
              <a:t>，再将烧杯中一</a:t>
            </a:r>
          </a:p>
          <a:p>
            <a:pPr eaLnBrk="1" hangingPunct="1"/>
            <a:r>
              <a:rPr lang="zh-CN" altLang="en-US">
                <a:cs typeface="Times New Roman" panose="02020603050405020304" pitchFamily="18" charset="0"/>
              </a:rPr>
              <a:t>部分盐水倒入量筒中</a:t>
            </a:r>
            <a:r>
              <a:rPr lang="en-US" altLang="zh-CN">
                <a:cs typeface="Times New Roman" panose="02020603050405020304" pitchFamily="18" charset="0"/>
              </a:rPr>
              <a:t>(</a:t>
            </a:r>
            <a:r>
              <a:rPr lang="zh-CN" altLang="en-US">
                <a:cs typeface="Times New Roman" panose="02020603050405020304" pitchFamily="18" charset="0"/>
              </a:rPr>
              <a:t>如图丙所示</a:t>
            </a:r>
            <a:r>
              <a:rPr lang="en-US" altLang="zh-CN">
                <a:cs typeface="Times New Roman" panose="02020603050405020304" pitchFamily="18" charset="0"/>
              </a:rPr>
              <a:t>)</a:t>
            </a:r>
            <a:r>
              <a:rPr lang="zh-CN" altLang="en-US">
                <a:cs typeface="Times New Roman" panose="02020603050405020304" pitchFamily="18" charset="0"/>
              </a:rPr>
              <a:t>，则量筒内盐水的体积是</a:t>
            </a:r>
            <a:r>
              <a:rPr lang="en-US" altLang="zh-CN">
                <a:cs typeface="Times New Roman" panose="02020603050405020304" pitchFamily="18" charset="0"/>
              </a:rPr>
              <a:t>_____cm</a:t>
            </a:r>
            <a:r>
              <a:rPr lang="en-US" altLang="zh-CN" baseline="30000">
                <a:cs typeface="Times New Roman" panose="02020603050405020304" pitchFamily="18" charset="0"/>
              </a:rPr>
              <a:t>3</a:t>
            </a:r>
            <a:r>
              <a:rPr lang="zh-CN" altLang="en-US">
                <a:cs typeface="Times New Roman" panose="02020603050405020304" pitchFamily="18" charset="0"/>
              </a:rPr>
              <a:t>。再</a:t>
            </a:r>
          </a:p>
          <a:p>
            <a:pPr eaLnBrk="1" hangingPunct="1"/>
            <a:r>
              <a:rPr lang="zh-CN" altLang="en-US">
                <a:cs typeface="Times New Roman" panose="02020603050405020304" pitchFamily="18" charset="0"/>
              </a:rPr>
              <a:t>称量烧杯和剩下的盐水总质量时，发现加减砝码总不能使天平平衡，这时</a:t>
            </a:r>
          </a:p>
          <a:p>
            <a:pPr eaLnBrk="1" hangingPunct="1"/>
            <a:r>
              <a:rPr lang="zh-CN" altLang="en-US">
                <a:cs typeface="Times New Roman" panose="02020603050405020304" pitchFamily="18" charset="0"/>
              </a:rPr>
              <a:t>应该 </a:t>
            </a:r>
            <a:r>
              <a:rPr lang="en-US" altLang="zh-CN">
                <a:cs typeface="Times New Roman" panose="02020603050405020304" pitchFamily="18" charset="0"/>
              </a:rPr>
              <a:t>_________</a:t>
            </a:r>
            <a:r>
              <a:rPr lang="zh-CN" altLang="en-US">
                <a:cs typeface="Times New Roman" panose="02020603050405020304" pitchFamily="18" charset="0"/>
              </a:rPr>
              <a:t>。</a:t>
            </a:r>
          </a:p>
          <a:p>
            <a:pPr eaLnBrk="1" hangingPunct="1"/>
            <a:r>
              <a:rPr lang="en-US" altLang="zh-CN">
                <a:cs typeface="Times New Roman" panose="02020603050405020304" pitchFamily="18" charset="0"/>
              </a:rPr>
              <a:t>(3)</a:t>
            </a:r>
            <a:r>
              <a:rPr lang="zh-CN" altLang="en-US">
                <a:cs typeface="Times New Roman" panose="02020603050405020304" pitchFamily="18" charset="0"/>
              </a:rPr>
              <a:t>若天平再次平衡时所用的砝码和游码位置如图乙所示，则倒入量筒内</a:t>
            </a:r>
          </a:p>
          <a:p>
            <a:pPr eaLnBrk="1" hangingPunct="1"/>
            <a:r>
              <a:rPr lang="zh-CN" altLang="en-US">
                <a:cs typeface="Times New Roman" panose="02020603050405020304" pitchFamily="18" charset="0"/>
              </a:rPr>
              <a:t>的盐水质量为 </a:t>
            </a:r>
            <a:r>
              <a:rPr lang="en-US" altLang="zh-CN">
                <a:cs typeface="Times New Roman" panose="02020603050405020304" pitchFamily="18" charset="0"/>
              </a:rPr>
              <a:t>_____</a:t>
            </a:r>
            <a:r>
              <a:rPr lang="zh-CN" altLang="en-US">
                <a:cs typeface="Times New Roman" panose="02020603050405020304" pitchFamily="18" charset="0"/>
              </a:rPr>
              <a:t>。</a:t>
            </a:r>
          </a:p>
          <a:p>
            <a:pPr eaLnBrk="1" hangingPunct="1"/>
            <a:r>
              <a:rPr lang="en-US" altLang="zh-CN">
                <a:cs typeface="Times New Roman" panose="02020603050405020304" pitchFamily="18" charset="0"/>
              </a:rPr>
              <a:t>(4)</a:t>
            </a:r>
            <a:r>
              <a:rPr lang="zh-CN" altLang="en-US">
                <a:cs typeface="Times New Roman" panose="02020603050405020304" pitchFamily="18" charset="0"/>
              </a:rPr>
              <a:t>通过计算可知盐水的密度约为</a:t>
            </a:r>
            <a:r>
              <a:rPr lang="en-US" altLang="zh-CN">
                <a:cs typeface="Times New Roman" panose="02020603050405020304" pitchFamily="18" charset="0"/>
              </a:rPr>
              <a:t>___________kg/m</a:t>
            </a:r>
            <a:r>
              <a:rPr lang="en-US" altLang="zh-CN" baseline="30000">
                <a:cs typeface="Times New Roman" panose="02020603050405020304" pitchFamily="18" charset="0"/>
              </a:rPr>
              <a:t>3</a:t>
            </a:r>
            <a:r>
              <a:rPr lang="zh-CN" altLang="en-US">
                <a:cs typeface="Times New Roman" panose="02020603050405020304" pitchFamily="18" charset="0"/>
              </a:rPr>
              <a:t>。 </a:t>
            </a:r>
          </a:p>
        </p:txBody>
      </p:sp>
      <p:sp>
        <p:nvSpPr>
          <p:cNvPr id="79875" name="Text Box 3"/>
          <p:cNvSpPr txBox="1">
            <a:spLocks noChangeArrowheads="1"/>
          </p:cNvSpPr>
          <p:nvPr/>
        </p:nvSpPr>
        <p:spPr bwMode="auto">
          <a:xfrm>
            <a:off x="6869113" y="1025525"/>
            <a:ext cx="10826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30 </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
        <p:nvSpPr>
          <p:cNvPr id="79876" name="Text Box 4"/>
          <p:cNvSpPr txBox="1">
            <a:spLocks noChangeArrowheads="1"/>
          </p:cNvSpPr>
          <p:nvPr/>
        </p:nvSpPr>
        <p:spPr bwMode="auto">
          <a:xfrm>
            <a:off x="722313" y="1939925"/>
            <a:ext cx="18700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移动游码</a:t>
            </a:r>
          </a:p>
        </p:txBody>
      </p:sp>
      <p:sp>
        <p:nvSpPr>
          <p:cNvPr id="79877" name="Text Box 5"/>
          <p:cNvSpPr txBox="1">
            <a:spLocks noChangeArrowheads="1"/>
          </p:cNvSpPr>
          <p:nvPr/>
        </p:nvSpPr>
        <p:spPr bwMode="auto">
          <a:xfrm>
            <a:off x="1878013" y="2854325"/>
            <a:ext cx="10826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34 g</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
        <p:nvSpPr>
          <p:cNvPr id="79878" name="Text Box 6"/>
          <p:cNvSpPr txBox="1">
            <a:spLocks noChangeArrowheads="1"/>
          </p:cNvSpPr>
          <p:nvPr/>
        </p:nvSpPr>
        <p:spPr bwMode="auto">
          <a:xfrm>
            <a:off x="3641725" y="3311525"/>
            <a:ext cx="24066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1.13×10</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3</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87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87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8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p:bldP spid="79876" grpId="0"/>
      <p:bldP spid="79877" grpId="0"/>
      <p:bldP spid="79878" grpId="0"/>
    </p:bldLst>
  </p:timing>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0898" name="TextBox 1"/>
          <p:cNvSpPr txBox="1">
            <a:spLocks noChangeArrowheads="1"/>
          </p:cNvSpPr>
          <p:nvPr/>
        </p:nvSpPr>
        <p:spPr bwMode="auto">
          <a:xfrm>
            <a:off x="346075" y="617538"/>
            <a:ext cx="9339263"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4</a:t>
            </a:r>
            <a:r>
              <a:rPr lang="zh-CN" altLang="en-US">
                <a:cs typeface="Times New Roman" panose="02020603050405020304" pitchFamily="18" charset="0"/>
              </a:rPr>
              <a:t>．</a:t>
            </a:r>
            <a:r>
              <a:rPr lang="en-US" altLang="zh-CN">
                <a:cs typeface="Arial" panose="020B0604020202020204" pitchFamily="34" charset="0"/>
              </a:rPr>
              <a:t>(2013·</a:t>
            </a:r>
            <a:r>
              <a:rPr lang="zh-CN" altLang="en-US">
                <a:cs typeface="Arial" panose="020B0604020202020204" pitchFamily="34" charset="0"/>
              </a:rPr>
              <a:t>江西</a:t>
            </a:r>
            <a:r>
              <a:rPr lang="en-US" altLang="zh-CN">
                <a:cs typeface="Arial" panose="020B0604020202020204" pitchFamily="34" charset="0"/>
              </a:rPr>
              <a:t>)</a:t>
            </a:r>
            <a:r>
              <a:rPr lang="zh-CN" altLang="en-US">
                <a:cs typeface="Times New Roman" panose="02020603050405020304" pitchFamily="18" charset="0"/>
              </a:rPr>
              <a:t>科学家发现从空气中取得的氮的密度是</a:t>
            </a:r>
            <a:r>
              <a:rPr lang="en-US" altLang="zh-CN">
                <a:cs typeface="Times New Roman" panose="02020603050405020304" pitchFamily="18" charset="0"/>
              </a:rPr>
              <a:t>1.257 2 kg/m</a:t>
            </a:r>
            <a:r>
              <a:rPr lang="en-US" altLang="zh-CN" baseline="30000">
                <a:cs typeface="Times New Roman" panose="02020603050405020304" pitchFamily="18" charset="0"/>
              </a:rPr>
              <a:t>3</a:t>
            </a:r>
            <a:r>
              <a:rPr lang="zh-CN" altLang="en-US">
                <a:cs typeface="Times New Roman" panose="02020603050405020304" pitchFamily="18" charset="0"/>
              </a:rPr>
              <a:t>，</a:t>
            </a:r>
          </a:p>
          <a:p>
            <a:pPr eaLnBrk="1" hangingPunct="1"/>
            <a:r>
              <a:rPr lang="zh-CN" altLang="en-US">
                <a:cs typeface="Times New Roman" panose="02020603050405020304" pitchFamily="18" charset="0"/>
              </a:rPr>
              <a:t>从氨中取得的氮的密度是</a:t>
            </a:r>
            <a:r>
              <a:rPr lang="en-US" altLang="zh-CN">
                <a:cs typeface="Times New Roman" panose="02020603050405020304" pitchFamily="18" charset="0"/>
              </a:rPr>
              <a:t>1.250 5 kg/m</a:t>
            </a:r>
            <a:r>
              <a:rPr lang="en-US" altLang="zh-CN" baseline="30000">
                <a:cs typeface="Times New Roman" panose="02020603050405020304" pitchFamily="18" charset="0"/>
              </a:rPr>
              <a:t>3</a:t>
            </a:r>
            <a:r>
              <a:rPr lang="zh-CN" altLang="en-US">
                <a:cs typeface="Times New Roman" panose="02020603050405020304" pitchFamily="18" charset="0"/>
              </a:rPr>
              <a:t>。数据的细微差异引起了科学家</a:t>
            </a:r>
          </a:p>
          <a:p>
            <a:pPr eaLnBrk="1" hangingPunct="1"/>
            <a:r>
              <a:rPr lang="zh-CN" altLang="en-US">
                <a:cs typeface="Times New Roman" panose="02020603050405020304" pitchFamily="18" charset="0"/>
              </a:rPr>
              <a:t>的注意，进一步研究中发现了新的气体</a:t>
            </a:r>
            <a:r>
              <a:rPr lang="en-US" altLang="zh-CN">
                <a:cs typeface="Times New Roman" panose="02020603050405020304" pitchFamily="18" charset="0"/>
              </a:rPr>
              <a:t>——</a:t>
            </a:r>
            <a:r>
              <a:rPr lang="zh-CN" altLang="en-US">
                <a:cs typeface="Times New Roman" panose="02020603050405020304" pitchFamily="18" charset="0"/>
              </a:rPr>
              <a:t>氩。这一实验说明密度是物质</a:t>
            </a:r>
          </a:p>
          <a:p>
            <a:pPr eaLnBrk="1" hangingPunct="1"/>
            <a:r>
              <a:rPr lang="zh-CN" altLang="en-US">
                <a:cs typeface="Times New Roman" panose="02020603050405020304" pitchFamily="18" charset="0"/>
              </a:rPr>
              <a:t>的一种 </a:t>
            </a:r>
            <a:r>
              <a:rPr lang="en-US" altLang="zh-CN">
                <a:cs typeface="Times New Roman" panose="02020603050405020304" pitchFamily="18" charset="0"/>
              </a:rPr>
              <a:t>___________</a:t>
            </a:r>
            <a:r>
              <a:rPr lang="zh-CN" altLang="en-US">
                <a:cs typeface="Times New Roman" panose="02020603050405020304" pitchFamily="18" charset="0"/>
              </a:rPr>
              <a:t>，应用密度可以</a:t>
            </a:r>
            <a:r>
              <a:rPr lang="en-US" altLang="zh-CN">
                <a:cs typeface="Times New Roman" panose="02020603050405020304" pitchFamily="18" charset="0"/>
              </a:rPr>
              <a:t>_______</a:t>
            </a:r>
            <a:r>
              <a:rPr lang="zh-CN" altLang="en-US">
                <a:cs typeface="Times New Roman" panose="02020603050405020304" pitchFamily="18" charset="0"/>
              </a:rPr>
              <a:t>物质。小姬同学像科学家一</a:t>
            </a:r>
          </a:p>
          <a:p>
            <a:pPr eaLnBrk="1" hangingPunct="1"/>
            <a:r>
              <a:rPr lang="zh-CN" altLang="en-US">
                <a:cs typeface="Times New Roman" panose="02020603050405020304" pitchFamily="18" charset="0"/>
              </a:rPr>
              <a:t>样去探索水的密度。</a:t>
            </a:r>
          </a:p>
        </p:txBody>
      </p:sp>
      <p:sp>
        <p:nvSpPr>
          <p:cNvPr id="80899" name="Text Box 3"/>
          <p:cNvSpPr txBox="1">
            <a:spLocks noChangeArrowheads="1"/>
          </p:cNvSpPr>
          <p:nvPr/>
        </p:nvSpPr>
        <p:spPr bwMode="auto">
          <a:xfrm>
            <a:off x="735013" y="1939925"/>
            <a:ext cx="260667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特性</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a:t>
            </a:r>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属性</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
        <p:nvSpPr>
          <p:cNvPr id="80900" name="Text Box 4"/>
          <p:cNvSpPr txBox="1">
            <a:spLocks noChangeArrowheads="1"/>
          </p:cNvSpPr>
          <p:nvPr/>
        </p:nvSpPr>
        <p:spPr bwMode="auto">
          <a:xfrm>
            <a:off x="4137025" y="1939925"/>
            <a:ext cx="16954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鉴别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89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9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p:bldP spid="8090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1922" name="TextBox 1"/>
          <p:cNvSpPr txBox="1">
            <a:spLocks noChangeArrowheads="1"/>
          </p:cNvSpPr>
          <p:nvPr/>
        </p:nvSpPr>
        <p:spPr bwMode="auto">
          <a:xfrm>
            <a:off x="346075" y="617538"/>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设计实验与进行实验</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(1)</a:t>
            </a:r>
            <a:r>
              <a:rPr lang="zh-CN" altLang="en-US">
                <a:cs typeface="Times New Roman" panose="02020603050405020304" pitchFamily="18" charset="0"/>
              </a:rPr>
              <a:t>用调节好的天平测出空烧杯的质量</a:t>
            </a:r>
            <a:r>
              <a:rPr lang="en-US" altLang="zh-CN" i="1">
                <a:cs typeface="Times New Roman" panose="02020603050405020304" pitchFamily="18" charset="0"/>
              </a:rPr>
              <a:t>m</a:t>
            </a:r>
            <a:r>
              <a:rPr lang="en-US" altLang="zh-CN" baseline="-30000">
                <a:cs typeface="Times New Roman" panose="02020603050405020304" pitchFamily="18" charset="0"/>
              </a:rPr>
              <a:t>1</a:t>
            </a:r>
            <a:r>
              <a:rPr lang="zh-CN" altLang="en-US">
                <a:cs typeface="Times New Roman" panose="02020603050405020304" pitchFamily="18" charset="0"/>
              </a:rPr>
              <a:t>；</a:t>
            </a:r>
          </a:p>
          <a:p>
            <a:pPr eaLnBrk="1" hangingPunct="1"/>
            <a:r>
              <a:rPr lang="en-US" altLang="zh-CN">
                <a:cs typeface="Times New Roman" panose="02020603050405020304" pitchFamily="18" charset="0"/>
              </a:rPr>
              <a:t>(2)</a:t>
            </a:r>
            <a:r>
              <a:rPr lang="zh-CN" altLang="en-US">
                <a:cs typeface="Times New Roman" panose="02020603050405020304" pitchFamily="18" charset="0"/>
              </a:rPr>
              <a:t>向烧杯中倒入适量的水，测出它们的总质量</a:t>
            </a:r>
            <a:r>
              <a:rPr lang="en-US" altLang="zh-CN" i="1">
                <a:cs typeface="Times New Roman" panose="02020603050405020304" pitchFamily="18" charset="0"/>
              </a:rPr>
              <a:t>m</a:t>
            </a:r>
            <a:r>
              <a:rPr lang="en-US" altLang="zh-CN" baseline="-30000">
                <a:cs typeface="Times New Roman" panose="02020603050405020304" pitchFamily="18" charset="0"/>
              </a:rPr>
              <a:t>2</a:t>
            </a:r>
            <a:r>
              <a:rPr lang="zh-CN" altLang="en-US">
                <a:cs typeface="Times New Roman" panose="02020603050405020304" pitchFamily="18" charset="0"/>
              </a:rPr>
              <a:t>，则这些水的质量为</a:t>
            </a:r>
          </a:p>
          <a:p>
            <a:pPr eaLnBrk="1" hangingPunct="1"/>
            <a:r>
              <a:rPr lang="en-US" altLang="zh-CN">
                <a:cs typeface="Times New Roman" panose="02020603050405020304" pitchFamily="18" charset="0"/>
              </a:rPr>
              <a:t>________</a:t>
            </a:r>
            <a:r>
              <a:rPr lang="zh-CN" altLang="en-US">
                <a:cs typeface="Times New Roman" panose="02020603050405020304" pitchFamily="18" charset="0"/>
              </a:rPr>
              <a:t>；</a:t>
            </a:r>
          </a:p>
          <a:p>
            <a:pPr eaLnBrk="1" hangingPunct="1"/>
            <a:r>
              <a:rPr lang="en-US" altLang="zh-CN">
                <a:cs typeface="Times New Roman" panose="02020603050405020304" pitchFamily="18" charset="0"/>
              </a:rPr>
              <a:t>(3)</a:t>
            </a:r>
            <a:r>
              <a:rPr lang="zh-CN" altLang="en-US">
                <a:cs typeface="Times New Roman" panose="02020603050405020304" pitchFamily="18" charset="0"/>
              </a:rPr>
              <a:t>再将烧杯中的水倒入如图所示的量杯中，测出水的体积</a:t>
            </a:r>
            <a:r>
              <a:rPr lang="en-US" altLang="zh-CN" i="1">
                <a:cs typeface="Times New Roman" panose="02020603050405020304" pitchFamily="18" charset="0"/>
              </a:rPr>
              <a:t>V</a:t>
            </a:r>
            <a:r>
              <a:rPr lang="zh-CN" altLang="en-US">
                <a:cs typeface="Times New Roman" panose="02020603050405020304" pitchFamily="18" charset="0"/>
              </a:rPr>
              <a:t>；</a:t>
            </a:r>
          </a:p>
          <a:p>
            <a:pPr eaLnBrk="1" hangingPunct="1"/>
            <a:r>
              <a:rPr lang="en-US" altLang="zh-CN">
                <a:cs typeface="Times New Roman" panose="02020603050405020304" pitchFamily="18" charset="0"/>
              </a:rPr>
              <a:t>(4)</a:t>
            </a:r>
            <a:r>
              <a:rPr lang="zh-CN" altLang="en-US">
                <a:cs typeface="Times New Roman" panose="02020603050405020304" pitchFamily="18" charset="0"/>
              </a:rPr>
              <a:t>计算出水的密度</a:t>
            </a:r>
            <a:r>
              <a:rPr lang="en-US" altLang="zh-CN" i="1">
                <a:cs typeface="Times New Roman" panose="02020603050405020304" pitchFamily="18" charset="0"/>
              </a:rPr>
              <a:t>ρ</a:t>
            </a:r>
            <a:r>
              <a:rPr lang="zh-CN" altLang="en-US">
                <a:cs typeface="Times New Roman" panose="02020603050405020304" pitchFamily="18" charset="0"/>
              </a:rPr>
              <a:t>。</a:t>
            </a:r>
          </a:p>
        </p:txBody>
      </p:sp>
      <p:pic>
        <p:nvPicPr>
          <p:cNvPr id="81923" name="Picture 3" descr="20JXWLJ-99"/>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635375" y="3471863"/>
            <a:ext cx="1077913"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5" name="Text Box 5"/>
          <p:cNvSpPr txBox="1">
            <a:spLocks noChangeArrowheads="1"/>
          </p:cNvSpPr>
          <p:nvPr/>
        </p:nvSpPr>
        <p:spPr bwMode="auto">
          <a:xfrm>
            <a:off x="0" y="1924050"/>
            <a:ext cx="16351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a:t>
            </a:r>
            <a:r>
              <a:rPr lang="en-US" altLang="zh-CN" i="1">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m</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2</a:t>
            </a:r>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a:t>
            </a:r>
            <a:r>
              <a:rPr lang="en-US" altLang="zh-CN" i="1">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m</a:t>
            </a:r>
            <a:r>
              <a:rPr lang="en-US" altLang="zh-CN" baseline="-30000">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1</a:t>
            </a:r>
            <a:r>
              <a:rPr lang="en-US" altLang="zh-CN">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 </a:t>
            </a:r>
            <a:endPar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2946" name="TextBox 1"/>
          <p:cNvSpPr txBox="1">
            <a:spLocks noChangeArrowheads="1"/>
          </p:cNvSpPr>
          <p:nvPr/>
        </p:nvSpPr>
        <p:spPr bwMode="auto">
          <a:xfrm>
            <a:off x="346075" y="617538"/>
            <a:ext cx="8797925"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评估</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请找出实验中的两个不足之处：</a:t>
            </a:r>
          </a:p>
          <a:p>
            <a:pPr eaLnBrk="1" hangingPunct="1"/>
            <a:r>
              <a:rPr lang="en-US" altLang="zh-CN">
                <a:cs typeface="Times New Roman" panose="02020603050405020304" pitchFamily="18" charset="0"/>
              </a:rPr>
              <a:t>(1)</a:t>
            </a:r>
            <a:r>
              <a:rPr lang="en-US" altLang="zh-CN"/>
              <a:t>__________________________________</a:t>
            </a:r>
            <a:r>
              <a:rPr lang="zh-CN" altLang="en-US">
                <a:cs typeface="Times New Roman" panose="02020603050405020304" pitchFamily="18" charset="0"/>
              </a:rPr>
              <a:t>；</a:t>
            </a:r>
          </a:p>
          <a:p>
            <a:pPr eaLnBrk="1" hangingPunct="1"/>
            <a:r>
              <a:rPr lang="en-US" altLang="zh-CN">
                <a:cs typeface="Times New Roman" panose="02020603050405020304" pitchFamily="18" charset="0"/>
              </a:rPr>
              <a:t>(2)___________________________________________________________</a:t>
            </a:r>
          </a:p>
          <a:p>
            <a:pPr eaLnBrk="1" hangingPunct="1"/>
            <a:r>
              <a:rPr lang="en-US" altLang="zh-CN">
                <a:cs typeface="Times New Roman" panose="02020603050405020304" pitchFamily="18" charset="0"/>
              </a:rPr>
              <a:t>_____</a:t>
            </a:r>
            <a:r>
              <a:rPr lang="zh-CN" altLang="en-US">
                <a:cs typeface="Times New Roman" panose="02020603050405020304" pitchFamily="18" charset="0"/>
              </a:rPr>
              <a:t>。</a:t>
            </a:r>
          </a:p>
        </p:txBody>
      </p:sp>
      <p:sp>
        <p:nvSpPr>
          <p:cNvPr id="82947" name="Rectangle 3"/>
          <p:cNvSpPr>
            <a:spLocks noChangeArrowheads="1"/>
          </p:cNvSpPr>
          <p:nvPr/>
        </p:nvSpPr>
        <p:spPr bwMode="auto">
          <a:xfrm>
            <a:off x="1014413" y="1166813"/>
            <a:ext cx="5286375"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pPr eaLnBrk="0" hangingPunct="0">
              <a:lnSpc>
                <a:spcPct val="100000"/>
              </a:lnSpc>
            </a:pPr>
            <a:r>
              <a:rPr lang="zh-CN" altLang="en-US">
                <a:solidFill>
                  <a:srgbClr val="C4000B"/>
                </a:solidFill>
                <a:latin typeface="楷体_GB2312" panose="02010609030101010101" pitchFamily="49" charset="-122"/>
                <a:ea typeface="楷体_GB2312" panose="02010609030101010101" pitchFamily="49" charset="-122"/>
              </a:rPr>
              <a:t>量杯的分度值太大读数会出现误差 </a:t>
            </a:r>
          </a:p>
        </p:txBody>
      </p:sp>
      <p:sp>
        <p:nvSpPr>
          <p:cNvPr id="82948" name="Text Box 4"/>
          <p:cNvSpPr txBox="1">
            <a:spLocks noChangeArrowheads="1"/>
          </p:cNvSpPr>
          <p:nvPr/>
        </p:nvSpPr>
        <p:spPr bwMode="auto">
          <a:xfrm>
            <a:off x="946150" y="1482725"/>
            <a:ext cx="7596188"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烧杯中有液体残留导致测量的体积比实际体积偏小，测得的密度值</a:t>
            </a:r>
          </a:p>
        </p:txBody>
      </p:sp>
      <p:sp>
        <p:nvSpPr>
          <p:cNvPr id="82949" name="Text Box 5"/>
          <p:cNvSpPr txBox="1">
            <a:spLocks noChangeArrowheads="1"/>
          </p:cNvSpPr>
          <p:nvPr/>
        </p:nvSpPr>
        <p:spPr bwMode="auto">
          <a:xfrm>
            <a:off x="407988" y="1939925"/>
            <a:ext cx="6953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偏大</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94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9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2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p:bldP spid="82948" grpId="0"/>
      <p:bldP spid="82949" grpId="0"/>
    </p:bldLst>
  </p:timing>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3970" name="TextBox 1"/>
          <p:cNvSpPr txBox="1">
            <a:spLocks noChangeArrowheads="1"/>
          </p:cNvSpPr>
          <p:nvPr/>
        </p:nvSpPr>
        <p:spPr bwMode="auto">
          <a:xfrm>
            <a:off x="346075" y="14288"/>
            <a:ext cx="83899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提出问题</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改进实验后，小姬同学测得这些水的密度为</a:t>
            </a:r>
            <a:r>
              <a:rPr lang="en-US" altLang="zh-CN">
                <a:cs typeface="Times New Roman" panose="02020603050405020304" pitchFamily="18" charset="0"/>
              </a:rPr>
              <a:t>1 g/cm</a:t>
            </a:r>
            <a:r>
              <a:rPr lang="en-US" altLang="zh-CN" baseline="30000">
                <a:cs typeface="Times New Roman" panose="02020603050405020304" pitchFamily="18" charset="0"/>
              </a:rPr>
              <a:t>3</a:t>
            </a:r>
            <a:r>
              <a:rPr lang="zh-CN" altLang="en-US">
                <a:cs typeface="Times New Roman" panose="02020603050405020304" pitchFamily="18" charset="0"/>
              </a:rPr>
              <a:t>。水常见的形态有固态、液态、气态，她想水在固态和液态时的密度是一样的吗？</a:t>
            </a:r>
            <a:endParaRPr lang="zh-CN" altLang="en-US">
              <a:solidFill>
                <a:srgbClr val="CC0000"/>
              </a:solidFill>
              <a:cs typeface="Times New Roman" panose="02020603050405020304" pitchFamily="18" charset="0"/>
            </a:endParaRPr>
          </a:p>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设计实验与进行实验</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将这些水凝固成冰进行实验，所获得的实验数据如下表：</a:t>
            </a:r>
          </a:p>
        </p:txBody>
      </p:sp>
      <p:graphicFrame>
        <p:nvGraphicFramePr>
          <p:cNvPr id="84108" name="Group 140"/>
          <p:cNvGraphicFramePr>
            <a:graphicFrameLocks noGrp="1"/>
          </p:cNvGraphicFramePr>
          <p:nvPr/>
        </p:nvGraphicFramePr>
        <p:xfrm>
          <a:off x="468313" y="2500313"/>
          <a:ext cx="8388350" cy="2196465"/>
        </p:xfrm>
        <a:graphic>
          <a:graphicData uri="http://schemas.openxmlformats.org/drawingml/2006/table">
            <a:tbl>
              <a:tblPr/>
              <a:tblGrid>
                <a:gridCol w="1835150"/>
                <a:gridCol w="1981200"/>
                <a:gridCol w="2232025"/>
                <a:gridCol w="2339975"/>
              </a:tblGrid>
              <a:tr h="39687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实验序号</a:t>
                      </a: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冰的质量</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m</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/g</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冰的体积</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V</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/cm</a:t>
                      </a:r>
                      <a:r>
                        <a:rPr kumimoji="0" lang="en-US" altLang="zh-CN" sz="2000" b="1" i="0" u="none" strike="noStrike" cap="none" normalizeH="0" baseline="3000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endPar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冰的密度</a:t>
                      </a:r>
                      <a:r>
                        <a:rPr kumimoji="0" lang="en-US" altLang="zh-CN" sz="2000" b="1" i="1"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ρ</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/(g·cm</a:t>
                      </a:r>
                      <a:r>
                        <a:rPr kumimoji="0" lang="zh-CN" altLang="en-US" sz="2000" b="1" i="0" u="none" strike="noStrike" cap="none" normalizeH="0" baseline="3000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r>
                        <a:rPr kumimoji="0" lang="en-US" altLang="zh-CN" sz="2000" b="1" i="0" u="none" strike="noStrike" cap="none" normalizeH="0" baseline="3000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a:t>
                      </a:r>
                    </a:p>
                    <a:p>
                      <a:pPr marL="0" marR="0" lvl="0" indent="0" algn="ctr" defTabSz="914400" rtl="0" eaLnBrk="0" fontAlgn="base" latinLnBrk="0" hangingPunct="0">
                        <a:lnSpc>
                          <a:spcPct val="100000"/>
                        </a:lnSpc>
                        <a:spcBef>
                          <a:spcPct val="0"/>
                        </a:spcBef>
                        <a:spcAft>
                          <a:spcPct val="0"/>
                        </a:spcAft>
                        <a:buClrTx/>
                        <a:buSzTx/>
                        <a:buFontTx/>
                        <a:buNone/>
                      </a:pPr>
                      <a:endParaRPr kumimoji="0" lang="zh-CN" altLang="en-US"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endParaRPr>
                    </a:p>
                  </a:txBody>
                  <a:tcPr anchor="ctr"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1</a:t>
                      </a: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36</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40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0.9</a:t>
                      </a:r>
                    </a:p>
                  </a:txBody>
                  <a:tcPr anchor="ctr"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2</a:t>
                      </a: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45</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50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0.9</a:t>
                      </a:r>
                    </a:p>
                  </a:txBody>
                  <a:tcPr anchor="ctr"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r>
              <a:tr h="396875">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3</a:t>
                      </a:r>
                    </a:p>
                  </a:txBody>
                  <a:tcPr anchor="ctr" horzOverflow="overflow">
                    <a:lnL w="25400"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54</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60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lvl1pPr algn="just" eaLnBrk="0" hangingPunct="0">
                        <a:lnSpc>
                          <a:spcPct val="110000"/>
                        </a:lnSpc>
                        <a:spcBef>
                          <a:spcPts val="900"/>
                        </a:spcBef>
                        <a:buClr>
                          <a:schemeClr val="accent1"/>
                        </a:buClr>
                        <a:buSzPct val="60000"/>
                        <a:buFont typeface="Wingdings" panose="05000000000000000000" pitchFamily="2" charset="2"/>
                        <a:defRPr sz="1600">
                          <a:solidFill>
                            <a:schemeClr val="accent1"/>
                          </a:solidFill>
                          <a:latin typeface="幼圆" panose="02010509060101010101" pitchFamily="49" charset="-122"/>
                          <a:ea typeface="幼圆" panose="02010509060101010101" pitchFamily="49" charset="-122"/>
                        </a:defRPr>
                      </a:lvl1pPr>
                      <a:lvl2pPr algn="just" eaLnBrk="0" hangingPunct="0">
                        <a:lnSpc>
                          <a:spcPct val="120000"/>
                        </a:lnSpc>
                        <a:spcAft>
                          <a:spcPts val="900"/>
                        </a:spcAft>
                        <a:buClr>
                          <a:srgbClr val="ECA280"/>
                        </a:buClr>
                        <a:buFont typeface="幼圆" panose="02010509060101010101" pitchFamily="49" charset="-122"/>
                        <a:defRPr sz="1100">
                          <a:solidFill>
                            <a:schemeClr val="tx1"/>
                          </a:solidFill>
                          <a:latin typeface="幼圆" panose="02010509060101010101" pitchFamily="49" charset="-122"/>
                          <a:ea typeface="幼圆" panose="02010509060101010101" pitchFamily="49" charset="-122"/>
                        </a:defRPr>
                      </a:lvl2pPr>
                      <a:lvl3pPr eaLnBrk="0" hangingPunct="0">
                        <a:lnSpc>
                          <a:spcPct val="90000"/>
                        </a:lnSpc>
                        <a:spcBef>
                          <a:spcPts val="275"/>
                        </a:spcBef>
                        <a:buFont typeface="Arial" panose="020B0604020202020204" pitchFamily="34" charset="0"/>
                        <a:defRPr sz="1000">
                          <a:solidFill>
                            <a:schemeClr val="tx1"/>
                          </a:solidFill>
                          <a:latin typeface="Times New Roman" panose="02020603050405020304" pitchFamily="18" charset="0"/>
                          <a:ea typeface="幼圆" panose="02010509060101010101" pitchFamily="49" charset="-122"/>
                        </a:defRPr>
                      </a:lvl3pPr>
                      <a:lvl4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4pPr>
                      <a:lvl5pPr eaLnBrk="0" hangingPunct="0">
                        <a:lnSpc>
                          <a:spcPct val="90000"/>
                        </a:lnSpc>
                        <a:spcBef>
                          <a:spcPts val="275"/>
                        </a:spcBef>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5pPr>
                      <a:lvl6pPr marL="18275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6pPr>
                      <a:lvl7pPr marL="22847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7pPr>
                      <a:lvl8pPr marL="27419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8pPr>
                      <a:lvl9pPr marL="3199130" indent="459105" eaLnBrk="0" fontAlgn="base" hangingPunct="0">
                        <a:lnSpc>
                          <a:spcPct val="90000"/>
                        </a:lnSpc>
                        <a:spcBef>
                          <a:spcPts val="275"/>
                        </a:spcBef>
                        <a:spcAft>
                          <a:spcPct val="0"/>
                        </a:spcAft>
                        <a:buFont typeface="Arial" panose="020B0604020202020204" pitchFamily="34" charset="0"/>
                        <a:defRPr sz="900">
                          <a:solidFill>
                            <a:schemeClr val="tx1"/>
                          </a:solidFill>
                          <a:latin typeface="Times New Roman" panose="02020603050405020304" pitchFamily="18" charset="0"/>
                          <a:ea typeface="幼圆" panose="02010509060101010101" pitchFamily="49" charset="-122"/>
                        </a:defRPr>
                      </a:lvl9p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rgbClr val="000000"/>
                          </a:solidFill>
                          <a:effectLst/>
                          <a:latin typeface="宋体" panose="02010600030101010101" pitchFamily="2" charset="-122"/>
                          <a:ea typeface="宋体" panose="02010600030101010101" pitchFamily="2" charset="-122"/>
                          <a:cs typeface="Times New Roman" panose="02020603050405020304" pitchFamily="18" charset="0"/>
                        </a:rPr>
                        <a:t>0.9</a:t>
                      </a:r>
                    </a:p>
                  </a:txBody>
                  <a:tcPr anchor="ctr" horzOverflow="overflow">
                    <a:lnL w="9525"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84994" name="TextBox 1"/>
          <p:cNvSpPr txBox="1">
            <a:spLocks noChangeArrowheads="1"/>
          </p:cNvSpPr>
          <p:nvPr/>
        </p:nvSpPr>
        <p:spPr bwMode="auto">
          <a:xfrm>
            <a:off x="358775" y="1203325"/>
            <a:ext cx="87852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分析与结论</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分析数据得到的结论是：</a:t>
            </a:r>
            <a:r>
              <a:rPr lang="en-US" altLang="zh-CN">
                <a:cs typeface="Times New Roman" panose="02020603050405020304" pitchFamily="18" charset="0"/>
              </a:rPr>
              <a:t>___________________________</a:t>
            </a:r>
          </a:p>
          <a:p>
            <a:pPr eaLnBrk="1" hangingPunct="1"/>
            <a:r>
              <a:rPr lang="en-US" altLang="zh-CN">
                <a:cs typeface="Times New Roman" panose="02020603050405020304" pitchFamily="18" charset="0"/>
              </a:rPr>
              <a:t>_______</a:t>
            </a:r>
            <a:r>
              <a:rPr lang="zh-CN" altLang="en-US">
                <a:cs typeface="Times New Roman" panose="02020603050405020304" pitchFamily="18" charset="0"/>
              </a:rPr>
              <a:t>。</a:t>
            </a:r>
          </a:p>
        </p:txBody>
      </p:sp>
      <p:sp>
        <p:nvSpPr>
          <p:cNvPr id="84995" name="Text Box 3"/>
          <p:cNvSpPr txBox="1">
            <a:spLocks noChangeArrowheads="1"/>
          </p:cNvSpPr>
          <p:nvPr/>
        </p:nvSpPr>
        <p:spPr bwMode="auto">
          <a:xfrm>
            <a:off x="4565650" y="1152525"/>
            <a:ext cx="44450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水在固态和液态时的密度是不</a:t>
            </a:r>
          </a:p>
        </p:txBody>
      </p:sp>
      <p:sp>
        <p:nvSpPr>
          <p:cNvPr id="84996" name="Text Box 4"/>
          <p:cNvSpPr txBox="1">
            <a:spLocks noChangeArrowheads="1"/>
          </p:cNvSpPr>
          <p:nvPr/>
        </p:nvSpPr>
        <p:spPr bwMode="auto">
          <a:xfrm>
            <a:off x="304800" y="1609725"/>
            <a:ext cx="12065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solidFill>
                  <a:srgbClr val="C4000B"/>
                </a:solidFill>
                <a:latin typeface="楷体_GB2312" panose="02010609030101010101" pitchFamily="49" charset="-122"/>
                <a:ea typeface="楷体_GB2312" panose="02010609030101010101" pitchFamily="49" charset="-122"/>
                <a:cs typeface="Times New Roman" panose="02020603050405020304" pitchFamily="18" charset="0"/>
              </a:rPr>
              <a:t>一样的</a:t>
            </a:r>
          </a:p>
        </p:txBody>
      </p:sp>
      <p:pic>
        <p:nvPicPr>
          <p:cNvPr id="84998" name="New picture" hidden="1"/>
          <p:cNvPicPr/>
          <p:nvPr/>
        </p:nvPicPr>
        <p:blipFill>
          <a:blip r:embed="rId2"/>
          <a:stretch>
            <a:fillRect/>
          </a:stretch>
        </p:blipFill>
        <p:spPr>
          <a:xfrm>
            <a:off x="10274300" y="10299700"/>
            <a:ext cx="254000" cy="266700"/>
          </a:xfrm>
          <a:prstGeom prst="cube">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49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49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p:bldP spid="84996"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2770" name="TextBox 1"/>
          <p:cNvSpPr txBox="1">
            <a:spLocks noChangeArrowheads="1"/>
          </p:cNvSpPr>
          <p:nvPr/>
        </p:nvSpPr>
        <p:spPr bwMode="auto">
          <a:xfrm>
            <a:off x="346075" y="617538"/>
            <a:ext cx="8389938"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(3)</a:t>
            </a:r>
            <a:r>
              <a:rPr lang="zh-CN" altLang="en-US">
                <a:cs typeface="Times New Roman" panose="02020603050405020304" pitchFamily="18" charset="0"/>
              </a:rPr>
              <a:t>把固体浸没在量筒的水中，测出体积为</a:t>
            </a:r>
            <a:r>
              <a:rPr lang="en-US" altLang="zh-CN" i="1">
                <a:cs typeface="Times New Roman" panose="02020603050405020304" pitchFamily="18" charset="0"/>
              </a:rPr>
              <a:t>V</a:t>
            </a:r>
            <a:r>
              <a:rPr lang="en-US" altLang="zh-CN" baseline="-30000">
                <a:cs typeface="Times New Roman" panose="02020603050405020304" pitchFamily="18" charset="0"/>
              </a:rPr>
              <a:t>2</a:t>
            </a:r>
            <a:r>
              <a:rPr lang="zh-CN" altLang="en-US">
                <a:cs typeface="Times New Roman" panose="02020603050405020304" pitchFamily="18" charset="0"/>
              </a:rPr>
              <a:t>。</a:t>
            </a:r>
          </a:p>
          <a:p>
            <a:pPr eaLnBrk="1" hangingPunct="1">
              <a:lnSpc>
                <a:spcPct val="270000"/>
              </a:lnSpc>
            </a:pPr>
            <a:r>
              <a:rPr lang="en-US" altLang="zh-CN">
                <a:cs typeface="Times New Roman" panose="02020603050405020304" pitchFamily="18" charset="0"/>
              </a:rPr>
              <a:t>(4)</a:t>
            </a:r>
            <a:r>
              <a:rPr lang="zh-CN" altLang="en-US">
                <a:cs typeface="Times New Roman" panose="02020603050405020304" pitchFamily="18" charset="0"/>
              </a:rPr>
              <a:t>计算固体的密度</a:t>
            </a:r>
            <a:r>
              <a:rPr lang="en-US" altLang="zh-CN" u="sng">
                <a:cs typeface="Times New Roman" panose="02020603050405020304" pitchFamily="18" charset="0"/>
              </a:rPr>
              <a:t>__________</a:t>
            </a:r>
            <a:r>
              <a:rPr lang="zh-CN" altLang="en-US">
                <a:cs typeface="Times New Roman" panose="02020603050405020304" pitchFamily="18" charset="0"/>
              </a:rPr>
              <a:t>。</a:t>
            </a:r>
          </a:p>
          <a:p>
            <a:pPr eaLnBrk="1" hangingPunct="1"/>
            <a:r>
              <a:rPr lang="en-US" altLang="zh-CN">
                <a:cs typeface="Times New Roman" panose="02020603050405020304" pitchFamily="18" charset="0"/>
              </a:rPr>
              <a:t>(5)</a:t>
            </a:r>
            <a:r>
              <a:rPr lang="zh-CN" altLang="en-US">
                <a:cs typeface="Times New Roman" panose="02020603050405020304" pitchFamily="18" charset="0"/>
              </a:rPr>
              <a:t>实验步骤的排序。</a:t>
            </a:r>
          </a:p>
          <a:p>
            <a:pPr eaLnBrk="1" hangingPunct="1"/>
            <a:r>
              <a:rPr lang="en-US" altLang="zh-CN">
                <a:cs typeface="Times New Roman" panose="02020603050405020304" pitchFamily="18" charset="0"/>
              </a:rPr>
              <a:t>(6)</a:t>
            </a:r>
            <a:r>
              <a:rPr lang="zh-CN" altLang="en-US">
                <a:cs typeface="Times New Roman" panose="02020603050405020304" pitchFamily="18" charset="0"/>
              </a:rPr>
              <a:t>根据实验步骤补充实验器材。</a:t>
            </a:r>
          </a:p>
        </p:txBody>
      </p:sp>
      <p:graphicFrame>
        <p:nvGraphicFramePr>
          <p:cNvPr id="32771" name="Object 3"/>
          <p:cNvGraphicFramePr>
            <a:graphicFrameLocks noChangeAspect="1"/>
          </p:cNvGraphicFramePr>
          <p:nvPr/>
        </p:nvGraphicFramePr>
        <p:xfrm>
          <a:off x="2700338" y="1166813"/>
          <a:ext cx="1117600" cy="673100"/>
        </p:xfrm>
        <a:graphic>
          <a:graphicData uri="http://schemas.openxmlformats.org/presentationml/2006/ole">
            <mc:AlternateContent xmlns:mc="http://schemas.openxmlformats.org/markup-compatibility/2006">
              <mc:Choice xmlns:v="urn:schemas-microsoft-com:vml" Requires="v">
                <p:oleObj spid="_x0000_s2050" name="Equation" r:id="rId3" imgW="1116965" imgH="673100" progId="Equation.DSMT4">
                  <p:embed/>
                </p:oleObj>
              </mc:Choice>
              <mc:Fallback>
                <p:oleObj name="Equation" r:id="rId3" imgW="1116965" imgH="6731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2700338" y="1166813"/>
                        <a:ext cx="1117600" cy="673100"/>
                      </a:xfrm>
                      <a:prstGeom prst="rect">
                        <a:avLst/>
                      </a:prstGeom>
                      <a:noFill/>
                      <a:ln>
                        <a:noFill/>
                      </a:ln>
                      <a:effectLst/>
                    </p:spPr>
                  </p:pic>
                </p:oleObj>
              </mc:Fallback>
            </mc:AlternateContent>
          </a:graphicData>
        </a:graphic>
      </p:graphicFrame>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7346" name="TextBox 1"/>
          <p:cNvSpPr txBox="1">
            <a:spLocks noChangeArrowheads="1"/>
          </p:cNvSpPr>
          <p:nvPr/>
        </p:nvSpPr>
        <p:spPr bwMode="auto">
          <a:xfrm>
            <a:off x="323850" y="617538"/>
            <a:ext cx="8797925"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实验分析</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4</a:t>
            </a:r>
            <a:r>
              <a:rPr lang="zh-CN" altLang="en-US">
                <a:cs typeface="Times New Roman" panose="02020603050405020304" pitchFamily="18" charset="0"/>
              </a:rPr>
              <a:t>．误差分析：先测固体体积，再测固体质量，所测物体的密度会 </a:t>
            </a:r>
            <a:r>
              <a:rPr lang="en-US" altLang="zh-CN">
                <a:cs typeface="Times New Roman" panose="02020603050405020304" pitchFamily="18" charset="0"/>
              </a:rPr>
              <a:t>_____</a:t>
            </a:r>
            <a:r>
              <a:rPr lang="zh-CN" altLang="en-US">
                <a:cs typeface="Times New Roman" panose="02020603050405020304" pitchFamily="18" charset="0"/>
              </a:rPr>
              <a:t>，</a:t>
            </a:r>
          </a:p>
          <a:p>
            <a:pPr eaLnBrk="1" hangingPunct="1"/>
            <a:r>
              <a:rPr lang="zh-CN" altLang="en-US">
                <a:cs typeface="Times New Roman" panose="02020603050405020304" pitchFamily="18" charset="0"/>
              </a:rPr>
              <a:t>因为固体会沾水，使所测固体质量 </a:t>
            </a:r>
            <a:r>
              <a:rPr lang="en-US" altLang="zh-CN">
                <a:cs typeface="Times New Roman" panose="02020603050405020304" pitchFamily="18" charset="0"/>
              </a:rPr>
              <a:t>_____</a:t>
            </a:r>
            <a:r>
              <a:rPr lang="zh-CN" altLang="en-US">
                <a:cs typeface="Times New Roman" panose="02020603050405020304" pitchFamily="18" charset="0"/>
              </a:rPr>
              <a:t>。</a:t>
            </a:r>
          </a:p>
          <a:p>
            <a:pPr eaLnBrk="1" hangingPunct="1"/>
            <a:r>
              <a:rPr lang="en-US" altLang="zh-CN">
                <a:cs typeface="Times New Roman" panose="02020603050405020304" pitchFamily="18" charset="0"/>
              </a:rPr>
              <a:t>5</a:t>
            </a:r>
            <a:r>
              <a:rPr lang="zh-CN" altLang="en-US">
                <a:cs typeface="Times New Roman" panose="02020603050405020304" pitchFamily="18" charset="0"/>
              </a:rPr>
              <a:t>．判断固体是否为实心：将所测固体的密度与组成该固体的物质密度相</a:t>
            </a:r>
          </a:p>
          <a:p>
            <a:pPr eaLnBrk="1" hangingPunct="1"/>
            <a:r>
              <a:rPr lang="zh-CN" altLang="en-US">
                <a:cs typeface="Times New Roman" panose="02020603050405020304" pitchFamily="18" charset="0"/>
              </a:rPr>
              <a:t>比较。</a:t>
            </a:r>
          </a:p>
          <a:p>
            <a:pPr eaLnBrk="1" hangingPunct="1"/>
            <a:r>
              <a:rPr lang="en-US" altLang="zh-CN">
                <a:cs typeface="Times New Roman" panose="02020603050405020304" pitchFamily="18" charset="0"/>
              </a:rPr>
              <a:t>6</a:t>
            </a:r>
            <a:r>
              <a:rPr lang="zh-CN" altLang="en-US">
                <a:cs typeface="Times New Roman" panose="02020603050405020304" pitchFamily="18" charset="0"/>
              </a:rPr>
              <a:t>．根据已知实验器材设计实验方案。</a:t>
            </a:r>
          </a:p>
        </p:txBody>
      </p:sp>
      <p:sp>
        <p:nvSpPr>
          <p:cNvPr id="57347" name="Text Box 3"/>
          <p:cNvSpPr txBox="1">
            <a:spLocks noChangeArrowheads="1"/>
          </p:cNvSpPr>
          <p:nvPr/>
        </p:nvSpPr>
        <p:spPr bwMode="auto">
          <a:xfrm>
            <a:off x="7545388" y="1025525"/>
            <a:ext cx="12033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cs typeface="Times New Roman" panose="02020603050405020304" pitchFamily="18" charset="0"/>
              </a:rPr>
              <a:t>偏大</a:t>
            </a:r>
          </a:p>
        </p:txBody>
      </p:sp>
      <p:sp>
        <p:nvSpPr>
          <p:cNvPr id="57348" name="Text Box 4"/>
          <p:cNvSpPr txBox="1">
            <a:spLocks noChangeArrowheads="1"/>
          </p:cNvSpPr>
          <p:nvPr/>
        </p:nvSpPr>
        <p:spPr bwMode="auto">
          <a:xfrm>
            <a:off x="4103688" y="1482725"/>
            <a:ext cx="1203325"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zh-CN" altLang="en-US">
                <a:cs typeface="Times New Roman" panose="02020603050405020304" pitchFamily="18" charset="0"/>
              </a:rPr>
              <a:t>偏大</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8370" name="TextBox 1"/>
          <p:cNvSpPr txBox="1">
            <a:spLocks noChangeArrowheads="1"/>
          </p:cNvSpPr>
          <p:nvPr/>
        </p:nvSpPr>
        <p:spPr bwMode="auto">
          <a:xfrm>
            <a:off x="346075" y="617538"/>
            <a:ext cx="83899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实验拓展</a:t>
            </a:r>
            <a:r>
              <a:rPr lang="en-US" altLang="zh-CN">
                <a:solidFill>
                  <a:srgbClr val="CC0000"/>
                </a:solidFill>
                <a:cs typeface="Times New Roman" panose="02020603050405020304" pitchFamily="18" charset="0"/>
              </a:rPr>
              <a:t>】</a:t>
            </a:r>
            <a:endParaRPr lang="en-US" altLang="zh-CN">
              <a:cs typeface="Times New Roman" panose="02020603050405020304" pitchFamily="18" charset="0"/>
            </a:endParaRPr>
          </a:p>
          <a:p>
            <a:pPr eaLnBrk="1" hangingPunct="1"/>
            <a:r>
              <a:rPr lang="en-US" altLang="zh-CN">
                <a:cs typeface="Times New Roman" panose="02020603050405020304" pitchFamily="18" charset="0"/>
              </a:rPr>
              <a:t>7</a:t>
            </a:r>
            <a:r>
              <a:rPr lang="zh-CN" altLang="en-US">
                <a:cs typeface="Times New Roman" panose="02020603050405020304" pitchFamily="18" charset="0"/>
              </a:rPr>
              <a:t>．溢水法测密度</a:t>
            </a:r>
          </a:p>
          <a:p>
            <a:pPr eaLnBrk="1" hangingPunct="1"/>
            <a:r>
              <a:rPr lang="en-US" altLang="zh-CN">
                <a:cs typeface="Times New Roman" panose="02020603050405020304" pitchFamily="18" charset="0"/>
              </a:rPr>
              <a:t>(1)</a:t>
            </a:r>
            <a:r>
              <a:rPr lang="zh-CN" altLang="en-US">
                <a:cs typeface="Times New Roman" panose="02020603050405020304" pitchFamily="18" charset="0"/>
              </a:rPr>
              <a:t>用天平称量出固体的质量</a:t>
            </a:r>
            <a:r>
              <a:rPr lang="en-US" altLang="zh-CN" i="1">
                <a:cs typeface="Times New Roman" panose="02020603050405020304" pitchFamily="18" charset="0"/>
              </a:rPr>
              <a:t>m</a:t>
            </a:r>
            <a:r>
              <a:rPr lang="zh-CN" altLang="en-US" baseline="-30000">
                <a:cs typeface="Times New Roman" panose="02020603050405020304" pitchFamily="18" charset="0"/>
              </a:rPr>
              <a:t>物</a:t>
            </a:r>
            <a:r>
              <a:rPr lang="zh-CN" altLang="en-US">
                <a:cs typeface="Times New Roman" panose="02020603050405020304" pitchFamily="18" charset="0"/>
              </a:rPr>
              <a:t>、小烧杯的质量</a:t>
            </a:r>
            <a:r>
              <a:rPr lang="en-US" altLang="zh-CN" i="1">
                <a:cs typeface="Times New Roman" panose="02020603050405020304" pitchFamily="18" charset="0"/>
              </a:rPr>
              <a:t>m</a:t>
            </a:r>
            <a:r>
              <a:rPr lang="en-US" altLang="zh-CN" baseline="-30000">
                <a:cs typeface="Times New Roman" panose="02020603050405020304" pitchFamily="18" charset="0"/>
              </a:rPr>
              <a:t>1</a:t>
            </a:r>
            <a:r>
              <a:rPr lang="zh-CN" altLang="en-US">
                <a:cs typeface="Times New Roman" panose="02020603050405020304" pitchFamily="18" charset="0"/>
              </a:rPr>
              <a:t>；</a:t>
            </a:r>
          </a:p>
          <a:p>
            <a:pPr eaLnBrk="1" hangingPunct="1"/>
            <a:r>
              <a:rPr lang="en-US" altLang="zh-CN">
                <a:cs typeface="Times New Roman" panose="02020603050405020304" pitchFamily="18" charset="0"/>
              </a:rPr>
              <a:t>(2)</a:t>
            </a:r>
            <a:r>
              <a:rPr lang="zh-CN" altLang="en-US">
                <a:cs typeface="Times New Roman" panose="02020603050405020304" pitchFamily="18" charset="0"/>
              </a:rPr>
              <a:t>在溢水杯中装满水，把待测的固体浸没在水中，同时用小烧杯承接溢出的水；</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9394" name="TextBox 1"/>
          <p:cNvSpPr txBox="1">
            <a:spLocks noChangeArrowheads="1"/>
          </p:cNvSpPr>
          <p:nvPr/>
        </p:nvSpPr>
        <p:spPr bwMode="auto">
          <a:xfrm>
            <a:off x="346075" y="617538"/>
            <a:ext cx="8797925" cy="216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(3)</a:t>
            </a:r>
            <a:r>
              <a:rPr lang="zh-CN" altLang="en-US">
                <a:cs typeface="Times New Roman" panose="02020603050405020304" pitchFamily="18" charset="0"/>
              </a:rPr>
              <a:t>用天平测量出水和小烧杯的总质量</a:t>
            </a:r>
            <a:r>
              <a:rPr lang="en-US" altLang="zh-CN" i="1">
                <a:cs typeface="Times New Roman" panose="02020603050405020304" pitchFamily="18" charset="0"/>
              </a:rPr>
              <a:t>m</a:t>
            </a:r>
            <a:r>
              <a:rPr lang="en-US" altLang="zh-CN" baseline="-30000">
                <a:cs typeface="Times New Roman" panose="02020603050405020304" pitchFamily="18" charset="0"/>
              </a:rPr>
              <a:t>2</a:t>
            </a:r>
            <a:r>
              <a:rPr lang="zh-CN" altLang="en-US">
                <a:cs typeface="Times New Roman" panose="02020603050405020304" pitchFamily="18" charset="0"/>
              </a:rPr>
              <a:t>，计算出水的质量 </a:t>
            </a:r>
            <a:r>
              <a:rPr lang="en-US" altLang="zh-CN" i="1">
                <a:cs typeface="Times New Roman" panose="02020603050405020304" pitchFamily="18" charset="0"/>
              </a:rPr>
              <a:t>__________</a:t>
            </a:r>
            <a:r>
              <a:rPr lang="zh-CN" altLang="en-US">
                <a:cs typeface="Times New Roman" panose="02020603050405020304" pitchFamily="18" charset="0"/>
              </a:rPr>
              <a:t>；</a:t>
            </a:r>
          </a:p>
          <a:p>
            <a:pPr eaLnBrk="1" hangingPunct="1">
              <a:lnSpc>
                <a:spcPct val="230000"/>
              </a:lnSpc>
            </a:pPr>
            <a:r>
              <a:rPr lang="en-US" altLang="zh-CN">
                <a:cs typeface="Times New Roman" panose="02020603050405020304" pitchFamily="18" charset="0"/>
              </a:rPr>
              <a:t>(4)</a:t>
            </a:r>
            <a:r>
              <a:rPr lang="zh-CN" altLang="en-US">
                <a:cs typeface="Times New Roman" panose="02020603050405020304" pitchFamily="18" charset="0"/>
              </a:rPr>
              <a:t>根据</a:t>
            </a:r>
            <a:r>
              <a:rPr lang="en-US" altLang="zh-CN" i="1">
                <a:cs typeface="Times New Roman" panose="02020603050405020304" pitchFamily="18" charset="0"/>
              </a:rPr>
              <a:t>ρ</a:t>
            </a:r>
            <a:r>
              <a:rPr lang="zh-CN" altLang="en-US">
                <a:cs typeface="Times New Roman" panose="02020603050405020304" pitchFamily="18" charset="0"/>
              </a:rPr>
              <a:t>＝  ，求得水的体积</a:t>
            </a:r>
            <a:r>
              <a:rPr lang="en-US" altLang="zh-CN" i="1">
                <a:cs typeface="Times New Roman" panose="02020603050405020304" pitchFamily="18" charset="0"/>
              </a:rPr>
              <a:t>V</a:t>
            </a:r>
            <a:r>
              <a:rPr lang="zh-CN" altLang="en-US" baseline="-30000">
                <a:cs typeface="Times New Roman" panose="02020603050405020304" pitchFamily="18" charset="0"/>
              </a:rPr>
              <a:t>水</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，则</a:t>
            </a:r>
            <a:r>
              <a:rPr lang="en-US" altLang="zh-CN" i="1">
                <a:cs typeface="Times New Roman" panose="02020603050405020304" pitchFamily="18" charset="0"/>
              </a:rPr>
              <a:t>V</a:t>
            </a:r>
            <a:r>
              <a:rPr lang="zh-CN" altLang="en-US" baseline="-30000">
                <a:cs typeface="Times New Roman" panose="02020603050405020304" pitchFamily="18" charset="0"/>
              </a:rPr>
              <a:t>物</a:t>
            </a:r>
            <a:r>
              <a:rPr lang="zh-CN" altLang="en-US">
                <a:cs typeface="Times New Roman" panose="02020603050405020304" pitchFamily="18" charset="0"/>
              </a:rPr>
              <a:t>＝</a:t>
            </a:r>
            <a:r>
              <a:rPr lang="en-US" altLang="zh-CN" i="1">
                <a:cs typeface="Times New Roman" panose="02020603050405020304" pitchFamily="18" charset="0"/>
              </a:rPr>
              <a:t>V</a:t>
            </a:r>
            <a:r>
              <a:rPr lang="zh-CN" altLang="en-US" baseline="-30000">
                <a:cs typeface="Times New Roman" panose="02020603050405020304" pitchFamily="18" charset="0"/>
              </a:rPr>
              <a:t>水</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a:t>
            </a:r>
          </a:p>
          <a:p>
            <a:pPr eaLnBrk="1" hangingPunct="1">
              <a:lnSpc>
                <a:spcPct val="300000"/>
              </a:lnSpc>
            </a:pPr>
            <a:r>
              <a:rPr lang="en-US" altLang="zh-CN">
                <a:cs typeface="Times New Roman" panose="02020603050405020304" pitchFamily="18" charset="0"/>
              </a:rPr>
              <a:t>(5)</a:t>
            </a:r>
            <a:r>
              <a:rPr lang="zh-CN" altLang="en-US">
                <a:cs typeface="Times New Roman" panose="02020603050405020304" pitchFamily="18" charset="0"/>
              </a:rPr>
              <a:t>根据</a:t>
            </a:r>
            <a:r>
              <a:rPr lang="en-US" altLang="zh-CN" i="1">
                <a:cs typeface="Times New Roman" panose="02020603050405020304" pitchFamily="18" charset="0"/>
              </a:rPr>
              <a:t>ρ</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，求得固体的密度</a:t>
            </a:r>
            <a:r>
              <a:rPr lang="en-US" altLang="zh-CN" i="1"/>
              <a:t>____________</a:t>
            </a:r>
            <a:r>
              <a:rPr lang="en-US" altLang="zh-CN" i="1">
                <a:cs typeface="Times New Roman" panose="02020603050405020304" pitchFamily="18" charset="0"/>
              </a:rPr>
              <a:t>________</a:t>
            </a:r>
            <a:r>
              <a:rPr lang="zh-CN" altLang="en-US">
                <a:cs typeface="Times New Roman" panose="02020603050405020304" pitchFamily="18" charset="0"/>
              </a:rPr>
              <a:t>。</a:t>
            </a:r>
          </a:p>
        </p:txBody>
      </p:sp>
      <p:graphicFrame>
        <p:nvGraphicFramePr>
          <p:cNvPr id="59395" name="Object 3"/>
          <p:cNvGraphicFramePr>
            <a:graphicFrameLocks noChangeAspect="1"/>
          </p:cNvGraphicFramePr>
          <p:nvPr/>
        </p:nvGraphicFramePr>
        <p:xfrm>
          <a:off x="1871663" y="1311275"/>
          <a:ext cx="266700" cy="609600"/>
        </p:xfrm>
        <a:graphic>
          <a:graphicData uri="http://schemas.openxmlformats.org/presentationml/2006/ole">
            <mc:AlternateContent xmlns:mc="http://schemas.openxmlformats.org/markup-compatibility/2006">
              <mc:Choice xmlns:v="urn:schemas-microsoft-com:vml" Requires="v">
                <p:oleObj spid="_x0000_s3080" name="Equation" r:id="rId3" imgW="266700" imgH="609600" progId="Equation.DSMT4">
                  <p:embed/>
                </p:oleObj>
              </mc:Choice>
              <mc:Fallback>
                <p:oleObj name="Equation" r:id="rId3" imgW="266700" imgH="6096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871663" y="1311275"/>
                        <a:ext cx="266700" cy="609600"/>
                      </a:xfrm>
                      <a:prstGeom prst="rect">
                        <a:avLst/>
                      </a:prstGeom>
                      <a:noFill/>
                      <a:ln>
                        <a:noFill/>
                      </a:ln>
                      <a:effectLst/>
                    </p:spPr>
                  </p:pic>
                </p:oleObj>
              </mc:Fallback>
            </mc:AlternateContent>
          </a:graphicData>
        </a:graphic>
      </p:graphicFrame>
      <p:graphicFrame>
        <p:nvGraphicFramePr>
          <p:cNvPr id="59396" name="Object 4"/>
          <p:cNvGraphicFramePr>
            <a:graphicFrameLocks noChangeAspect="1"/>
          </p:cNvGraphicFramePr>
          <p:nvPr/>
        </p:nvGraphicFramePr>
        <p:xfrm>
          <a:off x="4427538" y="1276350"/>
          <a:ext cx="406400" cy="711200"/>
        </p:xfrm>
        <a:graphic>
          <a:graphicData uri="http://schemas.openxmlformats.org/presentationml/2006/ole">
            <mc:AlternateContent xmlns:mc="http://schemas.openxmlformats.org/markup-compatibility/2006">
              <mc:Choice xmlns:v="urn:schemas-microsoft-com:vml" Requires="v">
                <p:oleObj spid="_x0000_s3081" name="Equation" r:id="rId5" imgW="406400" imgH="711200" progId="Equation.DSMT4">
                  <p:embed/>
                </p:oleObj>
              </mc:Choice>
              <mc:Fallback>
                <p:oleObj name="Equation" r:id="rId5" imgW="406400" imgH="711200" progId="Equation.DSMT4">
                  <p:embed/>
                  <p:pic>
                    <p:nvPicPr>
                      <p:cNvPr id="0" name="OLE substitute image"/>
                      <p:cNvPicPr/>
                      <p:nvPr/>
                    </p:nvPicPr>
                    <p:blipFill>
                      <a:blip r:embed="rId6">
                        <a:extLst>
                          <a:ext uri="{28A0092B-C50C-407E-A947-70E740481C1C}">
                            <a14:useLocalDpi xmlns:a14="http://schemas.microsoft.com/office/drawing/2010/main" val="0"/>
                          </a:ext>
                        </a:extLst>
                      </a:blip>
                      <a:stretch>
                        <a:fillRect/>
                      </a:stretch>
                    </p:blipFill>
                    <p:spPr>
                      <a:xfrm>
                        <a:off x="4427538" y="1276350"/>
                        <a:ext cx="406400" cy="711200"/>
                      </a:xfrm>
                      <a:prstGeom prst="rect">
                        <a:avLst/>
                      </a:prstGeom>
                      <a:noFill/>
                      <a:ln>
                        <a:noFill/>
                      </a:ln>
                      <a:effectLst/>
                    </p:spPr>
                  </p:pic>
                </p:oleObj>
              </mc:Fallback>
            </mc:AlternateContent>
          </a:graphicData>
        </a:graphic>
      </p:graphicFrame>
      <p:graphicFrame>
        <p:nvGraphicFramePr>
          <p:cNvPr id="59397" name="Object 5"/>
          <p:cNvGraphicFramePr>
            <a:graphicFrameLocks noChangeAspect="1"/>
          </p:cNvGraphicFramePr>
          <p:nvPr/>
        </p:nvGraphicFramePr>
        <p:xfrm>
          <a:off x="5065713" y="1296988"/>
          <a:ext cx="838200" cy="698500"/>
        </p:xfrm>
        <a:graphic>
          <a:graphicData uri="http://schemas.openxmlformats.org/presentationml/2006/ole">
            <mc:AlternateContent xmlns:mc="http://schemas.openxmlformats.org/markup-compatibility/2006">
              <mc:Choice xmlns:v="urn:schemas-microsoft-com:vml" Requires="v">
                <p:oleObj spid="_x0000_s3082" name="Equation" r:id="rId7" imgW="838200" imgH="698500" progId="Equation.DSMT4">
                  <p:embed/>
                </p:oleObj>
              </mc:Choice>
              <mc:Fallback>
                <p:oleObj name="Equation" r:id="rId7" imgW="838200" imgH="698500" progId="Equation.DSMT4">
                  <p:embed/>
                  <p:pic>
                    <p:nvPicPr>
                      <p:cNvPr id="0" name="OLE substitute image"/>
                      <p:cNvPicPr/>
                      <p:nvPr/>
                    </p:nvPicPr>
                    <p:blipFill>
                      <a:blip r:embed="rId8">
                        <a:extLst>
                          <a:ext uri="{28A0092B-C50C-407E-A947-70E740481C1C}">
                            <a14:useLocalDpi xmlns:a14="http://schemas.microsoft.com/office/drawing/2010/main" val="0"/>
                          </a:ext>
                        </a:extLst>
                      </a:blip>
                      <a:stretch>
                        <a:fillRect/>
                      </a:stretch>
                    </p:blipFill>
                    <p:spPr>
                      <a:xfrm>
                        <a:off x="5065713" y="1296988"/>
                        <a:ext cx="838200" cy="698500"/>
                      </a:xfrm>
                      <a:prstGeom prst="rect">
                        <a:avLst/>
                      </a:prstGeom>
                      <a:noFill/>
                      <a:ln>
                        <a:noFill/>
                      </a:ln>
                      <a:effectLst/>
                    </p:spPr>
                  </p:pic>
                </p:oleObj>
              </mc:Fallback>
            </mc:AlternateContent>
          </a:graphicData>
        </a:graphic>
      </p:graphicFrame>
      <p:graphicFrame>
        <p:nvGraphicFramePr>
          <p:cNvPr id="59399" name="Object 7"/>
          <p:cNvGraphicFramePr>
            <a:graphicFrameLocks noChangeAspect="1"/>
          </p:cNvGraphicFramePr>
          <p:nvPr/>
        </p:nvGraphicFramePr>
        <p:xfrm>
          <a:off x="7632700" y="1276350"/>
          <a:ext cx="838200" cy="698500"/>
        </p:xfrm>
        <a:graphic>
          <a:graphicData uri="http://schemas.openxmlformats.org/presentationml/2006/ole">
            <mc:AlternateContent xmlns:mc="http://schemas.openxmlformats.org/markup-compatibility/2006">
              <mc:Choice xmlns:v="urn:schemas-microsoft-com:vml" Requires="v">
                <p:oleObj spid="_x0000_s3083" name="Equation" r:id="rId9" imgW="838200" imgH="698500" progId="Equation.DSMT4">
                  <p:embed/>
                </p:oleObj>
              </mc:Choice>
              <mc:Fallback>
                <p:oleObj name="Equation" r:id="rId9" imgW="838200" imgH="698500" progId="Equation.DSMT4">
                  <p:embed/>
                  <p:pic>
                    <p:nvPicPr>
                      <p:cNvPr id="0" name="OLE substitute image"/>
                      <p:cNvPicPr/>
                      <p:nvPr/>
                    </p:nvPicPr>
                    <p:blipFill>
                      <a:blip r:embed="rId10">
                        <a:extLst>
                          <a:ext uri="{28A0092B-C50C-407E-A947-70E740481C1C}">
                            <a14:useLocalDpi xmlns:a14="http://schemas.microsoft.com/office/drawing/2010/main" val="0"/>
                          </a:ext>
                        </a:extLst>
                      </a:blip>
                      <a:stretch>
                        <a:fillRect/>
                      </a:stretch>
                    </p:blipFill>
                    <p:spPr>
                      <a:xfrm>
                        <a:off x="7632700" y="1276350"/>
                        <a:ext cx="838200" cy="698500"/>
                      </a:xfrm>
                      <a:prstGeom prst="rect">
                        <a:avLst/>
                      </a:prstGeom>
                      <a:noFill/>
                      <a:ln>
                        <a:noFill/>
                      </a:ln>
                      <a:effectLst/>
                    </p:spPr>
                  </p:pic>
                </p:oleObj>
              </mc:Fallback>
            </mc:AlternateContent>
          </a:graphicData>
        </a:graphic>
      </p:graphicFrame>
      <p:graphicFrame>
        <p:nvGraphicFramePr>
          <p:cNvPr id="59402" name="Object 10"/>
          <p:cNvGraphicFramePr>
            <a:graphicFrameLocks noChangeAspect="1"/>
          </p:cNvGraphicFramePr>
          <p:nvPr/>
        </p:nvGraphicFramePr>
        <p:xfrm>
          <a:off x="1906588" y="2178050"/>
          <a:ext cx="266700" cy="609600"/>
        </p:xfrm>
        <a:graphic>
          <a:graphicData uri="http://schemas.openxmlformats.org/presentationml/2006/ole">
            <mc:AlternateContent xmlns:mc="http://schemas.openxmlformats.org/markup-compatibility/2006">
              <mc:Choice xmlns:v="urn:schemas-microsoft-com:vml" Requires="v">
                <p:oleObj spid="_x0000_s3084" name="Equation" r:id="rId11" imgW="266700" imgH="609600" progId="Equation.DSMT4">
                  <p:embed/>
                </p:oleObj>
              </mc:Choice>
              <mc:Fallback>
                <p:oleObj name="Equation" r:id="rId11" imgW="266700" imgH="609600" progId="Equation.DSMT4">
                  <p:embed/>
                  <p:pic>
                    <p:nvPicPr>
                      <p:cNvPr id="0" name="OLE substitute image"/>
                      <p:cNvPicPr/>
                      <p:nvPr/>
                    </p:nvPicPr>
                    <p:blipFill>
                      <a:blip r:embed="rId4">
                        <a:extLst>
                          <a:ext uri="{28A0092B-C50C-407E-A947-70E740481C1C}">
                            <a14:useLocalDpi xmlns:a14="http://schemas.microsoft.com/office/drawing/2010/main" val="0"/>
                          </a:ext>
                        </a:extLst>
                      </a:blip>
                      <a:stretch>
                        <a:fillRect/>
                      </a:stretch>
                    </p:blipFill>
                    <p:spPr>
                      <a:xfrm>
                        <a:off x="1906588" y="2178050"/>
                        <a:ext cx="266700" cy="609600"/>
                      </a:xfrm>
                      <a:prstGeom prst="rect">
                        <a:avLst/>
                      </a:prstGeom>
                      <a:noFill/>
                      <a:ln>
                        <a:noFill/>
                      </a:ln>
                      <a:effectLst/>
                    </p:spPr>
                  </p:pic>
                </p:oleObj>
              </mc:Fallback>
            </mc:AlternateContent>
          </a:graphicData>
        </a:graphic>
      </p:graphicFrame>
      <p:graphicFrame>
        <p:nvGraphicFramePr>
          <p:cNvPr id="59403" name="Object 11"/>
          <p:cNvGraphicFramePr>
            <a:graphicFrameLocks noChangeAspect="1"/>
          </p:cNvGraphicFramePr>
          <p:nvPr/>
        </p:nvGraphicFramePr>
        <p:xfrm>
          <a:off x="5083175" y="1924050"/>
          <a:ext cx="431800" cy="723900"/>
        </p:xfrm>
        <a:graphic>
          <a:graphicData uri="http://schemas.openxmlformats.org/presentationml/2006/ole">
            <mc:AlternateContent xmlns:mc="http://schemas.openxmlformats.org/markup-compatibility/2006">
              <mc:Choice xmlns:v="urn:schemas-microsoft-com:vml" Requires="v">
                <p:oleObj spid="_x0000_s3085" name="Equation" r:id="rId12" imgW="431800" imgH="723900" progId="Equation.DSMT4">
                  <p:embed/>
                </p:oleObj>
              </mc:Choice>
              <mc:Fallback>
                <p:oleObj name="Equation" r:id="rId12" imgW="431800" imgH="723900" progId="Equation.DSMT4">
                  <p:embed/>
                  <p:pic>
                    <p:nvPicPr>
                      <p:cNvPr id="0" name="OLE substitute image"/>
                      <p:cNvPicPr/>
                      <p:nvPr/>
                    </p:nvPicPr>
                    <p:blipFill>
                      <a:blip r:embed="rId13">
                        <a:extLst>
                          <a:ext uri="{28A0092B-C50C-407E-A947-70E740481C1C}">
                            <a14:useLocalDpi xmlns:a14="http://schemas.microsoft.com/office/drawing/2010/main" val="0"/>
                          </a:ext>
                        </a:extLst>
                      </a:blip>
                      <a:stretch>
                        <a:fillRect/>
                      </a:stretch>
                    </p:blipFill>
                    <p:spPr>
                      <a:xfrm>
                        <a:off x="5083175" y="1924050"/>
                        <a:ext cx="431800" cy="723900"/>
                      </a:xfrm>
                      <a:prstGeom prst="rect">
                        <a:avLst/>
                      </a:prstGeom>
                      <a:noFill/>
                      <a:ln>
                        <a:noFill/>
                      </a:ln>
                      <a:effectLst/>
                    </p:spPr>
                  </p:pic>
                </p:oleObj>
              </mc:Fallback>
            </mc:AlternateContent>
          </a:graphicData>
        </a:graphic>
      </p:graphicFrame>
      <p:graphicFrame>
        <p:nvGraphicFramePr>
          <p:cNvPr id="59404" name="Object 12"/>
          <p:cNvGraphicFramePr>
            <a:graphicFrameLocks noChangeAspect="1"/>
          </p:cNvGraphicFramePr>
          <p:nvPr/>
        </p:nvGraphicFramePr>
        <p:xfrm>
          <a:off x="5864225" y="1946275"/>
          <a:ext cx="838200" cy="698500"/>
        </p:xfrm>
        <a:graphic>
          <a:graphicData uri="http://schemas.openxmlformats.org/presentationml/2006/ole">
            <mc:AlternateContent xmlns:mc="http://schemas.openxmlformats.org/markup-compatibility/2006">
              <mc:Choice xmlns:v="urn:schemas-microsoft-com:vml" Requires="v">
                <p:oleObj spid="_x0000_s3086" name="Equation" r:id="rId14" imgW="838200" imgH="698500" progId="Equation.DSMT4">
                  <p:embed/>
                </p:oleObj>
              </mc:Choice>
              <mc:Fallback>
                <p:oleObj name="Equation" r:id="rId14" imgW="838200" imgH="698500" progId="Equation.DSMT4">
                  <p:embed/>
                  <p:pic>
                    <p:nvPicPr>
                      <p:cNvPr id="0" name="OLE substitute image"/>
                      <p:cNvPicPr/>
                      <p:nvPr/>
                    </p:nvPicPr>
                    <p:blipFill>
                      <a:blip r:embed="rId15">
                        <a:extLst>
                          <a:ext uri="{28A0092B-C50C-407E-A947-70E740481C1C}">
                            <a14:useLocalDpi xmlns:a14="http://schemas.microsoft.com/office/drawing/2010/main" val="0"/>
                          </a:ext>
                        </a:extLst>
                      </a:blip>
                      <a:stretch>
                        <a:fillRect/>
                      </a:stretch>
                    </p:blipFill>
                    <p:spPr>
                      <a:xfrm>
                        <a:off x="5864225" y="1946275"/>
                        <a:ext cx="838200" cy="698500"/>
                      </a:xfrm>
                      <a:prstGeom prst="rect">
                        <a:avLst/>
                      </a:prstGeom>
                      <a:noFill/>
                      <a:ln>
                        <a:noFill/>
                      </a:ln>
                      <a:effectLst/>
                    </p:spPr>
                  </p:pic>
                </p:oleObj>
              </mc:Fallback>
            </mc:AlternateContent>
          </a:graphicData>
        </a:graphic>
      </p:graphicFrame>
      <p:sp>
        <p:nvSpPr>
          <p:cNvPr id="59405" name="Text Box 13"/>
          <p:cNvSpPr txBox="1">
            <a:spLocks noChangeArrowheads="1"/>
          </p:cNvSpPr>
          <p:nvPr/>
        </p:nvSpPr>
        <p:spPr bwMode="auto">
          <a:xfrm>
            <a:off x="6353175" y="519113"/>
            <a:ext cx="264795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en-US" altLang="zh-CN" i="1">
                <a:cs typeface="Times New Roman" panose="02020603050405020304" pitchFamily="18" charset="0"/>
              </a:rPr>
              <a:t>m</a:t>
            </a:r>
            <a:r>
              <a:rPr lang="en-US" altLang="zh-CN" baseline="-30000">
                <a:cs typeface="Times New Roman" panose="02020603050405020304" pitchFamily="18" charset="0"/>
              </a:rPr>
              <a:t>3</a:t>
            </a:r>
            <a:r>
              <a:rPr lang="zh-CN" altLang="en-US">
                <a:cs typeface="Times New Roman" panose="02020603050405020304" pitchFamily="18" charset="0"/>
              </a:rPr>
              <a:t>＝</a:t>
            </a:r>
            <a:r>
              <a:rPr lang="en-US" altLang="zh-CN" i="1">
                <a:cs typeface="Times New Roman" panose="02020603050405020304" pitchFamily="18" charset="0"/>
              </a:rPr>
              <a:t>m</a:t>
            </a:r>
            <a:r>
              <a:rPr lang="en-US" altLang="zh-CN" baseline="-30000">
                <a:cs typeface="Times New Roman" panose="02020603050405020304" pitchFamily="18" charset="0"/>
              </a:rPr>
              <a:t>2</a:t>
            </a:r>
            <a:r>
              <a:rPr lang="zh-CN" altLang="en-US">
                <a:cs typeface="Times New Roman" panose="02020603050405020304" pitchFamily="18" charset="0"/>
              </a:rPr>
              <a:t>－</a:t>
            </a:r>
            <a:r>
              <a:rPr lang="en-US" altLang="zh-CN" i="1">
                <a:cs typeface="Times New Roman" panose="02020603050405020304" pitchFamily="18" charset="0"/>
              </a:rPr>
              <a:t>m</a:t>
            </a:r>
            <a:r>
              <a:rPr lang="en-US" altLang="zh-CN" baseline="-30000">
                <a:cs typeface="Times New Roman" panose="02020603050405020304" pitchFamily="18" charset="0"/>
              </a:rPr>
              <a:t>1</a:t>
            </a:r>
            <a:endParaRPr lang="zh-CN" altLang="en-US" baseline="-30000">
              <a:cs typeface="Times New Roman" panose="02020603050405020304" pitchFamily="18" charset="0"/>
            </a:endParaRPr>
          </a:p>
        </p:txBody>
      </p:sp>
      <p:sp>
        <p:nvSpPr>
          <p:cNvPr id="59406" name="Text Box 14"/>
          <p:cNvSpPr txBox="1">
            <a:spLocks noChangeArrowheads="1"/>
          </p:cNvSpPr>
          <p:nvPr/>
        </p:nvSpPr>
        <p:spPr bwMode="auto">
          <a:xfrm>
            <a:off x="3635375" y="1943100"/>
            <a:ext cx="29591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nchorCtr="1">
            <a:spAutoFit/>
          </a:bodyPr>
          <a:lstStyle/>
          <a:p>
            <a:r>
              <a:rPr lang="en-US" altLang="zh-CN" i="1">
                <a:cs typeface="Times New Roman" panose="02020603050405020304" pitchFamily="18" charset="0"/>
              </a:rPr>
              <a:t>ρ</a:t>
            </a:r>
            <a:r>
              <a:rPr lang="zh-CN" altLang="en-US" baseline="-30000">
                <a:cs typeface="Times New Roman" panose="02020603050405020304" pitchFamily="18" charset="0"/>
              </a:rPr>
              <a:t>物</a:t>
            </a:r>
            <a:r>
              <a:rPr lang="zh-CN" altLang="en-US">
                <a:cs typeface="Times New Roman" panose="02020603050405020304" pitchFamily="18" charset="0"/>
              </a:rPr>
              <a:t>＝</a:t>
            </a:r>
            <a:r>
              <a:rPr lang="zh-CN" altLang="en-US" i="1">
                <a:cs typeface="Times New Roman" panose="02020603050405020304" pitchFamily="18" charset="0"/>
              </a:rPr>
              <a:t>    </a:t>
            </a:r>
            <a:r>
              <a:rPr lang="zh-CN" altLang="en-US">
                <a:cs typeface="Times New Roman" panose="02020603050405020304" pitchFamily="18" charset="0"/>
              </a:rPr>
              <a:t>＝</a:t>
            </a: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0418" name="TextBox 1"/>
          <p:cNvSpPr txBox="1">
            <a:spLocks noChangeArrowheads="1"/>
          </p:cNvSpPr>
          <p:nvPr/>
        </p:nvSpPr>
        <p:spPr bwMode="auto">
          <a:xfrm>
            <a:off x="346075" y="617538"/>
            <a:ext cx="8389938"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8</a:t>
            </a:r>
            <a:r>
              <a:rPr lang="zh-CN" altLang="en-US">
                <a:cs typeface="Times New Roman" panose="02020603050405020304" pitchFamily="18" charset="0"/>
              </a:rPr>
              <a:t>．测量特殊物质密度的方法</a:t>
            </a:r>
          </a:p>
          <a:p>
            <a:pPr eaLnBrk="1" hangingPunct="1"/>
            <a:r>
              <a:rPr lang="en-US" altLang="zh-CN">
                <a:cs typeface="Times New Roman" panose="02020603050405020304" pitchFamily="18" charset="0"/>
              </a:rPr>
              <a:t>(1)</a:t>
            </a:r>
            <a:r>
              <a:rPr lang="zh-CN" altLang="en-US">
                <a:cs typeface="Times New Roman" panose="02020603050405020304" pitchFamily="18" charset="0"/>
              </a:rPr>
              <a:t>吸水性的物质：可让其吸足水再测量体积，并注意其吸水性对实验结果的影响；</a:t>
            </a:r>
          </a:p>
          <a:p>
            <a:pPr eaLnBrk="1" hangingPunct="1"/>
            <a:r>
              <a:rPr lang="en-US" altLang="zh-CN">
                <a:cs typeface="Times New Roman" panose="02020603050405020304" pitchFamily="18" charset="0"/>
              </a:rPr>
              <a:t>(2)</a:t>
            </a:r>
            <a:r>
              <a:rPr lang="zh-CN" altLang="en-US">
                <a:cs typeface="Times New Roman" panose="02020603050405020304" pitchFamily="18" charset="0"/>
              </a:rPr>
              <a:t>密度小于水的物质：可用针压法＋排水法，使物体浸没在水中测得体积，注意使用的针要细；</a:t>
            </a: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1442" name="TextBox 1"/>
          <p:cNvSpPr txBox="1">
            <a:spLocks noChangeArrowheads="1"/>
          </p:cNvSpPr>
          <p:nvPr/>
        </p:nvSpPr>
        <p:spPr bwMode="auto">
          <a:xfrm>
            <a:off x="346075" y="617538"/>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(3)</a:t>
            </a:r>
            <a:r>
              <a:rPr lang="zh-CN" altLang="en-US">
                <a:cs typeface="Times New Roman" panose="02020603050405020304" pitchFamily="18" charset="0"/>
              </a:rPr>
              <a:t>粉末状、颗粒状物质：粉末状物质可直接用量筒测得体积，颗粒状物质可用排水法测得体积；</a:t>
            </a:r>
          </a:p>
          <a:p>
            <a:pPr eaLnBrk="1" hangingPunct="1"/>
            <a:r>
              <a:rPr lang="en-US" altLang="zh-CN">
                <a:cs typeface="Times New Roman" panose="02020603050405020304" pitchFamily="18" charset="0"/>
              </a:rPr>
              <a:t>(4)</a:t>
            </a:r>
            <a:r>
              <a:rPr lang="zh-CN" altLang="en-US">
                <a:cs typeface="Times New Roman" panose="02020603050405020304" pitchFamily="18" charset="0"/>
              </a:rPr>
              <a:t>易溶于水的物质：可用细沙代替水，然后用排“沙”法测得体积。</a:t>
            </a:r>
          </a:p>
          <a:p>
            <a:pPr eaLnBrk="1" hangingPunct="1"/>
            <a:r>
              <a:rPr lang="en-US" altLang="zh-CN">
                <a:cs typeface="Times New Roman" panose="02020603050405020304" pitchFamily="18" charset="0"/>
              </a:rPr>
              <a:t>9</a:t>
            </a:r>
            <a:r>
              <a:rPr lang="zh-CN" altLang="en-US">
                <a:cs typeface="Times New Roman" panose="02020603050405020304" pitchFamily="18" charset="0"/>
              </a:rPr>
              <a:t>．浮力法测密度。</a:t>
            </a: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2466" name="TextBox 1"/>
          <p:cNvSpPr txBox="1">
            <a:spLocks noChangeArrowheads="1"/>
          </p:cNvSpPr>
          <p:nvPr/>
        </p:nvSpPr>
        <p:spPr bwMode="auto">
          <a:xfrm>
            <a:off x="323850" y="762000"/>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b="1">
                <a:solidFill>
                  <a:srgbClr val="000000"/>
                </a:solidFill>
                <a:latin typeface="宋体" panose="02010600030101010101" pitchFamily="2" charset="-122"/>
                <a:ea typeface="宋体" panose="02010600030101010101" pitchFamily="2" charset="-122"/>
              </a:defRPr>
            </a:lvl1pPr>
            <a:lvl2pPr marL="742950" indent="-285750" eaLnBrk="0" hangingPunct="0">
              <a:defRPr sz="2000" b="1">
                <a:solidFill>
                  <a:srgbClr val="000000"/>
                </a:solidFill>
                <a:latin typeface="宋体" panose="02010600030101010101" pitchFamily="2" charset="-122"/>
                <a:ea typeface="宋体" panose="02010600030101010101" pitchFamily="2" charset="-122"/>
              </a:defRPr>
            </a:lvl2pPr>
            <a:lvl3pPr marL="1143000" indent="-228600" eaLnBrk="0" hangingPunct="0">
              <a:defRPr sz="2000" b="1">
                <a:solidFill>
                  <a:srgbClr val="000000"/>
                </a:solidFill>
                <a:latin typeface="宋体" panose="02010600030101010101" pitchFamily="2" charset="-122"/>
                <a:ea typeface="宋体" panose="02010600030101010101" pitchFamily="2" charset="-122"/>
              </a:defRPr>
            </a:lvl3pPr>
            <a:lvl4pPr marL="1600200" indent="-228600" eaLnBrk="0" hangingPunct="0">
              <a:defRPr sz="2000" b="1">
                <a:solidFill>
                  <a:srgbClr val="000000"/>
                </a:solidFill>
                <a:latin typeface="宋体" panose="02010600030101010101" pitchFamily="2" charset="-122"/>
                <a:ea typeface="宋体" panose="02010600030101010101" pitchFamily="2" charset="-122"/>
              </a:defRPr>
            </a:lvl4pPr>
            <a:lvl5pPr marL="2057400" indent="-228600" eaLnBrk="0" hangingPunct="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cs typeface="Times New Roman" panose="02020603050405020304" pitchFamily="18" charset="0"/>
              </a:rPr>
              <a:t>1</a:t>
            </a:r>
            <a:r>
              <a:rPr lang="zh-CN" altLang="en-US">
                <a:cs typeface="Times New Roman" panose="02020603050405020304" pitchFamily="18" charset="0"/>
              </a:rPr>
              <a:t>．</a:t>
            </a:r>
            <a:r>
              <a:rPr lang="en-US" altLang="zh-CN">
                <a:cs typeface="Arial" panose="020B0604020202020204" pitchFamily="34" charset="0"/>
              </a:rPr>
              <a:t>(2020·</a:t>
            </a:r>
            <a:r>
              <a:rPr lang="zh-CN" altLang="en-US">
                <a:cs typeface="Arial" panose="020B0604020202020204" pitchFamily="34" charset="0"/>
              </a:rPr>
              <a:t>江西</a:t>
            </a:r>
            <a:r>
              <a:rPr lang="en-US" altLang="zh-CN">
                <a:cs typeface="Arial" panose="020B0604020202020204" pitchFamily="34" charset="0"/>
              </a:rPr>
              <a:t>)</a:t>
            </a:r>
            <a:r>
              <a:rPr lang="en-US" altLang="zh-CN">
                <a:solidFill>
                  <a:srgbClr val="CC0000"/>
                </a:solidFill>
                <a:cs typeface="Times New Roman" panose="02020603050405020304" pitchFamily="18" charset="0"/>
              </a:rPr>
              <a:t>【</a:t>
            </a:r>
            <a:r>
              <a:rPr lang="zh-CN" altLang="en-US">
                <a:solidFill>
                  <a:srgbClr val="CC0000"/>
                </a:solidFill>
                <a:cs typeface="Times New Roman" panose="02020603050405020304" pitchFamily="18" charset="0"/>
              </a:rPr>
              <a:t>实验名称</a:t>
            </a:r>
            <a:r>
              <a:rPr lang="en-US" altLang="zh-CN">
                <a:solidFill>
                  <a:srgbClr val="CC0000"/>
                </a:solidFill>
                <a:cs typeface="Times New Roman" panose="02020603050405020304" pitchFamily="18" charset="0"/>
              </a:rPr>
              <a:t>】</a:t>
            </a:r>
            <a:r>
              <a:rPr lang="zh-CN" altLang="en-US">
                <a:cs typeface="Times New Roman" panose="02020603050405020304" pitchFamily="18" charset="0"/>
              </a:rPr>
              <a:t>用天平、量筒测量小石块的密度。</a:t>
            </a:r>
          </a:p>
        </p:txBody>
      </p:sp>
      <p:pic>
        <p:nvPicPr>
          <p:cNvPr id="62468" name="Picture 4" descr="20JXWLJ-97"/>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95288" y="1671638"/>
            <a:ext cx="4681537" cy="209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9" name="Picture 5" descr="20JXWLJ-98"/>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119813" y="2319338"/>
            <a:ext cx="105727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1.7601 Service Pack 1"/>
  <p:tag name="AS_RELEASE_DATE" val="2020.05.14"/>
  <p:tag name="AS_TITLE" val="Aspose.Slides for .NET 4.0 Client Profile"/>
  <p:tag name="AS_VERSION" val="20.5"/>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r="http://schemas.openxmlformats.org/officeDocument/2006/relationships"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2519</Words>
  <Application>Microsoft Office PowerPoint</Application>
  <PresentationFormat>全屏显示(16:9)</PresentationFormat>
  <Paragraphs>178</Paragraphs>
  <Slides>28</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28</vt:i4>
      </vt:variant>
    </vt:vector>
  </HeadingPairs>
  <TitlesOfParts>
    <vt:vector size="39" baseType="lpstr">
      <vt:lpstr>Arial</vt:lpstr>
      <vt:lpstr>宋体</vt:lpstr>
      <vt:lpstr>楷体_GB2312</vt:lpstr>
      <vt:lpstr>华文中宋</vt:lpstr>
      <vt:lpstr>经典繁仿黑</vt:lpstr>
      <vt:lpstr>黑体</vt:lpstr>
      <vt:lpstr>幼圆</vt:lpstr>
      <vt:lpstr>Times New Roman</vt:lpstr>
      <vt:lpstr>Wingdings</vt:lpstr>
      <vt:lpstr>3_A000120140530A99PPBG</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2020-12-30T13:13:31Z</cp:lastPrinted>
  <dcterms:created xsi:type="dcterms:W3CDTF">2020-12-30T13:13:31Z</dcterms:created>
  <dcterms:modified xsi:type="dcterms:W3CDTF">2021-02-24T12:15:18Z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