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activeX/activeX1.bin" ContentType="application/vnd.ms-office.activeX"/>
  <Override PartName="/ppt/activeX/activeX1.xml" ContentType="application/vnd.ms-office.activeX+xml"/>
  <Override PartName="/ppt/activeX/activeX2.bin" ContentType="application/vnd.ms-office.activeX"/>
  <Override PartName="/ppt/activeX/activeX2.xml" ContentType="application/vnd.ms-office.activeX+xml"/>
  <Override PartName="/ppt/activeX/activeX3.bin" ContentType="application/vnd.ms-office.activeX"/>
  <Override PartName="/ppt/activeX/activeX3.xml" ContentType="application/vnd.ms-office.activeX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4" r:id="rId3"/>
    <p:sldId id="275" r:id="rId4"/>
    <p:sldId id="260" r:id="rId5"/>
    <p:sldId id="258" r:id="rId6"/>
    <p:sldId id="262" r:id="rId7"/>
    <p:sldId id="277" r:id="rId8"/>
    <p:sldId id="268" r:id="rId9"/>
    <p:sldId id="269" r:id="rId10"/>
    <p:sldId id="270" r:id="rId11"/>
    <p:sldId id="271" r:id="rId12"/>
    <p:sldId id="272" r:id="rId13"/>
    <p:sldId id="273" r:id="rId14"/>
    <p:sldId id="278" r:id="rId15"/>
    <p:sldId id="256" r:id="rId16"/>
    <p:sldId id="257" r:id="rId17"/>
    <p:sldId id="291" r:id="rId18"/>
    <p:sldId id="292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NULL" TargetMode="Externa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1.wmf"/><Relationship Id="rId1" Type="http://schemas.openxmlformats.org/officeDocument/2006/relationships/control" Target="../activeX/activeX2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3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2.wmf"/><Relationship Id="rId1" Type="http://schemas.openxmlformats.org/officeDocument/2006/relationships/control" Target="../activeX/activeX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0.wmf"/><Relationship Id="rId1" Type="http://schemas.openxmlformats.org/officeDocument/2006/relationships/control" Target="../activeX/activeX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" name="日期占位符 3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2985A2-E0CB-4C82-82BB-26958FEA0331}" type="datetime3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灯片编号占位符 5"/>
          <p:cNvSpPr txBox="1">
            <a:spLocks noGrp="1"/>
          </p:cNvSpPr>
          <p:nvPr>
            <p:ph type="sldNum" sz="quarter" idx="4"/>
          </p:nvPr>
        </p:nvSpPr>
        <p:spPr>
          <a:noFill/>
        </p:spPr>
        <p:txBody>
          <a:bodyPr anchor="b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>
              <a:buNone/>
            </a:pPr>
            <a:fld id="{9A0DB2DC-4C9A-4742-B13C-FB6460FD3503}" type="slidenum">
              <a:rPr lang="en-US" altLang="zh-CN" sz="1200" dirty="0">
                <a:solidFill>
                  <a:srgbClr val="B5A788"/>
                </a:solidFill>
              </a:rPr>
            </a:fld>
            <a:endParaRPr lang="en-US" altLang="zh-CN" sz="1200" dirty="0">
              <a:solidFill>
                <a:srgbClr val="B5A788"/>
              </a:solidFill>
            </a:endParaRPr>
          </a:p>
        </p:txBody>
      </p:sp>
      <p:grpSp>
        <p:nvGrpSpPr>
          <p:cNvPr id="15364" name="Group 10"/>
          <p:cNvGrpSpPr/>
          <p:nvPr/>
        </p:nvGrpSpPr>
        <p:grpSpPr>
          <a:xfrm>
            <a:off x="1524000" y="0"/>
            <a:ext cx="9144000" cy="6858000"/>
            <a:chOff x="0" y="0"/>
            <a:chExt cx="5760" cy="4320"/>
          </a:xfrm>
        </p:grpSpPr>
        <p:pic>
          <p:nvPicPr>
            <p:cNvPr id="15366" name="Picture 6" descr="http://hiphotos.baidu.com/563048365/pic/item/1582a552eef22706574e00d9.jpg"/>
            <p:cNvPicPr>
              <a:picLocks noChangeAspect="1"/>
            </p:cNvPicPr>
            <p:nvPr/>
          </p:nvPicPr>
          <p:blipFill>
            <a:blip r:embed="rId1" r:link="rId2"/>
            <a:stretch>
              <a:fillRect/>
            </a:stretch>
          </p:blipFill>
          <p:spPr>
            <a:xfrm>
              <a:off x="0" y="0"/>
              <a:ext cx="2784" cy="2118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367" name="Picture 7" descr="http://hiphotos.baidu.com/zhanyou0321/pic/item/7d86572b0594a1015243c1be.jpg"/>
            <p:cNvPicPr>
              <a:picLocks noChangeAspect="1"/>
            </p:cNvPicPr>
            <p:nvPr/>
          </p:nvPicPr>
          <p:blipFill>
            <a:blip r:embed="rId3" r:link="rId2"/>
            <a:stretch>
              <a:fillRect/>
            </a:stretch>
          </p:blipFill>
          <p:spPr>
            <a:xfrm>
              <a:off x="2784" y="0"/>
              <a:ext cx="2976" cy="2135"/>
            </a:xfrm>
            <a:prstGeom prst="rect">
              <a:avLst/>
            </a:prstGeom>
            <a:noFill/>
            <a:ln w="9525">
              <a:noFill/>
            </a:ln>
          </p:spPr>
        </p:pic>
        <p:pic>
          <p:nvPicPr>
            <p:cNvPr id="15368" name="Picture 8" descr="http://gdll.com.cn/HYZP/to/1113001.jpg"/>
            <p:cNvPicPr>
              <a:picLocks noChangeAspect="1"/>
            </p:cNvPicPr>
            <p:nvPr/>
          </p:nvPicPr>
          <p:blipFill>
            <a:blip r:embed="rId4" r:link="rId2"/>
            <a:stretch>
              <a:fillRect/>
            </a:stretch>
          </p:blipFill>
          <p:spPr>
            <a:xfrm>
              <a:off x="0" y="2160"/>
              <a:ext cx="2832" cy="2160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15365" name="Picture 9" descr="http://hiphotos.baidu.com/gaoqi1994/pic/item/2c8fa518ab3dc650dbb4bd54.jpg"/>
          <p:cNvPicPr>
            <a:picLocks noChangeAspect="1"/>
          </p:cNvPicPr>
          <p:nvPr/>
        </p:nvPicPr>
        <p:blipFill>
          <a:blip r:embed="rId5" r:link="rId2"/>
          <a:stretch>
            <a:fillRect/>
          </a:stretch>
        </p:blipFill>
        <p:spPr>
          <a:xfrm>
            <a:off x="5943600" y="3352800"/>
            <a:ext cx="4724400" cy="3505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  <p:controls>
      <mc:AlternateContent xmlns:mc="http://schemas.openxmlformats.org/markup-compatibility/2006">
        <mc:Choice xmlns:v="urn:schemas-microsoft-com:vml" Requires="v">
          <p:control spid="2051" name="" r:id="rId1" imgW="9144000" imgH="6858000"/>
        </mc:Choice>
        <mc:Fallback>
          <p:control name="" r:id="rId1" imgW="9144000" imgH="6858000">
            <p:pic>
              <p:nvPicPr>
                <p:cNvPr id="0" name="Host Control  2050"/>
                <p:cNvPicPr/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524000" y="0"/>
                  <a:ext cx="9144000" cy="685800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control>
        </mc:Fallback>
      </mc:AlternateContent>
    </p:controls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  <p:controls>
      <mc:AlternateContent xmlns:mc="http://schemas.openxmlformats.org/markup-compatibility/2006">
        <mc:Choice xmlns:v="urn:schemas-microsoft-com:vml" Requires="v">
          <p:control spid="3075" name="" r:id="rId1" imgW="9144000" imgH="6858000"/>
        </mc:Choice>
        <mc:Fallback>
          <p:control name="" r:id="rId1" imgW="9144000" imgH="6858000">
            <p:pic>
              <p:nvPicPr>
                <p:cNvPr id="0" name="Host Control  3074"/>
                <p:cNvPicPr/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524000" y="0"/>
                  <a:ext cx="9144000" cy="685800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control>
        </mc:Fallback>
      </mc:AlternateContent>
    </p:controls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日期占位符 1"/>
          <p:cNvSpPr txBox="1">
            <a:spLocks noGrp="1"/>
          </p:cNvSpPr>
          <p:nvPr>
            <p:ph type="dt" sz="half" idx="2"/>
          </p:nvPr>
        </p:nvSpPr>
        <p:spPr>
          <a:noFill/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91EB69-00EB-4FAC-A5B7-E2020CC44D0B}" type="datetime3"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bg2">
                    <a:shade val="50000"/>
                    <a:satMod val="200000"/>
                  </a:schemeClr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kumimoji="0" lang="en-US" altLang="zh-CN" sz="1200" b="0" i="0" u="none" strike="noStrike" kern="1200" cap="none" spc="0" normalizeH="0" baseline="0" noProof="0">
              <a:ln>
                <a:noFill/>
              </a:ln>
              <a:solidFill>
                <a:schemeClr val="bg2">
                  <a:shade val="50000"/>
                  <a:satMod val="200000"/>
                </a:schemeClr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3"/>
          <p:cNvSpPr txBox="1">
            <a:spLocks noGrp="1"/>
          </p:cNvSpPr>
          <p:nvPr>
            <p:ph type="sldNum" sz="quarter" idx="4"/>
          </p:nvPr>
        </p:nvSpPr>
        <p:spPr>
          <a:noFill/>
        </p:spPr>
        <p:txBody>
          <a:bodyPr anchor="b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45720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lvl="2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lvl="3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lvl="4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1400" b="0" i="0" u="none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</a:lstStyle>
          <a:p>
            <a:pPr lvl="0" algn="ctr" eaLnBrk="1" hangingPunct="1">
              <a:buNone/>
            </a:pPr>
            <a:fld id="{9A0DB2DC-4C9A-4742-B13C-FB6460FD3503}" type="slidenum">
              <a:rPr lang="en-US" altLang="zh-CN" sz="1200" dirty="0">
                <a:solidFill>
                  <a:srgbClr val="B5A788"/>
                </a:solidFill>
              </a:rPr>
            </a:fld>
            <a:endParaRPr lang="en-US" altLang="zh-CN" sz="1200" dirty="0">
              <a:solidFill>
                <a:srgbClr val="B5A788"/>
              </a:solidFill>
            </a:endParaRPr>
          </a:p>
        </p:txBody>
      </p:sp>
      <p:sp>
        <p:nvSpPr>
          <p:cNvPr id="30724" name="Text Box 2"/>
          <p:cNvSpPr txBox="1"/>
          <p:nvPr/>
        </p:nvSpPr>
        <p:spPr>
          <a:xfrm>
            <a:off x="2895600" y="1143000"/>
            <a:ext cx="4343400" cy="5835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Times New Roman" panose="02020603050405020304" pitchFamily="18" charset="0"/>
                <a:ea typeface="楷体_GB2312" pitchFamily="49" charset="-122"/>
              </a:rPr>
              <a:t>微观粒子的空间尺度</a:t>
            </a:r>
            <a:endParaRPr lang="zh-CN" altLang="en-US" sz="3200" b="1" dirty="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pic>
        <p:nvPicPr>
          <p:cNvPr id="30725" name="Picture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81200" y="2133600"/>
            <a:ext cx="8091488" cy="35131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Text Box 4"/>
          <p:cNvSpPr txBox="1"/>
          <p:nvPr/>
        </p:nvSpPr>
        <p:spPr>
          <a:xfrm>
            <a:off x="2057400" y="2133600"/>
            <a:ext cx="8305800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1897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年英国物理学家汤姆生发现了电子，这是人们发现的第一个</a:t>
            </a:r>
            <a:r>
              <a:rPr lang="zh-CN" altLang="en-US" sz="3200" b="1" dirty="0"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基本粒子</a:t>
            </a:r>
            <a:r>
              <a:rPr lang="zh-CN" altLang="en-US" sz="3200" b="1" dirty="0"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1909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年，卢瑟福通过实验提出了原子核式结构模型。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1914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年卢瑟福发现了质子。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1932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年查德威克发现中子。</a:t>
            </a:r>
            <a:endParaRPr lang="zh-CN" altLang="en-US" sz="3200" b="1" dirty="0"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5" name="Text Box 3"/>
          <p:cNvSpPr txBox="1"/>
          <p:nvPr/>
        </p:nvSpPr>
        <p:spPr>
          <a:xfrm>
            <a:off x="1524000" y="836613"/>
            <a:ext cx="9144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1、我们周围的空气、鲜花、树木、动物、水和石头等都是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                 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。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18436" name="Text Box 4"/>
          <p:cNvSpPr txBox="1"/>
          <p:nvPr/>
        </p:nvSpPr>
        <p:spPr>
          <a:xfrm>
            <a:off x="1524000" y="1773238"/>
            <a:ext cx="9144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2、我们周围的一切物质都是由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或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组成的。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18437" name="Text Box 5"/>
          <p:cNvSpPr txBox="1"/>
          <p:nvPr/>
        </p:nvSpPr>
        <p:spPr>
          <a:xfrm>
            <a:off x="1524000" y="2636838"/>
            <a:ext cx="9144000" cy="18148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3、19世纪初英国科学家道尔顿证明了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的存在；1897年英国物理学家汤姆生发现了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；1909 年 卢 瑟 福 在 进 行 </a:t>
            </a:r>
            <a:r>
              <a:rPr lang="el-GR" altLang="en-US" sz="2800" b="1" dirty="0">
                <a:latin typeface="宋体" panose="02010600030101010101" pitchFamily="2" charset="-122"/>
              </a:rPr>
              <a:t>α</a:t>
            </a:r>
            <a:r>
              <a:rPr lang="zh-CN" altLang="en-US" sz="2800" b="1" dirty="0">
                <a:latin typeface="宋体" panose="02010600030101010101" pitchFamily="2" charset="-122"/>
              </a:rPr>
              <a:t> 离 子 散 射实验后，提出了</a:t>
            </a:r>
            <a:r>
              <a:rPr lang="zh-CN" altLang="en-US" sz="2800" b="1" u="sng" dirty="0">
                <a:latin typeface="宋体" panose="02010600030101010101" pitchFamily="2" charset="-122"/>
              </a:rPr>
              <a:t>                 </a:t>
            </a:r>
            <a:r>
              <a:rPr lang="zh-CN" altLang="en-US" sz="2800" b="1" dirty="0">
                <a:latin typeface="宋体" panose="02010600030101010101" pitchFamily="2" charset="-122"/>
              </a:rPr>
              <a:t>模型。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18438" name="Text Box 6"/>
          <p:cNvSpPr txBox="1"/>
          <p:nvPr/>
        </p:nvSpPr>
        <p:spPr>
          <a:xfrm>
            <a:off x="1524000" y="4508500"/>
            <a:ext cx="9144000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4、原子是由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和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组成，原子核是由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和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组成；其中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带正电，</a:t>
            </a:r>
            <a:r>
              <a:rPr lang="zh-CN" altLang="en-US" sz="2800" b="1" u="sng" dirty="0">
                <a:latin typeface="Arial" panose="020B0604020202020204" pitchFamily="34" charset="0"/>
              </a:rPr>
              <a:t>                    </a:t>
            </a:r>
            <a:r>
              <a:rPr lang="zh-CN" altLang="en-US" sz="2800" b="1" dirty="0">
                <a:latin typeface="Arial" panose="020B0604020202020204" pitchFamily="34" charset="0"/>
              </a:rPr>
              <a:t>不带电。 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19463" name="Text Box 7"/>
          <p:cNvSpPr txBox="1"/>
          <p:nvPr/>
        </p:nvSpPr>
        <p:spPr>
          <a:xfrm>
            <a:off x="3792538" y="1196975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物质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64" name="Text Box 8"/>
          <p:cNvSpPr txBox="1"/>
          <p:nvPr/>
        </p:nvSpPr>
        <p:spPr>
          <a:xfrm>
            <a:off x="6672263" y="170021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分子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65" name="Text Box 9"/>
          <p:cNvSpPr txBox="1"/>
          <p:nvPr/>
        </p:nvSpPr>
        <p:spPr>
          <a:xfrm>
            <a:off x="8616950" y="170021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原子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66" name="Text Box 10"/>
          <p:cNvSpPr txBox="1"/>
          <p:nvPr/>
        </p:nvSpPr>
        <p:spPr>
          <a:xfrm>
            <a:off x="7967663" y="2565400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原子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67" name="Text Box 11"/>
          <p:cNvSpPr txBox="1"/>
          <p:nvPr/>
        </p:nvSpPr>
        <p:spPr>
          <a:xfrm>
            <a:off x="8040688" y="2997200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电子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68" name="Text Box 12"/>
          <p:cNvSpPr txBox="1"/>
          <p:nvPr/>
        </p:nvSpPr>
        <p:spPr>
          <a:xfrm>
            <a:off x="1992313" y="3860800"/>
            <a:ext cx="30956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原子的核式结构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69" name="Text Box 13"/>
          <p:cNvSpPr txBox="1"/>
          <p:nvPr/>
        </p:nvSpPr>
        <p:spPr>
          <a:xfrm>
            <a:off x="3935413" y="4437063"/>
            <a:ext cx="143986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原子核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70" name="Text Box 14"/>
          <p:cNvSpPr txBox="1"/>
          <p:nvPr/>
        </p:nvSpPr>
        <p:spPr>
          <a:xfrm>
            <a:off x="6311900" y="443706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电子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71" name="Text Box 15"/>
          <p:cNvSpPr txBox="1"/>
          <p:nvPr/>
        </p:nvSpPr>
        <p:spPr>
          <a:xfrm>
            <a:off x="2351088" y="486886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质子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72" name="Text Box 16"/>
          <p:cNvSpPr txBox="1"/>
          <p:nvPr/>
        </p:nvSpPr>
        <p:spPr>
          <a:xfrm>
            <a:off x="4583113" y="486886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中子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73" name="Text Box 17"/>
          <p:cNvSpPr txBox="1"/>
          <p:nvPr/>
        </p:nvSpPr>
        <p:spPr>
          <a:xfrm>
            <a:off x="8543925" y="486886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质子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9474" name="Text Box 18"/>
          <p:cNvSpPr txBox="1"/>
          <p:nvPr/>
        </p:nvSpPr>
        <p:spPr>
          <a:xfrm>
            <a:off x="3143250" y="5300663"/>
            <a:ext cx="10795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中子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20370" y="351790"/>
            <a:ext cx="272288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	</a:t>
            </a:r>
            <a:r>
              <a:rPr lang="zh-CN" altLang="en-US" sz="3200"/>
              <a:t>随堂练习</a:t>
            </a:r>
            <a:endParaRPr lang="zh-CN" altLang="en-US" sz="3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9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9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19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19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3" grpId="0"/>
      <p:bldP spid="19464" grpId="0"/>
      <p:bldP spid="19465" grpId="0"/>
      <p:bldP spid="19466" grpId="0"/>
      <p:bldP spid="19467" grpId="0"/>
      <p:bldP spid="19468" grpId="0"/>
      <p:bldP spid="19469" grpId="0"/>
      <p:bldP spid="19470" grpId="0"/>
      <p:bldP spid="19471" grpId="0"/>
      <p:bldP spid="19472" grpId="0"/>
      <p:bldP spid="19473" grpId="0"/>
      <p:bldP spid="194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Text Box 2"/>
          <p:cNvSpPr txBox="1"/>
          <p:nvPr/>
        </p:nvSpPr>
        <p:spPr>
          <a:xfrm>
            <a:off x="892175" y="0"/>
            <a:ext cx="9144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5、下列选项中，由同种分子或原子组成的是（          ）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19459" name="Text Box 3"/>
          <p:cNvSpPr txBox="1"/>
          <p:nvPr/>
        </p:nvSpPr>
        <p:spPr>
          <a:xfrm>
            <a:off x="1524000" y="549275"/>
            <a:ext cx="9144000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latin typeface="Arial" panose="020B0604020202020204" pitchFamily="34" charset="0"/>
              </a:rPr>
              <a:t>A、</a:t>
            </a:r>
            <a:r>
              <a:rPr lang="zh-CN" altLang="en-US" sz="2800" b="1" dirty="0">
                <a:latin typeface="Arial" panose="020B0604020202020204" pitchFamily="34" charset="0"/>
              </a:rPr>
              <a:t>黄金、空气、水        </a:t>
            </a:r>
            <a:r>
              <a:rPr lang="en-US" altLang="zh-CN" sz="2800" b="1" dirty="0">
                <a:latin typeface="Arial" panose="020B0604020202020204" pitchFamily="34" charset="0"/>
              </a:rPr>
              <a:t>B、</a:t>
            </a:r>
            <a:r>
              <a:rPr lang="zh-CN" altLang="en-US" sz="2800" b="1" dirty="0">
                <a:latin typeface="Arial" panose="020B0604020202020204" pitchFamily="34" charset="0"/>
              </a:rPr>
              <a:t>黄金、铁、铜                      </a:t>
            </a:r>
            <a:r>
              <a:rPr lang="en-US" altLang="zh-CN" sz="2800" b="1" dirty="0">
                <a:latin typeface="Arial" panose="020B0604020202020204" pitchFamily="34" charset="0"/>
              </a:rPr>
              <a:t>C、</a:t>
            </a:r>
            <a:r>
              <a:rPr lang="zh-CN" altLang="en-US" sz="2800" b="1" dirty="0">
                <a:latin typeface="Arial" panose="020B0604020202020204" pitchFamily="34" charset="0"/>
              </a:rPr>
              <a:t>水、酒精、油            </a:t>
            </a:r>
            <a:r>
              <a:rPr lang="en-US" altLang="zh-CN" sz="2800" b="1" dirty="0">
                <a:latin typeface="Arial" panose="020B0604020202020204" pitchFamily="34" charset="0"/>
              </a:rPr>
              <a:t>D、</a:t>
            </a:r>
            <a:r>
              <a:rPr lang="zh-CN" altLang="en-US" sz="2800" b="1" dirty="0">
                <a:latin typeface="Arial" panose="020B0604020202020204" pitchFamily="34" charset="0"/>
              </a:rPr>
              <a:t>冰、水、水蒸气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20485" name="Text Box 5"/>
          <p:cNvSpPr txBox="1"/>
          <p:nvPr/>
        </p:nvSpPr>
        <p:spPr>
          <a:xfrm>
            <a:off x="9264650" y="0"/>
            <a:ext cx="6477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spcBef>
                <a:spcPct val="50000"/>
              </a:spcBef>
            </a:pPr>
            <a:r>
              <a:rPr lang="en-US" altLang="zh-CN" sz="2800" b="1" dirty="0">
                <a:solidFill>
                  <a:srgbClr val="FF3300"/>
                </a:solidFill>
                <a:latin typeface="Arial" panose="020B0604020202020204" pitchFamily="34" charset="0"/>
              </a:rPr>
              <a:t>D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92175" y="1502410"/>
            <a:ext cx="13656310" cy="5262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3200"/>
              <a:t>6</a:t>
            </a:r>
            <a:r>
              <a:rPr lang="zh-CN" altLang="en-US" sz="3200"/>
              <a:t>、通常情况下，原子呈中性，这是因为（  ）</a:t>
            </a:r>
            <a:endParaRPr lang="zh-CN" altLang="en-US" sz="3200"/>
          </a:p>
          <a:p>
            <a:pPr algn="l"/>
            <a:r>
              <a:rPr lang="zh-CN" altLang="en-US" sz="3200"/>
              <a:t>A、组成原子的所有微粒都不带电</a:t>
            </a:r>
            <a:endParaRPr lang="zh-CN" altLang="en-US" sz="3200"/>
          </a:p>
          <a:p>
            <a:pPr algn="l"/>
            <a:r>
              <a:rPr lang="zh-CN" altLang="en-US" sz="3200"/>
              <a:t>B、原子核带负电        C、中子不带电</a:t>
            </a:r>
            <a:endParaRPr lang="zh-CN" altLang="en-US" sz="3200"/>
          </a:p>
          <a:p>
            <a:pPr algn="l"/>
            <a:r>
              <a:rPr lang="zh-CN" altLang="en-US" sz="3200"/>
              <a:t>D、原子核内质子所带的正电荷数与核外所有电子所带的</a:t>
            </a:r>
            <a:endParaRPr lang="zh-CN" altLang="en-US" sz="3200"/>
          </a:p>
          <a:p>
            <a:pPr algn="l"/>
            <a:r>
              <a:rPr lang="zh-CN" altLang="en-US" sz="3200"/>
              <a:t>     负电荷数相等。</a:t>
            </a:r>
            <a:endParaRPr lang="zh-CN" altLang="en-US" sz="3200"/>
          </a:p>
          <a:p>
            <a:pPr algn="l"/>
            <a:r>
              <a:rPr lang="en-US" altLang="zh-CN" sz="2800"/>
              <a:t>7</a:t>
            </a:r>
            <a:r>
              <a:rPr lang="zh-CN" altLang="en-US" sz="2800"/>
              <a:t>、关于卢瑟福提出的原子结构的核式模型，下列说法中正确的是（  ）</a:t>
            </a:r>
            <a:endParaRPr lang="zh-CN" altLang="en-US" sz="2800"/>
          </a:p>
          <a:p>
            <a:pPr algn="l"/>
            <a:r>
              <a:rPr lang="zh-CN" altLang="en-US" sz="2800"/>
              <a:t>A、原子是由原子核和中子组成的</a:t>
            </a:r>
            <a:endParaRPr lang="zh-CN" altLang="en-US" sz="2800"/>
          </a:p>
          <a:p>
            <a:pPr algn="l"/>
            <a:r>
              <a:rPr lang="zh-CN" altLang="en-US" sz="2800"/>
              <a:t>B、原子是由原子核和核外电子组成的</a:t>
            </a:r>
            <a:endParaRPr lang="zh-CN" altLang="en-US" sz="2800"/>
          </a:p>
          <a:p>
            <a:pPr algn="l"/>
            <a:r>
              <a:rPr lang="zh-CN" altLang="en-US" sz="2800"/>
              <a:t>C、原子是由质子和中子组成的</a:t>
            </a:r>
            <a:endParaRPr lang="zh-CN" altLang="en-US" sz="2800"/>
          </a:p>
          <a:p>
            <a:pPr algn="l"/>
            <a:r>
              <a:rPr lang="zh-CN" altLang="en-US" sz="2800"/>
              <a:t>D、原子的质量几乎集中在原子核外</a:t>
            </a:r>
            <a:endParaRPr lang="zh-CN" altLang="en-US" sz="3600"/>
          </a:p>
          <a:p>
            <a:pPr algn="l"/>
            <a:endParaRPr lang="zh-CN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30630" y="452755"/>
            <a:ext cx="14637385" cy="618553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600"/>
              <a:t>8</a:t>
            </a:r>
            <a:r>
              <a:rPr lang="zh-CN" altLang="en-US" sz="3600"/>
              <a:t>、通常情况下，原子呈中性，这是因为（  ）</a:t>
            </a:r>
            <a:endParaRPr lang="zh-CN" altLang="en-US" sz="3600"/>
          </a:p>
          <a:p>
            <a:pPr algn="l"/>
            <a:r>
              <a:rPr lang="zh-CN" altLang="en-US" sz="3600"/>
              <a:t>A、组成原子的所有微粒都不带电</a:t>
            </a:r>
            <a:endParaRPr lang="zh-CN" altLang="en-US" sz="3600"/>
          </a:p>
          <a:p>
            <a:pPr algn="l"/>
            <a:r>
              <a:rPr lang="zh-CN" altLang="en-US" sz="3600"/>
              <a:t>B、原子核带负电</a:t>
            </a:r>
            <a:endParaRPr lang="zh-CN" altLang="en-US" sz="3600"/>
          </a:p>
          <a:p>
            <a:pPr algn="l"/>
            <a:r>
              <a:rPr lang="zh-CN" altLang="en-US" sz="3600"/>
              <a:t>C、中子不带电</a:t>
            </a:r>
            <a:endParaRPr lang="zh-CN" altLang="en-US" sz="3600"/>
          </a:p>
          <a:p>
            <a:pPr algn="l"/>
            <a:r>
              <a:rPr lang="zh-CN" altLang="en-US" sz="3600"/>
              <a:t>D、原子核内质子所带的正电荷数与核外所有电子所带的负电荷数相等。</a:t>
            </a:r>
            <a:endParaRPr lang="zh-CN" altLang="en-US" sz="3600"/>
          </a:p>
          <a:p>
            <a:pPr algn="l"/>
            <a:r>
              <a:rPr lang="en-US" altLang="zh-CN" sz="3600"/>
              <a:t>9</a:t>
            </a:r>
            <a:r>
              <a:rPr lang="zh-CN" altLang="en-US" sz="3600"/>
              <a:t>、关于卢瑟福提出的原子结构的核式模型，下列说法中正确的是（  ）</a:t>
            </a:r>
            <a:endParaRPr lang="zh-CN" altLang="en-US" sz="3600"/>
          </a:p>
          <a:p>
            <a:pPr algn="l"/>
            <a:r>
              <a:rPr lang="zh-CN" altLang="en-US" sz="3600"/>
              <a:t>A、原子是由原子核和中子组成的</a:t>
            </a:r>
            <a:endParaRPr lang="zh-CN" altLang="en-US" sz="3600"/>
          </a:p>
          <a:p>
            <a:pPr algn="l"/>
            <a:r>
              <a:rPr lang="zh-CN" altLang="en-US" sz="3600"/>
              <a:t>B、原子是由原子核和核外电子组成的</a:t>
            </a:r>
            <a:endParaRPr lang="zh-CN" altLang="en-US" sz="3600"/>
          </a:p>
          <a:p>
            <a:pPr algn="l"/>
            <a:r>
              <a:rPr lang="zh-CN" altLang="en-US" sz="3600"/>
              <a:t>C、原子是由质子和中子组成的</a:t>
            </a:r>
            <a:endParaRPr lang="zh-CN" altLang="en-US" sz="3600"/>
          </a:p>
          <a:p>
            <a:pPr algn="l"/>
            <a:r>
              <a:rPr lang="zh-CN" altLang="en-US" sz="3600"/>
              <a:t>D、原子的质量几乎集中在原子核外</a:t>
            </a:r>
            <a:endParaRPr lang="zh-CN" altLang="en-US" sz="3600"/>
          </a:p>
          <a:p>
            <a:pPr algn="l"/>
            <a:endParaRPr lang="zh-CN" altLang="en-US" sz="36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1215390" y="673735"/>
            <a:ext cx="9811385" cy="353822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3200">
                <a:sym typeface="+mn-ea"/>
              </a:rPr>
              <a:t>10</a:t>
            </a:r>
            <a:r>
              <a:rPr lang="zh-CN" altLang="en-US" sz="3200">
                <a:sym typeface="+mn-ea"/>
              </a:rPr>
              <a:t>、阴极射线的发现说明（  ）</a:t>
            </a:r>
            <a:endParaRPr lang="zh-CN" altLang="en-US" sz="3200"/>
          </a:p>
          <a:p>
            <a:pPr algn="l"/>
            <a:r>
              <a:rPr lang="zh-CN" altLang="en-US" sz="3200">
                <a:sym typeface="+mn-ea"/>
              </a:rPr>
              <a:t>A、原子核有内部结构               B、原子有内部结构</a:t>
            </a:r>
            <a:endParaRPr lang="zh-CN" altLang="en-US" sz="3200"/>
          </a:p>
          <a:p>
            <a:pPr algn="l"/>
            <a:r>
              <a:rPr lang="zh-CN" altLang="en-US" sz="3200">
                <a:sym typeface="+mn-ea"/>
              </a:rPr>
              <a:t>C、电子有内部结构                 D、质子有内部结构</a:t>
            </a:r>
            <a:endParaRPr lang="zh-CN" altLang="en-US" sz="3200"/>
          </a:p>
          <a:p>
            <a:pPr algn="l"/>
            <a:r>
              <a:rPr lang="en-US" altLang="zh-CN" sz="3200">
                <a:sym typeface="+mn-ea"/>
              </a:rPr>
              <a:t>11</a:t>
            </a:r>
            <a:r>
              <a:rPr lang="zh-CN" altLang="en-US" sz="3200">
                <a:sym typeface="+mn-ea"/>
              </a:rPr>
              <a:t>、细胞是由生命的基本单位，直径范围一般在（   ）</a:t>
            </a:r>
            <a:endParaRPr lang="zh-CN" altLang="en-US" sz="3200"/>
          </a:p>
          <a:p>
            <a:pPr algn="l"/>
            <a:r>
              <a:rPr lang="zh-CN" altLang="en-US" sz="3200">
                <a:sym typeface="+mn-ea"/>
              </a:rPr>
              <a:t>A、10-9—10-10m    B、103—107m   </a:t>
            </a:r>
            <a:endParaRPr lang="zh-CN" altLang="en-US" sz="3200">
              <a:sym typeface="+mn-ea"/>
            </a:endParaRPr>
          </a:p>
          <a:p>
            <a:pPr algn="l"/>
            <a:r>
              <a:rPr lang="zh-CN" altLang="en-US" sz="3200">
                <a:sym typeface="+mn-ea"/>
              </a:rPr>
              <a:t> C、10-15m   D、10-5—10-6m</a:t>
            </a:r>
            <a:endParaRPr lang="zh-CN" altLang="en-US" sz="3200"/>
          </a:p>
          <a:p>
            <a:endParaRPr lang="zh-CN" altLang="en-US" sz="3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Rectangle 2"/>
          <p:cNvSpPr/>
          <p:nvPr/>
        </p:nvSpPr>
        <p:spPr>
          <a:xfrm>
            <a:off x="1524000" y="1589088"/>
            <a:ext cx="91440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16387" name="Picture 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6670" y="0"/>
            <a:ext cx="4572000" cy="27432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388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5" y="282575"/>
            <a:ext cx="3957638" cy="2743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9" name="Text Box 10"/>
          <p:cNvSpPr txBox="1"/>
          <p:nvPr/>
        </p:nvSpPr>
        <p:spPr>
          <a:xfrm>
            <a:off x="2270125" y="2743200"/>
            <a:ext cx="16922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endParaRPr lang="zh-CN" altLang="zh-CN" dirty="0">
              <a:latin typeface="Arial" panose="020B0604020202020204" pitchFamily="34" charset="0"/>
            </a:endParaRPr>
          </a:p>
        </p:txBody>
      </p:sp>
      <p:sp>
        <p:nvSpPr>
          <p:cNvPr id="16390" name="Text Box 11"/>
          <p:cNvSpPr txBox="1"/>
          <p:nvPr/>
        </p:nvSpPr>
        <p:spPr>
          <a:xfrm>
            <a:off x="2384425" y="2950845"/>
            <a:ext cx="19208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浩瀚的星空</a:t>
            </a:r>
            <a:endParaRPr lang="zh-CN" altLang="en-US" sz="24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sp>
        <p:nvSpPr>
          <p:cNvPr id="16391" name="Text Box 12"/>
          <p:cNvSpPr txBox="1"/>
          <p:nvPr/>
        </p:nvSpPr>
        <p:spPr>
          <a:xfrm>
            <a:off x="7600950" y="3198495"/>
            <a:ext cx="19208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远飞的大雁</a:t>
            </a:r>
            <a:endParaRPr lang="zh-CN" altLang="en-US" sz="24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  <p:pic>
        <p:nvPicPr>
          <p:cNvPr id="17410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6670" y="3483610"/>
            <a:ext cx="2151063" cy="24526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7412" name="Group 15"/>
          <p:cNvGrpSpPr/>
          <p:nvPr/>
        </p:nvGrpSpPr>
        <p:grpSpPr>
          <a:xfrm>
            <a:off x="5142230" y="3815715"/>
            <a:ext cx="4749800" cy="2937510"/>
            <a:chOff x="2064" y="1440"/>
            <a:chExt cx="3216" cy="2003"/>
          </a:xfrm>
        </p:grpSpPr>
        <p:grpSp>
          <p:nvGrpSpPr>
            <p:cNvPr id="17413" name="Group 14"/>
            <p:cNvGrpSpPr/>
            <p:nvPr/>
          </p:nvGrpSpPr>
          <p:grpSpPr>
            <a:xfrm>
              <a:off x="2064" y="1440"/>
              <a:ext cx="1584" cy="2003"/>
              <a:chOff x="2064" y="1440"/>
              <a:chExt cx="1584" cy="2003"/>
            </a:xfrm>
          </p:grpSpPr>
          <p:pic>
            <p:nvPicPr>
              <p:cNvPr id="17417" name="Picture 8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64" y="1440"/>
                <a:ext cx="1584" cy="1446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7418" name="Text Box 9"/>
              <p:cNvSpPr txBox="1"/>
              <p:nvPr/>
            </p:nvSpPr>
            <p:spPr>
              <a:xfrm>
                <a:off x="2208" y="2976"/>
                <a:ext cx="1375" cy="467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</a:ln>
            </p:spPr>
            <p:txBody>
              <a:bodyPr/>
              <a:p>
                <a:pPr algn="just"/>
                <a:r>
                  <a:rPr lang="zh-CN" altLang="en-US" sz="2400" b="1" dirty="0">
                    <a:latin typeface="楷体" panose="02010609060101010101" pitchFamily="49" charset="-122"/>
                    <a:ea typeface="楷体_GB2312" pitchFamily="49" charset="-122"/>
                  </a:rPr>
                  <a:t>显微镜下洋葱内表皮细胞</a:t>
                </a:r>
                <a:endParaRPr lang="zh-CN" altLang="en-US" sz="2400" b="1" dirty="0">
                  <a:latin typeface="Arial" panose="020B0604020202020204" pitchFamily="34" charset="0"/>
                  <a:ea typeface="楷体_GB2312" pitchFamily="49" charset="-122"/>
                </a:endParaRPr>
              </a:p>
            </p:txBody>
          </p:sp>
        </p:grpSp>
        <p:grpSp>
          <p:nvGrpSpPr>
            <p:cNvPr id="17414" name="Group 13"/>
            <p:cNvGrpSpPr/>
            <p:nvPr/>
          </p:nvGrpSpPr>
          <p:grpSpPr>
            <a:xfrm>
              <a:off x="3888" y="1488"/>
              <a:ext cx="1392" cy="1955"/>
              <a:chOff x="3888" y="1488"/>
              <a:chExt cx="1392" cy="1955"/>
            </a:xfrm>
          </p:grpSpPr>
          <p:pic>
            <p:nvPicPr>
              <p:cNvPr id="17415" name="Picture 11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888" y="1488"/>
                <a:ext cx="1334" cy="1363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17416" name="Text Box 12"/>
              <p:cNvSpPr txBox="1"/>
              <p:nvPr/>
            </p:nvSpPr>
            <p:spPr>
              <a:xfrm>
                <a:off x="3888" y="2976"/>
                <a:ext cx="1392" cy="467"/>
              </a:xfrm>
              <a:prstGeom prst="rect">
                <a:avLst/>
              </a:prstGeom>
              <a:solidFill>
                <a:srgbClr val="FFFFFF">
                  <a:alpha val="0"/>
                </a:srgbClr>
              </a:solidFill>
              <a:ln w="9525">
                <a:noFill/>
              </a:ln>
            </p:spPr>
            <p:txBody>
              <a:bodyPr/>
              <a:p>
                <a:pPr algn="just"/>
                <a:r>
                  <a:rPr lang="zh-CN" altLang="en-US" sz="2400" b="1" dirty="0">
                    <a:latin typeface="楷体" panose="02010609060101010101" pitchFamily="49" charset="-122"/>
                    <a:ea typeface="楷体_GB2312" pitchFamily="49" charset="-122"/>
                  </a:rPr>
                  <a:t>显微镜下人的口腔上皮细胞</a:t>
                </a:r>
                <a:endParaRPr lang="zh-CN" altLang="en-US" sz="2400" b="1" dirty="0">
                  <a:latin typeface="Arial" panose="020B0604020202020204" pitchFamily="34" charset="0"/>
                  <a:ea typeface="楷体_GB2312" pitchFamily="49" charset="-122"/>
                </a:endParaRPr>
              </a:p>
            </p:txBody>
          </p:sp>
        </p:grpSp>
      </p:grpSp>
      <p:sp>
        <p:nvSpPr>
          <p:cNvPr id="17411" name="Text Box 5"/>
          <p:cNvSpPr txBox="1"/>
          <p:nvPr/>
        </p:nvSpPr>
        <p:spPr>
          <a:xfrm>
            <a:off x="1296670" y="5885180"/>
            <a:ext cx="27432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用电子显微镜观察到的</a:t>
            </a:r>
            <a:r>
              <a:rPr lang="en-US" altLang="zh-CN" sz="2400" b="1" dirty="0">
                <a:latin typeface="Arial" panose="020B0604020202020204" pitchFamily="34" charset="0"/>
                <a:ea typeface="楷体_GB2312" pitchFamily="49" charset="-122"/>
              </a:rPr>
              <a:t>SARS</a:t>
            </a:r>
            <a:r>
              <a:rPr lang="zh-CN" altLang="en-US" sz="2400" b="1" dirty="0">
                <a:latin typeface="Arial" panose="020B0604020202020204" pitchFamily="34" charset="0"/>
                <a:ea typeface="楷体_GB2312" pitchFamily="49" charset="-122"/>
              </a:rPr>
              <a:t>病毒</a:t>
            </a:r>
            <a:endParaRPr lang="zh-CN" altLang="en-US" sz="2400" b="1" dirty="0">
              <a:latin typeface="Arial" panose="020B0604020202020204" pitchFamily="34" charset="0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16391" grpId="0"/>
      <p:bldP spid="174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AutoShape 2"/>
          <p:cNvSpPr/>
          <p:nvPr/>
        </p:nvSpPr>
        <p:spPr>
          <a:xfrm>
            <a:off x="2279650" y="765175"/>
            <a:ext cx="6985000" cy="4392613"/>
          </a:xfrm>
          <a:prstGeom prst="cloudCallout">
            <a:avLst>
              <a:gd name="adj1" fmla="val -44593"/>
              <a:gd name="adj2" fmla="val 62792"/>
            </a:avLst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sz="2800" b="1" dirty="0">
                <a:latin typeface="Arial" panose="020B0604020202020204" pitchFamily="34" charset="0"/>
              </a:rPr>
              <a:t>1、从微观世界世界到无限的宇宙，存在各种各样的物质。科学家们正在探究着物质的奥秘。从本节课开始，我们将学习小粒子与大宇宙。</a:t>
            </a:r>
            <a:endParaRPr lang="zh-CN" altLang="en-US" sz="2800" b="1" dirty="0">
              <a:latin typeface="Arial" panose="020B0604020202020204" pitchFamily="34" charset="0"/>
            </a:endParaRPr>
          </a:p>
          <a:p>
            <a:pPr algn="ctr" eaLnBrk="1" hangingPunct="1"/>
            <a:endParaRPr lang="zh-CN" altLang="en-US" sz="28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文本框 23553"/>
          <p:cNvSpPr txBox="1"/>
          <p:nvPr/>
        </p:nvSpPr>
        <p:spPr>
          <a:xfrm>
            <a:off x="2279650" y="333375"/>
            <a:ext cx="2879725" cy="82994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4800" b="1" dirty="0">
                <a:solidFill>
                  <a:srgbClr val="3333FF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第十一章  </a:t>
            </a:r>
            <a:endParaRPr lang="zh-CN" altLang="en-US" sz="3200">
              <a:solidFill>
                <a:srgbClr val="3333FF"/>
              </a:solidFill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sp>
        <p:nvSpPr>
          <p:cNvPr id="14339" name="矩形 23554"/>
          <p:cNvSpPr/>
          <p:nvPr/>
        </p:nvSpPr>
        <p:spPr>
          <a:xfrm>
            <a:off x="2495550" y="836613"/>
            <a:ext cx="6985000" cy="2449512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7718"/>
              </a:avLst>
            </a:prstTxWarp>
            <a:normAutofit/>
          </a:bodyPr>
          <a:p>
            <a:pPr algn="ctr"/>
            <a:r>
              <a:rPr lang="zh-CN" altLang="en-US" sz="4000">
                <a:ln w="9525" cap="flat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华文彩云" panose="02010800040101010101" charset="-122"/>
                <a:ea typeface="华文彩云" panose="02010800040101010101" charset="-122"/>
              </a:rPr>
              <a:t>小粒子与大宇宙</a:t>
            </a:r>
            <a:endParaRPr lang="zh-CN" altLang="en-US" sz="4000"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华文彩云" panose="02010800040101010101" charset="-122"/>
              <a:ea typeface="华文彩云" panose="02010800040101010101" charset="-122"/>
            </a:endParaRPr>
          </a:p>
        </p:txBody>
      </p:sp>
      <p:sp>
        <p:nvSpPr>
          <p:cNvPr id="23557" name="文本框 23556"/>
          <p:cNvSpPr txBox="1"/>
          <p:nvPr/>
        </p:nvSpPr>
        <p:spPr>
          <a:xfrm>
            <a:off x="3648075" y="3573463"/>
            <a:ext cx="4537075" cy="7067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第一节：走进微观</a:t>
            </a:r>
            <a:endParaRPr lang="zh-CN" altLang="en-US" sz="4000" b="1" dirty="0">
              <a:solidFill>
                <a:srgbClr val="FF0000"/>
              </a:solidFill>
              <a:latin typeface="Arial" panose="020B0604020202020204" pitchFamily="34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AutoShape 2"/>
          <p:cNvSpPr/>
          <p:nvPr/>
        </p:nvSpPr>
        <p:spPr>
          <a:xfrm>
            <a:off x="4079875" y="188913"/>
            <a:ext cx="3744913" cy="719137"/>
          </a:xfrm>
          <a:prstGeom prst="wedgeRoundRectCallout">
            <a:avLst>
              <a:gd name="adj1" fmla="val -19352"/>
              <a:gd name="adj2" fmla="val 98343"/>
              <a:gd name="adj3" fmla="val 16667"/>
            </a:avLst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algn="ctr" eaLnBrk="1" hangingPunct="1"/>
            <a:r>
              <a:rPr lang="zh-CN" altLang="en-US" sz="2800" b="1" dirty="0">
                <a:latin typeface="Arial" panose="020B0604020202020204" pitchFamily="34" charset="0"/>
              </a:rPr>
              <a:t>物质是有什么组成？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6147" name="AutoShape 3"/>
          <p:cNvSpPr/>
          <p:nvPr/>
        </p:nvSpPr>
        <p:spPr>
          <a:xfrm>
            <a:off x="1524000" y="2133600"/>
            <a:ext cx="4186238" cy="1439863"/>
          </a:xfrm>
          <a:prstGeom prst="borderCallout2">
            <a:avLst>
              <a:gd name="adj1" fmla="val 7940"/>
              <a:gd name="adj2" fmla="val 101819"/>
              <a:gd name="adj3" fmla="val 7940"/>
              <a:gd name="adj4" fmla="val 106181"/>
              <a:gd name="adj5" fmla="val -42338"/>
              <a:gd name="adj6" fmla="val 107963"/>
            </a:avLst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1" hangingPunct="1"/>
            <a:r>
              <a:rPr lang="zh-CN" altLang="en-US" sz="2800" b="1" dirty="0">
                <a:latin typeface="Arial" panose="020B0604020202020204" pitchFamily="34" charset="0"/>
              </a:rPr>
              <a:t>古希腊人认为宇宙万物有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水、火、土、气</a:t>
            </a:r>
            <a:r>
              <a:rPr lang="zh-CN" altLang="en-US" sz="2800" b="1" dirty="0">
                <a:latin typeface="Arial" panose="020B0604020202020204" pitchFamily="34" charset="0"/>
              </a:rPr>
              <a:t>组成，称为“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四元素说</a:t>
            </a:r>
            <a:r>
              <a:rPr lang="zh-CN" altLang="en-US" sz="2800" b="1" dirty="0">
                <a:latin typeface="Arial" panose="020B0604020202020204" pitchFamily="34" charset="0"/>
              </a:rPr>
              <a:t>”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6148" name="AutoShape 4"/>
          <p:cNvSpPr/>
          <p:nvPr/>
        </p:nvSpPr>
        <p:spPr>
          <a:xfrm>
            <a:off x="6527800" y="3716338"/>
            <a:ext cx="3960813" cy="1441450"/>
          </a:xfrm>
          <a:prstGeom prst="borderCallout2">
            <a:avLst>
              <a:gd name="adj1" fmla="val 7931"/>
              <a:gd name="adj2" fmla="val -1926"/>
              <a:gd name="adj3" fmla="val 7931"/>
              <a:gd name="adj4" fmla="val -5250"/>
              <a:gd name="adj5" fmla="val -180176"/>
              <a:gd name="adj6" fmla="val -8699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pPr eaLnBrk="1" hangingPunct="1"/>
            <a:r>
              <a:rPr lang="zh-CN" altLang="en-US" sz="2800" b="1" dirty="0">
                <a:latin typeface="Arial" panose="020B0604020202020204" pitchFamily="34" charset="0"/>
              </a:rPr>
              <a:t>我们的祖先认为宇宙万物有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金、木、水、火、土</a:t>
            </a:r>
            <a:r>
              <a:rPr lang="zh-CN" altLang="en-US" sz="2800" b="1" dirty="0">
                <a:latin typeface="Arial" panose="020B0604020202020204" pitchFamily="34" charset="0"/>
              </a:rPr>
              <a:t>组成，称为“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五行说</a:t>
            </a:r>
            <a:r>
              <a:rPr lang="zh-CN" altLang="en-US" sz="2800" b="1" dirty="0">
                <a:latin typeface="Arial" panose="020B0604020202020204" pitchFamily="34" charset="0"/>
              </a:rPr>
              <a:t>”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nimBg="1"/>
      <p:bldP spid="6148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ext Box 2"/>
          <p:cNvSpPr txBox="1"/>
          <p:nvPr/>
        </p:nvSpPr>
        <p:spPr>
          <a:xfrm>
            <a:off x="1345565" y="2376805"/>
            <a:ext cx="8839200" cy="1076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3200" b="1" dirty="0">
                <a:latin typeface="楷体_GB2312" pitchFamily="49" charset="-122"/>
                <a:ea typeface="楷体_GB2312" pitchFamily="49" charset="-122"/>
              </a:rPr>
              <a:t>1811</a:t>
            </a:r>
            <a:r>
              <a:rPr lang="zh-CN" altLang="en-US" sz="3200" b="1" dirty="0">
                <a:latin typeface="楷体_GB2312" pitchFamily="49" charset="-122"/>
                <a:ea typeface="楷体_GB2312" pitchFamily="49" charset="-122"/>
              </a:rPr>
              <a:t>年，意大利物理学家阿伏加德罗第一个把这种颗粒命名为</a:t>
            </a: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ea typeface="楷体_GB2312" pitchFamily="49" charset="-122"/>
              </a:rPr>
              <a:t>“</a:t>
            </a:r>
            <a:r>
              <a:rPr lang="zh-CN" altLang="en-US" sz="3200" b="1" dirty="0">
                <a:solidFill>
                  <a:srgbClr val="CC0000"/>
                </a:solidFill>
                <a:latin typeface="楷体_GB2312" pitchFamily="49" charset="-122"/>
                <a:ea typeface="楷体_GB2312" pitchFamily="49" charset="-122"/>
              </a:rPr>
              <a:t>分子</a:t>
            </a:r>
            <a:r>
              <a:rPr lang="zh-CN" altLang="en-US" sz="3200" b="1" dirty="0">
                <a:solidFill>
                  <a:srgbClr val="CC0000"/>
                </a:solidFill>
                <a:latin typeface="Times New Roman" panose="02020603050405020304" pitchFamily="18" charset="0"/>
                <a:ea typeface="楷体_GB2312" pitchFamily="49" charset="-122"/>
              </a:rPr>
              <a:t>”</a:t>
            </a:r>
            <a:r>
              <a:rPr lang="zh-CN" altLang="en-US" sz="3200" b="1" dirty="0">
                <a:solidFill>
                  <a:srgbClr val="000000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  <a:endParaRPr lang="zh-CN" altLang="en-US" sz="3200" b="1" dirty="0">
              <a:solidFill>
                <a:srgbClr val="000000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0483" name="Text Box 4"/>
          <p:cNvSpPr txBox="1"/>
          <p:nvPr/>
        </p:nvSpPr>
        <p:spPr>
          <a:xfrm>
            <a:off x="1269365" y="542290"/>
            <a:ext cx="89154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latin typeface="Times New Roman" panose="02020603050405020304" pitchFamily="18" charset="0"/>
                <a:ea typeface="楷体_GB2312" pitchFamily="49" charset="-122"/>
              </a:rPr>
              <a:t>后来人们认识到若将物质无限地分下去，所得颗粒愈分愈小，小到这种颗粒能保持其化学性质不变为止，通常所说的物质就是由这种颗粒构的。</a:t>
            </a:r>
            <a:endParaRPr lang="zh-CN" altLang="en-US" sz="3200" b="1" dirty="0">
              <a:latin typeface="Times New Roman" panose="02020603050405020304" pitchFamily="18" charset="0"/>
              <a:ea typeface="楷体_GB2312" pitchFamily="49" charset="-122"/>
            </a:endParaRPr>
          </a:p>
        </p:txBody>
      </p:sp>
      <p:sp>
        <p:nvSpPr>
          <p:cNvPr id="13317" name="AutoShape 5"/>
          <p:cNvSpPr/>
          <p:nvPr/>
        </p:nvSpPr>
        <p:spPr>
          <a:xfrm>
            <a:off x="6029325" y="3453130"/>
            <a:ext cx="3744913" cy="2951163"/>
          </a:xfrm>
          <a:prstGeom prst="irregularSeal1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algn="ctr"/>
            <a:r>
              <a:rPr lang="zh-CN" altLang="en-US" sz="2800" b="1" dirty="0">
                <a:latin typeface="Arial" panose="020B0604020202020204" pitchFamily="34" charset="0"/>
              </a:rPr>
              <a:t>分子有多小？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6626" name="Text Box 4"/>
          <p:cNvSpPr txBox="1"/>
          <p:nvPr/>
        </p:nvSpPr>
        <p:spPr>
          <a:xfrm>
            <a:off x="2279650" y="620713"/>
            <a:ext cx="7993063" cy="13836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</a:rPr>
              <a:t>氢分子是最小的分子，其尺度相当于一根头发丝的直径的十万分之一，质量只有</a:t>
            </a:r>
            <a:r>
              <a:rPr lang="en-US" altLang="zh-CN" sz="2800" b="1" dirty="0">
                <a:latin typeface="Arial" panose="020B0604020202020204" pitchFamily="34" charset="0"/>
              </a:rPr>
              <a:t>10</a:t>
            </a:r>
            <a:r>
              <a:rPr lang="en-US" altLang="zh-CN" sz="2800" b="1" baseline="30000" dirty="0">
                <a:latin typeface="Arial" panose="020B0604020202020204" pitchFamily="34" charset="0"/>
              </a:rPr>
              <a:t>-27</a:t>
            </a:r>
            <a:r>
              <a:rPr lang="en-US" altLang="zh-CN" sz="2800" b="1" dirty="0">
                <a:latin typeface="Arial" panose="020B0604020202020204" pitchFamily="34" charset="0"/>
              </a:rPr>
              <a:t>kg</a:t>
            </a:r>
            <a:r>
              <a:rPr lang="zh-CN" altLang="en-US" sz="2800" b="1" dirty="0">
                <a:latin typeface="Arial" panose="020B0604020202020204" pitchFamily="34" charset="0"/>
              </a:rPr>
              <a:t>左右。</a:t>
            </a:r>
            <a:endParaRPr lang="zh-CN" altLang="en-US" sz="2800" b="1" dirty="0">
              <a:latin typeface="Arial" panose="020B0604020202020204" pitchFamily="34" charset="0"/>
            </a:endParaRPr>
          </a:p>
        </p:txBody>
      </p:sp>
      <p:sp>
        <p:nvSpPr>
          <p:cNvPr id="14341" name="Text Box 5"/>
          <p:cNvSpPr txBox="1"/>
          <p:nvPr/>
        </p:nvSpPr>
        <p:spPr>
          <a:xfrm>
            <a:off x="2279650" y="1989138"/>
            <a:ext cx="7704138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水的分子的直径大约是</a:t>
            </a:r>
            <a:r>
              <a:rPr lang="en-US" altLang="zh-CN" sz="2800" b="1" dirty="0">
                <a:solidFill>
                  <a:srgbClr val="0033CC"/>
                </a:solidFill>
                <a:latin typeface="Arial" panose="020B0604020202020204" pitchFamily="34" charset="0"/>
              </a:rPr>
              <a:t>4×10</a:t>
            </a:r>
            <a:r>
              <a:rPr lang="en-US" altLang="zh-CN" sz="2800" b="1" baseline="30000" dirty="0">
                <a:solidFill>
                  <a:srgbClr val="0033CC"/>
                </a:solidFill>
                <a:latin typeface="Arial" panose="020B0604020202020204" pitchFamily="34" charset="0"/>
              </a:rPr>
              <a:t>-10</a:t>
            </a:r>
            <a:r>
              <a:rPr lang="en-US" altLang="zh-CN" sz="2800" b="1" dirty="0">
                <a:solidFill>
                  <a:srgbClr val="0033CC"/>
                </a:solidFill>
                <a:latin typeface="Arial" panose="020B0604020202020204" pitchFamily="34" charset="0"/>
              </a:rPr>
              <a:t>m</a:t>
            </a:r>
            <a:r>
              <a:rPr lang="zh-CN" alt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，</a:t>
            </a:r>
            <a:r>
              <a:rPr lang="en-US" altLang="zh-CN" sz="2800" b="1" dirty="0">
                <a:solidFill>
                  <a:srgbClr val="0033CC"/>
                </a:solidFill>
                <a:latin typeface="Arial" panose="020B0604020202020204" pitchFamily="34" charset="0"/>
              </a:rPr>
              <a:t>1cm</a:t>
            </a:r>
            <a:r>
              <a:rPr lang="en-US" altLang="zh-CN" sz="2800" b="1" baseline="30000" dirty="0">
                <a:solidFill>
                  <a:srgbClr val="0033CC"/>
                </a:solidFill>
                <a:latin typeface="Arial" panose="020B0604020202020204" pitchFamily="34" charset="0"/>
              </a:rPr>
              <a:t>3</a:t>
            </a:r>
            <a:r>
              <a:rPr lang="zh-CN" alt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的水中就会有</a:t>
            </a:r>
            <a:r>
              <a:rPr lang="en-US" altLang="zh-CN" sz="2800" b="1" dirty="0">
                <a:solidFill>
                  <a:srgbClr val="0033CC"/>
                </a:solidFill>
                <a:latin typeface="Arial" panose="020B0604020202020204" pitchFamily="34" charset="0"/>
              </a:rPr>
              <a:t>3.34×10</a:t>
            </a:r>
            <a:r>
              <a:rPr lang="en-US" altLang="zh-CN" sz="2800" b="1" baseline="30000" dirty="0">
                <a:solidFill>
                  <a:srgbClr val="0033CC"/>
                </a:solidFill>
                <a:latin typeface="Arial" panose="020B0604020202020204" pitchFamily="34" charset="0"/>
              </a:rPr>
              <a:t>22</a:t>
            </a:r>
            <a:r>
              <a:rPr lang="zh-CN" alt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个水分子，一个水分子的质量只有</a:t>
            </a:r>
            <a:r>
              <a:rPr lang="en-US" altLang="zh-CN" sz="2800" b="1" dirty="0">
                <a:solidFill>
                  <a:srgbClr val="0033CC"/>
                </a:solidFill>
                <a:latin typeface="Arial" panose="020B0604020202020204" pitchFamily="34" charset="0"/>
              </a:rPr>
              <a:t>3×10</a:t>
            </a:r>
            <a:r>
              <a:rPr lang="en-US" altLang="zh-CN" sz="2800" b="1" baseline="30000" dirty="0">
                <a:solidFill>
                  <a:srgbClr val="0033CC"/>
                </a:solidFill>
                <a:latin typeface="Arial" panose="020B0604020202020204" pitchFamily="34" charset="0"/>
              </a:rPr>
              <a:t>-26</a:t>
            </a:r>
            <a:r>
              <a:rPr lang="en-US" altLang="zh-CN" sz="2800" b="1" dirty="0">
                <a:solidFill>
                  <a:srgbClr val="0033CC"/>
                </a:solidFill>
                <a:latin typeface="Arial" panose="020B0604020202020204" pitchFamily="34" charset="0"/>
              </a:rPr>
              <a:t>kg</a:t>
            </a:r>
            <a:r>
              <a:rPr lang="zh-CN" altLang="en-US" sz="2800" b="1" dirty="0">
                <a:solidFill>
                  <a:srgbClr val="0033CC"/>
                </a:solidFill>
                <a:latin typeface="Arial" panose="020B0604020202020204" pitchFamily="34" charset="0"/>
              </a:rPr>
              <a:t>。</a:t>
            </a:r>
            <a:endParaRPr lang="zh-CN" altLang="en-US" sz="2800" b="1" dirty="0">
              <a:solidFill>
                <a:srgbClr val="0033CC"/>
              </a:solidFill>
              <a:latin typeface="Arial" panose="020B0604020202020204" pitchFamily="34" charset="0"/>
            </a:endParaRPr>
          </a:p>
        </p:txBody>
      </p:sp>
      <p:sp>
        <p:nvSpPr>
          <p:cNvPr id="14342" name="Text Box 6"/>
          <p:cNvSpPr txBox="1"/>
          <p:nvPr/>
        </p:nvSpPr>
        <p:spPr>
          <a:xfrm>
            <a:off x="2279650" y="4149725"/>
            <a:ext cx="7488238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各种分子的直径都只有几万分之一个纳米左右，据估计一只蚂蚁一口水就吞下</a:t>
            </a:r>
            <a:r>
              <a:rPr lang="en-US" altLang="zh-CN" sz="2800" b="1" dirty="0">
                <a:solidFill>
                  <a:srgbClr val="FF3300"/>
                </a:solidFill>
                <a:latin typeface="Arial" panose="020B0604020202020204" pitchFamily="34" charset="0"/>
              </a:rPr>
              <a:t>2×10</a:t>
            </a:r>
            <a:r>
              <a:rPr lang="en-US" altLang="zh-CN" sz="2800" b="1" baseline="30000" dirty="0">
                <a:solidFill>
                  <a:srgbClr val="FF3300"/>
                </a:solidFill>
                <a:latin typeface="Arial" panose="020B0604020202020204" pitchFamily="34" charset="0"/>
              </a:rPr>
              <a:t>10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个水分子，</a:t>
            </a:r>
            <a:r>
              <a:rPr lang="en-US" altLang="zh-CN" sz="2800" b="1" dirty="0">
                <a:solidFill>
                  <a:srgbClr val="FF3300"/>
                </a:solidFill>
                <a:latin typeface="Arial" panose="020B0604020202020204" pitchFamily="34" charset="0"/>
              </a:rPr>
              <a:t>10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万个氧分子依次排列起来，总长仅</a:t>
            </a:r>
            <a:r>
              <a:rPr lang="en-US" altLang="zh-CN" sz="2800" b="1" dirty="0">
                <a:solidFill>
                  <a:srgbClr val="FF3300"/>
                </a:solidFill>
                <a:latin typeface="Arial" panose="020B0604020202020204" pitchFamily="34" charset="0"/>
              </a:rPr>
              <a:t>0.03mm</a:t>
            </a:r>
            <a:r>
              <a:rPr lang="zh-CN" altLang="en-US" sz="2800" b="1" dirty="0">
                <a:solidFill>
                  <a:srgbClr val="FF3300"/>
                </a:solidFill>
                <a:latin typeface="Arial" panose="020B0604020202020204" pitchFamily="34" charset="0"/>
              </a:rPr>
              <a:t>。</a:t>
            </a:r>
            <a:endParaRPr lang="zh-CN" altLang="en-US" sz="28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4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4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41">
                                            <p:txEl>
                                              <p:charRg st="0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42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42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42">
                                            <p:txEl>
                                              <p:charRg st="0" end="7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8" name="Text Box 4"/>
          <p:cNvSpPr txBox="1"/>
          <p:nvPr/>
        </p:nvSpPr>
        <p:spPr>
          <a:xfrm>
            <a:off x="2135188" y="836613"/>
            <a:ext cx="5905500" cy="1568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</a:rPr>
              <a:t>分子是组成物质的最小微粒吗？还可以分割吗？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  <p:sp>
        <p:nvSpPr>
          <p:cNvPr id="16389" name="Text Box 5"/>
          <p:cNvSpPr txBox="1"/>
          <p:nvPr/>
        </p:nvSpPr>
        <p:spPr>
          <a:xfrm>
            <a:off x="2135188" y="2474913"/>
            <a:ext cx="8064500" cy="3784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3200" b="1" dirty="0">
                <a:latin typeface="Arial" panose="020B0604020202020204" pitchFamily="34" charset="0"/>
              </a:rPr>
              <a:t>分子不是组成物质的最小微粒</a:t>
            </a:r>
            <a:r>
              <a:rPr lang="en-US" altLang="zh-CN" sz="3200" b="1" dirty="0">
                <a:latin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</a:rPr>
              <a:t>还可以再分割</a:t>
            </a:r>
            <a:r>
              <a:rPr lang="en-US" altLang="zh-CN" sz="3200" b="1" dirty="0">
                <a:latin typeface="Arial" panose="020B0604020202020204" pitchFamily="34" charset="0"/>
              </a:rPr>
              <a:t>,19</a:t>
            </a:r>
            <a:r>
              <a:rPr lang="zh-CN" altLang="en-US" sz="3200" b="1" dirty="0">
                <a:latin typeface="Arial" panose="020B0604020202020204" pitchFamily="34" charset="0"/>
              </a:rPr>
              <a:t>世纪初</a:t>
            </a:r>
            <a:r>
              <a:rPr lang="en-US" altLang="zh-CN" sz="3200" b="1" dirty="0">
                <a:latin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</a:rPr>
              <a:t>英国科学家</a:t>
            </a:r>
            <a:r>
              <a:rPr lang="zh-CN" alt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道尔顿</a:t>
            </a:r>
            <a:r>
              <a:rPr lang="zh-CN" altLang="en-US" sz="3200" b="1" dirty="0">
                <a:latin typeface="Arial" panose="020B0604020202020204" pitchFamily="34" charset="0"/>
              </a:rPr>
              <a:t>证明了</a:t>
            </a:r>
            <a:r>
              <a:rPr lang="zh-CN" altLang="en-US" sz="3200" b="1" dirty="0">
                <a:solidFill>
                  <a:srgbClr val="FF3300"/>
                </a:solidFill>
                <a:latin typeface="Arial" panose="020B0604020202020204" pitchFamily="34" charset="0"/>
              </a:rPr>
              <a:t>原子</a:t>
            </a:r>
            <a:r>
              <a:rPr lang="zh-CN" altLang="en-US" sz="3200" b="1" dirty="0">
                <a:latin typeface="Arial" panose="020B0604020202020204" pitchFamily="34" charset="0"/>
              </a:rPr>
              <a:t>的存在</a:t>
            </a:r>
            <a:r>
              <a:rPr lang="en-US" altLang="zh-CN" sz="3200" b="1" dirty="0">
                <a:latin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</a:rPr>
              <a:t>有的分子由单个原子组成</a:t>
            </a:r>
            <a:r>
              <a:rPr lang="en-US" altLang="zh-CN" sz="3200" b="1" dirty="0">
                <a:latin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</a:rPr>
              <a:t>叫做“单原子分子”；绝大多数分子由多个原子组成</a:t>
            </a:r>
            <a:r>
              <a:rPr lang="en-US" altLang="zh-CN" sz="3200" b="1" dirty="0">
                <a:latin typeface="Arial" panose="020B0604020202020204" pitchFamily="34" charset="0"/>
              </a:rPr>
              <a:t>,</a:t>
            </a:r>
            <a:r>
              <a:rPr lang="zh-CN" altLang="en-US" sz="3200" b="1" dirty="0">
                <a:latin typeface="Arial" panose="020B0604020202020204" pitchFamily="34" charset="0"/>
              </a:rPr>
              <a:t>叫“多原子分子”。</a:t>
            </a:r>
            <a:endParaRPr lang="zh-CN" altLang="en-US" sz="3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6388">
                                            <p:txEl>
                                              <p:charRg st="0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  <p:controls>
      <mc:AlternateContent xmlns:mc="http://schemas.openxmlformats.org/markup-compatibility/2006">
        <mc:Choice xmlns:v="urn:schemas-microsoft-com:vml" Requires="v">
          <p:control spid="1027" name="" r:id="rId1" imgW="9142413" imgH="6858000"/>
        </mc:Choice>
        <mc:Fallback>
          <p:control name="" r:id="rId1" imgW="9142413" imgH="6858000">
            <p:pic>
              <p:nvPicPr>
                <p:cNvPr id="0" name="Host Control  1026"/>
                <p:cNvPicPr/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1524000" y="0"/>
                  <a:ext cx="9142413" cy="685800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</p:control>
        </mc:Fallback>
      </mc:AlternateContent>
    </p:controls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1781</Words>
  <Application>WPS 演示</Application>
  <PresentationFormat>宽屏</PresentationFormat>
  <Paragraphs>128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31" baseType="lpstr">
      <vt:lpstr>Arial</vt:lpstr>
      <vt:lpstr>宋体</vt:lpstr>
      <vt:lpstr>Wingdings</vt:lpstr>
      <vt:lpstr>楷体_GB2312</vt:lpstr>
      <vt:lpstr>新宋体</vt:lpstr>
      <vt:lpstr>楷体</vt:lpstr>
      <vt:lpstr>Times New Roman</vt:lpstr>
      <vt:lpstr>隶书</vt:lpstr>
      <vt:lpstr>华文彩云</vt:lpstr>
      <vt:lpstr>黑体</vt:lpstr>
      <vt:lpstr>微软雅黑</vt:lpstr>
      <vt:lpstr>Arial Unicode MS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张雨晗</cp:lastModifiedBy>
  <cp:revision>10</cp:revision>
  <dcterms:created xsi:type="dcterms:W3CDTF">2019-12-21T07:04:00Z</dcterms:created>
  <dcterms:modified xsi:type="dcterms:W3CDTF">2019-12-23T00:37:10Z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2052-11.1.0.9305</vt:lpwstr>
  </property>
</Properties>
</file>