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</p:sldMasterIdLst>
  <p:sldIdLst>
    <p:sldId id="258" r:id="rId2"/>
    <p:sldId id="268" r:id="rId3"/>
    <p:sldId id="270" r:id="rId4"/>
    <p:sldId id="277" r:id="rId5"/>
    <p:sldId id="280" r:id="rId6"/>
    <p:sldId id="275" r:id="rId7"/>
    <p:sldId id="278" r:id="rId8"/>
    <p:sldId id="271" r:id="rId9"/>
    <p:sldId id="281" r:id="rId10"/>
    <p:sldId id="282" r:id="rId11"/>
    <p:sldId id="274" r:id="rId12"/>
    <p:sldId id="283" r:id="rId13"/>
    <p:sldId id="279" r:id="rId14"/>
    <p:sldId id="284" r:id="rId15"/>
    <p:sldId id="272" r:id="rId16"/>
    <p:sldId id="273" r:id="rId17"/>
    <p:sldId id="276" r:id="rId18"/>
    <p:sldId id="285" r:id="rId19"/>
    <p:sldId id="286" r:id="rId20"/>
    <p:sldId id="287" r:id="rId2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A6AD"/>
    <a:srgbClr val="C50023"/>
    <a:srgbClr val="F1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959" autoAdjust="0"/>
  </p:normalViewPr>
  <p:slideViewPr>
    <p:cSldViewPr snapToGrid="0">
      <p:cViewPr>
        <p:scale>
          <a:sx n="75" d="100"/>
          <a:sy n="75" d="100"/>
        </p:scale>
        <p:origin x="-1896" y="-7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12" Type="http://schemas.openxmlformats.org/officeDocument/2006/relationships/image" Target="../media/image22.emf"/><Relationship Id="rId17" Type="http://schemas.openxmlformats.org/officeDocument/2006/relationships/image" Target="../media/image27.emf"/><Relationship Id="rId2" Type="http://schemas.openxmlformats.org/officeDocument/2006/relationships/image" Target="../media/image12.emf"/><Relationship Id="rId16" Type="http://schemas.openxmlformats.org/officeDocument/2006/relationships/image" Target="../media/image26.e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5.emf"/><Relationship Id="rId15" Type="http://schemas.openxmlformats.org/officeDocument/2006/relationships/image" Target="../media/image25.emf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Relationship Id="rId14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file:///J:\&#25945;&#31185;&#20061;&#19979;&#23398;&#32451;&#32771;&#20570;&#35838;&#20214;\ZJ1.EP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F:\16&#26149;\&#29289;&#29702;\&#25945;&#31185;&#29289;&#29702;&#20061;&#24180;&#32423;&#19979;&#20876;&#24453;&#20986;&#29255;8.8\5HYL269A.EPS" TargetMode="External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.bin"/><Relationship Id="rId18" Type="http://schemas.openxmlformats.org/officeDocument/2006/relationships/image" Target="../media/image15.emf"/><Relationship Id="rId26" Type="http://schemas.openxmlformats.org/officeDocument/2006/relationships/package" Target="../embeddings/Microsoft_Word___8.docx"/><Relationship Id="rId39" Type="http://schemas.openxmlformats.org/officeDocument/2006/relationships/image" Target="../media/image22.emf"/><Relationship Id="rId3" Type="http://schemas.openxmlformats.org/officeDocument/2006/relationships/image" Target="../media/image3.jpeg"/><Relationship Id="rId21" Type="http://schemas.openxmlformats.org/officeDocument/2006/relationships/image" Target="../media/image16.emf"/><Relationship Id="rId34" Type="http://schemas.openxmlformats.org/officeDocument/2006/relationships/oleObject" Target="../embeddings/oleObject11.bin"/><Relationship Id="rId42" Type="http://schemas.openxmlformats.org/officeDocument/2006/relationships/image" Target="../media/image23.emf"/><Relationship Id="rId47" Type="http://schemas.openxmlformats.org/officeDocument/2006/relationships/package" Target="../embeddings/Microsoft_Word___15.docx"/><Relationship Id="rId50" Type="http://schemas.openxmlformats.org/officeDocument/2006/relationships/package" Target="../embeddings/Microsoft_Word___16.docx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3.emf"/><Relationship Id="rId17" Type="http://schemas.openxmlformats.org/officeDocument/2006/relationships/package" Target="../embeddings/Microsoft_Word___5.docx"/><Relationship Id="rId25" Type="http://schemas.openxmlformats.org/officeDocument/2006/relationships/oleObject" Target="../embeddings/oleObject8.bin"/><Relationship Id="rId33" Type="http://schemas.openxmlformats.org/officeDocument/2006/relationships/image" Target="../media/image20.emf"/><Relationship Id="rId38" Type="http://schemas.openxmlformats.org/officeDocument/2006/relationships/package" Target="../embeddings/Microsoft_Word___12.docx"/><Relationship Id="rId46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5.bin"/><Relationship Id="rId20" Type="http://schemas.openxmlformats.org/officeDocument/2006/relationships/package" Target="../embeddings/Microsoft_Word___6.docx"/><Relationship Id="rId29" Type="http://schemas.openxmlformats.org/officeDocument/2006/relationships/package" Target="../embeddings/Microsoft_Word___9.docx"/><Relationship Id="rId41" Type="http://schemas.openxmlformats.org/officeDocument/2006/relationships/package" Target="../embeddings/Microsoft_Word___13.docx"/><Relationship Id="rId54" Type="http://schemas.openxmlformats.org/officeDocument/2006/relationships/image" Target="../media/image27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11" Type="http://schemas.openxmlformats.org/officeDocument/2006/relationships/package" Target="../embeddings/Microsoft_Word___3.docx"/><Relationship Id="rId24" Type="http://schemas.openxmlformats.org/officeDocument/2006/relationships/image" Target="../media/image17.emf"/><Relationship Id="rId32" Type="http://schemas.openxmlformats.org/officeDocument/2006/relationships/package" Target="../embeddings/Microsoft_Word___10.docx"/><Relationship Id="rId37" Type="http://schemas.openxmlformats.org/officeDocument/2006/relationships/oleObject" Target="../embeddings/oleObject12.bin"/><Relationship Id="rId40" Type="http://schemas.openxmlformats.org/officeDocument/2006/relationships/oleObject" Target="../embeddings/oleObject13.bin"/><Relationship Id="rId45" Type="http://schemas.openxmlformats.org/officeDocument/2006/relationships/image" Target="../media/image24.emf"/><Relationship Id="rId53" Type="http://schemas.openxmlformats.org/officeDocument/2006/relationships/package" Target="../embeddings/Microsoft_Word___17.docx"/><Relationship Id="rId5" Type="http://schemas.openxmlformats.org/officeDocument/2006/relationships/package" Target="../embeddings/Microsoft_Word___1.docx"/><Relationship Id="rId15" Type="http://schemas.openxmlformats.org/officeDocument/2006/relationships/image" Target="../media/image14.emf"/><Relationship Id="rId23" Type="http://schemas.openxmlformats.org/officeDocument/2006/relationships/package" Target="../embeddings/Microsoft_Word___7.docx"/><Relationship Id="rId28" Type="http://schemas.openxmlformats.org/officeDocument/2006/relationships/oleObject" Target="../embeddings/oleObject9.bin"/><Relationship Id="rId36" Type="http://schemas.openxmlformats.org/officeDocument/2006/relationships/image" Target="../media/image21.emf"/><Relationship Id="rId49" Type="http://schemas.openxmlformats.org/officeDocument/2006/relationships/oleObject" Target="../embeddings/oleObject16.bin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6.bin"/><Relationship Id="rId31" Type="http://schemas.openxmlformats.org/officeDocument/2006/relationships/oleObject" Target="../embeddings/oleObject10.bin"/><Relationship Id="rId44" Type="http://schemas.openxmlformats.org/officeDocument/2006/relationships/package" Target="../embeddings/Microsoft_Word___14.docx"/><Relationship Id="rId52" Type="http://schemas.openxmlformats.org/officeDocument/2006/relationships/oleObject" Target="../embeddings/oleObject17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emf"/><Relationship Id="rId14" Type="http://schemas.openxmlformats.org/officeDocument/2006/relationships/package" Target="../embeddings/Microsoft_Word___4.docx"/><Relationship Id="rId22" Type="http://schemas.openxmlformats.org/officeDocument/2006/relationships/oleObject" Target="../embeddings/oleObject7.bin"/><Relationship Id="rId27" Type="http://schemas.openxmlformats.org/officeDocument/2006/relationships/image" Target="../media/image18.emf"/><Relationship Id="rId30" Type="http://schemas.openxmlformats.org/officeDocument/2006/relationships/image" Target="../media/image19.emf"/><Relationship Id="rId35" Type="http://schemas.openxmlformats.org/officeDocument/2006/relationships/package" Target="../embeddings/Microsoft_Word___11.docx"/><Relationship Id="rId43" Type="http://schemas.openxmlformats.org/officeDocument/2006/relationships/oleObject" Target="../embeddings/oleObject14.bin"/><Relationship Id="rId48" Type="http://schemas.openxmlformats.org/officeDocument/2006/relationships/image" Target="../media/image25.emf"/><Relationship Id="rId8" Type="http://schemas.openxmlformats.org/officeDocument/2006/relationships/package" Target="../embeddings/Microsoft_Word___2.docx"/><Relationship Id="rId51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file:///J:\18&#31179;&#25945;&#31185;&#29289;&#29702;&#20061;&#20840;&#23398;&#32451;&#32771;PPT&#21644;word\18&#31179;&#25945;&#31185;&#29289;&#29702;&#20061;&#20840;&#23398;&#32451;&#32771;PPT\18JK577.EP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J:\18&#31179;&#25945;&#31185;&#29289;&#29702;&#20061;&#20840;&#23398;&#32451;&#32771;PPT&#21644;word\18&#31179;&#25945;&#31185;&#29289;&#29702;&#20061;&#20840;&#23398;&#32451;&#32771;PPT\LX90.TIF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J:\18&#31179;&#25945;&#31185;&#29289;&#29702;&#20061;&#20840;&#23398;&#32451;&#32771;PPT&#21644;word\18&#31179;&#25945;&#31185;&#29289;&#29702;&#20061;&#20840;&#23398;&#32451;&#32771;PPT\7ZW2.EPS" TargetMode="External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5.xml"/><Relationship Id="rId5" Type="http://schemas.openxmlformats.org/officeDocument/2006/relationships/image" Target="../media/image4.jpeg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J:\18&#31179;&#25945;&#31185;&#29289;&#29702;&#20061;&#20840;&#23398;&#32451;&#32771;PPT&#21644;word\18&#31179;&#25945;&#31185;&#29289;&#29702;&#20061;&#20840;&#23398;&#32451;&#32771;PPT\7ZW1.EPS" TargetMode="External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file:///J:\18&#31179;&#25945;&#31185;&#29289;&#29702;&#20061;&#20840;&#23398;&#32451;&#32771;PPT&#21644;word\18&#31179;&#25945;&#31185;&#29289;&#29702;&#20061;&#20840;&#23398;&#32451;&#32771;PPT\Y2.EPS" TargetMode="External"/><Relationship Id="rId5" Type="http://schemas.openxmlformats.org/officeDocument/2006/relationships/image" Target="../media/image7.wmf"/><Relationship Id="rId4" Type="http://schemas.openxmlformats.org/officeDocument/2006/relationships/image" Target="file:///J:\18&#31179;&#25945;&#31185;&#29289;&#29702;&#20061;&#20840;&#23398;&#32451;&#32771;PPT&#21644;word\18&#31179;&#25945;&#31185;&#29289;&#29702;&#20061;&#20840;&#23398;&#32451;&#32771;PPT\Y1.EP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file:///J:\18&#31179;&#25945;&#31185;&#29289;&#29702;&#20061;&#20840;&#23398;&#32451;&#32771;PPT&#21644;word\18&#31179;&#25945;&#31185;&#29289;&#29702;&#20061;&#20840;&#23398;&#32451;&#32771;PPT\18JK576.EPS" TargetMode="Externa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441209" y="2379830"/>
            <a:ext cx="7670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latin typeface="微软雅黑" panose="020B0503020204020204" charset="-122"/>
                <a:ea typeface="微软雅黑" panose="020B0503020204020204" charset="-122"/>
              </a:rPr>
              <a:t>第九章　家庭用电</a:t>
            </a:r>
            <a:endParaRPr lang="zh-CN" altLang="en-US" sz="6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643" y="2358001"/>
            <a:ext cx="379412" cy="1127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家用电器</a:t>
            </a:r>
          </a:p>
        </p:txBody>
      </p:sp>
      <p:sp>
        <p:nvSpPr>
          <p:cNvPr id="3" name="矩形 2"/>
          <p:cNvSpPr/>
          <p:nvPr/>
        </p:nvSpPr>
        <p:spPr>
          <a:xfrm>
            <a:off x="774357" y="2636279"/>
            <a:ext cx="1029729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600" b="1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en-US" sz="2600" b="1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易错警示</a:t>
            </a:r>
            <a:r>
              <a:rPr lang="en-US" altLang="en-US" sz="2600" b="1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家用电器根据它们的特性和用途可分为几类：电热类、电动类、照明类、信息类。</a:t>
            </a:r>
            <a:endParaRPr lang="zh-CN" altLang="en-US" sz="2600" b="1" dirty="0"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746443" y="1074254"/>
            <a:ext cx="4515980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2400" b="1" dirty="0" smtClean="0">
                <a:solidFill>
                  <a:srgbClr val="00A6A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类型二　家用电器与电源的连接</a:t>
            </a:r>
            <a:endParaRPr lang="zh-CN" altLang="en-US" sz="2400" b="1" dirty="0">
              <a:solidFill>
                <a:srgbClr val="00A6A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077" y="1197203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家用电器</a:t>
            </a:r>
          </a:p>
        </p:txBody>
      </p:sp>
      <p:grpSp>
        <p:nvGrpSpPr>
          <p:cNvPr id="5" name="Group 18"/>
          <p:cNvGrpSpPr/>
          <p:nvPr/>
        </p:nvGrpSpPr>
        <p:grpSpPr bwMode="auto">
          <a:xfrm>
            <a:off x="597802" y="1652504"/>
            <a:ext cx="10720388" cy="4813301"/>
            <a:chOff x="361" y="1111"/>
            <a:chExt cx="6753" cy="3032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361" y="1111"/>
              <a:ext cx="6753" cy="223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3000" b="1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30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 </a:t>
              </a:r>
              <a:r>
                <a:rPr lang="en-US" altLang="zh-CN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[2016·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广安</a:t>
              </a:r>
              <a:r>
                <a:rPr lang="en-US" altLang="zh-CN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] 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仔细观察家里的电饭锅、洗衣机等用电器所用的插头，我们会发现有一根插头</a:t>
              </a:r>
              <a:r>
                <a:rPr lang="en-US" altLang="zh-CN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E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要长些，如图</a:t>
              </a:r>
              <a:r>
                <a:rPr lang="en-US" altLang="zh-CN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9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所示。那么，较长的那根插头</a:t>
              </a:r>
              <a:r>
                <a:rPr lang="en-US" altLang="zh-CN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E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接的是</a:t>
              </a:r>
              <a:r>
                <a:rPr lang="en-US" altLang="zh-CN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________(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选填“火线”“零线”或“地线”</a:t>
              </a:r>
              <a:r>
                <a:rPr lang="en-US" altLang="zh-CN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；你认为这根插头做长点的主要目的是</a:t>
              </a:r>
              <a:r>
                <a:rPr lang="en-US" altLang="zh-CN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________________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</a:p>
          </p:txBody>
        </p:sp>
        <p:pic>
          <p:nvPicPr>
            <p:cNvPr id="8" name="Picture 10" descr="J:\教科九下学练考做课件\ZJ1.EPS"/>
            <p:cNvPicPr>
              <a:picLocks noChangeAspect="1" noChangeArrowheads="1"/>
            </p:cNvPicPr>
            <p:nvPr/>
          </p:nvPicPr>
          <p:blipFill>
            <a:blip r:embed="rId3" r:link="rId4"/>
            <a:srcRect/>
            <a:stretch>
              <a:fillRect/>
            </a:stretch>
          </p:blipFill>
          <p:spPr bwMode="auto">
            <a:xfrm>
              <a:off x="3183" y="2881"/>
              <a:ext cx="1225" cy="683"/>
            </a:xfrm>
            <a:prstGeom prst="rect">
              <a:avLst/>
            </a:prstGeom>
            <a:noFill/>
          </p:spPr>
        </p:pic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3205" y="3649"/>
              <a:ext cx="1213" cy="49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altLang="zh-CN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9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1314620" y="4514595"/>
            <a:ext cx="1731564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先接通地线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6195757" y="3215118"/>
            <a:ext cx="8034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地线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家用电器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94143" y="1253741"/>
            <a:ext cx="11145923" cy="36933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en-US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]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地线</a:t>
            </a:r>
            <a:r>
              <a:rPr lang="zh-CN" altLang="en-US" sz="26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是用来将电流引入大地的导线；用电器漏电或电压过高时，电流通过地线进入大地，用字母</a:t>
            </a:r>
            <a:r>
              <a:rPr lang="en-US" altLang="zh-CN" sz="26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zh-CN" altLang="en-US" sz="2600" b="1" dirty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表示。三孔插座配合三脚插头使用，三脚插头较长的脚与用电器的金属外壳相连，三孔插座的上孔与大地相连，这样在使用时就把用电器的金属外壳与大地相连，避免用电器一旦漏电时使人发生触电事故；三脚插头较长的脚在插入插座时，先把用电器外壳与大地接通，拔出时用电器外壳后与大地分离，更加安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19354" y="1625287"/>
            <a:ext cx="10872431" cy="4712060"/>
            <a:chOff x="619352" y="1625287"/>
            <a:chExt cx="10872431" cy="4712060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619352" y="1625287"/>
              <a:ext cx="10872431" cy="216982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3000" b="1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例</a:t>
              </a:r>
              <a:r>
                <a:rPr lang="zh-CN" altLang="en-US" sz="30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en-US" altLang="en-US" sz="30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　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用验电笔辨别火线与零线时，图9－1－6中正确的操作方法是(　　)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A．①②  B．①③  C．②④  D．①④</a:t>
              </a: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585729" y="5552517"/>
              <a:ext cx="1925527" cy="7848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图9－</a:t>
              </a:r>
              <a:r>
                <a:rPr lang="en-US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3000" b="1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－6</a:t>
              </a:r>
            </a:p>
          </p:txBody>
        </p:sp>
        <p:pic>
          <p:nvPicPr>
            <p:cNvPr id="10" name="Picture 22" descr="F:\16春\物理\教科物理九年级下册待出片8.8\5HYL269A.EPS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2406951" y="3777007"/>
              <a:ext cx="6062662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Rectangle 9"/>
          <p:cNvSpPr/>
          <p:nvPr/>
        </p:nvSpPr>
        <p:spPr>
          <a:xfrm>
            <a:off x="746443" y="1074254"/>
            <a:ext cx="3278462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2400" b="1" dirty="0" smtClean="0">
                <a:solidFill>
                  <a:srgbClr val="00A6A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类型三　验电笔的使用</a:t>
            </a:r>
            <a:endParaRPr lang="zh-CN" altLang="en-US" sz="2400" b="1" dirty="0" smtClean="0">
              <a:solidFill>
                <a:srgbClr val="00A6A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077" y="1197203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家用电器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898523" y="2420940"/>
            <a:ext cx="34015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家用电器</a:t>
            </a:r>
          </a:p>
        </p:txBody>
      </p:sp>
      <p:sp>
        <p:nvSpPr>
          <p:cNvPr id="3" name="矩形 2"/>
          <p:cNvSpPr/>
          <p:nvPr/>
        </p:nvSpPr>
        <p:spPr>
          <a:xfrm>
            <a:off x="580769" y="1390304"/>
            <a:ext cx="1071330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600" b="1" dirty="0" smtClean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en-US" sz="2600" b="1" dirty="0" smtClean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en-US" sz="2600" b="1" dirty="0" smtClean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] 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图</a:t>
            </a:r>
            <a:r>
              <a:rPr lang="en-US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①④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中，笔尖接触要检测的导线，手接触笔尾金属体，能使氖管起辉的是火线，氖管不亮的是零线，操作正确。图</a:t>
            </a:r>
            <a:r>
              <a:rPr lang="en-US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中，手接触笔尖金属体，当验电笔接触火线时，人间接接触火线，会发生触电事故，操作错误。图</a:t>
            </a:r>
            <a:r>
              <a:rPr lang="en-US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③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中，笔尖接触要检测的导线，手没有接触笔尾金属体，无论笔尖接触的是否为火线，氖管都不亮，操作错误。故选</a:t>
            </a:r>
            <a:r>
              <a:rPr lang="en-US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600" b="1" dirty="0"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116206" y="1045212"/>
            <a:ext cx="3166111" cy="675005"/>
            <a:chOff x="183" y="1646"/>
            <a:chExt cx="4986" cy="1063"/>
          </a:xfrm>
        </p:grpSpPr>
        <p:pic>
          <p:nvPicPr>
            <p:cNvPr id="9" name="图片 8" descr="图标-0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" y="1646"/>
              <a:ext cx="4986" cy="106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878" y="1767"/>
              <a:ext cx="2553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课堂小结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sp>
        <p:nvSpPr>
          <p:cNvPr id="13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家用电器</a:t>
            </a:r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793838" y="2657086"/>
          <a:ext cx="579439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文档" r:id="rId5" imgW="595544" imgH="1916212" progId="Word.Document.12">
                  <p:embed/>
                </p:oleObj>
              </mc:Choice>
              <mc:Fallback>
                <p:oleObj name="文档" r:id="rId5" imgW="595544" imgH="1916212" progId="Word.Document.12">
                  <p:embed/>
                  <p:pic>
                    <p:nvPicPr>
                      <p:cNvPr id="0" name="Picture 1" descr="image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838" y="2657086"/>
                        <a:ext cx="579439" cy="188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18"/>
          <p:cNvGrpSpPr/>
          <p:nvPr/>
        </p:nvGrpSpPr>
        <p:grpSpPr bwMode="auto">
          <a:xfrm>
            <a:off x="1170817" y="2034980"/>
            <a:ext cx="504825" cy="3661483"/>
            <a:chOff x="1973" y="1842"/>
            <a:chExt cx="318" cy="1452"/>
          </a:xfrm>
        </p:grpSpPr>
        <p:sp>
          <p:nvSpPr>
            <p:cNvPr id="8" name="Line 19"/>
            <p:cNvSpPr>
              <a:spLocks noChangeShapeType="1"/>
            </p:cNvSpPr>
            <p:nvPr/>
          </p:nvSpPr>
          <p:spPr bwMode="auto">
            <a:xfrm>
              <a:off x="1973" y="256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>
              <a:off x="2109" y="1842"/>
              <a:ext cx="0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>
              <a:off x="2109" y="1842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>
              <a:off x="2109" y="2341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4" name="Line 23"/>
            <p:cNvSpPr>
              <a:spLocks noChangeShapeType="1"/>
            </p:cNvSpPr>
            <p:nvPr/>
          </p:nvSpPr>
          <p:spPr bwMode="auto">
            <a:xfrm>
              <a:off x="2109" y="2886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>
              <a:off x="2109" y="3294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743161" y="1733805"/>
          <a:ext cx="2395539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文档" r:id="rId8" imgW="2397290" imgH="594339" progId="Word.Document.12">
                  <p:embed/>
                </p:oleObj>
              </mc:Choice>
              <mc:Fallback>
                <p:oleObj name="文档" r:id="rId8" imgW="2397290" imgH="594339" progId="Word.Document.12">
                  <p:embed/>
                  <p:pic>
                    <p:nvPicPr>
                      <p:cNvPr id="0" name="Picture 2" descr="image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161" y="1733805"/>
                        <a:ext cx="2395539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直接连接符 20"/>
          <p:cNvCxnSpPr/>
          <p:nvPr/>
        </p:nvCxnSpPr>
        <p:spPr>
          <a:xfrm>
            <a:off x="3978501" y="1960871"/>
            <a:ext cx="50006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585817" y="1420509"/>
          <a:ext cx="4097339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文档" r:id="rId11" imgW="4104757" imgH="990685" progId="Word.Document.12">
                  <p:embed/>
                </p:oleObj>
              </mc:Choice>
              <mc:Fallback>
                <p:oleObj name="文档" r:id="rId11" imgW="4104757" imgH="990685" progId="Word.Document.12">
                  <p:embed/>
                  <p:pic>
                    <p:nvPicPr>
                      <p:cNvPr id="0" name="Picture 3" descr="image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5817" y="1420509"/>
                        <a:ext cx="4097339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693737" y="2994195"/>
          <a:ext cx="8683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文档" r:id="rId14" imgW="874065" imgH="594339" progId="Word.Document.12">
                  <p:embed/>
                </p:oleObj>
              </mc:Choice>
              <mc:Fallback>
                <p:oleObj name="文档" r:id="rId14" imgW="874065" imgH="594339" progId="Word.Document.12">
                  <p:embed/>
                  <p:pic>
                    <p:nvPicPr>
                      <p:cNvPr id="0" name="Picture 4" descr="image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737" y="2994195"/>
                        <a:ext cx="868363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直接连接符 23"/>
          <p:cNvCxnSpPr/>
          <p:nvPr/>
        </p:nvCxnSpPr>
        <p:spPr>
          <a:xfrm>
            <a:off x="2413313" y="3262450"/>
            <a:ext cx="50006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2954124" y="2994194"/>
          <a:ext cx="93821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文档" r:id="rId17" imgW="938117" imgH="638617" progId="Word.Document.12">
                  <p:embed/>
                </p:oleObj>
              </mc:Choice>
              <mc:Fallback>
                <p:oleObj name="文档" r:id="rId17" imgW="938117" imgH="638617" progId="Word.Document.12">
                  <p:embed/>
                  <p:pic>
                    <p:nvPicPr>
                      <p:cNvPr id="0" name="Picture 5" descr="image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124" y="2994194"/>
                        <a:ext cx="938213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7"/>
          <p:cNvGrpSpPr/>
          <p:nvPr/>
        </p:nvGrpSpPr>
        <p:grpSpPr bwMode="auto">
          <a:xfrm>
            <a:off x="3662922" y="2742168"/>
            <a:ext cx="504825" cy="1088424"/>
            <a:chOff x="1973" y="1842"/>
            <a:chExt cx="318" cy="862"/>
          </a:xfrm>
        </p:grpSpPr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1973" y="2251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2109" y="1842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>
              <a:off x="2109" y="1842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2109" y="2251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1" name="Line 12"/>
            <p:cNvSpPr>
              <a:spLocks noChangeShapeType="1"/>
            </p:cNvSpPr>
            <p:nvPr/>
          </p:nvSpPr>
          <p:spPr bwMode="auto">
            <a:xfrm>
              <a:off x="2109" y="2704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4214514" y="2450498"/>
          <a:ext cx="3587751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文档" r:id="rId20" imgW="3591257" imgH="594339" progId="Word.Document.12">
                  <p:embed/>
                </p:oleObj>
              </mc:Choice>
              <mc:Fallback>
                <p:oleObj name="文档" r:id="rId20" imgW="3591257" imgH="594339" progId="Word.Document.12">
                  <p:embed/>
                  <p:pic>
                    <p:nvPicPr>
                      <p:cNvPr id="0" name="Picture 6" descr="image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514" y="2450498"/>
                        <a:ext cx="3587751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4226871" y="3031265"/>
          <a:ext cx="43180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文档" r:id="rId23" imgW="4324982" imgH="603339" progId="Word.Document.12">
                  <p:embed/>
                </p:oleObj>
              </mc:Choice>
              <mc:Fallback>
                <p:oleObj name="文档" r:id="rId23" imgW="4324982" imgH="603339" progId="Word.Document.12">
                  <p:embed/>
                  <p:pic>
                    <p:nvPicPr>
                      <p:cNvPr id="0" name="Picture 7" descr="image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6871" y="3031265"/>
                        <a:ext cx="4318000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4280547" y="3609459"/>
          <a:ext cx="3668712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文档" r:id="rId26" imgW="3675821" imgH="615218" progId="Word.Document.12">
                  <p:embed/>
                </p:oleObj>
              </mc:Choice>
              <mc:Fallback>
                <p:oleObj name="文档" r:id="rId26" imgW="3675821" imgH="615218" progId="Word.Document.12">
                  <p:embed/>
                  <p:pic>
                    <p:nvPicPr>
                      <p:cNvPr id="0" name="Picture 8" descr="image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0547" y="3609459"/>
                        <a:ext cx="3668712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1681377" y="3958880"/>
          <a:ext cx="1238251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文档" r:id="rId29" imgW="1244705" imgH="1393511" progId="Word.Document.12">
                  <p:embed/>
                </p:oleObj>
              </mc:Choice>
              <mc:Fallback>
                <p:oleObj name="文档" r:id="rId29" imgW="1244705" imgH="1393511" progId="Word.Document.12">
                  <p:embed/>
                  <p:pic>
                    <p:nvPicPr>
                      <p:cNvPr id="0" name="Picture 9" descr="image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377" y="3958880"/>
                        <a:ext cx="1238251" cy="138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直接连接符 35"/>
          <p:cNvCxnSpPr/>
          <p:nvPr/>
        </p:nvCxnSpPr>
        <p:spPr>
          <a:xfrm>
            <a:off x="2652209" y="4712309"/>
            <a:ext cx="50006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3188905" y="4200824"/>
          <a:ext cx="114617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文档" r:id="rId32" imgW="1146468" imgH="990685" progId="Word.Document.12">
                  <p:embed/>
                </p:oleObj>
              </mc:Choice>
              <mc:Fallback>
                <p:oleObj name="文档" r:id="rId32" imgW="1146468" imgH="990685" progId="Word.Document.12">
                  <p:embed/>
                  <p:pic>
                    <p:nvPicPr>
                      <p:cNvPr id="0" name="Picture 10" descr="image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8905" y="4200824"/>
                        <a:ext cx="1146175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直接连接符 37"/>
          <p:cNvCxnSpPr/>
          <p:nvPr/>
        </p:nvCxnSpPr>
        <p:spPr>
          <a:xfrm>
            <a:off x="4250349" y="4667001"/>
            <a:ext cx="50006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4721140" y="4200825"/>
          <a:ext cx="1100139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文档" r:id="rId35" imgW="1105805" imgH="990685" progId="Word.Document.12">
                  <p:embed/>
                </p:oleObj>
              </mc:Choice>
              <mc:Fallback>
                <p:oleObj name="文档" r:id="rId35" imgW="1105805" imgH="990685" progId="Word.Document.12">
                  <p:embed/>
                  <p:pic>
                    <p:nvPicPr>
                      <p:cNvPr id="0" name="Picture 11" descr="image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140" y="4200825"/>
                        <a:ext cx="1100139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直接连接符 39"/>
          <p:cNvCxnSpPr/>
          <p:nvPr/>
        </p:nvCxnSpPr>
        <p:spPr>
          <a:xfrm>
            <a:off x="5749636" y="4671120"/>
            <a:ext cx="1343144" cy="1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5" name="Object 13"/>
          <p:cNvGraphicFramePr>
            <a:graphicFrameLocks noChangeAspect="1"/>
          </p:cNvGraphicFramePr>
          <p:nvPr/>
        </p:nvGraphicFramePr>
        <p:xfrm>
          <a:off x="7112429" y="4124581"/>
          <a:ext cx="2432051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文档" r:id="rId38" imgW="2432915" imgH="1386671" progId="Word.Document.12">
                  <p:embed/>
                </p:oleObj>
              </mc:Choice>
              <mc:Fallback>
                <p:oleObj name="文档" r:id="rId38" imgW="2432915" imgH="1386671" progId="Word.Document.12">
                  <p:embed/>
                  <p:pic>
                    <p:nvPicPr>
                      <p:cNvPr id="0" name="Picture 12" descr="image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429" y="4124581"/>
                        <a:ext cx="2432051" cy="134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1631953" y="5502617"/>
          <a:ext cx="11350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文档" r:id="rId41" imgW="1141070" imgH="594339" progId="Word.Document.12">
                  <p:embed/>
                </p:oleObj>
              </mc:Choice>
              <mc:Fallback>
                <p:oleObj name="文档" r:id="rId41" imgW="1141070" imgH="594339" progId="Word.Document.12">
                  <p:embed/>
                  <p:pic>
                    <p:nvPicPr>
                      <p:cNvPr id="0" name="Picture 13" descr="image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3" y="5502617"/>
                        <a:ext cx="1135063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Group 13"/>
          <p:cNvGrpSpPr/>
          <p:nvPr/>
        </p:nvGrpSpPr>
        <p:grpSpPr bwMode="auto">
          <a:xfrm>
            <a:off x="2604169" y="5475985"/>
            <a:ext cx="504825" cy="719138"/>
            <a:chOff x="1111" y="3249"/>
            <a:chExt cx="318" cy="862"/>
          </a:xfrm>
          <a:solidFill>
            <a:schemeClr val="bg1"/>
          </a:solidFill>
        </p:grpSpPr>
        <p:sp>
          <p:nvSpPr>
            <p:cNvPr id="44" name="Line 14"/>
            <p:cNvSpPr>
              <a:spLocks noChangeShapeType="1"/>
            </p:cNvSpPr>
            <p:nvPr/>
          </p:nvSpPr>
          <p:spPr bwMode="auto">
            <a:xfrm>
              <a:off x="1111" y="3658"/>
              <a:ext cx="136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>
              <a:off x="1247" y="3249"/>
              <a:ext cx="0" cy="86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1247" y="3249"/>
              <a:ext cx="182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>
              <a:off x="1247" y="4110"/>
              <a:ext cx="181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3114763" y="5144271"/>
          <a:ext cx="8683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文档" r:id="rId44" imgW="875144" imgH="594339" progId="Word.Document.12">
                  <p:embed/>
                </p:oleObj>
              </mc:Choice>
              <mc:Fallback>
                <p:oleObj name="文档" r:id="rId44" imgW="875144" imgH="594339" progId="Word.Document.12">
                  <p:embed/>
                  <p:pic>
                    <p:nvPicPr>
                      <p:cNvPr id="0" name="Picture 14" descr="image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763" y="5144271"/>
                        <a:ext cx="868363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直接连接符 48"/>
          <p:cNvCxnSpPr/>
          <p:nvPr/>
        </p:nvCxnSpPr>
        <p:spPr>
          <a:xfrm>
            <a:off x="3821983" y="5424882"/>
            <a:ext cx="50006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8" name="Object 16"/>
          <p:cNvGraphicFramePr>
            <a:graphicFrameLocks noChangeAspect="1"/>
          </p:cNvGraphicFramePr>
          <p:nvPr/>
        </p:nvGraphicFramePr>
        <p:xfrm>
          <a:off x="4338082" y="5094842"/>
          <a:ext cx="2408239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文档" r:id="rId47" imgW="2410605" imgH="650137" progId="Word.Document.12">
                  <p:embed/>
                </p:oleObj>
              </mc:Choice>
              <mc:Fallback>
                <p:oleObj name="文档" r:id="rId47" imgW="2410605" imgH="650137" progId="Word.Document.12">
                  <p:embed/>
                  <p:pic>
                    <p:nvPicPr>
                      <p:cNvPr id="0" name="Picture 15" descr="image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8082" y="5094842"/>
                        <a:ext cx="2408239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3065336" y="5885674"/>
          <a:ext cx="87947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文档" r:id="rId50" imgW="879822" imgH="594339" progId="Word.Document.12">
                  <p:embed/>
                </p:oleObj>
              </mc:Choice>
              <mc:Fallback>
                <p:oleObj name="文档" r:id="rId50" imgW="879822" imgH="594339" progId="Word.Document.12">
                  <p:embed/>
                  <p:pic>
                    <p:nvPicPr>
                      <p:cNvPr id="0" name="Picture 16" descr="image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336" y="5885674"/>
                        <a:ext cx="879475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直接连接符 51"/>
          <p:cNvCxnSpPr/>
          <p:nvPr/>
        </p:nvCxnSpPr>
        <p:spPr>
          <a:xfrm>
            <a:off x="3776675" y="6108622"/>
            <a:ext cx="50006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4362797" y="5584781"/>
          <a:ext cx="4525963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文档" r:id="rId53" imgW="4533333" imgH="990685" progId="Word.Document.12">
                  <p:embed/>
                </p:oleObj>
              </mc:Choice>
              <mc:Fallback>
                <p:oleObj name="文档" r:id="rId53" imgW="4533333" imgH="990685" progId="Word.Document.12">
                  <p:embed/>
                  <p:pic>
                    <p:nvPicPr>
                      <p:cNvPr id="0" name="Picture 17" descr="image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797" y="5584781"/>
                        <a:ext cx="4525963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87683" y="956711"/>
            <a:ext cx="3106455" cy="696726"/>
            <a:chOff x="37578" y="944185"/>
            <a:chExt cx="3106455" cy="696726"/>
          </a:xfrm>
        </p:grpSpPr>
        <p:pic>
          <p:nvPicPr>
            <p:cNvPr id="10" name="图片 9" descr="图标-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578" y="944185"/>
              <a:ext cx="3106455" cy="696726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458662" y="1064895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l"/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课堂反馈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sp>
        <p:nvSpPr>
          <p:cNvPr id="9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家用电器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30194" y="1705232"/>
            <a:ext cx="8552640" cy="3401374"/>
            <a:chOff x="630194" y="1705232"/>
            <a:chExt cx="8552640" cy="3401374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630194" y="1705232"/>
              <a:ext cx="7720383" cy="7848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．下列家用电器中，属于电热类的是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　　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</a:p>
          </p:txBody>
        </p:sp>
        <p:pic>
          <p:nvPicPr>
            <p:cNvPr id="2049" name="Picture 1" descr="J:\18秋教科物理九全学练考PPT和word\18秋教科物理九全学练考PPT\18JK577.EPS"/>
            <p:cNvPicPr>
              <a:picLocks noChangeAspect="1" noChangeArrowheads="1"/>
            </p:cNvPicPr>
            <p:nvPr/>
          </p:nvPicPr>
          <p:blipFill>
            <a:blip r:embed="rId3" r:link="rId4"/>
            <a:srcRect/>
            <a:stretch>
              <a:fillRect/>
            </a:stretch>
          </p:blipFill>
          <p:spPr bwMode="auto">
            <a:xfrm>
              <a:off x="2273643" y="2730843"/>
              <a:ext cx="6909191" cy="1408670"/>
            </a:xfrm>
            <a:prstGeom prst="rect">
              <a:avLst/>
            </a:prstGeom>
            <a:noFill/>
          </p:spPr>
        </p:pic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4646141" y="4321776"/>
              <a:ext cx="2313454" cy="7848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C9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 </a:t>
              </a:r>
            </a:p>
          </p:txBody>
        </p:sp>
      </p:grpSp>
      <p:sp>
        <p:nvSpPr>
          <p:cNvPr id="12" name="Rectangle 60"/>
          <p:cNvSpPr>
            <a:spLocks noChangeArrowheads="1"/>
          </p:cNvSpPr>
          <p:nvPr/>
        </p:nvSpPr>
        <p:spPr bwMode="auto">
          <a:xfrm>
            <a:off x="7455373" y="1795598"/>
            <a:ext cx="340158" cy="4616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家用电器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31341" y="1025613"/>
            <a:ext cx="10997515" cy="4587621"/>
            <a:chOff x="506627" y="1025611"/>
            <a:chExt cx="10997514" cy="4587621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506627" y="1025611"/>
              <a:ext cx="10997514" cy="286232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．如图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C9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所示的三孔插座，“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1”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应接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线，“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2”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应接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线，“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3”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应接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线。三脚插头插在三孔插座里，在插头连入电路的同时，也把用电器的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____________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与大地连接起来。</a:t>
              </a:r>
            </a:p>
          </p:txBody>
        </p:sp>
        <p:pic>
          <p:nvPicPr>
            <p:cNvPr id="1025" name="Picture 1" descr="J:\18秋教科物理九全学练考PPT和word\18秋教科物理九全学练考PPT\LX90.TIF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4658498" y="3323968"/>
              <a:ext cx="1789964" cy="1445740"/>
            </a:xfrm>
            <a:prstGeom prst="rect">
              <a:avLst/>
            </a:prstGeom>
            <a:noFill/>
          </p:spPr>
        </p:pic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4473145" y="4828402"/>
              <a:ext cx="2313454" cy="7848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C9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 </a:t>
              </a:r>
            </a:p>
          </p:txBody>
        </p:sp>
      </p:grp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649172" y="2447669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金属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外壳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692120" y="1150683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地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866600" y="1757062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902240" y="1757062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utoUpdateAnimBg="0"/>
      <p:bldP spid="8" grpId="0" bldLvl="0" autoUpdateAnimBg="0"/>
      <p:bldP spid="10" grpId="0" bldLvl="0" autoUpdateAnimBg="0"/>
      <p:bldP spid="11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家用电器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42554" y="1013254"/>
            <a:ext cx="10886303" cy="5197480"/>
            <a:chOff x="642552" y="1013254"/>
            <a:chExt cx="10886303" cy="5197480"/>
          </a:xfrm>
        </p:grpSpPr>
        <p:sp>
          <p:nvSpPr>
            <p:cNvPr id="27650" name="Rectangle 2"/>
            <p:cNvSpPr>
              <a:spLocks noChangeArrowheads="1"/>
            </p:cNvSpPr>
            <p:nvPr/>
          </p:nvSpPr>
          <p:spPr bwMode="auto">
            <a:xfrm>
              <a:off x="642552" y="1013254"/>
              <a:ext cx="10886303" cy="286232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．用电热壶烧开水既方便又卫生，因此被广泛使用。电热壶的结构如图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C9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所示。当电热壶接入电路时，图中的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L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应当为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应当为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；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PE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应当为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均选填“地线”“零线”或“火线”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</a:p>
          </p:txBody>
        </p:sp>
        <p:pic>
          <p:nvPicPr>
            <p:cNvPr id="27649" name="Picture 1" descr="J:\18秋教科物理九全学练考PPT和word\18秋教科物理九全学练考PPT\7ZW2.EPS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4201297" y="3978876"/>
              <a:ext cx="3385371" cy="1309816"/>
            </a:xfrm>
            <a:prstGeom prst="rect">
              <a:avLst/>
            </a:prstGeom>
          </p:spPr>
        </p:pic>
        <p:sp>
          <p:nvSpPr>
            <p:cNvPr id="27651" name="Rectangle 3"/>
            <p:cNvSpPr>
              <a:spLocks noChangeArrowheads="1"/>
            </p:cNvSpPr>
            <p:nvPr/>
          </p:nvSpPr>
          <p:spPr bwMode="auto">
            <a:xfrm>
              <a:off x="4572000" y="5425904"/>
              <a:ext cx="2313454" cy="7848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C9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3 </a:t>
              </a:r>
            </a:p>
          </p:txBody>
        </p:sp>
      </p:grp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785960" y="2493707"/>
            <a:ext cx="803425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地线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020249" y="2454620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火线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4377641" y="2467663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家用电器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66451" y="1921906"/>
            <a:ext cx="10602912" cy="28623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电饭煲、电冰箱、洗衣机等家用电器的外壳一定要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，这样即使其外壳带了电，也会从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流走，人体接触外壳就没有触电的危险了。在这几个家用电器中，属于电热类的是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903797" y="4119179"/>
            <a:ext cx="1112805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电饭煲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089929" y="2708277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接地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8375953" y="2733892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大地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/>
          <p:nvPr/>
        </p:nvSpPr>
        <p:spPr>
          <a:xfrm>
            <a:off x="3714589" y="1174733"/>
            <a:ext cx="4334841" cy="1107996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sz="6600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6600" b="1" dirty="0" smtClean="0">
                <a:latin typeface="微软雅黑" panose="020B0503020204020204" charset="-122"/>
                <a:ea typeface="微软雅黑" panose="020B0503020204020204" charset="-122"/>
              </a:rPr>
              <a:t>家用电器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279141" y="2348584"/>
            <a:ext cx="5051425" cy="1007745"/>
            <a:chOff x="5164" y="4732"/>
            <a:chExt cx="7955" cy="1587"/>
          </a:xfrm>
        </p:grpSpPr>
        <p:pic>
          <p:nvPicPr>
            <p:cNvPr id="9" name="图片 8" descr="图标-0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4" y="4732"/>
              <a:ext cx="7955" cy="1587"/>
            </a:xfrm>
            <a:prstGeom prst="rect">
              <a:avLst/>
            </a:prstGeom>
          </p:spPr>
        </p:pic>
        <p:sp>
          <p:nvSpPr>
            <p:cNvPr id="4" name="文本框 3">
              <a:hlinkClick r:id="rId2" action="ppaction://hlinksldjump"/>
            </p:cNvPr>
            <p:cNvSpPr txBox="1"/>
            <p:nvPr/>
          </p:nvSpPr>
          <p:spPr>
            <a:xfrm>
              <a:off x="5980" y="4920"/>
              <a:ext cx="3845" cy="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导学设计</a:t>
              </a:r>
              <a:endPara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998917" y="3284731"/>
            <a:ext cx="4682041" cy="1038225"/>
            <a:chOff x="4926" y="6850"/>
            <a:chExt cx="9349" cy="1635"/>
          </a:xfrm>
        </p:grpSpPr>
        <p:pic>
          <p:nvPicPr>
            <p:cNvPr id="10" name="图片 9" descr="图标-0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26" y="6850"/>
              <a:ext cx="9349" cy="1635"/>
            </a:xfrm>
            <a:prstGeom prst="rect">
              <a:avLst/>
            </a:prstGeom>
          </p:spPr>
        </p:pic>
        <p:sp>
          <p:nvSpPr>
            <p:cNvPr id="5" name="文本框 4">
              <a:hlinkClick r:id="rId4" action="ppaction://hlinksldjump"/>
            </p:cNvPr>
            <p:cNvSpPr txBox="1"/>
            <p:nvPr/>
          </p:nvSpPr>
          <p:spPr>
            <a:xfrm>
              <a:off x="5980" y="7119"/>
              <a:ext cx="4876" cy="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l"/>
              <a:r>
                <a:rPr lang="zh-CN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应用示例</a:t>
              </a:r>
              <a:endPara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sp>
        <p:nvSpPr>
          <p:cNvPr id="2" name="Rectangle 5"/>
          <p:cNvSpPr/>
          <p:nvPr/>
        </p:nvSpPr>
        <p:spPr>
          <a:xfrm>
            <a:off x="1081088" y="110493"/>
            <a:ext cx="3467616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zh-CN" altLang="en-US" b="1" smtClean="0">
                <a:latin typeface="微软雅黑" panose="020B0503020204020204" charset="-122"/>
                <a:ea typeface="微软雅黑" panose="020B0503020204020204" charset="-122"/>
              </a:rPr>
              <a:t>第九章　家庭用电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570917" y="4200706"/>
            <a:ext cx="5051425" cy="1007745"/>
            <a:chOff x="5164" y="4732"/>
            <a:chExt cx="7955" cy="1587"/>
          </a:xfrm>
        </p:grpSpPr>
        <p:pic>
          <p:nvPicPr>
            <p:cNvPr id="12" name="图片 11" descr="图标-0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4" y="4732"/>
              <a:ext cx="7955" cy="1587"/>
            </a:xfrm>
            <a:prstGeom prst="rect">
              <a:avLst/>
            </a:prstGeom>
          </p:spPr>
        </p:pic>
        <p:sp>
          <p:nvSpPr>
            <p:cNvPr id="13" name="文本框 3">
              <a:hlinkClick r:id="rId6" action="ppaction://hlinksldjump"/>
            </p:cNvPr>
            <p:cNvSpPr txBox="1"/>
            <p:nvPr/>
          </p:nvSpPr>
          <p:spPr>
            <a:xfrm>
              <a:off x="5980" y="4920"/>
              <a:ext cx="3845" cy="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课堂小结</a:t>
              </a:r>
              <a:endPara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279941" y="5083056"/>
            <a:ext cx="4682041" cy="1038225"/>
            <a:chOff x="4926" y="6850"/>
            <a:chExt cx="9349" cy="1635"/>
          </a:xfrm>
        </p:grpSpPr>
        <p:pic>
          <p:nvPicPr>
            <p:cNvPr id="18" name="图片 17" descr="图标-0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26" y="6850"/>
              <a:ext cx="9349" cy="1635"/>
            </a:xfrm>
            <a:prstGeom prst="rect">
              <a:avLst/>
            </a:prstGeom>
          </p:spPr>
        </p:pic>
        <p:sp>
          <p:nvSpPr>
            <p:cNvPr id="19" name="文本框 4">
              <a:hlinkClick r:id="rId7" action="ppaction://hlinksldjump"/>
            </p:cNvPr>
            <p:cNvSpPr txBox="1"/>
            <p:nvPr/>
          </p:nvSpPr>
          <p:spPr>
            <a:xfrm>
              <a:off x="5980" y="7119"/>
              <a:ext cx="4876" cy="1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l"/>
              <a:r>
                <a:rPr lang="zh-CN" altLang="en-US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课堂反馈</a:t>
              </a:r>
              <a:endPara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家用电器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17837" y="1062681"/>
            <a:ext cx="10750379" cy="4738220"/>
            <a:chOff x="630195" y="1062681"/>
            <a:chExt cx="10750378" cy="4738220"/>
          </a:xfrm>
        </p:grpSpPr>
        <p:sp>
          <p:nvSpPr>
            <p:cNvPr id="25602" name="Rectangle 2"/>
            <p:cNvSpPr>
              <a:spLocks noChangeArrowheads="1"/>
            </p:cNvSpPr>
            <p:nvPr/>
          </p:nvSpPr>
          <p:spPr bwMode="auto">
            <a:xfrm>
              <a:off x="630195" y="1062681"/>
              <a:ext cx="10750378" cy="286232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5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．如图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C9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所示，验电笔是用来辨别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的；使用时要用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接触笔尾金属体，笔尖接触电线，如果氖管起辉，表明接触的是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；如果氖管不亮，表明接触的是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__________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</a:p>
          </p:txBody>
        </p:sp>
        <p:pic>
          <p:nvPicPr>
            <p:cNvPr id="25601" name="Picture 1" descr="J:\18秋教科物理九全学练考PPT和word\18秋教科物理九全学练考PPT\7ZW1.EPS"/>
            <p:cNvPicPr>
              <a:picLocks noChangeAspect="1" noChangeArrowheads="1"/>
            </p:cNvPicPr>
            <p:nvPr/>
          </p:nvPicPr>
          <p:blipFill>
            <a:blip r:embed="rId2" r:link="rId3"/>
            <a:srcRect/>
            <a:stretch>
              <a:fillRect/>
            </a:stretch>
          </p:blipFill>
          <p:spPr bwMode="auto">
            <a:xfrm>
              <a:off x="5115697" y="3707026"/>
              <a:ext cx="1560854" cy="1186249"/>
            </a:xfrm>
            <a:prstGeom prst="rect">
              <a:avLst/>
            </a:prstGeom>
            <a:noFill/>
          </p:spPr>
        </p:pic>
        <p:sp>
          <p:nvSpPr>
            <p:cNvPr id="25603" name="Rectangle 3"/>
            <p:cNvSpPr>
              <a:spLocks noChangeArrowheads="1"/>
            </p:cNvSpPr>
            <p:nvPr/>
          </p:nvSpPr>
          <p:spPr bwMode="auto">
            <a:xfrm>
              <a:off x="4905633" y="5016071"/>
              <a:ext cx="2313454" cy="7848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C9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4 </a:t>
              </a:r>
            </a:p>
          </p:txBody>
        </p:sp>
      </p:grp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2489201" y="3184999"/>
            <a:ext cx="803425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零线</a:t>
            </a: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8048928" y="1145062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火线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9924365" y="1120777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零线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3900917" y="1885094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手</a:t>
            </a: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5710025" y="2481351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火线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6206" y="1045212"/>
            <a:ext cx="3166111" cy="675005"/>
            <a:chOff x="183" y="1646"/>
            <a:chExt cx="4986" cy="1063"/>
          </a:xfrm>
        </p:grpSpPr>
        <p:pic>
          <p:nvPicPr>
            <p:cNvPr id="9" name="图片 8" descr="图标-0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" y="1646"/>
              <a:ext cx="4986" cy="106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878" y="1767"/>
              <a:ext cx="2553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导学设计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sp>
        <p:nvSpPr>
          <p:cNvPr id="6161" name="Rectangle 10"/>
          <p:cNvSpPr/>
          <p:nvPr/>
        </p:nvSpPr>
        <p:spPr>
          <a:xfrm>
            <a:off x="633731" y="1785282"/>
            <a:ext cx="3433953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学点</a:t>
            </a:r>
            <a:r>
              <a:rPr lang="en-US" altLang="en-US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家用电器的分类</a:t>
            </a:r>
            <a:endParaRPr lang="zh-CN" altLang="en-US" sz="2400" b="1" dirty="0">
              <a:solidFill>
                <a:srgbClr val="F1A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077" y="1785925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家用电器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68411" y="2545493"/>
            <a:ext cx="10824519" cy="28623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阅读教材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P3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表格内容，然后完成下列问题：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：家用电器可分为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等。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：各种家用电器都是利用电流的热效应、光效应、磁效应等工作，把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能转化为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能。 </a:t>
            </a:r>
          </a:p>
        </p:txBody>
      </p:sp>
      <p:sp>
        <p:nvSpPr>
          <p:cNvPr id="10" name="矩形 9"/>
          <p:cNvSpPr/>
          <p:nvPr/>
        </p:nvSpPr>
        <p:spPr>
          <a:xfrm>
            <a:off x="4699388" y="3380259"/>
            <a:ext cx="4825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电热类、电动类、照明类、信息类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08805" y="4727146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89075" y="4764217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其他形式的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  <p:bldP spid="10241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10"/>
          <p:cNvSpPr/>
          <p:nvPr/>
        </p:nvSpPr>
        <p:spPr>
          <a:xfrm>
            <a:off x="483419" y="1096350"/>
            <a:ext cx="4362092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学点</a:t>
            </a:r>
            <a:r>
              <a:rPr lang="en-US" altLang="en-US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家用电器与电源的连接</a:t>
            </a:r>
            <a:endParaRPr lang="zh-CN" altLang="en-US" sz="2400" b="1" dirty="0">
              <a:solidFill>
                <a:srgbClr val="F1A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765" y="1096993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家用电器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6628" y="1485188"/>
            <a:ext cx="10688595" cy="52629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阅读教材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P4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P5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相关内容，然后完成下列问题：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：两孔插座通常的接法是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孔接中性线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零线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孔接相线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火线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：三孔插座通常的接法是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孔接中性线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零线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孔接相线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火线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，上孔接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：三脚插头顶端长脚连接用电器的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，三脚插头与三孔插座配合能够把用电器的金属外壳与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相连，防止由于漏电而导致的人体触电事故。 </a:t>
            </a:r>
          </a:p>
        </p:txBody>
      </p:sp>
      <p:sp>
        <p:nvSpPr>
          <p:cNvPr id="6" name="矩形 5"/>
          <p:cNvSpPr/>
          <p:nvPr/>
        </p:nvSpPr>
        <p:spPr>
          <a:xfrm>
            <a:off x="6142639" y="2206368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左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50509" y="2787136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右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72617" y="3433805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左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56921" y="4076358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右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41496" y="4121665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地线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28890" y="4739503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金属外壳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835517" y="5394411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大地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  <p:bldP spid="81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10"/>
          <p:cNvSpPr/>
          <p:nvPr/>
        </p:nvSpPr>
        <p:spPr>
          <a:xfrm>
            <a:off x="483419" y="1096350"/>
            <a:ext cx="2196435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学点</a:t>
            </a:r>
            <a:r>
              <a:rPr lang="en-US" altLang="en-US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1" dirty="0" smtClean="0">
                <a:solidFill>
                  <a:srgbClr val="F1A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验电笔</a:t>
            </a: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765" y="1096993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家用电器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" y="1400176"/>
            <a:ext cx="825867" cy="2462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　　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05481" y="1804086"/>
            <a:ext cx="9844362" cy="3593848"/>
            <a:chOff x="605482" y="1804086"/>
            <a:chExt cx="9844361" cy="3593848"/>
          </a:xfrm>
        </p:grpSpPr>
        <p:pic>
          <p:nvPicPr>
            <p:cNvPr id="17410" name="Picture 2" descr="J:\18秋教科物理九全学练考PPT和word\18秋教科物理九全学练考PPT\Y1.EPS"/>
            <p:cNvPicPr>
              <a:picLocks noChangeAspect="1" noChangeArrowheads="1"/>
            </p:cNvPicPr>
            <p:nvPr/>
          </p:nvPicPr>
          <p:blipFill>
            <a:blip r:embed="rId3" r:link="rId4"/>
            <a:srcRect/>
            <a:stretch>
              <a:fillRect/>
            </a:stretch>
          </p:blipFill>
          <p:spPr bwMode="auto">
            <a:xfrm>
              <a:off x="3323968" y="2879125"/>
              <a:ext cx="1990810" cy="1359243"/>
            </a:xfrm>
            <a:prstGeom prst="rect">
              <a:avLst/>
            </a:prstGeom>
            <a:noFill/>
          </p:spPr>
        </p:pic>
        <p:pic>
          <p:nvPicPr>
            <p:cNvPr id="17409" name="Picture 1" descr="J:\18秋教科物理九全学练考PPT和word\18秋教科物理九全学练考PPT\Y2.EPS"/>
            <p:cNvPicPr>
              <a:picLocks noChangeAspect="1" noChangeArrowheads="1"/>
            </p:cNvPicPr>
            <p:nvPr/>
          </p:nvPicPr>
          <p:blipFill>
            <a:blip r:embed="rId5" r:link="rId6"/>
            <a:srcRect/>
            <a:stretch>
              <a:fillRect/>
            </a:stretch>
          </p:blipFill>
          <p:spPr bwMode="auto">
            <a:xfrm>
              <a:off x="6264875" y="2882985"/>
              <a:ext cx="1754081" cy="1281242"/>
            </a:xfrm>
            <a:prstGeom prst="rect">
              <a:avLst/>
            </a:prstGeom>
            <a:noFill/>
          </p:spPr>
        </p:pic>
        <p:sp>
          <p:nvSpPr>
            <p:cNvPr id="17411" name="Rectangle 3"/>
            <p:cNvSpPr>
              <a:spLocks noChangeArrowheads="1"/>
            </p:cNvSpPr>
            <p:nvPr/>
          </p:nvSpPr>
          <p:spPr bwMode="auto">
            <a:xfrm>
              <a:off x="605482" y="1804086"/>
              <a:ext cx="9844361" cy="7386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R="0" lvl="0"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观察教材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P5“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家用电工工具”内容，然后完成下列问题：</a:t>
              </a:r>
            </a:p>
          </p:txBody>
        </p:sp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4423718" y="4659270"/>
              <a:ext cx="2119491" cy="7386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9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家用电器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30195" y="1173892"/>
            <a:ext cx="10948087" cy="39703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：常见的验电笔是由金属探头、电阻、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和笔尾的金属挂钩或弹簧片构成的。</a:t>
            </a:r>
          </a:p>
          <a:p>
            <a:pPr marR="0" lvl="0" indent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：验电笔的使用方法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以螺丝刀式为例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：用手指接触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，用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接触所要辨别的电线。若验电笔的氖管起辉，说明接触的是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；若验电笔的氖管不亮，说明接触的是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注意：千万不能碰到金属探头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" name="矩形 3"/>
          <p:cNvSpPr/>
          <p:nvPr/>
        </p:nvSpPr>
        <p:spPr>
          <a:xfrm>
            <a:off x="8497109" y="1279611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氖管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0632" y="3170194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笔尾金属体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23963" y="3256692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金属探头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67412" y="3874529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火线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48925" y="4430584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零线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家用电器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80767" y="1087395"/>
            <a:ext cx="10911016" cy="39703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拓展：火线与地面间有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220 V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电压，验电笔接触火线时，人体和验电笔连通了火线和大地，有电流产生，所以氖管发光。但由于验电笔中电阻的阻值很大，所以电流很小，不会对人体造成伤害。</a:t>
            </a:r>
          </a:p>
          <a:p>
            <a:pPr marR="0" lvl="0" indent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总结：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验电笔的作用：检查被检测部位是否与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相连。</a:t>
            </a:r>
          </a:p>
          <a:p>
            <a:pPr marR="0" lvl="0" indent="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验电笔的用法：用手接触</a:t>
            </a:r>
            <a:r>
              <a:rPr lang="en-US" altLang="zh-CN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zh-CN" altLang="en-US" sz="30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，验电笔前端的金属探头接触被检测部位。 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9267566" y="3126260"/>
            <a:ext cx="803425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火线</a:t>
            </a:r>
            <a:endParaRPr lang="zh-CN" altLang="en-US" sz="24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585251" y="3756455"/>
            <a:ext cx="1731564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笔尾金属体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7170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746443" y="1945108"/>
            <a:ext cx="3587842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2400" b="1" dirty="0" smtClean="0">
                <a:solidFill>
                  <a:srgbClr val="00A6A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类型一　家用电器的分类</a:t>
            </a:r>
            <a:endParaRPr lang="zh-CN" altLang="en-US" sz="2400" b="1" dirty="0">
              <a:solidFill>
                <a:srgbClr val="00A6AD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077" y="2036445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家用电器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7683" y="956711"/>
            <a:ext cx="3106455" cy="696726"/>
            <a:chOff x="37578" y="944185"/>
            <a:chExt cx="3106455" cy="696726"/>
          </a:xfrm>
        </p:grpSpPr>
        <p:pic>
          <p:nvPicPr>
            <p:cNvPr id="13" name="图片 12" descr="图标-0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78" y="944185"/>
              <a:ext cx="3106455" cy="696726"/>
            </a:xfrm>
            <a:prstGeom prst="rect">
              <a:avLst/>
            </a:prstGeom>
          </p:spPr>
        </p:pic>
        <p:sp>
          <p:nvSpPr>
            <p:cNvPr id="14" name="文本框 2"/>
            <p:cNvSpPr txBox="1"/>
            <p:nvPr/>
          </p:nvSpPr>
          <p:spPr>
            <a:xfrm>
              <a:off x="458662" y="1064895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l"/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应用示例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31340" y="2483708"/>
            <a:ext cx="10911016" cy="3898476"/>
            <a:chOff x="531340" y="2483708"/>
            <a:chExt cx="10911016" cy="3898476"/>
          </a:xfrm>
        </p:grpSpPr>
        <p:sp>
          <p:nvSpPr>
            <p:cNvPr id="6146" name="Rectangle 2"/>
            <p:cNvSpPr>
              <a:spLocks noChangeArrowheads="1"/>
            </p:cNvSpPr>
            <p:nvPr/>
          </p:nvSpPr>
          <p:spPr bwMode="auto">
            <a:xfrm>
              <a:off x="531340" y="2483708"/>
              <a:ext cx="10911016" cy="147732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3000" b="1" dirty="0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 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如图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9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所示，四种家用电器中，根据它们的特性和用途可分为两类，一类是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__________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，另一类是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____________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。</a:t>
              </a:r>
            </a:p>
          </p:txBody>
        </p:sp>
        <p:pic>
          <p:nvPicPr>
            <p:cNvPr id="6145" name="Picture 1" descr="J:\18秋教科物理九全学练考PPT和word\18秋教科物理九全学练考PPT\18JK576.EPS"/>
            <p:cNvPicPr>
              <a:picLocks noChangeAspect="1" noChangeArrowheads="1"/>
            </p:cNvPicPr>
            <p:nvPr/>
          </p:nvPicPr>
          <p:blipFill>
            <a:blip r:embed="rId4" r:link="rId5"/>
            <a:srcRect/>
            <a:stretch>
              <a:fillRect/>
            </a:stretch>
          </p:blipFill>
          <p:spPr bwMode="auto">
            <a:xfrm>
              <a:off x="3150971" y="3966518"/>
              <a:ext cx="5097979" cy="1495167"/>
            </a:xfrm>
            <a:prstGeom prst="rect">
              <a:avLst/>
            </a:prstGeom>
            <a:noFill/>
          </p:spPr>
        </p:pic>
        <p:sp>
          <p:nvSpPr>
            <p:cNvPr id="6147" name="Rectangle 3"/>
            <p:cNvSpPr>
              <a:spLocks noChangeArrowheads="1"/>
            </p:cNvSpPr>
            <p:nvPr/>
          </p:nvSpPr>
          <p:spPr bwMode="auto">
            <a:xfrm>
              <a:off x="4522573" y="5597354"/>
              <a:ext cx="2119491" cy="78483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R="0" lvl="0" indent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9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－</a:t>
              </a:r>
              <a:r>
                <a:rPr lang="en-US" altLang="zh-CN" sz="3000" b="1" dirty="0" smtClean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3 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4639701" y="3256692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电动类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853354" y="3231979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电热类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/>
          <p:nvPr/>
        </p:nvSpPr>
        <p:spPr>
          <a:xfrm>
            <a:off x="1174117" y="110493"/>
            <a:ext cx="2196434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dirty="0" smtClean="0">
                <a:latin typeface="微软雅黑" panose="020B0503020204020204" charset="-122"/>
                <a:ea typeface="微软雅黑" panose="020B0503020204020204" charset="-122"/>
              </a:rPr>
              <a:t>家用电器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68411" y="1124466"/>
            <a:ext cx="10849232" cy="36933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en-US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6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] 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家用电器消耗电能的过程就是利用电能做功的过程，也是电能转化为其他形式能量的过程，根据各用电器能量的转化情况进行分类。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电风扇、洗衣机的主要结构是一个电动机，工作时主要把电能转化成机械能，属于电动类。</a:t>
            </a:r>
          </a:p>
          <a:p>
            <a:pPr marR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en-US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电饭锅、电熨斗是利用电流的热效应工作的，工作时主要把电能转化成内能，属于电热类。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theme/theme1.xml><?xml version="1.0" encoding="utf-8"?>
<a:theme xmlns:a="http://schemas.openxmlformats.org/drawingml/2006/main" name="主题1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1285</Words>
  <Application>Microsoft Office PowerPoint</Application>
  <PresentationFormat>自定义</PresentationFormat>
  <Paragraphs>110</Paragraphs>
  <Slides>20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主题1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/>
  <cp:keywords/>
  <dc:description/>
  <cp:lastModifiedBy>User</cp:lastModifiedBy>
  <cp:revision>1</cp:revision>
  <dcterms:created xsi:type="dcterms:W3CDTF">2018-02-07T00:47:00Z</dcterms:created>
  <dcterms:modified xsi:type="dcterms:W3CDTF">2020-02-29T02:20:33Z</dcterms:modified>
  <cp:category/>
</cp:coreProperties>
</file>