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docx" ContentType="application/vnd.openxmlformats-officedocument.oleObject"/>
  <Default Extension="bin" ContentType="application/vnd.openxmlformats-officedocument.oleObject"/>
  <Default Extension="wmf" ContentType="image/x-wmf"/>
  <Default Extension="png" ContentType="image/png"/>
  <Default Extension="emf" ContentType="image/x-e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sldIdLst>
    <p:sldId id="409" r:id="rId2"/>
    <p:sldId id="410" r:id="rId3"/>
    <p:sldId id="411" r:id="rId4"/>
    <p:sldId id="412" r:id="rId5"/>
    <p:sldId id="413" r:id="rId6"/>
    <p:sldId id="414" r:id="rId7"/>
    <p:sldId id="415" r:id="rId8"/>
    <p:sldId id="416" r:id="rId9"/>
    <p:sldId id="417" r:id="rId10"/>
    <p:sldId id="418" r:id="rId11"/>
    <p:sldId id="419" r:id="rId12"/>
    <p:sldId id="420" r:id="rId13"/>
    <p:sldId id="421" r:id="rId14"/>
    <p:sldId id="423" r:id="rId15"/>
    <p:sldId id="424" r:id="rId16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58"/>
        <p:guide pos="383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tags" Target="tags/tag87.xml" /><Relationship Id="rId18" Type="http://schemas.openxmlformats.org/officeDocument/2006/relationships/presProps" Target="presProps.xml" /><Relationship Id="rId19" Type="http://schemas.openxmlformats.org/officeDocument/2006/relationships/viewProps" Target="viewProps.xml" /><Relationship Id="rId2" Type="http://schemas.openxmlformats.org/officeDocument/2006/relationships/slide" Target="slides/slide1.xml" /><Relationship Id="rId20" Type="http://schemas.openxmlformats.org/officeDocument/2006/relationships/theme" Target="theme/theme1.xml" /><Relationship Id="rId21" Type="http://schemas.openxmlformats.org/officeDocument/2006/relationships/tableStyles" Target="tableStyles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5.e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6.emf" /></Relationships>
</file>

<file path=ppt/drawings/_rels/vmlDrawing4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8.wmf" /></Relationships>
</file>

<file path=ppt/drawings/_rels/vmlDrawing5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0.wmf" /><Relationship Id="rId2" Type="http://schemas.openxmlformats.org/officeDocument/2006/relationships/image" Target="../media/image11.wmf" /></Relationships>
</file>

<file path=ppt/drawings/_rels/vmlDrawing6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3.wmf" /></Relationships>
</file>

<file path=ppt/drawings/_rels/vmlDrawing7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6.wmf" /></Relationships>
</file>

<file path=ppt/drawings/_rels/vmlDrawing8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7.wmf" /></Relationships>
</file>

<file path=ppt/drawings/_rels/vmlDrawing9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9.wmf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ags" Target="../tags/tag57.xml" /><Relationship Id="rId13" Type="http://schemas.openxmlformats.org/officeDocument/2006/relationships/tags" Target="../tags/tag58.xml" /><Relationship Id="rId14" Type="http://schemas.openxmlformats.org/officeDocument/2006/relationships/tags" Target="../tags/tag59.xml" /><Relationship Id="rId15" Type="http://schemas.openxmlformats.org/officeDocument/2006/relationships/tags" Target="../tags/tag60.xml" /><Relationship Id="rId16" Type="http://schemas.openxmlformats.org/officeDocument/2006/relationships/tags" Target="../tags/tag61.xml" /><Relationship Id="rId17" Type="http://schemas.openxmlformats.org/officeDocument/2006/relationships/image" Target="../media/image1.jpeg" /><Relationship Id="rId18" Type="http://schemas.openxmlformats.org/officeDocument/2006/relationships/tags" Target="../tags/tag62.xml" /><Relationship Id="rId19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rotWithShape="0">
          <a:blip r:embed="rId1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63.xml" /><Relationship Id="rId3" Type="http://schemas.openxmlformats.org/officeDocument/2006/relationships/tags" Target="../tags/tag64.xml" /><Relationship Id="rId4" Type="http://schemas.openxmlformats.org/officeDocument/2006/relationships/tags" Target="../tags/tag65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78.xml" /><Relationship Id="rId3" Type="http://schemas.openxmlformats.org/officeDocument/2006/relationships/image" Target="../media/image9.png" /><Relationship Id="rId4" Type="http://schemas.openxmlformats.org/officeDocument/2006/relationships/oleObject" Target="../embeddings/oleObject2.bin" TargetMode="Internal" /><Relationship Id="rId5" Type="http://schemas.openxmlformats.org/officeDocument/2006/relationships/image" Target="../media/image10.wmf" /><Relationship Id="rId6" Type="http://schemas.openxmlformats.org/officeDocument/2006/relationships/oleObject" Target="../embeddings/oleObject3.bin" TargetMode="Internal" /><Relationship Id="rId7" Type="http://schemas.openxmlformats.org/officeDocument/2006/relationships/image" Target="../media/image11.wmf" /><Relationship Id="rId8" Type="http://schemas.openxmlformats.org/officeDocument/2006/relationships/tags" Target="../tags/tag79.xml" /><Relationship Id="rId9" Type="http://schemas.openxmlformats.org/officeDocument/2006/relationships/vmlDrawing" Target="../drawings/vmlDrawing5.v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80.xml" /><Relationship Id="rId3" Type="http://schemas.openxmlformats.org/officeDocument/2006/relationships/image" Target="NULL" TargetMode="External" /><Relationship Id="rId4" Type="http://schemas.openxmlformats.org/officeDocument/2006/relationships/image" Target="../media/image12.png" /><Relationship Id="rId5" Type="http://schemas.openxmlformats.org/officeDocument/2006/relationships/oleObject" Target="../embeddings/oleObject4.bin" TargetMode="Internal" /><Relationship Id="rId6" Type="http://schemas.openxmlformats.org/officeDocument/2006/relationships/image" Target="../media/image13.wmf" /><Relationship Id="rId7" Type="http://schemas.openxmlformats.org/officeDocument/2006/relationships/tags" Target="../tags/tag81.xml" /><Relationship Id="rId8" Type="http://schemas.openxmlformats.org/officeDocument/2006/relationships/vmlDrawing" Target="../drawings/vmlDrawing6.v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82.xml" /><Relationship Id="rId3" Type="http://schemas.openxmlformats.org/officeDocument/2006/relationships/image" Target="NULL" TargetMode="External" /><Relationship Id="rId4" Type="http://schemas.openxmlformats.org/officeDocument/2006/relationships/image" Target="../media/image14.png" /><Relationship Id="rId5" Type="http://schemas.openxmlformats.org/officeDocument/2006/relationships/tags" Target="../tags/tag83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NULL" TargetMode="External" /><Relationship Id="rId3" Type="http://schemas.openxmlformats.org/officeDocument/2006/relationships/image" Target="../media/image15.png" /><Relationship Id="rId4" Type="http://schemas.openxmlformats.org/officeDocument/2006/relationships/oleObject" Target="../embeddings/oleObject5.bin" TargetMode="Internal" /><Relationship Id="rId5" Type="http://schemas.openxmlformats.org/officeDocument/2006/relationships/image" Target="../media/image16.wmf" /><Relationship Id="rId6" Type="http://schemas.openxmlformats.org/officeDocument/2006/relationships/tags" Target="../tags/tag84.xml" /><Relationship Id="rId7" Type="http://schemas.openxmlformats.org/officeDocument/2006/relationships/vmlDrawing" Target="../drawings/vmlDrawing7.v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oleObject6.bin" TargetMode="Internal" /><Relationship Id="rId3" Type="http://schemas.openxmlformats.org/officeDocument/2006/relationships/image" Target="../media/image17.wmf" /><Relationship Id="rId4" Type="http://schemas.openxmlformats.org/officeDocument/2006/relationships/image" Target="NULL" TargetMode="External" /><Relationship Id="rId5" Type="http://schemas.openxmlformats.org/officeDocument/2006/relationships/image" Target="../media/image18.png" /><Relationship Id="rId6" Type="http://schemas.openxmlformats.org/officeDocument/2006/relationships/tags" Target="../tags/tag85.xml" /><Relationship Id="rId7" Type="http://schemas.openxmlformats.org/officeDocument/2006/relationships/vmlDrawing" Target="../drawings/vmlDrawing8.v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oleObject7.bin" TargetMode="Internal" /><Relationship Id="rId3" Type="http://schemas.openxmlformats.org/officeDocument/2006/relationships/image" Target="../media/image19.wmf" /><Relationship Id="rId4" Type="http://schemas.openxmlformats.org/officeDocument/2006/relationships/image" Target="NULL" TargetMode="External" /><Relationship Id="rId5" Type="http://schemas.openxmlformats.org/officeDocument/2006/relationships/image" Target="../media/image18.png" /><Relationship Id="rId6" Type="http://schemas.openxmlformats.org/officeDocument/2006/relationships/image" Target="../media/image20.png" /><Relationship Id="rId7" Type="http://schemas.openxmlformats.org/officeDocument/2006/relationships/tags" Target="../tags/tag86.xml" /><Relationship Id="rId8" Type="http://schemas.openxmlformats.org/officeDocument/2006/relationships/vmlDrawing" Target="../drawings/vmlDrawing9.v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66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Document1.docx" TargetMode="Internal" /><Relationship Id="rId3" Type="http://schemas.openxmlformats.org/officeDocument/2006/relationships/image" Target="../media/image2.emf" /><Relationship Id="rId4" Type="http://schemas.openxmlformats.org/officeDocument/2006/relationships/tags" Target="../tags/tag67.xml" /><Relationship Id="rId5" Type="http://schemas.openxmlformats.org/officeDocument/2006/relationships/vmlDrawing" Target="../drawings/vmlDrawing1.v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68.xml" /><Relationship Id="rId3" Type="http://schemas.openxmlformats.org/officeDocument/2006/relationships/image" Target="NULL" TargetMode="External" /><Relationship Id="rId4" Type="http://schemas.openxmlformats.org/officeDocument/2006/relationships/image" Target="../media/image3.png" /><Relationship Id="rId5" Type="http://schemas.openxmlformats.org/officeDocument/2006/relationships/image" Target="../media/image4.png" /><Relationship Id="rId6" Type="http://schemas.openxmlformats.org/officeDocument/2006/relationships/tags" Target="../tags/tag69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Document2.docx" TargetMode="Internal" /><Relationship Id="rId3" Type="http://schemas.openxmlformats.org/officeDocument/2006/relationships/image" Target="../media/image5.emf" /><Relationship Id="rId4" Type="http://schemas.openxmlformats.org/officeDocument/2006/relationships/tags" Target="../tags/tag70.xml" /><Relationship Id="rId5" Type="http://schemas.openxmlformats.org/officeDocument/2006/relationships/vmlDrawing" Target="../drawings/vmlDrawing2.v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Document3.docx" TargetMode="Internal" /><Relationship Id="rId3" Type="http://schemas.openxmlformats.org/officeDocument/2006/relationships/image" Target="../media/image6.emf" /><Relationship Id="rId4" Type="http://schemas.openxmlformats.org/officeDocument/2006/relationships/tags" Target="../tags/tag71.xml" /><Relationship Id="rId5" Type="http://schemas.openxmlformats.org/officeDocument/2006/relationships/vmlDrawing" Target="../drawings/vmlDrawing3.v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72.xml" /><Relationship Id="rId3" Type="http://schemas.openxmlformats.org/officeDocument/2006/relationships/tags" Target="../tags/tag73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74.xml" /><Relationship Id="rId3" Type="http://schemas.openxmlformats.org/officeDocument/2006/relationships/tags" Target="../tags/tag75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76.xml" /><Relationship Id="rId3" Type="http://schemas.openxmlformats.org/officeDocument/2006/relationships/image" Target="NULL" TargetMode="External" /><Relationship Id="rId4" Type="http://schemas.openxmlformats.org/officeDocument/2006/relationships/image" Target="../media/image7.png" /><Relationship Id="rId5" Type="http://schemas.openxmlformats.org/officeDocument/2006/relationships/oleObject" Target="../embeddings/oleObject1.bin" TargetMode="Internal" /><Relationship Id="rId6" Type="http://schemas.openxmlformats.org/officeDocument/2006/relationships/image" Target="../media/image8.wmf" /><Relationship Id="rId7" Type="http://schemas.openxmlformats.org/officeDocument/2006/relationships/tags" Target="../tags/tag77.xml" /><Relationship Id="rId8" Type="http://schemas.openxmlformats.org/officeDocument/2006/relationships/vmlDrawing" Target="../drawings/vmlDrawing4.v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/>
              <a:t>第四讲  测量电阻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487410" y="5721350"/>
            <a:ext cx="3301365" cy="816610"/>
          </a:xfrm>
        </p:spPr>
        <p:txBody>
          <a:bodyPr/>
          <a:lstStyle/>
          <a:p>
            <a:r>
              <a:rPr lang="zh-CN" altLang="en-US" sz="3200"/>
              <a:t>一轮系统复习</a:t>
            </a:r>
            <a:endParaRPr lang="zh-CN" altLang="en-US" sz="3200"/>
          </a:p>
        </p:txBody>
      </p:sp>
    </p:spTree>
    <p:custDataLst>
      <p:tags r:id="rId4"/>
    </p:custData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496570" y="807720"/>
          <a:ext cx="10960735" cy="640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5635"/>
                <a:gridCol w="3258185"/>
                <a:gridCol w="2419985"/>
                <a:gridCol w="4646930"/>
              </a:tblGrid>
              <a:tr h="548640">
                <a:tc gridSpan="2"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设计思路</a:t>
                      </a:r>
                      <a:endParaRPr lang="en-US" altLang="en-US" sz="2400" b="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电路设计</a:t>
                      </a:r>
                      <a:endParaRPr lang="en-US" altLang="en-US" sz="2400" b="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实验步骤及表达式</a:t>
                      </a:r>
                      <a:endParaRPr lang="en-US" altLang="en-US" sz="2400" b="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9120"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缺电流表</a:t>
                      </a:r>
                      <a:endParaRPr lang="en-US" altLang="en-US" sz="2400" b="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l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使定值电阻(或最大阻值已知的滑动变阻器或电阻箱)与待测电阻串联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利用串联电路中电流处处相等的特点来确定通过待测电阻的电流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l">
                        <a:lnSpc>
                          <a:spcPct val="200000"/>
                        </a:lnSpc>
                        <a:buNone/>
                      </a:pP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如左图所示，(1)闭合开关S、</a:t>
                      </a:r>
                      <a:r>
                        <a:rPr lang="en-US" altLang="en-US" sz="2400" b="0" i="1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en-US" sz="2400" b="0" baseline="-2500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，电压表示数为</a:t>
                      </a:r>
                      <a:r>
                        <a:rPr lang="en-US" altLang="en-US" sz="2400" b="0" i="1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；(2)再断开开关</a:t>
                      </a:r>
                      <a:r>
                        <a:rPr lang="en-US" altLang="en-US" sz="2400" b="0" i="1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en-US" sz="2400" b="0" baseline="-2500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，此时电压表示数为</a:t>
                      </a:r>
                      <a:r>
                        <a:rPr lang="en-US" altLang="en-US" sz="2400" b="0" i="1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en-US" sz="2400" b="0" baseline="-2500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；则</a:t>
                      </a:r>
                      <a:r>
                        <a:rPr lang="en-US" altLang="en-US" sz="2400" b="0" i="1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en-US" sz="2400" b="0" i="1" baseline="-2500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两端电压为</a:t>
                      </a:r>
                      <a:r>
                        <a:rPr lang="en-US" altLang="en-US" sz="2400" b="0" i="1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en-US" sz="2400" b="0" i="1" baseline="-2500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en-US" sz="2400" b="0" i="1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altLang="en-US" sz="2400" b="0" i="1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en-US" sz="2400" b="0" baseline="-2500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，通过</a:t>
                      </a:r>
                      <a:r>
                        <a:rPr lang="en-US" altLang="en-US" sz="2400" b="0" i="1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en-US" sz="2400" b="0" i="1" baseline="-2500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的电流为</a:t>
                      </a:r>
                      <a:r>
                        <a:rPr lang="en-US" altLang="en-US" sz="2400" b="0" i="1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en-US" sz="2400" b="0" i="1" baseline="-2500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en-US" sz="2400" b="0" i="1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altLang="en-US" sz="2400" b="0" baseline="-2500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＝        ，所以待测电阻表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200000"/>
                        </a:lnSpc>
                        <a:buNone/>
                      </a:pP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l">
                        <a:lnSpc>
                          <a:spcPct val="200000"/>
                        </a:lnSpc>
                        <a:buNone/>
                      </a:pP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达式：</a:t>
                      </a:r>
                      <a:r>
                        <a:rPr lang="en-US" altLang="en-US" sz="2400" b="0" i="1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en-US" sz="2400" b="0" i="1" baseline="-2500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altLang="en-US" sz="2400" b="0"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＝__________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图片 -21474821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2150" y="2898140"/>
            <a:ext cx="2148840" cy="205676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8426450" y="5379720"/>
          <a:ext cx="1299210" cy="97218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2" r:id="rId4" imgW="710565" imgH="592455" progId="Equation.DSMT4">
                  <p:embed/>
                </p:oleObj>
              </mc:Choice>
              <mc:Fallback>
                <p:oleObj r:id="rId4" imgW="710565" imgH="59245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426450" y="5379720"/>
                        <a:ext cx="1299210" cy="972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8221345" y="4266565"/>
          <a:ext cx="497205" cy="102425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3" r:id="rId6" imgW="330835" imgH="664845" progId="Equation.DSMT4">
                  <p:embed/>
                </p:oleObj>
              </mc:Choice>
              <mc:Fallback>
                <p:oleObj r:id="rId6" imgW="330835" imgH="66484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221345" y="4266565"/>
                        <a:ext cx="497205" cy="10242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8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08025" y="976630"/>
          <a:ext cx="10801985" cy="5276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4195"/>
                <a:gridCol w="2856865"/>
                <a:gridCol w="3079115"/>
                <a:gridCol w="4321810"/>
              </a:tblGrid>
              <a:tr h="784860">
                <a:tc gridSpan="2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设计思路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电路设计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实验步骤及表达式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449199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2400" kern="1200" smtClean="0"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缺电流表</a:t>
                      </a:r>
                      <a:endParaRPr lang="zh-CN" altLang="en-US" sz="2400" kern="1200" smtClean="0"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使定值电阻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或最大阻值已知的滑动变阻器或电阻箱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与待测电阻串联，利用串联电路中电流处处相等的特点来确定通过待测电阻的电流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如左图所示，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(1)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将滑动变阻器的滑片移至最左端时，电压表示数为</a:t>
                      </a:r>
                      <a:r>
                        <a:rPr lang="en-US" altLang="zh-CN" sz="2400" i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；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(2)__________________________________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，读出电压表示数为</a:t>
                      </a:r>
                      <a:r>
                        <a:rPr lang="en-US" altLang="zh-CN" sz="2400" i="1" kern="120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i="1" kern="1200" baseline="-2500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，所以待测电阻表</a:t>
                      </a:r>
                      <a:endParaRPr lang="zh-CN" altLang="zh-CN" sz="24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zh-CN" altLang="zh-CN" sz="24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达式：</a:t>
                      </a:r>
                      <a:r>
                        <a:rPr lang="en-US" altLang="zh-CN" sz="2400" i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zh-CN" sz="2400" i="1" kern="1200" baseline="-250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________</a:t>
                      </a:r>
                      <a:endParaRPr lang="zh-CN" altLang="en-US" sz="48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5298" name="Picture 2" descr="QY94.TIF"/>
          <p:cNvPicPr>
            <a:picLocks noChangeAspect="1" noChangeArrowheads="1"/>
          </p:cNvPicPr>
          <p:nvPr/>
        </p:nvPicPr>
        <p:blipFill>
          <a:blip r:embed="rId4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56157" y="2924944"/>
            <a:ext cx="2375717" cy="2070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7249160" y="3357880"/>
            <a:ext cx="414718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smtClean="0">
                <a:solidFill>
                  <a:srgbClr val="FF0000"/>
                </a:solidFill>
              </a:rPr>
              <a:t>       </a:t>
            </a:r>
            <a:r>
              <a:rPr lang="zh-CN" altLang="zh-CN" sz="2400" smtClean="0">
                <a:solidFill>
                  <a:srgbClr val="FF0000"/>
                </a:solidFill>
              </a:rPr>
              <a:t>再</a:t>
            </a:r>
            <a:r>
              <a:rPr lang="zh-CN" altLang="zh-CN" sz="2400">
                <a:solidFill>
                  <a:srgbClr val="FF0000"/>
                </a:solidFill>
              </a:rPr>
              <a:t>将滑动变阻器的滑片移至最右</a:t>
            </a:r>
            <a:r>
              <a:rPr lang="zh-CN" altLang="zh-CN" sz="2400" smtClean="0">
                <a:solidFill>
                  <a:srgbClr val="FF0000"/>
                </a:solidFill>
              </a:rPr>
              <a:t>端</a:t>
            </a:r>
            <a:r>
              <a:rPr lang="en-US" altLang="zh-CN" sz="2400" smtClean="0">
                <a:solidFill>
                  <a:srgbClr val="FF0000"/>
                </a:solidFill>
              </a:rPr>
              <a:t>  </a:t>
            </a:r>
            <a:endParaRPr lang="zh-CN" altLang="en-US" sz="2400">
              <a:solidFill>
                <a:srgbClr val="FF0000"/>
              </a:solidFill>
            </a:endParaRPr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/>
        </p:nvGraphicFramePr>
        <p:xfrm>
          <a:off x="8953500" y="5276215"/>
          <a:ext cx="1026160" cy="82994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4" r:id="rId5" imgW="622300" imgH="431800" progId="Equation.DSMT4">
                  <p:embed/>
                </p:oleObj>
              </mc:Choice>
              <mc:Fallback>
                <p:oleObj r:id="rId5" imgW="6223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953500" y="5276215"/>
                        <a:ext cx="1026160" cy="829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7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839381" y="1052989"/>
          <a:ext cx="10446965" cy="52715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"/>
                <a:gridCol w="3456384"/>
                <a:gridCol w="3093085"/>
                <a:gridCol w="3393440"/>
              </a:tblGrid>
              <a:tr h="807085">
                <a:tc gridSpan="2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设计思路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电路设计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实验步骤及表达式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4464496"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2400" kern="1200" smtClean="0"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缺电流表</a:t>
                      </a:r>
                      <a:endParaRPr lang="zh-CN" altLang="en-US" sz="2400" kern="1200" smtClean="0">
                        <a:solidFill>
                          <a:schemeClr val="tx1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使定值电阻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或最大阻值已知的滑动变阻器或电阻箱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与待测电阻串联，利用串联电路中电流处处相等的特点来确定通过待测电阻的电流</a:t>
                      </a:r>
                      <a:endParaRPr lang="zh-CN" altLang="en-US" sz="2400" smtClean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如左图所示，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(1)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只闭合开关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和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kern="1200" baseline="-250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，记下电压表的示数</a:t>
                      </a:r>
                      <a:r>
                        <a:rPr lang="en-US" altLang="zh-CN" sz="2400" i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kern="1200" baseline="-250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；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(2)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只闭合开关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和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sz="2400" kern="1200" baseline="-250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，调节电阻箱</a:t>
                      </a:r>
                      <a:r>
                        <a:rPr lang="en-US" altLang="zh-CN" sz="2400" i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zh-CN" sz="2400" kern="1200" baseline="-250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的阻值，使电压表的示数仍为</a:t>
                      </a:r>
                      <a:r>
                        <a:rPr lang="en-US" altLang="zh-CN" sz="2400" i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altLang="zh-CN" sz="2400" kern="1200" baseline="-250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；待测电阻表达式：</a:t>
                      </a:r>
                      <a:r>
                        <a:rPr lang="en-US" altLang="zh-CN" sz="2400" i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zh-CN" sz="2400" i="1" kern="1200" baseline="-250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zh-CN" sz="2400" i="1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zh-CN" sz="2400" kern="1200" baseline="-250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zh-CN" altLang="en-US" sz="60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6322" name="Picture 2" descr="QY95.TIF"/>
          <p:cNvPicPr>
            <a:picLocks noChangeAspect="1" noChangeArrowheads="1"/>
          </p:cNvPicPr>
          <p:nvPr/>
        </p:nvPicPr>
        <p:blipFill>
          <a:blip r:embed="rId4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87094" y="2852936"/>
            <a:ext cx="2522210" cy="2293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5"/>
    </p:custData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840105" y="1267460"/>
            <a:ext cx="10442575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练习：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已知小灯泡的额定电流为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zh-C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额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，定值电阻阻值为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，实验步骤如下，请补充完整：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0658" name="Picture 2" descr="QY103.TIF"/>
          <p:cNvPicPr>
            <a:picLocks noChangeAspect="1" noChangeArrowheads="1"/>
          </p:cNvPicPr>
          <p:nvPr/>
        </p:nvPicPr>
        <p:blipFill>
          <a:blip r:embed="rId3"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72500" y="2925445"/>
            <a:ext cx="2523490" cy="2266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840105" y="2820670"/>
            <a:ext cx="7519670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①</a:t>
            </a:r>
            <a:r>
              <a:rPr lang="en-US" altLang="zh-C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______________________________________________________________________________________________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②闭合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，断开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，记录下此时电流表的示数为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③小灯泡正常发光的电阻表达式为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53135" y="2702560"/>
            <a:ext cx="7197090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闭合开关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，断开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，移动滑动变阻器滑片，使电流表示数为小灯泡的额定电流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zh-CN" sz="2400" baseline="-25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额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6333490" y="4895850"/>
          <a:ext cx="986155" cy="78867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5" r:id="rId4" imgW="863600" imgH="763270" progId="Equation.DSMT4">
                  <p:embed/>
                </p:oleObj>
              </mc:Choice>
              <mc:Fallback>
                <p:oleObj r:id="rId4" imgW="863600" imgH="76327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33490" y="4895850"/>
                        <a:ext cx="986155" cy="7886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198662" y="3424952"/>
            <a:ext cx="100091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①闭合开关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，调节滑动变阻器的滑片，当滑片位于最左端时，读出此时电压表的示数，记为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zh-C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②</a:t>
            </a:r>
            <a:r>
              <a:rPr lang="en-US" altLang="zh-C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，读出此时电压表的示数，记为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zh-C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③未知电阻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24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__________________(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用已知量和测量量表示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74726" y="4625280"/>
            <a:ext cx="63401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</a:rPr>
              <a:t>调节滑动变阻器的滑片，当滑片位于最右端时</a:t>
            </a:r>
            <a:endParaRPr lang="zh-CN" altLang="en-US" sz="2400">
              <a:solidFill>
                <a:srgbClr val="FF0000"/>
              </a:solidFill>
            </a:endParaRPr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4135755" y="5151755"/>
          <a:ext cx="1430020" cy="97028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6" r:id="rId2" imgW="1036955" imgH="709295" progId="Equation.DSMT4">
                  <p:embed/>
                </p:oleObj>
              </mc:Choice>
              <mc:Fallback>
                <p:oleObj r:id="rId2" imgW="1036955" imgH="70929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35755" y="5151755"/>
                        <a:ext cx="1430020" cy="970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514" name="Picture 2" descr="QY100.TIF"/>
          <p:cNvPicPr>
            <a:picLocks noChangeAspect="1" noChangeArrowheads="1"/>
          </p:cNvPicPr>
          <p:nvPr/>
        </p:nvPicPr>
        <p:blipFill>
          <a:blip r:embed="rId5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36"/>
          <a:stretch>
            <a:fillRect/>
          </a:stretch>
        </p:blipFill>
        <p:spPr bwMode="auto">
          <a:xfrm>
            <a:off x="8938895" y="1003300"/>
            <a:ext cx="2632710" cy="2199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矩形 11"/>
          <p:cNvSpPr/>
          <p:nvPr/>
        </p:nvSpPr>
        <p:spPr>
          <a:xfrm>
            <a:off x="1054100" y="1226185"/>
            <a:ext cx="7296785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实验中发现电流表已损坏，电压表完好，设计了如图丙所示的电路，也完成了实验，请你将下列实验步骤填写完整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滑动变阻器最大阻值用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表示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291918" y="1558057"/>
            <a:ext cx="10009112" cy="378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若实验中电压表已损坏，电流表完好，添加一个阻值为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的定值电阻和开关，设计了如图丁所示的电路，测量步骤如下：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①当开关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闭合、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断开时，电流表读数为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②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，电流表读数为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③未知电阻</a:t>
            </a:r>
            <a:r>
              <a: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24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____________________(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用已知量和测量量表示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422545" y="3931791"/>
            <a:ext cx="22717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开关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闭合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4236720" y="4465320"/>
          <a:ext cx="1249680" cy="77724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7" r:id="rId2" imgW="891540" imgH="598170" progId="Equation.DSMT4">
                  <p:embed/>
                </p:oleObj>
              </mc:Choice>
              <mc:Fallback>
                <p:oleObj r:id="rId2" imgW="891540" imgH="59817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36720" y="4465320"/>
                        <a:ext cx="1249680" cy="777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514" name="Picture 2" descr="QY100.TIF"/>
          <p:cNvPicPr>
            <a:picLocks noChangeAspect="1" noChangeArrowheads="1"/>
          </p:cNvPicPr>
          <p:nvPr/>
        </p:nvPicPr>
        <p:blipFill>
          <a:blip r:embed="rId5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99"/>
          <a:stretch>
            <a:fillRect/>
          </a:stretch>
        </p:blipFill>
        <p:spPr bwMode="auto">
          <a:xfrm>
            <a:off x="8322310" y="2548890"/>
            <a:ext cx="2574925" cy="2199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5" name="New picture"/>
          <p:cNvPicPr/>
          <p:nvPr/>
        </p:nvPicPr>
        <p:blipFill>
          <a:blip r:embed="rId6"/>
          <a:stretch>
            <a:fillRect/>
          </a:stretch>
        </p:blipFill>
        <p:spPr>
          <a:xfrm>
            <a:off x="11049000" y="12496800"/>
            <a:ext cx="317500" cy="241300"/>
          </a:xfrm>
          <a:prstGeom prst="cube">
            <a:avLst/>
          </a:prstGeom>
        </p:spPr>
      </p:pic>
    </p:spTree>
    <p:custDataLst>
      <p:tags r:id="rId7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>
            <a:spLocks noChangeAspect="1"/>
          </p:cNvSpPr>
          <p:nvPr/>
        </p:nvSpPr>
        <p:spPr>
          <a:xfrm>
            <a:off x="868680" y="1006475"/>
            <a:ext cx="10259060" cy="5408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命题点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endParaRPr lang="zh-CN" altLang="zh-CN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en-US" altLang="zh-CN" sz="2400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实验原理</a:t>
            </a:r>
            <a:endParaRPr lang="zh-CN" altLang="zh-CN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en-US" altLang="zh-CN" sz="2400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连接电路注意对象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开关断开、滑动变阻器移到电阻最大处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zh-CN" altLang="zh-CN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en-US" altLang="zh-CN" sz="2400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实物电路的连接、画电路图</a:t>
            </a:r>
            <a:endParaRPr lang="zh-CN" altLang="zh-CN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en-US" altLang="zh-CN" sz="2400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滑动变阻器在电路中的作用</a:t>
            </a:r>
            <a:endParaRPr lang="zh-CN" altLang="zh-CN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en-US" altLang="zh-CN" sz="2400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电压表、电流表的读数</a:t>
            </a:r>
            <a:endParaRPr lang="zh-CN" altLang="zh-CN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en-US" altLang="zh-CN" sz="2400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实验步骤的完善</a:t>
            </a:r>
            <a:endParaRPr lang="zh-CN" altLang="zh-CN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en-US" altLang="zh-CN" sz="2400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电路故障分析</a:t>
            </a:r>
            <a:endParaRPr lang="zh-CN" altLang="zh-CN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en-US" altLang="zh-CN" sz="2400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数据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(U-I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图像</a:t>
            </a: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分析</a:t>
            </a:r>
            <a:endParaRPr lang="zh-CN" altLang="zh-CN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en-US" altLang="zh-CN" sz="2400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电阻的计算</a:t>
            </a:r>
            <a:endParaRPr lang="zh-CN" altLang="zh-CN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en-US" altLang="zh-CN" sz="2400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多次测量的目的</a:t>
            </a:r>
            <a:endParaRPr lang="zh-CN" altLang="zh-CN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</a:t>
            </a:r>
            <a:r>
              <a:rPr lang="en-US" altLang="zh-CN" sz="2400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zh-CN" sz="24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实验误差分析</a:t>
            </a:r>
            <a:endParaRPr lang="zh-CN" altLang="zh-CN" sz="24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72515" y="327660"/>
            <a:ext cx="47390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考点</a:t>
            </a:r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  </a:t>
            </a:r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伏安法测电阻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702310" y="542925"/>
          <a:ext cx="10276840" cy="645287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文档" r:id="rId2" imgW="3948430" imgH="2479675" progId="">
                  <p:embed/>
                </p:oleObj>
              </mc:Choice>
              <mc:Fallback>
                <p:oleObj name="文档" r:id="rId2" imgW="3948430" imgH="2479675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02310" y="542925"/>
                        <a:ext cx="10276840" cy="64528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4"/>
    </p:custData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78815" y="846455"/>
          <a:ext cx="11025505" cy="50006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9955"/>
                <a:gridCol w="4868545"/>
                <a:gridCol w="3977005"/>
              </a:tblGrid>
              <a:tr h="1116330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zh-CN" altLang="zh-CN" sz="2400" kern="1200" smtClean="0">
                          <a:solidFill>
                            <a:schemeClr val="tx1"/>
                          </a:solidFill>
                          <a:effectLst/>
                          <a:latin typeface="黑体" panose="02010609060101010101" pitchFamily="2" charset="-122"/>
                          <a:ea typeface="黑体" panose="02010609060101010101" pitchFamily="2" charset="-122"/>
                          <a:cs typeface="+mn-cs"/>
                        </a:rPr>
                        <a:t>实验目的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测量定值电阻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测量小灯泡的电阻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136144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多次测量</a:t>
                      </a:r>
                      <a:endParaRPr lang="zh-CN" altLang="en-US" sz="2400" smtClean="0"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的目的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zh-CN" sz="2400" smtClean="0">
                          <a:effectLst/>
                          <a:sym typeface="+mn-ea"/>
                        </a:rPr>
                        <a:t>获得多组数据求平均值，减小误差</a:t>
                      </a:r>
                      <a:endParaRPr lang="zh-CN" altLang="en-US" sz="2400">
                        <a:sym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zh-CN" sz="2400" smtClean="0">
                          <a:effectLst/>
                          <a:sym typeface="+mn-ea"/>
                        </a:rPr>
                        <a:t>探究灯丝电阻与温度的关系</a:t>
                      </a:r>
                      <a:endParaRPr lang="zh-CN" altLang="zh-CN" sz="2400" smtClean="0">
                        <a:effectLst/>
                        <a:sym typeface="+mn-ea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2855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  <a:sym typeface="+mn-ea"/>
                        </a:rPr>
                        <a:t>图像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50000"/>
                        </a:lnSpc>
                        <a:buNone/>
                      </a:pPr>
                      <a:endParaRPr lang="zh-CN" altLang="en-US" sz="2400">
                        <a:sym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50000"/>
                        </a:lnSpc>
                        <a:buNone/>
                      </a:pPr>
                      <a:endParaRPr lang="zh-CN" altLang="zh-CN" sz="2400" smtClean="0">
                        <a:effectLst/>
                        <a:sym typeface="+mn-ea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2772" name="Picture 4" descr="QY85.TIF"/>
          <p:cNvPicPr>
            <a:picLocks noChangeAspect="1" noChangeArrowheads="1"/>
          </p:cNvPicPr>
          <p:nvPr/>
        </p:nvPicPr>
        <p:blipFill>
          <a:blip r:embed="rId4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30370" y="3620135"/>
            <a:ext cx="1628140" cy="1760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5" descr="QY86.TIF"/>
          <p:cNvPicPr>
            <a:picLocks noChangeAspect="1" noChangeArrowheads="1"/>
          </p:cNvPicPr>
          <p:nvPr/>
        </p:nvPicPr>
        <p:blipFill>
          <a:blip r:embed="rId5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30665" y="3784600"/>
            <a:ext cx="1476375" cy="1595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6"/>
    </p:custData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>
            <a:spLocks noChangeAspect="1"/>
          </p:cNvSpPr>
          <p:nvPr/>
        </p:nvSpPr>
        <p:spPr>
          <a:xfrm>
            <a:off x="471351" y="308644"/>
            <a:ext cx="11009085" cy="681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zh-CN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练习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小峰同学在做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用伏安法测量定值电阻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的阻值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的实验中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zh-CN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3050540" y="990600"/>
          <a:ext cx="5448300" cy="162052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name="文档" r:id="rId2" imgW="3839210" imgH="1143000" progId="">
                  <p:embed/>
                </p:oleObj>
              </mc:Choice>
              <mc:Fallback>
                <p:oleObj name="文档" r:id="rId2" imgW="3839210" imgH="11430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050540" y="990600"/>
                        <a:ext cx="5448300" cy="16205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 3"/>
          <p:cNvSpPr>
            <a:spLocks noChangeAspect="1"/>
          </p:cNvSpPr>
          <p:nvPr/>
        </p:nvSpPr>
        <p:spPr>
          <a:xfrm>
            <a:off x="128270" y="2611120"/>
            <a:ext cx="11351895" cy="3636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zh-CN" altLang="zh-CN" sz="2200">
                <a:solidFill>
                  <a:srgbClr val="000000"/>
                </a:solidFill>
                <a:latin typeface="NEU-BZ-S92" panose="02020503000000020003" pitchFamily="18" charset="-12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ea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400">
                <a:solidFill>
                  <a:srgbClr val="000000"/>
                </a:solidFill>
                <a:latin typeface="NEU-BZ-S92" panose="02020503000000020003" pitchFamily="18" charset="-122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>
                <a:solidFill>
                  <a:srgbClr val="000000"/>
                </a:solidFill>
                <a:latin typeface="NEU-BZ-S92" panose="02020503000000020003" pitchFamily="18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如图甲所示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实验前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为保护电路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滑动变阻器的滑片应置于</a:t>
            </a:r>
            <a:r>
              <a:rPr lang="zh-CN" altLang="zh-CN" sz="2400" i="1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选填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“A”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或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“B”  )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端。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闭合开关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移动滑动变阻器的滑片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发现电压表始终无示数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电流表有示数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其原因可能是</a:t>
            </a:r>
            <a:r>
              <a:rPr lang="zh-CN" altLang="zh-CN" sz="2400" i="1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　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滑动变阻器断路                         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定值电阻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断路                            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定值电阻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短路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排除故障后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当电压表示数为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电流表示数如图乙所示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则通过定值电阻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的电流是</a:t>
            </a:r>
            <a:r>
              <a:rPr lang="zh-CN" altLang="zh-CN" sz="2400" i="1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　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它的阻值是</a:t>
            </a:r>
            <a:r>
              <a:rPr lang="zh-CN" altLang="zh-CN" sz="2400" i="1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　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4  )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实验中需要移动滑动变阻器的滑片进行多次测量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其目的是</a:t>
            </a:r>
            <a:r>
              <a:rPr lang="zh-CN" altLang="zh-CN" sz="2400" i="1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             　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altLang="zh-CN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712200" y="2611120"/>
            <a:ext cx="423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B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93545" y="3902710"/>
            <a:ext cx="423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C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403090" y="5195570"/>
            <a:ext cx="423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5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527175" y="5195570"/>
            <a:ext cx="7562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0.5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712200" y="5655945"/>
            <a:ext cx="17411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减小误差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>
            <a:spLocks noChangeAspect="1"/>
          </p:cNvSpPr>
          <p:nvPr/>
        </p:nvSpPr>
        <p:spPr>
          <a:xfrm>
            <a:off x="497113" y="671048"/>
            <a:ext cx="10900229" cy="534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小明利用图甲所示的电路图测量小灯泡的电阻，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小灯泡额定电压为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2.5 V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zh-CN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1883862" y="1205206"/>
          <a:ext cx="8128000" cy="2448153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name="文档" r:id="rId2" imgW="3839210" imgH="1156970" progId="">
                  <p:embed/>
                </p:oleObj>
              </mc:Choice>
              <mc:Fallback>
                <p:oleObj name="文档" r:id="rId2" imgW="3839210" imgH="115697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883862" y="1205206"/>
                        <a:ext cx="8128000" cy="24481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 3"/>
          <p:cNvSpPr>
            <a:spLocks noChangeAspect="1"/>
          </p:cNvSpPr>
          <p:nvPr/>
        </p:nvSpPr>
        <p:spPr>
          <a:xfrm>
            <a:off x="634637" y="3306456"/>
            <a:ext cx="10628085" cy="3599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zh-CN" altLang="zh-CN" sz="22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1  )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请你根据电路图用笔画线代替导线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将图乙中的实物装置图连接完整。</a:t>
            </a:r>
            <a:endParaRPr lang="zh-CN" altLang="zh-C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(2)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实验开始时，滑动变阻器连入电路的阻值为最大值的作用是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__________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，实验过程中滑动变阻器的另一个作用是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______________________________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．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(3)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闭合开关，发现灯泡不亮，电流表无示数、电压表示数接近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 V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，取下灯泡，两表的示数不变，出现故障的原因可能是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____________________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．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endParaRPr lang="zh-CN" altLang="zh-CN" sz="2400">
              <a:solidFill>
                <a:srgbClr val="000000"/>
              </a:solidFill>
              <a:effectLst/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079026" y="4246399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</a:rPr>
              <a:t>保护电路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6485473" y="4822463"/>
            <a:ext cx="3262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</a:rPr>
              <a:t>改变小灯泡两端的电压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919376" y="5902876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</a:rPr>
              <a:t>灯泡断路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875705" y="486693"/>
            <a:ext cx="1044116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当滑动变阻器移到某一位置时，电压表示数如图乙所示，此时小灯泡两端电压为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______V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，要测量小灯泡正常发光时的电阻，应将滑动变阻器的滑片向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________(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选填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左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或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右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移．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43125" y="1132840"/>
            <a:ext cx="5727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816735" y="1722120"/>
            <a:ext cx="49276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</a:rPr>
              <a:t>右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875968" y="2182391"/>
            <a:ext cx="72440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排除故障后，按正确操作测得实验数据记录如下：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829945" y="2827655"/>
          <a:ext cx="10278745" cy="17716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39390"/>
                <a:gridCol w="1508125"/>
                <a:gridCol w="1508125"/>
                <a:gridCol w="1507490"/>
                <a:gridCol w="1508125"/>
                <a:gridCol w="1507490"/>
              </a:tblGrid>
              <a:tr h="590550"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次数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590550"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电压</a:t>
                      </a: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(V)</a:t>
                      </a:r>
                      <a:endParaRPr lang="en-US" sz="20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0.5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2.5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590550"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0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电流</a:t>
                      </a: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(A)</a:t>
                      </a:r>
                      <a:endParaRPr lang="en-US" sz="20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0.06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0.10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0.15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0.90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fontAlgn="auto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0.20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701040" y="4551045"/>
            <a:ext cx="1046035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在分析实验数据时，发现一个数据有明显错误，这个数据是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______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；若此错误是由于看错电表量程导致的，则该数据的正确值应是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______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．</a:t>
            </a: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(6)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由表格数据可知小灯泡正常发光的电阻为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______Ω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，小灯泡正常发光时的功率是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______W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，小灯泡不接入电路时，其电阻最接近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______Ω.</a:t>
            </a:r>
            <a:endParaRPr lang="zh-CN" altLang="en-US" sz="2400"/>
          </a:p>
        </p:txBody>
      </p:sp>
      <p:sp>
        <p:nvSpPr>
          <p:cNvPr id="8" name="矩形 7"/>
          <p:cNvSpPr/>
          <p:nvPr/>
        </p:nvSpPr>
        <p:spPr>
          <a:xfrm>
            <a:off x="8856141" y="4457849"/>
            <a:ext cx="7162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0.90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296434" y="4991338"/>
            <a:ext cx="1376042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0.18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767909" y="5701784"/>
            <a:ext cx="728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12.5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947168" y="6235204"/>
            <a:ext cx="5693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.5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8457139" y="6275229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036320" y="780415"/>
            <a:ext cx="1039368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(7)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小红更换小灯泡进行实验并记录数据如下表，其中有一处是不恰当的，这一处是</a:t>
            </a:r>
            <a:r>
              <a:rPr lang="en-US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_________</a:t>
            </a:r>
            <a:r>
              <a:rPr lang="zh-CN" altLang="zh-CN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，原因是</a:t>
            </a:r>
            <a:r>
              <a:rPr lang="en-US" altLang="zh-C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</a:t>
            </a:r>
            <a:endParaRPr lang="en-US" altLang="zh-CN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zh-CN" altLang="zh-CN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619027" y="2654176"/>
          <a:ext cx="8928995" cy="31755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5799"/>
                <a:gridCol w="1785799"/>
                <a:gridCol w="1785799"/>
                <a:gridCol w="1785799"/>
                <a:gridCol w="1785799"/>
              </a:tblGrid>
              <a:tr h="815975">
                <a:tc>
                  <a:txBody>
                    <a:bodyPr vert="horz" wrap="square"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实验次数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电压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(V)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电流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(A)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电阻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(Ω)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平均电阻</a:t>
                      </a:r>
                      <a:r>
                        <a:rPr lang="en-US" altLang="zh-CN" sz="2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(Ω)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88137"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0.17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5.9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 rowSpan="4"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7.7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137"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1.4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0.18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7.8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 vMerge="1">
                  <a:txBody>
                    <a:bodyPr vert="horz" wrap="square"/>
                    <a:lstStyle/>
                    <a:p/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88137"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0.22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8.2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 vMerge="1">
                  <a:txBody>
                    <a:bodyPr vert="horz" wrap="square"/>
                    <a:lstStyle/>
                    <a:p/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88137"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2.0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0.23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 altLang="zh-CN"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8.7</a:t>
                      </a:r>
                      <a:endParaRPr lang="zh-CN" altLang="en-US" sz="240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 vert="horz" wrap="square"/>
                    <a:lstStyle/>
                    <a:p/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4363720" y="1275715"/>
            <a:ext cx="745744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FF0000"/>
                </a:solidFill>
              </a:rPr>
              <a:t>   </a:t>
            </a:r>
            <a:r>
              <a:rPr lang="zh-CN" altLang="zh-CN" sz="2400">
                <a:solidFill>
                  <a:srgbClr val="FF0000"/>
                </a:solidFill>
              </a:rPr>
              <a:t>小灯泡的电阻随温度的改变而改变，求平均值无意义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23430" y="1367343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</a:rPr>
              <a:t>平均电阻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框 3"/>
          <p:cNvSpPr txBox="1"/>
          <p:nvPr/>
        </p:nvSpPr>
        <p:spPr>
          <a:xfrm>
            <a:off x="670560" y="203835"/>
            <a:ext cx="45815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考点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、</a:t>
            </a:r>
            <a:r>
              <a:rPr lang="zh-CN" altLang="zh-CN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特殊方法测电阻</a:t>
            </a:r>
            <a:endParaRPr lang="zh-CN" altLang="zh-CN" sz="32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68325" y="1238250"/>
          <a:ext cx="10960735" cy="566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5635"/>
                <a:gridCol w="3258185"/>
                <a:gridCol w="2896235"/>
                <a:gridCol w="4170680"/>
              </a:tblGrid>
              <a:tr h="548640">
                <a:tc gridSpan="2"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设计思路</a:t>
                      </a:r>
                      <a:endParaRPr lang="en-US" altLang="en-US" sz="2400" b="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电路设计</a:t>
                      </a:r>
                      <a:endParaRPr lang="en-US" altLang="en-US" sz="2400" b="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实验步骤及表达式</a:t>
                      </a:r>
                      <a:endParaRPr lang="en-US" altLang="en-US" sz="2400" b="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3700"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缺电流表</a:t>
                      </a:r>
                      <a:endParaRPr lang="en-US" altLang="en-US" sz="2400" b="0">
                        <a:latin typeface="黑体" panose="02010609060101010101" pitchFamily="2" charset="-122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l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使定值电阻(或最大阻值已知的滑动变阻器或电阻箱)与待测电阻串联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利用串联电路中电流处处相等的特点来确定通过待测电阻的电流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l">
                        <a:lnSpc>
                          <a:spcPct val="20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如左图所示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(1)将电压表接在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两点间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测得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两端的电压为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；(2)将电压表改接在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′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′两点间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测得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2400" b="0" i="1" baseline="-2500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两端的电压为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lang="en-US" sz="2400" b="0" i="1" baseline="-2500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；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baseline="-2500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＝      </a:t>
                      </a:r>
                      <a:r>
                        <a:rPr lang="zh-CN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所以待测电阻表达式：</a:t>
                      </a:r>
                      <a:r>
                        <a:rPr lang="en-US" sz="2400" b="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2400" b="0" i="1" baseline="-2500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＝__________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3250" name="Picture 2" descr="QY92.TIF"/>
          <p:cNvPicPr>
            <a:picLocks noChangeAspect="1" noChangeArrowheads="1"/>
          </p:cNvPicPr>
          <p:nvPr/>
        </p:nvPicPr>
        <p:blipFill>
          <a:blip r:embed="rId4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7591" y="2938537"/>
            <a:ext cx="2490585" cy="2139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10206990" y="5304155"/>
          <a:ext cx="756285" cy="88455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1" r:id="rId5" imgW="902335" imgH="701040" progId="Equation.DSMT4">
                  <p:embed/>
                </p:oleObj>
              </mc:Choice>
              <mc:Fallback>
                <p:oleObj r:id="rId5" imgW="902335" imgH="70104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206990" y="5304155"/>
                        <a:ext cx="756285" cy="8845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7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空白演示"/>
  <p:tag name="KSO_WM_UNIT_SHOW_EDIT_AREA_INDICATION" val="1"/>
  <p:tag name="KSO_WM_UNIT_TYPE" val="a"/>
  <p:tag name="KSO_WM_UNIT_VALUE" val="28"/>
</p:tagLst>
</file>

<file path=ppt/tags/tag64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输入您的封面副标题"/>
  <p:tag name="KSO_WM_UNIT_SHOW_EDIT_AREA_INDICATION" val="1"/>
  <p:tag name="KSO_WM_UNIT_TYPE" val="b"/>
  <p:tag name="KSO_WM_UNIT_VALUE" val="111"/>
</p:tagLst>
</file>

<file path=ppt/tags/tag65.xml><?xml version="1.0" encoding="utf-8"?>
<p:tagLst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UNIT_TABLE_BEAUTIFY" val="smartTable{b9950db1-fbfc-4780-8901-c90abd43f782}"/>
  <p:tag name="TABLE_ENDDRAG_ORIGIN_RECT" val="868*387"/>
  <p:tag name="TABLE_ENDDRAG_RECT" val="33*78*868*387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UNIT_TABLE_BEAUTIFY" val="smartTable{665ca3ce-a403-4f26-97a8-bdf5fcaec591}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UNIT_TABLE_BEAUTIFY" val="smartTable{a66824e0-c2d5-4433-bf2d-2a49235ede16}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UNIT_TABLE_BEAUTIFY" val="smartTable{3ea06158-fe9c-4e30-9eeb-2fac747566dc}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UNIT_TABLE_BEAUTIFY" val="smartTable{97250303-7b6f-4c5b-9925-42b2054e6792}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KSO_WM_UNIT_TABLE_BEAUTIFY" val="smartTable{2137eb13-8d7e-476a-bb07-d1e0b5736c3c}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p="http://schemas.openxmlformats.org/presentationml/2006/main">
  <p:tag name="KSO_WM_UNIT_TABLE_BEAUTIFY" val="smartTable{924fa933-1011-421a-8c2d-5d21d56e8e4d}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65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微软雅黑</vt:lpstr>
      <vt:lpstr>Wingdings</vt:lpstr>
      <vt:lpstr>宋体</vt:lpstr>
      <vt:lpstr>黑体</vt:lpstr>
      <vt:lpstr>Times New Roman</vt:lpstr>
      <vt:lpstr>NEU-BZ-S92</vt:lpstr>
      <vt:lpstr>Office 主题​​</vt:lpstr>
      <vt:lpstr>第四讲  测量电阻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2021-01-22T17:33:53Z</cp:lastPrinted>
  <dcterms:created xsi:type="dcterms:W3CDTF">2021-01-22T17:33:53Z</dcterms:created>
  <dcterms:modified xsi:type="dcterms:W3CDTF">2021-01-22T09:33:55Z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