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293" r:id="rId4"/>
    <p:sldId id="270" r:id="rId5"/>
    <p:sldId id="290" r:id="rId6"/>
    <p:sldId id="294" r:id="rId7"/>
    <p:sldId id="296" r:id="rId8"/>
    <p:sldId id="295" r:id="rId9"/>
    <p:sldId id="298" r:id="rId10"/>
    <p:sldId id="299" r:id="rId11"/>
    <p:sldId id="306" r:id="rId12"/>
    <p:sldId id="291" r:id="rId13"/>
    <p:sldId id="300" r:id="rId14"/>
    <p:sldId id="301" r:id="rId15"/>
    <p:sldId id="289" r:id="rId16"/>
    <p:sldId id="302" r:id="rId17"/>
    <p:sldId id="303" r:id="rId18"/>
    <p:sldId id="304" r:id="rId19"/>
    <p:sldId id="305" r:id="rId20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9AC"/>
    <a:srgbClr val="007E27"/>
    <a:srgbClr val="66FF33"/>
    <a:srgbClr val="01457D"/>
    <a:srgbClr val="025E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074" autoAdjust="0"/>
  </p:normalViewPr>
  <p:slideViewPr>
    <p:cSldViewPr snapToGrid="0">
      <p:cViewPr varScale="1">
        <p:scale>
          <a:sx n="111" d="100"/>
          <a:sy n="111" d="100"/>
        </p:scale>
        <p:origin x="-774" y="-90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75438129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439859" y="2360089"/>
            <a:ext cx="3745600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第十三章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971116" y="764897"/>
            <a:ext cx="4420174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968666" y="3118272"/>
            <a:ext cx="2107251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比热容</a:t>
            </a:r>
            <a:endParaRPr lang="zh-CN" sz="5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66166" y="193439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431543" y="297904"/>
            <a:ext cx="3376083" cy="58105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lnSpc>
                <a:spcPct val="150000"/>
              </a:lnSpc>
              <a:buSzPct val="100000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）海陆风的成因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04800" y="3738031"/>
            <a:ext cx="7916333" cy="118956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lnSpc>
                <a:spcPct val="150000"/>
              </a:lnSpc>
              <a:buSzPct val="100000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因为海水的比热容比砂石的大。吸放热相同的情况下，温度变化小。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30759" y="1345289"/>
            <a:ext cx="3233241" cy="2175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572000" y="1317326"/>
            <a:ext cx="3335869" cy="2203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66426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2873" y="112995"/>
            <a:ext cx="7797560" cy="120032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）、冬天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人们为了防冻，白天会放掉农田里的水，晚上会往里面灌水，这是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为什么？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523" y="3152562"/>
            <a:ext cx="8585199" cy="1708160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50000"/>
              </a:lnSpc>
              <a:buSzPct val="100000"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水</a:t>
            </a:r>
            <a:r>
              <a:rPr lang="zh-CN" altLang="en-US" sz="2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的比热容大，吸热升温慢，放热降温慢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。白天</a:t>
            </a:r>
            <a:r>
              <a:rPr lang="zh-CN" altLang="en-US" sz="2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农田吸热，白天放水是让农田里面吸热升温快些；晚上气温下降，农田散热降温，灌水是为了让农田不致降温太多，以保护农田里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的庄稼。</a:t>
            </a:r>
            <a:endParaRPr lang="zh-CN" altLang="en-US" sz="2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630905" y="1294852"/>
            <a:ext cx="3360821" cy="1916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9664756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29778" y="197960"/>
            <a:ext cx="549909" cy="52322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二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918069" y="174338"/>
            <a:ext cx="2114843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热量的计算</a:t>
            </a:r>
            <a:endParaRPr sz="28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79687" y="596096"/>
            <a:ext cx="561857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探究水吸收的热量跟哪些因素有关</a:t>
            </a:r>
          </a:p>
        </p:txBody>
      </p:sp>
      <p:pic>
        <p:nvPicPr>
          <p:cNvPr id="9" name="Picture 2" descr="D:\360安全浏览器下载\51C1oIbn%2BYL._SY300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4160" y="1187005"/>
            <a:ext cx="2081741" cy="2775654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我的文档\My Pictures\R九物上\烧水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63052" y="1187006"/>
            <a:ext cx="2181727" cy="277337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96921" y="3959672"/>
            <a:ext cx="892285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）与</a:t>
            </a:r>
            <a:r>
              <a:rPr lang="zh-CN" altLang="en-US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水的质量有关，水的质量越大吸收热量越多</a:t>
            </a:r>
            <a:r>
              <a:rPr lang="en-US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）与</a:t>
            </a:r>
            <a:r>
              <a:rPr lang="zh-CN" altLang="en-US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水温升高多少有关</a:t>
            </a:r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，升温越</a:t>
            </a:r>
            <a:r>
              <a:rPr lang="zh-CN" altLang="en-US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多吸收热量越多</a:t>
            </a:r>
            <a:r>
              <a:rPr lang="en-US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44257" y="1719703"/>
            <a:ext cx="2635676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吸收的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热量还跟跟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哪些因素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有关？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0007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306916" y="0"/>
            <a:ext cx="220186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想想议议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36526" y="516476"/>
            <a:ext cx="89693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、铝的比热容是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0.88×10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J/(kg•℃),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物理意义是什么？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24355" y="2541290"/>
            <a:ext cx="915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2kg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温度为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20℃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的铝块升高到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30℃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，吸收热量是多少？</a:t>
            </a: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125413" y="1017588"/>
            <a:ext cx="88915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1kg的铝在温度升高1℃时所吸收的热量为___________ J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822421" y="978141"/>
            <a:ext cx="16282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0.88×10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41288" y="1539875"/>
            <a:ext cx="895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2kg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的铝块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铝温度升高1℃时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，吸收的热量是多少？</a:t>
            </a: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206905" y="2079625"/>
            <a:ext cx="9082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8E163E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2kg</a:t>
            </a:r>
            <a:r>
              <a:rPr lang="zh-CN" altLang="en-US" dirty="0"/>
              <a:t>的水在温度升高</a:t>
            </a:r>
            <a:r>
              <a:rPr lang="en-US" altLang="zh-CN" dirty="0"/>
              <a:t>1 ℃</a:t>
            </a:r>
            <a:r>
              <a:rPr lang="zh-CN" altLang="en-US" dirty="0"/>
              <a:t>时所吸收的热量为 </a:t>
            </a:r>
            <a:r>
              <a:rPr lang="en-US" altLang="zh-CN" dirty="0" smtClean="0"/>
              <a:t>______________ </a:t>
            </a:r>
            <a:r>
              <a:rPr lang="en-US" altLang="zh-CN" dirty="0"/>
              <a:t>J.</a:t>
            </a:r>
            <a:endParaRPr lang="zh-CN" altLang="en-US" dirty="0"/>
          </a:p>
        </p:txBody>
      </p:sp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306917" y="3002955"/>
            <a:ext cx="80242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8E163E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dirty="0"/>
              <a:t>2kg</a:t>
            </a:r>
            <a:r>
              <a:rPr lang="zh-CN" altLang="en-US" dirty="0"/>
              <a:t>的水在温度升高</a:t>
            </a:r>
            <a:r>
              <a:rPr lang="en-US" altLang="zh-CN" dirty="0"/>
              <a:t>（30℃-20℃</a:t>
            </a:r>
            <a:r>
              <a:rPr lang="zh-CN" altLang="en-US" dirty="0"/>
              <a:t>）时所吸收的热量</a:t>
            </a:r>
            <a:r>
              <a:rPr lang="zh-CN" altLang="en-US" dirty="0" smtClean="0"/>
              <a:t>为</a:t>
            </a:r>
            <a:endParaRPr lang="en-US" altLang="zh-CN" dirty="0" smtClean="0"/>
          </a:p>
          <a:p>
            <a:pPr algn="l">
              <a:lnSpc>
                <a:spcPct val="150000"/>
              </a:lnSpc>
            </a:pPr>
            <a:r>
              <a:rPr lang="en-US" altLang="zh-CN" dirty="0" smtClean="0"/>
              <a:t>_______</a:t>
            </a:r>
            <a:r>
              <a:rPr lang="en-US" altLang="zh-CN" u="sng" dirty="0" smtClean="0"/>
              <a:t>                                     </a:t>
            </a:r>
            <a:r>
              <a:rPr lang="en-US" altLang="zh-CN" dirty="0" smtClean="0"/>
              <a:t> J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71753" y="3603119"/>
            <a:ext cx="4502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0.88</a:t>
            </a:r>
            <a:r>
              <a:rPr lang="en-US" altLang="zh-CN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×10</a:t>
            </a:r>
            <a:r>
              <a:rPr lang="en-US" altLang="zh-CN" sz="2400" baseline="300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400" dirty="0">
                <a:solidFill>
                  <a:srgbClr val="26A936"/>
                </a:solidFill>
                <a:latin typeface="微软雅黑" pitchFamily="34" charset="-122"/>
                <a:ea typeface="微软雅黑" pitchFamily="34" charset="-122"/>
              </a:rPr>
              <a:t>（30-20）</a:t>
            </a:r>
            <a:endParaRPr lang="en-US" altLang="zh-CN" sz="2400" baseline="3000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4973903" y="3518233"/>
            <a:ext cx="1608667" cy="914346"/>
            <a:chOff x="0" y="-59"/>
            <a:chExt cx="1497" cy="694"/>
          </a:xfrm>
        </p:grpSpPr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1497" cy="635"/>
            </a:xfrm>
            <a:prstGeom prst="downArrow">
              <a:avLst>
                <a:gd name="adj1" fmla="val 70204"/>
                <a:gd name="adj2" fmla="val 46917"/>
              </a:avLst>
            </a:prstGeom>
            <a:solidFill>
              <a:schemeClr val="bg1"/>
            </a:solidFill>
            <a:ln w="4127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zh-CN">
                <a:latin typeface="Comic Sans MS" pitchFamily="66" charset="0"/>
              </a:endParaRP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411" y="-59"/>
              <a:ext cx="758" cy="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rgbClr val="8E163E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rgbClr val="CC0000"/>
                  </a:solidFill>
                  <a:latin typeface="Comic Sans MS" pitchFamily="66" charset="0"/>
                </a:rPr>
                <a:t>提炼</a:t>
              </a:r>
              <a:endParaRPr lang="en-US" altLang="zh-CN" sz="2400" b="1" dirty="0" smtClean="0">
                <a:solidFill>
                  <a:srgbClr val="CC0000"/>
                </a:solidFill>
                <a:latin typeface="Comic Sans MS" pitchFamily="66" charset="0"/>
              </a:endParaRPr>
            </a:p>
            <a:p>
              <a:pPr algn="ctr"/>
              <a:r>
                <a:rPr lang="zh-CN" altLang="en-US" sz="2400" b="1" dirty="0" smtClean="0">
                  <a:solidFill>
                    <a:srgbClr val="CC0000"/>
                  </a:solidFill>
                  <a:latin typeface="Comic Sans MS" pitchFamily="66" charset="0"/>
                </a:rPr>
                <a:t>公式</a:t>
              </a:r>
              <a:endParaRPr lang="zh-CN" altLang="en-US" sz="2400" b="1" dirty="0">
                <a:solidFill>
                  <a:srgbClr val="CC0000"/>
                </a:solidFill>
                <a:latin typeface="Comic Sans MS" pitchFamily="66" charset="0"/>
              </a:endParaRPr>
            </a:p>
          </p:txBody>
        </p:sp>
      </p:grp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941652" y="4486804"/>
            <a:ext cx="71186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吸收的热量</a:t>
            </a:r>
            <a:r>
              <a:rPr lang="en-US" altLang="zh-CN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比热容</a:t>
            </a:r>
            <a:r>
              <a:rPr lang="en-US" altLang="zh-CN" sz="2400" dirty="0" smtClean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×   </a:t>
            </a:r>
            <a:r>
              <a:rPr lang="en-US" altLang="zh-CN" sz="2400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质量</a:t>
            </a:r>
            <a:r>
              <a:rPr lang="en-US" altLang="zh-CN" sz="2400" dirty="0" err="1" smtClean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400" dirty="0" err="1" smtClean="0">
                <a:solidFill>
                  <a:srgbClr val="26A936"/>
                </a:solidFill>
                <a:latin typeface="微软雅黑" pitchFamily="34" charset="-122"/>
                <a:ea typeface="微软雅黑" pitchFamily="34" charset="-122"/>
              </a:rPr>
              <a:t>升高的温度</a:t>
            </a:r>
            <a:endParaRPr lang="en-US" sz="2400" dirty="0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6032236" y="2001539"/>
            <a:ext cx="2028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0.88×10</a:t>
            </a:r>
            <a:r>
              <a:rPr lang="en-US" altLang="zh-CN" baseline="30000" dirty="0"/>
              <a:t>3</a:t>
            </a:r>
            <a:r>
              <a:rPr lang="en-US" altLang="zh-CN" dirty="0"/>
              <a:t>×</a:t>
            </a:r>
            <a:r>
              <a:rPr lang="en-US" altLang="zh-CN" dirty="0">
                <a:solidFill>
                  <a:srgbClr val="0039AC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16287603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64949" y="87466"/>
            <a:ext cx="3671888" cy="60939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de-DE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吸</a:t>
            </a:r>
            <a:r>
              <a:rPr lang="zh-CN" altLang="en-US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放</a:t>
            </a:r>
            <a:r>
              <a:rPr lang="zh-CN" altLang="de-DE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热</a:t>
            </a:r>
            <a:r>
              <a:rPr lang="zh-CN" altLang="en-US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一般</a:t>
            </a:r>
            <a:r>
              <a:rPr lang="zh-CN" altLang="de-DE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公式</a:t>
            </a:r>
            <a:r>
              <a:rPr lang="zh-CN" altLang="de-DE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de-DE" altLang="zh-CN" sz="24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2524650" y="696864"/>
            <a:ext cx="50038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en-US" sz="2800" baseline="-250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吸</a:t>
            </a:r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=cm</a:t>
            </a:r>
            <a:r>
              <a:rPr lang="de-DE" altLang="zh-CN" sz="28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de-DE" altLang="zh-CN" sz="28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de-DE" altLang="zh-CN" sz="2800" i="1" baseline="-250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de-DE" altLang="zh-CN" sz="28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)  </a:t>
            </a:r>
            <a:r>
              <a:rPr lang="zh-CN" altLang="en-US" sz="28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或  </a:t>
            </a:r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en-US" sz="2800" baseline="-250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吸</a:t>
            </a:r>
            <a:r>
              <a:rPr lang="de-DE" altLang="zh-CN" sz="28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cm</a:t>
            </a:r>
            <a:r>
              <a:rPr lang="el-GR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Δ</a:t>
            </a:r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de-DE" sz="2800" i="1" baseline="-250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升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93171" y="1306262"/>
            <a:ext cx="2123012" cy="60939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  <a:spcBef>
                <a:spcPct val="0"/>
              </a:spcBef>
            </a:pPr>
            <a:r>
              <a:rPr lang="de-DE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(2</a:t>
            </a:r>
            <a:r>
              <a:rPr lang="en-US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de-DE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放热</a:t>
            </a:r>
            <a:r>
              <a:rPr lang="zh-CN" altLang="de-DE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公式：</a:t>
            </a:r>
            <a:endParaRPr lang="de-DE" altLang="zh-CN" sz="24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8"/>
          <p:cNvSpPr/>
          <p:nvPr/>
        </p:nvSpPr>
        <p:spPr>
          <a:xfrm>
            <a:off x="2526233" y="1349351"/>
            <a:ext cx="54207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en-US" sz="2800" baseline="-250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放</a:t>
            </a:r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 cm(t</a:t>
            </a:r>
            <a:r>
              <a:rPr lang="de-DE" altLang="zh-CN" sz="2800" i="1" baseline="-250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-t)   </a:t>
            </a:r>
            <a:r>
              <a:rPr lang="zh-CN" altLang="en-US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或   </a:t>
            </a:r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en-US" sz="2800" baseline="-250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放</a:t>
            </a:r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= cm</a:t>
            </a:r>
            <a:r>
              <a:rPr lang="el-GR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Δ</a:t>
            </a:r>
            <a:r>
              <a:rPr lang="de-DE" altLang="zh-CN" sz="2800" i="1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de-DE" sz="2800" baseline="-25000" noProof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降</a:t>
            </a: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471486" y="2093018"/>
            <a:ext cx="79851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物体吸收（或放出）的热量跟</a:t>
            </a:r>
            <a:r>
              <a:rPr kumimoji="1" lang="zh-CN" altLang="en-US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1" lang="zh-CN" altLang="en-US" sz="24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kumimoji="1" lang="en-US" altLang="zh-CN" sz="2400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sz="24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、</a:t>
            </a:r>
            <a:r>
              <a:rPr kumimoji="1" lang="zh-CN" altLang="en-US" sz="24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、        </a:t>
            </a:r>
          </a:p>
          <a:p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endParaRPr kumimoji="1" lang="en-US" altLang="zh-CN" sz="2400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kumimoji="1" lang="zh-CN" altLang="en-US" sz="24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kumimoji="1" lang="zh-CN" alt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有关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。          </a:t>
            </a: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4464048" y="2126578"/>
            <a:ext cx="2311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物质的比热容</a:t>
            </a: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401638" y="5438775"/>
            <a:ext cx="20145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仿宋_GB2312" charset="-122"/>
                <a:ea typeface="仿宋_GB2312" charset="-122"/>
              </a:rPr>
              <a:t>物体的质量</a:t>
            </a:r>
          </a:p>
        </p:txBody>
      </p:sp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2820988" y="5438775"/>
            <a:ext cx="2727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仿宋_GB2312" charset="-122"/>
                <a:ea typeface="仿宋_GB2312" charset="-122"/>
              </a:rPr>
              <a:t>物体的温度变化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414866" y="696864"/>
            <a:ext cx="2109784" cy="60939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de-DE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吸热</a:t>
            </a:r>
            <a:r>
              <a:rPr lang="zh-CN" altLang="de-DE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公式：</a:t>
            </a:r>
            <a:endParaRPr lang="de-DE" altLang="zh-CN" sz="24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6557167" y="2133970"/>
            <a:ext cx="18266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物体的质量</a:t>
            </a:r>
          </a:p>
        </p:txBody>
      </p: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393171" y="2898764"/>
            <a:ext cx="25283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物体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的温度变化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520684" y="3478013"/>
            <a:ext cx="8149019" cy="1070992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 lIns="45719" rIns="45719"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注：</a:t>
            </a:r>
            <a:r>
              <a:rPr lang="zh-CN" altLang="en-US" sz="24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Ｑ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表示热量，</a:t>
            </a:r>
            <a:r>
              <a:rPr lang="zh-CN" altLang="en-US" sz="24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Ｃ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表示比热容，</a:t>
            </a:r>
            <a:r>
              <a:rPr lang="en-US" altLang="zh-CN" sz="24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m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表示物质的质量，</a:t>
            </a:r>
            <a:r>
              <a:rPr lang="en-US" altLang="zh-CN" sz="24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表示末温，</a:t>
            </a:r>
            <a:r>
              <a:rPr lang="zh-CN" altLang="en-US" sz="24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400" baseline="-150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表示初温。</a:t>
            </a:r>
          </a:p>
        </p:txBody>
      </p:sp>
    </p:spTree>
    <p:extLst>
      <p:ext uri="{BB962C8B-B14F-4D97-AF65-F5344CB8AC3E}">
        <p14:creationId xmlns:p14="http://schemas.microsoft.com/office/powerpoint/2010/main" xmlns="" val="325158944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build="p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42167" y="127891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099" y="110367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110965" y="64897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107723" y="4350263"/>
            <a:ext cx="7257641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学习难点：</a:t>
            </a:r>
            <a:r>
              <a:rPr lang="zh-CN" altLang="en-US" dirty="0">
                <a:solidFill>
                  <a:srgbClr val="FF0000"/>
                </a:solidFill>
              </a:rPr>
              <a:t>应用水的比热容大的知识来解释自然现象</a:t>
            </a:r>
          </a:p>
        </p:txBody>
      </p:sp>
      <p:sp>
        <p:nvSpPr>
          <p:cNvPr id="9" name="TextBox 26"/>
          <p:cNvSpPr txBox="1">
            <a:spLocks noChangeArrowheads="1"/>
          </p:cNvSpPr>
          <p:nvPr/>
        </p:nvSpPr>
        <p:spPr bwMode="auto">
          <a:xfrm>
            <a:off x="111125" y="3708753"/>
            <a:ext cx="5207045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学习</a:t>
            </a:r>
            <a:r>
              <a:rPr lang="zh-CN" altLang="en-US" dirty="0" smtClean="0"/>
              <a:t>重点：</a:t>
            </a:r>
            <a:r>
              <a:rPr lang="zh-CN" altLang="en-US" dirty="0" smtClean="0">
                <a:solidFill>
                  <a:srgbClr val="FF0000"/>
                </a:solidFill>
              </a:rPr>
              <a:t>比热容概念    </a:t>
            </a:r>
            <a:r>
              <a:rPr lang="zh-CN" altLang="en-US" dirty="0">
                <a:solidFill>
                  <a:srgbClr val="FF0000"/>
                </a:solidFill>
              </a:rPr>
              <a:t>热量的</a:t>
            </a:r>
            <a:r>
              <a:rPr lang="zh-CN" altLang="en-US" dirty="0" smtClean="0">
                <a:solidFill>
                  <a:srgbClr val="FF0000"/>
                </a:solidFill>
              </a:rPr>
              <a:t>计算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119" y="1638988"/>
            <a:ext cx="523218" cy="147640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比热容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867328" y="1244658"/>
            <a:ext cx="523775" cy="1803400"/>
          </a:xfrm>
          <a:prstGeom prst="lef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86127" y="1184416"/>
            <a:ext cx="120847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比热容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72853" y="2873461"/>
            <a:ext cx="173668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热量的计算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2324723" y="849067"/>
            <a:ext cx="407988" cy="1435329"/>
          </a:xfrm>
          <a:prstGeom prst="lef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2865645" y="2460539"/>
            <a:ext cx="261888" cy="1206500"/>
          </a:xfrm>
          <a:prstGeom prst="lef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40705" y="812628"/>
            <a:ext cx="492283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1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、物理意义</a:t>
            </a:r>
            <a:r>
              <a:rPr kumimoji="0" lang="zh-CN" altLang="en-US" sz="2400" b="0" i="0" u="sng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                           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。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16428" y="1177325"/>
            <a:ext cx="558508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zh-CN" altLang="en-US" dirty="0" smtClean="0"/>
              <a:t>定义</a:t>
            </a:r>
            <a:r>
              <a:rPr lang="zh-CN" altLang="en-US" u="sng" dirty="0" smtClean="0"/>
              <a:t>                                            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707532" y="1915527"/>
            <a:ext cx="47202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、水的</a:t>
            </a:r>
            <a:r>
              <a:rPr lang="zh-CN" altLang="en-US" dirty="0" smtClean="0"/>
              <a:t>比热容</a:t>
            </a:r>
            <a:r>
              <a:rPr lang="zh-CN" altLang="en-US" u="sng" dirty="0" smtClean="0"/>
              <a:t>                       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714648" y="1566731"/>
            <a:ext cx="362373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zh-CN" altLang="en-US" dirty="0" smtClean="0"/>
              <a:t>单位</a:t>
            </a:r>
            <a:r>
              <a:rPr lang="zh-CN" altLang="en-US" u="sng" dirty="0" smtClean="0"/>
              <a:t>                     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240481" y="2371295"/>
            <a:ext cx="626994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1</a:t>
            </a:r>
            <a:r>
              <a:rPr lang="zh-CN" altLang="en-US" dirty="0" smtClean="0"/>
              <a:t>、影响</a:t>
            </a:r>
            <a:r>
              <a:rPr lang="zh-CN" altLang="en-US" dirty="0"/>
              <a:t>吸放热多少</a:t>
            </a:r>
            <a:r>
              <a:rPr lang="zh-CN" altLang="en-US" dirty="0" smtClean="0"/>
              <a:t>的因素</a:t>
            </a:r>
            <a:r>
              <a:rPr lang="zh-CN" altLang="en-US" u="sng" dirty="0" smtClean="0"/>
              <a:t>      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      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      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121742" y="3242848"/>
            <a:ext cx="199009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、计算公式</a:t>
            </a:r>
          </a:p>
        </p:txBody>
      </p:sp>
      <p:sp>
        <p:nvSpPr>
          <p:cNvPr id="26" name="左大括号 25"/>
          <p:cNvSpPr/>
          <p:nvPr/>
        </p:nvSpPr>
        <p:spPr>
          <a:xfrm>
            <a:off x="5106234" y="2840626"/>
            <a:ext cx="261888" cy="1206500"/>
          </a:xfrm>
          <a:prstGeom prst="lef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35033" y="2832958"/>
            <a:ext cx="366606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（</a:t>
            </a:r>
            <a:r>
              <a:rPr lang="en-US" altLang="zh-CN" dirty="0" smtClean="0"/>
              <a:t>1)</a:t>
            </a:r>
            <a:r>
              <a:rPr lang="zh-CN" altLang="en-US" dirty="0" smtClean="0"/>
              <a:t>吸热公式</a:t>
            </a:r>
            <a:r>
              <a:rPr lang="zh-CN" altLang="en-US" u="sng" dirty="0" smtClean="0"/>
              <a:t>                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237178" y="3715102"/>
            <a:ext cx="366606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（</a:t>
            </a:r>
            <a:r>
              <a:rPr lang="en-US" altLang="zh-CN" dirty="0" smtClean="0"/>
              <a:t>2)</a:t>
            </a:r>
            <a:r>
              <a:rPr lang="zh-CN" altLang="en-US" dirty="0"/>
              <a:t>吸热公式</a:t>
            </a:r>
            <a:r>
              <a:rPr lang="zh-CN" altLang="en-US" u="sng" dirty="0"/>
              <a:t>                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1458" y="20128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2728" y="877057"/>
            <a:ext cx="38639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比热容的概念</a:t>
            </a:r>
            <a:endParaRPr lang="zh-CN" altLang="zh-CN" sz="24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405" y="1351850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/>
          </a:p>
        </p:txBody>
      </p:sp>
      <p:sp>
        <p:nvSpPr>
          <p:cNvPr id="6" name="Shape 108"/>
          <p:cNvSpPr/>
          <p:nvPr/>
        </p:nvSpPr>
        <p:spPr>
          <a:xfrm>
            <a:off x="163779" y="158436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121092" y="21494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5884277"/>
              </p:ext>
            </p:extLst>
          </p:nvPr>
        </p:nvGraphicFramePr>
        <p:xfrm>
          <a:off x="888300" y="4104466"/>
          <a:ext cx="6816724" cy="90505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5081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739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10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7353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8100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7911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106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FF0000"/>
                          </a:solidFill>
                          <a:effectLst/>
                        </a:rPr>
                        <a:t>物质</a:t>
                      </a:r>
                      <a:endParaRPr lang="zh-CN" sz="13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FF0000"/>
                          </a:solidFill>
                          <a:effectLst/>
                        </a:rPr>
                        <a:t>水</a:t>
                      </a:r>
                      <a:endParaRPr lang="zh-CN" sz="1300" kern="10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FF0000"/>
                          </a:solidFill>
                          <a:effectLst/>
                        </a:rPr>
                        <a:t>煤油</a:t>
                      </a:r>
                      <a:endParaRPr lang="zh-CN" sz="1300" kern="10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FF0000"/>
                          </a:solidFill>
                          <a:effectLst/>
                        </a:rPr>
                        <a:t>冰</a:t>
                      </a:r>
                      <a:endParaRPr lang="zh-CN" sz="13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>
                          <a:solidFill>
                            <a:srgbClr val="FF0000"/>
                          </a:solidFill>
                          <a:effectLst/>
                        </a:rPr>
                        <a:t>铝</a:t>
                      </a:r>
                      <a:endParaRPr lang="zh-CN" sz="1300" kern="10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FF0000"/>
                          </a:solidFill>
                          <a:effectLst/>
                        </a:rPr>
                        <a:t>铜</a:t>
                      </a:r>
                      <a:endParaRPr lang="zh-CN" sz="13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47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solidFill>
                            <a:srgbClr val="FF0000"/>
                          </a:solidFill>
                          <a:effectLst/>
                        </a:rPr>
                        <a:t>比热容</a:t>
                      </a:r>
                      <a:r>
                        <a:rPr lang="en-US" sz="1300" kern="100" dirty="0">
                          <a:solidFill>
                            <a:srgbClr val="FF0000"/>
                          </a:solidFill>
                          <a:effectLst/>
                        </a:rPr>
                        <a:t>/( J</a:t>
                      </a:r>
                      <a:r>
                        <a:rPr lang="zh-CN" sz="1300" kern="100" dirty="0">
                          <a:solidFill>
                            <a:srgbClr val="FF0000"/>
                          </a:solidFill>
                          <a:effectLst/>
                        </a:rPr>
                        <a:t>˙</a:t>
                      </a:r>
                      <a:r>
                        <a:rPr lang="en-US" sz="1300" kern="100" dirty="0">
                          <a:solidFill>
                            <a:srgbClr val="FF0000"/>
                          </a:solidFill>
                          <a:effectLst/>
                        </a:rPr>
                        <a:t>k</a:t>
                      </a:r>
                      <a:r>
                        <a:rPr lang="zh-CN" sz="1300" kern="100" dirty="0">
                          <a:solidFill>
                            <a:srgbClr val="FF0000"/>
                          </a:solidFill>
                          <a:effectLst/>
                        </a:rPr>
                        <a:t>g</a:t>
                      </a:r>
                      <a:r>
                        <a:rPr lang="zh-CN" sz="1300" kern="100" baseline="30000" dirty="0">
                          <a:solidFill>
                            <a:srgbClr val="FF0000"/>
                          </a:solidFill>
                          <a:effectLst/>
                        </a:rPr>
                        <a:t>-1</a:t>
                      </a:r>
                      <a:r>
                        <a:rPr lang="zh-CN" sz="1300" kern="100" dirty="0">
                          <a:solidFill>
                            <a:srgbClr val="FF0000"/>
                          </a:solidFill>
                          <a:effectLst/>
                        </a:rPr>
                        <a:t>˙℃</a:t>
                      </a:r>
                      <a:r>
                        <a:rPr lang="zh-CN" sz="1300" kern="100" baseline="30000" dirty="0">
                          <a:solidFill>
                            <a:srgbClr val="FF0000"/>
                          </a:solidFill>
                          <a:effectLst/>
                        </a:rPr>
                        <a:t>-1</a:t>
                      </a:r>
                      <a:r>
                        <a:rPr lang="en-US" sz="1300" kern="100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zh-CN" sz="13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FF0000"/>
                          </a:solidFill>
                          <a:effectLst/>
                        </a:rPr>
                        <a:t>4.2x</a:t>
                      </a:r>
                      <a:r>
                        <a:rPr lang="zh-CN" sz="1300" kern="1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r>
                        <a:rPr lang="zh-CN" sz="1300" kern="100" baseline="30000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13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FF0000"/>
                          </a:solidFill>
                          <a:effectLst/>
                        </a:rPr>
                        <a:t>2.1X10</a:t>
                      </a:r>
                      <a:r>
                        <a:rPr lang="en-US" sz="1300" kern="100" baseline="30000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13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FF0000"/>
                          </a:solidFill>
                          <a:effectLst/>
                        </a:rPr>
                        <a:t>2. </a:t>
                      </a:r>
                      <a:r>
                        <a:rPr lang="en-US" sz="1300" kern="100" dirty="0" smtClean="0">
                          <a:solidFill>
                            <a:srgbClr val="FF0000"/>
                          </a:solidFill>
                          <a:effectLst/>
                        </a:rPr>
                        <a:t>lxl0</a:t>
                      </a:r>
                      <a:r>
                        <a:rPr lang="en-US" sz="1300" kern="100" baseline="30000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13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FF0000"/>
                          </a:solidFill>
                          <a:effectLst/>
                        </a:rPr>
                        <a:t>0.88x</a:t>
                      </a:r>
                      <a:r>
                        <a:rPr lang="zh-CN" sz="1300" kern="1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r>
                        <a:rPr lang="zh-CN" sz="1300" kern="100" baseline="30000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13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rgbClr val="FF0000"/>
                          </a:solidFill>
                          <a:effectLst/>
                        </a:rPr>
                        <a:t>0.39x</a:t>
                      </a:r>
                      <a:r>
                        <a:rPr lang="zh-CN" sz="1300" kern="1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r>
                        <a:rPr lang="zh-CN" sz="1300" kern="100" baseline="30000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13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70405" y="1765600"/>
            <a:ext cx="8660076" cy="286232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福建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）下表列出一些物质的比热容，根据表中数据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下列判断止确的是（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）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不同物质的比热容一定不同</a:t>
            </a:r>
          </a:p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物质的物态发生变化，比热容不变</a:t>
            </a:r>
          </a:p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质量相等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的铝和铜升高相同的温度，铝吸收的热量更多</a:t>
            </a:r>
          </a:p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质量相等的水和煤油吸收相同的热量，水升高的温度更多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40445" y="2150206"/>
            <a:ext cx="4572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C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79504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804" y="214848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482371" y="863709"/>
            <a:ext cx="7493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(2019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北京市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选题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下列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说法中正确的是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  <a:p>
            <a:pPr marL="514350" indent="-514350" algn="l">
              <a:lnSpc>
                <a:spcPct val="150000"/>
              </a:lnSpc>
              <a:buAutoNum type="alphaUcPeriod"/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杯水和半杯水的比热容相等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		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. 0℃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的水没有内能</a:t>
            </a:r>
          </a:p>
          <a:p>
            <a:pPr algn="l">
              <a:lnSpc>
                <a:spcPct val="150000"/>
              </a:lnSpc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液体在任何温度下都能蒸发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		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固体分子之间只存在引力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7138" y="1664698"/>
            <a:ext cx="1049867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A C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42490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6285" y="489240"/>
            <a:ext cx="38639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热量的计算</a:t>
            </a:r>
            <a:endParaRPr lang="zh-CN" altLang="zh-CN" sz="28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9576" y="1156550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6285" y="1679770"/>
            <a:ext cx="83735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(2019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  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山东威海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小明在燃气灶上煲汤，将质量为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2kg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、初始温度为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℃的汤，升高了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℃，汤吸收了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J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的热量，这是通过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方式来改变汤的内能。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汤的比热容为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J/kg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•℃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4926" y="2310712"/>
            <a:ext cx="1693092" cy="5232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6.4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8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4762" y="2833932"/>
            <a:ext cx="1261884" cy="5232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热传递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82537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9901" y="692644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18011" y="1215864"/>
            <a:ext cx="8525692" cy="3231652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(2019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 铜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仁市） 把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1kg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的水从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60℃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开始加热至沸腾，温度随时间变化的图像如图，由图像可知，水的沸点是</a:t>
            </a:r>
            <a:r>
              <a:rPr lang="zh-CN" altLang="en-US" sz="24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水从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70℃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加热至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90℃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需要吸收的热量是</a:t>
            </a:r>
            <a:r>
              <a:rPr lang="zh-CN" altLang="en-US" sz="24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J;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水沸腾时，水面上方的气压</a:t>
            </a:r>
            <a:r>
              <a:rPr lang="zh-CN" altLang="en-US" sz="24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一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个标准大气压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最后一空选填“大于”“小于”或“等于”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[C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水＝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4.2×10</a:t>
            </a:r>
            <a:r>
              <a:rPr lang="en-US" altLang="zh-CN" sz="2400" baseline="30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/(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kg·℃)]</a:t>
            </a:r>
          </a:p>
          <a:p>
            <a:pPr algn="l" rtl="0" latinLnBrk="1" hangingPunct="0"/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4465" y="3440538"/>
            <a:ext cx="2080140" cy="163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12662" y="2370027"/>
            <a:ext cx="1423608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8.4×10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baseline="30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91437" y="2913589"/>
            <a:ext cx="915609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小于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963533" y="1803904"/>
            <a:ext cx="578150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98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74893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43246" y="46891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31032" y="15989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378" y="22145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152926" y="74467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9934" y="1748083"/>
            <a:ext cx="4584131" cy="2692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977692" y="626139"/>
            <a:ext cx="7377187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烈日下的中午，在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水边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玩耍时，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脚踩在沙子上有什么感觉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？踩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在水中有什么感觉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？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7949" y="4440482"/>
            <a:ext cx="7048101" cy="6093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同样的太阳照射下，为什么沙子和水的温度不同？</a:t>
            </a:r>
          </a:p>
        </p:txBody>
      </p:sp>
    </p:spTree>
    <p:extLst>
      <p:ext uri="{BB962C8B-B14F-4D97-AF65-F5344CB8AC3E}">
        <p14:creationId xmlns:p14="http://schemas.microsoft.com/office/powerpoint/2010/main" xmlns="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7" name="Picture 10" descr="BK2P8BRA3NAHWSH4OMNWR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9488" y="2639908"/>
            <a:ext cx="1614668" cy="1795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[@75Z]SR~)9YOR0KS0E7K%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1983" y="2639909"/>
            <a:ext cx="1649532" cy="1795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07388" y="925973"/>
            <a:ext cx="514552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实验探究：比较不同物质的吸热情况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25450" y="1329735"/>
            <a:ext cx="7465484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质量相等</a:t>
            </a:r>
            <a:r>
              <a:rPr lang="zh-CN" altLang="en-US" dirty="0" smtClean="0">
                <a:solidFill>
                  <a:schemeClr val="tx1"/>
                </a:solidFill>
              </a:rPr>
              <a:t>的</a:t>
            </a:r>
            <a:r>
              <a:rPr lang="zh-CN" altLang="en-US" dirty="0" smtClean="0">
                <a:solidFill>
                  <a:srgbClr val="0070C0"/>
                </a:solidFill>
              </a:rPr>
              <a:t>水</a:t>
            </a:r>
            <a:r>
              <a:rPr lang="zh-CN" altLang="en-US" dirty="0" smtClean="0">
                <a:solidFill>
                  <a:schemeClr val="tx1"/>
                </a:solidFill>
              </a:rPr>
              <a:t>和</a:t>
            </a:r>
            <a:r>
              <a:rPr lang="zh-CN" altLang="en-US" dirty="0" smtClean="0">
                <a:solidFill>
                  <a:srgbClr val="0070C0"/>
                </a:solidFill>
              </a:rPr>
              <a:t>食用油</a:t>
            </a:r>
            <a:r>
              <a:rPr lang="zh-CN" altLang="en-US" dirty="0" smtClean="0">
                <a:solidFill>
                  <a:schemeClr val="tx1"/>
                </a:solidFill>
              </a:rPr>
              <a:t>，吸收相等的热量，升高的的温度是否相同？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文本框 212997"/>
          <p:cNvSpPr txBox="1">
            <a:spLocks noChangeArrowheads="1"/>
          </p:cNvSpPr>
          <p:nvPr/>
        </p:nvSpPr>
        <p:spPr bwMode="auto">
          <a:xfrm>
            <a:off x="393700" y="2530062"/>
            <a:ext cx="4900396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步骤：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取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两个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的烧杯盛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放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和初温相同的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水和食用油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,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_____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的两个电热器给它们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加热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比较它们升高的温度是否相同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213001"/>
          <p:cNvSpPr txBox="1">
            <a:spLocks noChangeArrowheads="1"/>
          </p:cNvSpPr>
          <p:nvPr/>
        </p:nvSpPr>
        <p:spPr bwMode="auto">
          <a:xfrm>
            <a:off x="771494" y="3558052"/>
            <a:ext cx="865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相同</a:t>
            </a:r>
          </a:p>
        </p:txBody>
      </p:sp>
      <p:sp>
        <p:nvSpPr>
          <p:cNvPr id="14" name="文本框 213002"/>
          <p:cNvSpPr txBox="1">
            <a:spLocks noChangeArrowheads="1"/>
          </p:cNvSpPr>
          <p:nvPr/>
        </p:nvSpPr>
        <p:spPr bwMode="auto">
          <a:xfrm>
            <a:off x="2923457" y="2530062"/>
            <a:ext cx="865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E163E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相同</a:t>
            </a:r>
          </a:p>
        </p:txBody>
      </p:sp>
      <p:sp>
        <p:nvSpPr>
          <p:cNvPr id="15" name="矩形 14"/>
          <p:cNvSpPr/>
          <p:nvPr/>
        </p:nvSpPr>
        <p:spPr>
          <a:xfrm>
            <a:off x="771494" y="3039605"/>
            <a:ext cx="800219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19795548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372533" y="221390"/>
            <a:ext cx="135284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sz="2400" b="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  <a:sym typeface="Arial" panose="020B0706020202030204"/>
              </a:rPr>
              <a:t>实验</a:t>
            </a:r>
            <a:r>
              <a:rPr lang="zh-CN" altLang="en-US" sz="2400" b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  <a:sym typeface="Arial" panose="020B0706020202030204"/>
              </a:rPr>
              <a:t>数据：</a:t>
            </a:r>
            <a:endParaRPr sz="2400" b="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Arial" panose="020B0706020202030204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8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588178"/>
              </p:ext>
            </p:extLst>
          </p:nvPr>
        </p:nvGraphicFramePr>
        <p:xfrm>
          <a:off x="372533" y="724041"/>
          <a:ext cx="8061927" cy="2162911"/>
        </p:xfrm>
        <a:graphic>
          <a:graphicData uri="http://schemas.openxmlformats.org/drawingml/2006/table">
            <a:tbl>
              <a:tblPr/>
              <a:tblGrid>
                <a:gridCol w="9646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29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712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11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2927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72267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95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液体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质量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m/g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初温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</a:t>
                      </a:r>
                      <a:r>
                        <a:rPr kumimoji="0" lang="en-US" altLang="zh-CN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/℃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末温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t/℃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升高的温度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(t-t</a:t>
                      </a:r>
                      <a:r>
                        <a:rPr kumimoji="0" lang="en-US" altLang="zh-CN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)/℃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加热时间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t/min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32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水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500g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20℃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4min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97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煤油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500g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20℃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4min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ext Box 34"/>
          <p:cNvSpPr txBox="1">
            <a:spLocks noChangeArrowheads="1"/>
          </p:cNvSpPr>
          <p:nvPr/>
        </p:nvSpPr>
        <p:spPr bwMode="auto">
          <a:xfrm>
            <a:off x="3738033" y="2367840"/>
            <a:ext cx="10810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spcBef>
                <a:spcPct val="50000"/>
              </a:spcBef>
              <a:defRPr sz="28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r>
              <a:rPr lang="en-US" altLang="zh-CN" dirty="0"/>
              <a:t>41℃</a:t>
            </a:r>
          </a:p>
        </p:txBody>
      </p:sp>
      <p:sp>
        <p:nvSpPr>
          <p:cNvPr id="10" name="Text Box 35"/>
          <p:cNvSpPr txBox="1">
            <a:spLocks noChangeArrowheads="1"/>
          </p:cNvSpPr>
          <p:nvPr/>
        </p:nvSpPr>
        <p:spPr bwMode="auto">
          <a:xfrm>
            <a:off x="3626643" y="1772527"/>
            <a:ext cx="10810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30℃</a:t>
            </a:r>
          </a:p>
        </p:txBody>
      </p:sp>
      <p:sp>
        <p:nvSpPr>
          <p:cNvPr id="11" name="Text Box 36"/>
          <p:cNvSpPr txBox="1">
            <a:spLocks noChangeArrowheads="1"/>
          </p:cNvSpPr>
          <p:nvPr/>
        </p:nvSpPr>
        <p:spPr bwMode="auto">
          <a:xfrm>
            <a:off x="5110969" y="2367840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spcBef>
                <a:spcPct val="50000"/>
              </a:spcBef>
              <a:defRPr sz="28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r>
              <a:rPr lang="en-US" altLang="zh-CN" dirty="0" smtClean="0"/>
              <a:t>21℃</a:t>
            </a:r>
            <a:endParaRPr lang="en-US" altLang="zh-CN" dirty="0"/>
          </a:p>
        </p:txBody>
      </p:sp>
      <p:sp>
        <p:nvSpPr>
          <p:cNvPr id="12" name="Text Box 37"/>
          <p:cNvSpPr txBox="1">
            <a:spLocks noChangeArrowheads="1"/>
          </p:cNvSpPr>
          <p:nvPr/>
        </p:nvSpPr>
        <p:spPr bwMode="auto">
          <a:xfrm>
            <a:off x="5079887" y="1772527"/>
            <a:ext cx="129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spcBef>
                <a:spcPct val="50000"/>
              </a:spcBef>
              <a:defRPr sz="28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C0000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r>
              <a:rPr lang="en-US" altLang="zh-CN" dirty="0"/>
              <a:t>10℃</a:t>
            </a:r>
          </a:p>
        </p:txBody>
      </p:sp>
      <p:sp>
        <p:nvSpPr>
          <p:cNvPr id="102" name="Text Box 127"/>
          <p:cNvSpPr txBox="1">
            <a:spLocks noChangeArrowheads="1"/>
          </p:cNvSpPr>
          <p:nvPr/>
        </p:nvSpPr>
        <p:spPr bwMode="auto">
          <a:xfrm>
            <a:off x="372533" y="3020271"/>
            <a:ext cx="8210550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numCol="1" anchor="t">
            <a:spAutoFit/>
          </a:bodyPr>
          <a:lstStyle>
            <a:lvl1pPr lvl="0">
              <a:defRPr sz="2400" b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实验结论</a:t>
            </a:r>
            <a:r>
              <a:rPr lang="en-US" altLang="zh-CN" dirty="0" smtClean="0"/>
              <a:t>:  </a:t>
            </a:r>
            <a:r>
              <a:rPr lang="zh-CN" altLang="en-US" dirty="0" smtClean="0">
                <a:solidFill>
                  <a:srgbClr val="FF0000"/>
                </a:solidFill>
              </a:rPr>
              <a:t>吸收</a:t>
            </a:r>
            <a:r>
              <a:rPr lang="zh-CN" altLang="en-US" dirty="0">
                <a:solidFill>
                  <a:srgbClr val="FF0000"/>
                </a:solidFill>
              </a:rPr>
              <a:t>相同的热量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en-US" dirty="0">
                <a:solidFill>
                  <a:srgbClr val="FF0000"/>
                </a:solidFill>
              </a:rPr>
              <a:t>食用油升高的温度比水的多</a:t>
            </a:r>
            <a:r>
              <a:rPr lang="en-US" altLang="zh-CN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191121" y="4044049"/>
            <a:ext cx="624875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问题：如何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比较不同物质的这种属性呢？</a:t>
            </a:r>
          </a:p>
        </p:txBody>
      </p:sp>
      <p:sp>
        <p:nvSpPr>
          <p:cNvPr id="103" name="Rectangle 13"/>
          <p:cNvSpPr>
            <a:spLocks noChangeArrowheads="1"/>
          </p:cNvSpPr>
          <p:nvPr/>
        </p:nvSpPr>
        <p:spPr bwMode="auto">
          <a:xfrm>
            <a:off x="191544" y="3489251"/>
            <a:ext cx="8675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质量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相同的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种物质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吸收相同的热量，升高的温度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02" grpId="0"/>
      <p:bldP spid="2" grpId="0"/>
      <p:bldP spid="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50338" y="309792"/>
            <a:ext cx="810477" cy="52322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一、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1015999" y="355958"/>
            <a:ext cx="3081867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r>
              <a:rPr lang="zh-CN" altLang="en-US" sz="28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比热容</a:t>
            </a:r>
            <a:r>
              <a:rPr lang="zh-CN" altLang="en-US" sz="28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b="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 </a:t>
            </a:r>
            <a:r>
              <a:rPr lang="zh-CN" altLang="en-US" sz="28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4740" y="1692566"/>
            <a:ext cx="130263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定义</a:t>
            </a:r>
            <a:r>
              <a:rPr lang="en-US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24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4524" y="1619736"/>
            <a:ext cx="71400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单位质量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(1Kg)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的某种物质在温度升高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或降低）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1℃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时所吸收（或放出）的热量叫做这种物质的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比热容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4524" y="2820065"/>
            <a:ext cx="545253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焦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每千克摄氏度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符号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J/(Kg·℃)</a:t>
            </a:r>
          </a:p>
        </p:txBody>
      </p:sp>
      <p:sp>
        <p:nvSpPr>
          <p:cNvPr id="12" name="矩形 11"/>
          <p:cNvSpPr/>
          <p:nvPr/>
        </p:nvSpPr>
        <p:spPr>
          <a:xfrm>
            <a:off x="198489" y="2820705"/>
            <a:ext cx="146850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单位</a:t>
            </a:r>
            <a:r>
              <a:rPr lang="zh-CN" altLang="en-US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24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33053" y="3712426"/>
            <a:ext cx="8267480" cy="60939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比热容是物质的一种</a:t>
            </a:r>
            <a:r>
              <a:rPr lang="zh-CN" altLang="en-US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特性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每种物质都有自己的比热容。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33053" y="891673"/>
            <a:ext cx="2307424" cy="60939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140000"/>
              </a:lnSpc>
              <a:spcBef>
                <a:spcPct val="0"/>
              </a:spcBef>
              <a:defRPr sz="240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1</a:t>
            </a:r>
            <a:r>
              <a:rPr lang="zh-CN" altLang="en-US" dirty="0"/>
              <a:t>、物理意义：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421943" y="873206"/>
            <a:ext cx="5761038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-342900"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用来比较物质的吸热能力的物理量。</a:t>
            </a:r>
          </a:p>
        </p:txBody>
      </p:sp>
    </p:spTree>
    <p:extLst>
      <p:ext uri="{BB962C8B-B14F-4D97-AF65-F5344CB8AC3E}">
        <p14:creationId xmlns:p14="http://schemas.microsoft.com/office/powerpoint/2010/main" xmlns="" val="20586766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879725" y="647715"/>
            <a:ext cx="3384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一些物质的比热容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29" descr="W9(CN]}3JA_1FIH72Y`SJ~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4375" y="1201072"/>
            <a:ext cx="7415249" cy="3419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58696" y="204335"/>
            <a:ext cx="2899371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、比热容表</a:t>
            </a:r>
            <a:r>
              <a:rPr lang="en-US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24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3087688" y="5300663"/>
            <a:ext cx="23050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ea typeface="隶书" pitchFamily="49" charset="-122"/>
              </a:rPr>
              <a:t>物质的种类</a:t>
            </a:r>
          </a:p>
        </p:txBody>
      </p:sp>
    </p:spTree>
    <p:extLst>
      <p:ext uri="{BB962C8B-B14F-4D97-AF65-F5344CB8AC3E}">
        <p14:creationId xmlns:p14="http://schemas.microsoft.com/office/powerpoint/2010/main" xmlns="" val="36848960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452439" y="766463"/>
            <a:ext cx="76078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比热容表中，哪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种物质的比热容最大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它为多少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452439" y="2747288"/>
            <a:ext cx="83057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en-US" altLang="zh-CN" dirty="0" smtClean="0"/>
              <a:t>. </a:t>
            </a:r>
            <a:r>
              <a:rPr lang="zh-CN" altLang="en-US" dirty="0" smtClean="0"/>
              <a:t>水</a:t>
            </a:r>
            <a:r>
              <a:rPr lang="zh-CN" altLang="en-US" dirty="0"/>
              <a:t>与冰的比热容是否相同</a:t>
            </a:r>
            <a:r>
              <a:rPr lang="en-US" altLang="zh-CN" dirty="0"/>
              <a:t>?</a:t>
            </a: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550678" y="3431876"/>
            <a:ext cx="76027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不相同。 同种物质的比热容与</a:t>
            </a:r>
            <a:r>
              <a:rPr lang="zh-CN" altLang="en-US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有关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8434" y="304800"/>
            <a:ext cx="21759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观察思考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43717" y="1324036"/>
            <a:ext cx="789569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800">
                <a:ea typeface="宋体" pitchFamily="2" charset="-122"/>
              </a:defRPr>
            </a:lvl1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水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比热容最大。为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____________________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 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物理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意义是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_________________________________________________.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588279" y="1324036"/>
            <a:ext cx="29294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4.2X10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J/(kg.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en-US" altLang="zh-CN" sz="2400" b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66739" y="1924200"/>
            <a:ext cx="835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1</a:t>
            </a:r>
            <a:r>
              <a:rPr lang="zh-CN" altLang="en-US" dirty="0"/>
              <a:t>千克的</a:t>
            </a:r>
            <a:r>
              <a:rPr lang="zh-CN" altLang="en-US" dirty="0" smtClean="0"/>
              <a:t>水温度</a:t>
            </a:r>
            <a:r>
              <a:rPr lang="zh-CN" altLang="en-US" dirty="0"/>
              <a:t>升高</a:t>
            </a:r>
            <a:r>
              <a:rPr lang="en-US" altLang="zh-CN" dirty="0" smtClean="0"/>
              <a:t>1</a:t>
            </a:r>
            <a:r>
              <a:rPr lang="en-US" altLang="zh-CN" baseline="30000" dirty="0"/>
              <a:t>0</a:t>
            </a:r>
            <a:r>
              <a:rPr lang="en-US" altLang="zh-CN" dirty="0"/>
              <a:t>c</a:t>
            </a:r>
            <a:r>
              <a:rPr lang="zh-CN" altLang="en-US" dirty="0" smtClean="0"/>
              <a:t>时</a:t>
            </a:r>
            <a:r>
              <a:rPr lang="zh-CN" altLang="en-US" dirty="0"/>
              <a:t>所吸收的热量为</a:t>
            </a:r>
            <a:r>
              <a:rPr lang="en-US" altLang="zh-CN" dirty="0" smtClean="0"/>
              <a:t>4.2X10</a:t>
            </a:r>
            <a:r>
              <a:rPr lang="en-US" altLang="zh-CN" baseline="30000" dirty="0" smtClean="0"/>
              <a:t>3</a:t>
            </a:r>
            <a:r>
              <a:rPr lang="en-US" altLang="zh-CN" dirty="0" smtClean="0"/>
              <a:t>J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794196" y="3304861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物质的状态</a:t>
            </a:r>
          </a:p>
        </p:txBody>
      </p:sp>
    </p:spTree>
    <p:extLst>
      <p:ext uri="{BB962C8B-B14F-4D97-AF65-F5344CB8AC3E}">
        <p14:creationId xmlns:p14="http://schemas.microsoft.com/office/powerpoint/2010/main" xmlns="" val="10824466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 build="allAtOnce"/>
      <p:bldP spid="6" grpId="0"/>
      <p:bldP spid="7" grpId="0"/>
      <p:bldP spid="8" grpId="0" build="allAtOnce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72450" y="1714501"/>
            <a:ext cx="4205817" cy="520699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700"/>
              </a:spcBef>
              <a:buSzPct val="100000"/>
              <a:buNone/>
              <a:defRPr sz="2400">
                <a:latin typeface="微软雅黑" pitchFamily="34" charset="-122"/>
                <a:ea typeface="微软雅黑" pitchFamily="34" charset="-122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/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/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/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/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/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/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/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/>
            </a:lvl9pPr>
          </a:lstStyle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）、汽车发动机用水冷却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8696" y="204335"/>
            <a:ext cx="482977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、水的比热容较大的应用</a:t>
            </a:r>
            <a:endParaRPr lang="en-US" altLang="zh-CN" sz="24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暖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836019" y="627465"/>
            <a:ext cx="3218004" cy="1812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72450" y="1028700"/>
            <a:ext cx="3077635" cy="6256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 algn="l"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（1）、用热水取暖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36019" y="2661652"/>
            <a:ext cx="3218004" cy="2275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07333" y="2491315"/>
            <a:ext cx="3781500" cy="2275417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因为水的</a:t>
            </a:r>
            <a:r>
              <a:rPr lang="zh-CN" altLang="en-US" sz="2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比热容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大。在吸收和放出一样热量的情况下，升高和降低的温度小，取暖和散热效果好。</a:t>
            </a:r>
          </a:p>
        </p:txBody>
      </p:sp>
    </p:spTree>
    <p:extLst>
      <p:ext uri="{BB962C8B-B14F-4D97-AF65-F5344CB8AC3E}">
        <p14:creationId xmlns:p14="http://schemas.microsoft.com/office/powerpoint/2010/main" xmlns="" val="8910315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44464" y="215093"/>
            <a:ext cx="7162269" cy="104847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lnSpc>
                <a:spcPct val="150000"/>
              </a:lnSpc>
              <a:buSzPct val="100000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）为什么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同一纬度的海滨城市和沙漠地区的气温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变化差别如此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4" name="Picture 2" descr="无标题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7157" y="1372651"/>
            <a:ext cx="2600060" cy="2126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沙漠1"/>
          <p:cNvPicPr preferRelativeResize="0"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100"/>
              </a:clrFrom>
              <a:clrTo>
                <a:srgbClr val="000100">
                  <a:alpha val="0"/>
                </a:srgbClr>
              </a:clrTo>
            </a:clrChange>
            <a:lum bright="20000"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372650"/>
            <a:ext cx="2773381" cy="2126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465895" y="1600909"/>
            <a:ext cx="26000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海滨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℃－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℃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91838" y="1600910"/>
            <a:ext cx="26310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沙漠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℃－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38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℃</a:t>
            </a:r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256838" y="3434593"/>
            <a:ext cx="8994775" cy="15874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讨论</a:t>
            </a:r>
            <a:endParaRPr kumimoji="1" lang="en-US" altLang="zh-CN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新疆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有句谚语：“早穿皮袄午穿纱 围着火炉吃西瓜”能说出道理吗？</a:t>
            </a:r>
          </a:p>
        </p:txBody>
      </p:sp>
    </p:spTree>
    <p:extLst>
      <p:ext uri="{BB962C8B-B14F-4D97-AF65-F5344CB8AC3E}">
        <p14:creationId xmlns:p14="http://schemas.microsoft.com/office/powerpoint/2010/main" xmlns="" val="31644476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1280</Words>
  <Application>Microsoft Office PowerPoint</Application>
  <PresentationFormat>自定义</PresentationFormat>
  <Paragraphs>168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2019-07-17T00:51:57Z</dcterms:created>
  <dcterms:modified xsi:type="dcterms:W3CDTF">2019-10-24T08:07:50Z</dcterms:modified>
</cp:coreProperties>
</file>