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262" r:id="rId2"/>
    <p:sldId id="307" r:id="rId3"/>
    <p:sldId id="264" r:id="rId4"/>
    <p:sldId id="308" r:id="rId5"/>
    <p:sldId id="309" r:id="rId6"/>
    <p:sldId id="310" r:id="rId7"/>
    <p:sldId id="311" r:id="rId8"/>
    <p:sldId id="312" r:id="rId9"/>
    <p:sldId id="306" r:id="rId10"/>
    <p:sldId id="313" r:id="rId11"/>
    <p:sldId id="314" r:id="rId12"/>
    <p:sldId id="315" r:id="rId13"/>
    <p:sldId id="316" r:id="rId14"/>
    <p:sldId id="317" r:id="rId15"/>
    <p:sldId id="260" r:id="rId16"/>
    <p:sldId id="31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328" autoAdjust="0"/>
  </p:normalViewPr>
  <p:slideViewPr>
    <p:cSldViewPr snapToGrid="0">
      <p:cViewPr>
        <p:scale>
          <a:sx n="90" d="100"/>
          <a:sy n="90" d="100"/>
        </p:scale>
        <p:origin x="-168" y="-7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3288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6E73A42B-6D0E-4F67-A9D1-17827674091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A8DFFCF-6BC2-4E10-96A3-04292BE361C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9C3BA1-60F6-4C8D-9C41-289773E6096E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673DDB7-46D6-4057-853A-33FFC9CC102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CC1C7ED-0A0F-4293-B449-1E2C316E9BB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5C5177-AC32-48F2-934E-E8DF816A30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93242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24550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第六章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3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4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5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4</a:t>
            </a:r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密度与社会生活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6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6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7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7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8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8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9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9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11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3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4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5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5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第六章　质量与密度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2F2CA64E-B137-44F8-AF52-DE0A31321A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84132378"/>
              </p:ext>
            </p:extLst>
          </p:nvPr>
        </p:nvGraphicFramePr>
        <p:xfrm>
          <a:off x="1616149" y="2209128"/>
          <a:ext cx="9376144" cy="3639927"/>
        </p:xfrm>
        <a:graphic>
          <a:graphicData uri="http://schemas.openxmlformats.org/presentationml/2006/ole">
            <p:oleObj spid="_x0000_s6148" name="Document" r:id="rId3" imgW="3905117" imgH="1516424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7819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6BDB9DEB-A175-4115-9E7B-A237021076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51421479"/>
              </p:ext>
            </p:extLst>
          </p:nvPr>
        </p:nvGraphicFramePr>
        <p:xfrm>
          <a:off x="264042" y="3709281"/>
          <a:ext cx="11430000" cy="2989530"/>
        </p:xfrm>
        <a:graphic>
          <a:graphicData uri="http://schemas.openxmlformats.org/presentationml/2006/ole">
            <p:oleObj spid="_x0000_s7172" name="Document" r:id="rId3" imgW="3847376" imgH="1006151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FBF45BA-D071-41E8-B7A8-5DBAFF5C347E}"/>
              </a:ext>
            </a:extLst>
          </p:cNvPr>
          <p:cNvSpPr>
            <a:spLocks noChangeAspect="1"/>
          </p:cNvSpPr>
          <p:nvPr/>
        </p:nvSpPr>
        <p:spPr>
          <a:xfrm>
            <a:off x="381000" y="1436537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小军想判断一金属块的材质。他先测得该金属块的体积为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再用调好的天平测量金属块的质量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天平平衡时右盘中的砝码质量及游码在标尺上的位置如图所示。他根据实验数据计算得到金属块的密度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通过查表可知此金属是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铝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D050703-7163-4124-AD01-DAFFED99BFD3}"/>
              </a:ext>
            </a:extLst>
          </p:cNvPr>
          <p:cNvSpPr/>
          <p:nvPr/>
        </p:nvSpPr>
        <p:spPr>
          <a:xfrm>
            <a:off x="6348762" y="2330145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349403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BB34A1C-F363-4485-8100-F2C1609FB51F}"/>
              </a:ext>
            </a:extLst>
          </p:cNvPr>
          <p:cNvSpPr>
            <a:spLocks noChangeAspect="1"/>
          </p:cNvSpPr>
          <p:nvPr/>
        </p:nvSpPr>
        <p:spPr>
          <a:xfrm>
            <a:off x="381000" y="885365"/>
            <a:ext cx="11430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四个质量相同的铝、铁、铜、铅制成的实心小球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分别放入注满了水的相同烧杯中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溢出的水最多的是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=2.7 g/cm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=7.9 g/cm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=8.9 g/cm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=11.3 g/cm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 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放铝球的烧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杯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放铁球的烧杯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放铜球的烧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杯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放铅球的烧杯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全碳气凝胶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固体材料是我国科学家研制的迄今为止世界上最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其坚固耐用程度不亚于高强度的合金材料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能承受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的高温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而密度只有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kg/m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。已知某飞机采用密度为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5×10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高强度合金材料制造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需要合金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1.5×10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若采用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全碳气凝胶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代替合金材料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全碳气凝胶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的质量为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A.9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           B.90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C.900 kg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D.9000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已知空气的密度为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1.29 kg/m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一间普通教室内空气的质量最接近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一个苹果的质量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一名中学生的质量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一头牛的质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一辆家用轿车的质量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E6A4D5C-C9E9-49B6-9F0E-832E1200BBF2}"/>
              </a:ext>
            </a:extLst>
          </p:cNvPr>
          <p:cNvSpPr/>
          <p:nvPr/>
        </p:nvSpPr>
        <p:spPr>
          <a:xfrm>
            <a:off x="9134492" y="1364567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6294E06-8FF8-4092-96D9-5D044AA1DCA0}"/>
              </a:ext>
            </a:extLst>
          </p:cNvPr>
          <p:cNvSpPr/>
          <p:nvPr/>
        </p:nvSpPr>
        <p:spPr>
          <a:xfrm>
            <a:off x="4030865" y="3831321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AF4465-9C94-416D-ABCA-9A3F96062BE7}"/>
              </a:ext>
            </a:extLst>
          </p:cNvPr>
          <p:cNvSpPr/>
          <p:nvPr/>
        </p:nvSpPr>
        <p:spPr>
          <a:xfrm>
            <a:off x="8762354" y="4969005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203430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E017E93-0738-4ED8-8BB9-E4EA7EB9BA87}"/>
              </a:ext>
            </a:extLst>
          </p:cNvPr>
          <p:cNvSpPr>
            <a:spLocks noChangeAspect="1"/>
          </p:cNvSpPr>
          <p:nvPr/>
        </p:nvSpPr>
        <p:spPr>
          <a:xfrm>
            <a:off x="381000" y="1546204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现有用同一种材料做成的四个正方体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其中有一个是空心的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它们的边长和质量如图所示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空心的是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398F84C9-C3E1-4748-B52D-8A85421009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36893263"/>
              </p:ext>
            </p:extLst>
          </p:nvPr>
        </p:nvGraphicFramePr>
        <p:xfrm>
          <a:off x="476693" y="2794881"/>
          <a:ext cx="11430000" cy="2989530"/>
        </p:xfrm>
        <a:graphic>
          <a:graphicData uri="http://schemas.openxmlformats.org/presentationml/2006/ole">
            <p:oleObj spid="_x0000_s8196" name="Document" r:id="rId3" imgW="3847376" imgH="1006151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D6D60E6-AC1C-4FCD-A9E8-B0803EB727FE}"/>
              </a:ext>
            </a:extLst>
          </p:cNvPr>
          <p:cNvSpPr/>
          <p:nvPr/>
        </p:nvSpPr>
        <p:spPr>
          <a:xfrm>
            <a:off x="1596008" y="2008129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54703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1FF8076-856A-46EF-B3EE-A5056BBC72E7}"/>
              </a:ext>
            </a:extLst>
          </p:cNvPr>
          <p:cNvSpPr>
            <a:spLocks noChangeAspect="1"/>
          </p:cNvSpPr>
          <p:nvPr/>
        </p:nvSpPr>
        <p:spPr>
          <a:xfrm>
            <a:off x="519223" y="937921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的铜球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 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此球是空心的还是实心的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若是空心的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空心部分的体积是多大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若将空心部分铸满铝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这个球的质量是多少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=8.9×10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=2.7×10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05D52920-2248-44DE-A45C-B254E0B81B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72200183"/>
              </p:ext>
            </p:extLst>
          </p:nvPr>
        </p:nvGraphicFramePr>
        <p:xfrm>
          <a:off x="519223" y="2736492"/>
          <a:ext cx="9727019" cy="3559352"/>
        </p:xfrm>
        <a:graphic>
          <a:graphicData uri="http://schemas.openxmlformats.org/presentationml/2006/ole">
            <p:oleObj spid="_x0000_s9220" name="Document" r:id="rId3" imgW="3847376" imgH="1408468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6819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ADAF5AAB-5DA1-4CEF-959E-5639546ED3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89906597"/>
              </p:ext>
            </p:extLst>
          </p:nvPr>
        </p:nvGraphicFramePr>
        <p:xfrm>
          <a:off x="1669310" y="1270034"/>
          <a:ext cx="9727019" cy="2680862"/>
        </p:xfrm>
        <a:graphic>
          <a:graphicData uri="http://schemas.openxmlformats.org/presentationml/2006/ole">
            <p:oleObj spid="_x0000_s10244" name="Document" r:id="rId3" imgW="3905117" imgH="1075963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74DE4F9-C558-4A79-8090-0455B7332C1A}"/>
              </a:ext>
            </a:extLst>
          </p:cNvPr>
          <p:cNvSpPr>
            <a:spLocks noChangeAspect="1"/>
          </p:cNvSpPr>
          <p:nvPr/>
        </p:nvSpPr>
        <p:spPr>
          <a:xfrm>
            <a:off x="519223" y="4063892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小丽买了一件工艺品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但不知究竟是什么金属制成的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于是她用天平和量筒对该工艺品的密度进行了测量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得到以下表格中的一些数据。请将表格填写完整。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发现这件工艺品是用金属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铝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这种金属在日常生活中应用广泛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铝制门窗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合理即可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42FBA75-8AD0-4D59-BDDC-C1DE85225757}"/>
              </a:ext>
            </a:extLst>
          </p:cNvPr>
          <p:cNvSpPr/>
          <p:nvPr/>
        </p:nvSpPr>
        <p:spPr>
          <a:xfrm>
            <a:off x="6742167" y="2458498"/>
            <a:ext cx="658094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2E01405-C3EF-408A-A8B6-08051B0B19EE}"/>
              </a:ext>
            </a:extLst>
          </p:cNvPr>
          <p:cNvSpPr/>
          <p:nvPr/>
        </p:nvSpPr>
        <p:spPr>
          <a:xfrm>
            <a:off x="8283887" y="2458498"/>
            <a:ext cx="1785145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64BD3F0-0649-4462-8333-33FC21DF27B9}"/>
              </a:ext>
            </a:extLst>
          </p:cNvPr>
          <p:cNvSpPr/>
          <p:nvPr/>
        </p:nvSpPr>
        <p:spPr>
          <a:xfrm>
            <a:off x="5107732" y="4938233"/>
            <a:ext cx="495624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17F7468-3A75-4C35-98F7-657D40849545}"/>
              </a:ext>
            </a:extLst>
          </p:cNvPr>
          <p:cNvSpPr/>
          <p:nvPr/>
        </p:nvSpPr>
        <p:spPr>
          <a:xfrm>
            <a:off x="1173685" y="5337864"/>
            <a:ext cx="293048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1FDB012-C961-4455-BC55-89632F0B80D3}"/>
              </a:ext>
            </a:extLst>
          </p:cNvPr>
          <p:cNvSpPr>
            <a:spLocks noChangeAspect="1"/>
          </p:cNvSpPr>
          <p:nvPr/>
        </p:nvSpPr>
        <p:spPr>
          <a:xfrm>
            <a:off x="487325" y="1396235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市场上销售的某品牌酸奶有两种包装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甲包装规格是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 mL,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6.00;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乙包装规格是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 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5.40,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售货员说这两种包装的酸奶实际价格是相同的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已知这两种包装的酸奶是同一生产线生产的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且密度相同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请你计算该酸奶的密度。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9B53E242-7C5E-454F-B77E-87EEEC97D0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49244717"/>
              </p:ext>
            </p:extLst>
          </p:nvPr>
        </p:nvGraphicFramePr>
        <p:xfrm>
          <a:off x="487325" y="3071083"/>
          <a:ext cx="11430000" cy="2390682"/>
        </p:xfrm>
        <a:graphic>
          <a:graphicData uri="http://schemas.openxmlformats.org/presentationml/2006/ole">
            <p:oleObj spid="_x0000_s11268" name="Document" r:id="rId3" imgW="3847376" imgH="804993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9891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4</a:t>
            </a:r>
            <a:r>
              <a:rPr lang="zh-CN" altLang="zh-CN"/>
              <a:t>节　密度与社会生活</a:t>
            </a:r>
          </a:p>
        </p:txBody>
      </p:sp>
    </p:spTree>
    <p:extLst>
      <p:ext uri="{BB962C8B-B14F-4D97-AF65-F5344CB8AC3E}">
        <p14:creationId xmlns:p14="http://schemas.microsoft.com/office/powerpoint/2010/main" xmlns="" val="764661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A8462406-9BDA-4310-9748-E06EF982B1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27300042"/>
              </p:ext>
            </p:extLst>
          </p:nvPr>
        </p:nvGraphicFramePr>
        <p:xfrm>
          <a:off x="381000" y="3783710"/>
          <a:ext cx="11430000" cy="2989530"/>
        </p:xfrm>
        <a:graphic>
          <a:graphicData uri="http://schemas.openxmlformats.org/presentationml/2006/ole">
            <p:oleObj spid="_x0000_s1028" name="Document" r:id="rId3" imgW="3847376" imgH="1006151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4731F34-F1B4-41B5-9E6D-E3C7D945F269}"/>
              </a:ext>
            </a:extLst>
          </p:cNvPr>
          <p:cNvSpPr>
            <a:spLocks noChangeAspect="1"/>
          </p:cNvSpPr>
          <p:nvPr/>
        </p:nvSpPr>
        <p:spPr>
          <a:xfrm>
            <a:off x="381000" y="1095180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密度与温度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点燃蜡烛会使它上方的扇叶旋转起来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这是因为蜡烛的火焰使附近空气的温度升高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体积膨胀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空气的密度变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小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所以热空气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上升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形成气流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气流流过扇叶时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带动扇叶转动起来。根据气体密度的这种变化规律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发生火灾时为避免吸入有毒气体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人应该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贴近地面行走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贴近地面行走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踮起脚尖行走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B9A1108-3D88-44C4-83DA-4F0D85E6EA8B}"/>
              </a:ext>
            </a:extLst>
          </p:cNvPr>
          <p:cNvSpPr/>
          <p:nvPr/>
        </p:nvSpPr>
        <p:spPr>
          <a:xfrm>
            <a:off x="3633947" y="1971294"/>
            <a:ext cx="311182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33176A5-5EC9-4530-92B5-33BD0F38F84F}"/>
              </a:ext>
            </a:extLst>
          </p:cNvPr>
          <p:cNvSpPr/>
          <p:nvPr/>
        </p:nvSpPr>
        <p:spPr>
          <a:xfrm>
            <a:off x="5929583" y="1971294"/>
            <a:ext cx="54935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D6F9228-9CEC-4D2A-A198-7550E4C813CC}"/>
              </a:ext>
            </a:extLst>
          </p:cNvPr>
          <p:cNvSpPr/>
          <p:nvPr/>
        </p:nvSpPr>
        <p:spPr>
          <a:xfrm>
            <a:off x="5596589" y="2764966"/>
            <a:ext cx="1831821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857B70C6-DD18-4BBC-8C2F-0888CF7B6D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2161287"/>
              </p:ext>
            </p:extLst>
          </p:nvPr>
        </p:nvGraphicFramePr>
        <p:xfrm>
          <a:off x="2115879" y="4083731"/>
          <a:ext cx="9769549" cy="2555237"/>
        </p:xfrm>
        <a:graphic>
          <a:graphicData uri="http://schemas.openxmlformats.org/presentationml/2006/ole">
            <p:oleObj spid="_x0000_s2052" name="Document" r:id="rId3" imgW="3847376" imgH="1006151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3A08514-F02C-44C6-B02E-2048DF44878F}"/>
              </a:ext>
            </a:extLst>
          </p:cNvPr>
          <p:cNvSpPr>
            <a:spLocks noChangeAspect="1"/>
          </p:cNvSpPr>
          <p:nvPr/>
        </p:nvSpPr>
        <p:spPr>
          <a:xfrm>
            <a:off x="306572" y="954731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某同学利用一定量的水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研究水的体积和温度的关系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并根据实验数据作出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V-t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请根据此图像回答以下问题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1  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段反映的物理现象是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在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0~4 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水的体积随温度的升高而减小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段反映的物理现象是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以上时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水的体积随温度的升高而增大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在北方寒冷的冬天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湖面上结了厚厚一层冰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而鱼却能在湖底自由地生活。请你估计一下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湖底的温度为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温度计中的液体通常是水银、酒精或煤油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为什么不能用水作为测温液体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在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0~4 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内无法标注温度计的刻度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写出一点即可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FE3E869-C791-478F-BFE0-639F00ADAAEB}"/>
              </a:ext>
            </a:extLst>
          </p:cNvPr>
          <p:cNvSpPr/>
          <p:nvPr/>
        </p:nvSpPr>
        <p:spPr>
          <a:xfrm>
            <a:off x="4073394" y="1821767"/>
            <a:ext cx="5251359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7550036-3589-41E9-9F0F-C73C5ACA7E9C}"/>
              </a:ext>
            </a:extLst>
          </p:cNvPr>
          <p:cNvSpPr/>
          <p:nvPr/>
        </p:nvSpPr>
        <p:spPr>
          <a:xfrm>
            <a:off x="4073394" y="2215297"/>
            <a:ext cx="5251359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FB8D074-9578-422C-A788-7391780F4A3B}"/>
              </a:ext>
            </a:extLst>
          </p:cNvPr>
          <p:cNvSpPr/>
          <p:nvPr/>
        </p:nvSpPr>
        <p:spPr>
          <a:xfrm>
            <a:off x="2233962" y="3018813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4453132-BB7A-4CB1-B8C0-5E95A7990C89}"/>
              </a:ext>
            </a:extLst>
          </p:cNvPr>
          <p:cNvSpPr/>
          <p:nvPr/>
        </p:nvSpPr>
        <p:spPr>
          <a:xfrm>
            <a:off x="306573" y="3832307"/>
            <a:ext cx="4680098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71114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0679E3AF-B2DE-421D-B2A2-F1ECEB9173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79870634"/>
              </p:ext>
            </p:extLst>
          </p:nvPr>
        </p:nvGraphicFramePr>
        <p:xfrm>
          <a:off x="561753" y="1311039"/>
          <a:ext cx="11430000" cy="3150220"/>
        </p:xfrm>
        <a:graphic>
          <a:graphicData uri="http://schemas.openxmlformats.org/presentationml/2006/ole">
            <p:oleObj spid="_x0000_s3076" name="Document" r:id="rId3" imgW="3905117" imgH="1075963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4C7225A-EA50-4A65-9F39-D0608AAB636D}"/>
              </a:ext>
            </a:extLst>
          </p:cNvPr>
          <p:cNvSpPr>
            <a:spLocks noChangeAspect="1"/>
          </p:cNvSpPr>
          <p:nvPr/>
        </p:nvSpPr>
        <p:spPr>
          <a:xfrm>
            <a:off x="381000" y="4095790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密度与物质鉴别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一把汤匙的质量是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18.4 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则根据下表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可以知道做成该汤匙的材料可能是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铝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陶瓷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A63A910-CE06-45DC-AD27-AC59CAE31A33}"/>
              </a:ext>
            </a:extLst>
          </p:cNvPr>
          <p:cNvSpPr/>
          <p:nvPr/>
        </p:nvSpPr>
        <p:spPr>
          <a:xfrm>
            <a:off x="11165311" y="4634298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372225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13138C03-6F9C-46FB-B619-D488FE08E0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4449281"/>
              </p:ext>
            </p:extLst>
          </p:nvPr>
        </p:nvGraphicFramePr>
        <p:xfrm>
          <a:off x="497959" y="4233703"/>
          <a:ext cx="11430000" cy="1791832"/>
        </p:xfrm>
        <a:graphic>
          <a:graphicData uri="http://schemas.openxmlformats.org/presentationml/2006/ole">
            <p:oleObj spid="_x0000_s4100" name="Document" r:id="rId3" imgW="3847376" imgH="603475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EF2AA0-6556-42CA-B95E-EDB633725BAD}"/>
              </a:ext>
            </a:extLst>
          </p:cNvPr>
          <p:cNvSpPr>
            <a:spLocks noChangeAspect="1"/>
          </p:cNvSpPr>
          <p:nvPr/>
        </p:nvSpPr>
        <p:spPr>
          <a:xfrm>
            <a:off x="497959" y="130783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质量相等的水、硫酸和酒精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硫酸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分别装在规格相同的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三个试管中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则可判断出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中装的是酒精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中装的是硫酸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中装的是酒精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中装的是水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CC5B351-AD51-49AF-8C1E-6C4D76BF266A}"/>
              </a:ext>
            </a:extLst>
          </p:cNvPr>
          <p:cNvSpPr/>
          <p:nvPr/>
        </p:nvSpPr>
        <p:spPr>
          <a:xfrm>
            <a:off x="3743786" y="1853663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328008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13BCA37-DCA2-49C5-A262-280BA5847DB7}"/>
              </a:ext>
            </a:extLst>
          </p:cNvPr>
          <p:cNvSpPr>
            <a:spLocks noChangeAspect="1"/>
          </p:cNvSpPr>
          <p:nvPr/>
        </p:nvSpPr>
        <p:spPr>
          <a:xfrm>
            <a:off x="381000" y="1901028"/>
            <a:ext cx="11430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密度在社会生活中的其他应用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一些故事影片中常有这样的镜头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高墙倒塌压在众人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造成人员受伤。但在实际拍摄中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倒塌的高墙并不会伤害演员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砌成这种高墙的物块最有可能是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水泥砖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块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泥土砖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块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泡沫塑料块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飞机设计师在设计飞机时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总希望用较轻但硬度较大的材料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以上物理量都要小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7646D97-F9C6-44E9-AFB1-0ACAEB7986DB}"/>
              </a:ext>
            </a:extLst>
          </p:cNvPr>
          <p:cNvSpPr/>
          <p:nvPr/>
        </p:nvSpPr>
        <p:spPr>
          <a:xfrm>
            <a:off x="8964371" y="2768064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10DB2C4-0297-4146-8EB3-08F895D94E9F}"/>
              </a:ext>
            </a:extLst>
          </p:cNvPr>
          <p:cNvSpPr/>
          <p:nvPr/>
        </p:nvSpPr>
        <p:spPr>
          <a:xfrm>
            <a:off x="9942567" y="3980178"/>
            <a:ext cx="282893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70599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478A683-9848-49B2-A2F2-C69E41A714A7}"/>
              </a:ext>
            </a:extLst>
          </p:cNvPr>
          <p:cNvSpPr>
            <a:spLocks noChangeAspect="1"/>
          </p:cNvSpPr>
          <p:nvPr/>
        </p:nvSpPr>
        <p:spPr>
          <a:xfrm>
            <a:off x="381000" y="1033614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小亮和几个同学根据所学的密度知识进行了如下测定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首先用天平称得一盒牛奶的质量是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 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喝完牛奶后称得空盒子的质量是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然后通过牛奶盒上的参数得知牛奶的净含量是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mL,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请你通过计算确定此牛奶是否符合纯牛奶的标准。已知纯牛奶的密度为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1.1~1.2  )×10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xmlns="" id="{09414B94-3C09-4AC8-8B65-45950E36C8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79359082"/>
              </p:ext>
            </p:extLst>
          </p:nvPr>
        </p:nvGraphicFramePr>
        <p:xfrm>
          <a:off x="531813" y="2722563"/>
          <a:ext cx="11430000" cy="3592512"/>
        </p:xfrm>
        <a:graphic>
          <a:graphicData uri="http://schemas.openxmlformats.org/presentationml/2006/ole">
            <p:oleObj spid="_x0000_s5124" name="Document" r:id="rId3" imgW="3847376" imgH="1207669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2636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D85E39D-66A4-45DE-81BB-2C138D3171D1}"/>
              </a:ext>
            </a:extLst>
          </p:cNvPr>
          <p:cNvSpPr>
            <a:spLocks noChangeAspect="1"/>
          </p:cNvSpPr>
          <p:nvPr/>
        </p:nvSpPr>
        <p:spPr>
          <a:xfrm>
            <a:off x="381000" y="2104160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小丽发现妈妈炼制的满满一碗猪油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在第二天凝固后中间居然凹了下去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这表明猪油由液体变为固态的过程中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减小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增大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和大多数物质一样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汽油有热胀冷缩的性质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随着气温的升高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汽油的密度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变小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受此影响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夏季时在每吨汽油价格不变的情况下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每升汽油的价格应该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下调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用打气筒向自行车车胎打气的过程中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胎内气体的质量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变大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变大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F2482B5-911A-4E5C-BE95-BB7B2759E237}"/>
              </a:ext>
            </a:extLst>
          </p:cNvPr>
          <p:cNvSpPr/>
          <p:nvPr/>
        </p:nvSpPr>
        <p:spPr>
          <a:xfrm>
            <a:off x="3275953" y="2576680"/>
            <a:ext cx="62619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ECA81C6-8362-4BDC-BB60-87A2E27E58BC}"/>
              </a:ext>
            </a:extLst>
          </p:cNvPr>
          <p:cNvSpPr/>
          <p:nvPr/>
        </p:nvSpPr>
        <p:spPr>
          <a:xfrm>
            <a:off x="5051590" y="2576680"/>
            <a:ext cx="62619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E836AD9-0412-4005-84E3-C1ABBEC34695}"/>
              </a:ext>
            </a:extLst>
          </p:cNvPr>
          <p:cNvSpPr/>
          <p:nvPr/>
        </p:nvSpPr>
        <p:spPr>
          <a:xfrm>
            <a:off x="9464102" y="2980717"/>
            <a:ext cx="62619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73EFC15-DDB0-4721-9B6D-D536D4D8B88B}"/>
              </a:ext>
            </a:extLst>
          </p:cNvPr>
          <p:cNvSpPr/>
          <p:nvPr/>
        </p:nvSpPr>
        <p:spPr>
          <a:xfrm>
            <a:off x="10740010" y="3376424"/>
            <a:ext cx="62619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20BE22A-A1A7-4561-866A-AE738DD179DE}"/>
              </a:ext>
            </a:extLst>
          </p:cNvPr>
          <p:cNvSpPr/>
          <p:nvPr/>
        </p:nvSpPr>
        <p:spPr>
          <a:xfrm>
            <a:off x="7603403" y="4184495"/>
            <a:ext cx="62619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52F2279-1F30-419C-B646-EB3D6A88350F}"/>
              </a:ext>
            </a:extLst>
          </p:cNvPr>
          <p:cNvSpPr/>
          <p:nvPr/>
        </p:nvSpPr>
        <p:spPr>
          <a:xfrm>
            <a:off x="9273842" y="4182872"/>
            <a:ext cx="626196" cy="303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数学模板.potx" id="{4A53455E-591A-4076-AB64-87DB1717596B}" vid="{70CB7510-D628-42E1-9589-680CD2E48EE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27</TotalTime>
  <Words>1091</Words>
  <Application>Microsoft Office PowerPoint</Application>
  <PresentationFormat>自定义</PresentationFormat>
  <Paragraphs>52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数学模板</vt:lpstr>
      <vt:lpstr>Document</vt:lpstr>
      <vt:lpstr>第六章　质量与密度</vt:lpstr>
      <vt:lpstr>第4节　密度与社会生活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质量与密度</dc:title>
  <dc:creator>SunXueFeng</dc:creator>
  <cp:lastModifiedBy>Administrator</cp:lastModifiedBy>
  <cp:revision>4</cp:revision>
  <dcterms:created xsi:type="dcterms:W3CDTF">2018-07-02T09:18:39Z</dcterms:created>
  <dcterms:modified xsi:type="dcterms:W3CDTF">2018-07-04T07:27:03Z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