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85" r:id="rId2"/>
    <p:sldId id="502" r:id="rId3"/>
    <p:sldId id="453" r:id="rId4"/>
    <p:sldId id="486" r:id="rId5"/>
    <p:sldId id="504" r:id="rId6"/>
    <p:sldId id="505" r:id="rId7"/>
    <p:sldId id="508" r:id="rId8"/>
    <p:sldId id="506" r:id="rId9"/>
    <p:sldId id="509" r:id="rId10"/>
    <p:sldId id="507" r:id="rId11"/>
    <p:sldId id="510" r:id="rId12"/>
    <p:sldId id="512" r:id="rId13"/>
    <p:sldId id="515" r:id="rId14"/>
    <p:sldId id="511" r:id="rId15"/>
    <p:sldId id="513" r:id="rId16"/>
    <p:sldId id="516" r:id="rId17"/>
    <p:sldId id="523" r:id="rId18"/>
    <p:sldId id="524" r:id="rId19"/>
    <p:sldId id="525" r:id="rId20"/>
    <p:sldId id="517" r:id="rId21"/>
    <p:sldId id="518" r:id="rId22"/>
    <p:sldId id="519" r:id="rId23"/>
    <p:sldId id="529" r:id="rId24"/>
    <p:sldId id="526" r:id="rId25"/>
    <p:sldId id="527" r:id="rId26"/>
    <p:sldId id="532" r:id="rId27"/>
    <p:sldId id="521" r:id="rId28"/>
    <p:sldId id="467" r:id="rId29"/>
    <p:sldId id="531" r:id="rId30"/>
    <p:sldId id="533" r:id="rId31"/>
    <p:sldId id="534" r:id="rId32"/>
    <p:sldId id="535" r:id="rId33"/>
    <p:sldId id="522" r:id="rId34"/>
  </p:sldIdLst>
  <p:sldSz cx="9144000" cy="5143500" type="screen16x9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7DFFFC"/>
    <a:srgbClr val="00D1CC"/>
    <a:srgbClr val="CC0000"/>
    <a:srgbClr val="969696"/>
    <a:srgbClr val="828282"/>
    <a:srgbClr val="77777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65" autoAdjust="0"/>
  </p:normalViewPr>
  <p:slideViewPr>
    <p:cSldViewPr>
      <p:cViewPr>
        <p:scale>
          <a:sx n="100" d="100"/>
          <a:sy n="100" d="100"/>
        </p:scale>
        <p:origin x="-416" y="-816"/>
      </p:cViewPr>
      <p:guideLst>
        <p:guide orient="horz" pos="701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F9AE45F9-63BF-CC46-A0CB-2C36C12012F9}" type="datetimeFigureOut">
              <a:rPr lang="zh-CN" altLang="en-US"/>
              <a:pPr>
                <a:defRPr/>
              </a:pPr>
              <a:t>20/3/9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C717A408-8A27-3644-AF58-CA86BD27E7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304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EB4A-A10F-D948-A50B-1B167658BC45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0B1E-3116-F042-B6EA-09FF6F2D7E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898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02E1-3869-874E-B346-40BF34B43C7A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6C8E-0463-EC49-9B47-1D524A7974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526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E8F74-BFD6-5848-BFC3-357F9A224ED6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E6B6-546A-2D4C-A9E7-0BF1DC9F30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7813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81" y="1734603"/>
            <a:ext cx="7358063" cy="167431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标题文本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7969438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4825-7CA5-5F48-A0DE-2FA4AEA12C76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BF379-541E-DF4A-A4DD-36500B4E9C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903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8FA4-584E-9A4A-A12B-BCA74ACB73D6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0BED-B79D-1641-858B-B73E0B5C0F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708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804D-8206-7C4C-9EED-E91EA4D26136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DC2F-BC3F-BF41-8E23-1E32E61CCB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344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306BC-01FB-4446-8F84-EE190481D425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E343-BAE8-564A-B95B-387C498542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432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BDFC-ABC8-8F49-8ED7-1A663C5FB24B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A3D7-7AFD-5A45-BE1E-431E227017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808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EE43-76F2-844B-B158-DCB3C4BAA66D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4ACF-7841-E148-8716-91CD34B901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375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BB68-8380-0C47-94BE-89F3A739007E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917D-E602-1141-8525-D0A9C43F06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156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2C8C-6240-3F44-98EC-BD997287CC0F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4512-A7A9-BA44-9181-2B26275AA3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636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96978B9-0307-9E45-9F83-383352CB9239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B992CBE-B8A1-0F46-9441-C5855EAFDD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4" Type="http://schemas.openxmlformats.org/officeDocument/2006/relationships/image" Target="../media/image14.t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"/><Relationship Id="rId3" Type="http://schemas.openxmlformats.org/officeDocument/2006/relationships/image" Target="../media/image14.t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7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971550" y="1660934"/>
            <a:ext cx="7380288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1" lang="zh-CN" altLang="en-US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第五章 </a:t>
            </a:r>
            <a:r>
              <a:rPr kumimoji="1" lang="en-US" altLang="zh-CN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r>
              <a:rPr kumimoji="1" lang="zh-CN" altLang="en-US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质量与密度</a:t>
            </a:r>
            <a:endParaRPr kumimoji="1" lang="en-US" altLang="zh-CN" sz="3200" dirty="0">
              <a:solidFill>
                <a:srgbClr val="111111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endParaRPr kumimoji="1" lang="en-US" altLang="zh-CN" sz="3200" dirty="0">
              <a:solidFill>
                <a:srgbClr val="111111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第</a:t>
            </a:r>
            <a:r>
              <a:rPr kumimoji="1" lang="zh-CN" altLang="zh-CN" sz="3200" dirty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2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节</a:t>
            </a:r>
            <a:r>
              <a:rPr kumimoji="1" lang="en-US" altLang="zh-CN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学习使用天平和量筒</a:t>
            </a:r>
            <a:endParaRPr lang="zh-CN" altLang="en-US" sz="3200" dirty="0">
              <a:solidFill>
                <a:srgbClr val="FF0000"/>
              </a:solidFill>
              <a:latin typeface="楷体_GB2312" charset="0"/>
              <a:ea typeface="楷体_GB2312" charset="0"/>
              <a:cs typeface="楷体_GB23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04" name="Group 32"/>
          <p:cNvGrpSpPr>
            <a:grpSpLocks/>
          </p:cNvGrpSpPr>
          <p:nvPr/>
        </p:nvGrpSpPr>
        <p:grpSpPr bwMode="auto">
          <a:xfrm>
            <a:off x="4597401" y="2121700"/>
            <a:ext cx="3995738" cy="1243013"/>
            <a:chOff x="2910" y="1887"/>
            <a:chExt cx="2517" cy="1044"/>
          </a:xfrm>
        </p:grpSpPr>
        <p:sp>
          <p:nvSpPr>
            <p:cNvPr id="54280" name="Text Box 8"/>
            <p:cNvSpPr txBox="1">
              <a:spLocks noChangeArrowheads="1"/>
            </p:cNvSpPr>
            <p:nvPr/>
          </p:nvSpPr>
          <p:spPr bwMode="auto">
            <a:xfrm>
              <a:off x="3007" y="2492"/>
              <a:ext cx="2420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kumimoji="1" lang="zh-CN" altLang="en-US" sz="2800" dirty="0">
                  <a:solidFill>
                    <a:srgbClr val="111111"/>
                  </a:solidFill>
                </a:rPr>
                <a:t>不同体积的铁块和铝块</a:t>
              </a:r>
            </a:p>
          </p:txBody>
        </p:sp>
        <p:sp>
          <p:nvSpPr>
            <p:cNvPr id="54289" name="Rectangle 17"/>
            <p:cNvSpPr>
              <a:spLocks noChangeArrowheads="1"/>
            </p:cNvSpPr>
            <p:nvPr/>
          </p:nvSpPr>
          <p:spPr bwMode="black">
            <a:xfrm>
              <a:off x="2910" y="1999"/>
              <a:ext cx="567" cy="38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54290" name="Rectangle 18"/>
            <p:cNvSpPr>
              <a:spLocks noChangeArrowheads="1"/>
            </p:cNvSpPr>
            <p:nvPr/>
          </p:nvSpPr>
          <p:spPr bwMode="black">
            <a:xfrm>
              <a:off x="3710" y="1916"/>
              <a:ext cx="608" cy="38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58260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54291" name="Rectangle 19"/>
            <p:cNvSpPr>
              <a:spLocks noChangeArrowheads="1"/>
            </p:cNvSpPr>
            <p:nvPr/>
          </p:nvSpPr>
          <p:spPr bwMode="black">
            <a:xfrm>
              <a:off x="4590" y="1887"/>
              <a:ext cx="657" cy="38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3500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</p:grp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341530" y="366505"/>
            <a:ext cx="72908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FF0000"/>
                </a:solidFill>
              </a:rPr>
              <a:t>实验三：</a:t>
            </a:r>
            <a:r>
              <a:rPr kumimoji="1" lang="zh-CN" altLang="en-US" sz="2800" dirty="0">
                <a:solidFill>
                  <a:srgbClr val="111111"/>
                </a:solidFill>
              </a:rPr>
              <a:t>探究同种物质的质量和体积的关系</a:t>
            </a:r>
          </a:p>
        </p:txBody>
      </p:sp>
      <p:grpSp>
        <p:nvGrpSpPr>
          <p:cNvPr id="54303" name="Group 31"/>
          <p:cNvGrpSpPr>
            <a:grpSpLocks/>
          </p:cNvGrpSpPr>
          <p:nvPr/>
        </p:nvGrpSpPr>
        <p:grpSpPr bwMode="auto">
          <a:xfrm>
            <a:off x="364310" y="1533306"/>
            <a:ext cx="3780420" cy="2907507"/>
            <a:chOff x="178" y="1508"/>
            <a:chExt cx="2268" cy="2442"/>
          </a:xfrm>
        </p:grpSpPr>
        <p:pic>
          <p:nvPicPr>
            <p:cNvPr id="54296" name="Picture 24" descr="天平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" y="1508"/>
              <a:ext cx="2268" cy="2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77" name="Text Box 5"/>
            <p:cNvSpPr txBox="1">
              <a:spLocks noChangeArrowheads="1"/>
            </p:cNvSpPr>
            <p:nvPr/>
          </p:nvSpPr>
          <p:spPr bwMode="auto">
            <a:xfrm>
              <a:off x="943" y="3511"/>
              <a:ext cx="1056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kumimoji="1" lang="zh-CN" altLang="en-US" sz="2800" dirty="0">
                  <a:solidFill>
                    <a:srgbClr val="111111"/>
                  </a:solidFill>
                </a:rPr>
                <a:t>托盘天平</a:t>
              </a:r>
            </a:p>
          </p:txBody>
        </p:sp>
      </p:grpSp>
      <p:grpSp>
        <p:nvGrpSpPr>
          <p:cNvPr id="54305" name="Group 33"/>
          <p:cNvGrpSpPr>
            <a:grpSpLocks/>
          </p:cNvGrpSpPr>
          <p:nvPr/>
        </p:nvGrpSpPr>
        <p:grpSpPr bwMode="auto">
          <a:xfrm>
            <a:off x="4729795" y="3603536"/>
            <a:ext cx="4182830" cy="877491"/>
            <a:chOff x="2653" y="3079"/>
            <a:chExt cx="2890" cy="737"/>
          </a:xfrm>
        </p:grpSpPr>
        <p:sp>
          <p:nvSpPr>
            <p:cNvPr id="54299" name="Text Box 27"/>
            <p:cNvSpPr txBox="1">
              <a:spLocks noChangeArrowheads="1"/>
            </p:cNvSpPr>
            <p:nvPr/>
          </p:nvSpPr>
          <p:spPr bwMode="auto">
            <a:xfrm>
              <a:off x="3034" y="3377"/>
              <a:ext cx="1004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kumimoji="1" lang="zh-CN" altLang="en-US" sz="2800">
                  <a:solidFill>
                    <a:srgbClr val="111111"/>
                  </a:solidFill>
                </a:rPr>
                <a:t>刻度尺</a:t>
              </a:r>
            </a:p>
          </p:txBody>
        </p:sp>
        <p:pic>
          <p:nvPicPr>
            <p:cNvPr id="54300" name="Picture 28" descr="11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3079"/>
              <a:ext cx="2890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075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96525" y="276495"/>
            <a:ext cx="216024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1" lang="zh-CN" altLang="en-US" sz="3200" dirty="0" smtClean="0">
                <a:solidFill>
                  <a:srgbClr val="000000"/>
                </a:solidFill>
              </a:rPr>
              <a:t>记录数据：</a:t>
            </a:r>
            <a:endParaRPr kumimoji="1" lang="zh-CN" altLang="en-US" sz="3200" dirty="0">
              <a:solidFill>
                <a:srgbClr val="000000"/>
              </a:solidFill>
            </a:endParaRPr>
          </a:p>
        </p:txBody>
      </p:sp>
      <p:graphicFrame>
        <p:nvGraphicFramePr>
          <p:cNvPr id="57407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749767"/>
              </p:ext>
            </p:extLst>
          </p:nvPr>
        </p:nvGraphicFramePr>
        <p:xfrm>
          <a:off x="1376645" y="1536635"/>
          <a:ext cx="6120680" cy="2394542"/>
        </p:xfrm>
        <a:graphic>
          <a:graphicData uri="http://schemas.openxmlformats.org/drawingml/2006/table">
            <a:tbl>
              <a:tblPr/>
              <a:tblGrid>
                <a:gridCol w="1410018"/>
                <a:gridCol w="2100892"/>
                <a:gridCol w="2609770"/>
              </a:tblGrid>
              <a:tr h="486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charset="0"/>
                        <a:ea typeface="楷体_GB2312" charset="0"/>
                        <a:cs typeface="楷体_GB2312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   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质量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/g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charset="0"/>
                        <a:ea typeface="楷体_GB2312" charset="0"/>
                        <a:cs typeface="楷体_GB23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    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体积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/cm</a:t>
                      </a:r>
                      <a:r>
                        <a:rPr kumimoji="0" lang="en-US" altLang="zh-CN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3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3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铝块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1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 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      100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charset="0"/>
                        <a:ea typeface="楷体_GB2312" charset="0"/>
                        <a:cs typeface="楷体_GB23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4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铝块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2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 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      200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charset="0"/>
                        <a:ea typeface="楷体_GB2312" charset="0"/>
                        <a:cs typeface="楷体_GB23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4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铝块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3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 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      300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charset="0"/>
                        <a:ea typeface="楷体_GB2312" charset="0"/>
                        <a:cs typeface="楷体_GB23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4433888" y="249674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4376738" y="248602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975362" y="2121700"/>
            <a:ext cx="50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 smtClean="0">
                <a:solidFill>
                  <a:srgbClr val="FF0000"/>
                </a:solidFill>
              </a:rPr>
              <a:t>3</a:t>
            </a:r>
            <a:r>
              <a:rPr kumimoji="1" lang="en-US" altLang="zh-CN" dirty="0" smtClean="0">
                <a:solidFill>
                  <a:srgbClr val="FF0000"/>
                </a:solidFill>
              </a:rPr>
              <a:t>7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77537" y="2751770"/>
            <a:ext cx="50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 smtClean="0">
                <a:solidFill>
                  <a:srgbClr val="FF0000"/>
                </a:solidFill>
              </a:rPr>
              <a:t>7</a:t>
            </a:r>
            <a:r>
              <a:rPr kumimoji="1" lang="en-US" altLang="zh-CN" dirty="0" smtClean="0">
                <a:solidFill>
                  <a:srgbClr val="FF0000"/>
                </a:solidFill>
              </a:rPr>
              <a:t>4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00443" y="3426845"/>
            <a:ext cx="663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 smtClean="0">
                <a:solidFill>
                  <a:srgbClr val="FF0000"/>
                </a:solidFill>
              </a:rPr>
              <a:t>1</a:t>
            </a:r>
            <a:r>
              <a:rPr kumimoji="1" lang="en-US" altLang="zh-CN" dirty="0" smtClean="0">
                <a:solidFill>
                  <a:srgbClr val="FF0000"/>
                </a:solidFill>
              </a:rPr>
              <a:t>11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8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1826695" y="411510"/>
            <a:ext cx="5490610" cy="4230470"/>
            <a:chOff x="2186735" y="906565"/>
            <a:chExt cx="4129087" cy="2709863"/>
          </a:xfrm>
        </p:grpSpPr>
        <p:grpSp>
          <p:nvGrpSpPr>
            <p:cNvPr id="69635" name="Group 5"/>
            <p:cNvGrpSpPr>
              <a:grpSpLocks/>
            </p:cNvGrpSpPr>
            <p:nvPr/>
          </p:nvGrpSpPr>
          <p:grpSpPr bwMode="auto">
            <a:xfrm>
              <a:off x="2186735" y="906565"/>
              <a:ext cx="4129087" cy="2709863"/>
              <a:chOff x="1760" y="360"/>
              <a:chExt cx="4163" cy="3600"/>
            </a:xfrm>
          </p:grpSpPr>
          <p:pic>
            <p:nvPicPr>
              <p:cNvPr id="69636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0" y="360"/>
                <a:ext cx="4163" cy="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637" name="AutoShape 7"/>
              <p:cNvSpPr>
                <a:spLocks noChangeArrowheads="1"/>
              </p:cNvSpPr>
              <p:nvPr/>
            </p:nvSpPr>
            <p:spPr bwMode="auto">
              <a:xfrm rot="5400000">
                <a:off x="5252" y="3698"/>
                <a:ext cx="45" cy="90"/>
              </a:xfrm>
              <a:prstGeom prst="triangle">
                <a:avLst>
                  <a:gd name="adj" fmla="val 50000"/>
                </a:avLst>
              </a:prstGeom>
              <a:solidFill>
                <a:srgbClr val="75D1FF"/>
              </a:solidFill>
              <a:ln w="9525">
                <a:solidFill>
                  <a:srgbClr val="75D1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zh-CN" altLang="en-US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9638" name="AutoShape 8"/>
              <p:cNvSpPr>
                <a:spLocks noChangeArrowheads="1"/>
              </p:cNvSpPr>
              <p:nvPr/>
            </p:nvSpPr>
            <p:spPr bwMode="auto">
              <a:xfrm>
                <a:off x="2083" y="516"/>
                <a:ext cx="45" cy="90"/>
              </a:xfrm>
              <a:prstGeom prst="triangle">
                <a:avLst>
                  <a:gd name="adj" fmla="val 50000"/>
                </a:avLst>
              </a:prstGeom>
              <a:solidFill>
                <a:srgbClr val="75D1FF"/>
              </a:solidFill>
              <a:ln w="9525">
                <a:solidFill>
                  <a:srgbClr val="75D1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zh-CN" altLang="en-US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69692" name="Line 60"/>
            <p:cNvSpPr>
              <a:spLocks noChangeShapeType="1"/>
            </p:cNvSpPr>
            <p:nvPr/>
          </p:nvSpPr>
          <p:spPr bwMode="black">
            <a:xfrm flipV="1">
              <a:off x="2537571" y="2692502"/>
              <a:ext cx="3092450" cy="7465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282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96525" y="276495"/>
            <a:ext cx="216024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1" lang="zh-CN" altLang="en-US" sz="3200" dirty="0" smtClean="0">
                <a:solidFill>
                  <a:srgbClr val="000000"/>
                </a:solidFill>
              </a:rPr>
              <a:t>记录数据：</a:t>
            </a:r>
            <a:endParaRPr kumimoji="1" lang="zh-CN" altLang="en-US" sz="3200" dirty="0">
              <a:solidFill>
                <a:srgbClr val="000000"/>
              </a:solidFill>
            </a:endParaRPr>
          </a:p>
        </p:txBody>
      </p:sp>
      <p:graphicFrame>
        <p:nvGraphicFramePr>
          <p:cNvPr id="57407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046035"/>
              </p:ext>
            </p:extLst>
          </p:nvPr>
        </p:nvGraphicFramePr>
        <p:xfrm>
          <a:off x="1376645" y="1536635"/>
          <a:ext cx="6120680" cy="2394542"/>
        </p:xfrm>
        <a:graphic>
          <a:graphicData uri="http://schemas.openxmlformats.org/drawingml/2006/table">
            <a:tbl>
              <a:tblPr/>
              <a:tblGrid>
                <a:gridCol w="1410018"/>
                <a:gridCol w="2100892"/>
                <a:gridCol w="2609770"/>
              </a:tblGrid>
              <a:tr h="486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charset="0"/>
                        <a:ea typeface="楷体_GB2312" charset="0"/>
                        <a:cs typeface="楷体_GB2312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   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质量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/g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charset="0"/>
                        <a:ea typeface="楷体_GB2312" charset="0"/>
                        <a:cs typeface="楷体_GB23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    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体积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/cm</a:t>
                      </a:r>
                      <a:r>
                        <a:rPr kumimoji="0" lang="en-US" altLang="zh-CN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3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3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铁块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1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 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      100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charset="0"/>
                        <a:ea typeface="楷体_GB2312" charset="0"/>
                        <a:cs typeface="楷体_GB23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4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铁块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2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 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      200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charset="0"/>
                        <a:ea typeface="楷体_GB2312" charset="0"/>
                        <a:cs typeface="楷体_GB23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4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铁块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3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 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      300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charset="0"/>
                        <a:ea typeface="楷体_GB2312" charset="0"/>
                        <a:cs typeface="楷体_GB23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4433888" y="249674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4376738" y="248602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975362" y="2121700"/>
            <a:ext cx="50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 smtClean="0">
                <a:solidFill>
                  <a:srgbClr val="FF0000"/>
                </a:solidFill>
              </a:rPr>
              <a:t>1</a:t>
            </a:r>
            <a:r>
              <a:rPr kumimoji="1" lang="en-US" altLang="zh-CN" dirty="0" smtClean="0">
                <a:solidFill>
                  <a:srgbClr val="FF0000"/>
                </a:solidFill>
              </a:rPr>
              <a:t>3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77537" y="2751770"/>
            <a:ext cx="50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 smtClean="0">
                <a:solidFill>
                  <a:srgbClr val="FF0000"/>
                </a:solidFill>
              </a:rPr>
              <a:t>2</a:t>
            </a:r>
            <a:r>
              <a:rPr kumimoji="1" lang="en-US" altLang="zh-CN" dirty="0" smtClean="0">
                <a:solidFill>
                  <a:srgbClr val="FF0000"/>
                </a:solidFill>
              </a:rPr>
              <a:t>6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86178" y="342684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 smtClean="0">
                <a:solidFill>
                  <a:srgbClr val="FF0000"/>
                </a:solidFill>
              </a:rPr>
              <a:t>3</a:t>
            </a:r>
            <a:r>
              <a:rPr kumimoji="1" lang="zh-CN" altLang="zh-CN" dirty="0">
                <a:solidFill>
                  <a:srgbClr val="FF0000"/>
                </a:solidFill>
              </a:rPr>
              <a:t>9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9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141730" y="366505"/>
            <a:ext cx="4590510" cy="3420380"/>
            <a:chOff x="1556665" y="636535"/>
            <a:chExt cx="4129087" cy="2709863"/>
          </a:xfrm>
        </p:grpSpPr>
        <p:grpSp>
          <p:nvGrpSpPr>
            <p:cNvPr id="56384" name="Group 5"/>
            <p:cNvGrpSpPr>
              <a:grpSpLocks/>
            </p:cNvGrpSpPr>
            <p:nvPr/>
          </p:nvGrpSpPr>
          <p:grpSpPr bwMode="auto">
            <a:xfrm>
              <a:off x="1556665" y="636535"/>
              <a:ext cx="4129087" cy="2709863"/>
              <a:chOff x="1760" y="360"/>
              <a:chExt cx="4163" cy="3600"/>
            </a:xfrm>
          </p:grpSpPr>
          <p:pic>
            <p:nvPicPr>
              <p:cNvPr id="56385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0" y="360"/>
                <a:ext cx="4163" cy="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86" name="AutoShape 7"/>
              <p:cNvSpPr>
                <a:spLocks noChangeArrowheads="1"/>
              </p:cNvSpPr>
              <p:nvPr/>
            </p:nvSpPr>
            <p:spPr bwMode="auto">
              <a:xfrm rot="5400000">
                <a:off x="5252" y="3698"/>
                <a:ext cx="45" cy="90"/>
              </a:xfrm>
              <a:prstGeom prst="triangle">
                <a:avLst>
                  <a:gd name="adj" fmla="val 50000"/>
                </a:avLst>
              </a:prstGeom>
              <a:solidFill>
                <a:srgbClr val="75D1FF"/>
              </a:solidFill>
              <a:ln w="9525">
                <a:solidFill>
                  <a:srgbClr val="75D1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zh-CN" altLang="en-US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56387" name="AutoShape 8"/>
              <p:cNvSpPr>
                <a:spLocks noChangeArrowheads="1"/>
              </p:cNvSpPr>
              <p:nvPr/>
            </p:nvSpPr>
            <p:spPr bwMode="auto">
              <a:xfrm>
                <a:off x="2083" y="516"/>
                <a:ext cx="45" cy="90"/>
              </a:xfrm>
              <a:prstGeom prst="triangle">
                <a:avLst>
                  <a:gd name="adj" fmla="val 50000"/>
                </a:avLst>
              </a:prstGeom>
              <a:solidFill>
                <a:srgbClr val="75D1FF"/>
              </a:solidFill>
              <a:ln w="9525">
                <a:solidFill>
                  <a:srgbClr val="75D1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zh-CN" altLang="en-US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56451" name="Line 131"/>
            <p:cNvSpPr>
              <a:spLocks noChangeShapeType="1"/>
            </p:cNvSpPr>
            <p:nvPr/>
          </p:nvSpPr>
          <p:spPr bwMode="black">
            <a:xfrm flipV="1">
              <a:off x="1902740" y="1641422"/>
              <a:ext cx="3106737" cy="153233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701570" y="3876895"/>
            <a:ext cx="7830870" cy="1077218"/>
          </a:xfrm>
          <a:prstGeom prst="rect">
            <a:avLst/>
          </a:prstGeom>
          <a:solidFill>
            <a:srgbClr val="FCD5B5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</a:rPr>
              <a:t>结论</a:t>
            </a:r>
            <a:r>
              <a:rPr lang="zh-CN" altLang="en-US" sz="3200" dirty="0" smtClean="0">
                <a:solidFill>
                  <a:srgbClr val="FF0000"/>
                </a:solidFill>
              </a:rPr>
              <a:t>：</a:t>
            </a:r>
            <a:r>
              <a:rPr lang="zh-CN" altLang="en-US" sz="3200" dirty="0" smtClean="0">
                <a:solidFill>
                  <a:schemeClr val="tx1"/>
                </a:solidFill>
              </a:rPr>
              <a:t>同种物质的质量与体积成正比，即质量与体积的比值是定值。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0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1871700" y="366505"/>
            <a:ext cx="4815535" cy="3465385"/>
            <a:chOff x="476545" y="501520"/>
            <a:chExt cx="4850669" cy="4140460"/>
          </a:xfrm>
        </p:grpSpPr>
        <p:grpSp>
          <p:nvGrpSpPr>
            <p:cNvPr id="2" name="组 1"/>
            <p:cNvGrpSpPr/>
            <p:nvPr/>
          </p:nvGrpSpPr>
          <p:grpSpPr>
            <a:xfrm>
              <a:off x="476545" y="501520"/>
              <a:ext cx="4725525" cy="4140460"/>
              <a:chOff x="4914900" y="1700213"/>
              <a:chExt cx="4129088" cy="3613150"/>
            </a:xfrm>
          </p:grpSpPr>
          <p:grpSp>
            <p:nvGrpSpPr>
              <p:cNvPr id="20" name="Group 5"/>
              <p:cNvGrpSpPr>
                <a:grpSpLocks/>
              </p:cNvGrpSpPr>
              <p:nvPr/>
            </p:nvGrpSpPr>
            <p:grpSpPr bwMode="auto">
              <a:xfrm>
                <a:off x="4914900" y="1700213"/>
                <a:ext cx="4129088" cy="3613150"/>
                <a:chOff x="1760" y="360"/>
                <a:chExt cx="4163" cy="3600"/>
              </a:xfrm>
            </p:grpSpPr>
            <p:pic>
              <p:nvPicPr>
                <p:cNvPr id="21" name="Picture 6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0" y="360"/>
                  <a:ext cx="4163" cy="3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AutoShape 7"/>
                <p:cNvSpPr>
                  <a:spLocks noChangeArrowheads="1"/>
                </p:cNvSpPr>
                <p:nvPr/>
              </p:nvSpPr>
              <p:spPr bwMode="auto">
                <a:xfrm rot="5400000">
                  <a:off x="5252" y="3698"/>
                  <a:ext cx="45" cy="9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5D1FF"/>
                </a:solidFill>
                <a:ln w="9525">
                  <a:solidFill>
                    <a:srgbClr val="75D1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zh-CN" altLang="en-US" sz="1800" b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23" name="AutoShape 8"/>
                <p:cNvSpPr>
                  <a:spLocks noChangeArrowheads="1"/>
                </p:cNvSpPr>
                <p:nvPr/>
              </p:nvSpPr>
              <p:spPr bwMode="auto">
                <a:xfrm>
                  <a:off x="2083" y="516"/>
                  <a:ext cx="45" cy="9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5D1FF"/>
                </a:solidFill>
                <a:ln w="9525">
                  <a:solidFill>
                    <a:srgbClr val="75D1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endParaRPr lang="zh-CN" altLang="en-US" sz="1800" b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24" name="Line 61"/>
              <p:cNvSpPr>
                <a:spLocks noChangeShapeType="1"/>
              </p:cNvSpPr>
              <p:nvPr/>
            </p:nvSpPr>
            <p:spPr bwMode="black">
              <a:xfrm flipV="1">
                <a:off x="5251450" y="3038475"/>
                <a:ext cx="3106738" cy="204311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Line 62"/>
              <p:cNvSpPr>
                <a:spLocks noChangeShapeType="1"/>
              </p:cNvSpPr>
              <p:nvPr/>
            </p:nvSpPr>
            <p:spPr bwMode="black">
              <a:xfrm flipV="1">
                <a:off x="5278438" y="4086225"/>
                <a:ext cx="3092450" cy="9953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4481990" y="2886785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 smtClean="0">
                  <a:solidFill>
                    <a:srgbClr val="000000"/>
                  </a:solidFill>
                </a:rPr>
                <a:t>铝块</a:t>
              </a:r>
              <a:endParaRPr kumimoji="1"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526995" y="1716655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 smtClean="0">
                  <a:solidFill>
                    <a:srgbClr val="000000"/>
                  </a:solidFill>
                </a:rPr>
                <a:t>铁块</a:t>
              </a:r>
              <a:endParaRPr kumimoji="1"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611560" y="4191930"/>
            <a:ext cx="8055895" cy="584776"/>
          </a:xfrm>
          <a:prstGeom prst="rect">
            <a:avLst/>
          </a:prstGeom>
          <a:solidFill>
            <a:srgbClr val="FCD5B5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</a:rPr>
              <a:t>结论</a:t>
            </a:r>
            <a:r>
              <a:rPr lang="zh-CN" altLang="en-US" sz="3200" dirty="0" smtClean="0">
                <a:solidFill>
                  <a:srgbClr val="FF0000"/>
                </a:solidFill>
              </a:rPr>
              <a:t>：</a:t>
            </a:r>
            <a:r>
              <a:rPr lang="zh-CN" altLang="en-US" sz="3200" dirty="0" smtClean="0">
                <a:solidFill>
                  <a:srgbClr val="000000"/>
                </a:solidFill>
              </a:rPr>
              <a:t>物质不同，质量与体积的比值也不同。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7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56565" y="861560"/>
            <a:ext cx="8325925" cy="406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40000"/>
              </a:lnSpc>
            </a:pPr>
            <a:r>
              <a:rPr lang="en-US" altLang="zh-CN" sz="3200" dirty="0" smtClean="0">
                <a:solidFill>
                  <a:srgbClr val="FF0000"/>
                </a:solidFill>
              </a:rPr>
              <a:t>1</a:t>
            </a:r>
            <a:r>
              <a:rPr kumimoji="1" lang="zh-CN" altLang="en-US" sz="3200" dirty="0">
                <a:solidFill>
                  <a:srgbClr val="FF0000"/>
                </a:solidFill>
              </a:rPr>
              <a:t>．</a:t>
            </a:r>
            <a:r>
              <a:rPr lang="zh-CN" altLang="en-US" sz="3200" dirty="0">
                <a:solidFill>
                  <a:srgbClr val="FF0000"/>
                </a:solidFill>
              </a:rPr>
              <a:t>定义：</a:t>
            </a:r>
            <a:r>
              <a:rPr lang="zh-CN" altLang="en-US" sz="3200" dirty="0">
                <a:solidFill>
                  <a:srgbClr val="000000"/>
                </a:solidFill>
              </a:rPr>
              <a:t>某种物质组成物体的</a:t>
            </a:r>
            <a:r>
              <a:rPr lang="zh-CN" altLang="en-US" sz="3200" dirty="0">
                <a:solidFill>
                  <a:srgbClr val="FF0000"/>
                </a:solidFill>
              </a:rPr>
              <a:t>质量与</a:t>
            </a:r>
            <a:r>
              <a:rPr lang="zh-CN" altLang="en-US" sz="3200" dirty="0">
                <a:solidFill>
                  <a:srgbClr val="000000"/>
                </a:solidFill>
              </a:rPr>
              <a:t>它的</a:t>
            </a:r>
            <a:r>
              <a:rPr lang="zh-CN" altLang="en-US" sz="3200" dirty="0">
                <a:solidFill>
                  <a:srgbClr val="FF0000"/>
                </a:solidFill>
              </a:rPr>
              <a:t>体积之比</a:t>
            </a:r>
            <a:r>
              <a:rPr lang="zh-CN" altLang="en-US" sz="3200" dirty="0">
                <a:solidFill>
                  <a:srgbClr val="000000"/>
                </a:solidFill>
              </a:rPr>
              <a:t>叫做这种物质的</a:t>
            </a:r>
            <a:r>
              <a:rPr lang="zh-CN" altLang="en-US" sz="3200" dirty="0" smtClean="0">
                <a:solidFill>
                  <a:srgbClr val="000000"/>
                </a:solidFill>
              </a:rPr>
              <a:t>密度。</a:t>
            </a:r>
            <a:endParaRPr lang="en-US" altLang="zh-CN" sz="3200" dirty="0" smtClean="0">
              <a:solidFill>
                <a:srgbClr val="000000"/>
              </a:solidFill>
            </a:endParaRPr>
          </a:p>
          <a:p>
            <a:pPr algn="l" eaLnBrk="1" hangingPunct="1">
              <a:lnSpc>
                <a:spcPct val="140000"/>
              </a:lnSpc>
            </a:pPr>
            <a:r>
              <a:rPr lang="en-US" altLang="zh-CN" sz="3200" dirty="0" smtClean="0">
                <a:solidFill>
                  <a:srgbClr val="000000"/>
                </a:solidFill>
              </a:rPr>
              <a:t>2</a:t>
            </a:r>
            <a:r>
              <a:rPr kumimoji="1" lang="zh-CN" altLang="en-US" sz="3200" dirty="0">
                <a:solidFill>
                  <a:srgbClr val="000000"/>
                </a:solidFill>
              </a:rPr>
              <a:t>．</a:t>
            </a:r>
            <a:r>
              <a:rPr lang="zh-CN" altLang="en-US" sz="3200" dirty="0">
                <a:solidFill>
                  <a:srgbClr val="000000"/>
                </a:solidFill>
              </a:rPr>
              <a:t>密度的符号：</a:t>
            </a:r>
          </a:p>
          <a:p>
            <a:pPr algn="l" eaLnBrk="1" hangingPunct="1">
              <a:lnSpc>
                <a:spcPct val="125000"/>
              </a:lnSpc>
              <a:spcBef>
                <a:spcPct val="45000"/>
              </a:spcBef>
              <a:spcAft>
                <a:spcPct val="50000"/>
              </a:spcAft>
            </a:pPr>
            <a:r>
              <a:rPr lang="en-US" altLang="zh-CN" sz="3200" dirty="0" smtClean="0">
                <a:solidFill>
                  <a:srgbClr val="000000"/>
                </a:solidFill>
              </a:rPr>
              <a:t>3</a:t>
            </a:r>
            <a:r>
              <a:rPr kumimoji="1" lang="zh-CN" altLang="en-US" sz="3200" dirty="0">
                <a:solidFill>
                  <a:srgbClr val="000000"/>
                </a:solidFill>
              </a:rPr>
              <a:t>．</a:t>
            </a:r>
            <a:r>
              <a:rPr lang="zh-CN" altLang="en-US" sz="3200" dirty="0" smtClean="0">
                <a:solidFill>
                  <a:srgbClr val="000000"/>
                </a:solidFill>
              </a:rPr>
              <a:t>公式：</a:t>
            </a:r>
            <a:endParaRPr lang="en-US" altLang="zh-CN" sz="3200" dirty="0">
              <a:solidFill>
                <a:srgbClr val="000000"/>
              </a:solidFill>
            </a:endParaRPr>
          </a:p>
          <a:p>
            <a:pPr algn="l" eaLnBrk="1" hangingPunct="1">
              <a:lnSpc>
                <a:spcPct val="125000"/>
              </a:lnSpc>
              <a:spcBef>
                <a:spcPct val="45000"/>
              </a:spcBef>
              <a:spcAft>
                <a:spcPct val="50000"/>
              </a:spcAft>
            </a:pPr>
            <a:r>
              <a:rPr lang="en-US" altLang="zh-CN" sz="3200" dirty="0" smtClean="0">
                <a:solidFill>
                  <a:srgbClr val="000000"/>
                </a:solidFill>
              </a:rPr>
              <a:t>4</a:t>
            </a:r>
            <a:r>
              <a:rPr kumimoji="1" lang="zh-CN" altLang="en-US" sz="3200" dirty="0" smtClean="0">
                <a:solidFill>
                  <a:srgbClr val="000000"/>
                </a:solidFill>
              </a:rPr>
              <a:t>．</a:t>
            </a:r>
            <a:r>
              <a:rPr lang="zh-CN" altLang="en-US" sz="3200" dirty="0" smtClean="0">
                <a:solidFill>
                  <a:srgbClr val="000000"/>
                </a:solidFill>
              </a:rPr>
              <a:t>密度在数值上等于</a:t>
            </a:r>
            <a:r>
              <a:rPr lang="zh-CN" altLang="en-US" sz="3200" dirty="0" smtClean="0">
                <a:solidFill>
                  <a:srgbClr val="FF0000"/>
                </a:solidFill>
              </a:rPr>
              <a:t>物体单位体积的质量</a:t>
            </a:r>
            <a:r>
              <a:rPr lang="zh-CN" altLang="en-US" sz="3200" dirty="0" smtClean="0">
                <a:solidFill>
                  <a:srgbClr val="000000"/>
                </a:solidFill>
              </a:rPr>
              <a:t>。   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black">
          <a:xfrm>
            <a:off x="341530" y="276495"/>
            <a:ext cx="2302532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</a:pPr>
            <a:r>
              <a:rPr lang="zh-CN" altLang="en-US" sz="3600" dirty="0">
                <a:solidFill>
                  <a:srgbClr val="000000"/>
                </a:solidFill>
                <a:latin typeface="Verdana" charset="0"/>
              </a:rPr>
              <a:t>二、密度</a:t>
            </a:r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27667"/>
              </p:ext>
            </p:extLst>
          </p:nvPr>
        </p:nvGraphicFramePr>
        <p:xfrm>
          <a:off x="2636786" y="3021800"/>
          <a:ext cx="1260140" cy="864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Equation" r:id="rId3" imgW="444240" imgH="406080" progId="Equation.DSMT4">
                  <p:embed/>
                </p:oleObj>
              </mc:Choice>
              <mc:Fallback>
                <p:oleObj name="Equation" r:id="rId3" imgW="444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786" y="3021800"/>
                        <a:ext cx="1260140" cy="864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206717"/>
              </p:ext>
            </p:extLst>
          </p:nvPr>
        </p:nvGraphicFramePr>
        <p:xfrm>
          <a:off x="3896925" y="2481740"/>
          <a:ext cx="431800" cy="382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公式" r:id="rId5" imgW="139680" imgH="164880" progId="Equation.3">
                  <p:embed/>
                </p:oleObj>
              </mc:Choice>
              <mc:Fallback>
                <p:oleObj name="公式" r:id="rId5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6925" y="2481740"/>
                        <a:ext cx="431800" cy="382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939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20" y="231490"/>
            <a:ext cx="5284549" cy="3826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41930" y="1446625"/>
            <a:ext cx="4980505" cy="3420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1600" y="726545"/>
            <a:ext cx="7138794" cy="38704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6570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 advAuto="0"/>
      <p:bldP spid="181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510" y="231490"/>
            <a:ext cx="4351231" cy="3150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84468" y="1626645"/>
            <a:ext cx="4826026" cy="33303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5150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20" y="276495"/>
            <a:ext cx="6975775" cy="46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4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50" y="906565"/>
            <a:ext cx="827842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80470" y="321500"/>
            <a:ext cx="8785225" cy="13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25000"/>
              </a:lnSpc>
            </a:pPr>
            <a:r>
              <a:rPr lang="zh-CN" altLang="en-US" sz="3200" dirty="0" smtClean="0">
                <a:solidFill>
                  <a:schemeClr val="tx1"/>
                </a:solidFill>
              </a:rPr>
              <a:t>5、</a:t>
            </a:r>
            <a:r>
              <a:rPr lang="zh-CN" altLang="en-US" sz="3200" dirty="0" smtClean="0">
                <a:solidFill>
                  <a:srgbClr val="FF0000"/>
                </a:solidFill>
              </a:rPr>
              <a:t>国际</a:t>
            </a:r>
            <a:r>
              <a:rPr lang="zh-CN" altLang="en-US" sz="3200" dirty="0" smtClean="0">
                <a:solidFill>
                  <a:schemeClr val="tx1"/>
                </a:solidFill>
              </a:rPr>
              <a:t>单位：</a:t>
            </a:r>
            <a:r>
              <a:rPr lang="en-US" altLang="zh-CN" sz="3200" dirty="0" smtClean="0">
                <a:solidFill>
                  <a:schemeClr val="tx1"/>
                </a:solidFill>
              </a:rPr>
              <a:t>kg</a:t>
            </a:r>
            <a:r>
              <a:rPr lang="en-US" altLang="zh-CN" sz="3200" dirty="0">
                <a:solidFill>
                  <a:schemeClr val="tx1"/>
                </a:solidFill>
              </a:rPr>
              <a:t>/</a:t>
            </a:r>
            <a:r>
              <a:rPr lang="en-US" altLang="zh-CN" sz="3200" dirty="0" smtClean="0">
                <a:solidFill>
                  <a:schemeClr val="tx1"/>
                </a:solidFill>
              </a:rPr>
              <a:t>m</a:t>
            </a:r>
            <a:r>
              <a:rPr lang="en-US" altLang="zh-CN" sz="3200" baseline="30000" dirty="0" smtClean="0">
                <a:solidFill>
                  <a:schemeClr val="tx1"/>
                </a:solidFill>
              </a:rPr>
              <a:t>3</a:t>
            </a:r>
            <a:r>
              <a:rPr lang="zh-CN" altLang="en-US" sz="3200" dirty="0" smtClean="0">
                <a:solidFill>
                  <a:schemeClr val="tx1"/>
                </a:solidFill>
              </a:rPr>
              <a:t>（</a:t>
            </a:r>
            <a:r>
              <a:rPr lang="en-US" altLang="zh-CN" sz="3200" dirty="0" smtClean="0">
                <a:solidFill>
                  <a:schemeClr val="tx1"/>
                </a:solidFill>
              </a:rPr>
              <a:t>kg·m</a:t>
            </a:r>
            <a:r>
              <a:rPr lang="en-US" altLang="zh-CN" sz="3200" baseline="30000" dirty="0">
                <a:solidFill>
                  <a:schemeClr val="tx1"/>
                </a:solidFill>
              </a:rPr>
              <a:t>-3</a:t>
            </a:r>
            <a:r>
              <a:rPr lang="en-US" altLang="zh-CN" sz="3200" dirty="0">
                <a:solidFill>
                  <a:schemeClr val="tx1"/>
                </a:solidFill>
              </a:rPr>
              <a:t> </a:t>
            </a:r>
            <a:r>
              <a:rPr lang="zh-CN" altLang="en-US" sz="3200" dirty="0" smtClean="0">
                <a:solidFill>
                  <a:schemeClr val="tx1"/>
                </a:solidFill>
              </a:rPr>
              <a:t>）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125000"/>
              </a:lnSpc>
            </a:pPr>
            <a:r>
              <a:rPr lang="zh-CN" altLang="en-US" sz="3200" dirty="0" smtClean="0">
                <a:solidFill>
                  <a:schemeClr val="tx1"/>
                </a:solidFill>
              </a:rPr>
              <a:t>6、</a:t>
            </a:r>
            <a:r>
              <a:rPr lang="zh-CN" altLang="en-US" sz="3200" dirty="0" smtClean="0">
                <a:solidFill>
                  <a:srgbClr val="FF0000"/>
                </a:solidFill>
              </a:rPr>
              <a:t>常用</a:t>
            </a:r>
            <a:r>
              <a:rPr lang="zh-CN" altLang="en-US" sz="3200" dirty="0" smtClean="0">
                <a:solidFill>
                  <a:schemeClr val="tx1"/>
                </a:solidFill>
              </a:rPr>
              <a:t>单位：</a:t>
            </a:r>
            <a:r>
              <a:rPr lang="en-US" altLang="zh-CN" sz="3200" dirty="0" smtClean="0">
                <a:solidFill>
                  <a:schemeClr val="tx1"/>
                </a:solidFill>
              </a:rPr>
              <a:t>g</a:t>
            </a:r>
            <a:r>
              <a:rPr lang="en-US" altLang="zh-CN" sz="3200" dirty="0">
                <a:solidFill>
                  <a:schemeClr val="tx1"/>
                </a:solidFill>
              </a:rPr>
              <a:t>/</a:t>
            </a:r>
            <a:r>
              <a:rPr lang="en-US" altLang="zh-CN" sz="3200" dirty="0" smtClean="0">
                <a:solidFill>
                  <a:schemeClr val="tx1"/>
                </a:solidFill>
              </a:rPr>
              <a:t>cm</a:t>
            </a:r>
            <a:r>
              <a:rPr lang="en-US" altLang="zh-CN" sz="3200" baseline="30000" dirty="0" smtClean="0">
                <a:solidFill>
                  <a:schemeClr val="tx1"/>
                </a:solidFill>
              </a:rPr>
              <a:t>3</a:t>
            </a:r>
            <a:r>
              <a:rPr lang="zh-CN" altLang="en-US" sz="3200" dirty="0" smtClean="0">
                <a:solidFill>
                  <a:schemeClr val="tx1"/>
                </a:solidFill>
              </a:rPr>
              <a:t>（</a:t>
            </a:r>
            <a:r>
              <a:rPr lang="en-US" altLang="zh-CN" sz="3200" dirty="0" smtClean="0">
                <a:solidFill>
                  <a:schemeClr val="tx1"/>
                </a:solidFill>
              </a:rPr>
              <a:t>g·cm</a:t>
            </a:r>
            <a:r>
              <a:rPr lang="en-US" altLang="zh-CN" sz="3200" baseline="30000" dirty="0">
                <a:solidFill>
                  <a:schemeClr val="tx1"/>
                </a:solidFill>
              </a:rPr>
              <a:t>-3</a:t>
            </a:r>
            <a:r>
              <a:rPr lang="en-US" altLang="zh-CN" sz="3200" dirty="0">
                <a:solidFill>
                  <a:schemeClr val="tx1"/>
                </a:solidFill>
              </a:rPr>
              <a:t> </a:t>
            </a:r>
            <a:r>
              <a:rPr lang="zh-CN" altLang="en-US" sz="3200" dirty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black">
          <a:xfrm>
            <a:off x="386535" y="1671650"/>
            <a:ext cx="8137525" cy="68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25000"/>
              </a:lnSpc>
            </a:pPr>
            <a:r>
              <a:rPr lang="zh-CN" altLang="en-US" sz="3200" dirty="0" smtClean="0">
                <a:solidFill>
                  <a:schemeClr val="tx1"/>
                </a:solidFill>
              </a:rPr>
              <a:t>7、单位换算</a:t>
            </a:r>
            <a:r>
              <a:rPr lang="zh-CN" altLang="en-US" sz="3200" dirty="0">
                <a:solidFill>
                  <a:schemeClr val="tx1"/>
                </a:solidFill>
              </a:rPr>
              <a:t>： </a:t>
            </a:r>
            <a:r>
              <a:rPr lang="en-US" altLang="zh-CN" sz="3200" dirty="0">
                <a:solidFill>
                  <a:srgbClr val="FF0000"/>
                </a:solidFill>
              </a:rPr>
              <a:t>1 g/cm </a:t>
            </a:r>
            <a:r>
              <a:rPr lang="en-US" altLang="zh-CN" sz="3200" baseline="30000" dirty="0">
                <a:solidFill>
                  <a:srgbClr val="FF0000"/>
                </a:solidFill>
              </a:rPr>
              <a:t>3</a:t>
            </a:r>
            <a:r>
              <a:rPr lang="en-US" altLang="zh-CN" sz="3200" dirty="0">
                <a:solidFill>
                  <a:srgbClr val="FF0000"/>
                </a:solidFill>
              </a:rPr>
              <a:t> =10</a:t>
            </a:r>
            <a:r>
              <a:rPr lang="en-US" altLang="zh-CN" sz="3200" baseline="30000" dirty="0">
                <a:solidFill>
                  <a:srgbClr val="FF0000"/>
                </a:solidFill>
              </a:rPr>
              <a:t>3 </a:t>
            </a:r>
            <a:r>
              <a:rPr lang="en-US" altLang="zh-CN" sz="3200" dirty="0">
                <a:solidFill>
                  <a:srgbClr val="FF0000"/>
                </a:solidFill>
              </a:rPr>
              <a:t>kg/m</a:t>
            </a:r>
            <a:r>
              <a:rPr lang="en-US" altLang="zh-CN" sz="3200" baseline="30000" dirty="0">
                <a:solidFill>
                  <a:srgbClr val="FF0000"/>
                </a:solidFill>
              </a:rPr>
              <a:t>3</a:t>
            </a:r>
            <a:r>
              <a:rPr lang="en-US" altLang="zh-CN" sz="320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675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187383"/>
              </p:ext>
            </p:extLst>
          </p:nvPr>
        </p:nvGraphicFramePr>
        <p:xfrm>
          <a:off x="1871700" y="2616755"/>
          <a:ext cx="5400600" cy="2070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公式" r:id="rId3" imgW="2120760" imgH="761760" progId="Equation.3">
                  <p:embed/>
                </p:oleObj>
              </mc:Choice>
              <mc:Fallback>
                <p:oleObj name="公式" r:id="rId3" imgW="212076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700" y="2616755"/>
                        <a:ext cx="5400600" cy="2070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87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black">
          <a:xfrm>
            <a:off x="251520" y="141480"/>
            <a:ext cx="2565285" cy="56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</a:pPr>
            <a:r>
              <a:rPr lang="zh-CN" altLang="en-US" sz="3200" dirty="0">
                <a:solidFill>
                  <a:schemeClr val="tx1"/>
                </a:solidFill>
              </a:rPr>
              <a:t>三、密度表  </a:t>
            </a:r>
          </a:p>
        </p:txBody>
      </p:sp>
      <p:pic>
        <p:nvPicPr>
          <p:cNvPr id="60421" name="Picture 5" descr="密度表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9" y="726545"/>
            <a:ext cx="3420381" cy="42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密度表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95" y="726545"/>
            <a:ext cx="2970330" cy="315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 descr="密度表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60" y="726545"/>
            <a:ext cx="2495550" cy="242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86535" y="2346725"/>
            <a:ext cx="3060340" cy="31503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86535" y="2706765"/>
            <a:ext cx="3060340" cy="27003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86535" y="3021800"/>
            <a:ext cx="3060340" cy="27003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41530" y="4011910"/>
            <a:ext cx="3060340" cy="27003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626895" y="2166705"/>
            <a:ext cx="2880320" cy="27003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71900" y="3201820"/>
            <a:ext cx="2880320" cy="27003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black">
          <a:xfrm>
            <a:off x="4481990" y="4146925"/>
            <a:ext cx="400544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zh-CN" altLang="en-US" sz="2800" dirty="0" smtClean="0">
                <a:solidFill>
                  <a:srgbClr val="000000"/>
                </a:solidFill>
              </a:rPr>
              <a:t>观察</a:t>
            </a:r>
            <a:r>
              <a:rPr lang="zh-CN" altLang="en-US" sz="2800" dirty="0">
                <a:solidFill>
                  <a:srgbClr val="000000"/>
                </a:solidFill>
              </a:rPr>
              <a:t>表中数据能发现一些规律吗？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9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41530" y="231490"/>
            <a:ext cx="8550950" cy="191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25000"/>
              </a:lnSpc>
            </a:pPr>
            <a:r>
              <a:rPr lang="en-US" altLang="zh-CN" sz="3200" dirty="0" smtClean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r>
              <a:rPr kumimoji="1" lang="zh-CN" altLang="en-US" sz="3200" dirty="0">
                <a:solidFill>
                  <a:srgbClr val="111111"/>
                </a:solidFill>
                <a:latin typeface="+mn-ea"/>
                <a:ea typeface="+mn-ea"/>
              </a:rPr>
              <a:t>．</a:t>
            </a:r>
            <a:r>
              <a:rPr lang="zh-CN" altLang="en-US" sz="3200" dirty="0" smtClean="0">
                <a:solidFill>
                  <a:srgbClr val="000000"/>
                </a:solidFill>
                <a:latin typeface="+mn-ea"/>
                <a:ea typeface="+mn-ea"/>
              </a:rPr>
              <a:t>一般情况下：</a:t>
            </a:r>
            <a:r>
              <a:rPr lang="en-US" altLang="zh-CN" sz="3200" i="1" dirty="0" err="1">
                <a:solidFill>
                  <a:srgbClr val="FF0000"/>
                </a:solidFill>
                <a:latin typeface="+mn-ea"/>
                <a:ea typeface="+mn-ea"/>
              </a:rPr>
              <a:t>ρ</a:t>
            </a:r>
            <a:r>
              <a:rPr lang="zh-CN" altLang="en-US" sz="3200" baseline="-25000" dirty="0">
                <a:solidFill>
                  <a:srgbClr val="FF0000"/>
                </a:solidFill>
                <a:latin typeface="+mn-ea"/>
                <a:ea typeface="+mn-ea"/>
              </a:rPr>
              <a:t>固</a:t>
            </a:r>
            <a:r>
              <a:rPr lang="zh-CN" altLang="en-US" sz="3200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  <a:r>
              <a:rPr lang="en-US" altLang="zh-CN" sz="3200" i="1" dirty="0" err="1">
                <a:solidFill>
                  <a:srgbClr val="FF0000"/>
                </a:solidFill>
                <a:latin typeface="+mn-ea"/>
                <a:ea typeface="+mn-ea"/>
              </a:rPr>
              <a:t>ρ</a:t>
            </a:r>
            <a:r>
              <a:rPr lang="zh-CN" altLang="en-US" sz="3200" baseline="-25000" dirty="0">
                <a:solidFill>
                  <a:srgbClr val="FF0000"/>
                </a:solidFill>
                <a:latin typeface="+mn-ea"/>
                <a:ea typeface="+mn-ea"/>
              </a:rPr>
              <a:t>液</a:t>
            </a:r>
            <a:r>
              <a:rPr lang="zh-CN" altLang="en-US" sz="3200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  <a:r>
              <a:rPr lang="en-US" altLang="zh-CN" sz="3200" i="1" dirty="0" err="1">
                <a:solidFill>
                  <a:srgbClr val="FF0000"/>
                </a:solidFill>
                <a:latin typeface="+mn-ea"/>
                <a:ea typeface="+mn-ea"/>
              </a:rPr>
              <a:t>ρ</a:t>
            </a:r>
            <a:r>
              <a:rPr lang="zh-CN" altLang="en-US" sz="3200" baseline="-25000" dirty="0">
                <a:solidFill>
                  <a:srgbClr val="FF0000"/>
                </a:solidFill>
                <a:latin typeface="+mn-ea"/>
                <a:ea typeface="+mn-ea"/>
              </a:rPr>
              <a:t>气</a:t>
            </a:r>
            <a:r>
              <a:rPr lang="zh-CN" altLang="en-US" sz="3200" dirty="0">
                <a:solidFill>
                  <a:srgbClr val="000000"/>
                </a:solidFill>
                <a:latin typeface="+mn-ea"/>
                <a:ea typeface="+mn-ea"/>
              </a:rPr>
              <a:t>   </a:t>
            </a:r>
          </a:p>
          <a:p>
            <a:pPr algn="l" eaLnBrk="1" hangingPunct="1">
              <a:lnSpc>
                <a:spcPct val="125000"/>
              </a:lnSpc>
            </a:pPr>
            <a:r>
              <a:rPr lang="en-US" altLang="zh-CN" sz="3200" dirty="0" smtClean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r>
              <a:rPr kumimoji="1" lang="zh-CN" altLang="en-US" sz="3200" dirty="0" smtClean="0">
                <a:solidFill>
                  <a:srgbClr val="111111"/>
                </a:solidFill>
                <a:latin typeface="+mn-ea"/>
                <a:ea typeface="+mn-ea"/>
              </a:rPr>
              <a:t>．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不同物质的</a:t>
            </a:r>
            <a:r>
              <a:rPr lang="zh-CN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密度可能相同</a:t>
            </a:r>
            <a:r>
              <a:rPr lang="zh-CN" altLang="en-US" sz="3200" dirty="0">
                <a:solidFill>
                  <a:srgbClr val="000000"/>
                </a:solidFill>
                <a:latin typeface="+mn-ea"/>
                <a:ea typeface="+mn-ea"/>
              </a:rPr>
              <a:t>：</a:t>
            </a:r>
            <a:r>
              <a:rPr lang="zh-CN" altLang="en-US" sz="3200" dirty="0" smtClean="0">
                <a:solidFill>
                  <a:srgbClr val="000000"/>
                </a:solidFill>
                <a:latin typeface="+mn-ea"/>
                <a:ea typeface="+mn-ea"/>
              </a:rPr>
              <a:t>如酒精和</a:t>
            </a:r>
            <a:r>
              <a:rPr lang="zh-CN" altLang="en-US" sz="3200" dirty="0">
                <a:solidFill>
                  <a:srgbClr val="000000"/>
                </a:solidFill>
                <a:latin typeface="+mn-ea"/>
                <a:ea typeface="+mn-ea"/>
              </a:rPr>
              <a:t>煤油；</a:t>
            </a:r>
          </a:p>
          <a:p>
            <a:pPr algn="l" eaLnBrk="1" hangingPunct="1">
              <a:lnSpc>
                <a:spcPct val="125000"/>
              </a:lnSpc>
            </a:pPr>
            <a:r>
              <a:rPr lang="en-US" altLang="zh-CN" sz="3200" dirty="0" smtClean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r>
              <a:rPr kumimoji="1" lang="zh-CN" altLang="en-US" sz="3200" dirty="0">
                <a:solidFill>
                  <a:srgbClr val="111111"/>
                </a:solidFill>
                <a:latin typeface="+mn-ea"/>
                <a:ea typeface="+mn-ea"/>
              </a:rPr>
              <a:t>．</a:t>
            </a:r>
            <a:r>
              <a:rPr lang="zh-CN" altLang="en-US" sz="3200" dirty="0">
                <a:solidFill>
                  <a:srgbClr val="FF0000"/>
                </a:solidFill>
                <a:latin typeface="+mn-ea"/>
                <a:ea typeface="+mn-ea"/>
              </a:rPr>
              <a:t>同种物质物态不同密度可能不同</a:t>
            </a:r>
            <a:r>
              <a:rPr lang="zh-CN" altLang="en-US" sz="3200" dirty="0">
                <a:solidFill>
                  <a:srgbClr val="000000"/>
                </a:solidFill>
                <a:latin typeface="+mn-ea"/>
                <a:ea typeface="+mn-ea"/>
              </a:rPr>
              <a:t>：如冰和</a:t>
            </a:r>
            <a:r>
              <a:rPr lang="zh-CN" altLang="en-US" sz="3200" dirty="0" smtClean="0">
                <a:solidFill>
                  <a:srgbClr val="000000"/>
                </a:solidFill>
                <a:latin typeface="+mn-ea"/>
                <a:ea typeface="+mn-ea"/>
              </a:rPr>
              <a:t>水</a:t>
            </a:r>
            <a:endParaRPr lang="zh-CN" altLang="en-US" sz="32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1961710" y="2166705"/>
            <a:ext cx="5490610" cy="68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25000"/>
              </a:lnSpc>
            </a:pPr>
            <a:r>
              <a:rPr lang="en-US" altLang="zh-CN" sz="3200" i="1" dirty="0" err="1" smtClean="0">
                <a:solidFill>
                  <a:srgbClr val="FF0000"/>
                </a:solidFill>
              </a:rPr>
              <a:t>ρ</a:t>
            </a:r>
            <a:r>
              <a:rPr lang="zh-CN" altLang="en-US" sz="3200" i="1" baseline="-25000" dirty="0" smtClean="0">
                <a:solidFill>
                  <a:srgbClr val="FF0000"/>
                </a:solidFill>
              </a:rPr>
              <a:t>水</a:t>
            </a:r>
            <a:r>
              <a:rPr lang="zh-CN" altLang="en-US" sz="3200" dirty="0" smtClean="0">
                <a:solidFill>
                  <a:srgbClr val="FF0000"/>
                </a:solidFill>
              </a:rPr>
              <a:t>＝</a:t>
            </a:r>
            <a:r>
              <a:rPr lang="en-US" altLang="zh-CN" sz="3200" dirty="0" smtClean="0">
                <a:solidFill>
                  <a:srgbClr val="FF0000"/>
                </a:solidFill>
              </a:rPr>
              <a:t>1 </a:t>
            </a:r>
            <a:r>
              <a:rPr lang="en-US" altLang="zh-CN" sz="3200" dirty="0">
                <a:solidFill>
                  <a:srgbClr val="FF0000"/>
                </a:solidFill>
              </a:rPr>
              <a:t>g/</a:t>
            </a:r>
            <a:r>
              <a:rPr lang="en-US" altLang="zh-CN" sz="3200" dirty="0" smtClean="0">
                <a:solidFill>
                  <a:srgbClr val="FF0000"/>
                </a:solidFill>
              </a:rPr>
              <a:t>cm</a:t>
            </a:r>
            <a:r>
              <a:rPr lang="en-US" altLang="zh-CN" sz="3200" baseline="30000" dirty="0" smtClean="0">
                <a:solidFill>
                  <a:srgbClr val="FF0000"/>
                </a:solidFill>
              </a:rPr>
              <a:t>3</a:t>
            </a:r>
            <a:r>
              <a:rPr lang="en-US" altLang="zh-CN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</a:rPr>
              <a:t>= 1×10</a:t>
            </a:r>
            <a:r>
              <a:rPr lang="en-US" altLang="zh-CN" sz="3200" baseline="30000" dirty="0" smtClean="0">
                <a:solidFill>
                  <a:schemeClr val="tx1"/>
                </a:solidFill>
              </a:rPr>
              <a:t>3 </a:t>
            </a:r>
            <a:r>
              <a:rPr lang="en-US" altLang="zh-CN" sz="3200" dirty="0">
                <a:solidFill>
                  <a:schemeClr val="tx1"/>
                </a:solidFill>
              </a:rPr>
              <a:t>kg/m</a:t>
            </a:r>
            <a:r>
              <a:rPr lang="en-US" altLang="zh-CN" sz="3200" baseline="30000" dirty="0">
                <a:solidFill>
                  <a:schemeClr val="tx1"/>
                </a:solidFill>
              </a:rPr>
              <a:t>3</a:t>
            </a:r>
            <a:r>
              <a:rPr lang="en-US" altLang="zh-CN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black">
          <a:xfrm>
            <a:off x="1916705" y="2796775"/>
            <a:ext cx="6075675" cy="68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25000"/>
              </a:lnSpc>
            </a:pPr>
            <a:r>
              <a:rPr lang="en-US" altLang="zh-CN" sz="3200" i="1" dirty="0" err="1" smtClean="0">
                <a:solidFill>
                  <a:srgbClr val="FF0000"/>
                </a:solidFill>
              </a:rPr>
              <a:t>ρ</a:t>
            </a:r>
            <a:r>
              <a:rPr lang="zh-CN" altLang="en-US" sz="3200" i="1" baseline="-25000" dirty="0" smtClean="0">
                <a:solidFill>
                  <a:srgbClr val="FF0000"/>
                </a:solidFill>
              </a:rPr>
              <a:t>冰</a:t>
            </a:r>
            <a:r>
              <a:rPr lang="zh-CN" altLang="en-US" sz="3200" dirty="0" smtClean="0">
                <a:solidFill>
                  <a:srgbClr val="FF0000"/>
                </a:solidFill>
              </a:rPr>
              <a:t>＝</a:t>
            </a:r>
            <a:r>
              <a:rPr lang="zh-CN" altLang="zh-CN" sz="3200" dirty="0" smtClean="0">
                <a:solidFill>
                  <a:srgbClr val="FF0000"/>
                </a:solidFill>
              </a:rPr>
              <a:t>0</a:t>
            </a:r>
            <a:r>
              <a:rPr lang="en-US" altLang="zh-CN" sz="3200" dirty="0" smtClean="0">
                <a:solidFill>
                  <a:srgbClr val="FF0000"/>
                </a:solidFill>
              </a:rPr>
              <a:t>.9 </a:t>
            </a:r>
            <a:r>
              <a:rPr lang="en-US" altLang="zh-CN" sz="3200" dirty="0">
                <a:solidFill>
                  <a:srgbClr val="FF0000"/>
                </a:solidFill>
              </a:rPr>
              <a:t>g/</a:t>
            </a:r>
            <a:r>
              <a:rPr lang="en-US" altLang="zh-CN" sz="3200" dirty="0" smtClean="0">
                <a:solidFill>
                  <a:srgbClr val="FF0000"/>
                </a:solidFill>
              </a:rPr>
              <a:t>cm</a:t>
            </a:r>
            <a:r>
              <a:rPr lang="en-US" altLang="zh-CN" sz="3200" baseline="30000" dirty="0" smtClean="0">
                <a:solidFill>
                  <a:srgbClr val="FF0000"/>
                </a:solidFill>
              </a:rPr>
              <a:t>3</a:t>
            </a:r>
            <a:r>
              <a:rPr lang="en-US" altLang="zh-CN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</a:rPr>
              <a:t>= 0.9×10</a:t>
            </a:r>
            <a:r>
              <a:rPr lang="en-US" altLang="zh-CN" sz="3200" baseline="30000" dirty="0" smtClean="0">
                <a:solidFill>
                  <a:srgbClr val="000000"/>
                </a:solidFill>
              </a:rPr>
              <a:t>3 </a:t>
            </a:r>
            <a:r>
              <a:rPr lang="en-US" altLang="zh-CN" sz="3200" dirty="0">
                <a:solidFill>
                  <a:srgbClr val="000000"/>
                </a:solidFill>
              </a:rPr>
              <a:t>kg/m</a:t>
            </a:r>
            <a:r>
              <a:rPr lang="en-US" altLang="zh-CN" sz="3200" baseline="30000" dirty="0">
                <a:solidFill>
                  <a:srgbClr val="000000"/>
                </a:solidFill>
              </a:rPr>
              <a:t>3</a:t>
            </a:r>
            <a:r>
              <a:rPr lang="en-US" altLang="zh-CN" sz="3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Shape 1433"/>
          <p:cNvSpPr/>
          <p:nvPr/>
        </p:nvSpPr>
        <p:spPr>
          <a:xfrm>
            <a:off x="341530" y="3350644"/>
            <a:ext cx="8640960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593557" indent="-593557" algn="l">
              <a:spcBef>
                <a:spcPts val="3000"/>
              </a:spcBef>
              <a:buSzPct val="25000"/>
              <a:buBlip>
                <a:blip r:embed="rId2"/>
              </a:buBlip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 marL="0" indent="0">
              <a:buNone/>
            </a:pPr>
            <a:r>
              <a:rPr lang="en-US" altLang="zh-CN" sz="3200" dirty="0" smtClean="0">
                <a:solidFill>
                  <a:srgbClr val="000000"/>
                </a:solidFill>
                <a:latin typeface="+mn-ea"/>
                <a:ea typeface="+mn-ea"/>
              </a:rPr>
              <a:t>4</a:t>
            </a:r>
            <a:r>
              <a:rPr lang="zh-CN" altLang="en-US" sz="3200" dirty="0" smtClean="0">
                <a:solidFill>
                  <a:srgbClr val="000000"/>
                </a:solidFill>
                <a:latin typeface="+mn-ea"/>
                <a:ea typeface="+mn-ea"/>
              </a:rPr>
              <a:t>. </a:t>
            </a:r>
            <a:r>
              <a:rPr sz="3200" dirty="0" smtClean="0">
                <a:solidFill>
                  <a:srgbClr val="000000"/>
                </a:solidFill>
                <a:latin typeface="+mn-ea"/>
                <a:ea typeface="+mn-ea"/>
              </a:rPr>
              <a:t>密度</a:t>
            </a:r>
            <a:r>
              <a:rPr sz="3200" dirty="0">
                <a:solidFill>
                  <a:srgbClr val="000000"/>
                </a:solidFill>
                <a:latin typeface="+mn-ea"/>
                <a:ea typeface="+mn-ea"/>
              </a:rPr>
              <a:t>是物质的一种</a:t>
            </a:r>
            <a:r>
              <a:rPr sz="3200" dirty="0">
                <a:solidFill>
                  <a:srgbClr val="FF0000"/>
                </a:solidFill>
                <a:latin typeface="+mn-ea"/>
                <a:ea typeface="+mn-ea"/>
              </a:rPr>
              <a:t>特性，不随物质的质量或者体积的变化而变化。</a:t>
            </a:r>
          </a:p>
        </p:txBody>
      </p:sp>
    </p:spTree>
    <p:extLst>
      <p:ext uri="{BB962C8B-B14F-4D97-AF65-F5344CB8AC3E}">
        <p14:creationId xmlns:p14="http://schemas.microsoft.com/office/powerpoint/2010/main" val="344697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6525" y="366505"/>
            <a:ext cx="8275638" cy="391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25000"/>
              </a:lnSpc>
              <a:spcAft>
                <a:spcPct val="30000"/>
              </a:spcAft>
            </a:pPr>
            <a:r>
              <a:rPr lang="zh-CN" altLang="en-US" sz="3200" dirty="0" smtClean="0">
                <a:solidFill>
                  <a:srgbClr val="FF0000"/>
                </a:solidFill>
              </a:rPr>
              <a:t>例</a:t>
            </a:r>
            <a:r>
              <a:rPr kumimoji="1" lang="zh-CN" altLang="en-US" sz="3200" dirty="0" smtClean="0">
                <a:solidFill>
                  <a:srgbClr val="FF0000"/>
                </a:solidFill>
              </a:rPr>
              <a:t>：</a:t>
            </a:r>
            <a:r>
              <a:rPr lang="zh-CN" altLang="en-US" sz="3200" dirty="0" smtClean="0">
                <a:solidFill>
                  <a:srgbClr val="000000"/>
                </a:solidFill>
              </a:rPr>
              <a:t>对于</a:t>
            </a:r>
            <a:r>
              <a:rPr lang="zh-CN" altLang="en-US" sz="3200" dirty="0">
                <a:solidFill>
                  <a:srgbClr val="000000"/>
                </a:solidFill>
              </a:rPr>
              <a:t>密度公式       </a:t>
            </a:r>
            <a:r>
              <a:rPr lang="zh-CN" altLang="en-US" sz="3200" dirty="0" smtClean="0">
                <a:solidFill>
                  <a:srgbClr val="000000"/>
                </a:solidFill>
              </a:rPr>
              <a:t>的正确理解为</a:t>
            </a:r>
            <a:r>
              <a:rPr lang="zh-CN" altLang="en-US" sz="3200" dirty="0">
                <a:solidFill>
                  <a:srgbClr val="000000"/>
                </a:solidFill>
              </a:rPr>
              <a:t>（ </a:t>
            </a:r>
            <a:r>
              <a:rPr lang="zh-CN" altLang="en-US" sz="3200" dirty="0" smtClean="0">
                <a:solidFill>
                  <a:srgbClr val="000000"/>
                </a:solidFill>
              </a:rPr>
              <a:t>  </a:t>
            </a:r>
            <a:r>
              <a:rPr lang="zh-CN" altLang="en-US" sz="3200" dirty="0">
                <a:solidFill>
                  <a:srgbClr val="000000"/>
                </a:solidFill>
              </a:rPr>
              <a:t>）</a:t>
            </a:r>
          </a:p>
          <a:p>
            <a:pPr algn="l" eaLnBrk="1" hangingPunct="1">
              <a:lnSpc>
                <a:spcPct val="125000"/>
              </a:lnSpc>
            </a:pPr>
            <a:r>
              <a:rPr lang="en-US" altLang="zh-CN" sz="3200" dirty="0">
                <a:solidFill>
                  <a:srgbClr val="000000"/>
                </a:solidFill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</a:rPr>
              <a:t>A</a:t>
            </a:r>
            <a:r>
              <a:rPr kumimoji="1" lang="zh-CN" altLang="en-US" sz="3200" dirty="0">
                <a:solidFill>
                  <a:srgbClr val="111111"/>
                </a:solidFill>
              </a:rPr>
              <a:t>．</a:t>
            </a:r>
            <a:r>
              <a:rPr lang="zh-CN" altLang="en-US" sz="3200" dirty="0">
                <a:solidFill>
                  <a:srgbClr val="000000"/>
                </a:solidFill>
              </a:rPr>
              <a:t>某种物质的密度</a:t>
            </a:r>
            <a:r>
              <a:rPr lang="en-US" altLang="zh-CN" sz="3200" i="1" dirty="0" err="1">
                <a:solidFill>
                  <a:srgbClr val="000000"/>
                </a:solidFill>
              </a:rPr>
              <a:t>ρ</a:t>
            </a:r>
            <a:r>
              <a:rPr lang="zh-CN" altLang="en-US" sz="3200" dirty="0">
                <a:solidFill>
                  <a:srgbClr val="000000"/>
                </a:solidFill>
              </a:rPr>
              <a:t>跟其质量</a:t>
            </a:r>
            <a:r>
              <a:rPr lang="en-US" altLang="zh-CN" sz="3200" i="1" dirty="0">
                <a:solidFill>
                  <a:srgbClr val="000000"/>
                </a:solidFill>
              </a:rPr>
              <a:t>m</a:t>
            </a:r>
            <a:r>
              <a:rPr lang="zh-CN" altLang="en-US" sz="3200" dirty="0">
                <a:solidFill>
                  <a:srgbClr val="000000"/>
                </a:solidFill>
              </a:rPr>
              <a:t>成正比</a:t>
            </a:r>
          </a:p>
          <a:p>
            <a:pPr algn="l" eaLnBrk="1" hangingPunct="1">
              <a:lnSpc>
                <a:spcPct val="125000"/>
              </a:lnSpc>
            </a:pPr>
            <a:r>
              <a:rPr lang="en-US" altLang="zh-CN" sz="3200" dirty="0">
                <a:solidFill>
                  <a:srgbClr val="000000"/>
                </a:solidFill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</a:rPr>
              <a:t>B</a:t>
            </a:r>
            <a:r>
              <a:rPr kumimoji="1" lang="zh-CN" altLang="en-US" sz="3200" dirty="0">
                <a:solidFill>
                  <a:srgbClr val="111111"/>
                </a:solidFill>
              </a:rPr>
              <a:t>．</a:t>
            </a:r>
            <a:r>
              <a:rPr lang="zh-CN" altLang="en-US" sz="3200" dirty="0">
                <a:solidFill>
                  <a:srgbClr val="000000"/>
                </a:solidFill>
              </a:rPr>
              <a:t>某种物质的质量</a:t>
            </a:r>
            <a:r>
              <a:rPr lang="en-US" altLang="zh-CN" sz="3200" i="1" dirty="0">
                <a:solidFill>
                  <a:srgbClr val="000000"/>
                </a:solidFill>
              </a:rPr>
              <a:t>m</a:t>
            </a:r>
            <a:r>
              <a:rPr lang="zh-CN" altLang="en-US" sz="3200" dirty="0">
                <a:solidFill>
                  <a:srgbClr val="000000"/>
                </a:solidFill>
              </a:rPr>
              <a:t>跟其体积</a:t>
            </a:r>
            <a:r>
              <a:rPr lang="en-US" altLang="zh-CN" sz="3200" i="1" dirty="0">
                <a:solidFill>
                  <a:srgbClr val="000000"/>
                </a:solidFill>
              </a:rPr>
              <a:t>V</a:t>
            </a:r>
            <a:r>
              <a:rPr lang="zh-CN" altLang="en-US" sz="3200" dirty="0">
                <a:solidFill>
                  <a:srgbClr val="000000"/>
                </a:solidFill>
              </a:rPr>
              <a:t>成反比</a:t>
            </a:r>
          </a:p>
          <a:p>
            <a:pPr algn="l" eaLnBrk="1" hangingPunct="1">
              <a:lnSpc>
                <a:spcPct val="125000"/>
              </a:lnSpc>
            </a:pPr>
            <a:r>
              <a:rPr lang="en-US" altLang="zh-CN" sz="3200" dirty="0">
                <a:solidFill>
                  <a:srgbClr val="000000"/>
                </a:solidFill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</a:rPr>
              <a:t>C</a:t>
            </a:r>
            <a:r>
              <a:rPr kumimoji="1" lang="zh-CN" altLang="en-US" sz="3200" dirty="0">
                <a:solidFill>
                  <a:srgbClr val="111111"/>
                </a:solidFill>
              </a:rPr>
              <a:t>．</a:t>
            </a:r>
            <a:r>
              <a:rPr lang="zh-CN" altLang="en-US" sz="3200" dirty="0">
                <a:solidFill>
                  <a:srgbClr val="000000"/>
                </a:solidFill>
              </a:rPr>
              <a:t>某种物质的密度</a:t>
            </a:r>
            <a:r>
              <a:rPr lang="en-US" altLang="zh-CN" sz="3200" i="1" dirty="0" err="1">
                <a:solidFill>
                  <a:srgbClr val="000000"/>
                </a:solidFill>
              </a:rPr>
              <a:t>ρ</a:t>
            </a:r>
            <a:r>
              <a:rPr lang="zh-CN" altLang="en-US" sz="3200" dirty="0">
                <a:solidFill>
                  <a:srgbClr val="000000"/>
                </a:solidFill>
              </a:rPr>
              <a:t>跟其体积</a:t>
            </a:r>
            <a:r>
              <a:rPr lang="en-US" altLang="zh-CN" sz="3200" i="1" dirty="0">
                <a:solidFill>
                  <a:srgbClr val="000000"/>
                </a:solidFill>
              </a:rPr>
              <a:t>V</a:t>
            </a:r>
            <a:r>
              <a:rPr lang="zh-CN" altLang="en-US" sz="3200" dirty="0">
                <a:solidFill>
                  <a:srgbClr val="000000"/>
                </a:solidFill>
              </a:rPr>
              <a:t>成反比</a:t>
            </a:r>
          </a:p>
          <a:p>
            <a:pPr algn="l" eaLnBrk="1" hangingPunct="1">
              <a:lnSpc>
                <a:spcPct val="125000"/>
              </a:lnSpc>
            </a:pPr>
            <a:r>
              <a:rPr lang="en-US" altLang="zh-CN" sz="3200" dirty="0">
                <a:solidFill>
                  <a:srgbClr val="000000"/>
                </a:solidFill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</a:rPr>
              <a:t>D</a:t>
            </a:r>
            <a:r>
              <a:rPr kumimoji="1" lang="zh-CN" altLang="en-US" sz="3200" dirty="0">
                <a:solidFill>
                  <a:srgbClr val="111111"/>
                </a:solidFill>
              </a:rPr>
              <a:t>．</a:t>
            </a:r>
            <a:r>
              <a:rPr lang="zh-CN" altLang="en-US" sz="3200" dirty="0">
                <a:solidFill>
                  <a:srgbClr val="000000"/>
                </a:solidFill>
              </a:rPr>
              <a:t>密度是物质的一种特性</a:t>
            </a:r>
            <a:r>
              <a:rPr lang="en-US" altLang="zh-CN" sz="3200" dirty="0">
                <a:solidFill>
                  <a:srgbClr val="000000"/>
                </a:solidFill>
              </a:rPr>
              <a:t>,</a:t>
            </a:r>
            <a:r>
              <a:rPr lang="zh-CN" altLang="en-US" sz="3200" dirty="0">
                <a:solidFill>
                  <a:srgbClr val="000000"/>
                </a:solidFill>
              </a:rPr>
              <a:t>与其质量、体积无关 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301997"/>
              </p:ext>
            </p:extLst>
          </p:nvPr>
        </p:nvGraphicFramePr>
        <p:xfrm>
          <a:off x="3581890" y="231490"/>
          <a:ext cx="1182688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公式" r:id="rId3" imgW="444240" imgH="406080" progId="Equation.3">
                  <p:embed/>
                </p:oleObj>
              </mc:Choice>
              <mc:Fallback>
                <p:oleObj name="公式" r:id="rId3" imgW="4442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890" y="231490"/>
                        <a:ext cx="1182688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030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725" y="366506"/>
            <a:ext cx="1845205" cy="21349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980" y="456515"/>
            <a:ext cx="3015335" cy="212224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86635" y="2751770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 smtClean="0">
                <a:solidFill>
                  <a:srgbClr val="FF0000"/>
                </a:solidFill>
              </a:rPr>
              <a:t>一滴水</a:t>
            </a:r>
            <a:r>
              <a:rPr kumimoji="1" lang="zh-CN" altLang="en-US" sz="3600" dirty="0" smtClean="0">
                <a:solidFill>
                  <a:schemeClr val="tx1"/>
                </a:solidFill>
              </a:rPr>
              <a:t>与</a:t>
            </a:r>
            <a:r>
              <a:rPr kumimoji="1" lang="zh-CN" altLang="en-US" sz="3600" dirty="0" smtClean="0">
                <a:solidFill>
                  <a:srgbClr val="FF0000"/>
                </a:solidFill>
              </a:rPr>
              <a:t>一桶水</a:t>
            </a:r>
            <a:r>
              <a:rPr kumimoji="1" lang="zh-CN" altLang="en-US" sz="3600" dirty="0" smtClean="0">
                <a:solidFill>
                  <a:schemeClr val="tx1"/>
                </a:solidFill>
              </a:rPr>
              <a:t>的密度相同吗？</a:t>
            </a:r>
            <a:endParaRPr kumimoji="1"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6525" y="3606865"/>
            <a:ext cx="8460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>
                <a:solidFill>
                  <a:schemeClr val="tx1"/>
                </a:solidFill>
              </a:rPr>
              <a:t>一杯水喝掉一半之后，</a:t>
            </a:r>
            <a:r>
              <a:rPr kumimoji="1" lang="zh-CN" altLang="en-US" sz="3600" dirty="0" smtClean="0">
                <a:solidFill>
                  <a:srgbClr val="FF0000"/>
                </a:solidFill>
              </a:rPr>
              <a:t>质量、体积、密度</a:t>
            </a:r>
            <a:r>
              <a:rPr kumimoji="1" lang="zh-CN" altLang="en-US" sz="3600" dirty="0" smtClean="0">
                <a:solidFill>
                  <a:schemeClr val="tx1"/>
                </a:solidFill>
              </a:rPr>
              <a:t>分别怎么变？</a:t>
            </a:r>
            <a:endParaRPr kumimoji="1" lang="zh-CN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7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785" y="276495"/>
            <a:ext cx="3746500" cy="304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6525" y="3606865"/>
            <a:ext cx="8460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>
                <a:solidFill>
                  <a:schemeClr val="tx1"/>
                </a:solidFill>
              </a:rPr>
              <a:t>一罐液化气，用掉一半之后，</a:t>
            </a:r>
            <a:r>
              <a:rPr kumimoji="1" lang="zh-CN" altLang="en-US" sz="3600" dirty="0" smtClean="0">
                <a:solidFill>
                  <a:srgbClr val="FF0000"/>
                </a:solidFill>
              </a:rPr>
              <a:t>质量、体积、密度</a:t>
            </a:r>
            <a:r>
              <a:rPr kumimoji="1" lang="zh-CN" altLang="en-US" sz="3600" dirty="0" smtClean="0">
                <a:solidFill>
                  <a:schemeClr val="tx1"/>
                </a:solidFill>
              </a:rPr>
              <a:t>分别怎么变？</a:t>
            </a:r>
            <a:endParaRPr kumimoji="1" lang="zh-CN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0" y="1086585"/>
            <a:ext cx="3240360" cy="2941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r="48953" b="6822"/>
          <a:stretch/>
        </p:blipFill>
        <p:spPr>
          <a:xfrm>
            <a:off x="4707015" y="906565"/>
            <a:ext cx="3855510" cy="322895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black">
          <a:xfrm>
            <a:off x="296525" y="276495"/>
            <a:ext cx="3285365" cy="56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宋体" charset="0"/>
              </a:rPr>
              <a:t> </a:t>
            </a:r>
            <a:r>
              <a:rPr lang="zh-CN" altLang="en-US" sz="3600" dirty="0" smtClean="0">
                <a:solidFill>
                  <a:schemeClr val="tx1"/>
                </a:solidFill>
                <a:latin typeface="宋体" charset="0"/>
              </a:rPr>
              <a:t>四、密度图像</a:t>
            </a:r>
            <a:endParaRPr lang="zh-CN" altLang="en-US" sz="3600" dirty="0">
              <a:solidFill>
                <a:schemeClr val="tx1"/>
              </a:solidFill>
              <a:latin typeface="宋体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42130" y="39219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2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71380" y="2256715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20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5596" y="2796775"/>
            <a:ext cx="50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 smtClean="0">
                <a:solidFill>
                  <a:srgbClr val="000000"/>
                </a:solidFill>
              </a:rPr>
              <a:t>1</a:t>
            </a:r>
            <a:r>
              <a:rPr kumimoji="1" lang="en-US" altLang="zh-CN" dirty="0" smtClean="0">
                <a:solidFill>
                  <a:srgbClr val="000000"/>
                </a:solidFill>
              </a:rPr>
              <a:t>0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56665" y="4326945"/>
            <a:ext cx="1399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err="1" smtClean="0">
                <a:solidFill>
                  <a:srgbClr val="FF0000"/>
                </a:solidFill>
              </a:rPr>
              <a:t>ρ</a:t>
            </a:r>
            <a:r>
              <a:rPr lang="zh-CN" altLang="en-US" i="1" baseline="-25000" dirty="0" smtClean="0">
                <a:solidFill>
                  <a:srgbClr val="FF0000"/>
                </a:solidFill>
              </a:rPr>
              <a:t>甲 </a:t>
            </a:r>
            <a:r>
              <a:rPr lang="zh-CN" altLang="en-US" dirty="0" smtClean="0">
                <a:solidFill>
                  <a:srgbClr val="FF0000"/>
                </a:solidFill>
              </a:rPr>
              <a:t>&gt; </a:t>
            </a:r>
            <a:r>
              <a:rPr lang="en-US" altLang="zh-CN" i="1" dirty="0" err="1" smtClean="0">
                <a:solidFill>
                  <a:srgbClr val="FF0000"/>
                </a:solidFill>
              </a:rPr>
              <a:t>ρ</a:t>
            </a:r>
            <a:r>
              <a:rPr lang="zh-CN" altLang="en-US" i="1" baseline="-25000" dirty="0" smtClean="0">
                <a:solidFill>
                  <a:srgbClr val="FF0000"/>
                </a:solidFill>
              </a:rPr>
              <a:t>乙</a:t>
            </a:r>
            <a:endParaRPr lang="zh-CN" altLang="en-US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2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black">
          <a:xfrm>
            <a:off x="611560" y="951570"/>
            <a:ext cx="79208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altLang="zh-CN" sz="3200" dirty="0" smtClean="0">
                <a:solidFill>
                  <a:srgbClr val="FF0000"/>
                </a:solidFill>
              </a:rPr>
              <a:t>1</a:t>
            </a:r>
            <a:r>
              <a:rPr lang="zh-CN" altLang="en-US" sz="3200" dirty="0">
                <a:solidFill>
                  <a:srgbClr val="FF0000"/>
                </a:solidFill>
              </a:rPr>
              <a:t>、</a:t>
            </a:r>
            <a:r>
              <a:rPr lang="zh-CN" altLang="en-US" sz="3200" dirty="0" smtClean="0">
                <a:solidFill>
                  <a:schemeClr val="tx1"/>
                </a:solidFill>
              </a:rPr>
              <a:t>一块金属块</a:t>
            </a:r>
            <a:r>
              <a:rPr lang="zh-CN" altLang="en-US" sz="3200" dirty="0">
                <a:solidFill>
                  <a:schemeClr val="tx1"/>
                </a:solidFill>
              </a:rPr>
              <a:t>的质量是</a:t>
            </a:r>
            <a:r>
              <a:rPr lang="en-US" altLang="zh-CN" sz="3200" dirty="0">
                <a:solidFill>
                  <a:schemeClr val="tx1"/>
                </a:solidFill>
              </a:rPr>
              <a:t>1.97 t</a:t>
            </a:r>
            <a:r>
              <a:rPr lang="zh-CN" altLang="en-US" sz="3200" dirty="0">
                <a:solidFill>
                  <a:schemeClr val="tx1"/>
                </a:solidFill>
              </a:rPr>
              <a:t>，体积是</a:t>
            </a:r>
            <a:r>
              <a:rPr lang="en-US" altLang="zh-CN" sz="3200" dirty="0">
                <a:solidFill>
                  <a:schemeClr val="tx1"/>
                </a:solidFill>
              </a:rPr>
              <a:t>0.25 m</a:t>
            </a:r>
            <a:r>
              <a:rPr lang="en-US" altLang="zh-CN" sz="3200" baseline="30000" dirty="0">
                <a:solidFill>
                  <a:schemeClr val="tx1"/>
                </a:solidFill>
              </a:rPr>
              <a:t>3</a:t>
            </a:r>
            <a:r>
              <a:rPr lang="zh-CN" altLang="en-US" sz="3200" dirty="0">
                <a:solidFill>
                  <a:schemeClr val="tx1"/>
                </a:solidFill>
              </a:rPr>
              <a:t>，它的密度多大？这是什么金属？</a:t>
            </a:r>
            <a:endParaRPr lang="en-US" altLang="zh-CN" sz="3200" dirty="0">
              <a:solidFill>
                <a:schemeClr val="tx1"/>
              </a:solidFill>
            </a:endParaRPr>
          </a:p>
        </p:txBody>
      </p:sp>
      <p:graphicFrame>
        <p:nvGraphicFramePr>
          <p:cNvPr id="583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021612"/>
              </p:ext>
            </p:extLst>
          </p:nvPr>
        </p:nvGraphicFramePr>
        <p:xfrm>
          <a:off x="1556665" y="2976795"/>
          <a:ext cx="5535615" cy="1035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1" name="公式" r:id="rId3" imgW="2197080" imgH="431640" progId="Equation.3">
                  <p:embed/>
                </p:oleObj>
              </mc:Choice>
              <mc:Fallback>
                <p:oleObj name="公式" r:id="rId3" imgW="2197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665" y="2976795"/>
                        <a:ext cx="5535615" cy="1035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Rectangle 14"/>
          <p:cNvSpPr>
            <a:spLocks noChangeArrowheads="1"/>
          </p:cNvSpPr>
          <p:nvPr/>
        </p:nvSpPr>
        <p:spPr bwMode="black">
          <a:xfrm>
            <a:off x="1601670" y="4236935"/>
            <a:ext cx="526256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</a:rPr>
              <a:t>查表可知：此金属为铁块。</a:t>
            </a: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black">
          <a:xfrm>
            <a:off x="926595" y="2256715"/>
            <a:ext cx="100540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+mn-ea"/>
                <a:ea typeface="+mn-ea"/>
                <a:cs typeface="楷体_GB2312" charset="0"/>
              </a:rPr>
              <a:t>解：</a:t>
            </a: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black">
          <a:xfrm>
            <a:off x="1646675" y="2256715"/>
            <a:ext cx="371157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ea typeface="楷体_GB2312" charset="0"/>
                <a:cs typeface="楷体_GB2312" charset="0"/>
              </a:rPr>
              <a:t>1.97 t=1 970 kg</a:t>
            </a:r>
            <a:endParaRPr lang="zh-CN" altLang="en-US" sz="3200" dirty="0">
              <a:solidFill>
                <a:schemeClr val="tx1"/>
              </a:solidFill>
              <a:ea typeface="楷体_GB2312" charset="0"/>
              <a:cs typeface="楷体_GB2312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black">
          <a:xfrm>
            <a:off x="296525" y="231490"/>
            <a:ext cx="3285365" cy="56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宋体" charset="0"/>
              </a:rPr>
              <a:t> </a:t>
            </a:r>
            <a:r>
              <a:rPr lang="zh-CN" altLang="en-US" sz="3600" dirty="0" smtClean="0">
                <a:solidFill>
                  <a:schemeClr val="tx1"/>
                </a:solidFill>
                <a:latin typeface="宋体" charset="0"/>
              </a:rPr>
              <a:t>四、密度计算</a:t>
            </a:r>
            <a:endParaRPr lang="zh-CN" altLang="en-US" sz="3600" dirty="0">
              <a:solidFill>
                <a:schemeClr val="tx1"/>
              </a:solidFill>
              <a:latin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33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2" grpId="0"/>
      <p:bldP spid="58383" grpId="0"/>
      <p:bldP spid="583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31540" y="366505"/>
            <a:ext cx="6975775" cy="68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25000"/>
              </a:lnSpc>
            </a:pPr>
            <a:r>
              <a:rPr lang="zh-CN" altLang="zh-CN"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2</a:t>
            </a:r>
            <a:r>
              <a:rPr lang="zh-CN" altLang="en-US" sz="32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、</a:t>
            </a:r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质量为</a:t>
            </a:r>
            <a:r>
              <a:rPr lang="zh-CN" altLang="zh-CN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4</a:t>
            </a:r>
            <a:r>
              <a:rPr lang="en-US" altLang="zh-CN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50g</a:t>
            </a:r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的水的体积为多少？</a:t>
            </a:r>
            <a:endParaRPr lang="zh-CN" altLang="en-US" sz="32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06615" y="1086585"/>
            <a:ext cx="5760640" cy="13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25000"/>
              </a:lnSpc>
            </a:pPr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这些水结成冰后体积变为多少？（冰的密度：</a:t>
            </a:r>
            <a:r>
              <a:rPr lang="bg-BG" altLang="zh-CN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0.9</a:t>
            </a:r>
            <a:r>
              <a:rPr lang="bg-BG" altLang="zh-CN"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×10</a:t>
            </a:r>
            <a:r>
              <a:rPr lang="bg-BG" altLang="zh-CN" sz="3200" baseline="31999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3</a:t>
            </a:r>
            <a:r>
              <a:rPr lang="bg-BG" altLang="zh-CN" sz="32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kg/</a:t>
            </a:r>
            <a:r>
              <a:rPr lang="bg-BG" altLang="zh-CN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m</a:t>
            </a:r>
            <a:r>
              <a:rPr lang="bg-BG" altLang="zh-CN" sz="3200" baseline="31999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3</a:t>
            </a:r>
            <a:r>
              <a:rPr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）</a:t>
            </a:r>
            <a:endParaRPr lang="zh-CN" altLang="en-US" sz="32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72300" y="501520"/>
            <a:ext cx="125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450cm</a:t>
            </a:r>
            <a:r>
              <a:rPr kumimoji="1" lang="en-US" altLang="zh-CN" baseline="30000" dirty="0" smtClean="0">
                <a:solidFill>
                  <a:srgbClr val="FF0000"/>
                </a:solidFill>
              </a:rPr>
              <a:t>3</a:t>
            </a:r>
            <a:endParaRPr kumimoji="1" lang="zh-CN" altLang="en-US" baseline="300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80941" y="1221600"/>
            <a:ext cx="123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 smtClean="0">
                <a:solidFill>
                  <a:srgbClr val="FF0000"/>
                </a:solidFill>
              </a:rPr>
              <a:t>5</a:t>
            </a:r>
            <a:r>
              <a:rPr kumimoji="1" lang="en-US" altLang="zh-CN" dirty="0" smtClean="0">
                <a:solidFill>
                  <a:srgbClr val="FF0000"/>
                </a:solidFill>
              </a:rPr>
              <a:t>00cm</a:t>
            </a:r>
            <a:r>
              <a:rPr kumimoji="1" lang="en-US" altLang="zh-CN" baseline="30000" dirty="0" smtClean="0">
                <a:solidFill>
                  <a:srgbClr val="FF0000"/>
                </a:solidFill>
              </a:rPr>
              <a:t>3</a:t>
            </a:r>
            <a:endParaRPr kumimoji="1" lang="zh-CN" altLang="en-US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40874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6525" y="276495"/>
            <a:ext cx="8340725" cy="191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25000"/>
              </a:lnSpc>
            </a:pPr>
            <a:r>
              <a:rPr lang="zh-CN" altLang="en-US" sz="3200" dirty="0" smtClean="0">
                <a:solidFill>
                  <a:srgbClr val="FF0000"/>
                </a:solidFill>
              </a:rPr>
              <a:t>3、</a:t>
            </a:r>
            <a:r>
              <a:rPr lang="zh-CN" altLang="en-US" sz="3200" dirty="0" smtClean="0">
                <a:solidFill>
                  <a:srgbClr val="000000"/>
                </a:solidFill>
              </a:rPr>
              <a:t>有一个质量为</a:t>
            </a:r>
            <a:r>
              <a:rPr lang="en-US" altLang="zh-CN" sz="3200" dirty="0">
                <a:solidFill>
                  <a:srgbClr val="000000"/>
                </a:solidFill>
              </a:rPr>
              <a:t>237 g</a:t>
            </a:r>
            <a:r>
              <a:rPr lang="zh-CN" altLang="en-US" sz="3200" dirty="0">
                <a:solidFill>
                  <a:srgbClr val="000000"/>
                </a:solidFill>
              </a:rPr>
              <a:t>，体积为</a:t>
            </a:r>
            <a:r>
              <a:rPr lang="en-US" altLang="zh-CN" sz="3200" dirty="0">
                <a:solidFill>
                  <a:srgbClr val="000000"/>
                </a:solidFill>
              </a:rPr>
              <a:t>40 cm</a:t>
            </a:r>
            <a:r>
              <a:rPr lang="en-US" altLang="zh-CN" sz="3200" baseline="30000" dirty="0">
                <a:solidFill>
                  <a:srgbClr val="000000"/>
                </a:solidFill>
              </a:rPr>
              <a:t>3</a:t>
            </a:r>
            <a:r>
              <a:rPr lang="zh-CN" altLang="en-US" sz="3200" dirty="0">
                <a:solidFill>
                  <a:srgbClr val="000000"/>
                </a:solidFill>
              </a:rPr>
              <a:t>铁球，它是实心还是空心的？若是空心，则空心的体积是多大？（</a:t>
            </a:r>
            <a:r>
              <a:rPr lang="en-US" altLang="zh-CN" sz="3200" i="1" dirty="0" err="1">
                <a:solidFill>
                  <a:srgbClr val="000000"/>
                </a:solidFill>
              </a:rPr>
              <a:t>ρ</a:t>
            </a:r>
            <a:r>
              <a:rPr lang="zh-CN" altLang="en-US" sz="3200" baseline="-25000" dirty="0">
                <a:solidFill>
                  <a:srgbClr val="000000"/>
                </a:solidFill>
              </a:rPr>
              <a:t>铁</a:t>
            </a:r>
            <a:r>
              <a:rPr lang="zh-CN" altLang="en-US" sz="3200" dirty="0">
                <a:solidFill>
                  <a:srgbClr val="000000"/>
                </a:solidFill>
              </a:rPr>
              <a:t>＝</a:t>
            </a:r>
            <a:r>
              <a:rPr lang="en-US" altLang="zh-CN" sz="3200" dirty="0">
                <a:solidFill>
                  <a:srgbClr val="000000"/>
                </a:solidFill>
              </a:rPr>
              <a:t>7.9×10</a:t>
            </a:r>
            <a:r>
              <a:rPr lang="en-US" altLang="zh-CN" sz="3200" baseline="30000" dirty="0">
                <a:solidFill>
                  <a:srgbClr val="000000"/>
                </a:solidFill>
              </a:rPr>
              <a:t>3 </a:t>
            </a:r>
            <a:r>
              <a:rPr lang="en-US" altLang="zh-CN" sz="3200" dirty="0">
                <a:solidFill>
                  <a:srgbClr val="000000"/>
                </a:solidFill>
              </a:rPr>
              <a:t>kg/m</a:t>
            </a:r>
            <a:r>
              <a:rPr lang="en-US" altLang="zh-CN" sz="3200" baseline="30000" dirty="0">
                <a:solidFill>
                  <a:srgbClr val="000000"/>
                </a:solidFill>
              </a:rPr>
              <a:t>3</a:t>
            </a:r>
            <a:r>
              <a:rPr lang="zh-CN" altLang="en-US" sz="3200" dirty="0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11760" y="257175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</a:rPr>
              <a:t>空心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85309" y="2571750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10cm</a:t>
            </a:r>
            <a:r>
              <a:rPr kumimoji="1" lang="en-US" altLang="zh-CN" sz="2800" baseline="30000" dirty="0" smtClean="0">
                <a:solidFill>
                  <a:srgbClr val="FF0000"/>
                </a:solidFill>
              </a:rPr>
              <a:t>3</a:t>
            </a:r>
            <a:endParaRPr kumimoji="1" lang="zh-CN" altLang="en-US" sz="28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54008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96525" y="276495"/>
            <a:ext cx="855503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宋体" charset="0"/>
              </a:rPr>
              <a:t>　　古时候，在地中海上，</a:t>
            </a:r>
            <a:r>
              <a:rPr lang="zh-CN" altLang="en-US" sz="3200" dirty="0" smtClean="0">
                <a:solidFill>
                  <a:srgbClr val="000000"/>
                </a:solidFill>
                <a:latin typeface="宋体" charset="0"/>
              </a:rPr>
              <a:t>有一个</a:t>
            </a:r>
            <a:endParaRPr lang="en-US" altLang="zh-CN" sz="3200" dirty="0" smtClean="0">
              <a:solidFill>
                <a:srgbClr val="000000"/>
              </a:solidFill>
              <a:latin typeface="宋体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zh-CN" altLang="en-US" sz="3200" dirty="0" smtClean="0">
                <a:solidFill>
                  <a:srgbClr val="000000"/>
                </a:solidFill>
                <a:latin typeface="宋体" charset="0"/>
              </a:rPr>
              <a:t>叙拉</a:t>
            </a:r>
            <a:r>
              <a:rPr lang="zh-CN" altLang="en-US" sz="3200" dirty="0">
                <a:solidFill>
                  <a:srgbClr val="000000"/>
                </a:solidFill>
                <a:latin typeface="宋体" charset="0"/>
              </a:rPr>
              <a:t>古王国，它的国王交给金</a:t>
            </a:r>
            <a:r>
              <a:rPr lang="zh-CN" altLang="en-US" sz="3200" dirty="0" smtClean="0">
                <a:solidFill>
                  <a:srgbClr val="000000"/>
                </a:solidFill>
                <a:latin typeface="宋体" charset="0"/>
              </a:rPr>
              <a:t>匠一</a:t>
            </a:r>
            <a:endParaRPr lang="en-US" altLang="zh-CN" sz="3200" dirty="0" smtClean="0">
              <a:solidFill>
                <a:srgbClr val="000000"/>
              </a:solidFill>
              <a:latin typeface="宋体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zh-CN" altLang="en-US" sz="3200" dirty="0" smtClean="0">
                <a:solidFill>
                  <a:srgbClr val="000000"/>
                </a:solidFill>
                <a:latin typeface="宋体" charset="0"/>
              </a:rPr>
              <a:t>定质</a:t>
            </a:r>
            <a:r>
              <a:rPr lang="zh-CN" altLang="en-US" sz="3200" dirty="0">
                <a:solidFill>
                  <a:srgbClr val="000000"/>
                </a:solidFill>
                <a:latin typeface="宋体" charset="0"/>
              </a:rPr>
              <a:t>量的黄金，</a:t>
            </a:r>
            <a:r>
              <a:rPr lang="zh-CN" altLang="en-US" sz="3200" dirty="0" smtClean="0">
                <a:solidFill>
                  <a:srgbClr val="000000"/>
                </a:solidFill>
                <a:latin typeface="宋体" charset="0"/>
              </a:rPr>
              <a:t>让金匠为自己打造</a:t>
            </a:r>
            <a:endParaRPr lang="en-US" altLang="zh-CN" sz="3200" dirty="0" smtClean="0">
              <a:solidFill>
                <a:srgbClr val="000000"/>
              </a:solidFill>
              <a:latin typeface="宋体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zh-CN" altLang="en-US" sz="3200" dirty="0" smtClean="0">
                <a:solidFill>
                  <a:srgbClr val="000000"/>
                </a:solidFill>
                <a:latin typeface="宋体" charset="0"/>
              </a:rPr>
              <a:t>一顶纯</a:t>
            </a:r>
            <a:r>
              <a:rPr lang="zh-CN" altLang="en-US" sz="3200" dirty="0">
                <a:solidFill>
                  <a:srgbClr val="000000"/>
                </a:solidFill>
                <a:latin typeface="宋体" charset="0"/>
              </a:rPr>
              <a:t>金的王冠，当王冠打造完毕交给国王时，国王发现这个金冠精美无比，但国王却怀疑金匠偷窃了他的黄金而用其它便宜的金属偷梁</a:t>
            </a:r>
          </a:p>
          <a:p>
            <a:pPr algn="l" eaLnBrk="1" hangingPunct="1">
              <a:lnSpc>
                <a:spcPct val="10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宋体" charset="0"/>
              </a:rPr>
              <a:t>换柱。</a:t>
            </a:r>
          </a:p>
          <a:p>
            <a:pPr algn="l" eaLnBrk="1" hangingPunct="1">
              <a:lnSpc>
                <a:spcPct val="10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宋体" charset="0"/>
              </a:rPr>
              <a:t>　　国王令人用秤去称，</a:t>
            </a:r>
            <a:r>
              <a:rPr lang="zh-CN" altLang="en-US" sz="3200" dirty="0" smtClean="0">
                <a:solidFill>
                  <a:srgbClr val="000000"/>
                </a:solidFill>
                <a:latin typeface="宋体" charset="0"/>
              </a:rPr>
              <a:t>结果王冠的质量与国王交给</a:t>
            </a:r>
            <a:r>
              <a:rPr lang="zh-CN" altLang="en-US" sz="3200" dirty="0">
                <a:solidFill>
                  <a:srgbClr val="000000"/>
                </a:solidFill>
                <a:latin typeface="宋体" charset="0"/>
              </a:rPr>
              <a:t>金</a:t>
            </a:r>
            <a:r>
              <a:rPr lang="zh-CN" altLang="en-US" sz="3200" dirty="0" smtClean="0">
                <a:solidFill>
                  <a:srgbClr val="000000"/>
                </a:solidFill>
                <a:latin typeface="宋体" charset="0"/>
              </a:rPr>
              <a:t>匠的</a:t>
            </a:r>
            <a:r>
              <a:rPr lang="zh-CN" altLang="en-US" sz="3200" dirty="0">
                <a:solidFill>
                  <a:srgbClr val="000000"/>
                </a:solidFill>
                <a:latin typeface="宋体" charset="0"/>
              </a:rPr>
              <a:t>黄金的质量是相同的。</a:t>
            </a:r>
          </a:p>
        </p:txBody>
      </p:sp>
      <p:pic>
        <p:nvPicPr>
          <p:cNvPr id="4" name="Picture 19" descr="王冠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3" b="22229"/>
          <a:stretch/>
        </p:blipFill>
        <p:spPr bwMode="auto">
          <a:xfrm>
            <a:off x="6642230" y="321500"/>
            <a:ext cx="20252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376645" y="2076695"/>
            <a:ext cx="6255695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dirty="0" smtClean="0">
                <a:solidFill>
                  <a:srgbClr val="000000"/>
                </a:solidFill>
                <a:latin typeface="宋体" charset="0"/>
              </a:rPr>
              <a:t>如何鉴别王冠是否是纯</a:t>
            </a:r>
            <a:r>
              <a:rPr lang="zh-CN" altLang="en-US" sz="4000" dirty="0">
                <a:solidFill>
                  <a:srgbClr val="000000"/>
                </a:solidFill>
                <a:latin typeface="宋体" charset="0"/>
              </a:rPr>
              <a:t>金制成的？</a:t>
            </a:r>
          </a:p>
        </p:txBody>
      </p:sp>
    </p:spTree>
    <p:extLst>
      <p:ext uri="{BB962C8B-B14F-4D97-AF65-F5344CB8AC3E}">
        <p14:creationId xmlns:p14="http://schemas.microsoft.com/office/powerpoint/2010/main" val="33101554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6545" y="456515"/>
            <a:ext cx="80108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例：</a:t>
            </a:r>
            <a:r>
              <a:rPr lang="zh-CN" altLang="zh-CN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在密度单位中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,1g/cm</a:t>
            </a:r>
            <a:r>
              <a:rPr lang="en-US" altLang="zh-CN" sz="2800" baseline="300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3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=</a:t>
            </a:r>
            <a:r>
              <a:rPr lang="zh-CN" altLang="zh-CN" sz="2800" u="sng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　　　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kg/m</a:t>
            </a:r>
            <a:r>
              <a:rPr lang="en-US" altLang="zh-CN" sz="2800" baseline="300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3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。测得一个苹果的质量为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171g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、体积为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180cm</a:t>
            </a:r>
            <a:r>
              <a:rPr lang="en-US" altLang="zh-CN" sz="2800" baseline="300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3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,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则苹果的密度为</a:t>
            </a:r>
            <a:r>
              <a:rPr lang="zh-CN" altLang="zh-CN" sz="2800" u="sng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　　　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kg/m</a:t>
            </a:r>
            <a:r>
              <a:rPr lang="en-US" altLang="zh-CN" sz="2800" baseline="300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3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52020" y="411510"/>
            <a:ext cx="98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1000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21650" y="1266605"/>
            <a:ext cx="783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950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59" y="456515"/>
            <a:ext cx="7875875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例：</a:t>
            </a:r>
            <a:r>
              <a:rPr lang="zh-CN" altLang="zh-CN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关于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密度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,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下列说法正确的是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(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　　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)</a:t>
            </a:r>
            <a:endParaRPr lang="zh-CN" altLang="zh-CN" sz="2800" dirty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A.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把一块砖切成体积相等的两块后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,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密度变为原来的一半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B.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铁的密度比水的密度大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,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表示铁的质量比水的质量大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C.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密度不同的两个物体质量可能相同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D.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密度相同的两个物体质量一定相同</a:t>
            </a:r>
          </a:p>
        </p:txBody>
      </p:sp>
      <p:sp>
        <p:nvSpPr>
          <p:cNvPr id="3" name="矩形 2"/>
          <p:cNvSpPr/>
          <p:nvPr/>
        </p:nvSpPr>
        <p:spPr>
          <a:xfrm>
            <a:off x="6237185" y="45651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C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3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6535" y="591530"/>
            <a:ext cx="853244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</a:rPr>
              <a:t>例：</a:t>
            </a:r>
            <a:r>
              <a:rPr lang="zh-CN" altLang="zh-CN" sz="2800" dirty="0" smtClean="0">
                <a:solidFill>
                  <a:schemeClr val="tx1"/>
                </a:solidFill>
              </a:rPr>
              <a:t>在用</a:t>
            </a:r>
            <a:r>
              <a:rPr lang="zh-CN" altLang="zh-CN" sz="2800" dirty="0">
                <a:solidFill>
                  <a:schemeClr val="tx1"/>
                </a:solidFill>
              </a:rPr>
              <a:t>天平和量筒测量某种食用油的密度时</a:t>
            </a:r>
            <a:r>
              <a:rPr lang="en-US" altLang="zh-CN" sz="2800" dirty="0">
                <a:solidFill>
                  <a:schemeClr val="tx1"/>
                </a:solidFill>
              </a:rPr>
              <a:t>,</a:t>
            </a:r>
            <a:r>
              <a:rPr lang="zh-CN" altLang="zh-CN" sz="2800" dirty="0">
                <a:solidFill>
                  <a:schemeClr val="tx1"/>
                </a:solidFill>
              </a:rPr>
              <a:t>以下操作步骤中</a:t>
            </a:r>
            <a:r>
              <a:rPr lang="en-US" altLang="zh-CN" sz="2800" dirty="0">
                <a:solidFill>
                  <a:schemeClr val="tx1"/>
                </a:solidFill>
              </a:rPr>
              <a:t>,</a:t>
            </a:r>
            <a:r>
              <a:rPr lang="zh-CN" altLang="zh-CN" sz="2800" dirty="0">
                <a:solidFill>
                  <a:schemeClr val="tx1"/>
                </a:solidFill>
              </a:rPr>
              <a:t>不必要且不合理的是　</a:t>
            </a:r>
            <a:r>
              <a:rPr lang="en-US" altLang="zh-CN" sz="2800" dirty="0">
                <a:solidFill>
                  <a:schemeClr val="tx1"/>
                </a:solidFill>
              </a:rPr>
              <a:t>(</a:t>
            </a:r>
            <a:r>
              <a:rPr lang="zh-CN" altLang="zh-CN" sz="2800" dirty="0">
                <a:solidFill>
                  <a:schemeClr val="tx1"/>
                </a:solidFill>
              </a:rPr>
              <a:t>　　</a:t>
            </a:r>
            <a:r>
              <a:rPr lang="en-US" altLang="zh-CN" sz="2800" dirty="0">
                <a:solidFill>
                  <a:schemeClr val="tx1"/>
                </a:solidFill>
              </a:rPr>
              <a:t>)</a:t>
            </a:r>
            <a:endParaRPr lang="zh-CN" altLang="zh-CN" sz="2800" dirty="0">
              <a:solidFill>
                <a:schemeClr val="tx1"/>
              </a:solidFill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</a:rPr>
              <a:t>A.</a:t>
            </a:r>
            <a:r>
              <a:rPr lang="zh-CN" altLang="zh-CN" sz="2800" dirty="0">
                <a:solidFill>
                  <a:schemeClr val="tx1"/>
                </a:solidFill>
              </a:rPr>
              <a:t>用天平测出空烧杯的质量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</a:rPr>
              <a:t>B.</a:t>
            </a:r>
            <a:r>
              <a:rPr lang="zh-CN" altLang="zh-CN" sz="2800" dirty="0">
                <a:solidFill>
                  <a:schemeClr val="tx1"/>
                </a:solidFill>
              </a:rPr>
              <a:t>取适量的油倒入烧杯中</a:t>
            </a:r>
            <a:r>
              <a:rPr lang="en-US" altLang="zh-CN" sz="2800" dirty="0">
                <a:solidFill>
                  <a:schemeClr val="tx1"/>
                </a:solidFill>
              </a:rPr>
              <a:t>,</a:t>
            </a:r>
            <a:r>
              <a:rPr lang="zh-CN" altLang="zh-CN" sz="2800" dirty="0">
                <a:solidFill>
                  <a:schemeClr val="tx1"/>
                </a:solidFill>
              </a:rPr>
              <a:t>用天平测出杯和油的总质量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</a:rPr>
              <a:t>C.</a:t>
            </a:r>
            <a:r>
              <a:rPr lang="zh-CN" altLang="zh-CN" sz="2800" dirty="0">
                <a:solidFill>
                  <a:schemeClr val="tx1"/>
                </a:solidFill>
              </a:rPr>
              <a:t>将烧杯中的油倒入量筒中</a:t>
            </a:r>
            <a:r>
              <a:rPr lang="en-US" altLang="zh-CN" sz="2800" dirty="0">
                <a:solidFill>
                  <a:schemeClr val="tx1"/>
                </a:solidFill>
              </a:rPr>
              <a:t>,</a:t>
            </a:r>
            <a:r>
              <a:rPr lang="zh-CN" altLang="zh-CN" sz="2800" dirty="0">
                <a:solidFill>
                  <a:schemeClr val="tx1"/>
                </a:solidFill>
              </a:rPr>
              <a:t>测出倒入量筒中的油的体积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</a:rPr>
              <a:t>D.</a:t>
            </a:r>
            <a:r>
              <a:rPr lang="zh-CN" altLang="zh-CN" sz="2800" dirty="0">
                <a:solidFill>
                  <a:schemeClr val="tx1"/>
                </a:solidFill>
              </a:rPr>
              <a:t>用天平测出烧杯和剩余油的总质量</a:t>
            </a:r>
          </a:p>
        </p:txBody>
      </p:sp>
      <p:sp>
        <p:nvSpPr>
          <p:cNvPr id="3" name="矩形 2"/>
          <p:cNvSpPr/>
          <p:nvPr/>
        </p:nvSpPr>
        <p:spPr>
          <a:xfrm>
            <a:off x="5832140" y="1086585"/>
            <a:ext cx="443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A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21550" y="411510"/>
            <a:ext cx="80787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 dirty="0" smtClean="0">
                <a:solidFill>
                  <a:srgbClr val="FF0000"/>
                </a:solidFill>
              </a:rPr>
              <a:t>例：</a:t>
            </a:r>
            <a:r>
              <a:rPr lang="zh-CN" altLang="en-US" sz="3200" dirty="0">
                <a:solidFill>
                  <a:schemeClr val="tx1"/>
                </a:solidFill>
              </a:rPr>
              <a:t>有一烧杯内装有质量是</a:t>
            </a:r>
            <a:r>
              <a:rPr lang="en-US" altLang="zh-CN" sz="3200" dirty="0">
                <a:solidFill>
                  <a:schemeClr val="tx1"/>
                </a:solidFill>
              </a:rPr>
              <a:t>55 g</a:t>
            </a:r>
            <a:r>
              <a:rPr lang="zh-CN" altLang="en-US" sz="3200" dirty="0">
                <a:solidFill>
                  <a:schemeClr val="tx1"/>
                </a:solidFill>
              </a:rPr>
              <a:t>、密度为</a:t>
            </a:r>
            <a:r>
              <a:rPr lang="en-US" altLang="zh-CN" sz="3200" dirty="0">
                <a:solidFill>
                  <a:schemeClr val="tx1"/>
                </a:solidFill>
              </a:rPr>
              <a:t>1.1×10</a:t>
            </a:r>
            <a:r>
              <a:rPr lang="en-US" altLang="zh-CN" sz="3200" baseline="30000" dirty="0">
                <a:solidFill>
                  <a:schemeClr val="tx1"/>
                </a:solidFill>
              </a:rPr>
              <a:t>3 </a:t>
            </a:r>
            <a:r>
              <a:rPr lang="en-US" altLang="zh-CN" sz="3200" dirty="0">
                <a:solidFill>
                  <a:schemeClr val="tx1"/>
                </a:solidFill>
              </a:rPr>
              <a:t>kg/m</a:t>
            </a:r>
            <a:r>
              <a:rPr lang="en-US" altLang="zh-CN" sz="3200" baseline="30000" dirty="0">
                <a:solidFill>
                  <a:schemeClr val="tx1"/>
                </a:solidFill>
              </a:rPr>
              <a:t>3</a:t>
            </a:r>
            <a:r>
              <a:rPr lang="zh-CN" altLang="en-US" sz="3200" dirty="0">
                <a:solidFill>
                  <a:schemeClr val="tx1"/>
                </a:solidFill>
              </a:rPr>
              <a:t>的盐水，盐水的体积是多大？</a:t>
            </a:r>
          </a:p>
        </p:txBody>
      </p:sp>
      <p:graphicFrame>
        <p:nvGraphicFramePr>
          <p:cNvPr id="686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094972"/>
              </p:ext>
            </p:extLst>
          </p:nvPr>
        </p:nvGraphicFramePr>
        <p:xfrm>
          <a:off x="1533525" y="2280048"/>
          <a:ext cx="1182688" cy="810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7" name="Equation" r:id="rId3" imgW="444240" imgH="406080" progId="Equation.DSMT4">
                  <p:embed/>
                </p:oleObj>
              </mc:Choice>
              <mc:Fallback>
                <p:oleObj name="Equation" r:id="rId3" imgW="444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2280048"/>
                        <a:ext cx="1182688" cy="810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9" name="Rectangle 11"/>
          <p:cNvSpPr>
            <a:spLocks noChangeArrowheads="1"/>
          </p:cNvSpPr>
          <p:nvPr/>
        </p:nvSpPr>
        <p:spPr bwMode="black">
          <a:xfrm>
            <a:off x="731283" y="2347912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解：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black">
          <a:xfrm>
            <a:off x="1517650" y="4176713"/>
            <a:ext cx="4584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8625" name="Group 17"/>
          <p:cNvGrpSpPr>
            <a:grpSpLocks/>
          </p:cNvGrpSpPr>
          <p:nvPr/>
        </p:nvGrpSpPr>
        <p:grpSpPr bwMode="auto">
          <a:xfrm>
            <a:off x="1106138" y="3336835"/>
            <a:ext cx="5865812" cy="1075344"/>
            <a:chOff x="442" y="2944"/>
            <a:chExt cx="3695" cy="730"/>
          </a:xfrm>
        </p:grpSpPr>
        <p:graphicFrame>
          <p:nvGraphicFramePr>
            <p:cNvPr id="68621" name="Object 13"/>
            <p:cNvGraphicFramePr>
              <a:graphicFrameLocks noChangeAspect="1"/>
            </p:cNvGraphicFramePr>
            <p:nvPr/>
          </p:nvGraphicFramePr>
          <p:xfrm>
            <a:off x="1231" y="2944"/>
            <a:ext cx="343" cy="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8" name="Equation" r:id="rId5" imgW="203040" imgH="431640" progId="Equation.DSMT4">
                    <p:embed/>
                  </p:oleObj>
                </mc:Choice>
                <mc:Fallback>
                  <p:oleObj name="Equation" r:id="rId5" imgW="20304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1" y="2944"/>
                          <a:ext cx="343" cy="7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22" name="Text Box 14"/>
            <p:cNvSpPr txBox="1">
              <a:spLocks noChangeArrowheads="1"/>
            </p:cNvSpPr>
            <p:nvPr/>
          </p:nvSpPr>
          <p:spPr bwMode="black">
            <a:xfrm>
              <a:off x="442" y="3066"/>
              <a:ext cx="3695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 smtClean="0">
                  <a:solidFill>
                    <a:schemeClr val="tx1"/>
                  </a:solidFill>
                </a:rPr>
                <a:t>V </a:t>
              </a:r>
              <a:r>
                <a:rPr lang="en-US" altLang="zh-CN" sz="2800" dirty="0" smtClean="0">
                  <a:solidFill>
                    <a:schemeClr val="tx1"/>
                  </a:solidFill>
                </a:rPr>
                <a:t>=        </a:t>
              </a:r>
              <a:r>
                <a:rPr lang="en-US" altLang="zh-CN" sz="2800" dirty="0">
                  <a:solidFill>
                    <a:schemeClr val="tx1"/>
                  </a:solidFill>
                </a:rPr>
                <a:t>=                   =50cm</a:t>
              </a:r>
              <a:r>
                <a:rPr lang="en-US" altLang="zh-CN" sz="2800" baseline="30000" dirty="0">
                  <a:solidFill>
                    <a:schemeClr val="tx1"/>
                  </a:solidFill>
                </a:rPr>
                <a:t>3</a:t>
              </a:r>
              <a:r>
                <a:rPr lang="zh-CN" altLang="en-US" sz="2800" baseline="30000" dirty="0">
                  <a:solidFill>
                    <a:schemeClr val="tx1"/>
                  </a:solidFill>
                </a:rPr>
                <a:t> </a:t>
              </a:r>
              <a:r>
                <a:rPr lang="zh-CN" altLang="en-US" sz="2800" dirty="0">
                  <a:solidFill>
                    <a:schemeClr val="tx1"/>
                  </a:solidFill>
                </a:rPr>
                <a:t> </a:t>
              </a:r>
            </a:p>
          </p:txBody>
        </p:sp>
        <p:graphicFrame>
          <p:nvGraphicFramePr>
            <p:cNvPr id="68623" name="Object 15"/>
            <p:cNvGraphicFramePr>
              <a:graphicFrameLocks noChangeAspect="1"/>
            </p:cNvGraphicFramePr>
            <p:nvPr/>
          </p:nvGraphicFramePr>
          <p:xfrm>
            <a:off x="1784" y="2967"/>
            <a:ext cx="1095" cy="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9" name="公式" r:id="rId7" imgW="723600" imgH="431640" progId="Equation.3">
                    <p:embed/>
                  </p:oleObj>
                </mc:Choice>
                <mc:Fallback>
                  <p:oleObj name="公式" r:id="rId7" imgW="7236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4" y="2967"/>
                          <a:ext cx="1095" cy="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6503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/>
      <p:bldP spid="686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2"/>
          <p:cNvSpPr>
            <a:spLocks noChangeArrowheads="1"/>
          </p:cNvSpPr>
          <p:nvPr/>
        </p:nvSpPr>
        <p:spPr bwMode="black">
          <a:xfrm>
            <a:off x="2501770" y="996576"/>
            <a:ext cx="855095" cy="1440160"/>
          </a:xfrm>
          <a:prstGeom prst="can">
            <a:avLst>
              <a:gd name="adj" fmla="val 41156"/>
            </a:avLst>
          </a:prstGeom>
          <a:gradFill rotWithShape="1">
            <a:gsLst>
              <a:gs pos="0">
                <a:srgbClr val="FF9933"/>
              </a:gs>
              <a:gs pos="50000">
                <a:srgbClr val="FFE6CD"/>
              </a:gs>
              <a:gs pos="100000">
                <a:srgbClr val="FF9933"/>
              </a:gs>
            </a:gsLst>
            <a:lin ang="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black">
          <a:xfrm>
            <a:off x="4121950" y="996575"/>
            <a:ext cx="856025" cy="1440160"/>
          </a:xfrm>
          <a:prstGeom prst="can">
            <a:avLst>
              <a:gd name="adj" fmla="val 40201"/>
            </a:avLst>
          </a:prstGeom>
          <a:gradFill rotWithShape="1">
            <a:gsLst>
              <a:gs pos="0">
                <a:srgbClr val="808080"/>
              </a:gs>
              <a:gs pos="50000">
                <a:srgbClr val="C0C0C0"/>
              </a:gs>
              <a:gs pos="100000">
                <a:srgbClr val="80808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5" name="AutoShape 25"/>
          <p:cNvSpPr>
            <a:spLocks noChangeArrowheads="1"/>
          </p:cNvSpPr>
          <p:nvPr/>
        </p:nvSpPr>
        <p:spPr bwMode="black">
          <a:xfrm>
            <a:off x="5742130" y="996575"/>
            <a:ext cx="900100" cy="1422698"/>
          </a:xfrm>
          <a:prstGeom prst="can">
            <a:avLst>
              <a:gd name="adj" fmla="val 41085"/>
            </a:avLst>
          </a:prstGeom>
          <a:gradFill rotWithShape="1">
            <a:gsLst>
              <a:gs pos="0">
                <a:srgbClr val="B2B2B2"/>
              </a:gs>
              <a:gs pos="50000">
                <a:srgbClr val="E6E6E6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11660" y="3246825"/>
            <a:ext cx="6300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0000"/>
                </a:solidFill>
                <a:latin typeface="宋体" charset="0"/>
              </a:rPr>
              <a:t>体积相同的铁块</a:t>
            </a:r>
            <a:r>
              <a:rPr lang="zh-CN" altLang="en-US" sz="3600" dirty="0">
                <a:solidFill>
                  <a:srgbClr val="000000"/>
                </a:solidFill>
                <a:latin typeface="宋体" charset="0"/>
              </a:rPr>
              <a:t>、铝块和铜块，如何来区分它们？</a:t>
            </a:r>
          </a:p>
        </p:txBody>
      </p:sp>
    </p:spTree>
    <p:extLst>
      <p:ext uri="{BB962C8B-B14F-4D97-AF65-F5344CB8AC3E}">
        <p14:creationId xmlns:p14="http://schemas.microsoft.com/office/powerpoint/2010/main" val="196255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566555" y="996575"/>
            <a:ext cx="8010890" cy="115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25000"/>
              </a:lnSpc>
            </a:pPr>
            <a:r>
              <a:rPr kumimoji="1" lang="zh-CN" altLang="en-US" sz="2800" dirty="0" smtClean="0">
                <a:solidFill>
                  <a:srgbClr val="FF0000"/>
                </a:solidFill>
                <a:latin typeface="宋体" charset="0"/>
              </a:rPr>
              <a:t>实验一</a:t>
            </a:r>
            <a:r>
              <a:rPr kumimoji="1" lang="zh-CN" altLang="en-US" sz="2800" dirty="0">
                <a:solidFill>
                  <a:srgbClr val="FF0000"/>
                </a:solidFill>
                <a:latin typeface="宋体" charset="0"/>
              </a:rPr>
              <a:t>：</a:t>
            </a:r>
            <a:r>
              <a:rPr kumimoji="1" lang="zh-CN" altLang="en-US" sz="2800" dirty="0">
                <a:solidFill>
                  <a:srgbClr val="000000"/>
                </a:solidFill>
                <a:latin typeface="宋体" charset="0"/>
              </a:rPr>
              <a:t>用</a:t>
            </a:r>
            <a:r>
              <a:rPr kumimoji="1" lang="zh-CN" altLang="en-US" sz="2800" dirty="0">
                <a:solidFill>
                  <a:schemeClr val="tx1"/>
                </a:solidFill>
                <a:latin typeface="宋体" charset="0"/>
              </a:rPr>
              <a:t>天平</a:t>
            </a:r>
            <a:r>
              <a:rPr kumimoji="1" lang="zh-CN" altLang="en-US" sz="2800" dirty="0">
                <a:solidFill>
                  <a:srgbClr val="000000"/>
                </a:solidFill>
                <a:latin typeface="宋体" charset="0"/>
              </a:rPr>
              <a:t>测量具有相同体积的不同物质的质量。（体积已知）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511660" y="4326945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000000"/>
                </a:solidFill>
                <a:latin typeface="宋体" charset="0"/>
              </a:rPr>
              <a:t>托盘</a:t>
            </a:r>
            <a:r>
              <a:rPr kumimoji="1" lang="zh-CN" altLang="en-US" sz="2800" dirty="0">
                <a:solidFill>
                  <a:srgbClr val="FF0000"/>
                </a:solidFill>
                <a:latin typeface="宋体" charset="0"/>
              </a:rPr>
              <a:t>天平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112060" y="3966905"/>
            <a:ext cx="31448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FF0000"/>
                </a:solidFill>
                <a:latin typeface="宋体" charset="0"/>
              </a:rPr>
              <a:t>体积相同</a:t>
            </a:r>
            <a:r>
              <a:rPr kumimoji="1" lang="zh-CN" altLang="en-US" sz="2800" dirty="0">
                <a:solidFill>
                  <a:srgbClr val="000000"/>
                </a:solidFill>
                <a:latin typeface="宋体" charset="0"/>
              </a:rPr>
              <a:t>的铜块、铁块、铝块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341530" y="231490"/>
            <a:ext cx="3060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1" lang="zh-CN" altLang="en-US" sz="3600" dirty="0" smtClean="0">
                <a:solidFill>
                  <a:schemeClr val="tx1"/>
                </a:solidFill>
              </a:rPr>
              <a:t>一、实验</a:t>
            </a:r>
            <a:r>
              <a:rPr kumimoji="1" lang="zh-CN" altLang="en-US" sz="3600" dirty="0">
                <a:solidFill>
                  <a:schemeClr val="tx1"/>
                </a:solidFill>
              </a:rPr>
              <a:t>探究：</a:t>
            </a:r>
          </a:p>
        </p:txBody>
      </p:sp>
      <p:sp>
        <p:nvSpPr>
          <p:cNvPr id="52246" name="AutoShape 22"/>
          <p:cNvSpPr>
            <a:spLocks noChangeArrowheads="1"/>
          </p:cNvSpPr>
          <p:nvPr/>
        </p:nvSpPr>
        <p:spPr bwMode="black">
          <a:xfrm>
            <a:off x="5427095" y="2751770"/>
            <a:ext cx="496887" cy="765274"/>
          </a:xfrm>
          <a:prstGeom prst="can">
            <a:avLst>
              <a:gd name="adj" fmla="val 41156"/>
            </a:avLst>
          </a:prstGeom>
          <a:gradFill rotWithShape="1">
            <a:gsLst>
              <a:gs pos="0">
                <a:srgbClr val="FF9933"/>
              </a:gs>
              <a:gs pos="50000">
                <a:srgbClr val="FFE6CD"/>
              </a:gs>
              <a:gs pos="100000">
                <a:srgbClr val="FF9933"/>
              </a:gs>
            </a:gsLst>
            <a:lin ang="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2248" name="AutoShape 24"/>
          <p:cNvSpPr>
            <a:spLocks noChangeArrowheads="1"/>
          </p:cNvSpPr>
          <p:nvPr/>
        </p:nvSpPr>
        <p:spPr bwMode="black">
          <a:xfrm>
            <a:off x="6392864" y="2740224"/>
            <a:ext cx="496887" cy="760809"/>
          </a:xfrm>
          <a:prstGeom prst="can">
            <a:avLst>
              <a:gd name="adj" fmla="val 40201"/>
            </a:avLst>
          </a:prstGeom>
          <a:gradFill rotWithShape="1">
            <a:gsLst>
              <a:gs pos="0">
                <a:srgbClr val="808080"/>
              </a:gs>
              <a:gs pos="50000">
                <a:srgbClr val="C0C0C0"/>
              </a:gs>
              <a:gs pos="100000">
                <a:srgbClr val="80808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2249" name="AutoShape 25"/>
          <p:cNvSpPr>
            <a:spLocks noChangeArrowheads="1"/>
          </p:cNvSpPr>
          <p:nvPr/>
        </p:nvSpPr>
        <p:spPr bwMode="black">
          <a:xfrm>
            <a:off x="7407315" y="2751770"/>
            <a:ext cx="469900" cy="747415"/>
          </a:xfrm>
          <a:prstGeom prst="can">
            <a:avLst>
              <a:gd name="adj" fmla="val 41085"/>
            </a:avLst>
          </a:prstGeom>
          <a:gradFill rotWithShape="1">
            <a:gsLst>
              <a:gs pos="0">
                <a:srgbClr val="B2B2B2"/>
              </a:gs>
              <a:gs pos="50000">
                <a:srgbClr val="E6E6E6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pic>
        <p:nvPicPr>
          <p:cNvPr id="52251" name="Picture 27" descr="t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2211709"/>
            <a:ext cx="3881437" cy="20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35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06516" y="276495"/>
            <a:ext cx="216024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1" lang="zh-CN" altLang="en-US" sz="3200" dirty="0" smtClean="0">
                <a:solidFill>
                  <a:srgbClr val="000000"/>
                </a:solidFill>
              </a:rPr>
              <a:t>记录数据：</a:t>
            </a:r>
            <a:endParaRPr kumimoji="1" lang="zh-CN" altLang="en-US" sz="3200" dirty="0">
              <a:solidFill>
                <a:srgbClr val="000000"/>
              </a:solidFill>
            </a:endParaRPr>
          </a:p>
        </p:txBody>
      </p:sp>
      <p:graphicFrame>
        <p:nvGraphicFramePr>
          <p:cNvPr id="57407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02653"/>
              </p:ext>
            </p:extLst>
          </p:nvPr>
        </p:nvGraphicFramePr>
        <p:xfrm>
          <a:off x="1241630" y="1041580"/>
          <a:ext cx="6120680" cy="2394542"/>
        </p:xfrm>
        <a:graphic>
          <a:graphicData uri="http://schemas.openxmlformats.org/drawingml/2006/table">
            <a:tbl>
              <a:tblPr/>
              <a:tblGrid>
                <a:gridCol w="1410018"/>
                <a:gridCol w="2100892"/>
                <a:gridCol w="2609770"/>
              </a:tblGrid>
              <a:tr h="486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charset="0"/>
                        <a:ea typeface="楷体_GB2312" charset="0"/>
                        <a:cs typeface="楷体_GB2312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质量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/g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charset="0"/>
                        <a:ea typeface="楷体_GB2312" charset="0"/>
                        <a:cs typeface="楷体_GB23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体积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/cm</a:t>
                      </a:r>
                      <a:r>
                        <a:rPr kumimoji="0" lang="en-US" altLang="zh-CN" sz="2800" b="1" i="0" u="none" strike="noStrike" cap="none" normalizeH="0" baseline="3000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3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3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铁块 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charset="0"/>
                        <a:ea typeface="楷体_GB2312" charset="0"/>
                        <a:cs typeface="楷体_GB23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4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铜块 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charset="0"/>
                        <a:ea typeface="楷体_GB2312" charset="0"/>
                        <a:cs typeface="楷体_GB23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4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铝块 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charset="0"/>
                        <a:ea typeface="楷体_GB2312" charset="0"/>
                        <a:cs typeface="楷体_GB23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4433888" y="249674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4376738" y="248602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7381" name="Text Box 37"/>
          <p:cNvSpPr txBox="1">
            <a:spLocks noChangeArrowheads="1"/>
          </p:cNvSpPr>
          <p:nvPr/>
        </p:nvSpPr>
        <p:spPr bwMode="auto">
          <a:xfrm>
            <a:off x="701570" y="3831890"/>
            <a:ext cx="7150449" cy="584776"/>
          </a:xfrm>
          <a:prstGeom prst="rect">
            <a:avLst/>
          </a:prstGeom>
          <a:solidFill>
            <a:srgbClr val="FCD5B5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</a:rPr>
              <a:t>结论：</a:t>
            </a:r>
            <a:r>
              <a:rPr lang="zh-CN" altLang="en-US" sz="3200" dirty="0">
                <a:solidFill>
                  <a:schemeClr val="tx1"/>
                </a:solidFill>
              </a:rPr>
              <a:t>体积相同的不同物质质量不同。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76845" y="1626645"/>
            <a:ext cx="800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7.9g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76845" y="2256715"/>
            <a:ext cx="800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8</a:t>
            </a:r>
            <a:r>
              <a:rPr kumimoji="1" lang="en-US" altLang="zh-CN" dirty="0" smtClean="0">
                <a:solidFill>
                  <a:srgbClr val="FF0000"/>
                </a:solidFill>
              </a:rPr>
              <a:t>.9g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76845" y="2886785"/>
            <a:ext cx="800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2.7g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8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1" grpId="0" animBg="1"/>
      <p:bldP spid="3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1826695" y="276495"/>
            <a:ext cx="5175575" cy="2970330"/>
            <a:chOff x="2186735" y="861560"/>
            <a:chExt cx="4770531" cy="282525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/>
            <a:srcRect l="50781"/>
            <a:stretch/>
          </p:blipFill>
          <p:spPr>
            <a:xfrm>
              <a:off x="2186735" y="861560"/>
              <a:ext cx="4770531" cy="2825251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2411759" y="1896675"/>
              <a:ext cx="1305145" cy="9451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zh-CN" altLang="en-US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211960" y="1626645"/>
              <a:ext cx="1305145" cy="9451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zh-CN" altLang="en-US" dirty="0"/>
            </a:p>
          </p:txBody>
        </p:sp>
      </p:grpSp>
      <p:sp>
        <p:nvSpPr>
          <p:cNvPr id="6" name="矩形 5"/>
          <p:cNvSpPr/>
          <p:nvPr/>
        </p:nvSpPr>
        <p:spPr>
          <a:xfrm>
            <a:off x="1556665" y="3606865"/>
            <a:ext cx="6300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0000"/>
                </a:solidFill>
                <a:latin typeface="宋体" charset="0"/>
              </a:rPr>
              <a:t>质量相同的铁块</a:t>
            </a:r>
            <a:r>
              <a:rPr lang="zh-CN" altLang="en-US" sz="3600" dirty="0">
                <a:solidFill>
                  <a:srgbClr val="000000"/>
                </a:solidFill>
                <a:latin typeface="宋体" charset="0"/>
              </a:rPr>
              <a:t>、铝块和铜块，如何来区分它们？</a:t>
            </a:r>
          </a:p>
        </p:txBody>
      </p:sp>
    </p:spTree>
    <p:extLst>
      <p:ext uri="{BB962C8B-B14F-4D97-AF65-F5344CB8AC3E}">
        <p14:creationId xmlns:p14="http://schemas.microsoft.com/office/powerpoint/2010/main" val="3131337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2" name="Rectangle 26"/>
          <p:cNvSpPr>
            <a:spLocks noChangeArrowheads="1"/>
          </p:cNvSpPr>
          <p:nvPr/>
        </p:nvSpPr>
        <p:spPr bwMode="auto">
          <a:xfrm>
            <a:off x="4433888" y="249674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5563" name="Rectangle 27"/>
          <p:cNvSpPr>
            <a:spLocks noChangeArrowheads="1"/>
          </p:cNvSpPr>
          <p:nvPr/>
        </p:nvSpPr>
        <p:spPr bwMode="auto">
          <a:xfrm>
            <a:off x="4376738" y="248602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5588" name="Text Box 52"/>
          <p:cNvSpPr txBox="1">
            <a:spLocks noChangeArrowheads="1"/>
          </p:cNvSpPr>
          <p:nvPr/>
        </p:nvSpPr>
        <p:spPr bwMode="auto">
          <a:xfrm>
            <a:off x="566555" y="321500"/>
            <a:ext cx="7965885" cy="6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25000"/>
              </a:lnSpc>
            </a:pPr>
            <a:r>
              <a:rPr kumimoji="1" lang="zh-CN" altLang="en-US" sz="2800" dirty="0">
                <a:solidFill>
                  <a:srgbClr val="FF0000"/>
                </a:solidFill>
              </a:rPr>
              <a:t>实验二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：</a:t>
            </a:r>
            <a:r>
              <a:rPr kumimoji="1" lang="zh-CN" altLang="en-US" sz="2800" dirty="0" smtClean="0">
                <a:solidFill>
                  <a:srgbClr val="111111"/>
                </a:solidFill>
              </a:rPr>
              <a:t>用量筒比较质量</a:t>
            </a:r>
            <a:r>
              <a:rPr kumimoji="1" lang="zh-CN" altLang="en-US" sz="2800" dirty="0">
                <a:solidFill>
                  <a:srgbClr val="111111"/>
                </a:solidFill>
              </a:rPr>
              <a:t>相同的不同物质</a:t>
            </a:r>
            <a:r>
              <a:rPr kumimoji="1" lang="zh-CN" altLang="en-US" sz="2800" dirty="0" smtClean="0">
                <a:solidFill>
                  <a:srgbClr val="111111"/>
                </a:solidFill>
              </a:rPr>
              <a:t>的体积。</a:t>
            </a:r>
            <a:endParaRPr kumimoji="1"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6815" y="1491630"/>
            <a:ext cx="3060340" cy="29769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8650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96525" y="276495"/>
            <a:ext cx="216024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1" lang="zh-CN" altLang="en-US" sz="3200" dirty="0" smtClean="0">
                <a:solidFill>
                  <a:srgbClr val="000000"/>
                </a:solidFill>
              </a:rPr>
              <a:t>记录数据：</a:t>
            </a:r>
            <a:endParaRPr kumimoji="1" lang="zh-CN" altLang="en-US" sz="3200" dirty="0">
              <a:solidFill>
                <a:srgbClr val="000000"/>
              </a:solidFill>
            </a:endParaRPr>
          </a:p>
        </p:txBody>
      </p:sp>
      <p:graphicFrame>
        <p:nvGraphicFramePr>
          <p:cNvPr id="57407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260964"/>
              </p:ext>
            </p:extLst>
          </p:nvPr>
        </p:nvGraphicFramePr>
        <p:xfrm>
          <a:off x="1331640" y="1356615"/>
          <a:ext cx="6120680" cy="2394542"/>
        </p:xfrm>
        <a:graphic>
          <a:graphicData uri="http://schemas.openxmlformats.org/drawingml/2006/table">
            <a:tbl>
              <a:tblPr/>
              <a:tblGrid>
                <a:gridCol w="1410018"/>
                <a:gridCol w="2100892"/>
                <a:gridCol w="2609770"/>
              </a:tblGrid>
              <a:tr h="486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charset="0"/>
                        <a:ea typeface="楷体_GB2312" charset="0"/>
                        <a:cs typeface="楷体_GB2312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   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质量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/g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charset="0"/>
                        <a:ea typeface="楷体_GB2312" charset="0"/>
                        <a:cs typeface="楷体_GB23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    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体积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/cm</a:t>
                      </a:r>
                      <a:r>
                        <a:rPr kumimoji="0" lang="en-US" altLang="zh-CN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3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3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铁块 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      100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charset="0"/>
                        <a:ea typeface="楷体_GB2312" charset="0"/>
                        <a:cs typeface="楷体_GB23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4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铜块 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      100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charset="0"/>
                        <a:ea typeface="楷体_GB2312" charset="0"/>
                        <a:cs typeface="楷体_GB23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4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宋体" charset="0"/>
                          <a:ea typeface="宋体" charset="0"/>
                          <a:cs typeface="宋体" charset="0"/>
                        </a:rPr>
                        <a:t>铝块 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charset="0"/>
                          <a:ea typeface="楷体_GB2312" charset="0"/>
                          <a:cs typeface="楷体_GB2312" charset="0"/>
                        </a:rPr>
                        <a:t>       100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charset="0"/>
                        <a:ea typeface="楷体_GB2312" charset="0"/>
                        <a:cs typeface="楷体_GB23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4433888" y="249674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4376738" y="248602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7381" name="Text Box 37"/>
          <p:cNvSpPr txBox="1">
            <a:spLocks noChangeArrowheads="1"/>
          </p:cNvSpPr>
          <p:nvPr/>
        </p:nvSpPr>
        <p:spPr bwMode="auto">
          <a:xfrm>
            <a:off x="701570" y="4146925"/>
            <a:ext cx="7150449" cy="584776"/>
          </a:xfrm>
          <a:prstGeom prst="rect">
            <a:avLst/>
          </a:prstGeom>
          <a:solidFill>
            <a:srgbClr val="FCD5B5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</a:rPr>
              <a:t>结论</a:t>
            </a:r>
            <a:r>
              <a:rPr lang="zh-CN" altLang="en-US" sz="3200" dirty="0" smtClean="0">
                <a:solidFill>
                  <a:srgbClr val="FF0000"/>
                </a:solidFill>
              </a:rPr>
              <a:t>：</a:t>
            </a:r>
            <a:r>
              <a:rPr lang="zh-CN" altLang="en-US" sz="3200" dirty="0" smtClean="0">
                <a:solidFill>
                  <a:schemeClr val="tx1"/>
                </a:solidFill>
              </a:rPr>
              <a:t>质量相同的不同物质体积不同</a:t>
            </a:r>
            <a:r>
              <a:rPr lang="zh-CN" altLang="en-US" sz="3200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21716" y="194168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13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32382" y="2571750"/>
            <a:ext cx="510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11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23891" y="3246825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37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4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1" grpId="0" animBg="1"/>
      <p:bldP spid="3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7234</TotalTime>
  <Words>608</Words>
  <Application>Microsoft Macintosh PowerPoint</Application>
  <PresentationFormat>全屏显示(16:9)</PresentationFormat>
  <Paragraphs>134</Paragraphs>
  <Slides>33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36" baseType="lpstr">
      <vt:lpstr>Office 主题</vt:lpstr>
      <vt:lpstr>Equation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2012-04-02T08:15:09Z</dcterms:created>
  <dcterms:modified xsi:type="dcterms:W3CDTF">2020-03-09T02:06:34Z</dcterms:modified>
</cp:coreProperties>
</file>