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2" r:id="rId2"/>
  </p:sldMasterIdLst>
  <p:notesMasterIdLst>
    <p:notesMasterId r:id="rId15"/>
  </p:notesMasterIdLst>
  <p:sldIdLst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5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5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123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0050B78-7ADE-4A49-916D-115781BC75B6}" type="slidenum">
              <a:rPr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156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/>
            <a:fld id="{9A0DB2DC-4C9A-4742-B13C-FB6460FD3503}" type="slidenum">
              <a:rPr lang="en-US" altLang="zh-CN" sz="1200" b="0" dirty="0"/>
              <a:t>5</a:t>
            </a:fld>
            <a:endParaRPr lang="en-US" altLang="zh-CN" sz="1200" b="0" dirty="0"/>
          </a:p>
        </p:txBody>
      </p:sp>
      <p:sp>
        <p:nvSpPr>
          <p:cNvPr id="8194" name="Rectangle 2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5" name="Rectangle 3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>
              <a:spcBef>
                <a:spcPct val="0"/>
              </a:spcBef>
            </a:pPr>
            <a:r>
              <a:rPr lang="zh-CN" altLang="en-US" dirty="0"/>
              <a:t>这道题请老师们在黑板上演算，结果肯定是一个小数，所以请提前备课。</a:t>
            </a:r>
          </a:p>
        </p:txBody>
      </p:sp>
    </p:spTree>
    <p:extLst>
      <p:ext uri="{BB962C8B-B14F-4D97-AF65-F5344CB8AC3E}">
        <p14:creationId xmlns:p14="http://schemas.microsoft.com/office/powerpoint/2010/main" val="2844226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2022/10/16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319088" y="215900"/>
            <a:ext cx="11544300" cy="434975"/>
            <a:chOff x="319088" y="215900"/>
            <a:chExt cx="11544300" cy="434975"/>
          </a:xfrm>
        </p:grpSpPr>
        <p:grpSp>
          <p:nvGrpSpPr>
            <p:cNvPr id="3" name="组合 5"/>
            <p:cNvGrpSpPr/>
            <p:nvPr/>
          </p:nvGrpSpPr>
          <p:grpSpPr bwMode="auto">
            <a:xfrm>
              <a:off x="319088" y="215900"/>
              <a:ext cx="1595437" cy="434975"/>
              <a:chOff x="319833" y="6005359"/>
              <a:chExt cx="1770997" cy="433425"/>
            </a:xfrm>
          </p:grpSpPr>
          <p:pic>
            <p:nvPicPr>
              <p:cNvPr id="5" name="Picture 18" descr="D:\Documents\Pictures\畅言logo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833" y="6005359"/>
                <a:ext cx="567581" cy="43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TextBox 7"/>
              <p:cNvSpPr txBox="1">
                <a:spLocks noChangeArrowheads="1"/>
              </p:cNvSpPr>
              <p:nvPr/>
            </p:nvSpPr>
            <p:spPr bwMode="auto">
              <a:xfrm>
                <a:off x="864348" y="6068633"/>
                <a:ext cx="1226482" cy="368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zh-CN" altLang="en-US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畅言教育</a:t>
                </a:r>
              </a:p>
            </p:txBody>
          </p:sp>
        </p:grp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39513" y="252413"/>
              <a:ext cx="523875" cy="363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组合 1"/>
          <p:cNvGrpSpPr/>
          <p:nvPr userDrawn="1"/>
        </p:nvGrpSpPr>
        <p:grpSpPr bwMode="auto">
          <a:xfrm>
            <a:off x="0" y="876300"/>
            <a:ext cx="8143875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 dirty="0"/>
            </a:p>
          </p:txBody>
        </p:sp>
        <p:pic>
          <p:nvPicPr>
            <p:cNvPr id="9" name="图片 2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8" t="9363" r="29749" b="-82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2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9" t="12558" r="-10663" b="70840"/>
          <a:stretch>
            <a:fillRect/>
          </a:stretch>
        </p:blipFill>
        <p:spPr bwMode="auto">
          <a:xfrm>
            <a:off x="2233613" y="182563"/>
            <a:ext cx="99583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5"/>
          <p:cNvGrpSpPr/>
          <p:nvPr userDrawn="1"/>
        </p:nvGrpSpPr>
        <p:grpSpPr bwMode="auto">
          <a:xfrm>
            <a:off x="319088" y="215900"/>
            <a:ext cx="1595437" cy="434975"/>
            <a:chOff x="319833" y="6005359"/>
            <a:chExt cx="1770997" cy="433425"/>
          </a:xfrm>
        </p:grpSpPr>
        <p:pic>
          <p:nvPicPr>
            <p:cNvPr id="5" name="Picture 18" descr="D:\Documents\Pictures\畅言logo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33" y="6005359"/>
              <a:ext cx="567581" cy="4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7"/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畅言教育</a:t>
              </a:r>
            </a:p>
          </p:txBody>
        </p:sp>
      </p:grpSp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9513" y="252413"/>
            <a:ext cx="52387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 userDrawn="1"/>
        </p:nvSpPr>
        <p:spPr bwMode="auto">
          <a:xfrm>
            <a:off x="8199438" y="280988"/>
            <a:ext cx="31273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人民教育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八</a:t>
            </a:r>
            <a:r>
              <a:rPr lang="zh-CN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12192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63" b="14136"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2" y="212750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6" name="组合 1"/>
          <p:cNvGrpSpPr/>
          <p:nvPr userDrawn="1"/>
        </p:nvGrpSpPr>
        <p:grpSpPr bwMode="auto">
          <a:xfrm>
            <a:off x="2646363" y="1322388"/>
            <a:ext cx="7770812" cy="1974850"/>
            <a:chOff x="2646363" y="1322388"/>
            <a:chExt cx="7770812" cy="1974850"/>
          </a:xfrm>
        </p:grpSpPr>
        <p:sp>
          <p:nvSpPr>
            <p:cNvPr id="7" name="矩形 8"/>
            <p:cNvSpPr>
              <a:spLocks noChangeArrowheads="1"/>
            </p:cNvSpPr>
            <p:nvPr/>
          </p:nvSpPr>
          <p:spPr bwMode="auto">
            <a:xfrm>
              <a:off x="2646363" y="2373313"/>
              <a:ext cx="7770812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54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谢谢观看！</a:t>
              </a:r>
            </a:p>
          </p:txBody>
        </p:sp>
        <p:grpSp>
          <p:nvGrpSpPr>
            <p:cNvPr id="8" name="组合 5"/>
            <p:cNvGrpSpPr/>
            <p:nvPr/>
          </p:nvGrpSpPr>
          <p:grpSpPr bwMode="auto">
            <a:xfrm>
              <a:off x="4973638" y="1322388"/>
              <a:ext cx="2373312" cy="647700"/>
              <a:chOff x="319833" y="6005359"/>
              <a:chExt cx="1770997" cy="433425"/>
            </a:xfrm>
          </p:grpSpPr>
          <p:pic>
            <p:nvPicPr>
              <p:cNvPr id="9" name="Picture 18" descr="D:\Documents\Pictures\畅言logo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833" y="6005359"/>
                <a:ext cx="567581" cy="433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TextBox 7"/>
              <p:cNvSpPr txBox="1">
                <a:spLocks noChangeArrowheads="1"/>
              </p:cNvSpPr>
              <p:nvPr/>
            </p:nvSpPr>
            <p:spPr bwMode="auto">
              <a:xfrm>
                <a:off x="864755" y="6104154"/>
                <a:ext cx="1226075" cy="3091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畅言教育</a:t>
                </a:r>
              </a:p>
            </p:txBody>
          </p:sp>
        </p:grpSp>
      </p:grpSp>
      <p:grpSp>
        <p:nvGrpSpPr>
          <p:cNvPr id="11" name="组合 3"/>
          <p:cNvGrpSpPr/>
          <p:nvPr userDrawn="1"/>
        </p:nvGrpSpPr>
        <p:grpSpPr bwMode="auto">
          <a:xfrm>
            <a:off x="5326063" y="4156075"/>
            <a:ext cx="1666875" cy="2038350"/>
            <a:chOff x="5326063" y="4156075"/>
            <a:chExt cx="1666875" cy="2038350"/>
          </a:xfrm>
        </p:grpSpPr>
        <p:sp>
          <p:nvSpPr>
            <p:cNvPr id="12" name="矩形 8"/>
            <p:cNvSpPr>
              <a:spLocks noChangeArrowheads="1"/>
            </p:cNvSpPr>
            <p:nvPr/>
          </p:nvSpPr>
          <p:spPr bwMode="auto">
            <a:xfrm>
              <a:off x="5326063" y="5645150"/>
              <a:ext cx="1666875" cy="549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050" dirty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畅言教育二维码</a:t>
              </a:r>
              <a:endParaRPr lang="en-US" altLang="zh-CN" sz="1050" dirty="0">
                <a:solidFill>
                  <a:srgbClr val="76717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050" dirty="0">
                  <a:solidFill>
                    <a:srgbClr val="7671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扫一扫，提出你的建议！</a:t>
              </a:r>
            </a:p>
          </p:txBody>
        </p:sp>
        <p:pic>
          <p:nvPicPr>
            <p:cNvPr id="13" name="图片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6075" y="4156075"/>
              <a:ext cx="1466850" cy="146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6958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52144"/>
            <a:ext cx="10515600" cy="502481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913602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15328" cy="1297114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2022/10/16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2410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2022/10/16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jp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2022/10/16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1049000" y="6413500"/>
            <a:ext cx="1016000" cy="3937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071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0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grpSp>
        <p:nvGrpSpPr>
          <p:cNvPr id="18435" name="组合 8"/>
          <p:cNvGrpSpPr/>
          <p:nvPr/>
        </p:nvGrpSpPr>
        <p:grpSpPr bwMode="auto">
          <a:xfrm>
            <a:off x="457416" y="2537966"/>
            <a:ext cx="7693025" cy="1962081"/>
            <a:chOff x="-592179" y="2656620"/>
            <a:chExt cx="7693637" cy="1963955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188366" y="2656620"/>
              <a:ext cx="3976865" cy="638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第二章</a:t>
              </a: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·</a:t>
              </a:r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声现象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592179" y="3788784"/>
              <a:ext cx="7693637" cy="8317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第</a:t>
              </a:r>
              <a:r>
                <a:rPr lang="en-US" altLang="zh-CN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3</a:t>
              </a:r>
              <a:r>
                <a:rPr lang="zh-CN" altLang="en-US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imHei" panose="02010609060101010101" pitchFamily="49" charset="-122"/>
                  <a:ea typeface="SimHei" panose="02010609060101010101" pitchFamily="49" charset="-122"/>
                  <a:sym typeface="SimHei" panose="02010609060101010101" pitchFamily="49" charset="-122"/>
                </a:rPr>
                <a:t>节 声的利用</a:t>
              </a:r>
            </a:p>
          </p:txBody>
        </p:sp>
      </p:grp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/>
          <p:nvPr/>
        </p:nvSpPr>
        <p:spPr>
          <a:xfrm>
            <a:off x="2180688" y="3429000"/>
            <a:ext cx="8131175" cy="668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/>
            <a:r>
              <a:rPr lang="zh-CN" altLang="en-US" sz="3200" b="1" dirty="0">
                <a:solidFill>
                  <a:srgbClr val="0070C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通过这节课的学习，你有哪些收获？</a:t>
            </a:r>
          </a:p>
        </p:txBody>
      </p:sp>
      <p:sp>
        <p:nvSpPr>
          <p:cNvPr id="20485" name="Rectangle 5"/>
          <p:cNvSpPr/>
          <p:nvPr/>
        </p:nvSpPr>
        <p:spPr>
          <a:xfrm>
            <a:off x="2286000" y="3162300"/>
            <a:ext cx="8229600" cy="533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/>
            <a:endParaRPr lang="zh-CN" altLang="en-US" sz="2800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pic>
        <p:nvPicPr>
          <p:cNvPr id="13316" name="Picture 6"/>
          <p:cNvPicPr>
            <a:picLocks noChangeAspect="1"/>
          </p:cNvPicPr>
          <p:nvPr/>
        </p:nvPicPr>
        <p:blipFill>
          <a:blip r:embed="rId2"/>
          <a:srcRect l="7385" t="36888" r="64308" b="53952"/>
          <a:stretch>
            <a:fillRect/>
          </a:stretch>
        </p:blipFill>
        <p:spPr>
          <a:xfrm>
            <a:off x="1401865" y="1428486"/>
            <a:ext cx="2663825" cy="1258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9286871-B3FC-46DA-8B97-759858CD4E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思考探究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/>
          </p:cNvSpPr>
          <p:nvPr>
            <p:ph type="ctrTitle"/>
          </p:nvPr>
        </p:nvSpPr>
        <p:spPr>
          <a:xfrm>
            <a:off x="855955" y="870012"/>
            <a:ext cx="10515600" cy="822960"/>
          </a:xfrm>
        </p:spPr>
        <p:txBody>
          <a:bodyPr vert="horz" wrap="square" lIns="91440" tIns="45720" rIns="91440" bIns="45720" anchor="ctr"/>
          <a:lstStyle/>
          <a:p>
            <a:pPr algn="l"/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小结</a:t>
            </a:r>
          </a:p>
        </p:txBody>
      </p:sp>
      <p:sp>
        <p:nvSpPr>
          <p:cNvPr id="13315" name="Oval 3"/>
          <p:cNvSpPr/>
          <p:nvPr/>
        </p:nvSpPr>
        <p:spPr>
          <a:xfrm>
            <a:off x="1919288" y="1727200"/>
            <a:ext cx="914400" cy="4981575"/>
          </a:xfrm>
          <a:prstGeom prst="ellipse">
            <a:avLst/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ctr"/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声的利用</a:t>
            </a:r>
          </a:p>
        </p:txBody>
      </p:sp>
      <p:sp>
        <p:nvSpPr>
          <p:cNvPr id="13316" name="Oval 4"/>
          <p:cNvSpPr/>
          <p:nvPr/>
        </p:nvSpPr>
        <p:spPr>
          <a:xfrm>
            <a:off x="3367088" y="2565400"/>
            <a:ext cx="2074862" cy="914400"/>
          </a:xfrm>
          <a:prstGeom prst="ellipse">
            <a:avLst/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传递信息</a:t>
            </a:r>
          </a:p>
        </p:txBody>
      </p:sp>
      <p:sp>
        <p:nvSpPr>
          <p:cNvPr id="13317" name="Oval 5"/>
          <p:cNvSpPr/>
          <p:nvPr/>
        </p:nvSpPr>
        <p:spPr>
          <a:xfrm>
            <a:off x="3443288" y="5156200"/>
            <a:ext cx="2070100" cy="914400"/>
          </a:xfrm>
          <a:prstGeom prst="ellipse">
            <a:avLst/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传递能量</a:t>
            </a:r>
          </a:p>
        </p:txBody>
      </p:sp>
      <p:sp>
        <p:nvSpPr>
          <p:cNvPr id="13318" name="Oval 6"/>
          <p:cNvSpPr/>
          <p:nvPr/>
        </p:nvSpPr>
        <p:spPr>
          <a:xfrm>
            <a:off x="6132513" y="1628775"/>
            <a:ext cx="3960812" cy="685800"/>
          </a:xfrm>
          <a:prstGeom prst="ellipse">
            <a:avLst/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声音的内容含义</a:t>
            </a:r>
          </a:p>
        </p:txBody>
      </p:sp>
      <p:sp>
        <p:nvSpPr>
          <p:cNvPr id="13319" name="Oval 7"/>
          <p:cNvSpPr/>
          <p:nvPr/>
        </p:nvSpPr>
        <p:spPr>
          <a:xfrm>
            <a:off x="6384925" y="5300663"/>
            <a:ext cx="3816350" cy="685800"/>
          </a:xfrm>
          <a:prstGeom prst="ellipse">
            <a:avLst/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超声波的使用</a:t>
            </a:r>
          </a:p>
        </p:txBody>
      </p:sp>
      <p:sp>
        <p:nvSpPr>
          <p:cNvPr id="13320" name="AutoShape 9"/>
          <p:cNvSpPr/>
          <p:nvPr/>
        </p:nvSpPr>
        <p:spPr>
          <a:xfrm rot="10800000">
            <a:off x="5519738" y="5516563"/>
            <a:ext cx="838200" cy="152400"/>
          </a:xfrm>
          <a:prstGeom prst="leftArrow">
            <a:avLst>
              <a:gd name="adj1" fmla="val 50000"/>
              <a:gd name="adj2" fmla="val 137500"/>
            </a:avLst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lstStyle/>
          <a:p>
            <a:endParaRPr lang="zh-CN" altLang="en-US" sz="2800" dirty="0">
              <a:solidFill>
                <a:schemeClr val="bg1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13321" name="AutoShape 10"/>
          <p:cNvSpPr/>
          <p:nvPr/>
        </p:nvSpPr>
        <p:spPr>
          <a:xfrm>
            <a:off x="2833688" y="3022600"/>
            <a:ext cx="457200" cy="2590800"/>
          </a:xfrm>
          <a:prstGeom prst="leftBrace">
            <a:avLst>
              <a:gd name="adj1" fmla="val 47195"/>
              <a:gd name="adj2" fmla="val 50000"/>
            </a:avLst>
          </a:prstGeom>
          <a:noFill/>
          <a:ln w="28575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solidFill>
                <a:schemeClr val="bg1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13322" name="AutoShape 12"/>
          <p:cNvSpPr/>
          <p:nvPr/>
        </p:nvSpPr>
        <p:spPr>
          <a:xfrm>
            <a:off x="5484813" y="1916113"/>
            <a:ext cx="457200" cy="2295525"/>
          </a:xfrm>
          <a:prstGeom prst="leftBrace">
            <a:avLst>
              <a:gd name="adj1" fmla="val 41817"/>
              <a:gd name="adj2" fmla="val 50000"/>
            </a:avLst>
          </a:prstGeom>
          <a:noFill/>
          <a:ln w="28575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solidFill>
                <a:schemeClr val="bg1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13323" name="Oval 13"/>
          <p:cNvSpPr/>
          <p:nvPr/>
        </p:nvSpPr>
        <p:spPr>
          <a:xfrm>
            <a:off x="6132513" y="2708275"/>
            <a:ext cx="3887787" cy="685800"/>
          </a:xfrm>
          <a:prstGeom prst="ellipse">
            <a:avLst/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回声测距</a:t>
            </a:r>
          </a:p>
        </p:txBody>
      </p:sp>
      <p:sp>
        <p:nvSpPr>
          <p:cNvPr id="13324" name="Oval 14"/>
          <p:cNvSpPr/>
          <p:nvPr/>
        </p:nvSpPr>
        <p:spPr>
          <a:xfrm>
            <a:off x="5988050" y="3789363"/>
            <a:ext cx="4500563" cy="865187"/>
          </a:xfrm>
          <a:prstGeom prst="ellipse">
            <a:avLst/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800" b="1"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B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超、彩超、超声波探伤</a:t>
            </a:r>
            <a:endParaRPr lang="en-US" altLang="zh-CN" sz="2800" b="1">
              <a:latin typeface="SimHei" panose="02010609060101010101" pitchFamily="49" charset="-122"/>
              <a:ea typeface="SimHei" panose="02010609060101010101" pitchFamily="49" charset="-122"/>
              <a:cs typeface="微软雅黑" panose="020B0503020204020204" pitchFamily="34" charset="-122"/>
              <a:sym typeface="SimHei" panose="02010609060101010101" pitchFamily="49" charset="-122"/>
            </a:endParaRPr>
          </a:p>
        </p:txBody>
      </p:sp>
      <p:sp>
        <p:nvSpPr>
          <p:cNvPr id="14" name="标题 1">
            <a:extLst>
              <a:ext uri="{FF2B5EF4-FFF2-40B4-BE49-F238E27FC236}">
                <a16:creationId xmlns:a16="http://schemas.microsoft.com/office/drawing/2014/main" id="{0D405C8C-1AA6-485D-B5BD-675E17B9C0CD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课堂小结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/>
      <p:bldP spid="13316" grpId="0" bldLvl="0" animBg="1"/>
      <p:bldP spid="13317" grpId="0" bldLvl="0" animBg="1"/>
      <p:bldP spid="13318" grpId="0" bldLvl="0" animBg="1"/>
      <p:bldP spid="13319" grpId="0" bldLvl="0" animBg="1"/>
      <p:bldP spid="13320" grpId="0" bldLvl="0" animBg="1"/>
      <p:bldP spid="13321" grpId="0" bldLvl="0" animBg="1"/>
      <p:bldP spid="13322" grpId="0" bldLvl="0" animBg="1"/>
      <p:bldP spid="13323" grpId="0" bldLvl="0" animBg="1"/>
      <p:bldP spid="1332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z="8000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90828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AVSEQ08_2012431540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975" y="2492851"/>
            <a:ext cx="2743200" cy="224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6" descr="AVSEQ08_2012431541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3975" y="2492851"/>
            <a:ext cx="2743200" cy="224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AutoShape 8"/>
          <p:cNvSpPr/>
          <p:nvPr/>
        </p:nvSpPr>
        <p:spPr>
          <a:xfrm>
            <a:off x="3719513" y="5084763"/>
            <a:ext cx="6697662" cy="1584325"/>
          </a:xfrm>
          <a:prstGeom prst="cloudCallout">
            <a:avLst>
              <a:gd name="adj1" fmla="val 23120"/>
              <a:gd name="adj2" fmla="val -96491"/>
            </a:avLst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endParaRPr lang="zh-CN" altLang="en-US" sz="3600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4104" name="矩形 4103"/>
          <p:cNvSpPr/>
          <p:nvPr/>
        </p:nvSpPr>
        <p:spPr>
          <a:xfrm>
            <a:off x="1701752" y="1116733"/>
            <a:ext cx="4817344" cy="6463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一、声音可以传递信息</a:t>
            </a:r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4AD5E35A-B7CA-46AF-B58F-74E36F49C3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  <p:sp>
        <p:nvSpPr>
          <p:cNvPr id="4098" name="Rectangle 3"/>
          <p:cNvSpPr>
            <a:spLocks noGrp="1"/>
          </p:cNvSpPr>
          <p:nvPr>
            <p:ph idx="1"/>
          </p:nvPr>
        </p:nvSpPr>
        <p:spPr>
          <a:xfrm>
            <a:off x="3719513" y="5263514"/>
            <a:ext cx="6525080" cy="1421104"/>
          </a:xfrm>
        </p:spPr>
        <p:txBody>
          <a:bodyPr vert="horz" wrap="square" lIns="91440" tIns="45720" rIns="91440" bIns="45720" anchor="t">
            <a:norm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　</a:t>
            </a:r>
            <a:r>
              <a:rPr lang="zh-CN" altLang="en-US" b="1" dirty="0"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刚才的这些情景中，“声”分别都起了什么作用</a:t>
            </a:r>
            <a:r>
              <a:rPr lang="en-US" altLang="zh-CN" b="1" dirty="0"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?</a:t>
            </a:r>
          </a:p>
        </p:txBody>
      </p:sp>
      <p:pic>
        <p:nvPicPr>
          <p:cNvPr id="4105" name="图片 4104" descr="暴风截屏201204240244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813" y="2462689"/>
            <a:ext cx="2808287" cy="2297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4"/>
          <p:cNvSpPr txBox="1"/>
          <p:nvPr/>
        </p:nvSpPr>
        <p:spPr>
          <a:xfrm>
            <a:off x="2338209" y="1786500"/>
            <a:ext cx="5955476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342900" indent="-342900"/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这些生活中的现象，你都关注过吗？</a:t>
            </a:r>
          </a:p>
        </p:txBody>
      </p:sp>
      <p:sp>
        <p:nvSpPr>
          <p:cNvPr id="3" name="Rectangle 3"/>
          <p:cNvSpPr/>
          <p:nvPr/>
        </p:nvSpPr>
        <p:spPr>
          <a:xfrm>
            <a:off x="8904288" y="1557338"/>
            <a:ext cx="2016125" cy="431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b="0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bldLvl="0" animBg="1"/>
      <p:bldP spid="4104" grpId="0"/>
      <p:bldP spid="409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19187-D42C-43F8-991D-55DFD40387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  <p:sp>
        <p:nvSpPr>
          <p:cNvPr id="5122" name="Rectangle 3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 vert="horz" wrap="square" lIns="91440" tIns="45720" rIns="91440" bIns="45720" anchor="t">
            <a:normAutofit/>
          </a:bodyPr>
          <a:lstStyle/>
          <a:p>
            <a:pPr marL="0" indent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除了人类会利用声音传递信息，动物们也会利用声音的信息来求生或捕猎，蝙蝠是怎样靠回声定位捕获猎物的？</a:t>
            </a:r>
          </a:p>
        </p:txBody>
      </p:sp>
      <p:sp>
        <p:nvSpPr>
          <p:cNvPr id="5123" name="Rectangle 3"/>
          <p:cNvSpPr/>
          <p:nvPr/>
        </p:nvSpPr>
        <p:spPr>
          <a:xfrm>
            <a:off x="6383338" y="1989138"/>
            <a:ext cx="1728787" cy="431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b="0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pic>
        <p:nvPicPr>
          <p:cNvPr id="5126" name="图片 5125" descr="暴风截屏201204240251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267" y="2420938"/>
            <a:ext cx="6814185" cy="37706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7B4642-72FC-4438-A581-4FD42F022D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  <p:sp>
        <p:nvSpPr>
          <p:cNvPr id="6146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>
            <a:normAutofit/>
          </a:bodyPr>
          <a:lstStyle/>
          <a:p>
            <a:pPr marL="0" indent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</a:t>
            </a:r>
            <a:r>
              <a:rPr lang="zh-CN" altLang="en-US" sz="2800" b="1" dirty="0">
                <a:solidFill>
                  <a:srgbClr val="0070C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科学家利用回声定位原理发明了声呐，来探测海洋的深度。</a:t>
            </a:r>
          </a:p>
        </p:txBody>
      </p:sp>
      <p:sp>
        <p:nvSpPr>
          <p:cNvPr id="6147" name="Rectangle 3"/>
          <p:cNvSpPr/>
          <p:nvPr/>
        </p:nvSpPr>
        <p:spPr>
          <a:xfrm>
            <a:off x="7535863" y="1700213"/>
            <a:ext cx="1584325" cy="431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b="0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pic>
        <p:nvPicPr>
          <p:cNvPr id="6150" name="图片 6149" descr="暴风截屏201204240253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5560" y="2377028"/>
            <a:ext cx="6769735" cy="41173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D333BB3A-B2F7-4E18-A712-69E320F743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课堂练习</a:t>
            </a:r>
          </a:p>
        </p:txBody>
      </p:sp>
      <p:sp>
        <p:nvSpPr>
          <p:cNvPr id="7170" name="Rectangle 3"/>
          <p:cNvSpPr>
            <a:spLocks noGrp="1"/>
          </p:cNvSpPr>
          <p:nvPr>
            <p:ph idx="1"/>
          </p:nvPr>
        </p:nvSpPr>
        <p:spPr>
          <a:xfrm>
            <a:off x="811567" y="1462863"/>
            <a:ext cx="10515600" cy="5024819"/>
          </a:xfrm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有一艘漂在海面的渔船向水下的鱼群发出一个声信号，</a:t>
            </a:r>
            <a:r>
              <a:rPr lang="en-US" altLang="zh-CN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0.05</a:t>
            </a: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秒后听到了这个声信号的回音，鱼群大约在海底多深？要计算出这个深度，还需要什么条件？</a:t>
            </a:r>
          </a:p>
        </p:txBody>
      </p:sp>
      <p:pic>
        <p:nvPicPr>
          <p:cNvPr id="9220" name="Picture 4"/>
          <p:cNvPicPr>
            <a:picLocks noChangeAspect="1"/>
          </p:cNvPicPr>
          <p:nvPr/>
        </p:nvPicPr>
        <p:blipFill>
          <a:blip r:embed="rId3"/>
          <a:srcRect l="23384" t="70811" r="20000" b="9799"/>
          <a:stretch>
            <a:fillRect/>
          </a:stretch>
        </p:blipFill>
        <p:spPr>
          <a:xfrm>
            <a:off x="2209800" y="2926080"/>
            <a:ext cx="6934200" cy="346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Line 5"/>
          <p:cNvSpPr/>
          <p:nvPr/>
        </p:nvSpPr>
        <p:spPr>
          <a:xfrm>
            <a:off x="6096000" y="4267200"/>
            <a:ext cx="3048000" cy="0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8145" y="871220"/>
            <a:ext cx="1638300" cy="5835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练一练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212C33-DE9F-40DA-A0B6-F44F746D86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  <p:sp>
        <p:nvSpPr>
          <p:cNvPr id="9218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marL="0" indent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回声测距还有一些其他的应用，下面图片中的实例你知道声音是如何传递信息的吗？</a:t>
            </a:r>
          </a:p>
        </p:txBody>
      </p:sp>
      <p:sp>
        <p:nvSpPr>
          <p:cNvPr id="9219" name="Rectangle 4"/>
          <p:cNvSpPr/>
          <p:nvPr/>
        </p:nvSpPr>
        <p:spPr>
          <a:xfrm>
            <a:off x="3719513" y="2060575"/>
            <a:ext cx="2089150" cy="3587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/>
            <a:endParaRPr lang="zh-CN" altLang="en-US" b="0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pic>
        <p:nvPicPr>
          <p:cNvPr id="9220" name="图片 8197" descr="暴风截屏201204240253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2636838"/>
            <a:ext cx="5040313" cy="3744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76E7853-5B8C-4E67-928A-F90D8C202B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新知探究</a:t>
            </a:r>
          </a:p>
        </p:txBody>
      </p:sp>
      <p:sp>
        <p:nvSpPr>
          <p:cNvPr id="10242" name="Rectangle 3"/>
          <p:cNvSpPr>
            <a:spLocks noGrp="1"/>
          </p:cNvSpPr>
          <p:nvPr>
            <p:ph idx="1"/>
          </p:nvPr>
        </p:nvSpPr>
        <p:spPr>
          <a:xfrm>
            <a:off x="873710" y="1374085"/>
            <a:ext cx="10515600" cy="5024819"/>
          </a:xfrm>
        </p:spPr>
        <p:txBody>
          <a:bodyPr vert="horz" wrap="square" lIns="91440" tIns="45720" rIns="91440" bIns="45720" anchor="t"/>
          <a:lstStyle/>
          <a:p>
            <a:pPr>
              <a:buNone/>
            </a:pPr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烛焰为什么会抖动？</a:t>
            </a:r>
          </a:p>
        </p:txBody>
      </p:sp>
      <p:sp>
        <p:nvSpPr>
          <p:cNvPr id="13317" name="Rectangle 5"/>
          <p:cNvSpPr/>
          <p:nvPr/>
        </p:nvSpPr>
        <p:spPr>
          <a:xfrm>
            <a:off x="1321118" y="5562600"/>
            <a:ext cx="8101012" cy="1295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25000"/>
              </a:lnSpc>
            </a:pPr>
            <a:r>
              <a:rPr lang="zh-CN" altLang="en-US" sz="28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答案：</a:t>
            </a:r>
            <a:endParaRPr lang="zh-CN" altLang="en-US" sz="2800" dirty="0">
              <a:solidFill>
                <a:srgbClr val="0066CC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  <a:p>
            <a:pPr marL="342900" indent="-342900">
              <a:lnSpc>
                <a:spcPct val="125000"/>
              </a:lnSpc>
            </a:pPr>
            <a:r>
              <a:rPr lang="zh-CN" altLang="en-US" sz="2800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     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声波影响下的疏密相间的空气挤压了烛焰。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90257" y="850426"/>
            <a:ext cx="1438275" cy="5835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想一想</a:t>
            </a:r>
          </a:p>
        </p:txBody>
      </p:sp>
      <p:pic>
        <p:nvPicPr>
          <p:cNvPr id="4" name="【教学实验】声与能量">
            <a:hlinkClick r:id="" action="ppaction://media"/>
            <a:extLst>
              <a:ext uri="{FF2B5EF4-FFF2-40B4-BE49-F238E27FC236}">
                <a16:creationId xmlns:a16="http://schemas.microsoft.com/office/drawing/2014/main" id="{3EAA2F4F-75F5-1A96-0527-5B11E2552A5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20402" y="2042160"/>
            <a:ext cx="7144272" cy="4018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52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33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CFC660F7-D860-4A3C-BD64-BC439D0177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  <p:sp>
        <p:nvSpPr>
          <p:cNvPr id="11266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>
            <a:normAutofit/>
          </a:bodyPr>
          <a:lstStyle/>
          <a:p>
            <a:pPr>
              <a:buNone/>
            </a:pPr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看几个类似的实例</a:t>
            </a:r>
          </a:p>
        </p:txBody>
      </p:sp>
      <p:pic>
        <p:nvPicPr>
          <p:cNvPr id="11267" name="图片 10245" descr="超声波洗眼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5083" y="1790312"/>
            <a:ext cx="484822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771238" y="5968929"/>
            <a:ext cx="5587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超声波清洗眼镜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AVSEQ08_201243161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248" y="1870657"/>
            <a:ext cx="25146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6" descr="AVSEQ08_201243169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6048" y="1870657"/>
            <a:ext cx="25146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7" descr="AVSEQ08_201243169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648" y="1870657"/>
            <a:ext cx="2514600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2ED68AAD-7FFA-41E6-899A-8BB33E47A0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课程讲解</a:t>
            </a:r>
          </a:p>
        </p:txBody>
      </p:sp>
      <p:sp>
        <p:nvSpPr>
          <p:cNvPr id="11269" name="Rectangle 8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66CC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二、声音可以传递能量</a:t>
            </a:r>
          </a:p>
        </p:txBody>
      </p:sp>
      <p:sp>
        <p:nvSpPr>
          <p:cNvPr id="11270" name="AutoShape 9"/>
          <p:cNvSpPr/>
          <p:nvPr/>
        </p:nvSpPr>
        <p:spPr>
          <a:xfrm>
            <a:off x="2953086" y="4613857"/>
            <a:ext cx="6437312" cy="1749425"/>
          </a:xfrm>
          <a:prstGeom prst="cloudCallout">
            <a:avLst>
              <a:gd name="adj1" fmla="val 28347"/>
              <a:gd name="adj2" fmla="val -82667"/>
            </a:avLst>
          </a:prstGeom>
          <a:solidFill>
            <a:srgbClr val="BBE0E3"/>
          </a:solidFill>
          <a:ln w="9525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/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　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在这些情景中</a:t>
            </a:r>
            <a:r>
              <a:rPr lang="en-US" altLang="zh-CN" sz="2800" b="1" dirty="0"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,</a:t>
            </a: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“声”　　</a:t>
            </a: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　分别都起了什么作用</a:t>
            </a:r>
            <a:r>
              <a:rPr lang="en-US" altLang="zh-CN" sz="2800" b="1"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?</a:t>
            </a:r>
            <a:endParaRPr lang="zh-CN" altLang="en-US" sz="2800" b="1" dirty="0">
              <a:latin typeface="SimHei" panose="02010609060101010101" pitchFamily="49" charset="-122"/>
              <a:ea typeface="SimHei" panose="02010609060101010101" pitchFamily="49" charset="-122"/>
              <a:cs typeface="微软雅黑" panose="020B0503020204020204" pitchFamily="34" charset="-122"/>
              <a:sym typeface="SimHei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uild="p"/>
      <p:bldP spid="1127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</Words>
  <Application>Microsoft Office PowerPoint</Application>
  <PresentationFormat>宽屏</PresentationFormat>
  <Paragraphs>42</Paragraphs>
  <Slides>12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SimHei</vt:lpstr>
      <vt:lpstr>SimHei</vt:lpstr>
      <vt:lpstr>楷体</vt:lpstr>
      <vt:lpstr>微软雅黑</vt:lpstr>
      <vt:lpstr>Arial</vt:lpstr>
      <vt:lpstr>Calibri</vt:lpstr>
      <vt:lpstr>Times New Roman</vt:lpstr>
      <vt:lpstr>Office 主题</vt:lpstr>
      <vt:lpstr>1_Office 主题</vt:lpstr>
      <vt:lpstr>PowerPoint 演示文稿</vt:lpstr>
      <vt:lpstr>课程讲解</vt:lpstr>
      <vt:lpstr>课程讲解</vt:lpstr>
      <vt:lpstr>课程讲解</vt:lpstr>
      <vt:lpstr>课堂练习</vt:lpstr>
      <vt:lpstr>课程讲解</vt:lpstr>
      <vt:lpstr>新知探究</vt:lpstr>
      <vt:lpstr>课程讲解</vt:lpstr>
      <vt:lpstr>课程讲解</vt:lpstr>
      <vt:lpstr>思考探究</vt:lpstr>
      <vt:lpstr>小结</vt:lpstr>
      <vt:lpstr>再见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6</cp:revision>
  <dcterms:created xsi:type="dcterms:W3CDTF">2018-03-01T02:03:00Z</dcterms:created>
  <dcterms:modified xsi:type="dcterms:W3CDTF">2022-10-16T10:58:35Z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