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27"/>
  </p:notesMasterIdLst>
  <p:sldIdLst>
    <p:sldId id="305" r:id="rId2"/>
    <p:sldId id="303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9" r:id="rId15"/>
    <p:sldId id="283" r:id="rId16"/>
    <p:sldId id="285" r:id="rId17"/>
    <p:sldId id="293" r:id="rId18"/>
    <p:sldId id="286" r:id="rId19"/>
    <p:sldId id="296" r:id="rId20"/>
    <p:sldId id="287" r:id="rId21"/>
    <p:sldId id="291" r:id="rId22"/>
    <p:sldId id="292" r:id="rId23"/>
    <p:sldId id="294" r:id="rId24"/>
    <p:sldId id="295" r:id="rId25"/>
    <p:sldId id="297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CC"/>
    <a:srgbClr val="FF0000"/>
    <a:srgbClr val="990033"/>
    <a:srgbClr val="CC0000"/>
    <a:srgbClr val="45C7C4"/>
    <a:srgbClr val="CCFF99"/>
    <a:srgbClr val="FF9933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080" y="-744"/>
      </p:cViewPr>
      <p:guideLst>
        <p:guide orient="horz" pos="799"/>
        <p:guide pos="2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FE3D9-1FAC-4787-B368-B03A199BD7D0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3EFC7-C9DA-4AC6-AD0C-FA39CC4CBF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5382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EFC7-C9DA-4AC6-AD0C-FA39CC4CBFC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E55F5E-2F96-445E-B8A9-85B19D983423}" type="datetimeFigureOut">
              <a:rPr lang="zh-CN" altLang="en-US" smtClean="0"/>
              <a:pPr>
                <a:defRPr/>
              </a:pPr>
              <a:t>2018/11/1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334C3EFB-EBD3-49D2-9072-C6D04F7A9A6E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1054533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E934795-82BA-420F-8746-C1CF5237B00F}" type="datetimeFigureOut">
              <a:rPr lang="zh-CN" altLang="en-US" smtClean="0"/>
              <a:pPr>
                <a:defRPr/>
              </a:pPr>
              <a:t>2018/11/1</a:t>
            </a:fld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066E8EF9-194D-4F2E-86A1-66E58646A31A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2537985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114141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52EC9-E863-4DE1-A066-D216F91F97F7}" type="datetimeFigureOut">
              <a:rPr lang="zh-CN" altLang="en-US"/>
              <a:pPr>
                <a:defRPr/>
              </a:pPr>
              <a:t>2018/11/1</a:t>
            </a:fld>
            <a:endParaRPr lang="zh-CN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475E2-A81C-4455-A16A-D938D082871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8" r:id="rId13"/>
    <p:sldLayoutId id="2147483689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971600" y="3356992"/>
            <a:ext cx="7272399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5400" i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15.4 </a:t>
            </a:r>
            <a:r>
              <a:rPr lang="zh-CN" altLang="en-US" sz="5400" i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探究</a:t>
            </a:r>
            <a:r>
              <a:rPr lang="zh-CN" altLang="en-US" sz="5400" i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焦耳定</a:t>
            </a:r>
            <a:r>
              <a:rPr lang="zh-CN" altLang="en-US" sz="5400" i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律 </a:t>
            </a:r>
            <a:endParaRPr lang="zh-CN" altLang="en-US" sz="5400" i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03748" y="1520788"/>
            <a:ext cx="475252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b="0" dirty="0">
                <a:latin typeface="宋体" pitchFamily="2" charset="-122"/>
              </a:rPr>
              <a:t>第十五章 电能和电功率</a:t>
            </a:r>
          </a:p>
        </p:txBody>
      </p:sp>
    </p:spTree>
    <p:extLst>
      <p:ext uri="{BB962C8B-B14F-4D97-AF65-F5344CB8AC3E}">
        <p14:creationId xmlns:p14="http://schemas.microsoft.com/office/powerpoint/2010/main" xmlns="" val="22247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47700" y="1484784"/>
            <a:ext cx="57975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　　焦耳（</a:t>
            </a:r>
            <a:r>
              <a:rPr lang="en-US" altLang="zh-CN" sz="2800" dirty="0">
                <a:latin typeface="Times New Roman" panose="02020603050405020304" pitchFamily="18" charset="0"/>
              </a:rPr>
              <a:t>James Prescott Joule</a:t>
            </a:r>
            <a:r>
              <a:rPr lang="zh-CN" altLang="en-US" sz="2800" dirty="0">
                <a:latin typeface="Times New Roman" panose="02020603050405020304" pitchFamily="18" charset="0"/>
              </a:rPr>
              <a:t>，</a:t>
            </a:r>
            <a:br>
              <a:rPr lang="zh-CN" altLang="en-US" sz="2800" dirty="0">
                <a:latin typeface="Times New Roman" panose="02020603050405020304" pitchFamily="18" charset="0"/>
              </a:rPr>
            </a:br>
            <a:r>
              <a:rPr lang="en-US" altLang="zh-CN" sz="2800" dirty="0">
                <a:latin typeface="Times New Roman" panose="02020603050405020304" pitchFamily="18" charset="0"/>
              </a:rPr>
              <a:t>1818</a:t>
            </a:r>
            <a:r>
              <a:rPr lang="en-US" altLang="zh-CN" sz="2800" dirty="0">
                <a:latin typeface="宋体" panose="02010600030101010101" pitchFamily="2" charset="-122"/>
              </a:rPr>
              <a:t>—</a:t>
            </a:r>
            <a:r>
              <a:rPr lang="en-US" altLang="zh-CN" sz="2800" dirty="0">
                <a:latin typeface="Times New Roman" panose="02020603050405020304" pitchFamily="18" charset="0"/>
              </a:rPr>
              <a:t>1889</a:t>
            </a:r>
            <a:r>
              <a:rPr lang="zh-CN" altLang="en-US" sz="2800" dirty="0">
                <a:latin typeface="Times New Roman" panose="02020603050405020304" pitchFamily="18" charset="0"/>
              </a:rPr>
              <a:t>），英国物理学家。用</a:t>
            </a:r>
            <a:br>
              <a:rPr lang="zh-CN" altLang="en-US" sz="2800" dirty="0">
                <a:latin typeface="Times New Roman" panose="02020603050405020304" pitchFamily="18" charset="0"/>
              </a:rPr>
            </a:br>
            <a:r>
              <a:rPr lang="zh-CN" altLang="en-US" sz="2800" dirty="0">
                <a:latin typeface="Times New Roman" panose="02020603050405020304" pitchFamily="18" charset="0"/>
              </a:rPr>
              <a:t>近 </a:t>
            </a:r>
            <a:r>
              <a:rPr lang="en-US" altLang="zh-CN" sz="2800" dirty="0">
                <a:latin typeface="Times New Roman" panose="02020603050405020304" pitchFamily="18" charset="0"/>
              </a:rPr>
              <a:t>40 </a:t>
            </a:r>
            <a:r>
              <a:rPr lang="zh-CN" altLang="en-US" sz="2800" dirty="0">
                <a:latin typeface="Times New Roman" panose="02020603050405020304" pitchFamily="18" charset="0"/>
              </a:rPr>
              <a:t>年的时间做了 </a:t>
            </a:r>
            <a:r>
              <a:rPr lang="en-US" altLang="zh-CN" sz="2800" dirty="0">
                <a:latin typeface="Times New Roman" panose="02020603050405020304" pitchFamily="18" charset="0"/>
              </a:rPr>
              <a:t>400 </a:t>
            </a:r>
            <a:r>
              <a:rPr lang="zh-CN" altLang="en-US" sz="2800" dirty="0">
                <a:latin typeface="Times New Roman" panose="02020603050405020304" pitchFamily="18" charset="0"/>
              </a:rPr>
              <a:t>多次实验，</a:t>
            </a:r>
            <a:br>
              <a:rPr lang="zh-CN" altLang="en-US" sz="2800" dirty="0">
                <a:latin typeface="Times New Roman" panose="02020603050405020304" pitchFamily="18" charset="0"/>
              </a:rPr>
            </a:br>
            <a:r>
              <a:rPr lang="zh-CN" altLang="en-US" sz="2800" dirty="0">
                <a:latin typeface="Times New Roman" panose="02020603050405020304" pitchFamily="18" charset="0"/>
              </a:rPr>
              <a:t>研究热和功的关系。通过大量的实</a:t>
            </a:r>
            <a:br>
              <a:rPr lang="zh-CN" altLang="en-US" sz="2800" dirty="0">
                <a:latin typeface="Times New Roman" panose="02020603050405020304" pitchFamily="18" charset="0"/>
              </a:rPr>
            </a:br>
            <a:r>
              <a:rPr lang="zh-CN" altLang="en-US" sz="2800" dirty="0">
                <a:latin typeface="Times New Roman" panose="02020603050405020304" pitchFamily="18" charset="0"/>
              </a:rPr>
              <a:t>验，于 </a:t>
            </a:r>
            <a:r>
              <a:rPr lang="en-US" altLang="zh-CN" sz="2800" dirty="0">
                <a:latin typeface="Times New Roman" panose="02020603050405020304" pitchFamily="18" charset="0"/>
              </a:rPr>
              <a:t>1840 </a:t>
            </a:r>
            <a:r>
              <a:rPr lang="zh-CN" altLang="en-US" sz="2800" dirty="0">
                <a:latin typeface="Times New Roman" panose="02020603050405020304" pitchFamily="18" charset="0"/>
              </a:rPr>
              <a:t>年最先精确地确定了电</a:t>
            </a:r>
            <a:br>
              <a:rPr lang="zh-CN" altLang="en-US" sz="2800" dirty="0">
                <a:latin typeface="Times New Roman" panose="02020603050405020304" pitchFamily="18" charset="0"/>
              </a:rPr>
            </a:br>
            <a:r>
              <a:rPr lang="zh-CN" altLang="en-US" sz="2800" dirty="0">
                <a:latin typeface="Times New Roman" panose="02020603050405020304" pitchFamily="18" charset="0"/>
              </a:rPr>
              <a:t>流产生的热量与电流、电阻和通电</a:t>
            </a:r>
            <a:br>
              <a:rPr lang="zh-CN" altLang="en-US" sz="2800" dirty="0">
                <a:latin typeface="Times New Roman" panose="02020603050405020304" pitchFamily="18" charset="0"/>
              </a:rPr>
            </a:br>
            <a:r>
              <a:rPr lang="zh-CN" altLang="en-US" sz="2800" dirty="0">
                <a:latin typeface="Times New Roman" panose="02020603050405020304" pitchFamily="18" charset="0"/>
              </a:rPr>
              <a:t>时间的关系。</a:t>
            </a:r>
          </a:p>
        </p:txBody>
      </p:sp>
      <p:sp>
        <p:nvSpPr>
          <p:cNvPr id="12291" name="Rectangle 11"/>
          <p:cNvSpPr>
            <a:spLocks noChangeArrowheads="1"/>
          </p:cNvSpPr>
          <p:nvPr/>
        </p:nvSpPr>
        <p:spPr bwMode="auto">
          <a:xfrm>
            <a:off x="7164388" y="5084763"/>
            <a:ext cx="1008062" cy="519112"/>
          </a:xfrm>
          <a:prstGeom prst="rect">
            <a:avLst/>
          </a:prstGeom>
          <a:solidFill>
            <a:srgbClr val="45C7C4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焦 耳</a:t>
            </a:r>
          </a:p>
        </p:txBody>
      </p:sp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4425" y="1809750"/>
            <a:ext cx="2717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2" name="Group 6"/>
          <p:cNvGrpSpPr/>
          <p:nvPr/>
        </p:nvGrpSpPr>
        <p:grpSpPr bwMode="auto">
          <a:xfrm>
            <a:off x="431800" y="276225"/>
            <a:ext cx="2789238" cy="920750"/>
            <a:chOff x="0" y="0"/>
            <a:chExt cx="2231" cy="580"/>
          </a:xfrm>
        </p:grpSpPr>
        <p:pic>
          <p:nvPicPr>
            <p:cNvPr id="14343" name="圆角矩形 1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58" y="105"/>
              <a:ext cx="2117" cy="406"/>
            </a:xfrm>
            <a:prstGeom prst="rect">
              <a:avLst/>
            </a:prstGeom>
            <a:noFill/>
            <a:ln w="9525" cap="flat" cmpd="sng">
              <a:noFill/>
              <a:bevel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</a:rPr>
                <a:t>焦耳简介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611188" y="1808820"/>
            <a:ext cx="7956550" cy="3386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333625" indent="-2333625">
              <a:defRPr/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．内容：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 marL="720090" indent="-2333625">
              <a:defRPr/>
            </a:pPr>
            <a:r>
              <a:rPr lang="en-US" altLang="zh-CN" sz="32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    </a:t>
            </a:r>
            <a:r>
              <a:rPr lang="zh-CN" altLang="en-US" sz="3200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电流通过导体产生的</a:t>
            </a:r>
            <a:r>
              <a:rPr lang="zh-CN" altLang="en-US" sz="32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热量</a:t>
            </a:r>
            <a:r>
              <a:rPr lang="zh-CN" altLang="en-US" sz="3200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跟</a:t>
            </a:r>
            <a:r>
              <a:rPr lang="zh-CN" altLang="en-US" sz="32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电流的二次方</a:t>
            </a:r>
            <a:r>
              <a:rPr lang="zh-CN" altLang="en-US" sz="3200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成正比，跟</a:t>
            </a:r>
            <a:r>
              <a:rPr lang="zh-CN" altLang="en-US" sz="32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导体的电阻</a:t>
            </a:r>
            <a:r>
              <a:rPr lang="zh-CN" altLang="en-US" sz="3200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成正比，跟</a:t>
            </a:r>
            <a:r>
              <a:rPr lang="zh-CN" altLang="en-US" sz="32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通电时间</a:t>
            </a:r>
            <a:r>
              <a:rPr lang="zh-CN" altLang="en-US" sz="3200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成正比。</a:t>
            </a:r>
          </a:p>
          <a:p>
            <a:pPr marL="2333625" indent="-2333625">
              <a:defRPr/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．公式：</a:t>
            </a:r>
            <a:r>
              <a:rPr lang="en-US" altLang="zh-CN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Q </a:t>
            </a:r>
            <a: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=</a:t>
            </a:r>
            <a:r>
              <a:rPr lang="en-US" altLang="zh-CN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 I</a:t>
            </a:r>
            <a:r>
              <a:rPr lang="en-US" altLang="zh-CN" sz="54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2</a:t>
            </a:r>
            <a:r>
              <a:rPr lang="en-US" altLang="zh-CN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Rt </a:t>
            </a:r>
          </a:p>
          <a:p>
            <a:pPr marL="2333625" indent="-2333625">
              <a:defRPr/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．单位：</a:t>
            </a:r>
            <a:r>
              <a:rPr lang="zh-CN" altLang="en-US" sz="32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焦耳（</a:t>
            </a:r>
            <a:r>
              <a:rPr lang="en-US" altLang="zh-CN" sz="32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J</a:t>
            </a:r>
            <a:r>
              <a:rPr lang="zh-CN" altLang="en-US" sz="32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）</a:t>
            </a:r>
          </a:p>
        </p:txBody>
      </p:sp>
      <p:grpSp>
        <p:nvGrpSpPr>
          <p:cNvPr id="15364" name="Group 4"/>
          <p:cNvGrpSpPr/>
          <p:nvPr/>
        </p:nvGrpSpPr>
        <p:grpSpPr bwMode="auto">
          <a:xfrm>
            <a:off x="612775" y="260350"/>
            <a:ext cx="3492500" cy="920750"/>
            <a:chOff x="0" y="0"/>
            <a:chExt cx="2231" cy="580"/>
          </a:xfrm>
        </p:grpSpPr>
        <p:pic>
          <p:nvPicPr>
            <p:cNvPr id="15365" name="圆角矩形 1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二、焦耳定</a:t>
              </a:r>
              <a:r>
                <a:rPr lang="zh-CN" alt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541338" y="1592263"/>
            <a:ext cx="8171122" cy="234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．在纯电阻电路中（</a:t>
            </a:r>
            <a:r>
              <a:rPr lang="zh-CN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如：电暖器，电饭锅，电炉子等</a:t>
            </a:r>
            <a:r>
              <a:rPr lang="zh-CN" alt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400" b="0" dirty="0">
                <a:latin typeface="Times New Roman" panose="02020603050405020304" pitchFamily="18" charset="0"/>
              </a:rPr>
              <a:t>，</a:t>
            </a:r>
            <a:r>
              <a:rPr lang="zh-CN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当电流通过导体时，电能全部转化为内能，而没有同时转化成其他形式的能量，这样电流产生的热量</a:t>
            </a:r>
            <a:r>
              <a:rPr lang="en-US" altLang="zh-CN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zh-CN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就等于消耗的电能</a:t>
            </a:r>
            <a:r>
              <a:rPr lang="en-US" altLang="zh-CN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，即</a:t>
            </a:r>
          </a:p>
          <a:p>
            <a:pPr>
              <a:lnSpc>
                <a:spcPct val="150000"/>
              </a:lnSpc>
            </a:pPr>
            <a:r>
              <a:rPr lang="zh-CN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en-US" altLang="zh-CN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UIt</a:t>
            </a:r>
            <a:r>
              <a:rPr lang="en-US" altLang="zh-C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Rt=</a:t>
            </a:r>
            <a:r>
              <a:rPr lang="en-US" altLang="zh-CN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altLang="zh-CN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</a:p>
        </p:txBody>
      </p:sp>
      <p:sp>
        <p:nvSpPr>
          <p:cNvPr id="14339" name="Rectangle 22"/>
          <p:cNvSpPr>
            <a:spLocks noChangeArrowheads="1"/>
          </p:cNvSpPr>
          <p:nvPr/>
        </p:nvSpPr>
        <p:spPr bwMode="auto">
          <a:xfrm>
            <a:off x="431800" y="4400550"/>
            <a:ext cx="7921625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．在非纯电阻电路中</a:t>
            </a:r>
            <a:r>
              <a:rPr lang="zh-CN" altLang="en-US" sz="2400" b="0" dirty="0">
                <a:latin typeface="Times New Roman" panose="02020603050405020304" pitchFamily="18" charset="0"/>
              </a:rPr>
              <a:t>，如</a:t>
            </a:r>
            <a:r>
              <a:rPr lang="zh-CN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当电扇工作时，消耗的电能主要转化为电机的机械能：</a:t>
            </a:r>
          </a:p>
        </p:txBody>
      </p:sp>
      <p:sp>
        <p:nvSpPr>
          <p:cNvPr id="14340" name="Rectangle 23"/>
          <p:cNvSpPr>
            <a:spLocks noChangeArrowheads="1"/>
          </p:cNvSpPr>
          <p:nvPr/>
        </p:nvSpPr>
        <p:spPr bwMode="auto">
          <a:xfrm>
            <a:off x="6048164" y="4933617"/>
            <a:ext cx="2232248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i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W</a:t>
            </a:r>
            <a:r>
              <a:rPr lang="zh-CN" altLang="en-US" sz="40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＞</a:t>
            </a:r>
            <a:r>
              <a:rPr lang="en-US" altLang="zh-CN" sz="4000" i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Q</a:t>
            </a:r>
            <a:r>
              <a:rPr lang="zh-CN" altLang="en-US" sz="4000" baseline="-250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热</a:t>
            </a:r>
          </a:p>
        </p:txBody>
      </p:sp>
      <p:grpSp>
        <p:nvGrpSpPr>
          <p:cNvPr id="2" name="Group 6"/>
          <p:cNvGrpSpPr/>
          <p:nvPr/>
        </p:nvGrpSpPr>
        <p:grpSpPr bwMode="auto">
          <a:xfrm>
            <a:off x="576263" y="5409220"/>
            <a:ext cx="4248150" cy="519112"/>
            <a:chOff x="0" y="0"/>
            <a:chExt cx="2676" cy="327"/>
          </a:xfrm>
        </p:grpSpPr>
        <p:sp>
          <p:nvSpPr>
            <p:cNvPr id="2061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6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电能          内能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机械能</a:t>
              </a:r>
            </a:p>
          </p:txBody>
        </p:sp>
        <p:sp>
          <p:nvSpPr>
            <p:cNvPr id="2060" name="Line 7"/>
            <p:cNvSpPr>
              <a:spLocks noChangeShapeType="1"/>
            </p:cNvSpPr>
            <p:nvPr/>
          </p:nvSpPr>
          <p:spPr bwMode="auto">
            <a:xfrm>
              <a:off x="589" y="182"/>
              <a:ext cx="4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14345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4427538" y="3249613"/>
          <a:ext cx="620712" cy="819150"/>
        </p:xfrm>
        <a:graphic>
          <a:graphicData uri="http://schemas.openxmlformats.org/presentationml/2006/ole">
            <p:oleObj spid="_x0000_s25608" name="公式" r:id="rId3" imgW="317362" imgH="418918" progId="Equation.3">
              <p:embed/>
            </p:oleObj>
          </a:graphicData>
        </a:graphic>
      </p:graphicFrame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39552" y="5949280"/>
            <a:ext cx="6932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</a:rPr>
              <a:t>此时，只能用</a:t>
            </a:r>
            <a:r>
              <a:rPr lang="en-US" altLang="zh-CN" sz="2400" dirty="0">
                <a:solidFill>
                  <a:srgbClr val="FF0000"/>
                </a:solidFill>
              </a:rPr>
              <a:t>Q=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（焦耳定律）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来计算电热</a:t>
            </a:r>
            <a:endParaRPr lang="zh-CN" alt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7" name="Group 11"/>
          <p:cNvGrpSpPr/>
          <p:nvPr/>
        </p:nvGrpSpPr>
        <p:grpSpPr bwMode="auto">
          <a:xfrm>
            <a:off x="310440" y="260350"/>
            <a:ext cx="5221288" cy="920750"/>
            <a:chOff x="0" y="0"/>
            <a:chExt cx="2231" cy="580"/>
          </a:xfrm>
        </p:grpSpPr>
        <p:pic>
          <p:nvPicPr>
            <p:cNvPr id="2058" name="圆角矩形 1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三、电能和电热关系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autoUpdateAnimBg="0"/>
      <p:bldP spid="14340" grpId="0" animBg="1" autoUpdateAnimBg="0"/>
      <p:bldP spid="1434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809750" y="3968750"/>
            <a:ext cx="54483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8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i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zh-CN" altLang="en-US" sz="2800" i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=(0.6 A)</a:t>
            </a:r>
            <a:r>
              <a:rPr lang="en-US" altLang="zh-CN" sz="2800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×60 </a:t>
            </a:r>
            <a:r>
              <a:rPr lang="en-US" altLang="zh-CN" sz="2800">
                <a:solidFill>
                  <a:srgbClr val="C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×300 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6 480 J 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539750" y="1700808"/>
            <a:ext cx="8029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一根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Ω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的电阻丝接在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V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的电源两端，在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min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内共产生多少热量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364" name="Rectangle 17"/>
          <p:cNvSpPr>
            <a:spLocks noChangeArrowheads="1"/>
          </p:cNvSpPr>
          <p:nvPr/>
        </p:nvSpPr>
        <p:spPr bwMode="auto">
          <a:xfrm>
            <a:off x="1522413" y="5297488"/>
            <a:ext cx="64706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 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min 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内共产生 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6 480 J 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热量。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306513" y="3176588"/>
            <a:ext cx="720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宋体" panose="02010600030101010101" pitchFamily="2" charset="-122"/>
              </a:rPr>
              <a:t>解</a:t>
            </a:r>
            <a:r>
              <a:rPr lang="en-US" altLang="zh-CN" sz="2800">
                <a:solidFill>
                  <a:srgbClr val="C00000"/>
                </a:solidFill>
                <a:latin typeface="宋体" panose="02010600030101010101" pitchFamily="2" charset="-122"/>
              </a:rPr>
              <a:t>:</a:t>
            </a:r>
            <a:endParaRPr lang="zh-CN" altLang="en-US" sz="280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386013" y="2960688"/>
            <a:ext cx="4643437" cy="954087"/>
            <a:chOff x="0" y="0"/>
            <a:chExt cx="2925" cy="601"/>
          </a:xfrm>
        </p:grpSpPr>
        <p:sp>
          <p:nvSpPr>
            <p:cNvPr id="16395" name="Rectangle 8"/>
            <p:cNvSpPr>
              <a:spLocks noChangeArrowheads="1"/>
            </p:cNvSpPr>
            <p:nvPr/>
          </p:nvSpPr>
          <p:spPr bwMode="auto">
            <a:xfrm>
              <a:off x="0" y="136"/>
              <a:ext cx="29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i="1">
                  <a:solidFill>
                    <a:srgbClr val="C00000"/>
                  </a:solidFill>
                  <a:latin typeface="Times New Roman" panose="02020603050405020304" pitchFamily="18" charset="0"/>
                </a:rPr>
                <a:t>I </a:t>
              </a:r>
              <a:r>
                <a: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</a:rPr>
                <a:t>=</a:t>
              </a:r>
              <a:r>
                <a:rPr lang="zh-CN" altLang="en-US" sz="2800">
                  <a:solidFill>
                    <a:srgbClr val="C00000"/>
                  </a:solidFill>
                  <a:latin typeface="Times New Roman" panose="02020603050405020304" pitchFamily="18" charset="0"/>
                </a:rPr>
                <a:t>　   </a:t>
              </a:r>
              <a:r>
                <a: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</a:rPr>
                <a:t>=</a:t>
              </a:r>
              <a:r>
                <a:rPr lang="zh-CN" altLang="en-US" sz="2800">
                  <a:solidFill>
                    <a:srgbClr val="C00000"/>
                  </a:solidFill>
                  <a:latin typeface="Times New Roman" panose="02020603050405020304" pitchFamily="18" charset="0"/>
                </a:rPr>
                <a:t>　　　</a:t>
              </a:r>
              <a:r>
                <a: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</a:rPr>
                <a:t>=</a:t>
              </a:r>
              <a:r>
                <a:rPr lang="zh-CN" altLang="en-US" sz="280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</a:rPr>
                <a:t>0.6 A</a:t>
              </a:r>
            </a:p>
          </p:txBody>
        </p:sp>
        <p:sp>
          <p:nvSpPr>
            <p:cNvPr id="16396" name="Rectangle 9"/>
            <p:cNvSpPr>
              <a:spLocks noChangeArrowheads="1"/>
            </p:cNvSpPr>
            <p:nvPr/>
          </p:nvSpPr>
          <p:spPr bwMode="auto">
            <a:xfrm>
              <a:off x="385" y="0"/>
              <a:ext cx="27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i="1">
                  <a:solidFill>
                    <a:srgbClr val="C00000"/>
                  </a:solidFill>
                  <a:latin typeface="Times New Roman" panose="02020603050405020304" pitchFamily="18" charset="0"/>
                </a:rPr>
                <a:t>U</a:t>
              </a:r>
            </a:p>
            <a:p>
              <a:r>
                <a:rPr lang="en-US" altLang="zh-CN" sz="2800" i="1">
                  <a:solidFill>
                    <a:srgbClr val="C00000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6397" name="Line 10"/>
            <p:cNvSpPr>
              <a:spLocks noChangeShapeType="1"/>
            </p:cNvSpPr>
            <p:nvPr/>
          </p:nvSpPr>
          <p:spPr bwMode="auto">
            <a:xfrm>
              <a:off x="385" y="295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8" name="Rectangle 11"/>
            <p:cNvSpPr>
              <a:spLocks noChangeArrowheads="1"/>
            </p:cNvSpPr>
            <p:nvPr/>
          </p:nvSpPr>
          <p:spPr bwMode="auto">
            <a:xfrm>
              <a:off x="945" y="0"/>
              <a:ext cx="58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</a:rPr>
                <a:t>36 V</a:t>
              </a:r>
            </a:p>
            <a:p>
              <a:pPr algn="ctr"/>
              <a:r>
                <a:rPr lang="en-US" altLang="zh-CN" sz="2800">
                  <a:solidFill>
                    <a:srgbClr val="C00000"/>
                  </a:solidFill>
                  <a:latin typeface="Times New Roman" panose="02020603050405020304" pitchFamily="18" charset="0"/>
                </a:rPr>
                <a:t>60 Ω</a:t>
              </a:r>
            </a:p>
          </p:txBody>
        </p:sp>
        <p:sp>
          <p:nvSpPr>
            <p:cNvPr id="16399" name="Line 12"/>
            <p:cNvSpPr>
              <a:spLocks noChangeShapeType="1"/>
            </p:cNvSpPr>
            <p:nvPr/>
          </p:nvSpPr>
          <p:spPr bwMode="auto">
            <a:xfrm>
              <a:off x="924" y="295"/>
              <a:ext cx="5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392" name="Group 13"/>
          <p:cNvGrpSpPr/>
          <p:nvPr/>
        </p:nvGrpSpPr>
        <p:grpSpPr bwMode="auto">
          <a:xfrm>
            <a:off x="647700" y="512763"/>
            <a:ext cx="2376488" cy="584835"/>
            <a:chOff x="0" y="0"/>
            <a:chExt cx="3742" cy="921"/>
          </a:xfrm>
        </p:grpSpPr>
        <p:sp>
          <p:nvSpPr>
            <p:cNvPr id="16393" name="AutoShape 14"/>
            <p:cNvSpPr>
              <a:spLocks noChangeArrowheads="1"/>
            </p:cNvSpPr>
            <p:nvPr/>
          </p:nvSpPr>
          <p:spPr bwMode="auto">
            <a:xfrm>
              <a:off x="0" y="0"/>
              <a:ext cx="3742" cy="907"/>
            </a:xfrm>
            <a:prstGeom prst="flowChartPredefined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94" name="Rectangle 15"/>
            <p:cNvSpPr>
              <a:spLocks noChangeArrowheads="1"/>
            </p:cNvSpPr>
            <p:nvPr/>
          </p:nvSpPr>
          <p:spPr bwMode="auto">
            <a:xfrm>
              <a:off x="792" y="0"/>
              <a:ext cx="1914" cy="9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 例一</a:t>
              </a:r>
              <a:endParaRPr lang="zh-CN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12775" y="1557338"/>
            <a:ext cx="8207697" cy="17986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800" b="0" dirty="0">
                <a:latin typeface="楷体" pitchFamily="49" charset="-122"/>
                <a:ea typeface="楷体" pitchFamily="49" charset="-122"/>
              </a:rPr>
              <a:t>有一电动机，它正常工作时的电阻为</a:t>
            </a:r>
            <a:r>
              <a:rPr lang="en-US" sz="2800" b="0" dirty="0">
                <a:latin typeface="楷体" pitchFamily="49" charset="-122"/>
                <a:ea typeface="楷体" pitchFamily="49" charset="-122"/>
              </a:rPr>
              <a:t>5Ω</a:t>
            </a:r>
            <a:r>
              <a:rPr lang="zh-CN" altLang="en-US" sz="2800" b="0" dirty="0">
                <a:latin typeface="楷体" pitchFamily="49" charset="-122"/>
                <a:ea typeface="楷体" pitchFamily="49" charset="-122"/>
              </a:rPr>
              <a:t>，电流为</a:t>
            </a:r>
            <a:r>
              <a:rPr lang="en-US" sz="2800" b="0" dirty="0">
                <a:latin typeface="楷体" pitchFamily="49" charset="-122"/>
                <a:ea typeface="楷体" pitchFamily="49" charset="-122"/>
              </a:rPr>
              <a:t>5A</a:t>
            </a:r>
            <a:r>
              <a:rPr lang="zh-CN" altLang="en-US" sz="2800" b="0" dirty="0">
                <a:latin typeface="楷体" pitchFamily="49" charset="-122"/>
                <a:ea typeface="楷体" pitchFamily="49" charset="-122"/>
              </a:rPr>
              <a:t>，正常工作的电压为</a:t>
            </a:r>
            <a:r>
              <a:rPr lang="en-US" sz="2800" b="0" dirty="0">
                <a:latin typeface="楷体" pitchFamily="49" charset="-122"/>
                <a:ea typeface="楷体" pitchFamily="49" charset="-122"/>
              </a:rPr>
              <a:t>220V</a:t>
            </a:r>
            <a:r>
              <a:rPr lang="zh-CN" altLang="en-US" sz="2800" b="0" dirty="0">
                <a:latin typeface="楷体" pitchFamily="49" charset="-122"/>
                <a:ea typeface="楷体" pitchFamily="49" charset="-122"/>
              </a:rPr>
              <a:t>，通电</a:t>
            </a:r>
            <a:r>
              <a:rPr lang="en-US" sz="2800" b="0" dirty="0">
                <a:latin typeface="楷体" pitchFamily="49" charset="-122"/>
                <a:ea typeface="楷体" pitchFamily="49" charset="-122"/>
              </a:rPr>
              <a:t>10min</a:t>
            </a:r>
            <a:r>
              <a:rPr lang="zh-CN" altLang="en-US" sz="2800" b="0" dirty="0">
                <a:latin typeface="楷体" pitchFamily="49" charset="-122"/>
                <a:ea typeface="楷体" pitchFamily="49" charset="-122"/>
              </a:rPr>
              <a:t>，电动机消耗的电能为多少？产生的热量为多少？有多少电能转化为机械能？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28675" y="3392488"/>
            <a:ext cx="263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C00000"/>
                </a:solidFill>
              </a:rPr>
              <a:t>解：消耗的电能：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27088" y="3859213"/>
            <a:ext cx="6213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C00000"/>
                </a:solidFill>
              </a:rPr>
              <a:t>W= 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UIt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=220V×5A×600s=6.6×10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55650" y="4383088"/>
            <a:ext cx="7056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C00000"/>
                </a:solidFill>
              </a:rPr>
              <a:t>电热</a:t>
            </a:r>
            <a:r>
              <a:rPr lang="en-US" altLang="zh-CN" sz="28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8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=(5A)</a:t>
            </a:r>
            <a:r>
              <a:rPr lang="en-US" altLang="zh-CN" sz="2800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×5Ω×600s=7.5×10</a:t>
            </a:r>
            <a:r>
              <a:rPr lang="en-US" altLang="zh-CN" sz="2800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altLang="zh-CN" sz="2800" baseline="300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827088" y="4851400"/>
            <a:ext cx="8208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C00000"/>
                </a:solidFill>
              </a:rPr>
              <a:t>转化为的机械能：</a:t>
            </a:r>
            <a:r>
              <a:rPr lang="en-US" altLang="zh-CN" sz="2400">
                <a:solidFill>
                  <a:srgbClr val="C00000"/>
                </a:solidFill>
              </a:rPr>
              <a:t>E</a:t>
            </a:r>
            <a:r>
              <a:rPr lang="zh-CN" altLang="en-US" sz="2400" baseline="-25000">
                <a:solidFill>
                  <a:srgbClr val="C00000"/>
                </a:solidFill>
              </a:rPr>
              <a:t>机</a:t>
            </a:r>
            <a:r>
              <a:rPr lang="en-US" altLang="zh-CN" sz="2400">
                <a:solidFill>
                  <a:srgbClr val="C00000"/>
                </a:solidFill>
              </a:rPr>
              <a:t>=W</a:t>
            </a:r>
            <a:r>
              <a:rPr lang="zh-CN" altLang="en-US" sz="2400">
                <a:solidFill>
                  <a:srgbClr val="C00000"/>
                </a:solidFill>
              </a:rPr>
              <a:t>－</a:t>
            </a:r>
            <a:r>
              <a:rPr lang="en-US" altLang="zh-CN" sz="2400">
                <a:solidFill>
                  <a:srgbClr val="C00000"/>
                </a:solidFill>
              </a:rPr>
              <a:t>Q=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6.6×10</a:t>
            </a:r>
            <a:r>
              <a:rPr lang="en-US" altLang="zh-CN" sz="2800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zh-CN" altLang="en-US" sz="2400">
                <a:solidFill>
                  <a:srgbClr val="C00000"/>
                </a:solidFill>
              </a:rPr>
              <a:t>－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7.5×10</a:t>
            </a:r>
            <a:r>
              <a:rPr lang="en-US" altLang="zh-CN" sz="2800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671888" y="5319713"/>
            <a:ext cx="2124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C00000"/>
                </a:solidFill>
              </a:rPr>
              <a:t>=5.85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×10</a:t>
            </a:r>
            <a:r>
              <a:rPr lang="en-US" altLang="zh-CN" sz="2800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grpSp>
        <p:nvGrpSpPr>
          <p:cNvPr id="17417" name="Group 13"/>
          <p:cNvGrpSpPr/>
          <p:nvPr/>
        </p:nvGrpSpPr>
        <p:grpSpPr bwMode="auto">
          <a:xfrm>
            <a:off x="647700" y="512763"/>
            <a:ext cx="2376488" cy="584835"/>
            <a:chOff x="0" y="0"/>
            <a:chExt cx="3742" cy="921"/>
          </a:xfrm>
        </p:grpSpPr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0" y="0"/>
              <a:ext cx="3742" cy="907"/>
            </a:xfrm>
            <a:prstGeom prst="flowChartPredefined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792" y="0"/>
              <a:ext cx="1914" cy="9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 例二</a:t>
              </a:r>
              <a:endParaRPr lang="zh-CN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68313" y="5842000"/>
            <a:ext cx="84597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答：电动机消耗的电能为</a:t>
            </a:r>
            <a:r>
              <a:rPr lang="en-US" altLang="zh-CN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6.6×105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焦</a:t>
            </a:r>
            <a:r>
              <a:rPr lang="en-US" altLang="zh-CN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产生的热量为</a:t>
            </a:r>
            <a:r>
              <a:rPr lang="en-US" altLang="zh-CN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7.5×104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焦，有</a:t>
            </a:r>
            <a:r>
              <a:rPr lang="en-US" altLang="zh-CN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5.85×105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焦电电能转化为机械能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  <p:bldP spid="16391" grpId="0" autoUpdateAnimBg="0"/>
      <p:bldP spid="16392" grpId="0" autoUpdateAnimBg="0"/>
      <p:bldP spid="16393" grpId="0" autoUpdateAnimBg="0"/>
      <p:bldP spid="16394" grpId="0" autoUpdateAnimBg="0"/>
      <p:bldP spid="16395" grpId="0" autoUpdateAnimBg="0"/>
      <p:bldP spid="1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541338" y="1773238"/>
            <a:ext cx="813593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  <a:cs typeface="Times New Roman" panose="02020603050405020304" pitchFamily="18" charset="0"/>
              </a:rPr>
              <a:t>　　额定电压相同的灯泡，额定功率越大，电阻越小，正常工作时单位时间内产生的热量越多。可是按照焦耳定律，电阻越大，单位时间内产生的热量越多。二者似乎有矛盾，这是怎么回事</a:t>
            </a:r>
            <a:r>
              <a:rPr lang="en-US" altLang="zh-CN" sz="2800" dirty="0">
                <a:latin typeface="宋体" panose="02010600030101010101" pitchFamily="2" charset="-122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8436" name="Group 4"/>
          <p:cNvGrpSpPr/>
          <p:nvPr/>
        </p:nvGrpSpPr>
        <p:grpSpPr bwMode="auto">
          <a:xfrm>
            <a:off x="431800" y="296863"/>
            <a:ext cx="2789238" cy="920750"/>
            <a:chOff x="0" y="0"/>
            <a:chExt cx="2231" cy="580"/>
          </a:xfrm>
        </p:grpSpPr>
        <p:pic>
          <p:nvPicPr>
            <p:cNvPr id="18438" name="圆角矩形 1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Text Box 6"/>
            <p:cNvSpPr txBox="1">
              <a:spLocks noChangeArrowheads="1"/>
            </p:cNvSpPr>
            <p:nvPr/>
          </p:nvSpPr>
          <p:spPr bwMode="auto">
            <a:xfrm>
              <a:off x="0" y="76"/>
              <a:ext cx="2115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</a:rPr>
                <a:t>想想议议</a:t>
              </a:r>
            </a:p>
          </p:txBody>
        </p:sp>
      </p:grpSp>
      <p:sp>
        <p:nvSpPr>
          <p:cNvPr id="18439" name="Rectangle 2"/>
          <p:cNvSpPr>
            <a:spLocks noChangeArrowheads="1"/>
          </p:cNvSpPr>
          <p:nvPr/>
        </p:nvSpPr>
        <p:spPr bwMode="auto">
          <a:xfrm>
            <a:off x="431800" y="3752850"/>
            <a:ext cx="83518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　　答：前者说电阻越小，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正常工作时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单位时间内产生的热量越多，前提条件是电压相同；而后者说，电阻越大，单位时间内产生的热量越多，前提条件是电流相同，两者并不矛盾。所以我们在应用公式时应该特别注意条件。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7325" y="1376363"/>
            <a:ext cx="432117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360363" y="1989138"/>
            <a:ext cx="2808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</a:rPr>
              <a:t>1.</a:t>
            </a:r>
            <a:r>
              <a:rPr lang="zh-CN" altLang="en-US" sz="2800" dirty="0">
                <a:latin typeface="Times New Roman" panose="02020603050405020304" pitchFamily="18" charset="0"/>
              </a:rPr>
              <a:t>电热的利用</a:t>
            </a:r>
          </a:p>
        </p:txBody>
      </p:sp>
      <p:pic>
        <p:nvPicPr>
          <p:cNvPr id="19460" name="Picture 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775" y="3105150"/>
            <a:ext cx="32035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358775" y="5913438"/>
            <a:ext cx="3097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利用电热孵化器孵小鸡</a:t>
            </a:r>
          </a:p>
        </p:txBody>
      </p:sp>
      <p:sp>
        <p:nvSpPr>
          <p:cNvPr id="19462" name="Rectangle 15"/>
          <p:cNvSpPr>
            <a:spLocks noChangeArrowheads="1"/>
          </p:cNvSpPr>
          <p:nvPr/>
        </p:nvSpPr>
        <p:spPr bwMode="auto">
          <a:xfrm>
            <a:off x="5613400" y="4186238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用来加热</a:t>
            </a:r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4032250" y="4651375"/>
            <a:ext cx="4679950" cy="1800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</a:rPr>
              <a:t>　　电热器的优点</a:t>
            </a:r>
            <a:r>
              <a:rPr lang="en-US" altLang="zh-CN" sz="2800" dirty="0">
                <a:latin typeface="Times New Roman" panose="02020603050405020304" pitchFamily="18" charset="0"/>
              </a:rPr>
              <a:t>:  </a:t>
            </a:r>
            <a:r>
              <a:rPr lang="zh-CN" altLang="en-US" sz="2800" dirty="0">
                <a:latin typeface="Times New Roman" panose="02020603050405020304" pitchFamily="18" charset="0"/>
              </a:rPr>
              <a:t>清洁卫生，没有环境污染，热效率高，还可以方便地控制和调节温度。</a:t>
            </a:r>
          </a:p>
        </p:txBody>
      </p:sp>
      <p:sp>
        <p:nvSpPr>
          <p:cNvPr id="19465" name="矩形 4"/>
          <p:cNvSpPr>
            <a:spLocks noChangeArrowheads="1"/>
          </p:cNvSpPr>
          <p:nvPr/>
        </p:nvSpPr>
        <p:spPr bwMode="auto">
          <a:xfrm>
            <a:off x="5076825" y="549275"/>
            <a:ext cx="184150" cy="584200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</p:spPr>
        <p:txBody>
          <a:bodyPr wrap="none">
            <a:spAutoFit/>
          </a:bodyPr>
          <a:lstStyle/>
          <a:p>
            <a:endParaRPr lang="zh-CN" altLang="en-US" sz="3200">
              <a:solidFill>
                <a:srgbClr val="FFFFFF"/>
              </a:solidFill>
            </a:endParaRPr>
          </a:p>
        </p:txBody>
      </p:sp>
      <p:grpSp>
        <p:nvGrpSpPr>
          <p:cNvPr id="19466" name="Group 4"/>
          <p:cNvGrpSpPr/>
          <p:nvPr/>
        </p:nvGrpSpPr>
        <p:grpSpPr bwMode="auto">
          <a:xfrm>
            <a:off x="431800" y="296863"/>
            <a:ext cx="5364163" cy="920750"/>
            <a:chOff x="0" y="0"/>
            <a:chExt cx="2277" cy="580"/>
          </a:xfrm>
        </p:grpSpPr>
        <p:pic>
          <p:nvPicPr>
            <p:cNvPr id="19467" name="圆角矩形 1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161" y="76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>
                <a:defRPr/>
              </a:pP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四、电热的利用和防止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1" grpId="0" autoUpdateAnimBg="0"/>
      <p:bldP spid="19462" grpId="0" autoUpdateAnimBg="0"/>
      <p:bldP spid="19463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205608"/>
            <a:ext cx="3889003" cy="237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31800" y="1844675"/>
            <a:ext cx="61960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/>
              <a:t>1.</a:t>
            </a:r>
            <a:r>
              <a:rPr lang="zh-CN" altLang="en-US" sz="2800" dirty="0"/>
              <a:t>原理：利用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电流的热效应</a:t>
            </a:r>
            <a:r>
              <a:rPr lang="zh-CN" altLang="en-US" sz="2800" dirty="0"/>
              <a:t>来工作的。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68313" y="2673350"/>
            <a:ext cx="550862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/>
              <a:t>2.</a:t>
            </a:r>
            <a:r>
              <a:rPr lang="zh-CN" altLang="en-US" sz="2800" dirty="0"/>
              <a:t>核心部分：</a:t>
            </a:r>
            <a:r>
              <a:rPr lang="zh-CN" altLang="en-US" sz="28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发热体，</a:t>
            </a:r>
            <a:r>
              <a:rPr lang="zh-CN" altLang="en-US" sz="2800" dirty="0"/>
              <a:t>它是有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电阻率大，熔点高</a:t>
            </a:r>
            <a:r>
              <a:rPr lang="zh-CN" altLang="en-US" sz="2800" dirty="0"/>
              <a:t>的材料制成的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76263" y="4508500"/>
            <a:ext cx="47656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/>
              <a:t>3.</a:t>
            </a:r>
            <a:r>
              <a:rPr lang="zh-CN" altLang="en-US" sz="2800" dirty="0"/>
              <a:t>电热器的电热和电功的关系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47700" y="5049838"/>
            <a:ext cx="600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/>
              <a:t>因为电热器中消耗的电能只用来发热，所以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368425" y="5624513"/>
            <a:ext cx="342582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电热</a:t>
            </a:r>
            <a:r>
              <a:rPr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Q=</a:t>
            </a:r>
            <a:r>
              <a:rPr lang="zh-CN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电功</a:t>
            </a:r>
            <a:r>
              <a:rPr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</a:p>
        </p:txBody>
      </p:sp>
      <p:grpSp>
        <p:nvGrpSpPr>
          <p:cNvPr id="20489" name="Group 4"/>
          <p:cNvGrpSpPr/>
          <p:nvPr/>
        </p:nvGrpSpPr>
        <p:grpSpPr bwMode="auto">
          <a:xfrm>
            <a:off x="431800" y="296863"/>
            <a:ext cx="2789238" cy="920750"/>
            <a:chOff x="0" y="0"/>
            <a:chExt cx="2231" cy="580"/>
          </a:xfrm>
        </p:grpSpPr>
        <p:pic>
          <p:nvPicPr>
            <p:cNvPr id="20490" name="圆角矩形 1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0" y="76"/>
              <a:ext cx="2115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、</a:t>
              </a:r>
              <a:r>
                <a:rPr lang="zh-CN" altLang="zh-CN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电热器</a:t>
              </a:r>
              <a:endPara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  <p:bldP spid="20485" grpId="0" autoUpdateAnimBg="0"/>
      <p:bldP spid="20486" grpId="0" autoUpdateAnimBg="0"/>
      <p:bldP spid="20487" grpId="0" autoUpdateAnimBg="0"/>
      <p:bldP spid="2048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31800" y="1589088"/>
            <a:ext cx="813593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宋体" panose="02010600030101010101" pitchFamily="2" charset="-122"/>
              </a:rPr>
              <a:t>　　很多情况下我们并不希望用电器的温度过高。如：电视机的后盖有很多孔，为了通风散热；电脑运行时要用微型风扇及时散热等等。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4775" y="3317875"/>
            <a:ext cx="3095625" cy="3071813"/>
          </a:xfrm>
          <a:prstGeom prst="rect">
            <a:avLst/>
          </a:prstGeom>
          <a:noFill/>
          <a:ln w="19050" cmpd="sng">
            <a:solidFill>
              <a:srgbClr val="33CC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317875"/>
            <a:ext cx="4319587" cy="3065463"/>
          </a:xfrm>
          <a:prstGeom prst="rect">
            <a:avLst/>
          </a:prstGeom>
          <a:noFill/>
          <a:ln w="19050" cmpd="sng">
            <a:solidFill>
              <a:srgbClr val="33CC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21510" name="Group 4"/>
          <p:cNvGrpSpPr/>
          <p:nvPr/>
        </p:nvGrpSpPr>
        <p:grpSpPr bwMode="auto">
          <a:xfrm>
            <a:off x="431800" y="296863"/>
            <a:ext cx="3995738" cy="920750"/>
            <a:chOff x="0" y="0"/>
            <a:chExt cx="2336" cy="580"/>
          </a:xfrm>
        </p:grpSpPr>
        <p:pic>
          <p:nvPicPr>
            <p:cNvPr id="21511" name="圆角矩形 1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20" y="76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>
                <a:defRPr/>
              </a:pPr>
              <a:r>
                <a:rPr lang="en-US" altLang="zh-CN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2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、</a:t>
              </a:r>
              <a:r>
                <a:rPr lang="zh-CN" alt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</a:rPr>
                <a:t>电热的危害</a:t>
              </a:r>
              <a:endParaRPr lang="zh-CN" altLang="en-US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412776"/>
            <a:ext cx="8424863" cy="1766887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电流的热效应有时对我们有益，我们利用它；有时对我们有害，需要减少电流导致的发热，或者尽快把发出的热散发掉。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9750" y="3213100"/>
            <a:ext cx="8121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/>
              <a:t>(1)</a:t>
            </a:r>
            <a:r>
              <a:rPr lang="zh-CN" altLang="en-US" sz="2800" dirty="0"/>
              <a:t>列举两个生活或者生产中利用电流热效应的实例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71550" y="3860800"/>
            <a:ext cx="6613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</a:rPr>
              <a:t>电热毯、电烙铁、电饭锅、电热孵化器等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35013" y="43862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42925" y="4511675"/>
            <a:ext cx="80962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/>
              <a:t>(2)</a:t>
            </a:r>
            <a:r>
              <a:rPr lang="zh-CN" altLang="en-US" sz="2800" dirty="0"/>
              <a:t>列举两个生活和生产中为防止电流热效应产生危害而采取的措施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93750" y="5483225"/>
            <a:ext cx="7810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</a:rPr>
              <a:t>电脑主机有风扇散热</a:t>
            </a:r>
            <a:r>
              <a:rPr lang="en-US" altLang="zh-CN" sz="2800" dirty="0">
                <a:solidFill>
                  <a:srgbClr val="FF0000"/>
                </a:solidFill>
              </a:rPr>
              <a:t>;</a:t>
            </a:r>
            <a:r>
              <a:rPr lang="zh-CN" altLang="en-US" sz="2800" dirty="0">
                <a:solidFill>
                  <a:srgbClr val="FF0000"/>
                </a:solidFill>
              </a:rPr>
              <a:t>电视机上的散热窗、电动机外壳有许多散热片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19138" y="441325"/>
            <a:ext cx="2989262" cy="76835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随堂练习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autoUpdateAnimBg="0"/>
      <p:bldP spid="28676" grpId="0" autoUpdateAnimBg="0"/>
      <p:bldP spid="28678" grpId="0" autoUpdateAnimBg="0"/>
      <p:bldP spid="2867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863588" y="1124744"/>
            <a:ext cx="7488832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         学习目标</a:t>
            </a:r>
            <a:endParaRPr lang="en-US" altLang="zh-CN" sz="400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endParaRPr lang="zh-CN" altLang="en-US" sz="400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、知道用电器产热与电阻、电流的关系。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、能够设计实验对电阻的产热与电流、电压、电阻三者的关系进行验证，并会分析实验数据得出结论。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、能够根据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P=UI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进行公式变形并应用。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、知道焦耳定律及公式，学会应用公式进行简单计算。知道多种用电器散热方式。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3"/>
          <p:cNvGrpSpPr/>
          <p:nvPr/>
        </p:nvGrpSpPr>
        <p:grpSpPr bwMode="auto"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23566" name="圆角矩形 1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58" y="105"/>
              <a:ext cx="2117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3200" b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</a:p>
          </p:txBody>
        </p:sp>
      </p:grpSp>
      <p:grpSp>
        <p:nvGrpSpPr>
          <p:cNvPr id="3" name="Group 6"/>
          <p:cNvGrpSpPr/>
          <p:nvPr/>
        </p:nvGrpSpPr>
        <p:grpSpPr bwMode="auto">
          <a:xfrm>
            <a:off x="1619250" y="2600325"/>
            <a:ext cx="3060700" cy="2468563"/>
            <a:chOff x="0" y="0"/>
            <a:chExt cx="1674" cy="1555"/>
          </a:xfrm>
        </p:grpSpPr>
        <p:pic>
          <p:nvPicPr>
            <p:cNvPr id="23564" name="单圆角矩形 2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1674" cy="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5" name="Text Box 8"/>
            <p:cNvSpPr txBox="1">
              <a:spLocks noChangeArrowheads="1"/>
            </p:cNvSpPr>
            <p:nvPr/>
          </p:nvSpPr>
          <p:spPr bwMode="auto">
            <a:xfrm>
              <a:off x="116" y="66"/>
              <a:ext cx="937" cy="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rgbClr val="FFFFFF"/>
                  </a:solidFill>
                </a:rPr>
                <a:t>焦耳定律的实验和内容</a:t>
              </a:r>
            </a:p>
          </p:txBody>
        </p:sp>
      </p:grpSp>
      <p:grpSp>
        <p:nvGrpSpPr>
          <p:cNvPr id="4" name="Group 9"/>
          <p:cNvGrpSpPr/>
          <p:nvPr/>
        </p:nvGrpSpPr>
        <p:grpSpPr bwMode="auto">
          <a:xfrm>
            <a:off x="4429125" y="2601913"/>
            <a:ext cx="3168650" cy="2470150"/>
            <a:chOff x="0" y="0"/>
            <a:chExt cx="1996" cy="1556"/>
          </a:xfrm>
        </p:grpSpPr>
        <p:grpSp>
          <p:nvGrpSpPr>
            <p:cNvPr id="23558" name="Group 10"/>
            <p:cNvGrpSpPr/>
            <p:nvPr/>
          </p:nvGrpSpPr>
          <p:grpSpPr bwMode="auto">
            <a:xfrm>
              <a:off x="0" y="0"/>
              <a:ext cx="1996" cy="1556"/>
              <a:chOff x="0" y="0"/>
              <a:chExt cx="1682" cy="1556"/>
            </a:xfrm>
          </p:grpSpPr>
          <p:pic>
            <p:nvPicPr>
              <p:cNvPr id="23562" name="单圆角矩形 4"/>
              <p:cNvPicPr>
                <a:picLocks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0" y="0"/>
                <a:ext cx="1682" cy="1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3" name="Text Box 12"/>
              <p:cNvSpPr txBox="1">
                <a:spLocks noChangeArrowheads="1"/>
              </p:cNvSpPr>
              <p:nvPr/>
            </p:nvSpPr>
            <p:spPr bwMode="auto">
              <a:xfrm>
                <a:off x="597" y="65"/>
                <a:ext cx="937" cy="1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800">
                    <a:solidFill>
                      <a:srgbClr val="FFFFFF"/>
                    </a:solidFill>
                  </a:rPr>
                  <a:t>电热的利用和危害</a:t>
                </a:r>
              </a:p>
            </p:txBody>
          </p:sp>
        </p:grpSp>
        <p:grpSp>
          <p:nvGrpSpPr>
            <p:cNvPr id="23559" name="Group 13"/>
            <p:cNvGrpSpPr/>
            <p:nvPr/>
          </p:nvGrpSpPr>
          <p:grpSpPr bwMode="auto">
            <a:xfrm>
              <a:off x="49" y="249"/>
              <a:ext cx="387" cy="837"/>
              <a:chOff x="0" y="0"/>
              <a:chExt cx="387" cy="837"/>
            </a:xfrm>
          </p:grpSpPr>
          <p:pic>
            <p:nvPicPr>
              <p:cNvPr id="23560" name="燕尾形 6"/>
              <p:cNvPicPr>
                <a:picLocks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0" y="0"/>
                <a:ext cx="387" cy="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1" name="Text Box 15"/>
              <p:cNvSpPr txBox="1">
                <a:spLocks noChangeArrowheads="1"/>
              </p:cNvSpPr>
              <p:nvPr/>
            </p:nvSpPr>
            <p:spPr bwMode="auto">
              <a:xfrm>
                <a:off x="36" y="24"/>
                <a:ext cx="315" cy="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800" b="0">
                  <a:latin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12775" y="2059942"/>
            <a:ext cx="797718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0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600" b="0" dirty="0">
                <a:latin typeface="黑体" panose="02010609060101010101" pitchFamily="49" charset="-122"/>
                <a:ea typeface="黑体" panose="02010609060101010101" pitchFamily="49" charset="-122"/>
              </a:rPr>
              <a:t>某导体的电阻是</a:t>
            </a:r>
            <a:r>
              <a:rPr lang="en-US" altLang="zh-CN" sz="3600" b="0" dirty="0">
                <a:latin typeface="黑体" panose="02010609060101010101" pitchFamily="49" charset="-122"/>
                <a:ea typeface="黑体" panose="02010609060101010101" pitchFamily="49" charset="-122"/>
              </a:rPr>
              <a:t>2Ω,</a:t>
            </a:r>
            <a:r>
              <a:rPr lang="zh-CN" altLang="en-US" sz="3600" b="0" dirty="0">
                <a:latin typeface="黑体" panose="02010609060101010101" pitchFamily="49" charset="-122"/>
                <a:ea typeface="黑体" panose="02010609060101010101" pitchFamily="49" charset="-122"/>
              </a:rPr>
              <a:t>通过</a:t>
            </a:r>
            <a:r>
              <a:rPr lang="en-US" altLang="zh-CN" sz="3600" b="0" dirty="0">
                <a:latin typeface="黑体" panose="02010609060101010101" pitchFamily="49" charset="-122"/>
                <a:ea typeface="黑体" panose="02010609060101010101" pitchFamily="49" charset="-122"/>
              </a:rPr>
              <a:t>2A</a:t>
            </a:r>
            <a:r>
              <a:rPr lang="zh-CN" altLang="en-US" sz="3600" b="0" dirty="0">
                <a:latin typeface="黑体" panose="02010609060101010101" pitchFamily="49" charset="-122"/>
                <a:ea typeface="黑体" panose="02010609060101010101" pitchFamily="49" charset="-122"/>
              </a:rPr>
              <a:t>的电流时，</a:t>
            </a:r>
            <a:r>
              <a:rPr lang="en-US" altLang="zh-CN" sz="3600" b="0" dirty="0">
                <a:latin typeface="黑体" panose="02010609060101010101" pitchFamily="49" charset="-122"/>
                <a:ea typeface="黑体" panose="02010609060101010101" pitchFamily="49" charset="-122"/>
              </a:rPr>
              <a:t>1min</a:t>
            </a:r>
            <a:r>
              <a:rPr lang="zh-CN" altLang="en-US" sz="3600" b="0" dirty="0">
                <a:latin typeface="黑体" panose="02010609060101010101" pitchFamily="49" charset="-122"/>
                <a:ea typeface="黑体" panose="02010609060101010101" pitchFamily="49" charset="-122"/>
              </a:rPr>
              <a:t>产生多少焦耳的热量？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76263" y="3644900"/>
            <a:ext cx="80645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解：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1" charset="-122"/>
                <a:ea typeface="楷体_GB2312" pitchFamily="1" charset="-122"/>
              </a:rPr>
              <a:t>Q=I</a:t>
            </a:r>
            <a:r>
              <a:rPr lang="en-US" altLang="zh-CN" sz="36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1" charset="-122"/>
                <a:ea typeface="楷体_GB2312" pitchFamily="1" charset="-122"/>
              </a:rPr>
              <a:t>2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1" charset="-122"/>
                <a:ea typeface="楷体_GB2312" pitchFamily="1" charset="-122"/>
              </a:rPr>
              <a:t>Rt=(2A)</a:t>
            </a:r>
            <a:r>
              <a:rPr lang="en-US" altLang="zh-CN" sz="36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1" charset="-122"/>
                <a:ea typeface="楷体_GB2312" pitchFamily="1" charset="-122"/>
              </a:rPr>
              <a:t>2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1" charset="-122"/>
                <a:ea typeface="楷体_GB2312" pitchFamily="1" charset="-122"/>
              </a:rPr>
              <a:t>×2Ω×60s=480J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79500" y="4724400"/>
            <a:ext cx="70215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/>
              <a:t>若电流变为原来的</a:t>
            </a:r>
            <a:r>
              <a:rPr lang="en-US" altLang="zh-CN" sz="3200" dirty="0"/>
              <a:t>2</a:t>
            </a:r>
            <a:r>
              <a:rPr lang="zh-CN" altLang="en-US" sz="3200" dirty="0"/>
              <a:t>倍，其它条件不变，则电热是原来的</a:t>
            </a:r>
            <a:r>
              <a:rPr lang="en-US" altLang="zh-CN" sz="3200" dirty="0"/>
              <a:t>_______</a:t>
            </a:r>
            <a:r>
              <a:rPr lang="zh-CN" altLang="en-US" sz="3200" dirty="0"/>
              <a:t>倍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787900" y="5192713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564" y="1500969"/>
            <a:ext cx="6408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关于焦耳定律（电热）的计算练习题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138" y="441325"/>
            <a:ext cx="2196678" cy="76835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4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1" grpId="0" autoUpdateAnimBg="0"/>
      <p:bldP spid="2458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988840"/>
            <a:ext cx="8399463" cy="1189037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3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一只额定功率是</a:t>
            </a:r>
            <a:r>
              <a:rPr lang="en-US" altLang="zh-CN" sz="3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450w</a:t>
            </a:r>
            <a:r>
              <a:rPr lang="zh-CN" altLang="en-US" sz="3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的电饭锅，在额定电压下使用，每分钟产生多少热量？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410568" y="3465004"/>
            <a:ext cx="467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0000"/>
                </a:solidFill>
              </a:rPr>
              <a:t>解：电饭锅是纯电阻电路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75989" y="4221088"/>
            <a:ext cx="6964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0" dirty="0"/>
              <a:t>所以，</a:t>
            </a:r>
            <a:r>
              <a:rPr lang="en-US" altLang="zh-CN" sz="3200" b="0" dirty="0"/>
              <a:t>Q=W=</a:t>
            </a:r>
            <a:r>
              <a:rPr lang="en-US" altLang="zh-CN" sz="3200" b="0" dirty="0" err="1"/>
              <a:t>Pt</a:t>
            </a:r>
            <a:r>
              <a:rPr lang="en-US" altLang="zh-CN" sz="3200" b="0" dirty="0"/>
              <a:t>=450W×60s=27000J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autoUpdateAnimBg="0"/>
      <p:bldP spid="2560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1556792"/>
            <a:ext cx="8748712" cy="1871662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en-US" sz="3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一只电烙铁的额定电压是</a:t>
            </a:r>
            <a:r>
              <a:rPr lang="en-US" altLang="zh-CN" sz="3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220V</a:t>
            </a:r>
            <a:r>
              <a:rPr lang="zh-CN" altLang="en-US" sz="3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，在额定电压下工作时的电阻是</a:t>
            </a:r>
            <a:r>
              <a:rPr lang="en-US" altLang="zh-CN" sz="3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1210Ω</a:t>
            </a:r>
            <a:r>
              <a:rPr lang="zh-CN" altLang="en-US" sz="3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，它的额定功率有多大？在额定电压下通电</a:t>
            </a:r>
            <a:r>
              <a:rPr lang="en-US" altLang="zh-CN" sz="3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10min</a:t>
            </a:r>
            <a:r>
              <a:rPr lang="zh-CN" altLang="en-US" sz="3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产生多少热量？</a:t>
            </a:r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548727900"/>
              </p:ext>
            </p:extLst>
          </p:nvPr>
        </p:nvGraphicFramePr>
        <p:xfrm>
          <a:off x="2564325" y="3645024"/>
          <a:ext cx="3800054" cy="864096"/>
        </p:xfrm>
        <a:graphic>
          <a:graphicData uri="http://schemas.openxmlformats.org/presentationml/2006/ole">
            <p:oleObj spid="_x0000_s29704" r:id="rId3" imgW="1842300" imgH="419282" progId="Equation.3">
              <p:embed/>
            </p:oleObj>
          </a:graphicData>
        </a:graphic>
      </p:graphicFrame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85243" y="3825044"/>
            <a:ext cx="898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/>
              <a:t>解：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19138" y="4761148"/>
            <a:ext cx="696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 dirty="0"/>
              <a:t>因为电烙铁消耗的电能全部用来发热，所以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671339" y="5481228"/>
            <a:ext cx="6069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0" dirty="0"/>
              <a:t>Q=W=</a:t>
            </a:r>
            <a:r>
              <a:rPr lang="en-US" altLang="zh-CN" sz="2800" b="0" dirty="0" err="1"/>
              <a:t>Pt</a:t>
            </a:r>
            <a:r>
              <a:rPr lang="en-US" altLang="zh-CN" sz="2800" b="0" dirty="0"/>
              <a:t>=40W×10×60s=24000J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autoUpdateAnimBg="0"/>
      <p:bldP spid="26629" grpId="0" autoUpdateAnimBg="0"/>
      <p:bldP spid="2663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5057" y="1448780"/>
            <a:ext cx="7953387" cy="1943100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4.</a:t>
            </a:r>
            <a:r>
              <a:rPr lang="zh-CN" altLang="en-US" sz="28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某校师生自制了一台电烘箱。电烘箱的电阻丝通过</a:t>
            </a:r>
            <a:r>
              <a:rPr lang="en-US" altLang="zh-CN" sz="28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5A</a:t>
            </a:r>
            <a:r>
              <a:rPr lang="zh-CN" altLang="en-US" sz="28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的电流时，每分钟可产生</a:t>
            </a:r>
            <a:r>
              <a:rPr lang="en-US" altLang="zh-CN" sz="28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6.6×10</a:t>
            </a:r>
            <a:r>
              <a:rPr lang="en-US" altLang="zh-CN" sz="2800" baseline="300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en-US" altLang="zh-CN" sz="28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J</a:t>
            </a:r>
            <a:r>
              <a:rPr lang="zh-CN" altLang="en-US" sz="28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的热量。求这台电烘箱的电功率和电阻丝工作时的电阻。</a:t>
            </a:r>
          </a:p>
        </p:txBody>
      </p:sp>
      <p:graphicFrame>
        <p:nvGraphicFramePr>
          <p:cNvPr id="27651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781718271"/>
              </p:ext>
            </p:extLst>
          </p:nvPr>
        </p:nvGraphicFramePr>
        <p:xfrm>
          <a:off x="2235709" y="3897052"/>
          <a:ext cx="4064483" cy="740528"/>
        </p:xfrm>
        <a:graphic>
          <a:graphicData uri="http://schemas.openxmlformats.org/presentationml/2006/ole">
            <p:oleObj spid="_x0000_s41999" r:id="rId3" imgW="2299698" imgH="419282" progId="Equation.3">
              <p:embed/>
            </p:oleObj>
          </a:graphicData>
        </a:graphic>
      </p:graphicFrame>
      <p:graphicFrame>
        <p:nvGraphicFramePr>
          <p:cNvPr id="27655" name="Object 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45667611"/>
              </p:ext>
            </p:extLst>
          </p:nvPr>
        </p:nvGraphicFramePr>
        <p:xfrm>
          <a:off x="2472345" y="5300663"/>
          <a:ext cx="4079875" cy="1133475"/>
        </p:xfrm>
        <a:graphic>
          <a:graphicData uri="http://schemas.openxmlformats.org/presentationml/2006/ole">
            <p:oleObj spid="_x0000_s42000" r:id="rId4" imgW="1600200" imgH="444500" progId="Equation.3">
              <p:embed/>
            </p:oleObj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333215" y="4041775"/>
            <a:ext cx="898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/>
              <a:t>解：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81028" y="4797152"/>
            <a:ext cx="17828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 dirty="0"/>
              <a:t>∵   </a:t>
            </a:r>
            <a:r>
              <a:rPr lang="en-US" altLang="zh-CN" sz="2800" b="0" dirty="0"/>
              <a:t>P=I</a:t>
            </a:r>
            <a:r>
              <a:rPr lang="en-US" altLang="zh-CN" sz="2800" b="0" baseline="30000" dirty="0"/>
              <a:t>2</a:t>
            </a:r>
            <a:r>
              <a:rPr lang="en-US" altLang="zh-CN" sz="2800" b="0" dirty="0"/>
              <a:t>R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1832831" y="5626100"/>
            <a:ext cx="542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/>
              <a:t>∴</a:t>
            </a: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  <p:bldP spid="27653" grpId="0" autoUpdateAnimBg="0"/>
      <p:bldP spid="410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1088740"/>
            <a:ext cx="8024813" cy="177165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6.</a:t>
            </a:r>
            <a:r>
              <a:rPr lang="zh-CN" altLang="en-US" sz="3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在家庭电路中，有时导线长度不够，需要把两根连接起来，而连接处往往比别处更容易发热，加速老化，甚至引起火灾。这是为什么？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19138" y="3356992"/>
            <a:ext cx="78120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0" dirty="0">
                <a:solidFill>
                  <a:srgbClr val="FF0000"/>
                </a:solidFill>
              </a:rPr>
              <a:t>        根据公式</a:t>
            </a:r>
            <a:r>
              <a:rPr lang="en-US" altLang="zh-CN" sz="2400" b="0" dirty="0">
                <a:solidFill>
                  <a:srgbClr val="FF0000"/>
                </a:solidFill>
              </a:rPr>
              <a:t>P=I</a:t>
            </a:r>
            <a:r>
              <a:rPr lang="en-US" altLang="zh-CN" sz="2400" b="0" baseline="30000" dirty="0">
                <a:solidFill>
                  <a:srgbClr val="FF0000"/>
                </a:solidFill>
              </a:rPr>
              <a:t>2</a:t>
            </a:r>
            <a:r>
              <a:rPr lang="en-US" altLang="zh-CN" sz="2400" b="0" dirty="0">
                <a:solidFill>
                  <a:srgbClr val="FF0000"/>
                </a:solidFill>
              </a:rPr>
              <a:t>R</a:t>
            </a:r>
            <a:r>
              <a:rPr lang="zh-CN" altLang="en-US" sz="2400" b="0" dirty="0">
                <a:solidFill>
                  <a:srgbClr val="FF0000"/>
                </a:solidFill>
              </a:rPr>
              <a:t>可知，在电流相等时，电阻越大，电功率越大。导线相互连接的位置接触电阻比较大，因而电能转化为热的功率也较大，造成此处比别处更容易发热，加速老化甚至引起火灾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28589" y="3248980"/>
            <a:ext cx="827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/>
              <a:t>答：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autoUpdateAnimBg="0"/>
      <p:bldP spid="297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63888" y="360902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1300" y="2240868"/>
            <a:ext cx="5940425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4213" y="1628800"/>
            <a:ext cx="78501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0" i="1" dirty="0">
                <a:latin typeface="楷体" pitchFamily="49" charset="-122"/>
                <a:ea typeface="楷体" pitchFamily="49" charset="-122"/>
              </a:rPr>
              <a:t>　　生活中，许多用电器通电后，都伴有热现象产生。请举例说明。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576263" y="2276872"/>
            <a:ext cx="810101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宋体" panose="02010600030101010101" pitchFamily="2" charset="-122"/>
              </a:rPr>
              <a:t>　　电流通过导体时电能转化成内能，这个现象叫做</a:t>
            </a:r>
            <a:r>
              <a:rPr lang="zh-CN" altLang="en-US" sz="4000" u="sng" dirty="0">
                <a:solidFill>
                  <a:srgbClr val="FF0000"/>
                </a:solidFill>
                <a:latin typeface="宋体" panose="02010600030101010101" pitchFamily="2" charset="-122"/>
              </a:rPr>
              <a:t>电流的热效应</a:t>
            </a:r>
            <a:r>
              <a:rPr lang="zh-CN" altLang="en-US" sz="4000" dirty="0">
                <a:solidFill>
                  <a:srgbClr val="FF0000"/>
                </a:solidFill>
                <a:latin typeface="宋体" panose="02010600030101010101" pitchFamily="2" charset="-122"/>
              </a:rPr>
              <a:t>。</a:t>
            </a:r>
          </a:p>
        </p:txBody>
      </p:sp>
      <p:grpSp>
        <p:nvGrpSpPr>
          <p:cNvPr id="9220" name="Group 4"/>
          <p:cNvGrpSpPr/>
          <p:nvPr/>
        </p:nvGrpSpPr>
        <p:grpSpPr bwMode="auto">
          <a:xfrm>
            <a:off x="431800" y="347663"/>
            <a:ext cx="4249738" cy="920750"/>
            <a:chOff x="0" y="0"/>
            <a:chExt cx="2231" cy="580"/>
          </a:xfrm>
        </p:grpSpPr>
        <p:pic>
          <p:nvPicPr>
            <p:cNvPr id="9221" name="圆角矩形 1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一、电流</a:t>
              </a:r>
              <a:r>
                <a:rPr lang="zh-CN" alt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的热效应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398463" y="1804988"/>
            <a:ext cx="8280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</a:rPr>
              <a:t>　　电炉丝和导线通过电流相同，为什么电炉丝热得发红，而导线却几乎不发热</a:t>
            </a:r>
            <a:r>
              <a:rPr lang="en-US" altLang="zh-CN" sz="2800" dirty="0">
                <a:latin typeface="宋体" panose="02010600030101010101" pitchFamily="2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</a:rPr>
              <a:t>　　电流通过导体时产生热的多少跟什么因素有关</a:t>
            </a:r>
            <a:r>
              <a:rPr lang="en-US" altLang="zh-CN" sz="2800" dirty="0">
                <a:latin typeface="宋体" panose="02010600030101010101" pitchFamily="2" charset="-122"/>
              </a:rPr>
              <a:t>?</a:t>
            </a:r>
          </a:p>
        </p:txBody>
      </p:sp>
      <p:grpSp>
        <p:nvGrpSpPr>
          <p:cNvPr id="10243" name="Group 3"/>
          <p:cNvGrpSpPr/>
          <p:nvPr/>
        </p:nvGrpSpPr>
        <p:grpSpPr bwMode="auto">
          <a:xfrm>
            <a:off x="3059113" y="3897052"/>
            <a:ext cx="2751137" cy="2470150"/>
            <a:chOff x="0" y="0"/>
            <a:chExt cx="2751137" cy="2468563"/>
          </a:xfrm>
        </p:grpSpPr>
        <p:sp>
          <p:nvSpPr>
            <p:cNvPr id="10248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2751137" cy="246856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b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0249" name="Picture 11" descr="p-48-03"/>
            <p:cNvPicPr>
              <a:picLocks noChangeAspect="1" noChangeArrowheads="1"/>
            </p:cNvPicPr>
            <p:nvPr/>
          </p:nvPicPr>
          <p:blipFill>
            <a:blip r:embed="rId2" cstate="email">
              <a:lum bright="-20000" contrast="20000"/>
            </a:blip>
            <a:srcRect/>
            <a:stretch>
              <a:fillRect/>
            </a:stretch>
          </p:blipFill>
          <p:spPr bwMode="auto">
            <a:xfrm>
              <a:off x="107950" y="200025"/>
              <a:ext cx="2432050" cy="210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5" name="Group 7"/>
          <p:cNvGrpSpPr/>
          <p:nvPr/>
        </p:nvGrpSpPr>
        <p:grpSpPr bwMode="auto"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10246" name="圆角矩形 1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58" y="105"/>
              <a:ext cx="2117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</a:rPr>
                <a:t>想想议议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1008063" y="1700213"/>
            <a:ext cx="766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</a:rPr>
              <a:t>电流通过导体时产生热的多少与什么因素有关</a:t>
            </a:r>
            <a:r>
              <a:rPr lang="en-US" altLang="zh-CN" sz="2800">
                <a:latin typeface="宋体" panose="02010600030101010101" pitchFamily="2" charset="-122"/>
              </a:rPr>
              <a:t>?</a:t>
            </a:r>
          </a:p>
        </p:txBody>
      </p:sp>
      <p:grpSp>
        <p:nvGrpSpPr>
          <p:cNvPr id="11268" name="Group 4"/>
          <p:cNvGrpSpPr/>
          <p:nvPr/>
        </p:nvGrpSpPr>
        <p:grpSpPr bwMode="auto"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11273" name="圆角矩形 1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Text Box 6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dirty="0">
                  <a:solidFill>
                    <a:srgbClr val="FF0000"/>
                  </a:solidFill>
                  <a:latin typeface="宋体" panose="02010600030101010101" pitchFamily="2" charset="-122"/>
                </a:rPr>
                <a:t>演示实验</a:t>
              </a:r>
            </a:p>
          </p:txBody>
        </p:sp>
      </p:grpSp>
      <p:grpSp>
        <p:nvGrpSpPr>
          <p:cNvPr id="11269" name="Group 7"/>
          <p:cNvGrpSpPr/>
          <p:nvPr/>
        </p:nvGrpSpPr>
        <p:grpSpPr bwMode="auto">
          <a:xfrm>
            <a:off x="2016125" y="2562225"/>
            <a:ext cx="4824413" cy="3603625"/>
            <a:chOff x="0" y="0"/>
            <a:chExt cx="3039" cy="2270"/>
          </a:xfrm>
        </p:grpSpPr>
        <p:pic>
          <p:nvPicPr>
            <p:cNvPr id="11271" name="Picture 8" descr="0990400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3039" cy="2270"/>
            </a:xfrm>
            <a:prstGeom prst="rect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2" name="Rectangle 13"/>
            <p:cNvSpPr>
              <a:spLocks noChangeArrowheads="1"/>
            </p:cNvSpPr>
            <p:nvPr/>
          </p:nvSpPr>
          <p:spPr bwMode="auto">
            <a:xfrm>
              <a:off x="91" y="136"/>
              <a:ext cx="123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600">
                  <a:solidFill>
                    <a:srgbClr val="0066CC"/>
                  </a:solidFill>
                  <a:latin typeface="宋体" panose="02010600030101010101" pitchFamily="2" charset="-122"/>
                </a:rPr>
                <a:t>实验装置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176713" y="1730375"/>
            <a:ext cx="4176712" cy="2863850"/>
            <a:chOff x="0" y="0"/>
            <a:chExt cx="2653" cy="1804"/>
          </a:xfrm>
        </p:grpSpPr>
        <p:sp>
          <p:nvSpPr>
            <p:cNvPr id="12297" name="Rectangle 44"/>
            <p:cNvSpPr>
              <a:spLocks noChangeArrowheads="1"/>
            </p:cNvSpPr>
            <p:nvPr/>
          </p:nvSpPr>
          <p:spPr bwMode="auto">
            <a:xfrm>
              <a:off x="0" y="0"/>
              <a:ext cx="2640" cy="18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298" name="Line 36"/>
            <p:cNvSpPr>
              <a:spLocks noChangeShapeType="1"/>
            </p:cNvSpPr>
            <p:nvPr/>
          </p:nvSpPr>
          <p:spPr bwMode="auto">
            <a:xfrm>
              <a:off x="218" y="499"/>
              <a:ext cx="22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9" name="Line 12"/>
            <p:cNvSpPr>
              <a:spLocks noChangeShapeType="1"/>
            </p:cNvSpPr>
            <p:nvPr/>
          </p:nvSpPr>
          <p:spPr bwMode="auto">
            <a:xfrm flipV="1">
              <a:off x="767" y="1456"/>
              <a:ext cx="329" cy="1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0" name="Rectangle 17"/>
            <p:cNvSpPr>
              <a:spLocks noChangeArrowheads="1"/>
            </p:cNvSpPr>
            <p:nvPr/>
          </p:nvSpPr>
          <p:spPr bwMode="auto">
            <a:xfrm rot="10800000">
              <a:off x="1605" y="408"/>
              <a:ext cx="504" cy="20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  <a:miter lim="800000"/>
            </a:ln>
          </p:spPr>
          <p:txBody>
            <a:bodyPr rot="10800000"/>
            <a:lstStyle/>
            <a:p>
              <a:endParaRPr lang="zh-CN" altLang="en-US" b="0">
                <a:latin typeface="Times New Roman" panose="02020603050405020304" pitchFamily="18" charset="0"/>
              </a:endParaRPr>
            </a:p>
          </p:txBody>
        </p:sp>
        <p:sp>
          <p:nvSpPr>
            <p:cNvPr id="12301" name="Text Box 18"/>
            <p:cNvSpPr txBox="1">
              <a:spLocks noChangeArrowheads="1"/>
            </p:cNvSpPr>
            <p:nvPr/>
          </p:nvSpPr>
          <p:spPr bwMode="auto">
            <a:xfrm>
              <a:off x="575" y="113"/>
              <a:ext cx="1315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0" bIns="0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6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 = 5 </a:t>
              </a:r>
              <a:r>
                <a:rPr lang="en-US" altLang="zh-CN" sz="2600">
                  <a:solidFill>
                    <a:srgbClr val="000000"/>
                  </a:solidFill>
                  <a:latin typeface="Times New Roman" panose="02020603050405020304" pitchFamily="18" charset="0"/>
                  <a:ea typeface="隶书" pitchFamily="49" charset="-122"/>
                </a:rPr>
                <a:t>Ω</a:t>
              </a:r>
            </a:p>
          </p:txBody>
        </p:sp>
        <p:sp>
          <p:nvSpPr>
            <p:cNvPr id="12302" name="Rectangle 23"/>
            <p:cNvSpPr>
              <a:spLocks noChangeArrowheads="1"/>
            </p:cNvSpPr>
            <p:nvPr/>
          </p:nvSpPr>
          <p:spPr bwMode="auto">
            <a:xfrm rot="10800000">
              <a:off x="743" y="408"/>
              <a:ext cx="504" cy="20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  <a:miter lim="800000"/>
            </a:ln>
          </p:spPr>
          <p:txBody>
            <a:bodyPr rot="10800000"/>
            <a:lstStyle/>
            <a:p>
              <a:endParaRPr lang="zh-CN" altLang="en-US" b="0">
                <a:latin typeface="Times New Roman" panose="02020603050405020304" pitchFamily="18" charset="0"/>
              </a:endParaRPr>
            </a:p>
          </p:txBody>
        </p:sp>
        <p:sp>
          <p:nvSpPr>
            <p:cNvPr id="12303" name="Text Box 24"/>
            <p:cNvSpPr txBox="1">
              <a:spLocks noChangeArrowheads="1"/>
            </p:cNvSpPr>
            <p:nvPr/>
          </p:nvSpPr>
          <p:spPr bwMode="auto">
            <a:xfrm>
              <a:off x="1527" y="113"/>
              <a:ext cx="1103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0" bIns="0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6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 = 10 </a:t>
              </a:r>
              <a:r>
                <a:rPr lang="en-US" altLang="zh-CN" sz="2600">
                  <a:solidFill>
                    <a:srgbClr val="000000"/>
                  </a:solidFill>
                  <a:latin typeface="Times New Roman" panose="02020603050405020304" pitchFamily="18" charset="0"/>
                  <a:ea typeface="隶书" pitchFamily="49" charset="-122"/>
                </a:rPr>
                <a:t>Ω</a:t>
              </a:r>
            </a:p>
          </p:txBody>
        </p:sp>
        <p:grpSp>
          <p:nvGrpSpPr>
            <p:cNvPr id="12304" name="Group 10"/>
            <p:cNvGrpSpPr/>
            <p:nvPr/>
          </p:nvGrpSpPr>
          <p:grpSpPr bwMode="auto">
            <a:xfrm flipH="1">
              <a:off x="1825" y="1500"/>
              <a:ext cx="67" cy="269"/>
              <a:chOff x="0" y="0"/>
              <a:chExt cx="75" cy="361"/>
            </a:xfrm>
          </p:grpSpPr>
          <p:sp>
            <p:nvSpPr>
              <p:cNvPr id="12313" name="Line 33"/>
              <p:cNvSpPr>
                <a:spLocks noChangeShapeType="1"/>
              </p:cNvSpPr>
              <p:nvPr/>
            </p:nvSpPr>
            <p:spPr bwMode="auto">
              <a:xfrm flipH="1">
                <a:off x="0" y="86"/>
                <a:ext cx="0" cy="189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14" name="Line 34"/>
              <p:cNvSpPr>
                <a:spLocks noChangeShapeType="1"/>
              </p:cNvSpPr>
              <p:nvPr/>
            </p:nvSpPr>
            <p:spPr bwMode="auto">
              <a:xfrm flipH="1">
                <a:off x="75" y="0"/>
                <a:ext cx="0" cy="36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305" name="Line 37"/>
            <p:cNvSpPr>
              <a:spLocks noChangeShapeType="1"/>
            </p:cNvSpPr>
            <p:nvPr/>
          </p:nvSpPr>
          <p:spPr bwMode="auto">
            <a:xfrm>
              <a:off x="1889" y="1633"/>
              <a:ext cx="5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6" name="Line 38"/>
            <p:cNvSpPr>
              <a:spLocks noChangeShapeType="1"/>
            </p:cNvSpPr>
            <p:nvPr/>
          </p:nvSpPr>
          <p:spPr bwMode="auto">
            <a:xfrm>
              <a:off x="212" y="503"/>
              <a:ext cx="0" cy="113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7" name="Line 39"/>
            <p:cNvSpPr>
              <a:spLocks noChangeShapeType="1"/>
            </p:cNvSpPr>
            <p:nvPr/>
          </p:nvSpPr>
          <p:spPr bwMode="auto">
            <a:xfrm>
              <a:off x="2436" y="499"/>
              <a:ext cx="0" cy="113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8" name="Oval 40"/>
            <p:cNvSpPr>
              <a:spLocks noChangeArrowheads="1"/>
            </p:cNvSpPr>
            <p:nvPr/>
          </p:nvSpPr>
          <p:spPr bwMode="auto">
            <a:xfrm>
              <a:off x="712" y="1594"/>
              <a:ext cx="72" cy="7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b="0">
                <a:latin typeface="Times New Roman" panose="02020603050405020304" pitchFamily="18" charset="0"/>
              </a:endParaRPr>
            </a:p>
          </p:txBody>
        </p:sp>
        <p:sp>
          <p:nvSpPr>
            <p:cNvPr id="12309" name="Line 41"/>
            <p:cNvSpPr>
              <a:spLocks noChangeShapeType="1"/>
            </p:cNvSpPr>
            <p:nvPr/>
          </p:nvSpPr>
          <p:spPr bwMode="auto">
            <a:xfrm>
              <a:off x="226" y="1633"/>
              <a:ext cx="49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0" name="Line 42"/>
            <p:cNvSpPr>
              <a:spLocks noChangeShapeType="1"/>
            </p:cNvSpPr>
            <p:nvPr/>
          </p:nvSpPr>
          <p:spPr bwMode="auto">
            <a:xfrm>
              <a:off x="993" y="1633"/>
              <a:ext cx="82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1" name="Oval 30"/>
            <p:cNvSpPr>
              <a:spLocks noChangeArrowheads="1"/>
            </p:cNvSpPr>
            <p:nvPr/>
          </p:nvSpPr>
          <p:spPr bwMode="auto">
            <a:xfrm>
              <a:off x="2267" y="998"/>
              <a:ext cx="316" cy="31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b="0">
                <a:latin typeface="Times New Roman" panose="02020603050405020304" pitchFamily="18" charset="0"/>
              </a:endParaRPr>
            </a:p>
          </p:txBody>
        </p:sp>
        <p:sp>
          <p:nvSpPr>
            <p:cNvPr id="12312" name="Rectangle 28"/>
            <p:cNvSpPr>
              <a:spLocks noChangeArrowheads="1"/>
            </p:cNvSpPr>
            <p:nvPr/>
          </p:nvSpPr>
          <p:spPr bwMode="auto">
            <a:xfrm>
              <a:off x="2290" y="985"/>
              <a:ext cx="36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60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</a:p>
          </p:txBody>
        </p:sp>
      </p:grpSp>
      <p:sp>
        <p:nvSpPr>
          <p:cNvPr id="9237" name="TextBox 27"/>
          <p:cNvSpPr>
            <a:spLocks noChangeArrowheads="1"/>
          </p:cNvSpPr>
          <p:nvPr/>
        </p:nvSpPr>
        <p:spPr bwMode="auto">
          <a:xfrm>
            <a:off x="538163" y="5189538"/>
            <a:ext cx="8027987" cy="1257300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　　在电流相同、通电时间相同的情况下，电阻越大，这个电阻产生的热量越多。</a:t>
            </a:r>
          </a:p>
        </p:txBody>
      </p:sp>
      <p:pic>
        <p:nvPicPr>
          <p:cNvPr id="12293" name="Picture 23" descr="09904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800" y="1770063"/>
            <a:ext cx="3527425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4" name="Group 24"/>
          <p:cNvGrpSpPr/>
          <p:nvPr/>
        </p:nvGrpSpPr>
        <p:grpSpPr bwMode="auto">
          <a:xfrm>
            <a:off x="252413" y="333375"/>
            <a:ext cx="7164387" cy="920750"/>
            <a:chOff x="0" y="0"/>
            <a:chExt cx="2231" cy="580"/>
          </a:xfrm>
        </p:grpSpPr>
        <p:pic>
          <p:nvPicPr>
            <p:cNvPr id="12295" name="圆角矩形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Text Box 26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实验</a:t>
              </a:r>
              <a:r>
                <a:rPr 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1</a:t>
              </a:r>
              <a:r>
                <a:rPr lang="zh-CN" alt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：研究电热与电阻关系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3905250" y="1700213"/>
            <a:ext cx="5095875" cy="2794000"/>
            <a:chOff x="0" y="0"/>
            <a:chExt cx="3940" cy="2160"/>
          </a:xfrm>
        </p:grpSpPr>
        <p:sp>
          <p:nvSpPr>
            <p:cNvPr id="1034" name="Rectangle 71"/>
            <p:cNvSpPr>
              <a:spLocks noChangeArrowheads="1"/>
            </p:cNvSpPr>
            <p:nvPr/>
          </p:nvSpPr>
          <p:spPr bwMode="auto">
            <a:xfrm>
              <a:off x="0" y="0"/>
              <a:ext cx="3869" cy="21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026" name="Object 4"/>
            <p:cNvGraphicFramePr>
              <a:graphicFrameLocks noChangeAspect="1"/>
            </p:cNvGraphicFramePr>
            <p:nvPr/>
          </p:nvGraphicFramePr>
          <p:xfrm>
            <a:off x="2056" y="182"/>
            <a:ext cx="78" cy="150"/>
          </p:xfrm>
          <a:graphic>
            <a:graphicData uri="http://schemas.openxmlformats.org/presentationml/2006/ole">
              <p:oleObj spid="_x0000_s1076" r:id="rId3" imgW="114898" imgH="217030" progId="Equation.3">
                <p:embed/>
              </p:oleObj>
            </a:graphicData>
          </a:graphic>
        </p:graphicFrame>
        <p:sp>
          <p:nvSpPr>
            <p:cNvPr id="1035" name="Text Box 38"/>
            <p:cNvSpPr txBox="1">
              <a:spLocks noChangeArrowheads="1"/>
            </p:cNvSpPr>
            <p:nvPr/>
          </p:nvSpPr>
          <p:spPr bwMode="auto">
            <a:xfrm>
              <a:off x="1761" y="925"/>
              <a:ext cx="42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0" bIns="0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endParaRPr lang="zh-CN" altLang="en-US" sz="2600">
                <a:latin typeface="Times New Roman" panose="02020603050405020304" pitchFamily="18" charset="0"/>
              </a:endParaRPr>
            </a:p>
          </p:txBody>
        </p:sp>
        <p:sp>
          <p:nvSpPr>
            <p:cNvPr id="1036" name="Text Box 39"/>
            <p:cNvSpPr txBox="1">
              <a:spLocks noChangeArrowheads="1"/>
            </p:cNvSpPr>
            <p:nvPr/>
          </p:nvSpPr>
          <p:spPr bwMode="auto">
            <a:xfrm>
              <a:off x="1729" y="585"/>
              <a:ext cx="420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0" bIns="1080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endParaRPr lang="zh-CN" altLang="en-US" sz="2600">
                <a:latin typeface="Times New Roman" panose="02020603050405020304" pitchFamily="18" charset="0"/>
              </a:endParaRPr>
            </a:p>
          </p:txBody>
        </p:sp>
        <p:sp>
          <p:nvSpPr>
            <p:cNvPr id="1037" name="Line 40"/>
            <p:cNvSpPr>
              <a:spLocks noChangeShapeType="1"/>
            </p:cNvSpPr>
            <p:nvPr/>
          </p:nvSpPr>
          <p:spPr bwMode="auto">
            <a:xfrm>
              <a:off x="431" y="1005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18000" tIns="10800" rIns="0" bIns="10800"/>
            <a:lstStyle/>
            <a:p>
              <a:endParaRPr lang="zh-CN" altLang="en-US"/>
            </a:p>
          </p:txBody>
        </p:sp>
        <p:sp>
          <p:nvSpPr>
            <p:cNvPr id="1038" name="Line 41"/>
            <p:cNvSpPr>
              <a:spLocks noChangeShapeType="1"/>
            </p:cNvSpPr>
            <p:nvPr/>
          </p:nvSpPr>
          <p:spPr bwMode="auto">
            <a:xfrm>
              <a:off x="2063" y="642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18000" tIns="10800" rIns="0" bIns="10800"/>
            <a:lstStyle/>
            <a:p>
              <a:endParaRPr lang="zh-CN" altLang="en-US"/>
            </a:p>
          </p:txBody>
        </p:sp>
        <p:sp>
          <p:nvSpPr>
            <p:cNvPr id="1039" name="Rectangle 42"/>
            <p:cNvSpPr>
              <a:spLocks noChangeArrowheads="1"/>
            </p:cNvSpPr>
            <p:nvPr/>
          </p:nvSpPr>
          <p:spPr bwMode="auto">
            <a:xfrm>
              <a:off x="3033" y="1030"/>
              <a:ext cx="907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 </a:t>
              </a:r>
              <a:r>
                <a:rPr lang="en-US" altLang="zh-CN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= 2</a:t>
              </a:r>
              <a:r>
                <a:rPr lang="en-US" altLang="zh-CN" sz="2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r>
                <a:rPr lang="en-US" altLang="zh-CN" sz="26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40" name="Line 43"/>
            <p:cNvSpPr>
              <a:spLocks noChangeShapeType="1"/>
            </p:cNvSpPr>
            <p:nvPr/>
          </p:nvSpPr>
          <p:spPr bwMode="auto">
            <a:xfrm>
              <a:off x="113" y="786"/>
              <a:ext cx="144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1" name="Rectangle 44"/>
            <p:cNvSpPr>
              <a:spLocks noChangeArrowheads="1"/>
            </p:cNvSpPr>
            <p:nvPr/>
          </p:nvSpPr>
          <p:spPr bwMode="auto">
            <a:xfrm rot="10800000">
              <a:off x="439" y="681"/>
              <a:ext cx="504" cy="20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  <a:miter lim="800000"/>
            </a:ln>
          </p:spPr>
          <p:txBody>
            <a:bodyPr rot="10800000"/>
            <a:lstStyle/>
            <a:p>
              <a:endParaRPr lang="zh-CN" altLang="en-US" b="0">
                <a:latin typeface="Times New Roman" panose="02020603050405020304" pitchFamily="18" charset="0"/>
              </a:endParaRPr>
            </a:p>
          </p:txBody>
        </p:sp>
        <p:sp>
          <p:nvSpPr>
            <p:cNvPr id="1042" name="Line 45"/>
            <p:cNvSpPr>
              <a:spLocks noChangeShapeType="1"/>
            </p:cNvSpPr>
            <p:nvPr/>
          </p:nvSpPr>
          <p:spPr bwMode="auto">
            <a:xfrm>
              <a:off x="113" y="786"/>
              <a:ext cx="0" cy="113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3" name="Line 46"/>
            <p:cNvSpPr>
              <a:spLocks noChangeShapeType="1"/>
            </p:cNvSpPr>
            <p:nvPr/>
          </p:nvSpPr>
          <p:spPr bwMode="auto">
            <a:xfrm>
              <a:off x="3334" y="786"/>
              <a:ext cx="0" cy="113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4" name="Line 47"/>
            <p:cNvSpPr>
              <a:spLocks noChangeShapeType="1"/>
            </p:cNvSpPr>
            <p:nvPr/>
          </p:nvSpPr>
          <p:spPr bwMode="auto">
            <a:xfrm flipV="1">
              <a:off x="1665" y="1739"/>
              <a:ext cx="329" cy="1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45" name="Group 15"/>
            <p:cNvGrpSpPr/>
            <p:nvPr/>
          </p:nvGrpSpPr>
          <p:grpSpPr bwMode="auto">
            <a:xfrm flipH="1">
              <a:off x="2723" y="1783"/>
              <a:ext cx="67" cy="269"/>
              <a:chOff x="0" y="0"/>
              <a:chExt cx="75" cy="361"/>
            </a:xfrm>
          </p:grpSpPr>
          <p:sp>
            <p:nvSpPr>
              <p:cNvPr id="1063" name="Line 52"/>
              <p:cNvSpPr>
                <a:spLocks noChangeShapeType="1"/>
              </p:cNvSpPr>
              <p:nvPr/>
            </p:nvSpPr>
            <p:spPr bwMode="auto">
              <a:xfrm flipH="1">
                <a:off x="0" y="86"/>
                <a:ext cx="0" cy="189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4" name="Line 53"/>
              <p:cNvSpPr>
                <a:spLocks noChangeShapeType="1"/>
              </p:cNvSpPr>
              <p:nvPr/>
            </p:nvSpPr>
            <p:spPr bwMode="auto">
              <a:xfrm flipH="1">
                <a:off x="75" y="0"/>
                <a:ext cx="0" cy="36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46" name="Line 54"/>
            <p:cNvSpPr>
              <a:spLocks noChangeShapeType="1"/>
            </p:cNvSpPr>
            <p:nvPr/>
          </p:nvSpPr>
          <p:spPr bwMode="auto">
            <a:xfrm>
              <a:off x="2798" y="1916"/>
              <a:ext cx="52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7" name="Oval 55"/>
            <p:cNvSpPr>
              <a:spLocks noChangeArrowheads="1"/>
            </p:cNvSpPr>
            <p:nvPr/>
          </p:nvSpPr>
          <p:spPr bwMode="auto">
            <a:xfrm>
              <a:off x="1610" y="1877"/>
              <a:ext cx="72" cy="7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b="0">
                <a:latin typeface="Times New Roman" panose="02020603050405020304" pitchFamily="18" charset="0"/>
              </a:endParaRPr>
            </a:p>
          </p:txBody>
        </p:sp>
        <p:sp>
          <p:nvSpPr>
            <p:cNvPr id="1048" name="Line 56"/>
            <p:cNvSpPr>
              <a:spLocks noChangeShapeType="1"/>
            </p:cNvSpPr>
            <p:nvPr/>
          </p:nvSpPr>
          <p:spPr bwMode="auto">
            <a:xfrm>
              <a:off x="102" y="1916"/>
              <a:ext cx="150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9" name="Line 57"/>
            <p:cNvSpPr>
              <a:spLocks noChangeShapeType="1"/>
            </p:cNvSpPr>
            <p:nvPr/>
          </p:nvSpPr>
          <p:spPr bwMode="auto">
            <a:xfrm>
              <a:off x="1891" y="1916"/>
              <a:ext cx="82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0" name="Rectangle 58"/>
            <p:cNvSpPr>
              <a:spLocks noChangeArrowheads="1"/>
            </p:cNvSpPr>
            <p:nvPr/>
          </p:nvSpPr>
          <p:spPr bwMode="auto">
            <a:xfrm>
              <a:off x="1565" y="415"/>
              <a:ext cx="1459" cy="801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b="0">
                <a:latin typeface="Times New Roman" panose="02020603050405020304" pitchFamily="18" charset="0"/>
              </a:endParaRPr>
            </a:p>
          </p:txBody>
        </p:sp>
        <p:sp>
          <p:nvSpPr>
            <p:cNvPr id="1051" name="Rectangle 59"/>
            <p:cNvSpPr>
              <a:spLocks noChangeArrowheads="1"/>
            </p:cNvSpPr>
            <p:nvPr/>
          </p:nvSpPr>
          <p:spPr bwMode="auto">
            <a:xfrm rot="10800000">
              <a:off x="2042" y="325"/>
              <a:ext cx="504" cy="20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  <a:miter lim="800000"/>
            </a:ln>
          </p:spPr>
          <p:txBody>
            <a:bodyPr rot="10800000"/>
            <a:lstStyle/>
            <a:p>
              <a:endParaRPr lang="zh-CN" altLang="en-US" b="0">
                <a:latin typeface="Times New Roman" panose="02020603050405020304" pitchFamily="18" charset="0"/>
              </a:endParaRPr>
            </a:p>
          </p:txBody>
        </p:sp>
        <p:sp>
          <p:nvSpPr>
            <p:cNvPr id="1052" name="Rectangle 60"/>
            <p:cNvSpPr>
              <a:spLocks noChangeArrowheads="1"/>
            </p:cNvSpPr>
            <p:nvPr/>
          </p:nvSpPr>
          <p:spPr bwMode="auto">
            <a:xfrm rot="10800000">
              <a:off x="2042" y="1104"/>
              <a:ext cx="504" cy="20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  <a:miter lim="800000"/>
            </a:ln>
          </p:spPr>
          <p:txBody>
            <a:bodyPr rot="10800000"/>
            <a:lstStyle/>
            <a:p>
              <a:endParaRPr lang="zh-CN" altLang="en-US" b="0">
                <a:latin typeface="Times New Roman" panose="02020603050405020304" pitchFamily="18" charset="0"/>
              </a:endParaRPr>
            </a:p>
          </p:txBody>
        </p:sp>
        <p:sp>
          <p:nvSpPr>
            <p:cNvPr id="1053" name="Rectangle 61"/>
            <p:cNvSpPr>
              <a:spLocks noChangeArrowheads="1"/>
            </p:cNvSpPr>
            <p:nvPr/>
          </p:nvSpPr>
          <p:spPr bwMode="auto">
            <a:xfrm>
              <a:off x="204" y="869"/>
              <a:ext cx="266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grpSp>
          <p:nvGrpSpPr>
            <p:cNvPr id="1054" name="Group 26"/>
            <p:cNvGrpSpPr/>
            <p:nvPr/>
          </p:nvGrpSpPr>
          <p:grpSpPr bwMode="auto">
            <a:xfrm>
              <a:off x="521" y="1719"/>
              <a:ext cx="373" cy="378"/>
              <a:chOff x="0" y="0"/>
              <a:chExt cx="373" cy="378"/>
            </a:xfrm>
          </p:grpSpPr>
          <p:sp>
            <p:nvSpPr>
              <p:cNvPr id="1061" name="Oval 63"/>
              <p:cNvSpPr>
                <a:spLocks noChangeArrowheads="1"/>
              </p:cNvSpPr>
              <p:nvPr/>
            </p:nvSpPr>
            <p:spPr bwMode="auto">
              <a:xfrm>
                <a:off x="0" y="46"/>
                <a:ext cx="316" cy="316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2" name="Rectangle 64"/>
              <p:cNvSpPr>
                <a:spLocks noChangeArrowheads="1"/>
              </p:cNvSpPr>
              <p:nvPr/>
            </p:nvSpPr>
            <p:spPr bwMode="auto">
              <a:xfrm>
                <a:off x="10" y="0"/>
                <a:ext cx="363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6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A</a:t>
                </a:r>
              </a:p>
            </p:txBody>
          </p:sp>
        </p:grpSp>
        <p:sp>
          <p:nvSpPr>
            <p:cNvPr id="1055" name="Line 65"/>
            <p:cNvSpPr>
              <a:spLocks noChangeShapeType="1"/>
            </p:cNvSpPr>
            <p:nvPr/>
          </p:nvSpPr>
          <p:spPr bwMode="auto">
            <a:xfrm>
              <a:off x="3024" y="786"/>
              <a:ext cx="30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6" name="Rectangle 66"/>
            <p:cNvSpPr>
              <a:spLocks noChangeArrowheads="1"/>
            </p:cNvSpPr>
            <p:nvPr/>
          </p:nvSpPr>
          <p:spPr bwMode="auto">
            <a:xfrm>
              <a:off x="265" y="306"/>
              <a:ext cx="1228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 </a:t>
              </a:r>
              <a:r>
                <a:rPr lang="en-US" altLang="zh-CN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= 5 </a:t>
              </a:r>
              <a:r>
                <a:rPr lang="en-US" altLang="zh-CN" sz="2600">
                  <a:solidFill>
                    <a:srgbClr val="000000"/>
                  </a:solidFill>
                  <a:latin typeface="Times New Roman" panose="02020603050405020304" pitchFamily="18" charset="0"/>
                  <a:ea typeface="隶书" pitchFamily="49" charset="-122"/>
                </a:rPr>
                <a:t>Ω</a:t>
              </a:r>
            </a:p>
          </p:txBody>
        </p:sp>
        <p:sp>
          <p:nvSpPr>
            <p:cNvPr id="1057" name="Rectangle 67"/>
            <p:cNvSpPr>
              <a:spLocks noChangeArrowheads="1"/>
            </p:cNvSpPr>
            <p:nvPr/>
          </p:nvSpPr>
          <p:spPr bwMode="auto">
            <a:xfrm>
              <a:off x="1867" y="17"/>
              <a:ext cx="1681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 </a:t>
              </a:r>
              <a:r>
                <a:rPr lang="en-US" altLang="zh-CN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= 5 </a:t>
              </a:r>
              <a:r>
                <a:rPr lang="en-US" altLang="zh-CN" sz="2600">
                  <a:solidFill>
                    <a:srgbClr val="000000"/>
                  </a:solidFill>
                  <a:latin typeface="Times New Roman" panose="02020603050405020304" pitchFamily="18" charset="0"/>
                  <a:ea typeface="隶书" pitchFamily="49" charset="-122"/>
                </a:rPr>
                <a:t>Ω</a:t>
              </a:r>
            </a:p>
          </p:txBody>
        </p:sp>
        <p:sp>
          <p:nvSpPr>
            <p:cNvPr id="1058" name="Rectangle 68"/>
            <p:cNvSpPr>
              <a:spLocks noChangeArrowheads="1"/>
            </p:cNvSpPr>
            <p:nvPr/>
          </p:nvSpPr>
          <p:spPr bwMode="auto">
            <a:xfrm>
              <a:off x="1867" y="1332"/>
              <a:ext cx="1058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 </a:t>
              </a:r>
              <a:r>
                <a:rPr lang="en-US" altLang="zh-CN" sz="2600">
                  <a:solidFill>
                    <a:srgbClr val="000000"/>
                  </a:solidFill>
                  <a:latin typeface="Times New Roman" panose="02020603050405020304" pitchFamily="18" charset="0"/>
                </a:rPr>
                <a:t>= 5 </a:t>
              </a:r>
              <a:r>
                <a:rPr lang="en-US" altLang="zh-CN" sz="2600">
                  <a:solidFill>
                    <a:srgbClr val="000000"/>
                  </a:solidFill>
                  <a:latin typeface="Times New Roman" panose="02020603050405020304" pitchFamily="18" charset="0"/>
                  <a:ea typeface="隶书" pitchFamily="49" charset="-122"/>
                </a:rPr>
                <a:t>Ω</a:t>
              </a:r>
            </a:p>
          </p:txBody>
        </p:sp>
        <p:sp>
          <p:nvSpPr>
            <p:cNvPr id="1059" name="Rectangle 69"/>
            <p:cNvSpPr>
              <a:spLocks noChangeArrowheads="1"/>
            </p:cNvSpPr>
            <p:nvPr/>
          </p:nvSpPr>
          <p:spPr bwMode="auto">
            <a:xfrm>
              <a:off x="1791" y="470"/>
              <a:ext cx="348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r>
                <a:rPr lang="en-US" altLang="zh-CN" sz="26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60" name="Rectangle 70"/>
            <p:cNvSpPr>
              <a:spLocks noChangeArrowheads="1"/>
            </p:cNvSpPr>
            <p:nvPr/>
          </p:nvSpPr>
          <p:spPr bwMode="auto">
            <a:xfrm>
              <a:off x="2972" y="98"/>
              <a:ext cx="265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zh-CN" altLang="en-US" sz="2600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275" name="TextBox 42"/>
          <p:cNvSpPr>
            <a:spLocks noChangeArrowheads="1"/>
          </p:cNvSpPr>
          <p:nvPr/>
        </p:nvSpPr>
        <p:spPr bwMode="auto">
          <a:xfrm>
            <a:off x="538163" y="4724400"/>
            <a:ext cx="8135937" cy="1825625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　　在电阻相同、通电时间相同的情况下，通过一个电阻的电流越大，这个电阻产生的热量越</a:t>
            </a:r>
            <a:b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多。</a:t>
            </a:r>
          </a:p>
        </p:txBody>
      </p:sp>
      <p:pic>
        <p:nvPicPr>
          <p:cNvPr id="1030" name="Picture 37" descr="Z0XQN}J~F[C9A0~RD7`PWY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695450"/>
            <a:ext cx="35147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38"/>
          <p:cNvGrpSpPr/>
          <p:nvPr/>
        </p:nvGrpSpPr>
        <p:grpSpPr bwMode="auto">
          <a:xfrm>
            <a:off x="431800" y="260350"/>
            <a:ext cx="7165975" cy="920750"/>
            <a:chOff x="0" y="0"/>
            <a:chExt cx="2231" cy="580"/>
          </a:xfrm>
        </p:grpSpPr>
        <p:pic>
          <p:nvPicPr>
            <p:cNvPr id="1032" name="圆角矩形 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80" name="Text Box 40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实验</a:t>
              </a:r>
              <a:r>
                <a:rPr 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</a:t>
              </a:r>
              <a:r>
                <a:rPr lang="zh-CN" alt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：研究电热与电流关系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5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焦耳定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844824"/>
            <a:ext cx="7416800" cy="4148137"/>
          </a:xfrm>
          <a:prstGeom prst="rect">
            <a:avLst/>
          </a:prstGeom>
          <a:noFill/>
          <a:ln w="28575" cmpd="sng">
            <a:solidFill>
              <a:srgbClr val="33CC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13316" name="Group 4"/>
          <p:cNvGrpSpPr/>
          <p:nvPr/>
        </p:nvGrpSpPr>
        <p:grpSpPr bwMode="auto">
          <a:xfrm>
            <a:off x="431800" y="276225"/>
            <a:ext cx="2789238" cy="920750"/>
            <a:chOff x="0" y="0"/>
            <a:chExt cx="2231" cy="580"/>
          </a:xfrm>
        </p:grpSpPr>
        <p:pic>
          <p:nvPicPr>
            <p:cNvPr id="13317" name="圆角矩形 1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dirty="0">
                  <a:solidFill>
                    <a:srgbClr val="FF0000"/>
                  </a:solidFill>
                  <a:latin typeface="宋体" panose="02010600030101010101" pitchFamily="2" charset="-122"/>
                </a:rPr>
                <a:t>观察实验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八年级上册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9年级上册模板</Template>
  <TotalTime>24</TotalTime>
  <Words>1031</Words>
  <Application>Microsoft Office PowerPoint</Application>
  <PresentationFormat>全屏显示(4:3)</PresentationFormat>
  <Paragraphs>134</Paragraphs>
  <Slides>25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八年级上册</vt:lpstr>
      <vt:lpstr>Microsoft 公式 3.0</vt:lpstr>
      <vt:lpstr>公式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    电流的热效应有时对我们有益，我们利用它；有时对我们有害，需要减少电流导致的发热，或者尽快把发出的热散发掉。</vt:lpstr>
      <vt:lpstr>幻灯片 20</vt:lpstr>
      <vt:lpstr>幻灯片 21</vt:lpstr>
      <vt:lpstr>2.一只额定功率是450w的电饭锅，在额定电压下使用，每分钟产生多少热量？</vt:lpstr>
      <vt:lpstr>3.一只电烙铁的额定电压是220V，在额定电压下工作时的电阻是1210Ω，它的额定功率有多大？在额定电压下通电10min产生多少热量？</vt:lpstr>
      <vt:lpstr>4.某校师生自制了一台电烘箱。电烘箱的电阻丝通过5A的电流时，每分钟可产生6.6×104J的热量。求这台电烘箱的电功率和电阻丝工作时的电阻。</vt:lpstr>
      <vt:lpstr>6.在家庭电路中，有时导线长度不够，需要把两根连接起来，而连接处往往比别处更容易发热，加速老化，甚至引起火灾。这是为什么？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China</cp:lastModifiedBy>
  <cp:revision>11</cp:revision>
  <dcterms:created xsi:type="dcterms:W3CDTF">2018-09-22T00:07:40Z</dcterms:created>
  <dcterms:modified xsi:type="dcterms:W3CDTF">2018-11-01T08:26:46Z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