
<file path=[Content_Types].xml><?xml version="1.0" encoding="utf-8"?>
<Types xmlns="http://schemas.openxmlformats.org/package/2006/content-types">
  <Default Extension="jpeg" ContentType="image/jpeg"/>
  <Default Extension="vml" ContentType="application/vnd.openxmlformats-officedocument.vmlDrawing"/>
  <Default Extension="docx" ContentType="application/vnd.openxmlformats-officedocument.wordprocessingml.document"/>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46"/>
  </p:handoutMasterIdLst>
  <p:sldIdLst>
    <p:sldId id="261" r:id="rId3"/>
    <p:sldId id="260" r:id="rId4"/>
    <p:sldId id="339" r:id="rId6"/>
    <p:sldId id="265" r:id="rId7"/>
    <p:sldId id="306" r:id="rId8"/>
    <p:sldId id="462" r:id="rId9"/>
    <p:sldId id="571" r:id="rId10"/>
    <p:sldId id="588" r:id="rId11"/>
    <p:sldId id="572" r:id="rId12"/>
    <p:sldId id="585" r:id="rId13"/>
    <p:sldId id="587" r:id="rId14"/>
    <p:sldId id="290" r:id="rId15"/>
    <p:sldId id="589" r:id="rId16"/>
    <p:sldId id="324" r:id="rId17"/>
    <p:sldId id="520" r:id="rId18"/>
    <p:sldId id="521" r:id="rId19"/>
    <p:sldId id="590" r:id="rId20"/>
    <p:sldId id="522" r:id="rId21"/>
    <p:sldId id="523" r:id="rId22"/>
    <p:sldId id="524" r:id="rId23"/>
    <p:sldId id="410" r:id="rId24"/>
    <p:sldId id="411" r:id="rId25"/>
    <p:sldId id="488" r:id="rId26"/>
    <p:sldId id="374" r:id="rId27"/>
    <p:sldId id="375" r:id="rId28"/>
    <p:sldId id="550" r:id="rId29"/>
    <p:sldId id="551" r:id="rId30"/>
    <p:sldId id="552" r:id="rId31"/>
    <p:sldId id="554" r:id="rId32"/>
    <p:sldId id="586" r:id="rId33"/>
    <p:sldId id="556" r:id="rId34"/>
    <p:sldId id="557" r:id="rId35"/>
    <p:sldId id="591" r:id="rId36"/>
    <p:sldId id="558" r:id="rId37"/>
    <p:sldId id="367" r:id="rId38"/>
    <p:sldId id="368" r:id="rId39"/>
    <p:sldId id="592" r:id="rId40"/>
    <p:sldId id="560" r:id="rId41"/>
    <p:sldId id="561" r:id="rId42"/>
    <p:sldId id="562" r:id="rId43"/>
    <p:sldId id="593" r:id="rId44"/>
    <p:sldId id="283" r:id="rId45"/>
  </p:sldIdLst>
  <p:sldSz cx="12190095" cy="6859270"/>
  <p:notesSz cx="6858000" cy="9144000"/>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165" algn="l" defTabSz="1219200" rtl="0" eaLnBrk="1" latinLnBrk="0" hangingPunct="1">
      <a:defRPr sz="2400" kern="1200">
        <a:solidFill>
          <a:schemeClr val="tx1"/>
        </a:solidFill>
        <a:latin typeface="+mn-lt"/>
        <a:ea typeface="+mn-ea"/>
        <a:cs typeface="+mn-cs"/>
      </a:defRPr>
    </a:lvl4pPr>
    <a:lvl5pPr marL="2437765" algn="l" defTabSz="1219200" rtl="0" eaLnBrk="1" latinLnBrk="0" hangingPunct="1">
      <a:defRPr sz="2400" kern="1200">
        <a:solidFill>
          <a:schemeClr val="tx1"/>
        </a:solidFill>
        <a:latin typeface="+mn-lt"/>
        <a:ea typeface="+mn-ea"/>
        <a:cs typeface="+mn-cs"/>
      </a:defRPr>
    </a:lvl5pPr>
    <a:lvl6pPr marL="3047365" algn="l" defTabSz="1219200" rtl="0" eaLnBrk="1" latinLnBrk="0" hangingPunct="1">
      <a:defRPr sz="2400" kern="1200">
        <a:solidFill>
          <a:schemeClr val="tx1"/>
        </a:solidFill>
        <a:latin typeface="+mn-lt"/>
        <a:ea typeface="+mn-ea"/>
        <a:cs typeface="+mn-cs"/>
      </a:defRPr>
    </a:lvl6pPr>
    <a:lvl7pPr marL="3656965" algn="l" defTabSz="1219200" rtl="0" eaLnBrk="1" latinLnBrk="0" hangingPunct="1">
      <a:defRPr sz="2400" kern="1200">
        <a:solidFill>
          <a:schemeClr val="tx1"/>
        </a:solidFill>
        <a:latin typeface="+mn-lt"/>
        <a:ea typeface="+mn-ea"/>
        <a:cs typeface="+mn-cs"/>
      </a:defRPr>
    </a:lvl7pPr>
    <a:lvl8pPr marL="4266565" algn="l" defTabSz="1219200" rtl="0" eaLnBrk="1" latinLnBrk="0" hangingPunct="1">
      <a:defRPr sz="2400" kern="1200">
        <a:solidFill>
          <a:schemeClr val="tx1"/>
        </a:solidFill>
        <a:latin typeface="+mn-lt"/>
        <a:ea typeface="+mn-ea"/>
        <a:cs typeface="+mn-cs"/>
      </a:defRPr>
    </a:lvl8pPr>
    <a:lvl9pPr marL="4876165" algn="l" defTabSz="121920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B48F"/>
    <a:srgbClr val="1BB18D"/>
    <a:srgbClr val="80E4BC"/>
    <a:srgbClr val="1CB6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02" autoAdjust="0"/>
    <p:restoredTop sz="94712" autoAdjust="0"/>
  </p:normalViewPr>
  <p:slideViewPr>
    <p:cSldViewPr>
      <p:cViewPr varScale="1">
        <p:scale>
          <a:sx n="105" d="100"/>
          <a:sy n="105" d="100"/>
        </p:scale>
        <p:origin x="-756" y="-78"/>
      </p:cViewPr>
      <p:guideLst>
        <p:guide orient="horz" pos="2161"/>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8" d="100"/>
          <a:sy n="48" d="100"/>
        </p:scale>
        <p:origin x="-234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9" Type="http://schemas.openxmlformats.org/officeDocument/2006/relationships/tableStyles" Target="tableStyles.xml"/><Relationship Id="rId48" Type="http://schemas.openxmlformats.org/officeDocument/2006/relationships/viewProps" Target="viewProps.xml"/><Relationship Id="rId47" Type="http://schemas.openxmlformats.org/officeDocument/2006/relationships/presProps" Target="presProps.xml"/><Relationship Id="rId46" Type="http://schemas.openxmlformats.org/officeDocument/2006/relationships/handoutMaster" Target="handoutMasters/handoutMaster1.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image" Target="../media/image2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3C0901-3DCA-48F9-B0CB-D8F0D1E6B365}"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4D9095-D5A4-4D04-8CEB-69FB25E1308C}"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4836C-7D3D-44DD-AD4F-98DBA4D1058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9960B-A742-4F79-9BC8-14A4E9893419}"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613" y="914569"/>
            <a:ext cx="9797669" cy="2570876"/>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613" y="3561059"/>
            <a:ext cx="9797669" cy="1472673"/>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305" y="774143"/>
            <a:ext cx="10971086" cy="5483815"/>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613" y="2484460"/>
            <a:ext cx="9797669" cy="1018989"/>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613" y="3561059"/>
            <a:ext cx="9797669" cy="471687"/>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305" y="1490676"/>
            <a:ext cx="10967486" cy="4760081"/>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489" y="3849113"/>
            <a:ext cx="7767586" cy="766942"/>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489" y="4616055"/>
            <a:ext cx="7767586" cy="867761"/>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5365" indent="0">
              <a:buNone/>
              <a:defRPr sz="1600">
                <a:solidFill>
                  <a:schemeClr val="tx1">
                    <a:tint val="75000"/>
                  </a:schemeClr>
                </a:solidFill>
              </a:defRPr>
            </a:lvl6pPr>
            <a:lvl7pPr marL="2742565" indent="0">
              <a:buNone/>
              <a:defRPr sz="1600">
                <a:solidFill>
                  <a:schemeClr val="tx1">
                    <a:tint val="75000"/>
                  </a:schemeClr>
                </a:solidFill>
              </a:defRPr>
            </a:lvl7pPr>
            <a:lvl8pPr marL="3199765" indent="0">
              <a:buNone/>
              <a:defRPr sz="1600">
                <a:solidFill>
                  <a:schemeClr val="tx1">
                    <a:tint val="75000"/>
                  </a:schemeClr>
                </a:solidFill>
              </a:defRPr>
            </a:lvl8pPr>
            <a:lvl9pPr marL="3656965"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305" y="1501478"/>
            <a:ext cx="5175991" cy="4749279"/>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0598" y="1501478"/>
            <a:ext cx="5175991" cy="4749279"/>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3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3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305" y="1429465"/>
            <a:ext cx="5341565" cy="381671"/>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305" y="1854343"/>
            <a:ext cx="5341565" cy="4396414"/>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4776" y="1421992"/>
            <a:ext cx="5341565" cy="381671"/>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4776" y="1854343"/>
            <a:ext cx="5341565" cy="4396414"/>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3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3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4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4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05" y="1555488"/>
            <a:ext cx="5232259" cy="4608853"/>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49408" y="1555488"/>
            <a:ext cx="5226383" cy="4608853"/>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3201" y="914569"/>
            <a:ext cx="1043837" cy="5030131"/>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257" y="914569"/>
            <a:ext cx="9167767" cy="5030131"/>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6765"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0" Type="http://schemas.openxmlformats.org/officeDocument/2006/relationships/theme" Target="../theme/theme1.xml"/><Relationship Id="rId6" Type="http://schemas.openxmlformats.org/officeDocument/2006/relationships/slideLayout" Target="../slideLayouts/slideLayout6.xml"/><Relationship Id="rId59" Type="http://schemas.openxmlformats.org/officeDocument/2006/relationships/tags" Target="../tags/tag62.xml"/><Relationship Id="rId58" Type="http://schemas.openxmlformats.org/officeDocument/2006/relationships/tags" Target="../tags/tag61.xml"/><Relationship Id="rId57" Type="http://schemas.openxmlformats.org/officeDocument/2006/relationships/tags" Target="../tags/tag60.xml"/><Relationship Id="rId56" Type="http://schemas.openxmlformats.org/officeDocument/2006/relationships/tags" Target="../tags/tag59.xml"/><Relationship Id="rId55" Type="http://schemas.openxmlformats.org/officeDocument/2006/relationships/tags" Target="../tags/tag58.xml"/><Relationship Id="rId54" Type="http://schemas.openxmlformats.org/officeDocument/2006/relationships/tags" Target="../tags/tag57.xml"/><Relationship Id="rId53" Type="http://schemas.openxmlformats.org/officeDocument/2006/relationships/slideLayout" Target="../slideLayouts/slideLayout53.xml"/><Relationship Id="rId52" Type="http://schemas.openxmlformats.org/officeDocument/2006/relationships/slideLayout" Target="../slideLayouts/slideLayout52.xml"/><Relationship Id="rId51" Type="http://schemas.openxmlformats.org/officeDocument/2006/relationships/slideLayout" Target="../slideLayouts/slideLayout51.xml"/><Relationship Id="rId50" Type="http://schemas.openxmlformats.org/officeDocument/2006/relationships/slideLayout" Target="../slideLayouts/slideLayout50.xml"/><Relationship Id="rId5" Type="http://schemas.openxmlformats.org/officeDocument/2006/relationships/slideLayout" Target="../slideLayouts/slideLayout5.xml"/><Relationship Id="rId49" Type="http://schemas.openxmlformats.org/officeDocument/2006/relationships/slideLayout" Target="../slideLayouts/slideLayout49.xml"/><Relationship Id="rId48" Type="http://schemas.openxmlformats.org/officeDocument/2006/relationships/slideLayout" Target="../slideLayouts/slideLayout48.xml"/><Relationship Id="rId47" Type="http://schemas.openxmlformats.org/officeDocument/2006/relationships/slideLayout" Target="../slideLayouts/slideLayout47.xml"/><Relationship Id="rId46" Type="http://schemas.openxmlformats.org/officeDocument/2006/relationships/slideLayout" Target="../slideLayouts/slideLayout46.xml"/><Relationship Id="rId45" Type="http://schemas.openxmlformats.org/officeDocument/2006/relationships/slideLayout" Target="../slideLayouts/slideLayout45.xml"/><Relationship Id="rId44" Type="http://schemas.openxmlformats.org/officeDocument/2006/relationships/slideLayout" Target="../slideLayouts/slideLayout44.xml"/><Relationship Id="rId43" Type="http://schemas.openxmlformats.org/officeDocument/2006/relationships/slideLayout" Target="../slideLayouts/slideLayout43.xml"/><Relationship Id="rId42" Type="http://schemas.openxmlformats.org/officeDocument/2006/relationships/slideLayout" Target="../slideLayouts/slideLayout42.xml"/><Relationship Id="rId41" Type="http://schemas.openxmlformats.org/officeDocument/2006/relationships/slideLayout" Target="../slideLayouts/slideLayout41.xml"/><Relationship Id="rId40" Type="http://schemas.openxmlformats.org/officeDocument/2006/relationships/slideLayout" Target="../slideLayouts/slideLayout40.xml"/><Relationship Id="rId4" Type="http://schemas.openxmlformats.org/officeDocument/2006/relationships/slideLayout" Target="../slideLayouts/slideLayout4.xml"/><Relationship Id="rId39" Type="http://schemas.openxmlformats.org/officeDocument/2006/relationships/slideLayout" Target="../slideLayouts/slideLayout39.xml"/><Relationship Id="rId38" Type="http://schemas.openxmlformats.org/officeDocument/2006/relationships/slideLayout" Target="../slideLayouts/slideLayout38.xml"/><Relationship Id="rId37" Type="http://schemas.openxmlformats.org/officeDocument/2006/relationships/slideLayout" Target="../slideLayouts/slideLayout37.xml"/><Relationship Id="rId36" Type="http://schemas.openxmlformats.org/officeDocument/2006/relationships/slideLayout" Target="../slideLayouts/slideLayout36.xml"/><Relationship Id="rId35" Type="http://schemas.openxmlformats.org/officeDocument/2006/relationships/slideLayout" Target="../slideLayouts/slideLayout35.xml"/><Relationship Id="rId34" Type="http://schemas.openxmlformats.org/officeDocument/2006/relationships/slideLayout" Target="../slideLayouts/slideLayout34.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 Type="http://schemas.openxmlformats.org/officeDocument/2006/relationships/slideLayout" Target="../slideLayouts/slideLayout3.xml"/><Relationship Id="rId29" Type="http://schemas.openxmlformats.org/officeDocument/2006/relationships/slideLayout" Target="../slideLayouts/slideLayout29.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54"/>
            </p:custDataLst>
          </p:nvPr>
        </p:nvSpPr>
        <p:spPr>
          <a:xfrm>
            <a:off x="608305" y="608513"/>
            <a:ext cx="10967486" cy="705731"/>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55"/>
            </p:custDataLst>
          </p:nvPr>
        </p:nvSpPr>
        <p:spPr>
          <a:xfrm>
            <a:off x="608305" y="1490676"/>
            <a:ext cx="10967486" cy="4760081"/>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56"/>
            </p:custDataLst>
          </p:nvPr>
        </p:nvSpPr>
        <p:spPr>
          <a:xfrm>
            <a:off x="611904" y="6315569"/>
            <a:ext cx="2699578" cy="316859"/>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7"/>
            </p:custDataLst>
          </p:nvPr>
        </p:nvSpPr>
        <p:spPr>
          <a:xfrm>
            <a:off x="4115357" y="6315569"/>
            <a:ext cx="3959381" cy="316859"/>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58"/>
            </p:custDataLst>
          </p:nvPr>
        </p:nvSpPr>
        <p:spPr>
          <a:xfrm>
            <a:off x="8876213" y="6315569"/>
            <a:ext cx="2699578" cy="316859"/>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59"/>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6765"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3.xml"/><Relationship Id="rId1" Type="http://schemas.openxmlformats.org/officeDocument/2006/relationships/image" Target="../media/image13.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5.xml"/><Relationship Id="rId1" Type="http://schemas.openxmlformats.org/officeDocument/2006/relationships/image" Target="../media/image14.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6.xml"/><Relationship Id="rId1" Type="http://schemas.openxmlformats.org/officeDocument/2006/relationships/image" Target="../media/image15.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7.xml"/><Relationship Id="rId1" Type="http://schemas.openxmlformats.org/officeDocument/2006/relationships/image" Target="../media/image16.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9.xml"/><Relationship Id="rId1" Type="http://schemas.openxmlformats.org/officeDocument/2006/relationships/image" Target="../media/image17.jpe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0.xml"/><Relationship Id="rId1" Type="http://schemas.openxmlformats.org/officeDocument/2006/relationships/image" Target="../media/image18.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1.xml"/><Relationship Id="rId1" Type="http://schemas.openxmlformats.org/officeDocument/2006/relationships/image" Target="../media/image19.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3.xml"/><Relationship Id="rId1" Type="http://schemas.openxmlformats.org/officeDocument/2006/relationships/image" Target="../media/image20.jpe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4.xml"/><Relationship Id="rId1" Type="http://schemas.openxmlformats.org/officeDocument/2006/relationships/image" Target="../media/image20.jpe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5.xml"/><Relationship Id="rId1" Type="http://schemas.openxmlformats.org/officeDocument/2006/relationships/image" Target="../media/image21.jpe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36.xml"/><Relationship Id="rId1" Type="http://schemas.openxmlformats.org/officeDocument/2006/relationships/image" Target="../media/image22.jpe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8" Type="http://schemas.openxmlformats.org/officeDocument/2006/relationships/notesSlide" Target="../notesSlides/notesSlide21.xml"/><Relationship Id="rId7" Type="http://schemas.openxmlformats.org/officeDocument/2006/relationships/vmlDrawing" Target="../drawings/vmlDrawing1.vml"/><Relationship Id="rId6" Type="http://schemas.openxmlformats.org/officeDocument/2006/relationships/slideLayout" Target="../slideLayouts/slideLayout39.xml"/><Relationship Id="rId5" Type="http://schemas.openxmlformats.org/officeDocument/2006/relationships/image" Target="../media/image25.emf"/><Relationship Id="rId4" Type="http://schemas.openxmlformats.org/officeDocument/2006/relationships/package" Target="../embeddings/Document2.docx"/><Relationship Id="rId3" Type="http://schemas.openxmlformats.org/officeDocument/2006/relationships/image" Target="../media/image24.emf"/><Relationship Id="rId2" Type="http://schemas.openxmlformats.org/officeDocument/2006/relationships/package" Target="../embeddings/Document1.docx"/><Relationship Id="rId1" Type="http://schemas.openxmlformats.org/officeDocument/2006/relationships/image" Target="../media/image23.png"/></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40.xml"/><Relationship Id="rId1" Type="http://schemas.openxmlformats.org/officeDocument/2006/relationships/image" Target="../media/image26.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image" Target="../media/image1.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47.xml"/><Relationship Id="rId1" Type="http://schemas.openxmlformats.org/officeDocument/2006/relationships/image" Target="../media/image27.jpe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image" Target="../media/image28.jpe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50.xml"/><Relationship Id="rId1" Type="http://schemas.openxmlformats.org/officeDocument/2006/relationships/image" Target="../media/image29.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51.xml"/><Relationship Id="rId1" Type="http://schemas.openxmlformats.org/officeDocument/2006/relationships/image" Target="../media/image30.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image" Target="../media/image3.jpeg"/><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image" Target="../media/image5.jpe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9.xml"/><Relationship Id="rId1" Type="http://schemas.openxmlformats.org/officeDocument/2006/relationships/image" Target="../media/image7.jpeg"/></Relationships>
</file>

<file path=ppt/slides/_rels/slide9.xml.rels><?xml version="1.0" encoding="UTF-8" standalone="yes"?>
<Relationships xmlns="http://schemas.openxmlformats.org/package/2006/relationships"><Relationship Id="rId6" Type="http://schemas.openxmlformats.org/officeDocument/2006/relationships/slideLayout" Target="../slideLayouts/slideLayout20.xml"/><Relationship Id="rId5" Type="http://schemas.openxmlformats.org/officeDocument/2006/relationships/image" Target="../media/image12.jpeg"/><Relationship Id="rId4" Type="http://schemas.openxmlformats.org/officeDocument/2006/relationships/image" Target="../media/image11.jpeg"/><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523174" y="2501100"/>
            <a:ext cx="9144064" cy="1846659"/>
            <a:chOff x="1523174" y="2501100"/>
            <a:chExt cx="9144064" cy="1846659"/>
          </a:xfrm>
        </p:grpSpPr>
        <p:sp>
          <p:nvSpPr>
            <p:cNvPr id="2" name="文本框 5"/>
            <p:cNvSpPr txBox="1"/>
            <p:nvPr/>
          </p:nvSpPr>
          <p:spPr>
            <a:xfrm>
              <a:off x="1951802" y="2501100"/>
              <a:ext cx="8406064" cy="184665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auto" hangingPunct="1">
                <a:lnSpc>
                  <a:spcPct val="150000"/>
                </a:lnSpc>
                <a:spcBef>
                  <a:spcPts val="0"/>
                </a:spcBef>
                <a:spcAft>
                  <a:spcPts val="0"/>
                </a:spcAft>
                <a:defRPr/>
              </a:pPr>
              <a:r>
                <a:rPr lang="zh-CN" altLang="en-US" sz="4400" b="1" spc="200" dirty="0">
                  <a:solidFill>
                    <a:srgbClr val="1BB18D"/>
                  </a:solidFill>
                  <a:latin typeface="微软雅黑" panose="020B0503020204020204" pitchFamily="34" charset="-122"/>
                  <a:ea typeface="微软雅黑" panose="020B0503020204020204" pitchFamily="34" charset="-122"/>
                </a:rPr>
                <a:t>第 </a:t>
              </a:r>
              <a:r>
                <a:rPr lang="en-US" altLang="zh-CN" sz="4400" b="1" spc="200" dirty="0" smtClean="0">
                  <a:solidFill>
                    <a:srgbClr val="1BB18D"/>
                  </a:solidFill>
                  <a:latin typeface="微软雅黑" panose="020B0503020204020204" pitchFamily="34" charset="-122"/>
                  <a:ea typeface="微软雅黑" panose="020B0503020204020204" pitchFamily="34" charset="-122"/>
                </a:rPr>
                <a:t>08 </a:t>
              </a:r>
              <a:r>
                <a:rPr lang="zh-CN" altLang="en-US" sz="4400" b="1" spc="200" dirty="0" smtClean="0">
                  <a:solidFill>
                    <a:srgbClr val="1BB18D"/>
                  </a:solidFill>
                  <a:latin typeface="微软雅黑" panose="020B0503020204020204" pitchFamily="34" charset="-122"/>
                  <a:ea typeface="微软雅黑" panose="020B0503020204020204" pitchFamily="34" charset="-122"/>
                </a:rPr>
                <a:t>课时</a:t>
              </a:r>
              <a:endParaRPr lang="en-US" altLang="zh-CN" sz="4400" b="1" spc="200" dirty="0" smtClean="0">
                <a:solidFill>
                  <a:srgbClr val="1BB18D"/>
                </a:solidFill>
                <a:latin typeface="微软雅黑" panose="020B0503020204020204" pitchFamily="34" charset="-122"/>
                <a:ea typeface="微软雅黑" panose="020B0503020204020204" pitchFamily="34" charset="-122"/>
              </a:endParaRPr>
            </a:p>
            <a:p>
              <a:pPr algn="ctr">
                <a:lnSpc>
                  <a:spcPct val="150000"/>
                </a:lnSpc>
                <a:defRPr/>
              </a:pPr>
              <a:r>
                <a:rPr lang="zh-CN" altLang="en-US" sz="3200" spc="200" dirty="0" smtClean="0">
                  <a:latin typeface="微软雅黑" panose="020B0503020204020204" pitchFamily="34" charset="-122"/>
                  <a:ea typeface="微软雅黑" panose="020B0503020204020204" pitchFamily="34" charset="-122"/>
                </a:rPr>
                <a:t>浮力</a:t>
              </a:r>
              <a:endParaRPr lang="zh-CN" altLang="en-US" sz="3200" spc="200" dirty="0" smtClean="0">
                <a:latin typeface="微软雅黑" panose="020B0503020204020204" pitchFamily="34" charset="-122"/>
                <a:ea typeface="微软雅黑" panose="020B0503020204020204" pitchFamily="34" charset="-122"/>
              </a:endParaRPr>
            </a:p>
          </p:txBody>
        </p:sp>
        <p:cxnSp>
          <p:nvCxnSpPr>
            <p:cNvPr id="3" name="直接连接符 2"/>
            <p:cNvCxnSpPr/>
            <p:nvPr/>
          </p:nvCxnSpPr>
          <p:spPr>
            <a:xfrm>
              <a:off x="1523174" y="3501232"/>
              <a:ext cx="91440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矩形 4"/>
          <p:cNvSpPr/>
          <p:nvPr/>
        </p:nvSpPr>
        <p:spPr>
          <a:xfrm>
            <a:off x="880232" y="715150"/>
            <a:ext cx="3589444"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考点三　浮力的应用</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graphicFrame>
        <p:nvGraphicFramePr>
          <p:cNvPr id="6" name="表格 5"/>
          <p:cNvGraphicFramePr>
            <a:graphicFrameLocks noGrp="1"/>
          </p:cNvGraphicFramePr>
          <p:nvPr/>
        </p:nvGraphicFramePr>
        <p:xfrm>
          <a:off x="1023108" y="1715282"/>
          <a:ext cx="10358510" cy="3867840"/>
        </p:xfrm>
        <a:graphic>
          <a:graphicData uri="http://schemas.openxmlformats.org/drawingml/2006/table">
            <a:tbl>
              <a:tblPr/>
              <a:tblGrid>
                <a:gridCol w="1857388"/>
                <a:gridCol w="8501122"/>
              </a:tblGrid>
              <a:tr h="637407">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应用</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原理和特点</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956111">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轮船</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利用空心法增大浮力。轮船始终处于漂浮状态，始终受力平衡，即</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总</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。排水量（</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m</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排</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）：轮船满载时排开水的质量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排</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，故</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m</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船</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+m</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货</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=m</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排</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479891">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潜水艇</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通过改变自身重力来实现浮沉</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523912">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气球</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、飞艇</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靠充入密度小于空气密度的气体来工作</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aphicFrame>
        <p:nvGraphicFramePr>
          <p:cNvPr id="6" name="表格 5"/>
          <p:cNvGraphicFramePr>
            <a:graphicFrameLocks noGrp="1"/>
          </p:cNvGraphicFramePr>
          <p:nvPr/>
        </p:nvGraphicFramePr>
        <p:xfrm>
          <a:off x="1165984" y="1215216"/>
          <a:ext cx="10144196" cy="3175200"/>
        </p:xfrm>
        <a:graphic>
          <a:graphicData uri="http://schemas.openxmlformats.org/drawingml/2006/table">
            <a:tbl>
              <a:tblPr/>
              <a:tblGrid>
                <a:gridCol w="1357322"/>
                <a:gridCol w="8786874"/>
              </a:tblGrid>
              <a:tr h="637407">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应用</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原理和特点</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956111">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密度计</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在不同液体中都处于漂浮状态，根据阿基米德原理，浸入液体的体积越小，说明液体的密度越</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637407">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选种</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把种子放入浓度适宜的盐水中，干瘪、虫蛀的种子就会漂浮，而饱满的种子则会沉底</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72000" marB="72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4" name="文本框 1"/>
          <p:cNvSpPr txBox="1">
            <a:spLocks noChangeArrowheads="1"/>
          </p:cNvSpPr>
          <p:nvPr/>
        </p:nvSpPr>
        <p:spPr bwMode="auto">
          <a:xfrm>
            <a:off x="7166776" y="2429662"/>
            <a:ext cx="38048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8" name="TextBox 7"/>
          <p:cNvSpPr txBox="1"/>
          <p:nvPr/>
        </p:nvSpPr>
        <p:spPr>
          <a:xfrm>
            <a:off x="880232" y="641034"/>
            <a:ext cx="10858576" cy="642924"/>
          </a:xfrm>
          <a:prstGeom prst="rect">
            <a:avLst/>
          </a:prstGeom>
          <a:solidFill>
            <a:schemeClr val="bg1"/>
          </a:solid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dirty="0" smtClean="0">
                <a:solidFill>
                  <a:srgbClr val="1CB691"/>
                </a:solidFill>
                <a:latin typeface="微软雅黑" panose="020B0503020204020204" pitchFamily="34" charset="-122"/>
                <a:ea typeface="微软雅黑" panose="020B0503020204020204" pitchFamily="34" charset="-122"/>
              </a:rPr>
              <a:t>重难一　物体的浮沉条件及应用</a:t>
            </a:r>
            <a:endParaRPr lang="zh-CN" altLang="en-US" sz="2800" b="1" spc="150" dirty="0" smtClean="0">
              <a:solidFill>
                <a:srgbClr val="FF0000"/>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880232" y="1572406"/>
            <a:ext cx="10858576" cy="4646859"/>
            <a:chOff x="880232" y="1572406"/>
            <a:chExt cx="10858576" cy="4646859"/>
          </a:xfrm>
        </p:grpSpPr>
        <p:sp>
          <p:nvSpPr>
            <p:cNvPr id="9" name="文本框 1"/>
            <p:cNvSpPr txBox="1">
              <a:spLocks noChangeArrowheads="1"/>
            </p:cNvSpPr>
            <p:nvPr/>
          </p:nvSpPr>
          <p:spPr bwMode="auto">
            <a:xfrm>
              <a:off x="880232" y="1572406"/>
              <a:ext cx="10858576"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en-US" b="1" smtClean="0">
                  <a:solidFill>
                    <a:srgbClr val="4C4C4C"/>
                  </a:solidFill>
                  <a:latin typeface="微软雅黑" panose="020B0503020204020204" pitchFamily="34" charset="-122"/>
                  <a:ea typeface="微软雅黑" panose="020B0503020204020204" pitchFamily="34" charset="-122"/>
                  <a:cs typeface="Times New Roman" panose="02020603050405020304"/>
                </a:rPr>
                <a:t> </a:t>
              </a:r>
              <a:r>
                <a:rPr lang="en-US" altLang="zh-CN" spc="150" smtClean="0">
                  <a:solidFill>
                    <a:srgbClr val="18B48F"/>
                  </a:solidFill>
                  <a:latin typeface="微软雅黑" panose="020B0503020204020204" pitchFamily="34" charset="-122"/>
                  <a:ea typeface="微软雅黑" panose="020B0503020204020204" pitchFamily="34" charset="-122"/>
                </a:rPr>
                <a:t>[2020</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spc="150" dirty="0" smtClean="0">
                  <a:solidFill>
                    <a:srgbClr val="18B48F"/>
                  </a:solidFill>
                  <a:latin typeface="微软雅黑" panose="020B0503020204020204" pitchFamily="34" charset="-122"/>
                  <a:ea typeface="微软雅黑" panose="020B0503020204020204" pitchFamily="34" charset="-122"/>
                </a:rPr>
                <a:t>台州</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表示跳水运动员从入水到露出水面的过程，其中运动员受到水的浮力不断增大的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阶段是（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.①</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②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B.②</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③               C</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.③</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④	D.④</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⑤</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020ZJWL101.EPS" descr="id:2147506241;FounderCES"/>
            <p:cNvPicPr/>
            <p:nvPr/>
          </p:nvPicPr>
          <p:blipFill>
            <a:blip r:embed="rId1">
              <a:clrChange>
                <a:clrFrom>
                  <a:srgbClr val="FFFFFF"/>
                </a:clrFrom>
                <a:clrTo>
                  <a:srgbClr val="FFFFFF">
                    <a:alpha val="0"/>
                  </a:srgbClr>
                </a:clrTo>
              </a:clrChange>
            </a:blip>
            <a:stretch>
              <a:fillRect/>
            </a:stretch>
          </p:blipFill>
          <p:spPr>
            <a:xfrm>
              <a:off x="1094546" y="3501232"/>
              <a:ext cx="3786214" cy="1855534"/>
            </a:xfrm>
            <a:prstGeom prst="rect">
              <a:avLst/>
            </a:prstGeom>
          </p:spPr>
        </p:pic>
        <p:sp>
          <p:nvSpPr>
            <p:cNvPr id="7" name="矩形 6"/>
            <p:cNvSpPr/>
            <p:nvPr/>
          </p:nvSpPr>
          <p:spPr>
            <a:xfrm>
              <a:off x="2237554" y="5572934"/>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8-3</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11" name="文本框 1"/>
          <p:cNvSpPr txBox="1">
            <a:spLocks noChangeArrowheads="1"/>
          </p:cNvSpPr>
          <p:nvPr/>
        </p:nvSpPr>
        <p:spPr bwMode="auto">
          <a:xfrm>
            <a:off x="5380826" y="2143910"/>
            <a:ext cx="30353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A</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19" name="TextBox 26"/>
          <p:cNvSpPr txBox="1">
            <a:spLocks noChangeArrowheads="1"/>
          </p:cNvSpPr>
          <p:nvPr/>
        </p:nvSpPr>
        <p:spPr bwMode="auto">
          <a:xfrm>
            <a:off x="951670" y="1286654"/>
            <a:ext cx="10501386" cy="2777418"/>
          </a:xfrm>
          <a:prstGeom prst="rect">
            <a:avLst/>
          </a:prstGeom>
          <a:solidFill>
            <a:schemeClr val="bg1">
              <a:lumMod val="95000"/>
            </a:schemeClr>
          </a:solidFill>
          <a:ln w="9525">
            <a:noFill/>
            <a:miter lim="800000"/>
          </a:ln>
        </p:spPr>
        <p:txBody>
          <a:bodyPr wrap="square" lIns="36000" tIns="36000" rIns="36000" bIns="36000">
            <a:spAutoFit/>
          </a:bodyPr>
          <a:lstStyle/>
          <a:p>
            <a:pPr algn="just">
              <a:lnSpc>
                <a:spcPct val="150000"/>
              </a:lnSpc>
            </a:pP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解析</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运动员从入水到露出水面的过程中，水的密度不变；</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①</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②</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是入水过程，排开水的体积增大，由</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F</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浮</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=ρ</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水</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gV</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排</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可知运动员受到水的浮力不断增大；</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②</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③</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和</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③</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④</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运动员浸没在水中，其排开水的体积不变，所受浮力不变；</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④</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⑤</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是露出水面的过程，运动员排开水的体积减小，所受浮力减小，故</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正确，</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BCD</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a:t>
            </a:r>
            <a:endParaRPr lang="en-US" altLang="zh-CN" dirty="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diamon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929464"/>
            <a:ext cx="10858576" cy="3396690"/>
            <a:chOff x="880232" y="929464"/>
            <a:chExt cx="10858576" cy="3396690"/>
          </a:xfrm>
        </p:grpSpPr>
        <p:sp>
          <p:nvSpPr>
            <p:cNvPr id="4" name="文本框 1"/>
            <p:cNvSpPr txBox="1">
              <a:spLocks noChangeArrowheads="1"/>
            </p:cNvSpPr>
            <p:nvPr/>
          </p:nvSpPr>
          <p:spPr bwMode="auto">
            <a:xfrm>
              <a:off x="880232" y="929464"/>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小明在帮妈妈洗碗时，发现同一只碗有时可以漂浮在水面上，有时也可以沉入水底，如图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所示，请你分析下列说法正确</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的是（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碗沉入水底时相比漂浮时排开水的质量减小了</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碗沉入水底时受到的浮力等于它的重力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碗沉入水底时相比漂浮时所受的浮力变大了</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碗沉入水底时相比漂浮时所受的重力变大了</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SX48.EPS" descr="id:2147506248;FounderCES"/>
            <p:cNvPicPr/>
            <p:nvPr/>
          </p:nvPicPr>
          <p:blipFill>
            <a:blip r:embed="rId1"/>
            <a:stretch>
              <a:fillRect/>
            </a:stretch>
          </p:blipFill>
          <p:spPr>
            <a:xfrm>
              <a:off x="8595536" y="2215348"/>
              <a:ext cx="2694110" cy="1428760"/>
            </a:xfrm>
            <a:prstGeom prst="rect">
              <a:avLst/>
            </a:prstGeom>
          </p:spPr>
        </p:pic>
        <p:sp>
          <p:nvSpPr>
            <p:cNvPr id="7" name="矩形 6"/>
            <p:cNvSpPr/>
            <p:nvPr/>
          </p:nvSpPr>
          <p:spPr>
            <a:xfrm>
              <a:off x="9452792" y="3644108"/>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8-4</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9" name="文本框 1"/>
          <p:cNvSpPr txBox="1">
            <a:spLocks noChangeArrowheads="1"/>
          </p:cNvSpPr>
          <p:nvPr/>
        </p:nvSpPr>
        <p:spPr bwMode="auto">
          <a:xfrm>
            <a:off x="8024032" y="1500968"/>
            <a:ext cx="30353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A</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951670" y="929464"/>
            <a:ext cx="10858576" cy="3950688"/>
            <a:chOff x="880232" y="929464"/>
            <a:chExt cx="10858576" cy="3950688"/>
          </a:xfrm>
        </p:grpSpPr>
        <p:sp>
          <p:nvSpPr>
            <p:cNvPr id="4" name="文本框 1"/>
            <p:cNvSpPr txBox="1">
              <a:spLocks noChangeArrowheads="1"/>
            </p:cNvSpPr>
            <p:nvPr/>
          </p:nvSpPr>
          <p:spPr bwMode="auto">
            <a:xfrm>
              <a:off x="880232" y="929464"/>
              <a:ext cx="10858576" cy="3950688"/>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3.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山西在线模拟</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小梦用铅笔、细铁丝制作了一支简易密度计。小梦先后将密度计分别放在盛有不同液体的甲、乙两个相同容器中。当密度计静止时，两容器中液面恰好相平，如图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8-5</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所示。以下说法正确</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的是（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甲容器中液体的密度较小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乙容器对水平桌面的压强较大</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密度计在甲液体中受到的浮力较小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密度计排开甲、乙液体的重力相等</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50.EPS" descr="id:2147506255;FounderCES"/>
            <p:cNvPicPr/>
            <p:nvPr/>
          </p:nvPicPr>
          <p:blipFill>
            <a:blip r:embed="rId1">
              <a:clrChange>
                <a:clrFrom>
                  <a:srgbClr val="FFFFFF"/>
                </a:clrFrom>
                <a:clrTo>
                  <a:srgbClr val="FFFFFF">
                    <a:alpha val="0"/>
                  </a:srgbClr>
                </a:clrTo>
              </a:clrChange>
            </a:blip>
            <a:stretch>
              <a:fillRect/>
            </a:stretch>
          </p:blipFill>
          <p:spPr>
            <a:xfrm>
              <a:off x="8309784" y="2786852"/>
              <a:ext cx="1857388" cy="1290629"/>
            </a:xfrm>
            <a:prstGeom prst="rect">
              <a:avLst/>
            </a:prstGeom>
          </p:spPr>
        </p:pic>
        <p:sp>
          <p:nvSpPr>
            <p:cNvPr id="7" name="矩形 6"/>
            <p:cNvSpPr/>
            <p:nvPr/>
          </p:nvSpPr>
          <p:spPr>
            <a:xfrm>
              <a:off x="8666974" y="4072736"/>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8-5</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9" name="文本框 1"/>
          <p:cNvSpPr txBox="1">
            <a:spLocks noChangeArrowheads="1"/>
          </p:cNvSpPr>
          <p:nvPr/>
        </p:nvSpPr>
        <p:spPr bwMode="auto">
          <a:xfrm>
            <a:off x="8952726" y="2072472"/>
            <a:ext cx="31636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D</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880232" y="715150"/>
            <a:ext cx="10858576" cy="4504686"/>
            <a:chOff x="880232" y="715150"/>
            <a:chExt cx="10858576" cy="4504686"/>
          </a:xfrm>
        </p:grpSpPr>
        <p:sp>
          <p:nvSpPr>
            <p:cNvPr id="4" name="文本框 1"/>
            <p:cNvSpPr txBox="1">
              <a:spLocks noChangeArrowheads="1"/>
            </p:cNvSpPr>
            <p:nvPr/>
          </p:nvSpPr>
          <p:spPr bwMode="auto">
            <a:xfrm>
              <a:off x="880232" y="715150"/>
              <a:ext cx="10858576" cy="4504686"/>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4.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山西一模</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2019</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年</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月</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17</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日，我国第一艘国产航空母舰</a:t>
              </a:r>
              <a:r>
                <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山东舰在海南三亚某军港交付海军，至此我国进入双航母时代。如图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8-6</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所示，山东舰进行训练时要有驱逐舰等护卫，山东舰的排水量和吃水深度都要比驱逐舰大。下列分析正确</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的是（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山东舰所受的浮力大于其排开海水的重力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当山东舰上的舰载机起飞时，山东舰受到的浮力减小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山东舰受到的浮力小于驱逐舰受到的浮力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山东舰舰底与驱逐舰舰底受到海水的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压强相等</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51.jpg" descr="id:2147506262;FounderCES"/>
            <p:cNvPicPr/>
            <p:nvPr/>
          </p:nvPicPr>
          <p:blipFill>
            <a:blip r:embed="rId1"/>
            <a:stretch>
              <a:fillRect/>
            </a:stretch>
          </p:blipFill>
          <p:spPr>
            <a:xfrm>
              <a:off x="8595536" y="2501100"/>
              <a:ext cx="2857520" cy="1934968"/>
            </a:xfrm>
            <a:prstGeom prst="rect">
              <a:avLst/>
            </a:prstGeom>
          </p:spPr>
        </p:pic>
        <p:sp>
          <p:nvSpPr>
            <p:cNvPr id="8" name="矩形 7"/>
            <p:cNvSpPr/>
            <p:nvPr/>
          </p:nvSpPr>
          <p:spPr>
            <a:xfrm>
              <a:off x="9667106" y="4501364"/>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8-6</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7" name="文本框 1"/>
          <p:cNvSpPr txBox="1">
            <a:spLocks noChangeArrowheads="1"/>
          </p:cNvSpPr>
          <p:nvPr/>
        </p:nvSpPr>
        <p:spPr bwMode="auto">
          <a:xfrm>
            <a:off x="3237686" y="2358224"/>
            <a:ext cx="28269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B</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17" name="TextBox 26"/>
          <p:cNvSpPr txBox="1">
            <a:spLocks noChangeArrowheads="1"/>
          </p:cNvSpPr>
          <p:nvPr/>
        </p:nvSpPr>
        <p:spPr bwMode="auto">
          <a:xfrm>
            <a:off x="951670" y="1286654"/>
            <a:ext cx="10501386" cy="2776200"/>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spcAft>
                <a:spcPts val="0"/>
              </a:spcAft>
            </a:pP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解析</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山东舰漂浮所受的浮力等于其排开海水的重力，故</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错误。舰载机起飞时，山东舰的总重量减小，浮力减小，故</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B</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正确。山东舰的排水量比驱逐舰大，山东舰所受浮力大于驱逐舰受到的浮力，故</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C</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错误。山东舰的吃水深度比驱逐舰大，由公式</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p=ρgh</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得，山东舰舰底受到海水的压强大于驱逐舰舰底受到海水压强，故</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D</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a:t>
            </a:r>
            <a:endParaRPr lang="zh-CN" sz="105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929464"/>
            <a:ext cx="10858576" cy="4504686"/>
            <a:chOff x="880232" y="929464"/>
            <a:chExt cx="10858576" cy="4504686"/>
          </a:xfrm>
        </p:grpSpPr>
        <p:sp>
          <p:nvSpPr>
            <p:cNvPr id="4" name="文本框 1"/>
            <p:cNvSpPr txBox="1">
              <a:spLocks noChangeArrowheads="1"/>
            </p:cNvSpPr>
            <p:nvPr/>
          </p:nvSpPr>
          <p:spPr bwMode="auto">
            <a:xfrm>
              <a:off x="880232" y="929464"/>
              <a:ext cx="10858576" cy="4504686"/>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5</a:t>
              </a: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山西模拟六</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8-7</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所示的</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094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型战略核潜艇是我国自行设计建造的排水量最大的第二代弹道导弹核潜艇，相比于上一代</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092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型战略潜艇，无论在隐藏性、传感器还是推进系统，可靠程度方面都有较大提高。下列有关核潜艇的描述正确</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的是（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核潜艇在海水中上浮过程中所受浮力逐渐变大</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核潜艇在悬浮和漂浮时所受的浮力相等</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核潜艇漂浮时比悬浮时排开海水所受的重力小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核潜艇上浮过程中，底部所受海水压强不变</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52.jpg" descr="id:2147506269;FounderCES"/>
            <p:cNvPicPr/>
            <p:nvPr/>
          </p:nvPicPr>
          <p:blipFill>
            <a:blip r:embed="rId1"/>
            <a:stretch>
              <a:fillRect/>
            </a:stretch>
          </p:blipFill>
          <p:spPr>
            <a:xfrm>
              <a:off x="8809850" y="2929728"/>
              <a:ext cx="2286016" cy="1665886"/>
            </a:xfrm>
            <a:prstGeom prst="rect">
              <a:avLst/>
            </a:prstGeom>
          </p:spPr>
        </p:pic>
        <p:sp>
          <p:nvSpPr>
            <p:cNvPr id="7" name="矩形 6"/>
            <p:cNvSpPr/>
            <p:nvPr/>
          </p:nvSpPr>
          <p:spPr>
            <a:xfrm>
              <a:off x="9381354" y="4644240"/>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8-7</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11" name="文本框 1"/>
          <p:cNvSpPr txBox="1">
            <a:spLocks noChangeArrowheads="1"/>
          </p:cNvSpPr>
          <p:nvPr/>
        </p:nvSpPr>
        <p:spPr bwMode="auto">
          <a:xfrm>
            <a:off x="2594744" y="2643976"/>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6" name="矩形 5"/>
          <p:cNvSpPr/>
          <p:nvPr/>
        </p:nvSpPr>
        <p:spPr>
          <a:xfrm>
            <a:off x="1023108" y="786588"/>
            <a:ext cx="5480988"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重难二　浮力、压强的综合判断</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880232" y="1358092"/>
            <a:ext cx="10858576" cy="4000528"/>
            <a:chOff x="880232" y="1358092"/>
            <a:chExt cx="10858576" cy="4000528"/>
          </a:xfrm>
        </p:grpSpPr>
        <p:sp>
          <p:nvSpPr>
            <p:cNvPr id="4" name="文本框 1"/>
            <p:cNvSpPr txBox="1">
              <a:spLocks noChangeArrowheads="1"/>
            </p:cNvSpPr>
            <p:nvPr/>
          </p:nvSpPr>
          <p:spPr bwMode="auto">
            <a:xfrm>
              <a:off x="880232" y="1358092"/>
              <a:ext cx="10858576" cy="3950688"/>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6.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山西百校联考四</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小伟将两颗完全相同的心形果冻分别放入两杯（外形完全相同）不同的葡萄汁中，当果冻静止时，两杯中液面相平，如图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8-8</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所示，下列判断正确</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的是（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两颗果冻受到的浮力大小相等</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甲杯中葡萄汁的密度较小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果冻在甲杯中排开液体的重力大于自身的重力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乙杯底部受到葡萄汁的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压强较大</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7" name="21FAWLS53.EPS" descr="id:2147506290;FounderCES"/>
            <p:cNvPicPr/>
            <p:nvPr/>
          </p:nvPicPr>
          <p:blipFill>
            <a:blip r:embed="rId1"/>
            <a:stretch>
              <a:fillRect/>
            </a:stretch>
          </p:blipFill>
          <p:spPr>
            <a:xfrm>
              <a:off x="8381222" y="2858290"/>
              <a:ext cx="2643206" cy="1829690"/>
            </a:xfrm>
            <a:prstGeom prst="rect">
              <a:avLst/>
            </a:prstGeom>
          </p:spPr>
        </p:pic>
        <p:sp>
          <p:nvSpPr>
            <p:cNvPr id="9" name="矩形 8"/>
            <p:cNvSpPr/>
            <p:nvPr/>
          </p:nvSpPr>
          <p:spPr>
            <a:xfrm>
              <a:off x="9167040" y="4712289"/>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8-8</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12" name="文本框 1"/>
          <p:cNvSpPr txBox="1">
            <a:spLocks noChangeArrowheads="1"/>
          </p:cNvSpPr>
          <p:nvPr/>
        </p:nvSpPr>
        <p:spPr bwMode="auto">
          <a:xfrm>
            <a:off x="3809190" y="2429662"/>
            <a:ext cx="30353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A</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97"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思维导图 构建体系</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7" name="TextBox 15"/>
          <p:cNvSpPr txBox="1"/>
          <p:nvPr/>
        </p:nvSpPr>
        <p:spPr>
          <a:xfrm>
            <a:off x="1023108" y="1247550"/>
            <a:ext cx="10715700" cy="1734697"/>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lnSpc>
                <a:spcPct val="150000"/>
              </a:lnSpc>
            </a:pPr>
            <a:r>
              <a:rPr lang="en-US" altLang="zh-CN" sz="2400" b="1" spc="150" dirty="0" smtClean="0">
                <a:solidFill>
                  <a:srgbClr val="1BB18D"/>
                </a:solidFill>
                <a:latin typeface="微软雅黑" panose="020B0503020204020204" pitchFamily="34" charset="-122"/>
                <a:ea typeface="微软雅黑" panose="020B0503020204020204" pitchFamily="34" charset="-122"/>
              </a:rPr>
              <a:t>|</a:t>
            </a:r>
            <a:r>
              <a:rPr lang="zh-CN" altLang="en-US" sz="2400" b="1" spc="150" dirty="0" smtClean="0">
                <a:solidFill>
                  <a:srgbClr val="1BB18D"/>
                </a:solidFill>
                <a:latin typeface="微软雅黑" panose="020B0503020204020204" pitchFamily="34" charset="-122"/>
                <a:ea typeface="微软雅黑" panose="020B0503020204020204" pitchFamily="34" charset="-122"/>
              </a:rPr>
              <a:t>课标要求</a:t>
            </a:r>
            <a:r>
              <a:rPr lang="en-US" altLang="zh-CN" sz="2400" b="1" spc="150" dirty="0" smtClean="0">
                <a:solidFill>
                  <a:srgbClr val="1BB18D"/>
                </a:solidFill>
                <a:latin typeface="微软雅黑" panose="020B0503020204020204" pitchFamily="34" charset="-122"/>
                <a:ea typeface="微软雅黑" panose="020B0503020204020204" pitchFamily="34" charset="-122"/>
              </a:rPr>
              <a:t>|</a:t>
            </a:r>
            <a:endParaRPr lang="en-US" altLang="zh-CN" sz="2400" b="1" spc="150" dirty="0" smtClean="0">
              <a:solidFill>
                <a:srgbClr val="1BB18D"/>
              </a:solidFill>
              <a:latin typeface="微软雅黑" panose="020B0503020204020204" pitchFamily="34" charset="-122"/>
              <a:ea typeface="微软雅黑" panose="020B0503020204020204" pitchFamily="34" charset="-122"/>
            </a:endParaRPr>
          </a:p>
          <a:p>
            <a:pPr algn="just">
              <a:lnSpc>
                <a:spcPct val="150000"/>
              </a:lnSpc>
            </a:pPr>
            <a:r>
              <a:rPr lang="zh-CN" altLang="en-US" sz="2400" spc="150" dirty="0" smtClean="0">
                <a:latin typeface="微软雅黑" panose="020B0503020204020204" pitchFamily="34" charset="-122"/>
                <a:ea typeface="微软雅黑" panose="020B0503020204020204" pitchFamily="34" charset="-122"/>
              </a:rPr>
              <a:t>通过实验，认识浮力。探究浮力大小与哪些因素有关。知道阿基米德原理，运用物体的浮沉条件说明生产、生活中的一些现象。</a:t>
            </a:r>
            <a:endParaRPr lang="zh-CN" altLang="en-US" sz="2400" spc="150" dirty="0" smtClean="0">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929464"/>
            <a:ext cx="10858576" cy="3438577"/>
            <a:chOff x="880232" y="929464"/>
            <a:chExt cx="10858576" cy="3438577"/>
          </a:xfrm>
        </p:grpSpPr>
        <p:sp>
          <p:nvSpPr>
            <p:cNvPr id="4" name="文本框 1"/>
            <p:cNvSpPr txBox="1">
              <a:spLocks noChangeArrowheads="1"/>
            </p:cNvSpPr>
            <p:nvPr/>
          </p:nvSpPr>
          <p:spPr bwMode="auto">
            <a:xfrm>
              <a:off x="880232" y="929464"/>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7.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山西二模</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将体积相同的甲、乙、丙三个铝球分别放入水中，当它们在水中静止时如图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8-9</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所示。下列说法正确的是（</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水</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&lt;ρ</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铝</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三个小球排开水的重力</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乙</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丙</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&gt;G</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三个小球的质量</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m</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=m</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乙</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&lt;m</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丙</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三个小球在水中受到的浮力</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丙</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&gt;F</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乙</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三个小球受到水的压强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&gt;p</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乙</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&gt;p</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丙</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55.EPS" descr="id:2147506297;FounderCES"/>
            <p:cNvPicPr/>
            <p:nvPr/>
          </p:nvPicPr>
          <p:blipFill>
            <a:blip r:embed="rId1"/>
            <a:stretch>
              <a:fillRect/>
            </a:stretch>
          </p:blipFill>
          <p:spPr>
            <a:xfrm>
              <a:off x="8452660" y="2501100"/>
              <a:ext cx="1785950" cy="1283295"/>
            </a:xfrm>
            <a:prstGeom prst="rect">
              <a:avLst/>
            </a:prstGeom>
          </p:spPr>
        </p:pic>
        <p:sp>
          <p:nvSpPr>
            <p:cNvPr id="7" name="矩形 6"/>
            <p:cNvSpPr/>
            <p:nvPr/>
          </p:nvSpPr>
          <p:spPr>
            <a:xfrm>
              <a:off x="8809850" y="3786984"/>
              <a:ext cx="987770" cy="581057"/>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8-9</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11" name="文本框 1"/>
          <p:cNvSpPr txBox="1">
            <a:spLocks noChangeArrowheads="1"/>
          </p:cNvSpPr>
          <p:nvPr/>
        </p:nvSpPr>
        <p:spPr bwMode="auto">
          <a:xfrm>
            <a:off x="9881420" y="1500968"/>
            <a:ext cx="30353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A</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矩形 4"/>
          <p:cNvSpPr/>
          <p:nvPr/>
        </p:nvSpPr>
        <p:spPr>
          <a:xfrm>
            <a:off x="951670" y="858026"/>
            <a:ext cx="6994222"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突破一　探究浮力的大小跟哪些因素有关</a:t>
            </a:r>
            <a:endParaRPr lang="zh-CN" altLang="en-US" sz="2800" b="1" spc="150" dirty="0">
              <a:solidFill>
                <a:srgbClr val="FF0000"/>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80232" y="1715282"/>
            <a:ext cx="10858576" cy="2842692"/>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设计和进行实验</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测量浮力的原理：称重法，即</a:t>
            </a: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F</a:t>
            </a:r>
            <a:r>
              <a:rPr lang="zh-CN" altLang="en-US" u="sng" baseline="-25000"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浮</a:t>
            </a: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=G-F</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实验方法：</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控制变量法</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探究</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浮力大小与物体排开液体体积的关系、探究浮力大小与液体密度的关系、探究浮力大小与物体浸没后的深度关系（无关）</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选用不同液体进行多次实验：因为一次实验具有偶然性，需要得出普遍规律。</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80232" y="572274"/>
            <a:ext cx="1085857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数据处理和分析</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设计实验记录表格（如下表所示）并绘制</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F-h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图像（如图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8-10</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所示），分析可得出：物体在液体中所受浮力的大小，跟它排开</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液体的体积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有关，跟</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液体的密度</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有关，物体排开液体的体积</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越大</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，液体的密度</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越大</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，物体所受的浮力就</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越大</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5" name="表格 4"/>
          <p:cNvGraphicFramePr>
            <a:graphicFrameLocks noGrp="1"/>
          </p:cNvGraphicFramePr>
          <p:nvPr/>
        </p:nvGraphicFramePr>
        <p:xfrm>
          <a:off x="760333" y="3001166"/>
          <a:ext cx="10907037" cy="2574622"/>
        </p:xfrm>
        <a:graphic>
          <a:graphicData uri="http://schemas.openxmlformats.org/drawingml/2006/table">
            <a:tbl>
              <a:tblPr/>
              <a:tblGrid>
                <a:gridCol w="1048593"/>
                <a:gridCol w="1532978"/>
                <a:gridCol w="1681732"/>
                <a:gridCol w="1500198"/>
                <a:gridCol w="1428760"/>
                <a:gridCol w="1714512"/>
                <a:gridCol w="2000264"/>
              </a:tblGrid>
              <a:tr h="2071702">
                <a:tc>
                  <a:txBody>
                    <a:bodyPr/>
                    <a:lstStyle/>
                    <a:p>
                      <a:pPr algn="ctr">
                        <a:lnSpc>
                          <a:spcPct val="150000"/>
                        </a:lnSpc>
                        <a:spcAft>
                          <a:spcPts val="0"/>
                        </a:spcAft>
                      </a:pP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物体重力</a:t>
                      </a:r>
                      <a:r>
                        <a:rPr lang="en-US"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物体</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浸没</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水中弹簧测力计示</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数</a:t>
                      </a:r>
                      <a:r>
                        <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物体</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一半体积浸入水中弹簧测力计示</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数</a:t>
                      </a:r>
                      <a:r>
                        <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物体</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浸没</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盐水</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中</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弹簧测力计</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示数</a:t>
                      </a:r>
                      <a:r>
                        <a:rPr lang="en-US"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物体</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浸没</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水中</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时</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所受浮力</a:t>
                      </a:r>
                      <a:r>
                        <a:rPr lang="en-US"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物体</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一半体积浸入水中</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时</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所受浮力</a:t>
                      </a:r>
                      <a:r>
                        <a:rPr lang="en-US"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物体</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浸没</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盐水</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中</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时所</a:t>
                      </a:r>
                      <a:r>
                        <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rPr>
                        <a:t>受</a:t>
                      </a:r>
                      <a:r>
                        <a:rPr lang="zh-CN" sz="22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浮力</a:t>
                      </a:r>
                      <a:r>
                        <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85156">
                <a:tc>
                  <a:txBody>
                    <a:bodyPr/>
                    <a:lstStyle/>
                    <a:p>
                      <a:pPr algn="ctr">
                        <a:lnSpc>
                          <a:spcPct val="150000"/>
                        </a:lnSpc>
                        <a:spcAft>
                          <a:spcPts val="0"/>
                        </a:spcAft>
                      </a:pPr>
                      <a:endPar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2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2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64513" name="Rectangle 1"/>
          <p:cNvSpPr>
            <a:spLocks noChangeArrowheads="1"/>
          </p:cNvSpPr>
          <p:nvPr/>
        </p:nvSpPr>
        <p:spPr bwMode="auto">
          <a:xfrm>
            <a:off x="0" y="0"/>
            <a:ext cx="12190413"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pic>
        <p:nvPicPr>
          <p:cNvPr id="7" name="20RJW-121.EPS" descr="id:2147506333;FounderCES"/>
          <p:cNvPicPr/>
          <p:nvPr/>
        </p:nvPicPr>
        <p:blipFill>
          <a:blip r:embed="rId1" cstate="print"/>
          <a:stretch>
            <a:fillRect/>
          </a:stretch>
        </p:blipFill>
        <p:spPr>
          <a:xfrm>
            <a:off x="2237554" y="5644372"/>
            <a:ext cx="1143008" cy="928694"/>
          </a:xfrm>
          <a:prstGeom prst="rect">
            <a:avLst/>
          </a:prstGeom>
        </p:spPr>
      </p:pic>
      <p:sp>
        <p:nvSpPr>
          <p:cNvPr id="8" name="矩形 7"/>
          <p:cNvSpPr/>
          <p:nvPr/>
        </p:nvSpPr>
        <p:spPr>
          <a:xfrm>
            <a:off x="3880628" y="5930124"/>
            <a:ext cx="1240348" cy="461665"/>
          </a:xfrm>
          <a:prstGeom prst="rect">
            <a:avLst/>
          </a:prstGeom>
        </p:spPr>
        <p:txBody>
          <a:bodyPr wrap="square">
            <a:spAutoFit/>
          </a:bodyPr>
          <a:lstStyle/>
          <a:p>
            <a:r>
              <a:rPr lang="zh-CN" altLang="en-US" dirty="0" smtClean="0">
                <a:latin typeface="微软雅黑" panose="020B0503020204020204" pitchFamily="34" charset="-122"/>
                <a:ea typeface="微软雅黑" panose="020B0503020204020204" pitchFamily="34" charset="-122"/>
              </a:rPr>
              <a:t>图</a:t>
            </a:r>
            <a:r>
              <a:rPr lang="en-US" dirty="0" smtClean="0">
                <a:latin typeface="微软雅黑" panose="020B0503020204020204" pitchFamily="34" charset="-122"/>
                <a:ea typeface="微软雅黑" panose="020B0503020204020204" pitchFamily="34" charset="-122"/>
              </a:rPr>
              <a:t>8-10</a:t>
            </a:r>
            <a:endParaRPr lang="zh-CN" altLang="en-US" dirty="0">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1"/>
          <p:cNvSpPr txBox="1">
            <a:spLocks noChangeArrowheads="1"/>
          </p:cNvSpPr>
          <p:nvPr/>
        </p:nvSpPr>
        <p:spPr bwMode="auto">
          <a:xfrm>
            <a:off x="880232" y="929464"/>
            <a:ext cx="10858576"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交流、反思与评估</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5.</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正确理解</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F-h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图像（如图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8-10</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所示），通过图像可求物体的重力、浮力、密度、高度等。</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5" name="TextBox 4"/>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pic>
        <p:nvPicPr>
          <p:cNvPr id="4" name="20RJW-121.EPS" descr="id:2147506333;FounderCES"/>
          <p:cNvPicPr/>
          <p:nvPr/>
        </p:nvPicPr>
        <p:blipFill>
          <a:blip r:embed="rId1" cstate="print"/>
          <a:stretch>
            <a:fillRect/>
          </a:stretch>
        </p:blipFill>
        <p:spPr>
          <a:xfrm>
            <a:off x="1951802" y="2929728"/>
            <a:ext cx="2214578" cy="1946483"/>
          </a:xfrm>
          <a:prstGeom prst="rect">
            <a:avLst/>
          </a:prstGeom>
        </p:spPr>
      </p:pic>
      <p:sp>
        <p:nvSpPr>
          <p:cNvPr id="7" name="矩形 6"/>
          <p:cNvSpPr/>
          <p:nvPr/>
        </p:nvSpPr>
        <p:spPr>
          <a:xfrm>
            <a:off x="2594744" y="5287182"/>
            <a:ext cx="3022561" cy="461665"/>
          </a:xfrm>
          <a:prstGeom prst="rect">
            <a:avLst/>
          </a:prstGeom>
        </p:spPr>
        <p:txBody>
          <a:bodyPr wrap="square">
            <a:spAutoFit/>
          </a:bodyPr>
          <a:lstStyle/>
          <a:p>
            <a:r>
              <a:rPr lang="zh-CN" altLang="en-US" dirty="0" smtClean="0">
                <a:latin typeface="微软雅黑" panose="020B0503020204020204" pitchFamily="34" charset="-122"/>
                <a:ea typeface="微软雅黑" panose="020B0503020204020204" pitchFamily="34" charset="-122"/>
              </a:rPr>
              <a:t>图</a:t>
            </a:r>
            <a:r>
              <a:rPr lang="en-US" dirty="0" smtClean="0">
                <a:latin typeface="微软雅黑" panose="020B0503020204020204" pitchFamily="34" charset="-122"/>
                <a:ea typeface="微软雅黑" panose="020B0503020204020204" pitchFamily="34" charset="-122"/>
              </a:rPr>
              <a:t>8-10</a:t>
            </a:r>
            <a:endParaRPr lang="zh-CN" altLang="en-US" dirty="0">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
          <p:cNvSpPr txBox="1">
            <a:spLocks noChangeArrowheads="1"/>
          </p:cNvSpPr>
          <p:nvPr/>
        </p:nvSpPr>
        <p:spPr bwMode="auto">
          <a:xfrm>
            <a:off x="880232" y="929465"/>
            <a:ext cx="11001452"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例</a:t>
            </a:r>
            <a:r>
              <a:rPr lang="en-US"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en-US" b="1" dirty="0" smtClean="0">
                <a:solidFill>
                  <a:srgbClr val="4C4C4C"/>
                </a:solidFill>
                <a:latin typeface="微软雅黑" panose="020B0503020204020204" pitchFamily="34" charset="-122"/>
                <a:ea typeface="微软雅黑" panose="020B0503020204020204" pitchFamily="34" charset="-122"/>
                <a:cs typeface="Times New Roman" panose="02020603050405020304"/>
              </a:rPr>
              <a:t> </a:t>
            </a:r>
            <a:r>
              <a:rPr lang="en-US" altLang="zh-CN" spc="150" dirty="0" smtClean="0">
                <a:solidFill>
                  <a:srgbClr val="18B48F"/>
                </a:solidFill>
                <a:latin typeface="微软雅黑" panose="020B0503020204020204" pitchFamily="34" charset="-122"/>
                <a:ea typeface="微软雅黑" panose="020B0503020204020204" pitchFamily="34" charset="-122"/>
              </a:rPr>
              <a:t>[2020·乐山]</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物理兴趣小组在进行“探究浮力的大小与哪些因素有关”的实验中，用弹簧测力计挂着一实心圆柱体，图8-11a、b、c、d、e分别为实验情景。（g取10 N/kg）</a:t>
            </a:r>
            <a:endPar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56.EPS" descr="id:2147506347;FounderCES"/>
          <p:cNvPicPr/>
          <p:nvPr/>
        </p:nvPicPr>
        <p:blipFill>
          <a:blip r:embed="rId1"/>
          <a:stretch>
            <a:fillRect/>
          </a:stretch>
        </p:blipFill>
        <p:spPr>
          <a:xfrm>
            <a:off x="3309124" y="3072604"/>
            <a:ext cx="4071966" cy="1857388"/>
          </a:xfrm>
          <a:prstGeom prst="rect">
            <a:avLst/>
          </a:prstGeom>
        </p:spPr>
      </p:pic>
      <p:sp>
        <p:nvSpPr>
          <p:cNvPr id="7" name="TextBox 6"/>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矩形 4"/>
          <p:cNvSpPr/>
          <p:nvPr/>
        </p:nvSpPr>
        <p:spPr>
          <a:xfrm>
            <a:off x="4523570" y="5215744"/>
            <a:ext cx="1168910"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8-11</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
          <p:cNvSpPr txBox="1">
            <a:spLocks noChangeArrowheads="1"/>
          </p:cNvSpPr>
          <p:nvPr/>
        </p:nvSpPr>
        <p:spPr bwMode="auto">
          <a:xfrm>
            <a:off x="880232" y="929464"/>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）通过</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两次实验，可知物体浸没在水中所受浮力大小是</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N</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）通过</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两次实验，可探究物体所受浮力大小与浸没深度的关系。</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）通过</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e</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两次实验，可探究物体所受浮力大小与</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的关系。</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）在某种液体中进行探究的过程中，记录实验数据，得到如图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8-12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所示弹簧测力计读数与圆柱体下表面浸入深度的关系图像，则该液体的密度为</a:t>
            </a:r>
            <a:endPar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kg/m</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56a.EPS" descr="id:2147506354;FounderCES"/>
          <p:cNvPicPr/>
          <p:nvPr/>
        </p:nvPicPr>
        <p:blipFill>
          <a:blip r:embed="rId1"/>
          <a:stretch>
            <a:fillRect/>
          </a:stretch>
        </p:blipFill>
        <p:spPr>
          <a:xfrm>
            <a:off x="6523834" y="3929860"/>
            <a:ext cx="2500330" cy="2152021"/>
          </a:xfrm>
          <a:prstGeom prst="rect">
            <a:avLst/>
          </a:prstGeom>
        </p:spPr>
      </p:pic>
      <p:sp>
        <p:nvSpPr>
          <p:cNvPr id="7" name="矩形 6"/>
          <p:cNvSpPr/>
          <p:nvPr/>
        </p:nvSpPr>
        <p:spPr>
          <a:xfrm>
            <a:off x="7238214" y="6073000"/>
            <a:ext cx="1053494" cy="461665"/>
          </a:xfrm>
          <a:prstGeom prst="rect">
            <a:avLst/>
          </a:prstGeom>
        </p:spPr>
        <p:txBody>
          <a:bodyPr wrap="none">
            <a:spAutoFit/>
          </a:bodyPr>
          <a:lstStyle/>
          <a:p>
            <a:r>
              <a:rPr lang="zh-CN" altLang="en-US" dirty="0" smtClean="0"/>
              <a:t>图</a:t>
            </a:r>
            <a:r>
              <a:rPr lang="en-US" dirty="0" smtClean="0"/>
              <a:t>8-12</a:t>
            </a:r>
            <a:endParaRPr lang="zh-CN" altLang="en-US" dirty="0"/>
          </a:p>
        </p:txBody>
      </p:sp>
      <p:sp>
        <p:nvSpPr>
          <p:cNvPr id="8" name="TextBox 7"/>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9667106" y="868103"/>
            <a:ext cx="53917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0.5</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2523306" y="1358092"/>
            <a:ext cx="74436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r>
              <a:rPr lang="zh-CN" altLang="en-US" sz="2400" b="1" smtClean="0">
                <a:solidFill>
                  <a:srgbClr val="A50021"/>
                </a:solidFill>
                <a:latin typeface="微软雅黑" panose="020B0503020204020204" pitchFamily="34" charset="-122"/>
                <a:ea typeface="微软雅黑" panose="020B0503020204020204" pitchFamily="34" charset="-122"/>
              </a:rPr>
              <a:t>、</a:t>
            </a:r>
            <a:r>
              <a:rPr lang="en-US" altLang="zh-CN" sz="2400" b="1" smtClean="0">
                <a:solidFill>
                  <a:srgbClr val="A50021"/>
                </a:solidFill>
                <a:latin typeface="微软雅黑" panose="020B0503020204020204" pitchFamily="34" charset="-122"/>
                <a:ea typeface="微软雅黑" panose="020B0503020204020204" pitchFamily="34" charset="-122"/>
              </a:rPr>
              <a:t>d</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8238346" y="1929596"/>
            <a:ext cx="13038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液体密度</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2" name="文本框 1"/>
          <p:cNvSpPr txBox="1">
            <a:spLocks noChangeArrowheads="1"/>
          </p:cNvSpPr>
          <p:nvPr/>
        </p:nvSpPr>
        <p:spPr bwMode="auto">
          <a:xfrm>
            <a:off x="1094546" y="3572670"/>
            <a:ext cx="1218851" cy="561235"/>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0.8×10</a:t>
            </a:r>
            <a:r>
              <a:rPr lang="en-US" sz="2400" b="1" baseline="30000" smtClean="0">
                <a:solidFill>
                  <a:srgbClr val="A50021"/>
                </a:solidFill>
                <a:latin typeface="微软雅黑" panose="020B0503020204020204" pitchFamily="34" charset="-122"/>
                <a:cs typeface="Times New Roman" panose="02020603050405020304"/>
              </a:rPr>
              <a:t>3</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
          <p:cNvSpPr txBox="1">
            <a:spLocks noChangeArrowheads="1"/>
          </p:cNvSpPr>
          <p:nvPr/>
        </p:nvSpPr>
        <p:spPr bwMode="auto">
          <a:xfrm>
            <a:off x="951670" y="1286654"/>
            <a:ext cx="10858576" cy="3950688"/>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smtClean="0">
                <a:latin typeface="微软雅黑" panose="020B0503020204020204" pitchFamily="34" charset="-122"/>
                <a:ea typeface="微软雅黑" panose="020B0503020204020204" pitchFamily="34" charset="-122"/>
              </a:rPr>
              <a:t>【</a:t>
            </a:r>
            <a:r>
              <a:rPr lang="zh-CN" altLang="en-US" b="1" smtClean="0">
                <a:latin typeface="微软雅黑" panose="020B0503020204020204" pitchFamily="34" charset="-122"/>
                <a:ea typeface="微软雅黑" panose="020B0503020204020204" pitchFamily="34" charset="-122"/>
              </a:rPr>
              <a:t>设计和进行实验</a:t>
            </a:r>
            <a:r>
              <a:rPr lang="en-US" altLang="zh-CN" b="1"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测量浮力的原理：称重法，即</a:t>
            </a: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F</a:t>
            </a:r>
            <a:r>
              <a:rPr lang="zh-CN" altLang="en-US" u="sng" baseline="-25000"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浮</a:t>
            </a: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=G-F</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溢水杯的正确使用：实验时，水面达到</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溢水杯口</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，确保</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排</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物</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。（注意：如果溢水杯中的水没有加满，会使测出的物块排开水所受的重力</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偏小</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计算物块排开水的重力：</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排</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桶</a:t>
            </a:r>
            <a:r>
              <a:rPr 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排</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桶</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改变实验条件（由浸没改为</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浸在</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，换用不同的物体，换用不同的液体）多做几次实验得出具有普遍性结论。</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矩形 5"/>
          <p:cNvSpPr/>
          <p:nvPr/>
        </p:nvSpPr>
        <p:spPr>
          <a:xfrm>
            <a:off x="1094546" y="715150"/>
            <a:ext cx="9572692" cy="523220"/>
          </a:xfrm>
          <a:prstGeom prst="rect">
            <a:avLst/>
          </a:prstGeom>
        </p:spPr>
        <p:txBody>
          <a:bodyPr wrap="squar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突破二　探究浮力的大小跟排开液体所受重力</a:t>
            </a:r>
            <a:r>
              <a:rPr lang="zh-CN" altLang="en-US" sz="2800" b="1" spc="150" smtClean="0">
                <a:solidFill>
                  <a:srgbClr val="1CB691"/>
                </a:solidFill>
                <a:latin typeface="微软雅黑" panose="020B0503020204020204" pitchFamily="34" charset="-122"/>
                <a:ea typeface="微软雅黑" panose="020B0503020204020204" pitchFamily="34" charset="-122"/>
              </a:rPr>
              <a:t>的关系</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sp>
        <p:nvSpPr>
          <p:cNvPr id="7" name="TextBox 6"/>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
          <p:cNvSpPr txBox="1">
            <a:spLocks noChangeArrowheads="1"/>
          </p:cNvSpPr>
          <p:nvPr/>
        </p:nvSpPr>
        <p:spPr bwMode="auto">
          <a:xfrm>
            <a:off x="880232" y="552089"/>
            <a:ext cx="10858576"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数据处理和分析</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5.</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设计实验记录表格（如下表所示），分析可得出：浸</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在液体中的物体受到竖直向上的浮力，浮力的大小等于</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它排开的液体所受的重力</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6" name="表格 5"/>
          <p:cNvGraphicFramePr>
            <a:graphicFrameLocks noGrp="1"/>
          </p:cNvGraphicFramePr>
          <p:nvPr/>
        </p:nvGraphicFramePr>
        <p:xfrm>
          <a:off x="737356" y="2429662"/>
          <a:ext cx="11215766" cy="3409006"/>
        </p:xfrm>
        <a:graphic>
          <a:graphicData uri="http://schemas.openxmlformats.org/drawingml/2006/table">
            <a:tbl>
              <a:tblPr/>
              <a:tblGrid>
                <a:gridCol w="785818"/>
                <a:gridCol w="1643074"/>
                <a:gridCol w="2643206"/>
                <a:gridCol w="928694"/>
                <a:gridCol w="2143140"/>
                <a:gridCol w="1357322"/>
                <a:gridCol w="1714512"/>
              </a:tblGrid>
              <a:tr h="1214446">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次数</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物体</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所受</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的</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重力</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物体</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在水</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中</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时弹簧测力计的示</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数</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浮力</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小桶</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和排开水所</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受</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的总重力</a:t>
                      </a:r>
                      <a:r>
                        <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小桶</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所受</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的</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重力</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排</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开水所</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受</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的重力</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11468">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62894">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57196">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3</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351498">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7" name="TextBox 6"/>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
          <p:cNvSpPr txBox="1">
            <a:spLocks noChangeArrowheads="1"/>
          </p:cNvSpPr>
          <p:nvPr/>
        </p:nvSpPr>
        <p:spPr bwMode="auto">
          <a:xfrm>
            <a:off x="1165984" y="929464"/>
            <a:ext cx="10358510"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交流、反思与评估</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6.</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实验步骤的合理安排：为减小误差，先测物体的重力和</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空桶的重力</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能用阿基米德原理进行相关计算：计算物体的体积</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物</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排</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物体的密度</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ρ</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水</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TextBox 5"/>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24578" name="Rectangle 2"/>
          <p:cNvSpPr>
            <a:spLocks noChangeArrowheads="1"/>
          </p:cNvSpPr>
          <p:nvPr/>
        </p:nvSpPr>
        <p:spPr bwMode="auto">
          <a:xfrm>
            <a:off x="0" y="0"/>
            <a:ext cx="12190413"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pic>
        <p:nvPicPr>
          <p:cNvPr id="24577" name="Picture 1"/>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0" y="0"/>
            <a:ext cx="276225" cy="200025"/>
          </a:xfrm>
          <a:prstGeom prst="rect">
            <a:avLst/>
          </a:prstGeom>
          <a:noFill/>
        </p:spPr>
      </p:pic>
      <p:sp>
        <p:nvSpPr>
          <p:cNvPr id="24580" name="Rectangle 4"/>
          <p:cNvSpPr>
            <a:spLocks noChangeArrowheads="1"/>
          </p:cNvSpPr>
          <p:nvPr/>
        </p:nvSpPr>
        <p:spPr bwMode="auto">
          <a:xfrm>
            <a:off x="0" y="0"/>
            <a:ext cx="12190413"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pic>
        <p:nvPicPr>
          <p:cNvPr id="24579" name="Picture 3"/>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0" y="0"/>
            <a:ext cx="276225" cy="200025"/>
          </a:xfrm>
          <a:prstGeom prst="rect">
            <a:avLst/>
          </a:prstGeom>
          <a:noFill/>
        </p:spPr>
      </p:pic>
      <p:graphicFrame>
        <p:nvGraphicFramePr>
          <p:cNvPr id="8" name="对象 7"/>
          <p:cNvGraphicFramePr>
            <a:graphicFrameLocks noChangeAspect="1"/>
          </p:cNvGraphicFramePr>
          <p:nvPr/>
        </p:nvGraphicFramePr>
        <p:xfrm>
          <a:off x="9452792" y="2001034"/>
          <a:ext cx="819150" cy="1141413"/>
        </p:xfrm>
        <a:graphic>
          <a:graphicData uri="http://schemas.openxmlformats.org/presentationml/2006/ole">
            <mc:AlternateContent xmlns:mc="http://schemas.openxmlformats.org/markup-compatibility/2006">
              <mc:Choice xmlns:v="urn:schemas-microsoft-com:vml" Requires="v">
                <p:oleObj spid="_x0000_s1025" name="文档" r:id="rId2" imgW="715010" imgH="990600" progId="Word.Document.12">
                  <p:embed/>
                </p:oleObj>
              </mc:Choice>
              <mc:Fallback>
                <p:oleObj name="文档" r:id="rId2" imgW="715010" imgH="990600" progId="Word.Document.12">
                  <p:embed/>
                  <p:pic>
                    <p:nvPicPr>
                      <p:cNvPr id="0" name="图片 1024"/>
                      <p:cNvPicPr>
                        <a:picLocks noChangeAspect="1"/>
                      </p:cNvPicPr>
                      <p:nvPr/>
                    </p:nvPicPr>
                    <p:blipFill>
                      <a:blip r:embed="rId3"/>
                      <a:stretch>
                        <a:fillRect/>
                      </a:stretch>
                    </p:blipFill>
                    <p:spPr>
                      <a:xfrm>
                        <a:off x="9452792" y="2001034"/>
                        <a:ext cx="819150" cy="1141413"/>
                      </a:xfrm>
                      <a:prstGeom prst="rect">
                        <a:avLst/>
                      </a:prstGeom>
                      <a:noFill/>
                      <a:ln w="9525">
                        <a:noFill/>
                      </a:ln>
                    </p:spPr>
                  </p:pic>
                </p:oleObj>
              </mc:Fallback>
            </mc:AlternateContent>
          </a:graphicData>
        </a:graphic>
      </p:graphicFrame>
      <p:graphicFrame>
        <p:nvGraphicFramePr>
          <p:cNvPr id="10" name="对象 9"/>
          <p:cNvGraphicFramePr>
            <a:graphicFrameLocks noChangeAspect="1"/>
          </p:cNvGraphicFramePr>
          <p:nvPr/>
        </p:nvGraphicFramePr>
        <p:xfrm>
          <a:off x="2308992" y="2501100"/>
          <a:ext cx="1338262" cy="857250"/>
        </p:xfrm>
        <a:graphic>
          <a:graphicData uri="http://schemas.openxmlformats.org/presentationml/2006/ole">
            <mc:AlternateContent xmlns:mc="http://schemas.openxmlformats.org/markup-compatibility/2006">
              <mc:Choice xmlns:v="urn:schemas-microsoft-com:vml" Requires="v">
                <p:oleObj spid="_x0000_s1026" name="文档" r:id="rId4" imgW="1349375" imgH="857885" progId="Word.Document.12">
                  <p:embed/>
                </p:oleObj>
              </mc:Choice>
              <mc:Fallback>
                <p:oleObj name="文档" r:id="rId4" imgW="1349375" imgH="857885" progId="Word.Document.12">
                  <p:embed/>
                  <p:pic>
                    <p:nvPicPr>
                      <p:cNvPr id="0" name="图片 1025"/>
                      <p:cNvPicPr>
                        <a:picLocks noChangeAspect="1"/>
                      </p:cNvPicPr>
                      <p:nvPr/>
                    </p:nvPicPr>
                    <p:blipFill>
                      <a:blip r:embed="rId5"/>
                      <a:stretch>
                        <a:fillRect/>
                      </a:stretch>
                    </p:blipFill>
                    <p:spPr>
                      <a:xfrm>
                        <a:off x="2308992" y="2501100"/>
                        <a:ext cx="1338262" cy="85725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800003"/>
            <a:ext cx="10858576" cy="4504686"/>
            <a:chOff x="880232" y="643712"/>
            <a:chExt cx="10858576" cy="4504686"/>
          </a:xfrm>
        </p:grpSpPr>
        <p:sp>
          <p:nvSpPr>
            <p:cNvPr id="4" name="文本框 1"/>
            <p:cNvSpPr txBox="1">
              <a:spLocks noChangeArrowheads="1"/>
            </p:cNvSpPr>
            <p:nvPr/>
          </p:nvSpPr>
          <p:spPr bwMode="auto">
            <a:xfrm>
              <a:off x="880232" y="643712"/>
              <a:ext cx="10858576" cy="4504686"/>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例</a:t>
              </a: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en-US" b="1" smtClean="0">
                  <a:solidFill>
                    <a:srgbClr val="4C4C4C"/>
                  </a:solidFill>
                  <a:latin typeface="微软雅黑" panose="020B0503020204020204" pitchFamily="34" charset="-122"/>
                  <a:ea typeface="微软雅黑" panose="020B0503020204020204" pitchFamily="34" charset="-122"/>
                  <a:cs typeface="Times New Roman" panose="02020603050405020304"/>
                </a:rPr>
                <a:t> </a:t>
              </a:r>
              <a:r>
                <a:rPr lang="en-US" altLang="zh-CN" spc="150" smtClean="0">
                  <a:solidFill>
                    <a:srgbClr val="18B48F"/>
                  </a:solidFill>
                  <a:latin typeface="微软雅黑" panose="020B0503020204020204" pitchFamily="34" charset="-122"/>
                  <a:ea typeface="微软雅黑" panose="020B0503020204020204" pitchFamily="34" charset="-122"/>
                </a:rPr>
                <a:t>[2020</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spc="150" dirty="0" smtClean="0">
                  <a:solidFill>
                    <a:srgbClr val="18B48F"/>
                  </a:solidFill>
                  <a:latin typeface="微软雅黑" panose="020B0503020204020204" pitchFamily="34" charset="-122"/>
                  <a:ea typeface="微软雅黑" panose="020B0503020204020204" pitchFamily="34" charset="-122"/>
                </a:rPr>
                <a:t>山西中考冲刺</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小明利用弹簧测力计、烧杯、小桶、石块、细线等器材探究浮力的大小与物体排开液体所受重力的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关系。</a:t>
              </a: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57.EPS" descr="id:2147506383;FounderCES"/>
            <p:cNvPicPr/>
            <p:nvPr/>
          </p:nvPicPr>
          <p:blipFill>
            <a:blip r:embed="rId1" cstate="print">
              <a:clrChange>
                <a:clrFrom>
                  <a:srgbClr val="FFFFFF"/>
                </a:clrFrom>
                <a:clrTo>
                  <a:srgbClr val="FFFFFF">
                    <a:alpha val="0"/>
                  </a:srgbClr>
                </a:clrTo>
              </a:clrChange>
            </a:blip>
            <a:stretch>
              <a:fillRect/>
            </a:stretch>
          </p:blipFill>
          <p:spPr>
            <a:xfrm>
              <a:off x="3880628" y="2072472"/>
              <a:ext cx="2928958" cy="2028255"/>
            </a:xfrm>
            <a:prstGeom prst="rect">
              <a:avLst/>
            </a:prstGeom>
          </p:spPr>
        </p:pic>
        <p:sp>
          <p:nvSpPr>
            <p:cNvPr id="5" name="矩形 4"/>
            <p:cNvSpPr/>
            <p:nvPr/>
          </p:nvSpPr>
          <p:spPr>
            <a:xfrm>
              <a:off x="4595008" y="4215612"/>
              <a:ext cx="1168910"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8-13</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9" name="文本框 1"/>
          <p:cNvSpPr txBox="1">
            <a:spLocks noChangeArrowheads="1"/>
          </p:cNvSpPr>
          <p:nvPr/>
        </p:nvSpPr>
        <p:spPr bwMode="auto">
          <a:xfrm>
            <a:off x="8952726" y="5072868"/>
            <a:ext cx="222713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测量空桶的重力</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矩形 9"/>
          <p:cNvSpPr/>
          <p:nvPr/>
        </p:nvSpPr>
        <p:spPr>
          <a:xfrm>
            <a:off x="808794" y="5144306"/>
            <a:ext cx="11072890" cy="646331"/>
          </a:xfrm>
          <a:prstGeom prst="rect">
            <a:avLst/>
          </a:prstGeom>
        </p:spPr>
        <p:txBody>
          <a:bodyPr wrap="square">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）部分实验操作步骤如图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8-13</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所示，遗漏的主要步骤是</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97"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思维导图 构建体系</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pic>
        <p:nvPicPr>
          <p:cNvPr id="3" name="21RJWL-74.EPS" descr="id:2147506131;FounderCES"/>
          <p:cNvPicPr/>
          <p:nvPr/>
        </p:nvPicPr>
        <p:blipFill>
          <a:blip r:embed="rId1">
            <a:clrChange>
              <a:clrFrom>
                <a:srgbClr val="FFFFFF"/>
              </a:clrFrom>
              <a:clrTo>
                <a:srgbClr val="FFFFFF">
                  <a:alpha val="0"/>
                </a:srgbClr>
              </a:clrTo>
            </a:clrChange>
          </a:blip>
          <a:stretch>
            <a:fillRect/>
          </a:stretch>
        </p:blipFill>
        <p:spPr>
          <a:xfrm>
            <a:off x="2023240" y="858026"/>
            <a:ext cx="8572560" cy="5607417"/>
          </a:xfrm>
          <a:prstGeom prst="rect">
            <a:avLst/>
          </a:prstGeom>
        </p:spPr>
      </p:pic>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
          <p:cNvSpPr txBox="1">
            <a:spLocks noChangeArrowheads="1"/>
          </p:cNvSpPr>
          <p:nvPr/>
        </p:nvSpPr>
        <p:spPr bwMode="auto">
          <a:xfrm>
            <a:off x="880232" y="643712"/>
            <a:ext cx="10858576" cy="2777418"/>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）小明进行实验并把数据记录在下表中。从表中数据可知，石块受到的浮力是</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N</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，排开液体所受的重力是</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N</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。小明根据它们的大小关系，归纳出了实验结论并准备结束实验，同组的小丽认为实验还没有结束，理由是</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，接下来的实验操作应该是</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7" name="TextBox 6"/>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aphicFrame>
        <p:nvGraphicFramePr>
          <p:cNvPr id="8" name="表格 7"/>
          <p:cNvGraphicFramePr>
            <a:graphicFrameLocks noGrp="1"/>
          </p:cNvGraphicFramePr>
          <p:nvPr/>
        </p:nvGraphicFramePr>
        <p:xfrm>
          <a:off x="1737488" y="3858422"/>
          <a:ext cx="7072362" cy="1097280"/>
        </p:xfrm>
        <a:graphic>
          <a:graphicData uri="http://schemas.openxmlformats.org/drawingml/2006/table">
            <a:tbl>
              <a:tblPr/>
              <a:tblGrid>
                <a:gridCol w="3214710"/>
                <a:gridCol w="1071570"/>
                <a:gridCol w="928694"/>
                <a:gridCol w="857256"/>
                <a:gridCol w="1000132"/>
              </a:tblGrid>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实验步骤</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A</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B</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C</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D</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弹簧测力计示数</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/N</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1.8</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1.6</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0.5</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0.3</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5" name="文本框 1"/>
          <p:cNvSpPr txBox="1">
            <a:spLocks noChangeArrowheads="1"/>
          </p:cNvSpPr>
          <p:nvPr/>
        </p:nvSpPr>
        <p:spPr bwMode="auto">
          <a:xfrm>
            <a:off x="1594612" y="1072340"/>
            <a:ext cx="53917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0.2</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6380958" y="1072340"/>
            <a:ext cx="53917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0.2</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1666050" y="2215348"/>
            <a:ext cx="561268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通过一组数据得出的结论会具有偶然性　</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1730291" y="2715414"/>
            <a:ext cx="315046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换用不同液体重新实验</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
          <p:cNvSpPr txBox="1">
            <a:spLocks noChangeArrowheads="1"/>
          </p:cNvSpPr>
          <p:nvPr/>
        </p:nvSpPr>
        <p:spPr bwMode="auto">
          <a:xfrm>
            <a:off x="1165984" y="858026"/>
            <a:ext cx="10144196" cy="1180699"/>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）将该石块浸没在某液体中，弹簧测力计的示数为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1.64 N</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，则该液体密度是</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kg/m</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TextBox 5"/>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2166116" y="1358092"/>
            <a:ext cx="1218851" cy="561235"/>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0.8×10</a:t>
            </a:r>
            <a:r>
              <a:rPr lang="en-US" sz="2400" b="1" baseline="30000" smtClean="0">
                <a:solidFill>
                  <a:srgbClr val="A50021"/>
                </a:solidFill>
                <a:latin typeface="微软雅黑" panose="020B0503020204020204" pitchFamily="34" charset="-122"/>
                <a:cs typeface="Times New Roman" panose="02020603050405020304"/>
              </a:rPr>
              <a:t>3</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49"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设计实验 拓展提升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4504686"/>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en-US" dirty="0" smtClean="0">
                <a:latin typeface="微软雅黑" panose="020B0503020204020204" pitchFamily="34" charset="-122"/>
                <a:ea typeface="微软雅黑" panose="020B0503020204020204" pitchFamily="34" charset="-122"/>
                <a:cs typeface="Times New Roman" panose="02020603050405020304"/>
              </a:rPr>
              <a:t>.</a:t>
            </a:r>
            <a:r>
              <a:rPr lang="en-US" altLang="zh-CN" b="1" spc="150" dirty="0" smtClean="0">
                <a:latin typeface="微软雅黑" panose="020B0503020204020204" pitchFamily="34" charset="-122"/>
                <a:ea typeface="微软雅黑" panose="020B0503020204020204" pitchFamily="34" charset="-122"/>
              </a:rPr>
              <a:t>【</a:t>
            </a:r>
            <a:r>
              <a:rPr lang="zh-CN" altLang="en-US" b="1" spc="150" dirty="0" smtClean="0">
                <a:latin typeface="微软雅黑" panose="020B0503020204020204" pitchFamily="34" charset="-122"/>
                <a:ea typeface="微软雅黑" panose="020B0503020204020204" pitchFamily="34" charset="-122"/>
              </a:rPr>
              <a:t>验证浮力大小与物体的形状是否有关</a:t>
            </a:r>
            <a:r>
              <a:rPr lang="en-US" altLang="zh-CN" b="1" spc="150" dirty="0" smtClean="0">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有人猜想：“浸没在液体中的物体所受浮力的大小可能跟物体的形状有关”，请你设计实验进行验证。</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步骤：</a:t>
            </a:r>
            <a:endPar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r">
              <a:lnSpc>
                <a:spcPct val="150000"/>
              </a:lnSpc>
            </a:pP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gn="r">
              <a:lnSpc>
                <a:spcPct val="150000"/>
              </a:lnSpc>
            </a:pP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gn="r">
              <a:lnSpc>
                <a:spcPct val="150000"/>
              </a:lnSpc>
            </a:pP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文本框 1"/>
          <p:cNvSpPr txBox="1">
            <a:spLocks noChangeArrowheads="1"/>
          </p:cNvSpPr>
          <p:nvPr/>
        </p:nvSpPr>
        <p:spPr bwMode="auto">
          <a:xfrm>
            <a:off x="1237422" y="2501100"/>
            <a:ext cx="9429816" cy="228869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spcAft>
                <a:spcPts val="0"/>
              </a:spcAft>
            </a:pP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①</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选取器材</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橡皮泥、烧杯、细线、弹簧测力计、水；</a:t>
            </a:r>
            <a:endParaRPr lang="zh-CN" altLang="en-US" sz="2400" b="1"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②</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用细线拴上橡皮泥，悬挂在弹簧测力计下端，使橡皮泥缓慢地完全浸没在水中，读出弹簧测力计示数</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F</a:t>
            </a:r>
            <a:r>
              <a:rPr lang="en-US" sz="2400" b="1"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1</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a:t>
            </a:r>
            <a:endParaRPr lang="zh-CN" altLang="en-US" sz="2400" b="1"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③</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改变橡皮泥的形状，重复上述步骤，读出弹簧测力计示数</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F</a:t>
            </a:r>
            <a:r>
              <a:rPr lang="en-US" sz="2400" b="1"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2</a:t>
            </a:r>
            <a:endParaRPr lang="zh-CN" sz="2400" b="1">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49"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设计实验 拓展提升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）实验分析和</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结论： </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r">
              <a:lnSpc>
                <a:spcPct val="150000"/>
              </a:lnSpc>
              <a:spcAft>
                <a:spcPts val="0"/>
              </a:spcAft>
            </a:pP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文本框 1"/>
          <p:cNvSpPr txBox="1">
            <a:spLocks noChangeArrowheads="1"/>
          </p:cNvSpPr>
          <p:nvPr/>
        </p:nvSpPr>
        <p:spPr bwMode="auto">
          <a:xfrm>
            <a:off x="1165984" y="1358092"/>
            <a:ext cx="10215634" cy="1734697"/>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spcAft>
                <a:spcPts val="0"/>
              </a:spcAft>
            </a:pP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①</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如果</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F</a:t>
            </a:r>
            <a:r>
              <a:rPr lang="en-US" sz="2400" b="1"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1</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=F</a:t>
            </a:r>
            <a:r>
              <a:rPr lang="en-US" sz="2400" b="1"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2</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，根据称重法测浮力可知，浮力大小相等，说明浮力大小与物体形状无关；</a:t>
            </a:r>
            <a:endParaRPr lang="zh-CN" altLang="en-US" sz="24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②</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如果</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F</a:t>
            </a:r>
            <a:r>
              <a:rPr lang="en-US" sz="2400" b="1"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1</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F</a:t>
            </a:r>
            <a:r>
              <a:rPr lang="en-US" sz="2400" b="1"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2</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，则浮力大小不相等，说明浮力大小与物体形状有关</a:t>
            </a:r>
            <a:endParaRPr lang="zh-CN" sz="240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49"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设计实验 拓展提升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5612681"/>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dirty="0" smtClean="0">
                <a:latin typeface="微软雅黑" panose="020B0503020204020204" pitchFamily="34" charset="-122"/>
                <a:ea typeface="微软雅黑" panose="020B0503020204020204" pitchFamily="34" charset="-122"/>
                <a:cs typeface="Times New Roman" panose="02020603050405020304"/>
              </a:rPr>
              <a:t>2.</a:t>
            </a:r>
            <a:r>
              <a:rPr lang="en-US" altLang="zh-CN" b="1" spc="150" dirty="0" smtClean="0">
                <a:latin typeface="微软雅黑" panose="020B0503020204020204" pitchFamily="34" charset="-122"/>
                <a:ea typeface="微软雅黑" panose="020B0503020204020204" pitchFamily="34" charset="-122"/>
              </a:rPr>
              <a:t>【</a:t>
            </a:r>
            <a:r>
              <a:rPr lang="zh-CN" altLang="en-US" b="1" spc="150" dirty="0" smtClean="0">
                <a:latin typeface="微软雅黑" panose="020B0503020204020204" pitchFamily="34" charset="-122"/>
                <a:ea typeface="微软雅黑" panose="020B0503020204020204" pitchFamily="34" charset="-122"/>
              </a:rPr>
              <a:t>自制密度计</a:t>
            </a:r>
            <a:r>
              <a:rPr lang="en-US" altLang="zh-CN" b="1" spc="150" dirty="0" smtClean="0">
                <a:latin typeface="微软雅黑" panose="020B0503020204020204" pitchFamily="34" charset="-122"/>
                <a:ea typeface="微软雅黑" panose="020B0503020204020204" pitchFamily="34" charset="-122"/>
              </a:rPr>
              <a:t>】</a:t>
            </a:r>
            <a:r>
              <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创新”实践活动小组正在自制密度测量仪器，请你用细木棍制作密度计，用来粗略比较食用油、水、盐水的密度大小。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）选用的物品：</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）简述制作过程：</a:t>
            </a: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r">
              <a:lnSpc>
                <a:spcPct val="150000"/>
              </a:lnSpc>
              <a:spcAft>
                <a:spcPts val="0"/>
              </a:spcAft>
            </a:pP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r">
              <a:lnSpc>
                <a:spcPct val="150000"/>
              </a:lnSpc>
            </a:pP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r">
              <a:lnSpc>
                <a:spcPct val="150000"/>
              </a:lnSpc>
              <a:spcAft>
                <a:spcPts val="0"/>
              </a:spcAft>
            </a:pP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）比较三种液体密度大小的方法：</a:t>
            </a:r>
            <a:endParaRPr lang="en-US" altLang="zh-CN"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r">
              <a:lnSpc>
                <a:spcPct val="150000"/>
              </a:lnSpc>
              <a:spcAft>
                <a:spcPts val="0"/>
              </a:spcAft>
            </a:pP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文本框 1"/>
          <p:cNvSpPr txBox="1">
            <a:spLocks noChangeArrowheads="1"/>
          </p:cNvSpPr>
          <p:nvPr/>
        </p:nvSpPr>
        <p:spPr bwMode="auto">
          <a:xfrm>
            <a:off x="4023504" y="1929596"/>
            <a:ext cx="253491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细木棍、铜丝、蜡</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7" name="文本框 1"/>
          <p:cNvSpPr txBox="1">
            <a:spLocks noChangeArrowheads="1"/>
          </p:cNvSpPr>
          <p:nvPr/>
        </p:nvSpPr>
        <p:spPr bwMode="auto">
          <a:xfrm>
            <a:off x="1308860" y="3034913"/>
            <a:ext cx="9929882"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在细木棍表面涂上蜡，在它的一端绕上适量的铜丝，使其能漂浮在三种液面上</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1165984" y="5215744"/>
            <a:ext cx="8429685"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将自制的密度计放在食用油、水、盐水中，观察木棍露出液面的高度；木棍露出液面的高度越大，液体的密度越大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4" name="矩形 3"/>
          <p:cNvSpPr/>
          <p:nvPr/>
        </p:nvSpPr>
        <p:spPr>
          <a:xfrm>
            <a:off x="951670" y="1215216"/>
            <a:ext cx="3967753"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考点　浮沉的相关判断</a:t>
            </a:r>
            <a:endParaRPr lang="zh-CN" altLang="en-US" sz="2800" b="1" spc="150" dirty="0">
              <a:solidFill>
                <a:srgbClr val="FF0000"/>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80232" y="1929596"/>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1. </a:t>
            </a:r>
            <a:r>
              <a:rPr lang="en-US" altLang="zh-CN" spc="150" dirty="0" smtClean="0">
                <a:solidFill>
                  <a:srgbClr val="18B48F"/>
                </a:solidFill>
                <a:latin typeface="微软雅黑" panose="020B0503020204020204" pitchFamily="34" charset="-122"/>
                <a:ea typeface="微软雅黑" panose="020B0503020204020204" pitchFamily="34" charset="-122"/>
              </a:rPr>
              <a:t>[2017·</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19</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3</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俗话说“瓜浮李沉”，意思是西瓜投入水中会漂浮，李子投入水中会下沉，对此现象，下列说法正确的是</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西瓜的密度比李子的密度大</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西瓜漂浮时所受浮力大于重力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李子下沉过程中所受水的压强不变</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李子浸没后，下沉过程中所受浮力大小不变</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5" name="文本框 1"/>
          <p:cNvSpPr txBox="1">
            <a:spLocks noChangeArrowheads="1"/>
          </p:cNvSpPr>
          <p:nvPr/>
        </p:nvSpPr>
        <p:spPr bwMode="auto">
          <a:xfrm>
            <a:off x="8666974" y="2429662"/>
            <a:ext cx="500066" cy="626701"/>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D</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880232" y="715150"/>
            <a:ext cx="10858576" cy="5058683"/>
            <a:chOff x="880232" y="715150"/>
            <a:chExt cx="10858576" cy="5058683"/>
          </a:xfrm>
        </p:grpSpPr>
        <p:sp>
          <p:nvSpPr>
            <p:cNvPr id="4" name="文本框 1"/>
            <p:cNvSpPr txBox="1">
              <a:spLocks noChangeArrowheads="1"/>
            </p:cNvSpPr>
            <p:nvPr/>
          </p:nvSpPr>
          <p:spPr bwMode="auto">
            <a:xfrm>
              <a:off x="880232" y="715150"/>
              <a:ext cx="10858576" cy="5058683"/>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2.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2019·</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19</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3</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网上流传着一种说法，鸡蛋能否沉入水底可以鉴别其是否新鲜。为了验证其真实性，小亮买了一些新鲜鸡蛋，并拿其中一颗进行实验。第一天放入水中的鸡蛋沉入水底，如图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8-14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甲所示，取出鸡蛋擦干放置</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50</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天后，再放入水中时鸡蛋漂浮在水面上，如图乙所示，看来网传是真的。下列分析正确的是</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鸡蛋两次所受的浮力一样大</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图甲中鸡蛋排开水的重力大</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图乙中鸡蛋所受浮力大于重力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放置</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50</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天后的鸡蛋密度</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变大</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5" name="20WLZT1303.EPS" descr="id:2147506419;FounderCES"/>
            <p:cNvPicPr/>
            <p:nvPr/>
          </p:nvPicPr>
          <p:blipFill>
            <a:blip r:embed="rId1">
              <a:clrChange>
                <a:clrFrom>
                  <a:srgbClr val="FFFFFF"/>
                </a:clrFrom>
                <a:clrTo>
                  <a:srgbClr val="FFFFFF">
                    <a:alpha val="0"/>
                  </a:srgbClr>
                </a:clrTo>
              </a:clrChange>
            </a:blip>
            <a:stretch>
              <a:fillRect/>
            </a:stretch>
          </p:blipFill>
          <p:spPr>
            <a:xfrm>
              <a:off x="6523834" y="3358356"/>
              <a:ext cx="2643206" cy="1650537"/>
            </a:xfrm>
            <a:prstGeom prst="rect">
              <a:avLst/>
            </a:prstGeom>
          </p:spPr>
        </p:pic>
        <p:sp>
          <p:nvSpPr>
            <p:cNvPr id="6" name="矩形 5"/>
            <p:cNvSpPr/>
            <p:nvPr/>
          </p:nvSpPr>
          <p:spPr>
            <a:xfrm>
              <a:off x="7238214" y="5001430"/>
              <a:ext cx="1168910"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8-14</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8" name="文本框 1"/>
          <p:cNvSpPr txBox="1">
            <a:spLocks noChangeArrowheads="1"/>
          </p:cNvSpPr>
          <p:nvPr/>
        </p:nvSpPr>
        <p:spPr bwMode="auto">
          <a:xfrm>
            <a:off x="2666182" y="2929728"/>
            <a:ext cx="28269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B</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9" name="TextBox 26"/>
          <p:cNvSpPr txBox="1">
            <a:spLocks noChangeArrowheads="1"/>
          </p:cNvSpPr>
          <p:nvPr/>
        </p:nvSpPr>
        <p:spPr bwMode="auto">
          <a:xfrm>
            <a:off x="951670" y="1286654"/>
            <a:ext cx="10501386" cy="3891697"/>
          </a:xfrm>
          <a:prstGeom prst="rect">
            <a:avLst/>
          </a:prstGeom>
          <a:solidFill>
            <a:schemeClr val="bg1">
              <a:lumMod val="95000"/>
            </a:schemeClr>
          </a:solidFill>
          <a:ln w="9525">
            <a:noFill/>
            <a:miter lim="800000"/>
          </a:ln>
        </p:spPr>
        <p:txBody>
          <a:bodyPr wrap="square" lIns="36000" tIns="36000" rIns="36000" bIns="36000">
            <a:spAutoFit/>
          </a:bodyPr>
          <a:lstStyle/>
          <a:p>
            <a:pPr algn="just">
              <a:lnSpc>
                <a:spcPct val="150000"/>
              </a:lnSpc>
            </a:pP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解析</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由图甲可知，新鲜的鸡蛋沉入水底，则新鲜鸡蛋的重力大于浮力，其密度大于水，</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50</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天后，再将鸡蛋放入水中，如图乙所示，鸡蛋漂浮在水面，则鸡蛋的重力等于浮力，鸡蛋的密度小于水。鸡蛋的体积不变，所以图甲中鸡蛋排开水的体积大于图乙中鸡蛋排开水的体积，所以图甲中鸡蛋受到的浮力大于图乙中鸡蛋受到的浮力，即</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G</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甲</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&gt;F</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浮甲</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&gt;F</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浮乙</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=G</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乙</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，则</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ρ</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甲</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&gt;ρ</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水</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&gt;ρ</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乙</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，故</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C</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D</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错误。根据阿基米德原理可知，浮力等于排开水的重力，则图甲中鸡蛋排开水的重力大，故</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B</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正确。</a:t>
            </a:r>
            <a:endParaRPr lang="en-US" altLang="zh-CN" dirty="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diamon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880232" y="786588"/>
            <a:ext cx="10858576" cy="4504686"/>
            <a:chOff x="880232" y="786588"/>
            <a:chExt cx="10858576" cy="4504686"/>
          </a:xfrm>
        </p:grpSpPr>
        <p:sp>
          <p:nvSpPr>
            <p:cNvPr id="4" name="文本框 1"/>
            <p:cNvSpPr txBox="1">
              <a:spLocks noChangeArrowheads="1"/>
            </p:cNvSpPr>
            <p:nvPr/>
          </p:nvSpPr>
          <p:spPr bwMode="auto">
            <a:xfrm>
              <a:off x="880232" y="786588"/>
              <a:ext cx="10858576" cy="4504686"/>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3.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2018·</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19</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3</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小亮同学利用气球和圆柱形水杯做了一个小实验。在气球内灌入一定量的水封口制成水球（如图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8-15</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甲所示）。先将水球放入冷水中，水球漂浮（如图乙）。把杯中冷水换成热水，再次把水球放入热水中，发现水球沉在杯底（如图丙）。下列分析正确</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的是（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水球在冷水中所受的浮力小于在热水中所受的浮力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水球在冷水中排开水的重力等于水球的重力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冷水的密度小于热水的密度</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在冷水和热水的同一深度处压强相等</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5" name="WL37.EPS" descr="id:2147506426;FounderCES"/>
            <p:cNvPicPr/>
            <p:nvPr/>
          </p:nvPicPr>
          <p:blipFill>
            <a:blip r:embed="rId1"/>
            <a:stretch>
              <a:fillRect/>
            </a:stretch>
          </p:blipFill>
          <p:spPr>
            <a:xfrm>
              <a:off x="8452660" y="2786852"/>
              <a:ext cx="2928958" cy="1456735"/>
            </a:xfrm>
            <a:prstGeom prst="rect">
              <a:avLst/>
            </a:prstGeom>
          </p:spPr>
        </p:pic>
        <p:sp>
          <p:nvSpPr>
            <p:cNvPr id="6" name="矩形 5"/>
            <p:cNvSpPr/>
            <p:nvPr/>
          </p:nvSpPr>
          <p:spPr>
            <a:xfrm>
              <a:off x="9167040" y="4358488"/>
              <a:ext cx="1168910"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8-15</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8" name="文本框 1"/>
          <p:cNvSpPr txBox="1">
            <a:spLocks noChangeArrowheads="1"/>
          </p:cNvSpPr>
          <p:nvPr/>
        </p:nvSpPr>
        <p:spPr bwMode="auto">
          <a:xfrm>
            <a:off x="6881024" y="2429662"/>
            <a:ext cx="28269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B</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880232" y="929464"/>
            <a:ext cx="10358510" cy="4504686"/>
            <a:chOff x="880232" y="929464"/>
            <a:chExt cx="10358510" cy="4504686"/>
          </a:xfrm>
        </p:grpSpPr>
        <p:sp>
          <p:nvSpPr>
            <p:cNvPr id="4" name="文本框 1"/>
            <p:cNvSpPr txBox="1">
              <a:spLocks noChangeArrowheads="1"/>
            </p:cNvSpPr>
            <p:nvPr/>
          </p:nvSpPr>
          <p:spPr bwMode="auto">
            <a:xfrm>
              <a:off x="880232" y="929464"/>
              <a:ext cx="10358510" cy="4504686"/>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4.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2016·</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19</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3</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海权握，国则兴，建设一支强大的海军是实现中国梦的有力保障，潜水艇是海军的战略重器。如图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8-16</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所示是我国海军某舰队的“强国号”潜水艇在海中悬浮、上浮、漂浮的训练过程。下列对此潜艇分析正确</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的是（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上浮过程中所受浮力逐渐变大</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悬浮和漂浮时所受的浮力相等</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漂浮时排开的海水所受的重力最小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漂浮时潜艇底部所受海水</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压强最大</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5" name="SX52.EPS" descr="id:2147506433;FounderCES"/>
            <p:cNvPicPr/>
            <p:nvPr/>
          </p:nvPicPr>
          <p:blipFill>
            <a:blip r:embed="rId1"/>
            <a:stretch>
              <a:fillRect/>
            </a:stretch>
          </p:blipFill>
          <p:spPr>
            <a:xfrm>
              <a:off x="7381090" y="3001166"/>
              <a:ext cx="2428892" cy="1670217"/>
            </a:xfrm>
            <a:prstGeom prst="rect">
              <a:avLst/>
            </a:prstGeom>
          </p:spPr>
        </p:pic>
        <p:sp>
          <p:nvSpPr>
            <p:cNvPr id="6" name="矩形 5"/>
            <p:cNvSpPr/>
            <p:nvPr/>
          </p:nvSpPr>
          <p:spPr>
            <a:xfrm>
              <a:off x="7952594" y="4787116"/>
              <a:ext cx="1168910"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8-16</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8" name="文本框 1"/>
          <p:cNvSpPr txBox="1">
            <a:spLocks noChangeArrowheads="1"/>
          </p:cNvSpPr>
          <p:nvPr/>
        </p:nvSpPr>
        <p:spPr bwMode="auto">
          <a:xfrm>
            <a:off x="2951934" y="2572538"/>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001"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12" name="文本框 16"/>
          <p:cNvSpPr txBox="1">
            <a:spLocks noChangeArrowheads="1"/>
          </p:cNvSpPr>
          <p:nvPr/>
        </p:nvSpPr>
        <p:spPr bwMode="auto">
          <a:xfrm>
            <a:off x="951670" y="715150"/>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dirty="0" smtClean="0">
                <a:solidFill>
                  <a:srgbClr val="1CB691"/>
                </a:solidFill>
                <a:latin typeface="微软雅黑" panose="020B0503020204020204" pitchFamily="34" charset="-122"/>
                <a:ea typeface="微软雅黑" panose="020B0503020204020204" pitchFamily="34" charset="-122"/>
              </a:rPr>
              <a:t>考点一　浮力</a:t>
            </a:r>
            <a:endParaRPr lang="zh-CN" altLang="en-US" sz="2800" b="1" spc="150" dirty="0" smtClean="0">
              <a:solidFill>
                <a:srgbClr val="FF0000"/>
              </a:solidFill>
              <a:latin typeface="微软雅黑" panose="020B0503020204020204" pitchFamily="34" charset="-122"/>
              <a:ea typeface="微软雅黑" panose="020B0503020204020204" pitchFamily="34" charset="-122"/>
            </a:endParaRPr>
          </a:p>
        </p:txBody>
      </p:sp>
      <p:sp>
        <p:nvSpPr>
          <p:cNvPr id="13" name="文本框 1"/>
          <p:cNvSpPr txBox="1">
            <a:spLocks noChangeArrowheads="1"/>
          </p:cNvSpPr>
          <p:nvPr/>
        </p:nvSpPr>
        <p:spPr bwMode="auto">
          <a:xfrm>
            <a:off x="737356" y="1500968"/>
            <a:ext cx="11453057"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b="1"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定义</a:t>
            </a:r>
            <a:endParaRPr lang="zh-CN" altLang="en-US" b="1"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indent="609600">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浸在液体（或气体）中的物体受到液体（或气体）对它</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的力，叫浮力。</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5" name="文本框 1"/>
          <p:cNvSpPr txBox="1">
            <a:spLocks noChangeArrowheads="1"/>
          </p:cNvSpPr>
          <p:nvPr/>
        </p:nvSpPr>
        <p:spPr bwMode="auto">
          <a:xfrm>
            <a:off x="9149115" y="1929596"/>
            <a:ext cx="13038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竖直向上</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808794" y="715150"/>
            <a:ext cx="10930014" cy="4504686"/>
            <a:chOff x="808794" y="715150"/>
            <a:chExt cx="10930014" cy="4504686"/>
          </a:xfrm>
        </p:grpSpPr>
        <p:sp>
          <p:nvSpPr>
            <p:cNvPr id="4" name="文本框 1"/>
            <p:cNvSpPr txBox="1">
              <a:spLocks noChangeArrowheads="1"/>
            </p:cNvSpPr>
            <p:nvPr/>
          </p:nvSpPr>
          <p:spPr bwMode="auto">
            <a:xfrm>
              <a:off x="808794" y="715150"/>
              <a:ext cx="10930014" cy="4504686"/>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5.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20</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3</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2020</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年</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5</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月</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27</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日，我国</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名登山队员成功登峰测极</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成功登顶离不开准确的天气预报。如图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8-17</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所示，是气象探测保障服务团队，在珠峰大本营准备释放甲、乙两个探空气球采集气象信息，甲的体积小于乙的体积。在探空气球释放前后的过程中，下列分析正确</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的是（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释放前甲受到的浮力一定等于它自身的重力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释放前甲受到的浮力一定大于乙受到的浮力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释放后探空气球受到的浮力等于它排开空气所受的重力</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D.</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释放后探空气球上浮过程中受到的浮力一定小于自身重力</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5" name="21ZTW-181.EPS" descr="id:2147506440;FounderCES"/>
            <p:cNvPicPr/>
            <p:nvPr/>
          </p:nvPicPr>
          <p:blipFill>
            <a:blip r:embed="rId1"/>
            <a:stretch>
              <a:fillRect/>
            </a:stretch>
          </p:blipFill>
          <p:spPr>
            <a:xfrm>
              <a:off x="9167040" y="2715414"/>
              <a:ext cx="2439266" cy="1785950"/>
            </a:xfrm>
            <a:prstGeom prst="rect">
              <a:avLst/>
            </a:prstGeom>
          </p:spPr>
        </p:pic>
        <p:sp>
          <p:nvSpPr>
            <p:cNvPr id="6" name="矩形 5"/>
            <p:cNvSpPr/>
            <p:nvPr/>
          </p:nvSpPr>
          <p:spPr>
            <a:xfrm>
              <a:off x="9738544" y="4572802"/>
              <a:ext cx="1168910"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8-17</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8" name="文本框 1"/>
          <p:cNvSpPr txBox="1">
            <a:spLocks noChangeArrowheads="1"/>
          </p:cNvSpPr>
          <p:nvPr/>
        </p:nvSpPr>
        <p:spPr bwMode="auto">
          <a:xfrm>
            <a:off x="7738280" y="2429662"/>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17" name="TextBox 26"/>
          <p:cNvSpPr txBox="1">
            <a:spLocks noChangeArrowheads="1"/>
          </p:cNvSpPr>
          <p:nvPr/>
        </p:nvSpPr>
        <p:spPr bwMode="auto">
          <a:xfrm>
            <a:off x="951670" y="1286654"/>
            <a:ext cx="10501386" cy="2783702"/>
          </a:xfrm>
          <a:prstGeom prst="rect">
            <a:avLst/>
          </a:prstGeom>
          <a:solidFill>
            <a:schemeClr val="bg1">
              <a:lumMod val="95000"/>
            </a:schemeClr>
          </a:solidFill>
          <a:ln w="9525">
            <a:noFill/>
            <a:miter lim="800000"/>
          </a:ln>
        </p:spPr>
        <p:txBody>
          <a:bodyPr wrap="square" lIns="36000" tIns="36000" rIns="36000" bIns="36000">
            <a:spAutoFit/>
          </a:bodyPr>
          <a:lstStyle/>
          <a:p>
            <a:pPr algn="just">
              <a:lnSpc>
                <a:spcPct val="150000"/>
              </a:lnSpc>
            </a:pP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解析</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不确定释放前甲气球的自由状态，因此无法确定其浮力与自身重力的关系， </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A</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错误。已知释放前甲的体积小于乙的体积，因此甲排开空气的体积较小，根据</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F</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浮</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=ρ</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空气</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V</a:t>
            </a:r>
            <a:r>
              <a:rPr lang="zh-CN" altLang="en-US" baseline="-25000" smtClean="0">
                <a:solidFill>
                  <a:srgbClr val="A50021"/>
                </a:solidFill>
                <a:latin typeface="微软雅黑" panose="020B0503020204020204" pitchFamily="34" charset="-122"/>
                <a:ea typeface="微软雅黑" panose="020B0503020204020204" pitchFamily="34" charset="-122"/>
                <a:cs typeface="Times New Roman" panose="02020603050405020304"/>
              </a:rPr>
              <a:t>排</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g</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，则甲受到的浮力一定小于乙受到的浮力，</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B</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错误。阿基米德原理同样适用于气体，故探空气球受到的浮力等于它排开空气所受的重力，</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C</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正确。根据浮沉条件，探空气球上浮时，浮力大于自身重力，</a:t>
            </a:r>
            <a:r>
              <a:rPr lang="en-US" smtClean="0">
                <a:solidFill>
                  <a:srgbClr val="A50021"/>
                </a:solidFill>
                <a:latin typeface="微软雅黑" panose="020B0503020204020204" pitchFamily="34" charset="-122"/>
                <a:ea typeface="微软雅黑" panose="020B0503020204020204" pitchFamily="34" charset="-122"/>
                <a:cs typeface="Times New Roman" panose="02020603050405020304"/>
              </a:rPr>
              <a:t>D</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a:rPr>
              <a:t>错误。</a:t>
            </a:r>
            <a:endParaRPr lang="en-US" altLang="zh-CN" dirty="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diamon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51802" y="2572538"/>
            <a:ext cx="8643998" cy="1550031"/>
          </a:xfrm>
          <a:prstGeom prst="rect">
            <a:avLst/>
          </a:prstGeom>
          <a:noFill/>
        </p:spPr>
        <p:txBody>
          <a:bodyPr wrap="square" lIns="36000" tIns="36000" rIns="36000" bIns="36000" rtlCol="0">
            <a:spAutoFit/>
          </a:bodyPr>
          <a:lstStyle/>
          <a:p>
            <a:pPr algn="ctr">
              <a:lnSpc>
                <a:spcPct val="150000"/>
              </a:lnSpc>
            </a:pPr>
            <a:r>
              <a:rPr lang="en-US" altLang="zh-CN"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a:t>
            </a:r>
            <a:r>
              <a:rPr lang="zh-CN" altLang="en-US"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课时训练</a:t>
            </a:r>
            <a:r>
              <a:rPr lang="en-US" altLang="zh-CN"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a:t>
            </a:r>
            <a:r>
              <a:rPr lang="zh-CN" altLang="en-US"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内容见</a:t>
            </a:r>
            <a:r>
              <a:rPr lang="en-US" altLang="zh-CN" sz="3200" dirty="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Word</a:t>
            </a:r>
            <a:r>
              <a:rPr lang="zh-CN" altLang="en-US" sz="3200" dirty="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版</a:t>
            </a:r>
            <a:r>
              <a:rPr lang="zh-CN" altLang="en-US"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资源：</a:t>
            </a:r>
            <a:endParaRPr lang="en-US" altLang="zh-CN"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algn="ctr">
              <a:lnSpc>
                <a:spcPct val="150000"/>
              </a:lnSpc>
              <a:defRPr/>
            </a:pPr>
            <a:r>
              <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第</a:t>
            </a:r>
            <a:r>
              <a:rPr lang="en-US" altLang="zh-CN"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08</a:t>
            </a:r>
            <a:r>
              <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课时</a:t>
            </a:r>
            <a:r>
              <a:rPr lang="en-US" altLang="zh-CN"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    </a:t>
            </a:r>
            <a:r>
              <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浮力</a:t>
            </a:r>
            <a:endPar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文本框 1"/>
          <p:cNvSpPr txBox="1">
            <a:spLocks noChangeArrowheads="1"/>
          </p:cNvSpPr>
          <p:nvPr/>
        </p:nvSpPr>
        <p:spPr bwMode="auto">
          <a:xfrm>
            <a:off x="880232" y="929464"/>
            <a:ext cx="10858576" cy="561427"/>
          </a:xfrm>
          <a:prstGeom prst="rect">
            <a:avLst/>
          </a:prstGeom>
          <a:noFill/>
          <a:ln w="9525">
            <a:noFill/>
            <a:miter lim="800000"/>
          </a:ln>
        </p:spPr>
        <p:txBody>
          <a:bodyPr wrap="square" lIns="36000" tIns="36000" rIns="36000" bIns="36000">
            <a:spAutoFit/>
          </a:bodyPr>
          <a:lstStyle/>
          <a:p>
            <a:pPr marL="457200" indent="-457200" defTabSz="457200">
              <a:lnSpc>
                <a:spcPct val="150000"/>
              </a:lnSpc>
            </a:pPr>
            <a:r>
              <a:rPr lang="en-US" altLang="zh-CN" b="1" dirty="0" smtClean="0">
                <a:latin typeface="微软雅黑" panose="020B0503020204020204" pitchFamily="34" charset="-122"/>
                <a:ea typeface="微软雅黑" panose="020B0503020204020204" pitchFamily="34" charset="-122"/>
              </a:rPr>
              <a:t>2.</a:t>
            </a:r>
            <a:r>
              <a:rPr lang="zh-CN" altLang="en-US" b="1" dirty="0" smtClean="0">
                <a:latin typeface="微软雅黑" panose="020B0503020204020204" pitchFamily="34" charset="-122"/>
                <a:ea typeface="微软雅黑" panose="020B0503020204020204" pitchFamily="34" charset="-122"/>
              </a:rPr>
              <a:t>浮力的计算</a:t>
            </a:r>
            <a:endParaRPr lang="zh-CN" altLang="en-US" b="1" dirty="0" smtClean="0">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880232" y="1929596"/>
          <a:ext cx="10429948" cy="4389120"/>
        </p:xfrm>
        <a:graphic>
          <a:graphicData uri="http://schemas.openxmlformats.org/drawingml/2006/table">
            <a:tbl>
              <a:tblPr/>
              <a:tblGrid>
                <a:gridCol w="1428760"/>
                <a:gridCol w="1857388"/>
                <a:gridCol w="2357454"/>
                <a:gridCol w="4786346"/>
              </a:tblGrid>
              <a:tr h="0">
                <a:tc>
                  <a:txBody>
                    <a:bodyPr/>
                    <a:lstStyle/>
                    <a:p>
                      <a:pPr algn="ctr">
                        <a:lnSpc>
                          <a:spcPct val="150000"/>
                        </a:lnSpc>
                        <a:spcAft>
                          <a:spcPts val="0"/>
                        </a:spcAft>
                      </a:pPr>
                      <a:r>
                        <a:rPr lang="zh-CN" sz="2400" b="1"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压力差</a:t>
                      </a:r>
                      <a:r>
                        <a:rPr lang="zh-CN" sz="2400" b="1" kern="100" dirty="0">
                          <a:solidFill>
                            <a:srgbClr val="000000"/>
                          </a:solidFill>
                          <a:latin typeface="微软雅黑" panose="020B0503020204020204" pitchFamily="34" charset="-122"/>
                          <a:ea typeface="微软雅黑" panose="020B0503020204020204" pitchFamily="34" charset="-122"/>
                          <a:cs typeface="Times New Roman" panose="02020603050405020304"/>
                        </a:rPr>
                        <a:t>法</a:t>
                      </a:r>
                      <a:endParaRPr lang="zh-CN" sz="2400" b="1"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已知物体上、下表面所受的压力</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称重法</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已知物体的重力和物体浸在液体中弹簧测力计的示数</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115714" name="QZ39.EPS"/>
          <p:cNvPicPr>
            <a:picLocks noChangeAspect="1" noChangeArrowheads="1"/>
          </p:cNvPicPr>
          <p:nvPr/>
        </p:nvPicPr>
        <p:blipFill>
          <a:blip r:embed="rId1"/>
          <a:srcRect/>
          <a:stretch>
            <a:fillRect/>
          </a:stretch>
        </p:blipFill>
        <p:spPr bwMode="auto">
          <a:xfrm>
            <a:off x="2451868" y="2358224"/>
            <a:ext cx="1556596" cy="1285884"/>
          </a:xfrm>
          <a:prstGeom prst="rect">
            <a:avLst/>
          </a:prstGeom>
          <a:noFill/>
        </p:spPr>
      </p:pic>
      <p:pic>
        <p:nvPicPr>
          <p:cNvPr id="115713" name="QZ40.EPS"/>
          <p:cNvPicPr>
            <a:picLocks noChangeAspect="1" noChangeArrowheads="1"/>
          </p:cNvPicPr>
          <p:nvPr/>
        </p:nvPicPr>
        <p:blipFill>
          <a:blip r:embed="rId2"/>
          <a:srcRect/>
          <a:stretch>
            <a:fillRect/>
          </a:stretch>
        </p:blipFill>
        <p:spPr bwMode="auto">
          <a:xfrm>
            <a:off x="2594744" y="4287050"/>
            <a:ext cx="1357322" cy="1611820"/>
          </a:xfrm>
          <a:prstGeom prst="rect">
            <a:avLst/>
          </a:prstGeom>
          <a:noFill/>
        </p:spPr>
      </p:pic>
      <p:sp>
        <p:nvSpPr>
          <p:cNvPr id="7" name="文本框 1"/>
          <p:cNvSpPr txBox="1">
            <a:spLocks noChangeArrowheads="1"/>
          </p:cNvSpPr>
          <p:nvPr/>
        </p:nvSpPr>
        <p:spPr bwMode="auto">
          <a:xfrm>
            <a:off x="5166512" y="2572538"/>
            <a:ext cx="96076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F</a:t>
            </a:r>
            <a:r>
              <a:rPr lang="zh-CN" altLang="en-US" sz="2400" b="1" baseline="-25000" smtClean="0">
                <a:solidFill>
                  <a:srgbClr val="A50021"/>
                </a:solidFill>
                <a:ea typeface="微软雅黑" panose="020B0503020204020204" pitchFamily="34" charset="-122"/>
                <a:cs typeface="Times New Roman" panose="02020603050405020304"/>
              </a:rPr>
              <a:t>下</a:t>
            </a:r>
            <a:r>
              <a:rPr lang="en-US" sz="2400" b="1" smtClean="0">
                <a:solidFill>
                  <a:srgbClr val="A50021"/>
                </a:solidFill>
                <a:latin typeface="微软雅黑" panose="020B0503020204020204" pitchFamily="34" charset="-122"/>
                <a:cs typeface="Times New Roman" panose="02020603050405020304"/>
              </a:rPr>
              <a:t>-F</a:t>
            </a:r>
            <a:r>
              <a:rPr lang="zh-CN" altLang="en-US" sz="2400" b="1" baseline="-25000" smtClean="0">
                <a:solidFill>
                  <a:srgbClr val="A50021"/>
                </a:solidFill>
                <a:ea typeface="微软雅黑" panose="020B0503020204020204" pitchFamily="34" charset="-122"/>
                <a:cs typeface="Times New Roman" panose="02020603050405020304"/>
              </a:rPr>
              <a:t>上</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5095074" y="4858554"/>
            <a:ext cx="102488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G</a:t>
            </a:r>
            <a:r>
              <a:rPr lang="zh-CN" altLang="en-US" sz="2400" b="1" baseline="-25000" smtClean="0">
                <a:solidFill>
                  <a:srgbClr val="A50021"/>
                </a:solidFill>
                <a:ea typeface="微软雅黑" panose="020B0503020204020204" pitchFamily="34" charset="-122"/>
                <a:cs typeface="Times New Roman" panose="02020603050405020304"/>
              </a:rPr>
              <a:t>物</a:t>
            </a:r>
            <a:r>
              <a:rPr lang="en-US" sz="2400" b="1" smtClean="0">
                <a:solidFill>
                  <a:srgbClr val="A50021"/>
                </a:solidFill>
                <a:latin typeface="微软雅黑" panose="020B0503020204020204" pitchFamily="34" charset="-122"/>
                <a:cs typeface="Times New Roman" panose="02020603050405020304"/>
              </a:rPr>
              <a:t>-F</a:t>
            </a:r>
            <a:r>
              <a:rPr lang="zh-CN" altLang="en-US" sz="2400" b="1" baseline="-25000" smtClean="0">
                <a:solidFill>
                  <a:srgbClr val="A50021"/>
                </a:solidFill>
                <a:ea typeface="微软雅黑" panose="020B0503020204020204" pitchFamily="34" charset="-122"/>
                <a:cs typeface="Times New Roman" panose="02020603050405020304"/>
              </a:rPr>
              <a:t>拉</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951670" y="709454"/>
          <a:ext cx="10644262" cy="5486400"/>
        </p:xfrm>
        <a:graphic>
          <a:graphicData uri="http://schemas.openxmlformats.org/drawingml/2006/table">
            <a:tbl>
              <a:tblPr/>
              <a:tblGrid>
                <a:gridCol w="1143008"/>
                <a:gridCol w="2000264"/>
                <a:gridCol w="3857652"/>
                <a:gridCol w="3643338"/>
              </a:tblGrid>
              <a:tr h="2005960">
                <a:tc>
                  <a:txBody>
                    <a:bodyPr/>
                    <a:lstStyle/>
                    <a:p>
                      <a:pPr algn="ctr">
                        <a:lnSpc>
                          <a:spcPct val="150000"/>
                        </a:lnSpc>
                        <a:spcAft>
                          <a:spcPts val="0"/>
                        </a:spcAft>
                      </a:pPr>
                      <a:r>
                        <a:rPr lang="zh-CN" sz="2400" b="1" kern="100" dirty="0">
                          <a:solidFill>
                            <a:srgbClr val="000000"/>
                          </a:solidFill>
                          <a:latin typeface="微软雅黑" panose="020B0503020204020204" pitchFamily="34" charset="-122"/>
                          <a:ea typeface="微软雅黑" panose="020B0503020204020204" pitchFamily="34" charset="-122"/>
                          <a:cs typeface="Times New Roman" panose="02020603050405020304"/>
                        </a:rPr>
                        <a:t>阿基米</a:t>
                      </a:r>
                      <a:endParaRPr lang="zh-CN" sz="2400" b="1"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b="1" kern="100" dirty="0">
                          <a:solidFill>
                            <a:srgbClr val="000000"/>
                          </a:solidFill>
                          <a:latin typeface="微软雅黑" panose="020B0503020204020204" pitchFamily="34" charset="-122"/>
                          <a:ea typeface="微软雅黑" panose="020B0503020204020204" pitchFamily="34" charset="-122"/>
                          <a:cs typeface="Times New Roman" panose="02020603050405020304"/>
                        </a:rPr>
                        <a:t>德原理</a:t>
                      </a:r>
                      <a:endParaRPr lang="zh-CN" sz="2400" b="1"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原式：</a:t>
                      </a:r>
                      <a:r>
                        <a:rPr lang="en-US"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en-US"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展开式：</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en-US"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baseline="0"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影响因素</a:t>
                      </a:r>
                      <a:r>
                        <a:rPr lang="zh-CN"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en-US" altLang="zh-CN"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和</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浸在液体中的物体受到向上的浮力，浮力大小</a:t>
                      </a:r>
                      <a:r>
                        <a:rPr lang="zh-CN"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等于</a:t>
                      </a:r>
                      <a:endParaRPr lang="en-US" altLang="zh-CN"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适用于任何物体，计算时注意分清</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排</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物</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956111">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平衡法</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漂浮：</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排</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物</a:t>
                      </a:r>
                      <a:r>
                        <a:rPr lang="en-US"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悬浮：</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排</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V</a:t>
                      </a:r>
                      <a:r>
                        <a:rPr lang="zh-CN"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物</a:t>
                      </a:r>
                      <a:r>
                        <a:rPr lang="en-US"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114690" name="QZ41.EPS"/>
          <p:cNvPicPr>
            <a:picLocks noChangeAspect="1" noChangeArrowheads="1"/>
          </p:cNvPicPr>
          <p:nvPr/>
        </p:nvPicPr>
        <p:blipFill>
          <a:blip r:embed="rId1"/>
          <a:srcRect/>
          <a:stretch>
            <a:fillRect/>
          </a:stretch>
        </p:blipFill>
        <p:spPr bwMode="auto">
          <a:xfrm>
            <a:off x="2237554" y="1786720"/>
            <a:ext cx="1683149" cy="1000132"/>
          </a:xfrm>
          <a:prstGeom prst="rect">
            <a:avLst/>
          </a:prstGeom>
          <a:noFill/>
        </p:spPr>
      </p:pic>
      <p:pic>
        <p:nvPicPr>
          <p:cNvPr id="114689" name="QZ42.EPS"/>
          <p:cNvPicPr>
            <a:picLocks noChangeAspect="1" noChangeArrowheads="1"/>
          </p:cNvPicPr>
          <p:nvPr/>
        </p:nvPicPr>
        <p:blipFill>
          <a:blip r:embed="rId2"/>
          <a:srcRect/>
          <a:stretch>
            <a:fillRect/>
          </a:stretch>
        </p:blipFill>
        <p:spPr bwMode="auto">
          <a:xfrm>
            <a:off x="2237554" y="4215612"/>
            <a:ext cx="1613200" cy="1285884"/>
          </a:xfrm>
          <a:prstGeom prst="rect">
            <a:avLst/>
          </a:prstGeom>
          <a:noFill/>
        </p:spPr>
      </p:pic>
      <p:sp>
        <p:nvSpPr>
          <p:cNvPr id="114691" name="Rectangle 3"/>
          <p:cNvSpPr>
            <a:spLocks noChangeArrowheads="1"/>
          </p:cNvSpPr>
          <p:nvPr/>
        </p:nvSpPr>
        <p:spPr bwMode="auto">
          <a:xfrm>
            <a:off x="0" y="0"/>
            <a:ext cx="12190413"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7" name="文本框 1"/>
          <p:cNvSpPr txBox="1">
            <a:spLocks noChangeArrowheads="1"/>
          </p:cNvSpPr>
          <p:nvPr/>
        </p:nvSpPr>
        <p:spPr bwMode="auto">
          <a:xfrm>
            <a:off x="6238082" y="858026"/>
            <a:ext cx="51352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G</a:t>
            </a:r>
            <a:r>
              <a:rPr lang="zh-CN" altLang="en-US" sz="2400" b="1" baseline="-25000" smtClean="0">
                <a:solidFill>
                  <a:srgbClr val="A50021"/>
                </a:solidFill>
                <a:ea typeface="微软雅黑" panose="020B0503020204020204" pitchFamily="34" charset="-122"/>
                <a:cs typeface="Times New Roman" panose="02020603050405020304"/>
              </a:rPr>
              <a:t>排</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4952198" y="2001034"/>
            <a:ext cx="78604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m</a:t>
            </a:r>
            <a:r>
              <a:rPr lang="zh-CN" altLang="en-US" sz="2400" b="1" baseline="-25000" smtClean="0">
                <a:solidFill>
                  <a:srgbClr val="A50021"/>
                </a:solidFill>
                <a:ea typeface="微软雅黑" panose="020B0503020204020204" pitchFamily="34" charset="-122"/>
                <a:cs typeface="Times New Roman" panose="02020603050405020304"/>
              </a:rPr>
              <a:t>排</a:t>
            </a:r>
            <a:r>
              <a:rPr lang="en-US" sz="2400" b="1" smtClean="0">
                <a:solidFill>
                  <a:srgbClr val="A50021"/>
                </a:solidFill>
                <a:latin typeface="微软雅黑" panose="020B0503020204020204" pitchFamily="34" charset="-122"/>
                <a:cs typeface="Times New Roman" panose="02020603050405020304"/>
              </a:rPr>
              <a:t>g</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6166644" y="1939673"/>
            <a:ext cx="111144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ρ</a:t>
            </a:r>
            <a:r>
              <a:rPr lang="zh-CN" altLang="en-US" sz="2400" b="1" baseline="-25000" smtClean="0">
                <a:solidFill>
                  <a:srgbClr val="A50021"/>
                </a:solidFill>
                <a:ea typeface="微软雅黑" panose="020B0503020204020204" pitchFamily="34" charset="-122"/>
                <a:cs typeface="Times New Roman" panose="02020603050405020304"/>
              </a:rPr>
              <a:t>液</a:t>
            </a:r>
            <a:r>
              <a:rPr lang="en-US" sz="2400" b="1" smtClean="0">
                <a:solidFill>
                  <a:srgbClr val="A50021"/>
                </a:solidFill>
                <a:latin typeface="微软雅黑" panose="020B0503020204020204" pitchFamily="34" charset="-122"/>
                <a:cs typeface="Times New Roman" panose="02020603050405020304"/>
              </a:rPr>
              <a:t>gV</a:t>
            </a:r>
            <a:r>
              <a:rPr lang="zh-CN" altLang="en-US" sz="2400" b="1" baseline="-25000" smtClean="0">
                <a:solidFill>
                  <a:srgbClr val="A50021"/>
                </a:solidFill>
                <a:ea typeface="微软雅黑" panose="020B0503020204020204" pitchFamily="34" charset="-122"/>
                <a:cs typeface="Times New Roman" panose="02020603050405020304"/>
              </a:rPr>
              <a:t>排</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4094942" y="3072604"/>
            <a:ext cx="161158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液体的密度</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6309520" y="2929728"/>
            <a:ext cx="1500198"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dirty="0" smtClean="0">
                <a:solidFill>
                  <a:srgbClr val="A50021"/>
                </a:solidFill>
                <a:latin typeface="微软雅黑" panose="020B0503020204020204" pitchFamily="34" charset="-122"/>
                <a:ea typeface="微软雅黑" panose="020B0503020204020204" pitchFamily="34" charset="-122"/>
              </a:rPr>
              <a:t>排开液体的体积</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2" name="文本框 1"/>
          <p:cNvSpPr txBox="1">
            <a:spLocks noChangeArrowheads="1"/>
          </p:cNvSpPr>
          <p:nvPr/>
        </p:nvSpPr>
        <p:spPr bwMode="auto">
          <a:xfrm>
            <a:off x="8595536" y="1715282"/>
            <a:ext cx="2045578"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物体排开液体所受的重力</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3" name="文本框 1"/>
          <p:cNvSpPr txBox="1">
            <a:spLocks noChangeArrowheads="1"/>
          </p:cNvSpPr>
          <p:nvPr/>
        </p:nvSpPr>
        <p:spPr bwMode="auto">
          <a:xfrm>
            <a:off x="5166512" y="4501364"/>
            <a:ext cx="51352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G</a:t>
            </a:r>
            <a:r>
              <a:rPr lang="zh-CN" altLang="en-US" sz="2400" b="1" baseline="-25000" smtClean="0">
                <a:solidFill>
                  <a:srgbClr val="A50021"/>
                </a:solidFill>
                <a:ea typeface="微软雅黑" panose="020B0503020204020204" pitchFamily="34" charset="-122"/>
                <a:cs typeface="Times New Roman" panose="02020603050405020304"/>
              </a:rPr>
              <a:t>物</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4" name="文本框 1"/>
          <p:cNvSpPr txBox="1">
            <a:spLocks noChangeArrowheads="1"/>
          </p:cNvSpPr>
          <p:nvPr/>
        </p:nvSpPr>
        <p:spPr bwMode="auto">
          <a:xfrm>
            <a:off x="10095734" y="4287050"/>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&lt;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5" name="文本框 1"/>
          <p:cNvSpPr txBox="1">
            <a:spLocks noChangeArrowheads="1"/>
          </p:cNvSpPr>
          <p:nvPr/>
        </p:nvSpPr>
        <p:spPr bwMode="auto">
          <a:xfrm>
            <a:off x="10024296" y="4929992"/>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737356" y="643712"/>
            <a:ext cx="11001452" cy="5632311"/>
            <a:chOff x="737356" y="643712"/>
            <a:chExt cx="11001452" cy="5632311"/>
          </a:xfrm>
        </p:grpSpPr>
        <p:sp>
          <p:nvSpPr>
            <p:cNvPr id="137218" name="Rectangle 2"/>
            <p:cNvSpPr>
              <a:spLocks noChangeArrowheads="1"/>
            </p:cNvSpPr>
            <p:nvPr/>
          </p:nvSpPr>
          <p:spPr bwMode="auto">
            <a:xfrm>
              <a:off x="737356" y="643712"/>
              <a:ext cx="11001452" cy="5632311"/>
            </a:xfrm>
            <a:prstGeom prst="rect">
              <a:avLst/>
            </a:prstGeom>
            <a:solidFill>
              <a:schemeClr val="bg1">
                <a:lumMod val="95000"/>
              </a:schemeClr>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50000"/>
                </a:lnSpc>
                <a:spcBef>
                  <a:spcPct val="0"/>
                </a:spcBef>
                <a:spcAft>
                  <a:spcPct val="0"/>
                </a:spcAft>
                <a:buClrTx/>
                <a:buSzTx/>
                <a:buFontTx/>
                <a:buNone/>
              </a:pPr>
              <a:r>
                <a:rPr lang="en-US" altLang="zh-CN" smtClean="0">
                  <a:solidFill>
                    <a:srgbClr val="18B48F"/>
                  </a:solidFill>
                  <a:latin typeface="微软雅黑" panose="020B0503020204020204" pitchFamily="34" charset="-122"/>
                  <a:ea typeface="微软雅黑" panose="020B0503020204020204" pitchFamily="34" charset="-122"/>
                </a:rPr>
                <a:t> [</a:t>
              </a:r>
              <a:r>
                <a:rPr lang="zh-CN" altLang="en-US" smtClean="0">
                  <a:solidFill>
                    <a:srgbClr val="18B48F"/>
                  </a:solidFill>
                  <a:latin typeface="微软雅黑" panose="020B0503020204020204" pitchFamily="34" charset="-122"/>
                  <a:ea typeface="微软雅黑" panose="020B0503020204020204" pitchFamily="34" charset="-122"/>
                </a:rPr>
                <a:t>注意</a:t>
              </a:r>
              <a:r>
                <a:rPr lang="en-US" altLang="zh-CN" dirty="0" smtClean="0">
                  <a:solidFill>
                    <a:srgbClr val="18B48F"/>
                  </a:solidFill>
                  <a:latin typeface="微软雅黑" panose="020B0503020204020204" pitchFamily="34" charset="-122"/>
                  <a:ea typeface="微软雅黑" panose="020B0503020204020204" pitchFamily="34" charset="-122"/>
                </a:rPr>
                <a:t>]</a:t>
              </a:r>
              <a:r>
                <a:rPr kumimoji="0" lang="zh-CN" altLang="en-US" b="0" i="0" u="none" strike="noStrike" cap="none" normalizeH="0" baseline="0" dirty="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物体受到的浮力大小与物体浸入液体中的深度无关。</a:t>
              </a:r>
              <a:endParaRPr kumimoji="0" lang="zh-CN" altLang="en-US" b="0" i="0" u="none" strike="noStrike"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宋体" panose="02010600030101010101" pitchFamily="2" charset="-122"/>
              </a:endParaRPr>
            </a:p>
            <a:p>
              <a:pPr marL="0" marR="0" lvl="0" indent="0" algn="l" defTabSz="914400" rtl="0" eaLnBrk="0" fontAlgn="base" latinLnBrk="0" hangingPunct="0">
                <a:lnSpc>
                  <a:spcPct val="150000"/>
                </a:lnSpc>
                <a:spcBef>
                  <a:spcPct val="0"/>
                </a:spcBef>
                <a:spcAft>
                  <a:spcPct val="0"/>
                </a:spcAft>
                <a:buClrTx/>
                <a:buSzTx/>
                <a:buFontTx/>
                <a:buNone/>
              </a:pPr>
              <a:r>
                <a:rPr lang="en-US" altLang="zh-CN" smtClean="0">
                  <a:solidFill>
                    <a:srgbClr val="18B48F"/>
                  </a:solidFill>
                  <a:latin typeface="微软雅黑" panose="020B0503020204020204" pitchFamily="34" charset="-122"/>
                  <a:ea typeface="微软雅黑" panose="020B0503020204020204" pitchFamily="34" charset="-122"/>
                </a:rPr>
                <a:t> [</a:t>
              </a:r>
              <a:r>
                <a:rPr lang="zh-CN" altLang="en-US" dirty="0" smtClean="0">
                  <a:solidFill>
                    <a:srgbClr val="18B48F"/>
                  </a:solidFill>
                  <a:latin typeface="微软雅黑" panose="020B0503020204020204" pitchFamily="34" charset="-122"/>
                  <a:ea typeface="微软雅黑" panose="020B0503020204020204" pitchFamily="34" charset="-122"/>
                </a:rPr>
                <a:t>点拨</a:t>
              </a:r>
              <a:r>
                <a:rPr lang="en-US" altLang="zh-CN" dirty="0" smtClean="0">
                  <a:solidFill>
                    <a:srgbClr val="18B48F"/>
                  </a:solidFill>
                  <a:latin typeface="微软雅黑" panose="020B0503020204020204" pitchFamily="34" charset="-122"/>
                  <a:ea typeface="微软雅黑" panose="020B0503020204020204" pitchFamily="34" charset="-122"/>
                </a:rPr>
                <a:t>]</a:t>
              </a:r>
              <a:r>
                <a:rPr kumimoji="0" lang="zh-CN" altLang="en-US" b="0" i="0" u="none" strike="noStrike" cap="none" normalizeH="0" baseline="0" dirty="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a:t>
              </a:r>
              <a:r>
                <a:rPr kumimoji="0" lang="en-US" altLang="zh-CN" b="0" i="0" u="none" strike="noStrike" cap="none" normalizeH="0" baseline="0" dirty="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1</a:t>
              </a:r>
              <a:r>
                <a:rPr kumimoji="0" lang="zh-CN" altLang="en-US" b="0" i="0" u="none" strike="noStrike" cap="none" normalizeH="0" baseline="0" dirty="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）受力分析典型实例：（如图</a:t>
              </a:r>
              <a:r>
                <a:rPr kumimoji="0" lang="en-US" altLang="zh-CN" b="0" i="0" u="none" strike="noStrike" cap="none" normalizeH="0" baseline="0" dirty="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8-1</a:t>
              </a:r>
              <a:r>
                <a:rPr kumimoji="0" lang="zh-CN" altLang="en-US" b="0" i="0" u="none" strike="noStrike" cap="none" normalizeH="0" baseline="0" dirty="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所</a:t>
              </a:r>
              <a:r>
                <a:rPr kumimoji="0" lang="zh-CN" altLang="en-US" b="0" i="0" u="none" strike="noStrike" cap="none" normalizeH="0" baseline="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示）</a:t>
              </a:r>
              <a:endParaRPr kumimoji="0" lang="en-US" altLang="zh-CN" b="0" i="0" u="none" strike="noStrike" cap="none" normalizeH="0" baseline="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pPr>
              <a:endParaRPr kumimoji="0" lang="en-US" altLang="zh-CN" b="0" i="0" u="none" strike="noStrike" cap="none" normalizeH="0" baseline="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pPr>
              <a:endParaRPr kumimoji="0" lang="en-US" altLang="zh-CN" b="0" i="0" u="none" strike="noStrike" cap="none" normalizeH="0" baseline="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pPr>
              <a:endParaRPr kumimoji="0" lang="en-US" altLang="zh-CN" b="0" i="0" u="none" strike="noStrike" cap="none" normalizeH="0" baseline="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endParaRPr lang="zh-CN" altLang="en-US" smtClean="0">
                <a:latin typeface="微软雅黑" panose="020B0503020204020204" pitchFamily="34" charset="-122"/>
                <a:ea typeface="微软雅黑" panose="020B0503020204020204" pitchFamily="34" charset="-122"/>
                <a:cs typeface="宋体" panose="02010600030101010101" pitchFamily="2" charset="-122"/>
              </a:endParaRPr>
            </a:p>
          </p:txBody>
        </p:sp>
        <p:pic>
          <p:nvPicPr>
            <p:cNvPr id="137217" name="20RJW-113.EPS" descr="id:2147506168;FounderCES"/>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1451736" y="2286786"/>
              <a:ext cx="9751289" cy="2643206"/>
            </a:xfrm>
            <a:prstGeom prst="rect">
              <a:avLst/>
            </a:prstGeom>
            <a:noFill/>
          </p:spPr>
        </p:pic>
        <p:sp>
          <p:nvSpPr>
            <p:cNvPr id="137219" name="Rectangle 3"/>
            <p:cNvSpPr>
              <a:spLocks noChangeArrowheads="1"/>
            </p:cNvSpPr>
            <p:nvPr/>
          </p:nvSpPr>
          <p:spPr bwMode="auto">
            <a:xfrm>
              <a:off x="5380826" y="5430058"/>
              <a:ext cx="1071570" cy="461665"/>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b="0" i="0" u="none" strike="noStrike" cap="none" normalizeH="0" baseline="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图</a:t>
              </a:r>
              <a:r>
                <a:rPr kumimoji="0" lang="en-US" altLang="zh-CN" b="0" i="0" u="none" strike="noStrike" cap="none" normalizeH="0" baseline="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8-1</a:t>
              </a:r>
              <a:endParaRPr kumimoji="0" lang="en-US" altLang="zh-CN" b="0" i="0" u="none" strike="noStrike"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宋体" panose="02010600030101010101" pitchFamily="2" charset="-122"/>
              </a:endParaRPr>
            </a:p>
          </p:txBody>
        </p:sp>
      </p:grpSp>
      <p:sp>
        <p:nvSpPr>
          <p:cNvPr id="9" name="文本框 1"/>
          <p:cNvSpPr txBox="1">
            <a:spLocks noChangeArrowheads="1"/>
          </p:cNvSpPr>
          <p:nvPr/>
        </p:nvSpPr>
        <p:spPr bwMode="auto">
          <a:xfrm>
            <a:off x="1523174" y="3786984"/>
            <a:ext cx="4494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F</a:t>
            </a:r>
            <a:r>
              <a:rPr lang="zh-CN" altLang="en-US" sz="2400" b="1" baseline="-25000" smtClean="0">
                <a:solidFill>
                  <a:srgbClr val="A50021"/>
                </a:solidFill>
                <a:ea typeface="微软雅黑" panose="020B0503020204020204" pitchFamily="34" charset="-122"/>
                <a:cs typeface="Times New Roman" panose="02020603050405020304"/>
              </a:rPr>
              <a:t>浮</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5738016" y="3786984"/>
            <a:ext cx="308345"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G</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4" name="文本框 1"/>
          <p:cNvSpPr txBox="1">
            <a:spLocks noChangeArrowheads="1"/>
          </p:cNvSpPr>
          <p:nvPr/>
        </p:nvSpPr>
        <p:spPr bwMode="auto">
          <a:xfrm>
            <a:off x="7809718" y="3868499"/>
            <a:ext cx="308345"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G</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5" name="文本框 1"/>
          <p:cNvSpPr txBox="1">
            <a:spLocks noChangeArrowheads="1"/>
          </p:cNvSpPr>
          <p:nvPr/>
        </p:nvSpPr>
        <p:spPr bwMode="auto">
          <a:xfrm>
            <a:off x="9595668" y="3786984"/>
            <a:ext cx="4494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F</a:t>
            </a:r>
            <a:r>
              <a:rPr lang="zh-CN" altLang="en-US" sz="2400" b="1" baseline="-25000" smtClean="0">
                <a:solidFill>
                  <a:srgbClr val="A50021"/>
                </a:solidFill>
                <a:ea typeface="微软雅黑" panose="020B0503020204020204" pitchFamily="34" charset="-122"/>
                <a:cs typeface="Times New Roman" panose="02020603050405020304"/>
              </a:rPr>
              <a:t>浮</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2" name="组合 7"/>
          <p:cNvGrpSpPr/>
          <p:nvPr/>
        </p:nvGrpSpPr>
        <p:grpSpPr>
          <a:xfrm>
            <a:off x="737356" y="851811"/>
            <a:ext cx="11001452" cy="5078313"/>
            <a:chOff x="737356" y="643712"/>
            <a:chExt cx="11001452" cy="5078313"/>
          </a:xfrm>
        </p:grpSpPr>
        <p:sp>
          <p:nvSpPr>
            <p:cNvPr id="137218" name="Rectangle 2"/>
            <p:cNvSpPr>
              <a:spLocks noChangeArrowheads="1"/>
            </p:cNvSpPr>
            <p:nvPr/>
          </p:nvSpPr>
          <p:spPr bwMode="auto">
            <a:xfrm>
              <a:off x="737356" y="643712"/>
              <a:ext cx="11001452" cy="5078313"/>
            </a:xfrm>
            <a:prstGeom prst="rect">
              <a:avLst/>
            </a:prstGeom>
            <a:solidFill>
              <a:schemeClr val="bg1">
                <a:lumMod val="95000"/>
              </a:schemeClr>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50000"/>
                </a:lnSpc>
                <a:spcBef>
                  <a:spcPct val="0"/>
                </a:spcBef>
                <a:spcAft>
                  <a:spcPct val="0"/>
                </a:spcAft>
                <a:buClrTx/>
                <a:buSzTx/>
                <a:buFontTx/>
                <a:buNone/>
              </a:pPr>
              <a:endParaRPr kumimoji="0" lang="en-US" altLang="zh-CN" b="0" i="0" u="none" strike="noStrike" cap="none" normalizeH="0" baseline="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2</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）物体浸入水中的过程中，</a:t>
              </a:r>
              <a:r>
                <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F</a:t>
              </a:r>
              <a:r>
                <a:rPr lang="zh-CN" altLang="en-US" baseline="-30000"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示</a:t>
              </a:r>
              <a:r>
                <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-h</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图像与</a:t>
              </a:r>
              <a:r>
                <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F</a:t>
              </a:r>
              <a:r>
                <a:rPr lang="zh-CN" altLang="en-US" baseline="-30000"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浮</a:t>
              </a:r>
              <a:r>
                <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-h</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图像分别如图</a:t>
              </a:r>
              <a:r>
                <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8-2</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rPr>
                <a:t>甲、乙所示。</a:t>
              </a: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pitchFamily="18" charset="0"/>
              </a:endParaRPr>
            </a:p>
            <a:p>
              <a:pPr defTabSz="914400" eaLnBrk="0" fontAlgn="base" hangingPunct="0">
                <a:lnSpc>
                  <a:spcPct val="150000"/>
                </a:lnSpc>
                <a:spcBef>
                  <a:spcPct val="0"/>
                </a:spcBef>
                <a:spcAft>
                  <a:spcPct val="0"/>
                </a:spcAft>
              </a:pPr>
              <a:endParaRPr lang="zh-CN" altLang="en-US" smtClean="0">
                <a:latin typeface="微软雅黑" panose="020B0503020204020204" pitchFamily="34" charset="-122"/>
                <a:ea typeface="微软雅黑" panose="020B0503020204020204" pitchFamily="34" charset="-122"/>
                <a:cs typeface="宋体" panose="02010600030101010101" pitchFamily="2" charset="-122"/>
              </a:endParaRPr>
            </a:p>
          </p:txBody>
        </p:sp>
        <p:pic>
          <p:nvPicPr>
            <p:cNvPr id="11" name="QZ43.EPS" descr="id:2147506175;FounderCES"/>
            <p:cNvPicPr/>
            <p:nvPr/>
          </p:nvPicPr>
          <p:blipFill>
            <a:blip r:embed="rId1">
              <a:clrChange>
                <a:clrFrom>
                  <a:srgbClr val="FFFFFF"/>
                </a:clrFrom>
                <a:clrTo>
                  <a:srgbClr val="FFFFFF">
                    <a:alpha val="0"/>
                  </a:srgbClr>
                </a:clrTo>
              </a:clrChange>
            </a:blip>
            <a:stretch>
              <a:fillRect/>
            </a:stretch>
          </p:blipFill>
          <p:spPr>
            <a:xfrm>
              <a:off x="2666182" y="2215348"/>
              <a:ext cx="7013520" cy="2071702"/>
            </a:xfrm>
            <a:prstGeom prst="rect">
              <a:avLst/>
            </a:prstGeom>
          </p:spPr>
        </p:pic>
        <p:sp>
          <p:nvSpPr>
            <p:cNvPr id="12" name="矩形 11"/>
            <p:cNvSpPr/>
            <p:nvPr/>
          </p:nvSpPr>
          <p:spPr>
            <a:xfrm>
              <a:off x="5166512" y="5001430"/>
              <a:ext cx="987771" cy="461665"/>
            </a:xfrm>
            <a:prstGeom prst="rect">
              <a:avLst/>
            </a:prstGeom>
          </p:spPr>
          <p:txBody>
            <a:bodyPr wrap="none">
              <a:spAutoFit/>
            </a:bodyPr>
            <a:lstStyle/>
            <a:p>
              <a:r>
                <a:rPr lang="zh-CN" altLang="en-US" dirty="0" smtClean="0">
                  <a:latin typeface="微软雅黑" panose="020B0503020204020204" pitchFamily="34" charset="-122"/>
                  <a:ea typeface="微软雅黑" panose="020B0503020204020204" pitchFamily="34" charset="-122"/>
                </a:rPr>
                <a:t>图</a:t>
              </a:r>
              <a:r>
                <a:rPr lang="en-US" dirty="0" smtClean="0">
                  <a:latin typeface="微软雅黑" panose="020B0503020204020204" pitchFamily="34" charset="-122"/>
                  <a:ea typeface="微软雅黑" panose="020B0503020204020204" pitchFamily="34" charset="-122"/>
                </a:rPr>
                <a:t>8-2</a:t>
              </a:r>
              <a:endParaRPr lang="zh-CN" altLang="en-US" dirty="0">
                <a:latin typeface="微软雅黑" panose="020B0503020204020204" pitchFamily="34" charset="-122"/>
                <a:ea typeface="微软雅黑" panose="020B0503020204020204" pitchFamily="34" charset="-122"/>
              </a:endParaRPr>
            </a:p>
          </p:txBody>
        </p:sp>
      </p:gr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矩形 4"/>
          <p:cNvSpPr/>
          <p:nvPr/>
        </p:nvSpPr>
        <p:spPr>
          <a:xfrm>
            <a:off x="880232" y="500836"/>
            <a:ext cx="4346062"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考点二　物体的浮沉条件</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graphicFrame>
        <p:nvGraphicFramePr>
          <p:cNvPr id="6" name="表格 5"/>
          <p:cNvGraphicFramePr>
            <a:graphicFrameLocks noGrp="1"/>
          </p:cNvGraphicFramePr>
          <p:nvPr/>
        </p:nvGraphicFramePr>
        <p:xfrm>
          <a:off x="737356" y="1143778"/>
          <a:ext cx="11001452" cy="5429288"/>
        </p:xfrm>
        <a:graphic>
          <a:graphicData uri="http://schemas.openxmlformats.org/drawingml/2006/table">
            <a:tbl>
              <a:tblPr/>
              <a:tblGrid>
                <a:gridCol w="1357322"/>
                <a:gridCol w="1643074"/>
                <a:gridCol w="1714512"/>
                <a:gridCol w="1857388"/>
                <a:gridCol w="2214578"/>
                <a:gridCol w="2214578"/>
              </a:tblGrid>
              <a:tr h="923031">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实心体</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（密度）</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液</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物</a:t>
                      </a:r>
                      <a:r>
                        <a:rPr lang="en-US"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液</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物</a:t>
                      </a:r>
                      <a:r>
                        <a:rPr lang="en-US"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液</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物</a:t>
                      </a:r>
                      <a:r>
                        <a:rPr lang="en-US"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液</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物</a:t>
                      </a:r>
                      <a:r>
                        <a:rPr lang="en-US"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液</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物</a:t>
                      </a:r>
                      <a:r>
                        <a:rPr lang="en-US"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676212">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状态</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上浮</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下沉</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悬浮</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漂浮</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沉底</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863183">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图示</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上浮的</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结果）</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b">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下沉的</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结果）</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b">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792613">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受力</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浮</a:t>
                      </a:r>
                      <a:r>
                        <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en-US" sz="2400" kern="100" baseline="-25000" smtClean="0">
                          <a:solidFill>
                            <a:srgbClr val="000000"/>
                          </a:solidFill>
                          <a:latin typeface="微软雅黑" panose="020B0503020204020204" pitchFamily="34" charset="-122"/>
                          <a:ea typeface="微软雅黑" panose="020B0503020204020204" pitchFamily="34" charset="-122"/>
                          <a:cs typeface="Times New Roman" panose="02020603050405020304"/>
                        </a:rPr>
                        <a:t>N</a:t>
                      </a:r>
                      <a:r>
                        <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151557" name="A41.EPS"/>
          <p:cNvPicPr>
            <a:picLocks noChangeAspect="1" noChangeArrowheads="1"/>
          </p:cNvPicPr>
          <p:nvPr/>
        </p:nvPicPr>
        <p:blipFill>
          <a:blip r:embed="rId1"/>
          <a:srcRect/>
          <a:stretch>
            <a:fillRect/>
          </a:stretch>
        </p:blipFill>
        <p:spPr bwMode="auto">
          <a:xfrm>
            <a:off x="2523306" y="3501232"/>
            <a:ext cx="1143008" cy="1524011"/>
          </a:xfrm>
          <a:prstGeom prst="rect">
            <a:avLst/>
          </a:prstGeom>
          <a:noFill/>
        </p:spPr>
      </p:pic>
      <p:pic>
        <p:nvPicPr>
          <p:cNvPr id="151556" name="A41A.EPS"/>
          <p:cNvPicPr>
            <a:picLocks noChangeAspect="1" noChangeArrowheads="1"/>
          </p:cNvPicPr>
          <p:nvPr/>
        </p:nvPicPr>
        <p:blipFill>
          <a:blip r:embed="rId2"/>
          <a:srcRect/>
          <a:stretch>
            <a:fillRect/>
          </a:stretch>
        </p:blipFill>
        <p:spPr bwMode="auto">
          <a:xfrm>
            <a:off x="4094942" y="3572670"/>
            <a:ext cx="1143008" cy="1406779"/>
          </a:xfrm>
          <a:prstGeom prst="rect">
            <a:avLst/>
          </a:prstGeom>
          <a:noFill/>
        </p:spPr>
      </p:pic>
      <p:pic>
        <p:nvPicPr>
          <p:cNvPr id="151555" name="A41B.EPS"/>
          <p:cNvPicPr>
            <a:picLocks noChangeAspect="1" noChangeArrowheads="1"/>
          </p:cNvPicPr>
          <p:nvPr/>
        </p:nvPicPr>
        <p:blipFill>
          <a:blip r:embed="rId3"/>
          <a:srcRect/>
          <a:stretch>
            <a:fillRect/>
          </a:stretch>
        </p:blipFill>
        <p:spPr bwMode="auto">
          <a:xfrm>
            <a:off x="5809454" y="3572670"/>
            <a:ext cx="1143008" cy="1436087"/>
          </a:xfrm>
          <a:prstGeom prst="rect">
            <a:avLst/>
          </a:prstGeom>
          <a:noFill/>
        </p:spPr>
      </p:pic>
      <p:pic>
        <p:nvPicPr>
          <p:cNvPr id="151554" name="A41C.EPS"/>
          <p:cNvPicPr>
            <a:picLocks noChangeAspect="1" noChangeArrowheads="1"/>
          </p:cNvPicPr>
          <p:nvPr/>
        </p:nvPicPr>
        <p:blipFill>
          <a:blip r:embed="rId4"/>
          <a:srcRect/>
          <a:stretch>
            <a:fillRect/>
          </a:stretch>
        </p:blipFill>
        <p:spPr bwMode="auto">
          <a:xfrm>
            <a:off x="7881156" y="3358356"/>
            <a:ext cx="1143008" cy="1582626"/>
          </a:xfrm>
          <a:prstGeom prst="rect">
            <a:avLst/>
          </a:prstGeom>
          <a:noFill/>
        </p:spPr>
      </p:pic>
      <p:pic>
        <p:nvPicPr>
          <p:cNvPr id="151553" name="A41D.EPS"/>
          <p:cNvPicPr>
            <a:picLocks noChangeAspect="1" noChangeArrowheads="1"/>
          </p:cNvPicPr>
          <p:nvPr/>
        </p:nvPicPr>
        <p:blipFill>
          <a:blip r:embed="rId5"/>
          <a:srcRect/>
          <a:stretch>
            <a:fillRect/>
          </a:stretch>
        </p:blipFill>
        <p:spPr bwMode="auto">
          <a:xfrm>
            <a:off x="10167172" y="3429794"/>
            <a:ext cx="1143008" cy="1582626"/>
          </a:xfrm>
          <a:prstGeom prst="rect">
            <a:avLst/>
          </a:prstGeom>
          <a:noFill/>
        </p:spPr>
      </p:pic>
      <p:sp>
        <p:nvSpPr>
          <p:cNvPr id="151558" name="Rectangle 6"/>
          <p:cNvSpPr>
            <a:spLocks noChangeArrowheads="1"/>
          </p:cNvSpPr>
          <p:nvPr/>
        </p:nvSpPr>
        <p:spPr bwMode="auto">
          <a:xfrm>
            <a:off x="0" y="0"/>
            <a:ext cx="12190413"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1" name="文本框 1"/>
          <p:cNvSpPr txBox="1">
            <a:spLocks noChangeArrowheads="1"/>
          </p:cNvSpPr>
          <p:nvPr/>
        </p:nvSpPr>
        <p:spPr bwMode="auto">
          <a:xfrm>
            <a:off x="2666182" y="1286654"/>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&gt;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2" name="文本框 1"/>
          <p:cNvSpPr txBox="1">
            <a:spLocks noChangeArrowheads="1"/>
          </p:cNvSpPr>
          <p:nvPr/>
        </p:nvSpPr>
        <p:spPr bwMode="auto">
          <a:xfrm>
            <a:off x="4380694" y="1358092"/>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&lt;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3" name="文本框 1"/>
          <p:cNvSpPr txBox="1">
            <a:spLocks noChangeArrowheads="1"/>
          </p:cNvSpPr>
          <p:nvPr/>
        </p:nvSpPr>
        <p:spPr bwMode="auto">
          <a:xfrm>
            <a:off x="6166644" y="1286654"/>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4" name="文本框 1"/>
          <p:cNvSpPr txBox="1">
            <a:spLocks noChangeArrowheads="1"/>
          </p:cNvSpPr>
          <p:nvPr/>
        </p:nvSpPr>
        <p:spPr bwMode="auto">
          <a:xfrm>
            <a:off x="8238346" y="1358092"/>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&gt;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5" name="文本框 1"/>
          <p:cNvSpPr txBox="1">
            <a:spLocks noChangeArrowheads="1"/>
          </p:cNvSpPr>
          <p:nvPr/>
        </p:nvSpPr>
        <p:spPr bwMode="auto">
          <a:xfrm>
            <a:off x="10452924" y="1368169"/>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&lt;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6" name="文本框 1"/>
          <p:cNvSpPr txBox="1">
            <a:spLocks noChangeArrowheads="1"/>
          </p:cNvSpPr>
          <p:nvPr/>
        </p:nvSpPr>
        <p:spPr bwMode="auto">
          <a:xfrm>
            <a:off x="2737620" y="5787248"/>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&gt;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7" name="文本框 1"/>
          <p:cNvSpPr txBox="1">
            <a:spLocks noChangeArrowheads="1"/>
          </p:cNvSpPr>
          <p:nvPr/>
        </p:nvSpPr>
        <p:spPr bwMode="auto">
          <a:xfrm>
            <a:off x="4452132" y="5787248"/>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&lt;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9" name="文本框 1"/>
          <p:cNvSpPr txBox="1">
            <a:spLocks noChangeArrowheads="1"/>
          </p:cNvSpPr>
          <p:nvPr/>
        </p:nvSpPr>
        <p:spPr bwMode="auto">
          <a:xfrm>
            <a:off x="6309520" y="5715810"/>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20" name="文本框 1"/>
          <p:cNvSpPr txBox="1">
            <a:spLocks noChangeArrowheads="1"/>
          </p:cNvSpPr>
          <p:nvPr/>
        </p:nvSpPr>
        <p:spPr bwMode="auto">
          <a:xfrm>
            <a:off x="8309784" y="5787248"/>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fade">
                                      <p:cBhvr>
                                        <p:cTn id="4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9" grpId="0"/>
      <p:bldP spid="20"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7890</Words>
  <Application>WPS 演示</Application>
  <PresentationFormat>自定义</PresentationFormat>
  <Paragraphs>593</Paragraphs>
  <Slides>42</Slides>
  <Notes>27</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2</vt:i4>
      </vt:variant>
      <vt:variant>
        <vt:lpstr>幻灯片标题</vt:lpstr>
      </vt:variant>
      <vt:variant>
        <vt:i4>42</vt:i4>
      </vt:variant>
    </vt:vector>
  </HeadingPairs>
  <TitlesOfParts>
    <vt:vector size="54" baseType="lpstr">
      <vt:lpstr>Arial</vt:lpstr>
      <vt:lpstr>宋体</vt:lpstr>
      <vt:lpstr>Wingdings</vt:lpstr>
      <vt:lpstr>微软雅黑</vt:lpstr>
      <vt:lpstr>Times New Roman</vt:lpstr>
      <vt:lpstr>Times New Roman</vt:lpstr>
      <vt:lpstr>Arial Unicode MS</vt:lpstr>
      <vt:lpstr>Calibri</vt:lpstr>
      <vt:lpstr>Wingdings</vt:lpstr>
      <vt:lpstr>自定义设计方案</vt:lpstr>
      <vt:lpstr>Word.Document.12</vt:lpstr>
      <vt:lpstr>Word.Document.12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2020-08-14T09:43:00Z</dcterms:created>
  <dcterms:modified xsi:type="dcterms:W3CDTF">2021-02-05T01:44:01Z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