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sldIdLst>
    <p:sldId id="461" r:id="rId2"/>
    <p:sldId id="459" r:id="rId3"/>
    <p:sldId id="462" r:id="rId4"/>
    <p:sldId id="485" r:id="rId5"/>
    <p:sldId id="486" r:id="rId6"/>
    <p:sldId id="487" r:id="rId7"/>
    <p:sldId id="488" r:id="rId8"/>
    <p:sldId id="489" r:id="rId9"/>
    <p:sldId id="490" r:id="rId10"/>
    <p:sldId id="491" r:id="rId11"/>
    <p:sldId id="493" r:id="rId12"/>
    <p:sldId id="494" r:id="rId13"/>
    <p:sldId id="495" r:id="rId14"/>
    <p:sldId id="496" r:id="rId15"/>
    <p:sldId id="498" r:id="rId16"/>
    <p:sldId id="499" r:id="rId17"/>
    <p:sldId id="497" r:id="rId18"/>
    <p:sldId id="500" r:id="rId19"/>
    <p:sldId id="501" r:id="rId20"/>
    <p:sldId id="506" r:id="rId21"/>
    <p:sldId id="503" r:id="rId22"/>
    <p:sldId id="504" r:id="rId23"/>
  </p:sldIdLst>
  <p:sldSz cx="9144000" cy="5143500" type="screen16x9"/>
  <p:notesSz cx="6858000" cy="9144000"/>
  <p:embeddedFontLst>
    <p:embeddedFont>
      <p:font typeface="楷体_GB2312" charset="-122"/>
      <p:regular r:id="rId25"/>
    </p:embeddedFont>
    <p:embeddedFont>
      <p:font typeface="黑体" pitchFamily="49" charset="-122"/>
      <p:regular r:id="rId26"/>
    </p:embeddedFont>
    <p:embeddedFont>
      <p:font typeface="幼圆" pitchFamily="49" charset="-122"/>
      <p:regular r:id="rId27"/>
    </p:embeddedFont>
    <p:embeddedFont>
      <p:font typeface="华文中宋" pitchFamily="2" charset="-122"/>
      <p:regular r:id="rId28"/>
    </p:embeddedFont>
  </p:embeddedFontLst>
  <p:custDataLst>
    <p:tags r:id="rId29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44" d="100"/>
          <a:sy n="144" d="100"/>
        </p:scale>
        <p:origin x="-684" y="-102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D283D4E-D6B8-4589-916D-CDAD94DBD1E3}" type="datetime1">
              <a:rPr lang="zh-CN" altLang="en-US"/>
              <a:t>2021/2/25</a:t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zh-CN" altLang="en-US" b="0" smtClean="0"/>
              <a:t>单击此处编辑母版文本样式</a:t>
            </a:r>
          </a:p>
          <a:p>
            <a:pPr>
              <a:defRPr/>
            </a:pPr>
            <a:r>
              <a:rPr lang="zh-CN" altLang="en-US" b="0" smtClean="0"/>
              <a:t>第二级</a:t>
            </a:r>
          </a:p>
          <a:p>
            <a:pPr>
              <a:defRPr/>
            </a:pPr>
            <a:r>
              <a:rPr lang="zh-CN" altLang="en-US" b="0" smtClean="0"/>
              <a:t>第三级</a:t>
            </a:r>
          </a:p>
          <a:p>
            <a:pPr>
              <a:defRPr/>
            </a:pPr>
            <a:r>
              <a:rPr lang="zh-CN" altLang="en-US" b="0" smtClean="0"/>
              <a:t>第四级</a:t>
            </a:r>
          </a:p>
          <a:p>
            <a:pPr>
              <a:defRPr/>
            </a:pPr>
            <a:r>
              <a:rPr lang="zh-CN" altLang="en-US" b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418E719-ECFA-44D7-9DF8-5EAACD64555E}" type="slidenum">
              <a:rPr lang="zh-CN" altLang="en-US"/>
              <a:t>‹#›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386927270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sz="3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png"/><Relationship Id="rId5" Type="http://schemas.openxmlformats.org/officeDocument/2006/relationships/image" Target="../media/image19.wmf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541463" y="2474913"/>
            <a:ext cx="68421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测量定值电阻的阻值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(10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195" name="TextBox 1"/>
          <p:cNvSpPr txBox="1">
            <a:spLocks noChangeArrowheads="1"/>
          </p:cNvSpPr>
          <p:nvPr/>
        </p:nvSpPr>
        <p:spPr bwMode="auto">
          <a:xfrm>
            <a:off x="323850" y="3016250"/>
            <a:ext cx="83899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【设计和进行实验】</a:t>
            </a:r>
          </a:p>
          <a:p>
            <a:pPr eaLnBrk="1" hangingPunct="1"/>
            <a:r>
              <a:rPr lang="en-US" altLang="zh-CN"/>
              <a:t>1</a:t>
            </a:r>
            <a:r>
              <a:rPr lang="zh-CN" altLang="zh-CN"/>
              <a:t>．实验原理：</a:t>
            </a:r>
            <a:r>
              <a:rPr lang="en-US" altLang="zh-CN" u="sng"/>
              <a:t>_____</a:t>
            </a:r>
            <a:r>
              <a:rPr lang="zh-CN" altLang="zh-CN"/>
              <a:t>。</a:t>
            </a:r>
          </a:p>
        </p:txBody>
      </p:sp>
      <p:pic>
        <p:nvPicPr>
          <p:cNvPr id="6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938" y="2578100"/>
            <a:ext cx="104298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40113" y="3265488"/>
            <a:ext cx="22764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Box 15"/>
          <p:cNvSpPr>
            <a:spLocks noChangeArrowheads="1"/>
          </p:cNvSpPr>
          <p:nvPr/>
        </p:nvSpPr>
        <p:spPr bwMode="auto">
          <a:xfrm>
            <a:off x="539750" y="427228"/>
            <a:ext cx="7667625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第二十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 电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阻的测量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2159000" y="3441700"/>
          <a:ext cx="4762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405765" imgH="393065" progId="Equation.DSMT4">
                  <p:embed/>
                </p:oleObj>
              </mc:Choice>
              <mc:Fallback>
                <p:oleObj name="Equation" r:id="rId5" imgW="405765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159000" y="3441700"/>
                        <a:ext cx="47625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补充设问</a:t>
            </a:r>
          </a:p>
        </p:txBody>
      </p:sp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358775" y="1095375"/>
            <a:ext cx="8389938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【提出问题】</a:t>
            </a:r>
            <a:r>
              <a:rPr lang="zh-CN" altLang="zh-CN"/>
              <a:t>完成以上实验后，小明还想用其他方法测量定值电阻</a:t>
            </a:r>
            <a:r>
              <a:rPr lang="en-US" altLang="zh-CN" i="1"/>
              <a:t>R</a:t>
            </a:r>
            <a:r>
              <a:rPr lang="en-US" altLang="zh-CN" i="1" baseline="-25000"/>
              <a:t>x</a:t>
            </a:r>
            <a:r>
              <a:rPr lang="zh-CN" altLang="zh-CN"/>
              <a:t>的阻值，于是他设计了下列两种方案进行测量。</a:t>
            </a:r>
          </a:p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【方案一】</a:t>
            </a:r>
            <a:r>
              <a:rPr lang="zh-CN" altLang="zh-CN"/>
              <a:t>运用一只电压表</a:t>
            </a:r>
            <a:r>
              <a:rPr lang="en-US" altLang="zh-CN"/>
              <a:t>(</a:t>
            </a:r>
            <a:r>
              <a:rPr lang="zh-CN" altLang="zh-CN"/>
              <a:t>无电流表</a:t>
            </a:r>
            <a:r>
              <a:rPr lang="en-US" altLang="zh-CN"/>
              <a:t>)</a:t>
            </a:r>
            <a:r>
              <a:rPr lang="zh-CN" altLang="zh-CN"/>
              <a:t>，一个阻值为</a:t>
            </a:r>
            <a:r>
              <a:rPr lang="en-US" altLang="zh-CN" i="1"/>
              <a:t>R</a:t>
            </a:r>
            <a:r>
              <a:rPr lang="en-US" altLang="zh-CN" baseline="-25000"/>
              <a:t>0</a:t>
            </a:r>
            <a:r>
              <a:rPr lang="zh-CN" altLang="zh-CN"/>
              <a:t>的固定电阻，测量定值电阻</a:t>
            </a:r>
            <a:r>
              <a:rPr lang="en-US" altLang="zh-CN" i="1"/>
              <a:t>R</a:t>
            </a:r>
            <a:r>
              <a:rPr lang="en-US" altLang="zh-CN" i="1" baseline="-25000"/>
              <a:t>x</a:t>
            </a:r>
            <a:r>
              <a:rPr lang="zh-CN" altLang="zh-CN"/>
              <a:t>的阻值。</a:t>
            </a:r>
          </a:p>
          <a:p>
            <a:pPr eaLnBrk="1" hangingPunct="1"/>
            <a:r>
              <a:rPr lang="zh-CN" altLang="zh-CN"/>
              <a:t>实验器材：一只电压表，一个阻值为</a:t>
            </a:r>
            <a:r>
              <a:rPr lang="en-US" altLang="zh-CN" i="1"/>
              <a:t>R</a:t>
            </a:r>
            <a:r>
              <a:rPr lang="en-US" altLang="zh-CN" baseline="-25000"/>
              <a:t>0</a:t>
            </a:r>
            <a:r>
              <a:rPr lang="zh-CN" altLang="zh-CN"/>
              <a:t>的固定电阻、待测定值电阻</a:t>
            </a:r>
            <a:r>
              <a:rPr lang="en-US" altLang="zh-CN" i="1"/>
              <a:t>R</a:t>
            </a:r>
            <a:r>
              <a:rPr lang="en-US" altLang="zh-CN" i="1" baseline="-25000"/>
              <a:t>x</a:t>
            </a:r>
            <a:r>
              <a:rPr lang="zh-CN" altLang="zh-CN"/>
              <a:t>、电源、开关和导线若干。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309563" y="161925"/>
            <a:ext cx="8607425" cy="478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实验步骤：</a:t>
            </a:r>
            <a:endParaRPr lang="en-US" altLang="zh-CN"/>
          </a:p>
          <a:p>
            <a:pPr eaLnBrk="1" hangingPunct="1"/>
            <a:r>
              <a:rPr lang="zh-CN" altLang="zh-CN"/>
              <a:t>步骤一：请你在图虚线框丁中画出实验时所需的电路图，并连接电路；</a:t>
            </a:r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zh-CN" altLang="zh-CN"/>
              <a:t>步骤二：将电压表</a:t>
            </a:r>
            <a:r>
              <a:rPr lang="en-US" altLang="zh-CN"/>
              <a:t>______</a:t>
            </a:r>
            <a:r>
              <a:rPr lang="zh-CN" altLang="zh-CN"/>
              <a:t>在</a:t>
            </a:r>
            <a:r>
              <a:rPr lang="en-US" altLang="zh-CN" i="1"/>
              <a:t>R</a:t>
            </a:r>
            <a:r>
              <a:rPr lang="en-US" altLang="zh-CN" i="1" baseline="-25000"/>
              <a:t>x</a:t>
            </a:r>
            <a:r>
              <a:rPr lang="zh-CN" altLang="zh-CN"/>
              <a:t>两端，闭合开关，读出电压表的示数</a:t>
            </a:r>
            <a:r>
              <a:rPr lang="en-US" altLang="zh-CN" i="1"/>
              <a:t>U</a:t>
            </a:r>
            <a:r>
              <a:rPr lang="en-US" altLang="zh-CN" i="1" baseline="-25000"/>
              <a:t>x</a:t>
            </a:r>
            <a:r>
              <a:rPr lang="zh-CN" altLang="zh-CN"/>
              <a:t>；</a:t>
            </a:r>
          </a:p>
          <a:p>
            <a:pPr eaLnBrk="1" hangingPunct="1"/>
            <a:r>
              <a:rPr lang="zh-CN" altLang="zh-CN"/>
              <a:t>步骤三：将电压表</a:t>
            </a:r>
            <a:r>
              <a:rPr lang="en-US" altLang="zh-CN"/>
              <a:t>______</a:t>
            </a:r>
            <a:r>
              <a:rPr lang="zh-CN" altLang="zh-CN"/>
              <a:t>在</a:t>
            </a:r>
            <a:r>
              <a:rPr lang="en-US" altLang="zh-CN" i="1"/>
              <a:t>R</a:t>
            </a:r>
            <a:r>
              <a:rPr lang="en-US" altLang="zh-CN" baseline="-25000"/>
              <a:t>0</a:t>
            </a:r>
            <a:r>
              <a:rPr lang="zh-CN" altLang="zh-CN"/>
              <a:t>两端，闭合开关，读出电压表的示数</a:t>
            </a:r>
            <a:r>
              <a:rPr lang="en-US" altLang="zh-CN" i="1"/>
              <a:t>U</a:t>
            </a:r>
            <a:r>
              <a:rPr lang="en-US" altLang="zh-CN" baseline="-25000"/>
              <a:t>0</a:t>
            </a:r>
            <a:r>
              <a:rPr lang="zh-CN" altLang="zh-CN"/>
              <a:t>；</a:t>
            </a:r>
          </a:p>
          <a:p>
            <a:pPr eaLnBrk="1" hangingPunct="1"/>
            <a:r>
              <a:rPr lang="zh-CN" altLang="zh-CN"/>
              <a:t>步骤四：根据小明设计的电路的特点和实验所测得的物理量，写出</a:t>
            </a:r>
            <a:r>
              <a:rPr lang="en-US" altLang="zh-CN" i="1"/>
              <a:t>R</a:t>
            </a:r>
            <a:r>
              <a:rPr lang="en-US" altLang="zh-CN" i="1" baseline="-25000"/>
              <a:t>x</a:t>
            </a:r>
            <a:r>
              <a:rPr lang="zh-CN" altLang="zh-CN"/>
              <a:t>的</a:t>
            </a:r>
            <a:endParaRPr lang="en-US" altLang="zh-CN"/>
          </a:p>
          <a:p>
            <a:pPr eaLnBrk="1" hangingPunct="1">
              <a:lnSpc>
                <a:spcPct val="190000"/>
              </a:lnSpc>
            </a:pPr>
            <a:r>
              <a:rPr lang="zh-CN" altLang="zh-CN"/>
              <a:t>表达式</a:t>
            </a:r>
            <a:r>
              <a:rPr lang="en-US" altLang="zh-CN"/>
              <a:t>____________(</a:t>
            </a:r>
            <a:r>
              <a:rPr lang="zh-CN" altLang="zh-CN"/>
              <a:t>用符号表示</a:t>
            </a:r>
            <a:r>
              <a:rPr lang="en-US" altLang="zh-CN"/>
              <a:t>)</a:t>
            </a:r>
            <a:r>
              <a:rPr lang="zh-CN" altLang="zh-CN"/>
              <a:t>。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8013" y="1147763"/>
            <a:ext cx="2300287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C:\Users\YANII\AppData\Local\Temp\ksohtml\wpsF568.tm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49650" y="1403350"/>
            <a:ext cx="1438275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1493838" y="4264025"/>
          <a:ext cx="102552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736600" imgH="431800" progId="Equation.DSMT4">
                  <p:embed/>
                </p:oleObj>
              </mc:Choice>
              <mc:Fallback>
                <p:oleObj name="Equation" r:id="rId5" imgW="7366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493838" y="4264025"/>
                        <a:ext cx="102552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2490788" y="2857500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并联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484438" y="3302000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并联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346075" y="339725"/>
            <a:ext cx="8389938" cy="232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【方案二】</a:t>
            </a:r>
            <a:r>
              <a:rPr lang="zh-CN" altLang="zh-CN"/>
              <a:t>运用一只电压表</a:t>
            </a:r>
            <a:r>
              <a:rPr lang="en-US" altLang="zh-CN"/>
              <a:t>(</a:t>
            </a:r>
            <a:r>
              <a:rPr lang="zh-CN" altLang="zh-CN"/>
              <a:t>无电流表</a:t>
            </a:r>
            <a:r>
              <a:rPr lang="en-US" altLang="zh-CN"/>
              <a:t>)</a:t>
            </a:r>
            <a:r>
              <a:rPr lang="zh-CN" altLang="zh-CN"/>
              <a:t>，一个已知最大阻值的滑动变阻器，测量定值电阻</a:t>
            </a:r>
            <a:r>
              <a:rPr lang="en-US" altLang="zh-CN" i="1"/>
              <a:t>R</a:t>
            </a:r>
            <a:r>
              <a:rPr lang="en-US" altLang="zh-CN" i="1" baseline="-25000"/>
              <a:t>x</a:t>
            </a:r>
            <a:r>
              <a:rPr lang="zh-CN" altLang="zh-CN"/>
              <a:t>的阻值。</a:t>
            </a:r>
          </a:p>
          <a:p>
            <a:pPr eaLnBrk="1" hangingPunct="1"/>
            <a:r>
              <a:rPr lang="zh-CN" altLang="zh-CN"/>
              <a:t>实验器材：一只电压表、一个已知最大阻值的滑动变阻器，待测定值电阻</a:t>
            </a:r>
            <a:r>
              <a:rPr lang="en-US" altLang="zh-CN" i="1"/>
              <a:t>R</a:t>
            </a:r>
            <a:r>
              <a:rPr lang="en-US" altLang="zh-CN" i="1" baseline="-25000"/>
              <a:t>x</a:t>
            </a:r>
            <a:r>
              <a:rPr lang="zh-CN" altLang="zh-CN"/>
              <a:t>、电源、开关和导线若干。</a:t>
            </a:r>
          </a:p>
          <a:p>
            <a:pPr eaLnBrk="1" hangingPunct="1"/>
            <a:r>
              <a:rPr lang="zh-CN" altLang="zh-CN"/>
              <a:t>实验要求：请你在图戊虚线框中画出实验所需的电路图。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2613" y="2717800"/>
            <a:ext cx="25812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 descr="C:\Users\YANII\AppData\Local\Temp\ksohtml\wps90CF.tm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49650" y="3040063"/>
            <a:ext cx="1643063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46075" y="1069975"/>
            <a:ext cx="838993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【评估交流】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从实验操作角度看，以上两个方案中，方案</a:t>
            </a:r>
            <a:r>
              <a:rPr lang="en-US" altLang="zh-CN"/>
              <a:t>____</a:t>
            </a:r>
            <a:r>
              <a:rPr lang="zh-CN" altLang="zh-CN"/>
              <a:t>更好。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好在</a:t>
            </a:r>
            <a:r>
              <a:rPr lang="en-US" altLang="zh-CN"/>
              <a:t>___________________________________________________(</a:t>
            </a:r>
            <a:r>
              <a:rPr lang="zh-CN" altLang="zh-CN"/>
              <a:t>只要求写出一条</a:t>
            </a:r>
            <a:r>
              <a:rPr lang="en-US" altLang="zh-CN"/>
              <a:t>)</a:t>
            </a:r>
            <a:r>
              <a:rPr lang="zh-CN" altLang="zh-CN"/>
              <a:t>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5688013" y="1512888"/>
            <a:ext cx="439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二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1373188" y="1951038"/>
            <a:ext cx="6667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方案二在测量电压时不用换接电压表，测量电压比较方便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346075" y="600075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  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测量小灯泡的电阻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(10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3555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7700" y="773113"/>
            <a:ext cx="109378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Box 1"/>
          <p:cNvSpPr txBox="1">
            <a:spLocks noChangeArrowheads="1"/>
          </p:cNvSpPr>
          <p:nvPr/>
        </p:nvSpPr>
        <p:spPr bwMode="auto">
          <a:xfrm>
            <a:off x="431800" y="1311275"/>
            <a:ext cx="8389938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【设计和进行实验】</a:t>
            </a:r>
          </a:p>
          <a:p>
            <a:pPr eaLnBrk="1" hangingPunct="1"/>
            <a:r>
              <a:rPr lang="en-US" altLang="zh-CN"/>
              <a:t>1</a:t>
            </a:r>
            <a:r>
              <a:rPr lang="zh-CN" altLang="zh-CN"/>
              <a:t>．实验原理：</a:t>
            </a:r>
            <a:r>
              <a:rPr lang="en-US" altLang="zh-CN"/>
              <a:t>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2</a:t>
            </a:r>
            <a:r>
              <a:rPr lang="zh-CN" altLang="zh-CN"/>
              <a:t>．实验操作及注意事项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电路连接注意事项：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开关断开；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滑动变阻器滑片移至</a:t>
            </a:r>
            <a:r>
              <a:rPr lang="en-US" altLang="zh-CN"/>
              <a:t>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电表的使用和读数。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074988" y="3551238"/>
            <a:ext cx="1590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阻值最大处 </a:t>
            </a:r>
            <a:endParaRPr lang="zh-CN" altLang="en-US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332038" y="1749425"/>
          <a:ext cx="4762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4" imgW="405765" imgH="393065" progId="Equation.DSMT4">
                  <p:embed/>
                </p:oleObj>
              </mc:Choice>
              <mc:Fallback>
                <p:oleObj name="Equation" r:id="rId4" imgW="405765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332038" y="1749425"/>
                        <a:ext cx="47625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46075" y="795338"/>
            <a:ext cx="8389938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zh-CN"/>
              <a:t>电表异常偏转的原因：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反向偏转，说明</a:t>
            </a:r>
            <a:r>
              <a:rPr lang="en-US" altLang="zh-CN"/>
              <a:t>________________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正向偏转幅度过小，说明</a:t>
            </a:r>
            <a:r>
              <a:rPr lang="en-US" altLang="zh-CN"/>
              <a:t>_____________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③</a:t>
            </a:r>
            <a:r>
              <a:rPr lang="zh-CN" altLang="zh-CN"/>
              <a:t>正向偏转幅度过大，到达右边没有刻度处，说明</a:t>
            </a:r>
            <a:r>
              <a:rPr lang="en-US" altLang="zh-CN"/>
              <a:t>______________</a:t>
            </a:r>
            <a:r>
              <a:rPr lang="zh-CN" altLang="zh-CN"/>
              <a:t>。</a:t>
            </a:r>
            <a:endParaRPr lang="en-US" altLang="zh-CN"/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滑动变阻器的作用：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保护电路；</a:t>
            </a:r>
          </a:p>
          <a:p>
            <a:pPr eaLnBrk="1" hangingPunct="1"/>
            <a:r>
              <a:rPr lang="zh-CN" altLang="zh-CN"/>
              <a:t>②改变定值电阻或小灯泡两端的电压。</a:t>
            </a:r>
          </a:p>
        </p:txBody>
      </p:sp>
      <p:sp>
        <p:nvSpPr>
          <p:cNvPr id="24579" name="矩形 2"/>
          <p:cNvSpPr>
            <a:spLocks noChangeArrowheads="1"/>
          </p:cNvSpPr>
          <p:nvPr/>
        </p:nvSpPr>
        <p:spPr bwMode="auto">
          <a:xfrm>
            <a:off x="2490788" y="1220788"/>
            <a:ext cx="21018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正负接线柱接反 </a:t>
            </a:r>
            <a:endParaRPr lang="zh-CN" altLang="en-US"/>
          </a:p>
        </p:txBody>
      </p:sp>
      <p:sp>
        <p:nvSpPr>
          <p:cNvPr id="24580" name="矩形 3"/>
          <p:cNvSpPr>
            <a:spLocks noChangeArrowheads="1"/>
          </p:cNvSpPr>
          <p:nvPr/>
        </p:nvSpPr>
        <p:spPr bwMode="auto">
          <a:xfrm>
            <a:off x="3511550" y="1658938"/>
            <a:ext cx="18462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量程选择过大 </a:t>
            </a:r>
            <a:endParaRPr lang="zh-CN" altLang="en-US"/>
          </a:p>
        </p:txBody>
      </p:sp>
      <p:sp>
        <p:nvSpPr>
          <p:cNvPr id="24581" name="矩形 4"/>
          <p:cNvSpPr>
            <a:spLocks noChangeArrowheads="1"/>
          </p:cNvSpPr>
          <p:nvPr/>
        </p:nvSpPr>
        <p:spPr bwMode="auto">
          <a:xfrm>
            <a:off x="6067425" y="2127250"/>
            <a:ext cx="18462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量程选择过小 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346075" y="163513"/>
            <a:ext cx="8643938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(4)</a:t>
            </a:r>
            <a:r>
              <a:rPr lang="zh-CN" altLang="zh-CN"/>
              <a:t>滑动变阻器规格的选取要求：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小灯泡的额定电流</a:t>
            </a:r>
            <a:r>
              <a:rPr lang="en-US" altLang="zh-CN" i="1"/>
              <a:t>I</a:t>
            </a:r>
            <a:r>
              <a:rPr lang="en-US" altLang="zh-CN" baseline="-25000"/>
              <a:t>max</a:t>
            </a:r>
            <a:r>
              <a:rPr lang="en-US" altLang="zh-CN"/>
              <a:t>&lt;</a:t>
            </a:r>
            <a:r>
              <a:rPr lang="zh-CN" altLang="zh-CN"/>
              <a:t>滑动变阻器的额定电流；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小灯泡正常发光时，滑动变阻器两端电压为</a:t>
            </a:r>
            <a:r>
              <a:rPr lang="en-US" altLang="zh-CN" i="1"/>
              <a:t>U</a:t>
            </a:r>
            <a:r>
              <a:rPr lang="zh-CN" altLang="zh-CN" baseline="-25000"/>
              <a:t>源</a:t>
            </a:r>
            <a:r>
              <a:rPr lang="zh-CN" altLang="zh-CN"/>
              <a:t>－</a:t>
            </a:r>
            <a:r>
              <a:rPr lang="en-US" altLang="zh-CN" i="1"/>
              <a:t>U</a:t>
            </a:r>
            <a:r>
              <a:rPr lang="zh-CN" altLang="zh-CN" baseline="-25000"/>
              <a:t>额</a:t>
            </a:r>
            <a:r>
              <a:rPr lang="zh-CN" altLang="zh-CN"/>
              <a:t>，电路中的电流为</a:t>
            </a:r>
            <a:endParaRPr lang="en-US" altLang="zh-CN"/>
          </a:p>
          <a:p>
            <a:pPr eaLnBrk="1" hangingPunct="1"/>
            <a:r>
              <a:rPr lang="en-US" altLang="zh-CN" i="1"/>
              <a:t>I</a:t>
            </a:r>
            <a:r>
              <a:rPr lang="zh-CN" altLang="zh-CN" baseline="-25000"/>
              <a:t>额</a:t>
            </a:r>
            <a:r>
              <a:rPr lang="zh-CN" altLang="zh-CN"/>
              <a:t>，此时滑动变阻器接入电路的阻值</a:t>
            </a:r>
            <a:r>
              <a:rPr lang="en-US" altLang="zh-CN" i="1"/>
              <a:t>R</a:t>
            </a:r>
            <a:r>
              <a:rPr lang="zh-CN" altLang="zh-CN" baseline="-25000"/>
              <a:t>滑</a:t>
            </a:r>
            <a:r>
              <a:rPr lang="zh-CN" altLang="zh-CN"/>
              <a:t>＝</a:t>
            </a:r>
            <a:r>
              <a:rPr lang="en-US" altLang="zh-CN"/>
              <a:t>      </a:t>
            </a:r>
            <a:r>
              <a:rPr lang="zh-CN" altLang="zh-CN"/>
              <a:t>，因此滑动变阻器的最</a:t>
            </a:r>
            <a:endParaRPr lang="en-US" altLang="zh-CN"/>
          </a:p>
          <a:p>
            <a:pPr eaLnBrk="1" hangingPunct="1"/>
            <a:r>
              <a:rPr lang="zh-CN" altLang="zh-CN"/>
              <a:t>大阻值大于或等于</a:t>
            </a:r>
            <a:r>
              <a:rPr lang="en-US" altLang="zh-CN" i="1"/>
              <a:t>R</a:t>
            </a:r>
            <a:r>
              <a:rPr lang="zh-CN" altLang="zh-CN" baseline="-25000"/>
              <a:t>滑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3</a:t>
            </a:r>
            <a:r>
              <a:rPr lang="zh-CN" altLang="zh-CN"/>
              <a:t>．使小灯泡正常发光的操作：移动滑片，使电压表示数</a:t>
            </a:r>
            <a:r>
              <a:rPr lang="en-US" altLang="zh-CN"/>
              <a:t>_____</a:t>
            </a:r>
            <a:r>
              <a:rPr lang="zh-CN" altLang="zh-CN"/>
              <a:t>小灯泡的</a:t>
            </a:r>
            <a:endParaRPr lang="en-US" altLang="zh-CN"/>
          </a:p>
          <a:p>
            <a:pPr eaLnBrk="1" hangingPunct="1"/>
            <a:r>
              <a:rPr lang="zh-CN" altLang="zh-CN"/>
              <a:t>额定电压。</a:t>
            </a:r>
          </a:p>
          <a:p>
            <a:pPr eaLnBrk="1" hangingPunct="1"/>
            <a:r>
              <a:rPr lang="en-US" altLang="zh-CN"/>
              <a:t>4. </a:t>
            </a:r>
            <a:r>
              <a:rPr lang="zh-CN" altLang="zh-CN"/>
              <a:t>为了达到小灯泡所需电压或根据记录的实验数据，判断滑片的移动方</a:t>
            </a:r>
            <a:endParaRPr lang="en-US" altLang="zh-CN"/>
          </a:p>
          <a:p>
            <a:pPr eaLnBrk="1" hangingPunct="1"/>
            <a:r>
              <a:rPr lang="zh-CN" altLang="zh-CN"/>
              <a:t>向。</a:t>
            </a:r>
            <a:r>
              <a:rPr lang="en-US" altLang="zh-CN"/>
              <a:t>(</a:t>
            </a:r>
            <a:r>
              <a:rPr lang="zh-CN" altLang="zh-CN"/>
              <a:t>根据串联分压原理可知要使小灯泡两端电压变大，滑动变阻器接入</a:t>
            </a:r>
            <a:endParaRPr lang="en-US" altLang="zh-CN"/>
          </a:p>
          <a:p>
            <a:pPr eaLnBrk="1" hangingPunct="1"/>
            <a:r>
              <a:rPr lang="zh-CN" altLang="zh-CN"/>
              <a:t>电路阻值应变</a:t>
            </a:r>
            <a:r>
              <a:rPr lang="en-US" altLang="zh-CN"/>
              <a:t>____)</a:t>
            </a:r>
            <a:endParaRPr lang="zh-CN" altLang="zh-CN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218113" y="1612900"/>
          <a:ext cx="6318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558800" imgH="457200" progId="Equation.DSMT4">
                  <p:embed/>
                </p:oleObj>
              </mc:Choice>
              <mc:Fallback>
                <p:oleObj name="Equation" r:id="rId3" imgW="5588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218113" y="1612900"/>
                        <a:ext cx="63182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矩形 3"/>
          <p:cNvSpPr>
            <a:spLocks noChangeArrowheads="1"/>
          </p:cNvSpPr>
          <p:nvPr/>
        </p:nvSpPr>
        <p:spPr bwMode="auto">
          <a:xfrm>
            <a:off x="6756400" y="2416175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等于</a:t>
            </a:r>
            <a:endParaRPr lang="zh-CN" altLang="en-US"/>
          </a:p>
        </p:txBody>
      </p:sp>
      <p:sp>
        <p:nvSpPr>
          <p:cNvPr id="25605" name="矩形 4"/>
          <p:cNvSpPr>
            <a:spLocks noChangeArrowheads="1"/>
          </p:cNvSpPr>
          <p:nvPr/>
        </p:nvSpPr>
        <p:spPr bwMode="auto">
          <a:xfrm>
            <a:off x="1979613" y="4251325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小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【分析与交流】</a:t>
            </a:r>
          </a:p>
          <a:p>
            <a:pPr eaLnBrk="1" hangingPunct="1"/>
            <a:r>
              <a:rPr lang="en-US" altLang="zh-CN"/>
              <a:t>5</a:t>
            </a:r>
            <a:r>
              <a:rPr lang="zh-CN" altLang="zh-CN"/>
              <a:t>．电路故障分析。</a:t>
            </a:r>
          </a:p>
          <a:p>
            <a:pPr eaLnBrk="1" hangingPunct="1"/>
            <a:r>
              <a:rPr lang="en-US" altLang="zh-CN"/>
              <a:t>6</a:t>
            </a:r>
            <a:r>
              <a:rPr lang="zh-CN" altLang="zh-CN"/>
              <a:t>．动态电路分析。</a:t>
            </a:r>
          </a:p>
          <a:p>
            <a:pPr eaLnBrk="1" hangingPunct="1"/>
            <a:r>
              <a:rPr lang="en-US" altLang="zh-CN"/>
              <a:t>7</a:t>
            </a:r>
            <a:r>
              <a:rPr lang="zh-CN" altLang="zh-CN"/>
              <a:t>．数据或</a:t>
            </a:r>
            <a:r>
              <a:rPr lang="en-US" altLang="zh-CN" i="1"/>
              <a:t>U</a:t>
            </a:r>
            <a:r>
              <a:rPr lang="en-US" altLang="zh-CN"/>
              <a:t>­</a:t>
            </a:r>
            <a:r>
              <a:rPr lang="en-US" altLang="zh-CN" i="1"/>
              <a:t>I</a:t>
            </a:r>
            <a:r>
              <a:rPr lang="zh-CN" altLang="zh-CN"/>
              <a:t>图象的分析：小灯泡电阻的图象是</a:t>
            </a:r>
            <a:r>
              <a:rPr lang="en-US" altLang="zh-CN"/>
              <a:t>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8</a:t>
            </a:r>
            <a:r>
              <a:rPr lang="zh-CN" altLang="zh-CN"/>
              <a:t>．灯泡电阻求平均值不合理的原因：</a:t>
            </a:r>
            <a:r>
              <a:rPr lang="en-US" altLang="zh-CN"/>
              <a:t>___________________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9</a:t>
            </a:r>
            <a:r>
              <a:rPr lang="zh-CN" altLang="zh-CN"/>
              <a:t>．实验评估与交流。</a:t>
            </a:r>
          </a:p>
        </p:txBody>
      </p:sp>
      <p:sp>
        <p:nvSpPr>
          <p:cNvPr id="26627" name="矩形 2"/>
          <p:cNvSpPr>
            <a:spLocks noChangeArrowheads="1"/>
          </p:cNvSpPr>
          <p:nvPr/>
        </p:nvSpPr>
        <p:spPr bwMode="auto">
          <a:xfrm>
            <a:off x="5813425" y="1951038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曲线</a:t>
            </a:r>
            <a:endParaRPr lang="zh-CN" altLang="en-US"/>
          </a:p>
        </p:txBody>
      </p:sp>
      <p:sp>
        <p:nvSpPr>
          <p:cNvPr id="26628" name="矩形 3"/>
          <p:cNvSpPr>
            <a:spLocks noChangeArrowheads="1"/>
          </p:cNvSpPr>
          <p:nvPr/>
        </p:nvSpPr>
        <p:spPr bwMode="auto">
          <a:xfrm>
            <a:off x="4637088" y="2425700"/>
            <a:ext cx="26130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灯丝电阻受温度影响 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346075" y="1085850"/>
            <a:ext cx="8389938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zh-CN"/>
              <a:t>．</a:t>
            </a:r>
            <a:r>
              <a:rPr lang="en-US" altLang="zh-CN"/>
              <a:t>(2013·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在测量额定电压为</a:t>
            </a:r>
            <a:r>
              <a:rPr lang="en-US" altLang="zh-CN"/>
              <a:t>2.5 V</a:t>
            </a:r>
            <a:r>
              <a:rPr lang="zh-CN" altLang="zh-CN"/>
              <a:t>小灯泡电阻的实验中：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如图甲所示，荣荣同学所连接的电路存在错误。</a:t>
            </a:r>
            <a:endParaRPr lang="en-US" altLang="zh-CN"/>
          </a:p>
          <a:p>
            <a:pPr eaLnBrk="1" hangingPunct="1"/>
            <a:r>
              <a:rPr lang="zh-CN" altLang="zh-CN"/>
              <a:t>但只需改动一根导线，即可使电路连接正确。请你</a:t>
            </a:r>
            <a:endParaRPr lang="en-US" altLang="zh-CN"/>
          </a:p>
          <a:p>
            <a:pPr eaLnBrk="1" hangingPunct="1"/>
            <a:r>
              <a:rPr lang="zh-CN" altLang="zh-CN"/>
              <a:t>在应改动的导线上打“</a:t>
            </a:r>
            <a:r>
              <a:rPr lang="en-US" altLang="zh-CN"/>
              <a:t>×</a:t>
            </a:r>
            <a:r>
              <a:rPr lang="zh-CN" altLang="zh-CN"/>
              <a:t>”，并用笔画线代替导线</a:t>
            </a:r>
            <a:endParaRPr lang="en-US" altLang="zh-CN"/>
          </a:p>
          <a:p>
            <a:pPr eaLnBrk="1" hangingPunct="1"/>
            <a:r>
              <a:rPr lang="zh-CN" altLang="zh-CN"/>
              <a:t>在图中画出正确的接法。</a:t>
            </a:r>
            <a:endParaRPr lang="en-US" altLang="zh-CN"/>
          </a:p>
          <a:p>
            <a:pPr eaLnBrk="1" hangingPunct="1"/>
            <a:endParaRPr lang="en-US" altLang="zh-CN"/>
          </a:p>
        </p:txBody>
      </p:sp>
      <p:pic>
        <p:nvPicPr>
          <p:cNvPr id="2765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592138"/>
            <a:ext cx="62293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8550" y="1754188"/>
            <a:ext cx="2566988" cy="161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 descr="C:\Users\YANII\AppData\Local\Temp\ksohtml\wps451F.tm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21038" y="3557588"/>
            <a:ext cx="2081212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346075" y="268288"/>
            <a:ext cx="87979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(2)</a:t>
            </a:r>
            <a:r>
              <a:rPr lang="zh-CN" altLang="zh-CN"/>
              <a:t>电路正确连接后，闭合开关，小灯泡不发光。电流表有示数，电压表几乎没有示数，出现这一故障的原因可能是</a:t>
            </a:r>
            <a:r>
              <a:rPr lang="en-US" altLang="zh-CN"/>
              <a:t>_____________</a:t>
            </a:r>
            <a:r>
              <a:rPr lang="zh-CN" altLang="zh-CN"/>
              <a:t>。</a:t>
            </a:r>
            <a:endParaRPr lang="en-US" altLang="zh-CN"/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排除故障后，荣荣同学进行了四次测量，并将部分实验数据和现象记</a:t>
            </a:r>
            <a:endParaRPr lang="en-US" altLang="zh-CN"/>
          </a:p>
          <a:p>
            <a:pPr eaLnBrk="1" hangingPunct="1"/>
            <a:r>
              <a:rPr lang="zh-CN" altLang="zh-CN"/>
              <a:t>录在下面的表格中，请你帮他将表中未填的数据和现象填写完整。</a:t>
            </a:r>
            <a:endParaRPr lang="en-US" altLang="zh-CN"/>
          </a:p>
        </p:txBody>
      </p:sp>
      <p:graphicFrame>
        <p:nvGraphicFramePr>
          <p:cNvPr id="28732" name="Group 60"/>
          <p:cNvGraphicFramePr>
            <a:graphicFrameLocks noGrp="1"/>
          </p:cNvGraphicFramePr>
          <p:nvPr/>
        </p:nvGraphicFramePr>
        <p:xfrm>
          <a:off x="957263" y="2282825"/>
          <a:ext cx="7448550" cy="2743200"/>
        </p:xfrm>
        <a:graphic>
          <a:graphicData uri="http://schemas.openxmlformats.org/drawingml/2006/table">
            <a:tbl>
              <a:tblPr/>
              <a:tblGrid>
                <a:gridCol w="1314450"/>
                <a:gridCol w="1168400"/>
                <a:gridCol w="1095375"/>
                <a:gridCol w="1752600"/>
                <a:gridCol w="2117725"/>
              </a:tblGrid>
              <a:tr h="3571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实验序号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/V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/A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el-G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Ω</a:t>
                      </a:r>
                      <a:endParaRPr kumimoji="0" lang="el-GR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灯泡亮度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0.13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3.8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不亮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0.18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5.6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灯丝暗红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0.21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7.1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微弱发光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0.25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 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zh-CN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________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5149850" y="4397375"/>
            <a:ext cx="4905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10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6689725" y="4397375"/>
            <a:ext cx="14827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正常发光 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4902200" y="701675"/>
            <a:ext cx="1590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小灯泡短路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346075" y="412750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zh-CN"/>
              <a:t>．实验操作及注意事项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电路连接注意事项：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开关断开；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滑动变阻器滑片移至</a:t>
            </a:r>
            <a:r>
              <a:rPr lang="en-US" altLang="zh-CN"/>
              <a:t>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电表的使用和读数。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电表异常偏转的原因：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反向偏转，说明</a:t>
            </a:r>
            <a:r>
              <a:rPr lang="en-US" altLang="zh-CN"/>
              <a:t>________________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正向偏转幅度过小，说明</a:t>
            </a:r>
            <a:r>
              <a:rPr lang="en-US" altLang="zh-CN"/>
              <a:t>_____________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③</a:t>
            </a:r>
            <a:r>
              <a:rPr lang="zh-CN" altLang="zh-CN"/>
              <a:t>正向偏转幅度过大，到达右边没有刻度处，说明</a:t>
            </a:r>
            <a:r>
              <a:rPr lang="en-US" altLang="zh-CN"/>
              <a:t>______________</a:t>
            </a:r>
            <a:r>
              <a:rPr lang="zh-CN" altLang="zh-CN"/>
              <a:t>。</a:t>
            </a:r>
          </a:p>
        </p:txBody>
      </p:sp>
      <p:sp>
        <p:nvSpPr>
          <p:cNvPr id="11267" name="矩形 2"/>
          <p:cNvSpPr>
            <a:spLocks noChangeArrowheads="1"/>
          </p:cNvSpPr>
          <p:nvPr/>
        </p:nvSpPr>
        <p:spPr bwMode="auto">
          <a:xfrm>
            <a:off x="3038475" y="1743075"/>
            <a:ext cx="1590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阻值最大处 </a:t>
            </a:r>
            <a:endParaRPr lang="zh-CN" altLang="en-US"/>
          </a:p>
        </p:txBody>
      </p:sp>
      <p:sp>
        <p:nvSpPr>
          <p:cNvPr id="11268" name="矩形 3"/>
          <p:cNvSpPr>
            <a:spLocks noChangeArrowheads="1"/>
          </p:cNvSpPr>
          <p:nvPr/>
        </p:nvSpPr>
        <p:spPr bwMode="auto">
          <a:xfrm>
            <a:off x="2454275" y="3094038"/>
            <a:ext cx="21018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正负接线柱接反 </a:t>
            </a:r>
            <a:endParaRPr lang="zh-CN" altLang="en-US"/>
          </a:p>
        </p:txBody>
      </p:sp>
      <p:sp>
        <p:nvSpPr>
          <p:cNvPr id="11269" name="矩形 4"/>
          <p:cNvSpPr>
            <a:spLocks noChangeArrowheads="1"/>
          </p:cNvSpPr>
          <p:nvPr/>
        </p:nvSpPr>
        <p:spPr bwMode="auto">
          <a:xfrm>
            <a:off x="3513138" y="3568700"/>
            <a:ext cx="184626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量程选择过大 </a:t>
            </a:r>
            <a:endParaRPr lang="zh-CN" altLang="en-US"/>
          </a:p>
        </p:txBody>
      </p:sp>
      <p:sp>
        <p:nvSpPr>
          <p:cNvPr id="11270" name="矩形 5"/>
          <p:cNvSpPr>
            <a:spLocks noChangeArrowheads="1"/>
          </p:cNvSpPr>
          <p:nvPr/>
        </p:nvSpPr>
        <p:spPr bwMode="auto">
          <a:xfrm>
            <a:off x="6105525" y="4006850"/>
            <a:ext cx="18462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量程选择过小 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346075" y="1220788"/>
            <a:ext cx="87979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(4)</a:t>
            </a:r>
            <a:r>
              <a:rPr lang="zh-CN" altLang="zh-CN"/>
              <a:t>荣荣同学分析以上实验数据，发现小灯泡的电阻值存在明显差异，原</a:t>
            </a:r>
            <a:endParaRPr lang="en-US" altLang="zh-CN"/>
          </a:p>
          <a:p>
            <a:pPr eaLnBrk="1" hangingPunct="1"/>
            <a:r>
              <a:rPr lang="zh-CN" altLang="zh-CN"/>
              <a:t>因可能是</a:t>
            </a:r>
            <a:r>
              <a:rPr lang="en-US" altLang="zh-CN"/>
              <a:t>_____________________</a:t>
            </a:r>
            <a:r>
              <a:rPr lang="zh-CN" altLang="zh-CN"/>
              <a:t>。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1457325" y="2066925"/>
            <a:ext cx="28686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灯丝电阻受温度的影响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346075" y="771525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补充设问</a:t>
            </a:r>
          </a:p>
        </p:txBody>
      </p:sp>
      <p:sp>
        <p:nvSpPr>
          <p:cNvPr id="30723" name="TextBox 1"/>
          <p:cNvSpPr txBox="1">
            <a:spLocks noChangeArrowheads="1"/>
          </p:cNvSpPr>
          <p:nvPr/>
        </p:nvSpPr>
        <p:spPr bwMode="auto">
          <a:xfrm>
            <a:off x="323850" y="1241425"/>
            <a:ext cx="882015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【交流与反思】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实验结束后，荣荣想通过多次测量求其平均值的方法求小灯泡的电阻，</a:t>
            </a:r>
            <a:endParaRPr lang="en-US" altLang="zh-CN"/>
          </a:p>
          <a:p>
            <a:pPr eaLnBrk="1" hangingPunct="1"/>
            <a:r>
              <a:rPr lang="zh-CN" altLang="zh-CN"/>
              <a:t>她的想法</a:t>
            </a:r>
            <a:r>
              <a:rPr lang="en-US" altLang="zh-CN"/>
              <a:t>_______(</a:t>
            </a:r>
            <a:r>
              <a:rPr lang="zh-CN" altLang="zh-CN"/>
              <a:t>选填</a:t>
            </a:r>
            <a:r>
              <a:rPr lang="en-US" altLang="zh-CN"/>
              <a:t>“</a:t>
            </a:r>
            <a:r>
              <a:rPr lang="zh-CN" altLang="zh-CN"/>
              <a:t>正确</a:t>
            </a:r>
            <a:r>
              <a:rPr lang="en-US" altLang="zh-CN"/>
              <a:t>”</a:t>
            </a:r>
            <a:r>
              <a:rPr lang="zh-CN" altLang="zh-CN"/>
              <a:t>或</a:t>
            </a:r>
            <a:r>
              <a:rPr lang="en-US" altLang="zh-CN"/>
              <a:t>“</a:t>
            </a:r>
            <a:r>
              <a:rPr lang="zh-CN" altLang="zh-CN"/>
              <a:t>不正确</a:t>
            </a:r>
            <a:r>
              <a:rPr lang="en-US" altLang="zh-CN"/>
              <a:t>”)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荣荣</a:t>
            </a:r>
            <a:r>
              <a:rPr lang="en-US" altLang="zh-CN"/>
              <a:t>______(</a:t>
            </a:r>
            <a:r>
              <a:rPr lang="zh-CN" altLang="zh-CN"/>
              <a:t>选填</a:t>
            </a:r>
            <a:r>
              <a:rPr lang="en-US" altLang="zh-CN"/>
              <a:t>“</a:t>
            </a:r>
            <a:r>
              <a:rPr lang="zh-CN" altLang="zh-CN"/>
              <a:t>能</a:t>
            </a:r>
            <a:r>
              <a:rPr lang="en-US" altLang="zh-CN"/>
              <a:t>”</a:t>
            </a:r>
            <a:r>
              <a:rPr lang="zh-CN" altLang="zh-CN"/>
              <a:t>或</a:t>
            </a:r>
            <a:r>
              <a:rPr lang="en-US" altLang="zh-CN"/>
              <a:t>“</a:t>
            </a:r>
            <a:r>
              <a:rPr lang="zh-CN" altLang="zh-CN"/>
              <a:t>不能</a:t>
            </a:r>
            <a:r>
              <a:rPr lang="en-US" altLang="zh-CN"/>
              <a:t>”)</a:t>
            </a:r>
            <a:r>
              <a:rPr lang="zh-CN" altLang="zh-CN"/>
              <a:t>用本实验器材探究电流与电压的</a:t>
            </a:r>
            <a:endParaRPr lang="en-US" altLang="zh-CN"/>
          </a:p>
          <a:p>
            <a:pPr eaLnBrk="1" hangingPunct="1"/>
            <a:r>
              <a:rPr lang="zh-CN" altLang="zh-CN"/>
              <a:t>关系。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1395413" y="2144713"/>
            <a:ext cx="1079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不正确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358900" y="2582863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不能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346075" y="198438"/>
            <a:ext cx="8389938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zh-CN"/>
              <a:t>某次实验中，荣荣发现电流表损坏，经思考，她设计了如图乙所示的电路图，其中</a:t>
            </a:r>
            <a:r>
              <a:rPr lang="en-US" altLang="zh-CN" i="1"/>
              <a:t>R</a:t>
            </a:r>
            <a:r>
              <a:rPr lang="en-US" altLang="zh-CN" baseline="-25000"/>
              <a:t>0</a:t>
            </a:r>
            <a:r>
              <a:rPr lang="zh-CN" altLang="zh-CN"/>
              <a:t>为已知阻值的定值电阻。请你帮助荣荣完成实验。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按照电路图连接好电路，闭合开关</a:t>
            </a:r>
            <a:r>
              <a:rPr lang="en-US" altLang="zh-CN"/>
              <a:t>S</a:t>
            </a:r>
            <a:r>
              <a:rPr lang="zh-CN" altLang="zh-CN"/>
              <a:t>，移动滑片使电压表</a:t>
            </a:r>
            <a:r>
              <a:rPr lang="en-US" altLang="zh-CN"/>
              <a:t>____</a:t>
            </a:r>
            <a:r>
              <a:rPr lang="zh-CN" altLang="zh-CN"/>
              <a:t>的示数为</a:t>
            </a:r>
            <a:r>
              <a:rPr lang="en-US" altLang="zh-CN"/>
              <a:t>2.5 V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保持滑片位置不动，读出电压表</a:t>
            </a:r>
            <a:r>
              <a:rPr lang="en-US" altLang="zh-CN"/>
              <a:t>____</a:t>
            </a:r>
            <a:r>
              <a:rPr lang="zh-CN" altLang="zh-CN"/>
              <a:t>的示数为</a:t>
            </a:r>
            <a:r>
              <a:rPr lang="en-US" altLang="zh-CN" i="1"/>
              <a:t>U</a:t>
            </a:r>
            <a:r>
              <a:rPr lang="en-US" altLang="zh-CN" baseline="-25000"/>
              <a:t>1</a:t>
            </a:r>
            <a:r>
              <a:rPr lang="zh-CN" altLang="zh-CN"/>
              <a:t>；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/>
              <a:t>③</a:t>
            </a:r>
            <a:r>
              <a:rPr lang="zh-CN" altLang="zh-CN"/>
              <a:t>小灯泡正常发光时的阻值表达式为</a:t>
            </a:r>
            <a:r>
              <a:rPr lang="en-US" altLang="zh-CN"/>
              <a:t>__________</a:t>
            </a:r>
            <a:r>
              <a:rPr lang="zh-CN" altLang="zh-CN"/>
              <a:t>。</a:t>
            </a: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67088" y="1176338"/>
            <a:ext cx="19716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7035800" y="2863850"/>
            <a:ext cx="5238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en-US" altLang="zh-CN" baseline="-25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406900" y="3740150"/>
            <a:ext cx="5238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en-US" altLang="zh-CN" baseline="-25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716463" y="4362450"/>
          <a:ext cx="10175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4" imgW="799465" imgH="431800" progId="Equation.DSMT4">
                  <p:embed/>
                </p:oleObj>
              </mc:Choice>
              <mc:Fallback>
                <p:oleObj name="Equation" r:id="rId4" imgW="7994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716463" y="4362450"/>
                        <a:ext cx="101758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48" name="New picture"/>
          <p:cNvPicPr/>
          <p:nvPr/>
        </p:nvPicPr>
        <p:blipFill>
          <a:blip r:embed="rId6"/>
          <a:stretch>
            <a:fillRect/>
          </a:stretch>
        </p:blipFill>
        <p:spPr>
          <a:xfrm>
            <a:off x="11531600" y="10515600"/>
            <a:ext cx="317500" cy="2286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46075" y="600075"/>
            <a:ext cx="879792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(4)</a:t>
            </a:r>
            <a:r>
              <a:rPr lang="zh-CN" altLang="zh-CN"/>
              <a:t>滑动变阻器的作用：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保护电路；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改变定值电阻两端的电压。</a:t>
            </a:r>
          </a:p>
          <a:p>
            <a:pPr eaLnBrk="1" hangingPunct="1"/>
            <a:r>
              <a:rPr lang="en-US" altLang="zh-CN"/>
              <a:t>(5)</a:t>
            </a:r>
            <a:r>
              <a:rPr lang="zh-CN" altLang="zh-CN"/>
              <a:t>滑动变阻器规格的选取要求：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电路中的最大电流</a:t>
            </a:r>
            <a:r>
              <a:rPr lang="en-US" altLang="zh-CN" i="1"/>
              <a:t>I</a:t>
            </a:r>
            <a:r>
              <a:rPr lang="en-US" altLang="zh-CN" baseline="-25000"/>
              <a:t>max</a:t>
            </a:r>
            <a:r>
              <a:rPr lang="en-US" altLang="zh-CN"/>
              <a:t>&lt;</a:t>
            </a:r>
            <a:r>
              <a:rPr lang="zh-CN" altLang="zh-CN"/>
              <a:t>滑动变阻器的额定电流；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当电压表的示数最小时，滑动变阻器两端电压最大为</a:t>
            </a:r>
            <a:r>
              <a:rPr lang="en-US" altLang="zh-CN" i="1"/>
              <a:t>U</a:t>
            </a:r>
            <a:r>
              <a:rPr lang="zh-CN" altLang="zh-CN" baseline="-25000"/>
              <a:t>源</a:t>
            </a:r>
            <a:r>
              <a:rPr lang="zh-CN" altLang="zh-CN"/>
              <a:t>－</a:t>
            </a:r>
            <a:r>
              <a:rPr lang="en-US" altLang="zh-CN" i="1"/>
              <a:t>U</a:t>
            </a:r>
            <a:r>
              <a:rPr lang="en-US" altLang="zh-CN" i="1" baseline="-25000"/>
              <a:t>R</a:t>
            </a:r>
            <a:r>
              <a:rPr lang="en-US" altLang="zh-CN" baseline="-25000"/>
              <a:t>min</a:t>
            </a:r>
            <a:r>
              <a:rPr lang="zh-CN" altLang="zh-CN"/>
              <a:t>，此时滑</a:t>
            </a:r>
            <a:endParaRPr lang="en-US" altLang="zh-CN"/>
          </a:p>
          <a:p>
            <a:pPr eaLnBrk="1" hangingPunct="1"/>
            <a:r>
              <a:rPr lang="zh-CN" altLang="zh-CN"/>
              <a:t>动变阻器接入电路的阻值</a:t>
            </a:r>
            <a:r>
              <a:rPr lang="en-US" altLang="zh-CN" i="1"/>
              <a:t>R</a:t>
            </a:r>
            <a:r>
              <a:rPr lang="zh-CN" altLang="zh-CN" baseline="-25000"/>
              <a:t>滑</a:t>
            </a:r>
            <a:r>
              <a:rPr lang="zh-CN" altLang="zh-CN"/>
              <a:t>＝</a:t>
            </a:r>
            <a:r>
              <a:rPr lang="en-US" altLang="zh-CN"/>
              <a:t>      </a:t>
            </a:r>
            <a:r>
              <a:rPr lang="en-US" altLang="zh-CN" i="1"/>
              <a:t>   </a:t>
            </a:r>
            <a:r>
              <a:rPr lang="zh-CN" altLang="zh-CN"/>
              <a:t>，因此滑动变阻器的最大阻值大</a:t>
            </a:r>
            <a:endParaRPr lang="en-US" altLang="zh-CN"/>
          </a:p>
          <a:p>
            <a:pPr eaLnBrk="1" hangingPunct="1"/>
            <a:r>
              <a:rPr lang="zh-CN" altLang="zh-CN"/>
              <a:t>于或等于</a:t>
            </a:r>
            <a:r>
              <a:rPr lang="en-US" altLang="zh-CN" i="1"/>
              <a:t>R</a:t>
            </a:r>
            <a:r>
              <a:rPr lang="zh-CN" altLang="zh-CN" baseline="-25000"/>
              <a:t>滑</a:t>
            </a:r>
            <a:r>
              <a:rPr lang="zh-CN" altLang="zh-CN"/>
              <a:t>。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854450" y="3386138"/>
          <a:ext cx="1082675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812165" imgH="444500" progId="Equation.DSMT4">
                  <p:embed/>
                </p:oleObj>
              </mc:Choice>
              <mc:Fallback>
                <p:oleObj name="Equation" r:id="rId3" imgW="812165" imgH="4445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854450" y="3386138"/>
                        <a:ext cx="1082675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【分析与交流】</a:t>
            </a:r>
          </a:p>
          <a:p>
            <a:pPr eaLnBrk="1" hangingPunct="1"/>
            <a:r>
              <a:rPr lang="en-US" altLang="zh-CN"/>
              <a:t>3</a:t>
            </a:r>
            <a:r>
              <a:rPr lang="zh-CN" altLang="zh-CN"/>
              <a:t>．电路故障分析。</a:t>
            </a:r>
          </a:p>
          <a:p>
            <a:pPr eaLnBrk="1" hangingPunct="1"/>
            <a:r>
              <a:rPr lang="en-US" altLang="zh-CN"/>
              <a:t>4</a:t>
            </a:r>
            <a:r>
              <a:rPr lang="zh-CN" altLang="zh-CN"/>
              <a:t>．动态电路分析。</a:t>
            </a:r>
          </a:p>
          <a:p>
            <a:pPr eaLnBrk="1" hangingPunct="1"/>
            <a:r>
              <a:rPr lang="en-US" altLang="zh-CN"/>
              <a:t>5</a:t>
            </a:r>
            <a:r>
              <a:rPr lang="zh-CN" altLang="zh-CN"/>
              <a:t>．数据或</a:t>
            </a:r>
            <a:r>
              <a:rPr lang="en-US" altLang="zh-CN" i="1"/>
              <a:t>U</a:t>
            </a:r>
            <a:r>
              <a:rPr lang="en-US" altLang="zh-CN"/>
              <a:t>­</a:t>
            </a:r>
            <a:r>
              <a:rPr lang="en-US" altLang="zh-CN" i="1"/>
              <a:t>I</a:t>
            </a:r>
            <a:r>
              <a:rPr lang="zh-CN" altLang="zh-CN"/>
              <a:t>图象的分析：定值电阻的图象是正比例图象。</a:t>
            </a:r>
          </a:p>
          <a:p>
            <a:pPr eaLnBrk="1" hangingPunct="1"/>
            <a:r>
              <a:rPr lang="en-US" altLang="zh-CN"/>
              <a:t>6</a:t>
            </a:r>
            <a:r>
              <a:rPr lang="zh-CN" altLang="zh-CN"/>
              <a:t>．多次测量的目的：对于测定值电阻阻值的实验，多次测量的目的是</a:t>
            </a:r>
            <a:endParaRPr lang="en-US" altLang="zh-CN"/>
          </a:p>
          <a:p>
            <a:pPr eaLnBrk="1" hangingPunct="1"/>
            <a:r>
              <a:rPr lang="en-US" altLang="zh-CN"/>
              <a:t>_________________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7</a:t>
            </a:r>
            <a:r>
              <a:rPr lang="zh-CN" altLang="zh-CN"/>
              <a:t>．补充实验步骤。</a:t>
            </a:r>
          </a:p>
        </p:txBody>
      </p:sp>
      <p:sp>
        <p:nvSpPr>
          <p:cNvPr id="13315" name="矩形 2"/>
          <p:cNvSpPr>
            <a:spLocks noChangeArrowheads="1"/>
          </p:cNvSpPr>
          <p:nvPr/>
        </p:nvSpPr>
        <p:spPr bwMode="auto">
          <a:xfrm>
            <a:off x="423863" y="2863850"/>
            <a:ext cx="22288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多次测量求平均值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8</a:t>
            </a:r>
            <a:r>
              <a:rPr lang="zh-CN" altLang="zh-CN"/>
              <a:t>．补充实验数据。</a:t>
            </a:r>
          </a:p>
          <a:p>
            <a:pPr eaLnBrk="1" hangingPunct="1"/>
            <a:r>
              <a:rPr lang="en-US" altLang="zh-CN"/>
              <a:t>9</a:t>
            </a:r>
            <a:r>
              <a:rPr lang="zh-CN" altLang="zh-CN"/>
              <a:t>．设计实验电路。</a:t>
            </a:r>
          </a:p>
          <a:p>
            <a:pPr eaLnBrk="1" hangingPunct="1"/>
            <a:r>
              <a:rPr lang="en-US" altLang="zh-CN"/>
              <a:t>10</a:t>
            </a:r>
            <a:r>
              <a:rPr lang="zh-CN" altLang="zh-CN"/>
              <a:t>．设计实验数据表格。</a:t>
            </a:r>
          </a:p>
          <a:p>
            <a:pPr eaLnBrk="1" hangingPunct="1"/>
            <a:r>
              <a:rPr lang="en-US" altLang="zh-CN"/>
              <a:t>11</a:t>
            </a:r>
            <a:r>
              <a:rPr lang="zh-CN" altLang="zh-CN"/>
              <a:t>．实验评估与交流。</a:t>
            </a:r>
            <a:endParaRPr lang="en-US" altLang="zh-CN"/>
          </a:p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【实验结论】</a:t>
            </a:r>
          </a:p>
          <a:p>
            <a:pPr eaLnBrk="1" hangingPunct="1"/>
            <a:r>
              <a:rPr lang="zh-CN" altLang="zh-CN"/>
              <a:t>电阻是导体本身的特性，和导体中的电流及导体两端的电压无关。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1317625"/>
            <a:ext cx="8389938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zh-CN"/>
              <a:t>．</a:t>
            </a:r>
            <a:r>
              <a:rPr lang="en-US" altLang="zh-CN"/>
              <a:t>(2017·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>
                <a:solidFill>
                  <a:srgbClr val="C00000"/>
                </a:solidFill>
              </a:rPr>
              <a:t>【实验名称】 </a:t>
            </a:r>
            <a:r>
              <a:rPr lang="zh-CN" altLang="zh-CN"/>
              <a:t>用电流表和电压表测电阻。</a:t>
            </a:r>
          </a:p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【实验器材】</a:t>
            </a:r>
            <a:r>
              <a:rPr lang="zh-CN" altLang="zh-CN"/>
              <a:t> 电压恒为</a:t>
            </a:r>
            <a:r>
              <a:rPr lang="en-US" altLang="zh-CN"/>
              <a:t>3 V</a:t>
            </a:r>
            <a:r>
              <a:rPr lang="zh-CN" altLang="zh-CN"/>
              <a:t>的电源、电压表、电流表、标有</a:t>
            </a:r>
            <a:r>
              <a:rPr lang="en-US" altLang="zh-CN"/>
              <a:t>“20 Ω</a:t>
            </a:r>
            <a:r>
              <a:rPr lang="zh-CN" altLang="zh-CN"/>
              <a:t>　</a:t>
            </a:r>
            <a:r>
              <a:rPr lang="en-US" altLang="zh-CN"/>
              <a:t>2 A”</a:t>
            </a:r>
            <a:r>
              <a:rPr lang="zh-CN" altLang="zh-CN"/>
              <a:t>字样的滑动变阻器、待测电阻</a:t>
            </a:r>
            <a:r>
              <a:rPr lang="en-US" altLang="zh-CN" i="1"/>
              <a:t>R</a:t>
            </a:r>
            <a:r>
              <a:rPr lang="en-US" altLang="zh-CN" i="1" baseline="-25000"/>
              <a:t>x</a:t>
            </a:r>
            <a:r>
              <a:rPr lang="zh-CN" altLang="zh-CN"/>
              <a:t>、开关、导线若干。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zh-CN">
                <a:solidFill>
                  <a:srgbClr val="C00000"/>
                </a:solidFill>
              </a:rPr>
              <a:t>【实验原理】</a:t>
            </a:r>
            <a:r>
              <a:rPr lang="en-US" altLang="zh-CN"/>
              <a:t>__________________</a:t>
            </a:r>
            <a:r>
              <a:rPr lang="zh-CN" altLang="zh-CN"/>
              <a:t>。</a:t>
            </a:r>
          </a:p>
        </p:txBody>
      </p:sp>
      <p:pic>
        <p:nvPicPr>
          <p:cNvPr id="15363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928688"/>
            <a:ext cx="62293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组合 7"/>
          <p:cNvGrpSpPr/>
          <p:nvPr/>
        </p:nvGrpSpPr>
        <p:grpSpPr>
          <a:xfrm>
            <a:off x="2041525" y="2646363"/>
            <a:ext cx="2362200" cy="584200"/>
            <a:chOff x="2052603" y="2644776"/>
            <a:chExt cx="2361765" cy="584208"/>
          </a:xfrm>
        </p:grpSpPr>
        <p:graphicFrame>
          <p:nvGraphicFramePr>
            <p:cNvPr id="15365" name="Object 5"/>
            <p:cNvGraphicFramePr>
              <a:graphicFrameLocks noChangeAspect="1"/>
            </p:cNvGraphicFramePr>
            <p:nvPr/>
          </p:nvGraphicFramePr>
          <p:xfrm>
            <a:off x="3586149" y="2690030"/>
            <a:ext cx="573726" cy="5389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4" imgW="419100" imgH="393700" progId="Equation.DSMT4">
                    <p:embed/>
                  </p:oleObj>
                </mc:Choice>
                <mc:Fallback>
                  <p:oleObj name="Equation" r:id="rId4" imgW="419100" imgH="3937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586149" y="2690030"/>
                          <a:ext cx="573726" cy="5389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66" name="矩形 5"/>
            <p:cNvSpPr>
              <a:spLocks noChangeArrowheads="1"/>
            </p:cNvSpPr>
            <p:nvPr/>
          </p:nvSpPr>
          <p:spPr bwMode="auto">
            <a:xfrm>
              <a:off x="2052603" y="2644776"/>
              <a:ext cx="2361765" cy="549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150000"/>
                </a:lnSpc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>
                  <a:solidFill>
                    <a:srgbClr val="C0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欧姆定律或</a:t>
              </a:r>
              <a:r>
                <a:rPr lang="en-US" altLang="zh-CN">
                  <a:solidFill>
                    <a:srgbClr val="C0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(     )</a:t>
              </a:r>
              <a:endPara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346075" y="234950"/>
            <a:ext cx="868045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【实验步骤】 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小明按照如图甲所示的电路图连接电路。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闭合开关，发现电流表示数如图乙所示，则下一步实验操作是先</a:t>
            </a:r>
            <a:r>
              <a:rPr lang="en-US" altLang="zh-CN"/>
              <a:t>_____</a:t>
            </a:r>
          </a:p>
          <a:p>
            <a:pPr eaLnBrk="1" hangingPunct="1"/>
            <a:r>
              <a:rPr lang="en-US" altLang="zh-CN"/>
              <a:t>_____</a:t>
            </a:r>
            <a:r>
              <a:rPr lang="zh-CN" altLang="zh-CN"/>
              <a:t>，然后</a:t>
            </a:r>
            <a:r>
              <a:rPr lang="en-US" altLang="zh-CN"/>
              <a:t>_________________________________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小明测出待测电阻的阻值后，向老师汇报，老师指出他的实验设计中</a:t>
            </a:r>
            <a:endParaRPr lang="en-US" altLang="zh-CN"/>
          </a:p>
          <a:p>
            <a:pPr eaLnBrk="1" hangingPunct="1"/>
            <a:r>
              <a:rPr lang="zh-CN" altLang="zh-CN"/>
              <a:t>存在着不足，其不足是</a:t>
            </a:r>
            <a:r>
              <a:rPr lang="en-US" altLang="zh-CN"/>
              <a:t>_______________________________</a:t>
            </a:r>
            <a:r>
              <a:rPr lang="zh-CN" altLang="zh-CN"/>
              <a:t>。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27300" y="1185863"/>
            <a:ext cx="3579813" cy="145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8004175" y="2463800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断开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09575" y="2938463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开关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808163" y="2908300"/>
            <a:ext cx="44021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将电流表正、负接线柱上的导线对调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2965450" y="3814763"/>
            <a:ext cx="41465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只测量一组数据，实验误差会较大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(4)</a:t>
            </a:r>
            <a:r>
              <a:rPr lang="zh-CN" altLang="zh-CN"/>
              <a:t>改进后，小明继续实验并将数据记录在下表中，分析数据可知待测电</a:t>
            </a:r>
            <a:endParaRPr lang="en-US" altLang="zh-CN"/>
          </a:p>
          <a:p>
            <a:pPr eaLnBrk="1" hangingPunct="1"/>
            <a:r>
              <a:rPr lang="zh-CN" altLang="zh-CN"/>
              <a:t>阻的阻值为</a:t>
            </a:r>
            <a:r>
              <a:rPr lang="en-US" altLang="zh-CN"/>
              <a:t>____Ω</a:t>
            </a:r>
            <a:r>
              <a:rPr lang="zh-CN" altLang="zh-CN"/>
              <a:t>。还可以初步得出：电阻一定时，通过导体的电流与导</a:t>
            </a:r>
            <a:endParaRPr lang="en-US" altLang="zh-CN"/>
          </a:p>
          <a:p>
            <a:pPr eaLnBrk="1" hangingPunct="1"/>
            <a:r>
              <a:rPr lang="zh-CN" altLang="zh-CN"/>
              <a:t>体两端的电压成</a:t>
            </a:r>
            <a:r>
              <a:rPr lang="en-US" altLang="zh-CN"/>
              <a:t>______</a:t>
            </a:r>
            <a:r>
              <a:rPr lang="zh-CN" altLang="zh-CN"/>
              <a:t>。</a:t>
            </a:r>
          </a:p>
        </p:txBody>
      </p:sp>
      <p:graphicFrame>
        <p:nvGraphicFramePr>
          <p:cNvPr id="17445" name="Group 37"/>
          <p:cNvGraphicFramePr>
            <a:graphicFrameLocks noGrp="1"/>
          </p:cNvGraphicFramePr>
          <p:nvPr/>
        </p:nvGraphicFramePr>
        <p:xfrm>
          <a:off x="2016125" y="2233613"/>
          <a:ext cx="5221288" cy="2194456"/>
        </p:xfrm>
        <a:graphic>
          <a:graphicData uri="http://schemas.openxmlformats.org/drawingml/2006/table">
            <a:tbl>
              <a:tblPr/>
              <a:tblGrid>
                <a:gridCol w="1773238"/>
                <a:gridCol w="1317625"/>
                <a:gridCol w="2130425"/>
              </a:tblGrid>
              <a:tr h="5476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实验次数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电压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/V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电流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/A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2.4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0.24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0.20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754188" y="1038225"/>
            <a:ext cx="441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10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308225" y="1512888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正比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6439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(5)</a:t>
            </a:r>
            <a:r>
              <a:rPr lang="zh-CN" altLang="zh-CN"/>
              <a:t>实验过程中，若小明将滑片</a:t>
            </a:r>
            <a:r>
              <a:rPr lang="en-US" altLang="zh-CN" i="1"/>
              <a:t>P</a:t>
            </a:r>
            <a:r>
              <a:rPr lang="zh-CN" altLang="zh-CN"/>
              <a:t>移到了如图丙所示位置，闭合开关，此时</a:t>
            </a:r>
            <a:endParaRPr lang="en-US" altLang="zh-CN"/>
          </a:p>
          <a:p>
            <a:pPr eaLnBrk="1" hangingPunct="1"/>
            <a:r>
              <a:rPr lang="zh-CN" altLang="zh-CN"/>
              <a:t>电流表的示数为</a:t>
            </a:r>
            <a:r>
              <a:rPr lang="en-US" altLang="zh-CN"/>
              <a:t>______</a:t>
            </a:r>
            <a:r>
              <a:rPr lang="zh-CN" altLang="zh-CN"/>
              <a:t>。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9725" y="1816100"/>
            <a:ext cx="28003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220913" y="1038225"/>
            <a:ext cx="119856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0.1 A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2380</Words>
  <Application>Microsoft Office PowerPoint</Application>
  <PresentationFormat>全屏显示(16:9)</PresentationFormat>
  <Paragraphs>197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4" baseType="lpstr">
      <vt:lpstr>Arial</vt:lpstr>
      <vt:lpstr>宋体</vt:lpstr>
      <vt:lpstr>楷体_GB2312</vt:lpstr>
      <vt:lpstr>黑体</vt:lpstr>
      <vt:lpstr>等线</vt:lpstr>
      <vt:lpstr>Courier New</vt:lpstr>
      <vt:lpstr>幼圆</vt:lpstr>
      <vt:lpstr>Times New Roman</vt:lpstr>
      <vt:lpstr>Wingdings</vt:lpstr>
      <vt:lpstr>华文中宋</vt:lpstr>
      <vt:lpstr>3_A000120140530A99PPBG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cp:lastPrinted>2020-12-31T10:16:31Z</cp:lastPrinted>
  <dcterms:created xsi:type="dcterms:W3CDTF">2020-12-31T10:16:31Z</dcterms:created>
  <dcterms:modified xsi:type="dcterms:W3CDTF">2021-02-25T01:28:23Z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