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slide" Target="slide22.xml"/><Relationship Id="rId5" Type="http://schemas.openxmlformats.org/officeDocument/2006/relationships/tags" Target="../tags/tag5.xml"/><Relationship Id="rId10" Type="http://schemas.openxmlformats.org/officeDocument/2006/relationships/slide" Target="slide18.xml"/><Relationship Id="rId4" Type="http://schemas.openxmlformats.org/officeDocument/2006/relationships/tags" Target="../tags/tag4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0.xml"/><Relationship Id="rId4" Type="http://schemas.openxmlformats.org/officeDocument/2006/relationships/image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slide" Target="slide10.xml"/><Relationship Id="rId4" Type="http://schemas.openxmlformats.org/officeDocument/2006/relationships/image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8.png"/><Relationship Id="rId4" Type="http://schemas.openxmlformats.org/officeDocument/2006/relationships/image" Target="NU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离页连接符 16"/>
          <p:cNvSpPr/>
          <p:nvPr/>
        </p:nvSpPr>
        <p:spPr>
          <a:xfrm rot="5400000">
            <a:off x="10196154" y="3291205"/>
            <a:ext cx="2831465" cy="1164590"/>
          </a:xfrm>
          <a:prstGeom prst="flowChartOffpageConnector">
            <a:avLst/>
          </a:prstGeom>
          <a:solidFill>
            <a:srgbClr val="008E4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栏目导航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58098" y="2879725"/>
            <a:ext cx="6904355" cy="828040"/>
            <a:chOff x="4509" y="3668"/>
            <a:chExt cx="10873" cy="1304"/>
          </a:xfrm>
        </p:grpSpPr>
        <p:sp>
          <p:nvSpPr>
            <p:cNvPr id="10" name="圆角矩形 6"/>
            <p:cNvSpPr/>
            <p:nvPr>
              <p:custDataLst>
                <p:tags r:id="rId4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 fontAlgn="auto"/>
              <a:endParaRPr lang="zh-CN" altLang="en-US" sz="3200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椭圆 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6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>
              <a:hlinkClick r:id="rId8" action="ppaction://hlinksldjump"/>
            </p:cNvPr>
            <p:cNvSpPr txBox="1"/>
            <p:nvPr/>
          </p:nvSpPr>
          <p:spPr>
            <a:xfrm>
              <a:off x="6557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湖南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年中考真题精选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58100" y="4027805"/>
            <a:ext cx="6904354" cy="828040"/>
            <a:chOff x="4509" y="3668"/>
            <a:chExt cx="10873" cy="1304"/>
          </a:xfrm>
        </p:grpSpPr>
        <p:sp>
          <p:nvSpPr>
            <p:cNvPr id="21" name="圆角矩形 6"/>
            <p:cNvSpPr/>
            <p:nvPr>
              <p:custDataLst>
                <p:tags r:id="rId2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/>
              <a:endParaRPr lang="zh-CN" altLang="en-US" sz="32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2" name="椭圆 7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noProof="1">
                <a:solidFill>
                  <a:prstClr val="black"/>
                </a:solidFill>
              </a:endParaRPr>
            </a:p>
          </p:txBody>
        </p:sp>
        <p:pic>
          <p:nvPicPr>
            <p:cNvPr id="23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hlinkClick r:id="rId9" action="ppaction://hlinksldjump"/>
            </p:cNvPr>
            <p:cNvSpPr txBox="1"/>
            <p:nvPr/>
          </p:nvSpPr>
          <p:spPr>
            <a:xfrm>
              <a:off x="6444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知识精讲</a:t>
              </a:r>
              <a:endPara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9" name="文本框 78">
            <a:hlinkClick r:id="rId9" action="ppaction://hlinksldjump"/>
          </p:cNvPr>
          <p:cNvSpPr txBox="1"/>
          <p:nvPr/>
        </p:nvSpPr>
        <p:spPr>
          <a:xfrm>
            <a:off x="3241993" y="4999990"/>
            <a:ext cx="189357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考点清单</a:t>
            </a:r>
          </a:p>
        </p:txBody>
      </p:sp>
      <p:sp>
        <p:nvSpPr>
          <p:cNvPr id="30" name="文本框 78">
            <a:hlinkClick r:id="rId10" action="ppaction://hlinksldjump"/>
          </p:cNvPr>
          <p:cNvSpPr txBox="1"/>
          <p:nvPr/>
        </p:nvSpPr>
        <p:spPr>
          <a:xfrm>
            <a:off x="5420678" y="4999990"/>
            <a:ext cx="1892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图说物理</a:t>
            </a:r>
          </a:p>
        </p:txBody>
      </p:sp>
      <p:sp>
        <p:nvSpPr>
          <p:cNvPr id="31" name="文本框 78">
            <a:hlinkClick r:id="rId11" action="ppaction://hlinksldjump"/>
          </p:cNvPr>
          <p:cNvSpPr txBox="1"/>
          <p:nvPr/>
        </p:nvSpPr>
        <p:spPr>
          <a:xfrm>
            <a:off x="7436803" y="4999990"/>
            <a:ext cx="2379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重难点突破</a:t>
            </a:r>
          </a:p>
        </p:txBody>
      </p:sp>
      <p:sp>
        <p:nvSpPr>
          <p:cNvPr id="104" name="矩形 103"/>
          <p:cNvSpPr/>
          <p:nvPr/>
        </p:nvSpPr>
        <p:spPr>
          <a:xfrm>
            <a:off x="3858578" y="1214912"/>
            <a:ext cx="4485640" cy="124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专题五  </a:t>
            </a:r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力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inIdea"/>
          <p:cNvSpPr/>
          <p:nvPr/>
        </p:nvSpPr>
        <p:spPr>
          <a:xfrm>
            <a:off x="4002723" y="3086735"/>
            <a:ext cx="2647950" cy="1082040"/>
          </a:xfrm>
          <a:custGeom>
            <a:avLst/>
            <a:gdLst>
              <a:gd name="rtl" fmla="*/ 224960 w 1767760"/>
              <a:gd name="rtt" fmla="*/ 132240 h 547200"/>
              <a:gd name="rtr" fmla="*/ 1539760 w 1767760"/>
              <a:gd name="rtb" fmla="*/ 428640 h 547200"/>
            </a:gdLst>
            <a:ahLst/>
            <a:cxnLst/>
            <a:rect l="rtl" t="rtt" r="rtr" b="rtb"/>
            <a:pathLst>
              <a:path w="1767760" h="547200">
                <a:moveTo>
                  <a:pt x="273600" y="0"/>
                </a:moveTo>
                <a:lnTo>
                  <a:pt x="1494160" y="0"/>
                </a:lnTo>
                <a:cubicBezTo>
                  <a:pt x="1645269" y="0"/>
                  <a:pt x="1767760" y="122491"/>
                  <a:pt x="1767760" y="273600"/>
                </a:cubicBezTo>
                <a:cubicBezTo>
                  <a:pt x="1767760" y="424709"/>
                  <a:pt x="1645269" y="547200"/>
                  <a:pt x="1494160" y="547200"/>
                </a:cubicBezTo>
                <a:lnTo>
                  <a:pt x="273600" y="547200"/>
                </a:lnTo>
                <a:cubicBezTo>
                  <a:pt x="122491" y="547200"/>
                  <a:pt x="0" y="424709"/>
                  <a:pt x="0" y="273600"/>
                </a:cubicBezTo>
                <a:cubicBezTo>
                  <a:pt x="0" y="122491"/>
                  <a:pt x="122491" y="0"/>
                  <a:pt x="2736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96E54E"/>
            </a:solidFill>
            <a:round/>
          </a:ln>
        </p:spPr>
        <p:txBody>
          <a:bodyPr wrap="none" lIns="0" tIns="0" rIns="0" bIns="22500" rtlCol="0" anchor="ctr"/>
          <a:lstStyle/>
          <a:p>
            <a:pPr algn="ctr"/>
            <a:r>
              <a:rPr sz="2400" b="1">
                <a:solidFill>
                  <a:srgbClr val="454545"/>
                </a:solidFill>
                <a:latin typeface="方正粗黑宋简体" panose="02000000000000000000" charset="-122"/>
              </a:rPr>
              <a:t>力 运动和力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442393" y="1541145"/>
            <a:ext cx="1717040" cy="2449830"/>
            <a:chOff x="10144" y="2427"/>
            <a:chExt cx="2704" cy="3858"/>
          </a:xfrm>
        </p:grpSpPr>
        <p:sp>
          <p:nvSpPr>
            <p:cNvPr id="103" name="MMConnector"/>
            <p:cNvSpPr/>
            <p:nvPr/>
          </p:nvSpPr>
          <p:spPr>
            <a:xfrm>
              <a:off x="10144" y="4301"/>
              <a:ext cx="1184" cy="1985"/>
            </a:xfrm>
            <a:custGeom>
              <a:avLst/>
              <a:gdLst/>
              <a:ahLst/>
              <a:cxnLst/>
              <a:rect l="0" t="0" r="0" b="0"/>
              <a:pathLst>
                <a:path w="1025584" h="637503">
                  <a:moveTo>
                    <a:pt x="-202015" y="163734"/>
                  </a:moveTo>
                  <a:cubicBezTo>
                    <a:pt x="-216654" y="176084"/>
                    <a:pt x="-218371" y="193645"/>
                    <a:pt x="-208816" y="204724"/>
                  </a:cubicBezTo>
                  <a:cubicBezTo>
                    <a:pt x="-199262" y="215803"/>
                    <a:pt x="-181447" y="216900"/>
                    <a:pt x="-167272" y="204022"/>
                  </a:cubicBezTo>
                  <a:cubicBezTo>
                    <a:pt x="-153980" y="191946"/>
                    <a:pt x="-140688" y="179871"/>
                    <a:pt x="-127596" y="167630"/>
                  </a:cubicBezTo>
                  <a:cubicBezTo>
                    <a:pt x="-114504" y="155389"/>
                    <a:pt x="-101612" y="142982"/>
                    <a:pt x="-88826" y="130500"/>
                  </a:cubicBezTo>
                  <a:cubicBezTo>
                    <a:pt x="-76039" y="118018"/>
                    <a:pt x="-63358" y="105459"/>
                    <a:pt x="-50767" y="92844"/>
                  </a:cubicBezTo>
                  <a:cubicBezTo>
                    <a:pt x="-38176" y="80228"/>
                    <a:pt x="-25674" y="67555"/>
                    <a:pt x="-13224" y="54859"/>
                  </a:cubicBezTo>
                  <a:cubicBezTo>
                    <a:pt x="-773" y="42163"/>
                    <a:pt x="11625" y="29445"/>
                    <a:pt x="24005" y="16733"/>
                  </a:cubicBezTo>
                  <a:cubicBezTo>
                    <a:pt x="36384" y="4021"/>
                    <a:pt x="48743" y="-8684"/>
                    <a:pt x="61117" y="-21351"/>
                  </a:cubicBezTo>
                  <a:cubicBezTo>
                    <a:pt x="73490" y="-34019"/>
                    <a:pt x="85878" y="-46650"/>
                    <a:pt x="98312" y="-59212"/>
                  </a:cubicBezTo>
                  <a:cubicBezTo>
                    <a:pt x="110746" y="-71774"/>
                    <a:pt x="123227" y="-84269"/>
                    <a:pt x="135788" y="-96662"/>
                  </a:cubicBezTo>
                  <a:cubicBezTo>
                    <a:pt x="148348" y="-109056"/>
                    <a:pt x="160988" y="-121349"/>
                    <a:pt x="173739" y="-133507"/>
                  </a:cubicBezTo>
                  <a:cubicBezTo>
                    <a:pt x="186490" y="-145664"/>
                    <a:pt x="199353" y="-157687"/>
                    <a:pt x="212357" y="-169536"/>
                  </a:cubicBezTo>
                  <a:cubicBezTo>
                    <a:pt x="225362" y="-181386"/>
                    <a:pt x="238508" y="-193063"/>
                    <a:pt x="251826" y="-204526"/>
                  </a:cubicBezTo>
                  <a:cubicBezTo>
                    <a:pt x="265143" y="-215989"/>
                    <a:pt x="278632" y="-227238"/>
                    <a:pt x="292317" y="-238230"/>
                  </a:cubicBezTo>
                  <a:cubicBezTo>
                    <a:pt x="306002" y="-249221"/>
                    <a:pt x="319884" y="-259955"/>
                    <a:pt x="333985" y="-270383"/>
                  </a:cubicBezTo>
                  <a:cubicBezTo>
                    <a:pt x="348085" y="-280811"/>
                    <a:pt x="362404" y="-290934"/>
                    <a:pt x="376957" y="-300701"/>
                  </a:cubicBezTo>
                  <a:cubicBezTo>
                    <a:pt x="391510" y="-310469"/>
                    <a:pt x="406297" y="-319882"/>
                    <a:pt x="421326" y="-328890"/>
                  </a:cubicBezTo>
                  <a:cubicBezTo>
                    <a:pt x="436355" y="-337897"/>
                    <a:pt x="451625" y="-346500"/>
                    <a:pt x="467137" y="-354649"/>
                  </a:cubicBezTo>
                  <a:cubicBezTo>
                    <a:pt x="482649" y="-362799"/>
                    <a:pt x="498403" y="-370495"/>
                    <a:pt x="514382" y="-377696"/>
                  </a:cubicBezTo>
                  <a:cubicBezTo>
                    <a:pt x="530362" y="-384897"/>
                    <a:pt x="546567" y="-391602"/>
                    <a:pt x="562992" y="-397778"/>
                  </a:cubicBezTo>
                  <a:cubicBezTo>
                    <a:pt x="579417" y="-403953"/>
                    <a:pt x="596062" y="-409600"/>
                    <a:pt x="612840" y="-414693"/>
                  </a:cubicBezTo>
                  <a:cubicBezTo>
                    <a:pt x="629618" y="-419787"/>
                    <a:pt x="646528" y="-424329"/>
                    <a:pt x="663750" y="-428312"/>
                  </a:cubicBezTo>
                  <a:cubicBezTo>
                    <a:pt x="680971" y="-432295"/>
                    <a:pt x="698504" y="-435720"/>
                    <a:pt x="715511" y="-438579"/>
                  </a:cubicBezTo>
                  <a:cubicBezTo>
                    <a:pt x="732518" y="-441438"/>
                    <a:pt x="749000" y="-443730"/>
                    <a:pt x="767899" y="-445520"/>
                  </a:cubicBezTo>
                  <a:cubicBezTo>
                    <a:pt x="786797" y="-447310"/>
                    <a:pt x="808113" y="-448596"/>
                    <a:pt x="820690" y="-449230"/>
                  </a:cubicBezTo>
                  <a:cubicBezTo>
                    <a:pt x="833266" y="-449864"/>
                    <a:pt x="837103" y="-449844"/>
                    <a:pt x="840940" y="-449825"/>
                  </a:cubicBezTo>
                  <a:cubicBezTo>
                    <a:pt x="843676" y="-449811"/>
                    <a:pt x="845500" y="-451535"/>
                    <a:pt x="845500" y="-453625"/>
                  </a:cubicBezTo>
                  <a:cubicBezTo>
                    <a:pt x="845500" y="-455715"/>
                    <a:pt x="843674" y="-457311"/>
                    <a:pt x="840940" y="-457425"/>
                  </a:cubicBezTo>
                  <a:cubicBezTo>
                    <a:pt x="837079" y="-457586"/>
                    <a:pt x="833218" y="-457748"/>
                    <a:pt x="820506" y="-457574"/>
                  </a:cubicBezTo>
                  <a:cubicBezTo>
                    <a:pt x="807793" y="-457400"/>
                    <a:pt x="786228" y="-456890"/>
                    <a:pt x="767055" y="-455781"/>
                  </a:cubicBezTo>
                  <a:cubicBezTo>
                    <a:pt x="747882" y="-454672"/>
                    <a:pt x="731099" y="-452963"/>
                    <a:pt x="713742" y="-450697"/>
                  </a:cubicBezTo>
                  <a:cubicBezTo>
                    <a:pt x="696385" y="-448430"/>
                    <a:pt x="678452" y="-445605"/>
                    <a:pt x="660791" y="-442196"/>
                  </a:cubicBezTo>
                  <a:cubicBezTo>
                    <a:pt x="643129" y="-438788"/>
                    <a:pt x="625738" y="-434795"/>
                    <a:pt x="608442" y="-430230"/>
                  </a:cubicBezTo>
                  <a:cubicBezTo>
                    <a:pt x="591147" y="-425664"/>
                    <a:pt x="573946" y="-420524"/>
                    <a:pt x="556936" y="-414831"/>
                  </a:cubicBezTo>
                  <a:cubicBezTo>
                    <a:pt x="539925" y="-409137"/>
                    <a:pt x="523105" y="-402890"/>
                    <a:pt x="506487" y="-396123"/>
                  </a:cubicBezTo>
                  <a:cubicBezTo>
                    <a:pt x="489870" y="-389356"/>
                    <a:pt x="473456" y="-382070"/>
                    <a:pt x="457270" y="-374309"/>
                  </a:cubicBezTo>
                  <a:cubicBezTo>
                    <a:pt x="441083" y="-366548"/>
                    <a:pt x="425123" y="-358313"/>
                    <a:pt x="409398" y="-349655"/>
                  </a:cubicBezTo>
                  <a:cubicBezTo>
                    <a:pt x="393673" y="-340997"/>
                    <a:pt x="378183" y="-331917"/>
                    <a:pt x="362926" y="-322468"/>
                  </a:cubicBezTo>
                  <a:cubicBezTo>
                    <a:pt x="347669" y="-313020"/>
                    <a:pt x="332645" y="-303204"/>
                    <a:pt x="317844" y="-293076"/>
                  </a:cubicBezTo>
                  <a:cubicBezTo>
                    <a:pt x="303043" y="-282947"/>
                    <a:pt x="288465" y="-272505"/>
                    <a:pt x="274091" y="-261804"/>
                  </a:cubicBezTo>
                  <a:cubicBezTo>
                    <a:pt x="259718" y="-251102"/>
                    <a:pt x="245549" y="-240140"/>
                    <a:pt x="231563" y="-228967"/>
                  </a:cubicBezTo>
                  <a:cubicBezTo>
                    <a:pt x="217577" y="-217794"/>
                    <a:pt x="203773" y="-206410"/>
                    <a:pt x="190125" y="-194860"/>
                  </a:cubicBezTo>
                  <a:cubicBezTo>
                    <a:pt x="176477" y="-183310"/>
                    <a:pt x="162984" y="-171595"/>
                    <a:pt x="149620" y="-159756"/>
                  </a:cubicBezTo>
                  <a:cubicBezTo>
                    <a:pt x="136255" y="-147918"/>
                    <a:pt x="123017" y="-135955"/>
                    <a:pt x="109877" y="-123907"/>
                  </a:cubicBezTo>
                  <a:cubicBezTo>
                    <a:pt x="96737" y="-111860"/>
                    <a:pt x="83695" y="-99727"/>
                    <a:pt x="70720" y="-87546"/>
                  </a:cubicBezTo>
                  <a:cubicBezTo>
                    <a:pt x="57745" y="-75364"/>
                    <a:pt x="44838" y="-63134"/>
                    <a:pt x="31967" y="-50889"/>
                  </a:cubicBezTo>
                  <a:cubicBezTo>
                    <a:pt x="19097" y="-38644"/>
                    <a:pt x="6263" y="-26385"/>
                    <a:pt x="-6563" y="-14145"/>
                  </a:cubicBezTo>
                  <a:cubicBezTo>
                    <a:pt x="-19389" y="-1905"/>
                    <a:pt x="-32209" y="10315"/>
                    <a:pt x="-45050" y="22483"/>
                  </a:cubicBezTo>
                  <a:cubicBezTo>
                    <a:pt x="-57891" y="34652"/>
                    <a:pt x="-70754" y="46768"/>
                    <a:pt x="-83670" y="58794"/>
                  </a:cubicBezTo>
                  <a:cubicBezTo>
                    <a:pt x="-96587" y="70821"/>
                    <a:pt x="-109557" y="82756"/>
                    <a:pt x="-122596" y="94583"/>
                  </a:cubicBezTo>
                  <a:cubicBezTo>
                    <a:pt x="-135636" y="106411"/>
                    <a:pt x="-148745" y="118131"/>
                    <a:pt x="-161993" y="129638"/>
                  </a:cubicBezTo>
                  <a:cubicBezTo>
                    <a:pt x="-175241" y="141145"/>
                    <a:pt x="-188628" y="152439"/>
                    <a:pt x="-202015" y="163734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2" name="MainTopic"/>
            <p:cNvSpPr/>
            <p:nvPr/>
          </p:nvSpPr>
          <p:spPr>
            <a:xfrm>
              <a:off x="11110" y="2427"/>
              <a:ext cx="1739" cy="923"/>
            </a:xfrm>
            <a:custGeom>
              <a:avLst/>
              <a:gdLst>
                <a:gd name="rtl" fmla="*/ 135280 w 737200"/>
                <a:gd name="rtt" fmla="*/ 71440 h 296400"/>
                <a:gd name="rtr" fmla="*/ 598880 w 737200"/>
                <a:gd name="rtb" fmla="*/ 238640 h 296400"/>
              </a:gdLst>
              <a:ahLst/>
              <a:cxnLst/>
              <a:rect l="rtl" t="rtt" r="rtr" b="rtb"/>
              <a:pathLst>
                <a:path w="737200" h="296400">
                  <a:moveTo>
                    <a:pt x="30400" y="0"/>
                  </a:moveTo>
                  <a:lnTo>
                    <a:pt x="706800" y="0"/>
                  </a:lnTo>
                  <a:cubicBezTo>
                    <a:pt x="723581" y="0"/>
                    <a:pt x="737200" y="13619"/>
                    <a:pt x="737200" y="30400"/>
                  </a:cubicBezTo>
                  <a:lnTo>
                    <a:pt x="737200" y="266000"/>
                  </a:lnTo>
                  <a:cubicBezTo>
                    <a:pt x="737200" y="282781"/>
                    <a:pt x="723581" y="296400"/>
                    <a:pt x="7068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摩擦力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85903" y="3143250"/>
            <a:ext cx="2005330" cy="915670"/>
            <a:chOff x="10370" y="4950"/>
            <a:chExt cx="3158" cy="1442"/>
          </a:xfrm>
        </p:grpSpPr>
        <p:sp>
          <p:nvSpPr>
            <p:cNvPr id="105" name="MMConnector"/>
            <p:cNvSpPr/>
            <p:nvPr/>
          </p:nvSpPr>
          <p:spPr>
            <a:xfrm>
              <a:off x="10370" y="5692"/>
              <a:ext cx="748" cy="24"/>
            </a:xfrm>
            <a:custGeom>
              <a:avLst/>
              <a:gdLst/>
              <a:ahLst/>
              <a:cxnLst/>
              <a:rect l="0" t="0" r="0" b="0"/>
              <a:pathLst>
                <a:path w="798073" h="7600">
                  <a:moveTo>
                    <a:pt x="42544" y="-26353"/>
                  </a:moveTo>
                  <a:cubicBezTo>
                    <a:pt x="23395" y="-26667"/>
                    <a:pt x="10772" y="-13997"/>
                    <a:pt x="10949" y="632"/>
                  </a:cubicBezTo>
                  <a:cubicBezTo>
                    <a:pt x="11126" y="15261"/>
                    <a:pt x="24053" y="27623"/>
                    <a:pt x="43189" y="26843"/>
                  </a:cubicBezTo>
                  <a:cubicBezTo>
                    <a:pt x="60916" y="26121"/>
                    <a:pt x="78643" y="25399"/>
                    <a:pt x="96369" y="24676"/>
                  </a:cubicBezTo>
                  <a:cubicBezTo>
                    <a:pt x="114095" y="23953"/>
                    <a:pt x="131821" y="23229"/>
                    <a:pt x="149546" y="22506"/>
                  </a:cubicBezTo>
                  <a:cubicBezTo>
                    <a:pt x="167272" y="21782"/>
                    <a:pt x="184997" y="21060"/>
                    <a:pt x="202721" y="20339"/>
                  </a:cubicBezTo>
                  <a:cubicBezTo>
                    <a:pt x="220446" y="19618"/>
                    <a:pt x="238170" y="18898"/>
                    <a:pt x="255894" y="18182"/>
                  </a:cubicBezTo>
                  <a:cubicBezTo>
                    <a:pt x="273618" y="17465"/>
                    <a:pt x="291342" y="16751"/>
                    <a:pt x="309065" y="16041"/>
                  </a:cubicBezTo>
                  <a:cubicBezTo>
                    <a:pt x="326789" y="15330"/>
                    <a:pt x="344512" y="14624"/>
                    <a:pt x="362236" y="13923"/>
                  </a:cubicBezTo>
                  <a:cubicBezTo>
                    <a:pt x="379959" y="13222"/>
                    <a:pt x="397682" y="12526"/>
                    <a:pt x="415406" y="11836"/>
                  </a:cubicBezTo>
                  <a:cubicBezTo>
                    <a:pt x="433129" y="11146"/>
                    <a:pt x="450852" y="10463"/>
                    <a:pt x="468576" y="9787"/>
                  </a:cubicBezTo>
                  <a:cubicBezTo>
                    <a:pt x="486300" y="9111"/>
                    <a:pt x="504023" y="8443"/>
                    <a:pt x="521747" y="7784"/>
                  </a:cubicBezTo>
                  <a:cubicBezTo>
                    <a:pt x="539471" y="7124"/>
                    <a:pt x="557195" y="6474"/>
                    <a:pt x="574920" y="5833"/>
                  </a:cubicBezTo>
                  <a:cubicBezTo>
                    <a:pt x="592645" y="5193"/>
                    <a:pt x="610370" y="4563"/>
                    <a:pt x="628095" y="3944"/>
                  </a:cubicBezTo>
                  <a:cubicBezTo>
                    <a:pt x="645821" y="3326"/>
                    <a:pt x="663546" y="2719"/>
                    <a:pt x="681274" y="2124"/>
                  </a:cubicBezTo>
                  <a:cubicBezTo>
                    <a:pt x="699001" y="1530"/>
                    <a:pt x="716732" y="949"/>
                    <a:pt x="734455" y="381"/>
                  </a:cubicBezTo>
                  <a:cubicBezTo>
                    <a:pt x="752179" y="-188"/>
                    <a:pt x="769895" y="-743"/>
                    <a:pt x="787641" y="-1279"/>
                  </a:cubicBezTo>
                  <a:cubicBezTo>
                    <a:pt x="805387" y="-1815"/>
                    <a:pt x="823164" y="-2331"/>
                    <a:pt x="840940" y="-2847"/>
                  </a:cubicBezTo>
                  <a:cubicBezTo>
                    <a:pt x="843675" y="-2926"/>
                    <a:pt x="845500" y="-4560"/>
                    <a:pt x="845500" y="-6650"/>
                  </a:cubicBezTo>
                  <a:cubicBezTo>
                    <a:pt x="845500" y="-8740"/>
                    <a:pt x="843675" y="-10377"/>
                    <a:pt x="840940" y="-10453"/>
                  </a:cubicBezTo>
                  <a:cubicBezTo>
                    <a:pt x="823158" y="-10950"/>
                    <a:pt x="805376" y="-11447"/>
                    <a:pt x="787622" y="-11925"/>
                  </a:cubicBezTo>
                  <a:cubicBezTo>
                    <a:pt x="769868" y="-12402"/>
                    <a:pt x="752142" y="-12860"/>
                    <a:pt x="734408" y="-13305"/>
                  </a:cubicBezTo>
                  <a:cubicBezTo>
                    <a:pt x="716674" y="-13749"/>
                    <a:pt x="698932" y="-14181"/>
                    <a:pt x="681191" y="-14600"/>
                  </a:cubicBezTo>
                  <a:cubicBezTo>
                    <a:pt x="663450" y="-15019"/>
                    <a:pt x="645711" y="-15425"/>
                    <a:pt x="627971" y="-15820"/>
                  </a:cubicBezTo>
                  <a:cubicBezTo>
                    <a:pt x="610230" y="-16214"/>
                    <a:pt x="592489" y="-16597"/>
                    <a:pt x="574748" y="-16970"/>
                  </a:cubicBezTo>
                  <a:cubicBezTo>
                    <a:pt x="557007" y="-17343"/>
                    <a:pt x="539266" y="-17706"/>
                    <a:pt x="521525" y="-18059"/>
                  </a:cubicBezTo>
                  <a:cubicBezTo>
                    <a:pt x="503783" y="-18413"/>
                    <a:pt x="486042" y="-18758"/>
                    <a:pt x="468300" y="-19095"/>
                  </a:cubicBezTo>
                  <a:cubicBezTo>
                    <a:pt x="450559" y="-19432"/>
                    <a:pt x="432817" y="-19762"/>
                    <a:pt x="415076" y="-20085"/>
                  </a:cubicBezTo>
                  <a:cubicBezTo>
                    <a:pt x="397334" y="-20409"/>
                    <a:pt x="379593" y="-20726"/>
                    <a:pt x="361852" y="-21037"/>
                  </a:cubicBezTo>
                  <a:cubicBezTo>
                    <a:pt x="344111" y="-21349"/>
                    <a:pt x="326370" y="-21656"/>
                    <a:pt x="308629" y="-21959"/>
                  </a:cubicBezTo>
                  <a:cubicBezTo>
                    <a:pt x="290888" y="-22262"/>
                    <a:pt x="273148" y="-22561"/>
                    <a:pt x="255408" y="-22857"/>
                  </a:cubicBezTo>
                  <a:cubicBezTo>
                    <a:pt x="237667" y="-23154"/>
                    <a:pt x="219928" y="-23447"/>
                    <a:pt x="202188" y="-23739"/>
                  </a:cubicBezTo>
                  <a:cubicBezTo>
                    <a:pt x="184449" y="-24031"/>
                    <a:pt x="166709" y="-24322"/>
                    <a:pt x="148971" y="-24612"/>
                  </a:cubicBezTo>
                  <a:cubicBezTo>
                    <a:pt x="131232" y="-24901"/>
                    <a:pt x="113494" y="-25191"/>
                    <a:pt x="95756" y="-25481"/>
                  </a:cubicBezTo>
                  <a:cubicBezTo>
                    <a:pt x="78018" y="-25771"/>
                    <a:pt x="60281" y="-26062"/>
                    <a:pt x="42544" y="-26353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1164" y="4950"/>
              <a:ext cx="2364" cy="1443"/>
            </a:xfrm>
            <a:custGeom>
              <a:avLst/>
              <a:gdLst>
                <a:gd name="rtl" fmla="*/ 135280 w 737200"/>
                <a:gd name="rtt" fmla="*/ 71440 h 463600"/>
                <a:gd name="rtr" fmla="*/ 598880 w 737200"/>
                <a:gd name="rtb" fmla="*/ 405840 h 463600"/>
              </a:gdLst>
              <a:ahLst/>
              <a:cxnLst/>
              <a:rect l="rtl" t="rtt" r="rtr" b="rtb"/>
              <a:pathLst>
                <a:path w="737200" h="463600">
                  <a:moveTo>
                    <a:pt x="30400" y="0"/>
                  </a:moveTo>
                  <a:lnTo>
                    <a:pt x="706800" y="0"/>
                  </a:lnTo>
                  <a:cubicBezTo>
                    <a:pt x="723581" y="0"/>
                    <a:pt x="737200" y="13619"/>
                    <a:pt x="737200" y="30400"/>
                  </a:cubicBezTo>
                  <a:lnTo>
                    <a:pt x="737200" y="433200"/>
                  </a:lnTo>
                  <a:cubicBezTo>
                    <a:pt x="737200" y="449981"/>
                    <a:pt x="723581" y="463600"/>
                    <a:pt x="706800" y="463600"/>
                  </a:cubicBezTo>
                  <a:lnTo>
                    <a:pt x="30400" y="463600"/>
                  </a:lnTo>
                  <a:cubicBezTo>
                    <a:pt x="13619" y="463600"/>
                    <a:pt x="0" y="449981"/>
                    <a:pt x="0" y="4332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square" lIns="0" tIns="0" rIns="0" bIns="22500" rtlCol="0" anchor="ctr"/>
            <a:lstStyle/>
            <a:p>
              <a:pPr algn="l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牛顿第</a:t>
              </a:r>
            </a:p>
            <a:p>
              <a:pPr algn="l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一定律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19288" y="3766820"/>
            <a:ext cx="3373120" cy="585470"/>
            <a:chOff x="3021" y="5932"/>
            <a:chExt cx="5312" cy="922"/>
          </a:xfrm>
        </p:grpSpPr>
        <p:sp>
          <p:nvSpPr>
            <p:cNvPr id="115" name="MMConnector"/>
            <p:cNvSpPr/>
            <p:nvPr/>
          </p:nvSpPr>
          <p:spPr>
            <a:xfrm>
              <a:off x="6403" y="6053"/>
              <a:ext cx="1930" cy="358"/>
            </a:xfrm>
            <a:custGeom>
              <a:avLst/>
              <a:gdLst/>
              <a:ahLst/>
              <a:cxnLst/>
              <a:rect l="0" t="0" r="0" b="0"/>
              <a:pathLst>
                <a:path w="818268" h="114962">
                  <a:moveTo>
                    <a:pt x="-17285" y="20337"/>
                  </a:moveTo>
                  <a:cubicBezTo>
                    <a:pt x="1567" y="16961"/>
                    <a:pt x="11550" y="2150"/>
                    <a:pt x="8587" y="-12177"/>
                  </a:cubicBezTo>
                  <a:cubicBezTo>
                    <a:pt x="5624" y="-26504"/>
                    <a:pt x="-9421" y="-36169"/>
                    <a:pt x="-28059" y="-31761"/>
                  </a:cubicBezTo>
                  <a:cubicBezTo>
                    <a:pt x="-45341" y="-27674"/>
                    <a:pt x="-62623" y="-23587"/>
                    <a:pt x="-79891" y="-19489"/>
                  </a:cubicBezTo>
                  <a:cubicBezTo>
                    <a:pt x="-97159" y="-15392"/>
                    <a:pt x="-114413" y="-11285"/>
                    <a:pt x="-131662" y="-7193"/>
                  </a:cubicBezTo>
                  <a:cubicBezTo>
                    <a:pt x="-148912" y="-3101"/>
                    <a:pt x="-166157" y="975"/>
                    <a:pt x="-183403" y="5018"/>
                  </a:cubicBezTo>
                  <a:cubicBezTo>
                    <a:pt x="-200648" y="9061"/>
                    <a:pt x="-217893" y="13072"/>
                    <a:pt x="-235144" y="17030"/>
                  </a:cubicBezTo>
                  <a:cubicBezTo>
                    <a:pt x="-252395" y="20988"/>
                    <a:pt x="-269651" y="24893"/>
                    <a:pt x="-286918" y="28726"/>
                  </a:cubicBezTo>
                  <a:cubicBezTo>
                    <a:pt x="-304185" y="32560"/>
                    <a:pt x="-321462" y="36321"/>
                    <a:pt x="-338755" y="39991"/>
                  </a:cubicBezTo>
                  <a:cubicBezTo>
                    <a:pt x="-356048" y="43661"/>
                    <a:pt x="-373356" y="47239"/>
                    <a:pt x="-390683" y="50707"/>
                  </a:cubicBezTo>
                  <a:cubicBezTo>
                    <a:pt x="-408010" y="54176"/>
                    <a:pt x="-425357" y="57533"/>
                    <a:pt x="-442726" y="60763"/>
                  </a:cubicBezTo>
                  <a:cubicBezTo>
                    <a:pt x="-460096" y="63992"/>
                    <a:pt x="-477488" y="67092"/>
                    <a:pt x="-494903" y="70047"/>
                  </a:cubicBezTo>
                  <a:cubicBezTo>
                    <a:pt x="-512318" y="73001"/>
                    <a:pt x="-529756" y="75810"/>
                    <a:pt x="-547228" y="78456"/>
                  </a:cubicBezTo>
                  <a:cubicBezTo>
                    <a:pt x="-564699" y="81103"/>
                    <a:pt x="-582206" y="83588"/>
                    <a:pt x="-599705" y="85896"/>
                  </a:cubicBezTo>
                  <a:cubicBezTo>
                    <a:pt x="-617205" y="88204"/>
                    <a:pt x="-634699" y="90335"/>
                    <a:pt x="-652336" y="92281"/>
                  </a:cubicBezTo>
                  <a:cubicBezTo>
                    <a:pt x="-669973" y="94227"/>
                    <a:pt x="-687754" y="95988"/>
                    <a:pt x="-705111" y="97536"/>
                  </a:cubicBezTo>
                  <a:cubicBezTo>
                    <a:pt x="-722468" y="99084"/>
                    <a:pt x="-739401" y="100418"/>
                    <a:pt x="-758017" y="101599"/>
                  </a:cubicBezTo>
                  <a:cubicBezTo>
                    <a:pt x="-776634" y="102779"/>
                    <a:pt x="-796933" y="103804"/>
                    <a:pt x="-811034" y="104421"/>
                  </a:cubicBezTo>
                  <a:cubicBezTo>
                    <a:pt x="-825135" y="105037"/>
                    <a:pt x="-833037" y="105243"/>
                    <a:pt x="-840940" y="105450"/>
                  </a:cubicBezTo>
                  <a:cubicBezTo>
                    <a:pt x="-843675" y="105522"/>
                    <a:pt x="-845500" y="107160"/>
                    <a:pt x="-845500" y="109250"/>
                  </a:cubicBezTo>
                  <a:cubicBezTo>
                    <a:pt x="-845500" y="111340"/>
                    <a:pt x="-843675" y="112971"/>
                    <a:pt x="-840940" y="113050"/>
                  </a:cubicBezTo>
                  <a:cubicBezTo>
                    <a:pt x="-833011" y="113279"/>
                    <a:pt x="-825082" y="113509"/>
                    <a:pt x="-810908" y="113670"/>
                  </a:cubicBezTo>
                  <a:cubicBezTo>
                    <a:pt x="-796733" y="113832"/>
                    <a:pt x="-776313" y="113925"/>
                    <a:pt x="-757562" y="113771"/>
                  </a:cubicBezTo>
                  <a:cubicBezTo>
                    <a:pt x="-738810" y="113616"/>
                    <a:pt x="-721727" y="113213"/>
                    <a:pt x="-704198" y="112619"/>
                  </a:cubicBezTo>
                  <a:cubicBezTo>
                    <a:pt x="-686669" y="112025"/>
                    <a:pt x="-668695" y="111240"/>
                    <a:pt x="-650848" y="110260"/>
                  </a:cubicBezTo>
                  <a:cubicBezTo>
                    <a:pt x="-633001" y="109281"/>
                    <a:pt x="-615282" y="108107"/>
                    <a:pt x="-597541" y="106755"/>
                  </a:cubicBezTo>
                  <a:cubicBezTo>
                    <a:pt x="-579801" y="105403"/>
                    <a:pt x="-562040" y="103872"/>
                    <a:pt x="-544302" y="102177"/>
                  </a:cubicBezTo>
                  <a:cubicBezTo>
                    <a:pt x="-526564" y="100482"/>
                    <a:pt x="-508849" y="98621"/>
                    <a:pt x="-491149" y="96613"/>
                  </a:cubicBezTo>
                  <a:cubicBezTo>
                    <a:pt x="-473449" y="94605"/>
                    <a:pt x="-455764" y="92448"/>
                    <a:pt x="-438097" y="90161"/>
                  </a:cubicBezTo>
                  <a:cubicBezTo>
                    <a:pt x="-420431" y="87874"/>
                    <a:pt x="-402784" y="85456"/>
                    <a:pt x="-385155" y="82927"/>
                  </a:cubicBezTo>
                  <a:cubicBezTo>
                    <a:pt x="-367527" y="80398"/>
                    <a:pt x="-349917" y="77758"/>
                    <a:pt x="-332325" y="75026"/>
                  </a:cubicBezTo>
                  <a:cubicBezTo>
                    <a:pt x="-314734" y="72294"/>
                    <a:pt x="-297161" y="69471"/>
                    <a:pt x="-279605" y="66577"/>
                  </a:cubicBezTo>
                  <a:cubicBezTo>
                    <a:pt x="-262049" y="63682"/>
                    <a:pt x="-244511" y="60716"/>
                    <a:pt x="-226987" y="57700"/>
                  </a:cubicBezTo>
                  <a:cubicBezTo>
                    <a:pt x="-209464" y="54683"/>
                    <a:pt x="-191956" y="51616"/>
                    <a:pt x="-174461" y="48519"/>
                  </a:cubicBezTo>
                  <a:cubicBezTo>
                    <a:pt x="-156966" y="45421"/>
                    <a:pt x="-139484" y="42293"/>
                    <a:pt x="-122012" y="39153"/>
                  </a:cubicBezTo>
                  <a:cubicBezTo>
                    <a:pt x="-104540" y="36013"/>
                    <a:pt x="-87078" y="32859"/>
                    <a:pt x="-69625" y="29721"/>
                  </a:cubicBezTo>
                  <a:cubicBezTo>
                    <a:pt x="-52172" y="26583"/>
                    <a:pt x="-34729" y="23460"/>
                    <a:pt x="-17285" y="20337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4" name="MainTopic"/>
            <p:cNvSpPr/>
            <p:nvPr/>
          </p:nvSpPr>
          <p:spPr>
            <a:xfrm>
              <a:off x="3021" y="5932"/>
              <a:ext cx="1398" cy="923"/>
            </a:xfrm>
            <a:custGeom>
              <a:avLst/>
              <a:gdLst>
                <a:gd name="rtl" fmla="*/ 135280 w 592800"/>
                <a:gd name="rtt" fmla="*/ 71440 h 296400"/>
                <a:gd name="rtr" fmla="*/ 454480 w 592800"/>
                <a:gd name="rtb" fmla="*/ 238640 h 296400"/>
              </a:gdLst>
              <a:ahLst/>
              <a:cxnLst/>
              <a:rect l="rtl" t="rtt" r="rtr" b="rtb"/>
              <a:pathLst>
                <a:path w="592800" h="296400">
                  <a:moveTo>
                    <a:pt x="30400" y="0"/>
                  </a:moveTo>
                  <a:lnTo>
                    <a:pt x="562400" y="0"/>
                  </a:lnTo>
                  <a:cubicBezTo>
                    <a:pt x="579181" y="0"/>
                    <a:pt x="592800" y="13619"/>
                    <a:pt x="592800" y="30400"/>
                  </a:cubicBezTo>
                  <a:lnTo>
                    <a:pt x="592800" y="266000"/>
                  </a:lnTo>
                  <a:cubicBezTo>
                    <a:pt x="592800" y="282781"/>
                    <a:pt x="579181" y="296400"/>
                    <a:pt x="562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重力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35823" y="2070735"/>
            <a:ext cx="2941955" cy="1916430"/>
            <a:chOff x="3362" y="2809"/>
            <a:chExt cx="4633" cy="3018"/>
          </a:xfrm>
        </p:grpSpPr>
        <p:sp>
          <p:nvSpPr>
            <p:cNvPr id="117" name="MMConnector"/>
            <p:cNvSpPr/>
            <p:nvPr/>
          </p:nvSpPr>
          <p:spPr>
            <a:xfrm>
              <a:off x="6064" y="4379"/>
              <a:ext cx="1931" cy="1448"/>
            </a:xfrm>
            <a:custGeom>
              <a:avLst/>
              <a:gdLst/>
              <a:ahLst/>
              <a:cxnLst/>
              <a:rect l="0" t="0" r="0" b="0"/>
              <a:pathLst>
                <a:path w="987257" h="524346">
                  <a:moveTo>
                    <a:pt x="130222" y="153175"/>
                  </a:moveTo>
                  <a:cubicBezTo>
                    <a:pt x="145164" y="165155"/>
                    <a:pt x="162878" y="162958"/>
                    <a:pt x="171731" y="151310"/>
                  </a:cubicBezTo>
                  <a:cubicBezTo>
                    <a:pt x="180583" y="139662"/>
                    <a:pt x="177819" y="122194"/>
                    <a:pt x="162412" y="110818"/>
                  </a:cubicBezTo>
                  <a:cubicBezTo>
                    <a:pt x="148285" y="100388"/>
                    <a:pt x="134159" y="89957"/>
                    <a:pt x="120126" y="79350"/>
                  </a:cubicBezTo>
                  <a:cubicBezTo>
                    <a:pt x="106093" y="68742"/>
                    <a:pt x="92154" y="57957"/>
                    <a:pt x="78253" y="47091"/>
                  </a:cubicBezTo>
                  <a:cubicBezTo>
                    <a:pt x="64351" y="36224"/>
                    <a:pt x="50488" y="25275"/>
                    <a:pt x="36645" y="14266"/>
                  </a:cubicBezTo>
                  <a:cubicBezTo>
                    <a:pt x="22802" y="3256"/>
                    <a:pt x="8978" y="-7813"/>
                    <a:pt x="-4854" y="-18903"/>
                  </a:cubicBezTo>
                  <a:cubicBezTo>
                    <a:pt x="-18686" y="-29992"/>
                    <a:pt x="-32528" y="-41100"/>
                    <a:pt x="-46406" y="-52192"/>
                  </a:cubicBezTo>
                  <a:cubicBezTo>
                    <a:pt x="-60284" y="-63284"/>
                    <a:pt x="-74199" y="-74359"/>
                    <a:pt x="-88178" y="-85379"/>
                  </a:cubicBezTo>
                  <a:cubicBezTo>
                    <a:pt x="-102158" y="-96399"/>
                    <a:pt x="-116202" y="-107363"/>
                    <a:pt x="-130338" y="-118232"/>
                  </a:cubicBezTo>
                  <a:cubicBezTo>
                    <a:pt x="-144474" y="-129101"/>
                    <a:pt x="-158703" y="-139874"/>
                    <a:pt x="-173051" y="-150510"/>
                  </a:cubicBezTo>
                  <a:cubicBezTo>
                    <a:pt x="-187398" y="-161146"/>
                    <a:pt x="-201864" y="-171644"/>
                    <a:pt x="-216474" y="-181960"/>
                  </a:cubicBezTo>
                  <a:cubicBezTo>
                    <a:pt x="-231084" y="-192275"/>
                    <a:pt x="-245837" y="-202408"/>
                    <a:pt x="-260754" y="-212311"/>
                  </a:cubicBezTo>
                  <a:cubicBezTo>
                    <a:pt x="-275672" y="-222214"/>
                    <a:pt x="-290754" y="-231887"/>
                    <a:pt x="-306017" y="-241280"/>
                  </a:cubicBezTo>
                  <a:cubicBezTo>
                    <a:pt x="-321281" y="-250674"/>
                    <a:pt x="-336726" y="-259787"/>
                    <a:pt x="-352362" y="-268569"/>
                  </a:cubicBezTo>
                  <a:cubicBezTo>
                    <a:pt x="-367999" y="-277351"/>
                    <a:pt x="-383828" y="-285802"/>
                    <a:pt x="-399852" y="-293872"/>
                  </a:cubicBezTo>
                  <a:cubicBezTo>
                    <a:pt x="-415875" y="-301941"/>
                    <a:pt x="-432094" y="-309629"/>
                    <a:pt x="-448503" y="-316887"/>
                  </a:cubicBezTo>
                  <a:cubicBezTo>
                    <a:pt x="-464911" y="-324145"/>
                    <a:pt x="-481510" y="-330973"/>
                    <a:pt x="-498281" y="-337330"/>
                  </a:cubicBezTo>
                  <a:cubicBezTo>
                    <a:pt x="-515052" y="-343686"/>
                    <a:pt x="-531995" y="-349571"/>
                    <a:pt x="-549100" y="-354951"/>
                  </a:cubicBezTo>
                  <a:cubicBezTo>
                    <a:pt x="-566204" y="-360331"/>
                    <a:pt x="-583470" y="-365206"/>
                    <a:pt x="-600823" y="-369555"/>
                  </a:cubicBezTo>
                  <a:cubicBezTo>
                    <a:pt x="-618176" y="-373904"/>
                    <a:pt x="-635616" y="-377726"/>
                    <a:pt x="-653277" y="-381011"/>
                  </a:cubicBezTo>
                  <a:cubicBezTo>
                    <a:pt x="-670937" y="-384296"/>
                    <a:pt x="-688818" y="-387042"/>
                    <a:pt x="-706262" y="-389264"/>
                  </a:cubicBezTo>
                  <a:cubicBezTo>
                    <a:pt x="-723706" y="-391486"/>
                    <a:pt x="-740714" y="-393182"/>
                    <a:pt x="-759575" y="-394334"/>
                  </a:cubicBezTo>
                  <a:cubicBezTo>
                    <a:pt x="-778435" y="-395487"/>
                    <a:pt x="-799149" y="-396095"/>
                    <a:pt x="-813019" y="-396307"/>
                  </a:cubicBezTo>
                  <a:cubicBezTo>
                    <a:pt x="-826889" y="-396519"/>
                    <a:pt x="-833914" y="-396334"/>
                    <a:pt x="-840940" y="-396150"/>
                  </a:cubicBezTo>
                  <a:cubicBezTo>
                    <a:pt x="-843675" y="-396078"/>
                    <a:pt x="-845500" y="-394440"/>
                    <a:pt x="-845500" y="-392350"/>
                  </a:cubicBezTo>
                  <a:cubicBezTo>
                    <a:pt x="-845500" y="-390260"/>
                    <a:pt x="-843676" y="-388587"/>
                    <a:pt x="-840940" y="-388550"/>
                  </a:cubicBezTo>
                  <a:cubicBezTo>
                    <a:pt x="-833964" y="-388455"/>
                    <a:pt x="-826988" y="-388360"/>
                    <a:pt x="-813267" y="-387603"/>
                  </a:cubicBezTo>
                  <a:cubicBezTo>
                    <a:pt x="-799546" y="-386847"/>
                    <a:pt x="-779080" y="-385428"/>
                    <a:pt x="-760497" y="-383548"/>
                  </a:cubicBezTo>
                  <a:cubicBezTo>
                    <a:pt x="-741913" y="-381668"/>
                    <a:pt x="-725212" y="-379326"/>
                    <a:pt x="-708123" y="-376454"/>
                  </a:cubicBezTo>
                  <a:cubicBezTo>
                    <a:pt x="-691033" y="-373582"/>
                    <a:pt x="-673554" y="-370179"/>
                    <a:pt x="-656335" y="-366261"/>
                  </a:cubicBezTo>
                  <a:cubicBezTo>
                    <a:pt x="-639117" y="-362344"/>
                    <a:pt x="-622158" y="-357912"/>
                    <a:pt x="-605323" y="-352973"/>
                  </a:cubicBezTo>
                  <a:cubicBezTo>
                    <a:pt x="-588488" y="-348033"/>
                    <a:pt x="-571776" y="-342587"/>
                    <a:pt x="-555254" y="-336658"/>
                  </a:cubicBezTo>
                  <a:cubicBezTo>
                    <a:pt x="-538733" y="-330729"/>
                    <a:pt x="-522402" y="-324317"/>
                    <a:pt x="-506265" y="-317454"/>
                  </a:cubicBezTo>
                  <a:cubicBezTo>
                    <a:pt x="-490128" y="-310591"/>
                    <a:pt x="-474185" y="-303277"/>
                    <a:pt x="-458446" y="-295552"/>
                  </a:cubicBezTo>
                  <a:cubicBezTo>
                    <a:pt x="-442708" y="-287827"/>
                    <a:pt x="-427173" y="-279691"/>
                    <a:pt x="-411840" y="-271188"/>
                  </a:cubicBezTo>
                  <a:cubicBezTo>
                    <a:pt x="-396508" y="-262685"/>
                    <a:pt x="-381377" y="-253815"/>
                    <a:pt x="-366438" y="-244624"/>
                  </a:cubicBezTo>
                  <a:cubicBezTo>
                    <a:pt x="-351500" y="-235433"/>
                    <a:pt x="-336753" y="-225921"/>
                    <a:pt x="-322184" y="-216135"/>
                  </a:cubicBezTo>
                  <a:cubicBezTo>
                    <a:pt x="-307614" y="-206348"/>
                    <a:pt x="-293221" y="-196286"/>
                    <a:pt x="-278982" y="-185995"/>
                  </a:cubicBezTo>
                  <a:cubicBezTo>
                    <a:pt x="-264744" y="-175703"/>
                    <a:pt x="-250661" y="-165181"/>
                    <a:pt x="-236708" y="-154472"/>
                  </a:cubicBezTo>
                  <a:cubicBezTo>
                    <a:pt x="-222754" y="-143763"/>
                    <a:pt x="-208931" y="-132866"/>
                    <a:pt x="-195210" y="-121821"/>
                  </a:cubicBezTo>
                  <a:cubicBezTo>
                    <a:pt x="-181489" y="-110777"/>
                    <a:pt x="-167870" y="-99585"/>
                    <a:pt x="-154323" y="-88283"/>
                  </a:cubicBezTo>
                  <a:cubicBezTo>
                    <a:pt x="-140776" y="-76982"/>
                    <a:pt x="-127302" y="-65571"/>
                    <a:pt x="-113869" y="-54086"/>
                  </a:cubicBezTo>
                  <a:cubicBezTo>
                    <a:pt x="-100436" y="-42601"/>
                    <a:pt x="-87044" y="-31043"/>
                    <a:pt x="-73663" y="-19445"/>
                  </a:cubicBezTo>
                  <a:cubicBezTo>
                    <a:pt x="-60282" y="-7848"/>
                    <a:pt x="-46910" y="3788"/>
                    <a:pt x="-33518" y="15430"/>
                  </a:cubicBezTo>
                  <a:cubicBezTo>
                    <a:pt x="-20125" y="27072"/>
                    <a:pt x="-6712" y="38720"/>
                    <a:pt x="6757" y="50336"/>
                  </a:cubicBezTo>
                  <a:cubicBezTo>
                    <a:pt x="20226" y="61952"/>
                    <a:pt x="33751" y="73537"/>
                    <a:pt x="47349" y="85068"/>
                  </a:cubicBezTo>
                  <a:cubicBezTo>
                    <a:pt x="60948" y="96600"/>
                    <a:pt x="74620" y="108077"/>
                    <a:pt x="88445" y="119419"/>
                  </a:cubicBezTo>
                  <a:cubicBezTo>
                    <a:pt x="102269" y="130762"/>
                    <a:pt x="116245" y="141968"/>
                    <a:pt x="130222" y="15317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6" name="MainTopic"/>
            <p:cNvSpPr/>
            <p:nvPr/>
          </p:nvSpPr>
          <p:spPr>
            <a:xfrm>
              <a:off x="3362" y="2809"/>
              <a:ext cx="1058" cy="923"/>
            </a:xfrm>
            <a:custGeom>
              <a:avLst/>
              <a:gdLst>
                <a:gd name="rtl" fmla="*/ 135280 w 448400"/>
                <a:gd name="rtt" fmla="*/ 71440 h 296400"/>
                <a:gd name="rtr" fmla="*/ 310080 w 448400"/>
                <a:gd name="rtb" fmla="*/ 238640 h 296400"/>
              </a:gdLst>
              <a:ahLst/>
              <a:cxnLst/>
              <a:rect l="rtl" t="rtt" r="rtr" b="rtb"/>
              <a:pathLst>
                <a:path w="448400" h="296400">
                  <a:moveTo>
                    <a:pt x="30400" y="0"/>
                  </a:moveTo>
                  <a:lnTo>
                    <a:pt x="418000" y="0"/>
                  </a:lnTo>
                  <a:cubicBezTo>
                    <a:pt x="434781" y="0"/>
                    <a:pt x="448400" y="13619"/>
                    <a:pt x="448400" y="30400"/>
                  </a:cubicBezTo>
                  <a:lnTo>
                    <a:pt x="448400" y="266000"/>
                  </a:lnTo>
                  <a:cubicBezTo>
                    <a:pt x="448400" y="282781"/>
                    <a:pt x="434781" y="296400"/>
                    <a:pt x="4180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力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78558" y="2990850"/>
            <a:ext cx="756920" cy="736600"/>
            <a:chOff x="13823" y="4710"/>
            <a:chExt cx="1192" cy="1160"/>
          </a:xfrm>
        </p:grpSpPr>
        <p:sp>
          <p:nvSpPr>
            <p:cNvPr id="177" name="MMConnector"/>
            <p:cNvSpPr/>
            <p:nvPr/>
          </p:nvSpPr>
          <p:spPr>
            <a:xfrm>
              <a:off x="13823" y="5472"/>
              <a:ext cx="592" cy="399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-125400" y="64125"/>
                  </a:moveTo>
                  <a:cubicBezTo>
                    <a:pt x="-10072" y="64125"/>
                    <a:pt x="15142" y="-64125"/>
                    <a:pt x="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6" name="SubTopic"/>
            <p:cNvSpPr/>
            <p:nvPr/>
          </p:nvSpPr>
          <p:spPr>
            <a:xfrm>
              <a:off x="14119" y="4710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概念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78558" y="3639185"/>
            <a:ext cx="756920" cy="553085"/>
            <a:chOff x="13823" y="5731"/>
            <a:chExt cx="1192" cy="871"/>
          </a:xfrm>
        </p:grpSpPr>
        <p:sp>
          <p:nvSpPr>
            <p:cNvPr id="178" name="MMConnector"/>
            <p:cNvSpPr/>
            <p:nvPr/>
          </p:nvSpPr>
          <p:spPr>
            <a:xfrm>
              <a:off x="13823" y="5982"/>
              <a:ext cx="592" cy="62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4" name="SubTopic"/>
            <p:cNvSpPr/>
            <p:nvPr/>
          </p:nvSpPr>
          <p:spPr>
            <a:xfrm>
              <a:off x="14119" y="5731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惯性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4408" y="3233420"/>
            <a:ext cx="1132840" cy="1060450"/>
            <a:chOff x="1533" y="5092"/>
            <a:chExt cx="1784" cy="1670"/>
          </a:xfrm>
        </p:grpSpPr>
        <p:sp>
          <p:nvSpPr>
            <p:cNvPr id="297" name="MMConnector"/>
            <p:cNvSpPr/>
            <p:nvPr/>
          </p:nvSpPr>
          <p:spPr>
            <a:xfrm>
              <a:off x="2725" y="6024"/>
              <a:ext cx="592" cy="739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76" name="SubTopic"/>
            <p:cNvSpPr/>
            <p:nvPr/>
          </p:nvSpPr>
          <p:spPr>
            <a:xfrm>
              <a:off x="1533" y="5092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定义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8943" y="1537335"/>
            <a:ext cx="1894840" cy="1060450"/>
            <a:chOff x="674" y="1969"/>
            <a:chExt cx="2984" cy="1670"/>
          </a:xfrm>
        </p:grpSpPr>
        <p:sp>
          <p:nvSpPr>
            <p:cNvPr id="321" name="MMConnector"/>
            <p:cNvSpPr/>
            <p:nvPr/>
          </p:nvSpPr>
          <p:spPr>
            <a:xfrm>
              <a:off x="3066" y="2900"/>
              <a:ext cx="592" cy="739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0" name="SubTopic"/>
            <p:cNvSpPr/>
            <p:nvPr/>
          </p:nvSpPr>
          <p:spPr>
            <a:xfrm>
              <a:off x="674" y="1969"/>
              <a:ext cx="20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符号、单位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6453" y="1969135"/>
            <a:ext cx="1497330" cy="412750"/>
            <a:chOff x="1300" y="2649"/>
            <a:chExt cx="2358" cy="650"/>
          </a:xfrm>
        </p:grpSpPr>
        <p:sp>
          <p:nvSpPr>
            <p:cNvPr id="322" name="MMConnector"/>
            <p:cNvSpPr/>
            <p:nvPr/>
          </p:nvSpPr>
          <p:spPr>
            <a:xfrm>
              <a:off x="3066" y="3241"/>
              <a:ext cx="592" cy="59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8" name="SubTopic"/>
            <p:cNvSpPr/>
            <p:nvPr/>
          </p:nvSpPr>
          <p:spPr>
            <a:xfrm>
              <a:off x="1300" y="2649"/>
              <a:ext cx="1470" cy="56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作用效果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8698" y="2400935"/>
            <a:ext cx="1315085" cy="553720"/>
            <a:chOff x="1587" y="3329"/>
            <a:chExt cx="2071" cy="872"/>
          </a:xfrm>
        </p:grpSpPr>
        <p:sp>
          <p:nvSpPr>
            <p:cNvPr id="390" name="MMConnector"/>
            <p:cNvSpPr/>
            <p:nvPr/>
          </p:nvSpPr>
          <p:spPr>
            <a:xfrm>
              <a:off x="3066" y="3581"/>
              <a:ext cx="592" cy="62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89" name="SubTopic"/>
            <p:cNvSpPr/>
            <p:nvPr/>
          </p:nvSpPr>
          <p:spPr>
            <a:xfrm>
              <a:off x="1587" y="3329"/>
              <a:ext cx="1183" cy="562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三要素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7673" y="3665220"/>
            <a:ext cx="1679575" cy="413385"/>
            <a:chOff x="672" y="5772"/>
            <a:chExt cx="2645" cy="651"/>
          </a:xfrm>
        </p:grpSpPr>
        <p:sp>
          <p:nvSpPr>
            <p:cNvPr id="392" name="MMConnector"/>
            <p:cNvSpPr/>
            <p:nvPr/>
          </p:nvSpPr>
          <p:spPr>
            <a:xfrm>
              <a:off x="2725" y="6364"/>
              <a:ext cx="592" cy="59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1" name="SubTopic"/>
            <p:cNvSpPr/>
            <p:nvPr/>
          </p:nvSpPr>
          <p:spPr>
            <a:xfrm>
              <a:off x="672" y="5772"/>
              <a:ext cx="1757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大小</a:t>
              </a: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、公式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8698" y="2776855"/>
            <a:ext cx="1315085" cy="825500"/>
            <a:chOff x="1587" y="3921"/>
            <a:chExt cx="2071" cy="1300"/>
          </a:xfrm>
        </p:grpSpPr>
        <p:sp>
          <p:nvSpPr>
            <p:cNvPr id="147" name="MMConnector"/>
            <p:cNvSpPr/>
            <p:nvPr/>
          </p:nvSpPr>
          <p:spPr>
            <a:xfrm>
              <a:off x="3066" y="3921"/>
              <a:ext cx="592" cy="1301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125400" y="-209000"/>
                  </a:moveTo>
                  <a:cubicBezTo>
                    <a:pt x="-20723" y="-209000"/>
                    <a:pt x="56714" y="209000"/>
                    <a:pt x="-125400" y="2090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46" name="SubTopic"/>
            <p:cNvSpPr/>
            <p:nvPr/>
          </p:nvSpPr>
          <p:spPr>
            <a:xfrm>
              <a:off x="1587" y="4009"/>
              <a:ext cx="1183" cy="562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示意图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4408" y="4097020"/>
            <a:ext cx="1132840" cy="553720"/>
            <a:chOff x="1533" y="6452"/>
            <a:chExt cx="1784" cy="872"/>
          </a:xfrm>
        </p:grpSpPr>
        <p:sp>
          <p:nvSpPr>
            <p:cNvPr id="151" name="MMConnector"/>
            <p:cNvSpPr/>
            <p:nvPr/>
          </p:nvSpPr>
          <p:spPr>
            <a:xfrm>
              <a:off x="2725" y="6704"/>
              <a:ext cx="592" cy="62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0" name="SubTopic"/>
            <p:cNvSpPr/>
            <p:nvPr/>
          </p:nvSpPr>
          <p:spPr>
            <a:xfrm>
              <a:off x="1533" y="6452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方向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4408" y="4472940"/>
            <a:ext cx="1132840" cy="825500"/>
            <a:chOff x="1533" y="7044"/>
            <a:chExt cx="1784" cy="1300"/>
          </a:xfrm>
        </p:grpSpPr>
        <p:sp>
          <p:nvSpPr>
            <p:cNvPr id="153" name="MMConnector"/>
            <p:cNvSpPr/>
            <p:nvPr/>
          </p:nvSpPr>
          <p:spPr>
            <a:xfrm>
              <a:off x="2725" y="7044"/>
              <a:ext cx="592" cy="1301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125400" y="-209000"/>
                  </a:moveTo>
                  <a:cubicBezTo>
                    <a:pt x="-20723" y="-209000"/>
                    <a:pt x="56714" y="209000"/>
                    <a:pt x="-125400" y="2090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2" name="SubTopic"/>
            <p:cNvSpPr/>
            <p:nvPr/>
          </p:nvSpPr>
          <p:spPr>
            <a:xfrm>
              <a:off x="1533" y="7133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重心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78063" y="4619625"/>
            <a:ext cx="3366770" cy="1442720"/>
            <a:chOff x="3586" y="7275"/>
            <a:chExt cx="5302" cy="2272"/>
          </a:xfrm>
        </p:grpSpPr>
        <p:sp>
          <p:nvSpPr>
            <p:cNvPr id="155" name="MMConnector"/>
            <p:cNvSpPr/>
            <p:nvPr/>
          </p:nvSpPr>
          <p:spPr>
            <a:xfrm>
              <a:off x="6702" y="7275"/>
              <a:ext cx="2186" cy="2273"/>
            </a:xfrm>
            <a:custGeom>
              <a:avLst/>
              <a:gdLst/>
              <a:ahLst/>
              <a:cxnLst/>
              <a:rect l="0" t="0" r="0" b="0"/>
              <a:pathLst>
                <a:path w="1053638" h="730180">
                  <a:moveTo>
                    <a:pt x="230857" y="-209142"/>
                  </a:moveTo>
                  <a:cubicBezTo>
                    <a:pt x="244964" y="-222095"/>
                    <a:pt x="246011" y="-239680"/>
                    <a:pt x="236023" y="-250370"/>
                  </a:cubicBezTo>
                  <a:cubicBezTo>
                    <a:pt x="226036" y="-261061"/>
                    <a:pt x="208193" y="-261448"/>
                    <a:pt x="194540" y="-248018"/>
                  </a:cubicBezTo>
                  <a:cubicBezTo>
                    <a:pt x="181714" y="-235402"/>
                    <a:pt x="168889" y="-222786"/>
                    <a:pt x="156300" y="-209984"/>
                  </a:cubicBezTo>
                  <a:cubicBezTo>
                    <a:pt x="143712" y="-197183"/>
                    <a:pt x="131361" y="-184195"/>
                    <a:pt x="119140" y="-171117"/>
                  </a:cubicBezTo>
                  <a:cubicBezTo>
                    <a:pt x="106920" y="-158040"/>
                    <a:pt x="94831" y="-144872"/>
                    <a:pt x="82858" y="-131629"/>
                  </a:cubicBezTo>
                  <a:cubicBezTo>
                    <a:pt x="70886" y="-118386"/>
                    <a:pt x="59029" y="-105068"/>
                    <a:pt x="47250" y="-91710"/>
                  </a:cubicBezTo>
                  <a:cubicBezTo>
                    <a:pt x="35471" y="-78351"/>
                    <a:pt x="23770" y="-64951"/>
                    <a:pt x="12113" y="-51537"/>
                  </a:cubicBezTo>
                  <a:cubicBezTo>
                    <a:pt x="456" y="-38122"/>
                    <a:pt x="-11155" y="-24693"/>
                    <a:pt x="-22756" y="-11277"/>
                  </a:cubicBezTo>
                  <a:cubicBezTo>
                    <a:pt x="-34356" y="2139"/>
                    <a:pt x="-45945" y="15543"/>
                    <a:pt x="-57556" y="28907"/>
                  </a:cubicBezTo>
                  <a:cubicBezTo>
                    <a:pt x="-69167" y="42271"/>
                    <a:pt x="-80800" y="55596"/>
                    <a:pt x="-92487" y="68853"/>
                  </a:cubicBezTo>
                  <a:cubicBezTo>
                    <a:pt x="-104174" y="82111"/>
                    <a:pt x="-115916" y="95301"/>
                    <a:pt x="-127746" y="108394"/>
                  </a:cubicBezTo>
                  <a:cubicBezTo>
                    <a:pt x="-139576" y="121487"/>
                    <a:pt x="-151493" y="134483"/>
                    <a:pt x="-163529" y="147351"/>
                  </a:cubicBezTo>
                  <a:cubicBezTo>
                    <a:pt x="-175566" y="160219"/>
                    <a:pt x="-187723" y="172957"/>
                    <a:pt x="-200031" y="185532"/>
                  </a:cubicBezTo>
                  <a:cubicBezTo>
                    <a:pt x="-212339" y="198107"/>
                    <a:pt x="-224799" y="210519"/>
                    <a:pt x="-237441" y="222727"/>
                  </a:cubicBezTo>
                  <a:cubicBezTo>
                    <a:pt x="-250083" y="234936"/>
                    <a:pt x="-262906" y="246942"/>
                    <a:pt x="-275940" y="258702"/>
                  </a:cubicBezTo>
                  <a:cubicBezTo>
                    <a:pt x="-288974" y="270463"/>
                    <a:pt x="-302218" y="281977"/>
                    <a:pt x="-315698" y="293199"/>
                  </a:cubicBezTo>
                  <a:cubicBezTo>
                    <a:pt x="-329177" y="304422"/>
                    <a:pt x="-342891" y="315351"/>
                    <a:pt x="-356860" y="325937"/>
                  </a:cubicBezTo>
                  <a:cubicBezTo>
                    <a:pt x="-370828" y="336523"/>
                    <a:pt x="-385051" y="346765"/>
                    <a:pt x="-399541" y="356612"/>
                  </a:cubicBezTo>
                  <a:cubicBezTo>
                    <a:pt x="-414031" y="366458"/>
                    <a:pt x="-428787" y="375908"/>
                    <a:pt x="-443814" y="384909"/>
                  </a:cubicBezTo>
                  <a:cubicBezTo>
                    <a:pt x="-458840" y="393911"/>
                    <a:pt x="-474136" y="402463"/>
                    <a:pt x="-489694" y="410517"/>
                  </a:cubicBezTo>
                  <a:cubicBezTo>
                    <a:pt x="-505252" y="418572"/>
                    <a:pt x="-521072" y="426128"/>
                    <a:pt x="-537135" y="433146"/>
                  </a:cubicBezTo>
                  <a:cubicBezTo>
                    <a:pt x="-553199" y="440163"/>
                    <a:pt x="-569508" y="446641"/>
                    <a:pt x="-586024" y="452549"/>
                  </a:cubicBezTo>
                  <a:cubicBezTo>
                    <a:pt x="-602541" y="458456"/>
                    <a:pt x="-619266" y="463794"/>
                    <a:pt x="-636187" y="468548"/>
                  </a:cubicBezTo>
                  <a:cubicBezTo>
                    <a:pt x="-653108" y="473302"/>
                    <a:pt x="-670226" y="477473"/>
                    <a:pt x="-687403" y="481047"/>
                  </a:cubicBezTo>
                  <a:cubicBezTo>
                    <a:pt x="-704579" y="484620"/>
                    <a:pt x="-721815" y="487595"/>
                    <a:pt x="-739425" y="490037"/>
                  </a:cubicBezTo>
                  <a:cubicBezTo>
                    <a:pt x="-757036" y="492479"/>
                    <a:pt x="-775021" y="494388"/>
                    <a:pt x="-792003" y="495593"/>
                  </a:cubicBezTo>
                  <a:cubicBezTo>
                    <a:pt x="-808985" y="496798"/>
                    <a:pt x="-824962" y="497299"/>
                    <a:pt x="-840940" y="497800"/>
                  </a:cubicBezTo>
                  <a:cubicBezTo>
                    <a:pt x="-843675" y="497886"/>
                    <a:pt x="-845500" y="499510"/>
                    <a:pt x="-845500" y="501600"/>
                  </a:cubicBezTo>
                  <a:cubicBezTo>
                    <a:pt x="-845500" y="503690"/>
                    <a:pt x="-843676" y="505392"/>
                    <a:pt x="-840940" y="505400"/>
                  </a:cubicBezTo>
                  <a:cubicBezTo>
                    <a:pt x="-824810" y="505450"/>
                    <a:pt x="-808679" y="505499"/>
                    <a:pt x="-791481" y="504871"/>
                  </a:cubicBezTo>
                  <a:cubicBezTo>
                    <a:pt x="-774284" y="504244"/>
                    <a:pt x="-756018" y="502939"/>
                    <a:pt x="-738089" y="501078"/>
                  </a:cubicBezTo>
                  <a:cubicBezTo>
                    <a:pt x="-720160" y="499218"/>
                    <a:pt x="-702567" y="496801"/>
                    <a:pt x="-684987" y="493771"/>
                  </a:cubicBezTo>
                  <a:cubicBezTo>
                    <a:pt x="-667408" y="490740"/>
                    <a:pt x="-649843" y="487096"/>
                    <a:pt x="-632435" y="482845"/>
                  </a:cubicBezTo>
                  <a:cubicBezTo>
                    <a:pt x="-615028" y="478594"/>
                    <a:pt x="-597778" y="473737"/>
                    <a:pt x="-580703" y="468284"/>
                  </a:cubicBezTo>
                  <a:cubicBezTo>
                    <a:pt x="-563629" y="462831"/>
                    <a:pt x="-546729" y="456783"/>
                    <a:pt x="-530049" y="450170"/>
                  </a:cubicBezTo>
                  <a:cubicBezTo>
                    <a:pt x="-513368" y="443556"/>
                    <a:pt x="-496907" y="436378"/>
                    <a:pt x="-480690" y="428677"/>
                  </a:cubicBezTo>
                  <a:cubicBezTo>
                    <a:pt x="-464473" y="420977"/>
                    <a:pt x="-448501" y="412754"/>
                    <a:pt x="-432789" y="404062"/>
                  </a:cubicBezTo>
                  <a:cubicBezTo>
                    <a:pt x="-417077" y="395370"/>
                    <a:pt x="-401626" y="386208"/>
                    <a:pt x="-386439" y="376634"/>
                  </a:cubicBezTo>
                  <a:cubicBezTo>
                    <a:pt x="-371251" y="367060"/>
                    <a:pt x="-356328" y="357074"/>
                    <a:pt x="-341661" y="346733"/>
                  </a:cubicBezTo>
                  <a:cubicBezTo>
                    <a:pt x="-326995" y="336393"/>
                    <a:pt x="-312586" y="325698"/>
                    <a:pt x="-298418" y="314704"/>
                  </a:cubicBezTo>
                  <a:cubicBezTo>
                    <a:pt x="-284250" y="303711"/>
                    <a:pt x="-270323" y="292420"/>
                    <a:pt x="-256616" y="280882"/>
                  </a:cubicBezTo>
                  <a:cubicBezTo>
                    <a:pt x="-242909" y="269344"/>
                    <a:pt x="-229422" y="257560"/>
                    <a:pt x="-216128" y="245577"/>
                  </a:cubicBezTo>
                  <a:cubicBezTo>
                    <a:pt x="-202834" y="233594"/>
                    <a:pt x="-189734" y="221412"/>
                    <a:pt x="-176798" y="209075"/>
                  </a:cubicBezTo>
                  <a:cubicBezTo>
                    <a:pt x="-163862" y="196737"/>
                    <a:pt x="-151091" y="184244"/>
                    <a:pt x="-138455" y="171634"/>
                  </a:cubicBezTo>
                  <a:cubicBezTo>
                    <a:pt x="-125818" y="159024"/>
                    <a:pt x="-113317" y="146297"/>
                    <a:pt x="-100918" y="133488"/>
                  </a:cubicBezTo>
                  <a:cubicBezTo>
                    <a:pt x="-88520" y="120680"/>
                    <a:pt x="-76225" y="107790"/>
                    <a:pt x="-64003" y="94851"/>
                  </a:cubicBezTo>
                  <a:cubicBezTo>
                    <a:pt x="-51781" y="81912"/>
                    <a:pt x="-39632" y="68925"/>
                    <a:pt x="-27524" y="55921"/>
                  </a:cubicBezTo>
                  <a:cubicBezTo>
                    <a:pt x="-15416" y="42916"/>
                    <a:pt x="-3350" y="29894"/>
                    <a:pt x="8704" y="16884"/>
                  </a:cubicBezTo>
                  <a:cubicBezTo>
                    <a:pt x="20759" y="3875"/>
                    <a:pt x="32802" y="-9122"/>
                    <a:pt x="44865" y="-22076"/>
                  </a:cubicBezTo>
                  <a:cubicBezTo>
                    <a:pt x="56927" y="-35030"/>
                    <a:pt x="69009" y="-47940"/>
                    <a:pt x="81139" y="-60778"/>
                  </a:cubicBezTo>
                  <a:cubicBezTo>
                    <a:pt x="93268" y="-73617"/>
                    <a:pt x="105446" y="-86382"/>
                    <a:pt x="117704" y="-99038"/>
                  </a:cubicBezTo>
                  <a:cubicBezTo>
                    <a:pt x="129962" y="-111693"/>
                    <a:pt x="142301" y="-124238"/>
                    <a:pt x="154734" y="-136659"/>
                  </a:cubicBezTo>
                  <a:cubicBezTo>
                    <a:pt x="167168" y="-149080"/>
                    <a:pt x="179696" y="-161375"/>
                    <a:pt x="192398" y="-173435"/>
                  </a:cubicBezTo>
                  <a:cubicBezTo>
                    <a:pt x="205101" y="-185495"/>
                    <a:pt x="217979" y="-197319"/>
                    <a:pt x="230857" y="-209142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54" name="MainTopic"/>
            <p:cNvSpPr/>
            <p:nvPr/>
          </p:nvSpPr>
          <p:spPr>
            <a:xfrm>
              <a:off x="3586" y="8375"/>
              <a:ext cx="1398" cy="923"/>
            </a:xfrm>
            <a:custGeom>
              <a:avLst/>
              <a:gdLst>
                <a:gd name="rtl" fmla="*/ 135280 w 592800"/>
                <a:gd name="rtt" fmla="*/ 71440 h 296400"/>
                <a:gd name="rtr" fmla="*/ 454480 w 592800"/>
                <a:gd name="rtb" fmla="*/ 238640 h 296400"/>
              </a:gdLst>
              <a:ahLst/>
              <a:cxnLst/>
              <a:rect l="rtl" t="rtt" r="rtr" b="rtb"/>
              <a:pathLst>
                <a:path w="592800" h="296400">
                  <a:moveTo>
                    <a:pt x="30400" y="0"/>
                  </a:moveTo>
                  <a:lnTo>
                    <a:pt x="562400" y="0"/>
                  </a:lnTo>
                  <a:cubicBezTo>
                    <a:pt x="579181" y="0"/>
                    <a:pt x="592800" y="13619"/>
                    <a:pt x="592800" y="30400"/>
                  </a:cubicBezTo>
                  <a:lnTo>
                    <a:pt x="592800" y="266000"/>
                  </a:lnTo>
                  <a:cubicBezTo>
                    <a:pt x="592800" y="282781"/>
                    <a:pt x="579181" y="296400"/>
                    <a:pt x="562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弹力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0553" y="5216525"/>
            <a:ext cx="1855470" cy="412750"/>
            <a:chOff x="960" y="8215"/>
            <a:chExt cx="2922" cy="650"/>
          </a:xfrm>
        </p:grpSpPr>
        <p:sp>
          <p:nvSpPr>
            <p:cNvPr id="158" name="MMConnector"/>
            <p:cNvSpPr/>
            <p:nvPr/>
          </p:nvSpPr>
          <p:spPr>
            <a:xfrm>
              <a:off x="3290" y="8807"/>
              <a:ext cx="592" cy="59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7" name="SubTopic"/>
            <p:cNvSpPr/>
            <p:nvPr/>
          </p:nvSpPr>
          <p:spPr>
            <a:xfrm>
              <a:off x="960" y="8215"/>
              <a:ext cx="2060" cy="56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弹性形变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8308" y="5648325"/>
            <a:ext cx="2037715" cy="553720"/>
            <a:chOff x="673" y="8895"/>
            <a:chExt cx="3209" cy="872"/>
          </a:xfrm>
        </p:grpSpPr>
        <p:sp>
          <p:nvSpPr>
            <p:cNvPr id="160" name="MMConnector"/>
            <p:cNvSpPr/>
            <p:nvPr/>
          </p:nvSpPr>
          <p:spPr>
            <a:xfrm>
              <a:off x="3290" y="9147"/>
              <a:ext cx="592" cy="62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9" name="SubTopic"/>
            <p:cNvSpPr/>
            <p:nvPr/>
          </p:nvSpPr>
          <p:spPr>
            <a:xfrm>
              <a:off x="673" y="8895"/>
              <a:ext cx="2394" cy="562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弹簧测力计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48028" y="1440180"/>
            <a:ext cx="1662430" cy="412115"/>
            <a:chOff x="13145" y="2268"/>
            <a:chExt cx="2618" cy="649"/>
          </a:xfrm>
        </p:grpSpPr>
        <p:sp>
          <p:nvSpPr>
            <p:cNvPr id="165" name="MMConnector"/>
            <p:cNvSpPr/>
            <p:nvPr/>
          </p:nvSpPr>
          <p:spPr>
            <a:xfrm>
              <a:off x="13145" y="2859"/>
              <a:ext cx="592" cy="59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3" name="SubTopic"/>
            <p:cNvSpPr/>
            <p:nvPr/>
          </p:nvSpPr>
          <p:spPr>
            <a:xfrm>
              <a:off x="13441" y="2268"/>
              <a:ext cx="2322" cy="562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滑动摩擦力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48028" y="2247265"/>
            <a:ext cx="3185795" cy="825500"/>
            <a:chOff x="13145" y="3539"/>
            <a:chExt cx="5017" cy="1300"/>
          </a:xfrm>
        </p:grpSpPr>
        <p:sp>
          <p:nvSpPr>
            <p:cNvPr id="167" name="MMConnector"/>
            <p:cNvSpPr/>
            <p:nvPr/>
          </p:nvSpPr>
          <p:spPr>
            <a:xfrm>
              <a:off x="13145" y="3539"/>
              <a:ext cx="592" cy="1301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6" name="SubTopic"/>
            <p:cNvSpPr/>
            <p:nvPr/>
          </p:nvSpPr>
          <p:spPr>
            <a:xfrm>
              <a:off x="13334" y="3628"/>
              <a:ext cx="4828" cy="562"/>
            </a:xfrm>
            <a:custGeom>
              <a:avLst/>
              <a:gdLst>
                <a:gd name="rtl" fmla="*/ 54150 w 1474400"/>
                <a:gd name="rtt" fmla="*/ 26030 h 180500"/>
                <a:gd name="rtr" fmla="*/ 1422150 w 1474400"/>
                <a:gd name="rtb" fmla="*/ 162830 h 180500"/>
              </a:gdLst>
              <a:ahLst/>
              <a:cxnLst/>
              <a:rect l="rtl" t="rtt" r="rtr" b="rtb"/>
              <a:pathLst>
                <a:path w="1474400" h="180500" stroke="0">
                  <a:moveTo>
                    <a:pt x="0" y="0"/>
                  </a:moveTo>
                  <a:lnTo>
                    <a:pt x="1474400" y="0"/>
                  </a:lnTo>
                  <a:lnTo>
                    <a:pt x="1474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474400" h="180500" fill="none">
                  <a:moveTo>
                    <a:pt x="0" y="180500"/>
                  </a:moveTo>
                  <a:lnTo>
                    <a:pt x="1474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增大、减小摩擦力的方法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197783" y="1007745"/>
            <a:ext cx="756920" cy="1004570"/>
            <a:chOff x="16058" y="1587"/>
            <a:chExt cx="1192" cy="1582"/>
          </a:xfrm>
        </p:grpSpPr>
        <p:sp>
          <p:nvSpPr>
            <p:cNvPr id="171" name="MMConnector"/>
            <p:cNvSpPr/>
            <p:nvPr/>
          </p:nvSpPr>
          <p:spPr>
            <a:xfrm>
              <a:off x="16058" y="2489"/>
              <a:ext cx="592" cy="680"/>
            </a:xfrm>
            <a:custGeom>
              <a:avLst/>
              <a:gdLst/>
              <a:ahLst/>
              <a:cxnLst/>
              <a:rect l="0" t="0" r="0" b="0"/>
              <a:pathLst>
                <a:path w="250800" h="218500" fill="none">
                  <a:moveTo>
                    <a:pt x="-125400" y="109250"/>
                  </a:moveTo>
                  <a:cubicBezTo>
                    <a:pt x="162" y="109250"/>
                    <a:pt x="-8738" y="-109250"/>
                    <a:pt x="125400" y="-109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0" name="SubTopic"/>
            <p:cNvSpPr/>
            <p:nvPr/>
          </p:nvSpPr>
          <p:spPr>
            <a:xfrm>
              <a:off x="16354" y="1587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定义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97783" y="1440180"/>
            <a:ext cx="756920" cy="371475"/>
            <a:chOff x="16058" y="2268"/>
            <a:chExt cx="1192" cy="585"/>
          </a:xfrm>
        </p:grpSpPr>
        <p:sp>
          <p:nvSpPr>
            <p:cNvPr id="173" name="MMConnector"/>
            <p:cNvSpPr/>
            <p:nvPr/>
          </p:nvSpPr>
          <p:spPr>
            <a:xfrm>
              <a:off x="16058" y="2829"/>
              <a:ext cx="592" cy="24"/>
            </a:xfrm>
            <a:custGeom>
              <a:avLst/>
              <a:gdLst/>
              <a:ahLst/>
              <a:cxnLst/>
              <a:rect l="0" t="0" r="0" b="0"/>
              <a:pathLst>
                <a:path w="250800" h="7600" fill="none">
                  <a:moveTo>
                    <a:pt x="-125400" y="0"/>
                  </a:moveTo>
                  <a:cubicBezTo>
                    <a:pt x="-25080" y="0"/>
                    <a:pt x="50160" y="0"/>
                    <a:pt x="125400" y="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2" name="SubTopic"/>
            <p:cNvSpPr/>
            <p:nvPr/>
          </p:nvSpPr>
          <p:spPr>
            <a:xfrm>
              <a:off x="16354" y="2268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方向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126028" y="1871980"/>
            <a:ext cx="1121410" cy="572770"/>
            <a:chOff x="15945" y="2948"/>
            <a:chExt cx="1766" cy="902"/>
          </a:xfrm>
        </p:grpSpPr>
        <p:sp>
          <p:nvSpPr>
            <p:cNvPr id="175" name="MMConnector"/>
            <p:cNvSpPr/>
            <p:nvPr/>
          </p:nvSpPr>
          <p:spPr>
            <a:xfrm>
              <a:off x="15945" y="3170"/>
              <a:ext cx="592" cy="680"/>
            </a:xfrm>
            <a:custGeom>
              <a:avLst/>
              <a:gdLst/>
              <a:ahLst/>
              <a:cxnLst/>
              <a:rect l="0" t="0" r="0" b="0"/>
              <a:pathLst>
                <a:path w="250800" h="218500" fill="none">
                  <a:moveTo>
                    <a:pt x="-125400" y="-109250"/>
                  </a:moveTo>
                  <a:cubicBezTo>
                    <a:pt x="162" y="-109250"/>
                    <a:pt x="-8738" y="109250"/>
                    <a:pt x="125400" y="109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4" name="SubTopic"/>
            <p:cNvSpPr/>
            <p:nvPr/>
          </p:nvSpPr>
          <p:spPr>
            <a:xfrm>
              <a:off x="16241" y="2948"/>
              <a:ext cx="1470" cy="56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影响因素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85903" y="4282440"/>
            <a:ext cx="2004695" cy="946785"/>
            <a:chOff x="10370" y="6744"/>
            <a:chExt cx="3157" cy="1491"/>
          </a:xfrm>
        </p:grpSpPr>
        <p:sp>
          <p:nvSpPr>
            <p:cNvPr id="179" name="MMConnector"/>
            <p:cNvSpPr/>
            <p:nvPr/>
          </p:nvSpPr>
          <p:spPr>
            <a:xfrm>
              <a:off x="10370" y="6744"/>
              <a:ext cx="1185" cy="1303"/>
            </a:xfrm>
            <a:custGeom>
              <a:avLst/>
              <a:gdLst/>
              <a:ahLst/>
              <a:cxnLst/>
              <a:rect l="0" t="0" r="0" b="0"/>
              <a:pathLst>
                <a:path w="946862" h="418573">
                  <a:moveTo>
                    <a:pt x="-91465" y="-109826"/>
                  </a:moveTo>
                  <a:cubicBezTo>
                    <a:pt x="-107263" y="-120653"/>
                    <a:pt x="-124765" y="-117127"/>
                    <a:pt x="-132716" y="-104846"/>
                  </a:cubicBezTo>
                  <a:cubicBezTo>
                    <a:pt x="-140668" y="-92566"/>
                    <a:pt x="-136631" y="-75304"/>
                    <a:pt x="-120380" y="-65170"/>
                  </a:cubicBezTo>
                  <a:cubicBezTo>
                    <a:pt x="-105441" y="-55854"/>
                    <a:pt x="-90503" y="-46538"/>
                    <a:pt x="-75615" y="-37086"/>
                  </a:cubicBezTo>
                  <a:cubicBezTo>
                    <a:pt x="-60728" y="-27634"/>
                    <a:pt x="-45892" y="-18045"/>
                    <a:pt x="-31067" y="-8404"/>
                  </a:cubicBezTo>
                  <a:cubicBezTo>
                    <a:pt x="-16241" y="1236"/>
                    <a:pt x="-1426" y="10929"/>
                    <a:pt x="13396" y="20648"/>
                  </a:cubicBezTo>
                  <a:cubicBezTo>
                    <a:pt x="28219" y="30366"/>
                    <a:pt x="43049" y="40111"/>
                    <a:pt x="57911" y="49840"/>
                  </a:cubicBezTo>
                  <a:cubicBezTo>
                    <a:pt x="72774" y="59569"/>
                    <a:pt x="87669" y="69281"/>
                    <a:pt x="102620" y="78937"/>
                  </a:cubicBezTo>
                  <a:cubicBezTo>
                    <a:pt x="117571" y="88594"/>
                    <a:pt x="132578" y="98194"/>
                    <a:pt x="147664" y="107697"/>
                  </a:cubicBezTo>
                  <a:cubicBezTo>
                    <a:pt x="162750" y="117200"/>
                    <a:pt x="177916" y="126605"/>
                    <a:pt x="193182" y="135869"/>
                  </a:cubicBezTo>
                  <a:cubicBezTo>
                    <a:pt x="208449" y="145133"/>
                    <a:pt x="223817" y="154256"/>
                    <a:pt x="239304" y="163192"/>
                  </a:cubicBezTo>
                  <a:cubicBezTo>
                    <a:pt x="254792" y="172129"/>
                    <a:pt x="270400" y="180879"/>
                    <a:pt x="286144" y="189397"/>
                  </a:cubicBezTo>
                  <a:cubicBezTo>
                    <a:pt x="301888" y="197915"/>
                    <a:pt x="317768" y="206200"/>
                    <a:pt x="333794" y="214206"/>
                  </a:cubicBezTo>
                  <a:cubicBezTo>
                    <a:pt x="349821" y="222211"/>
                    <a:pt x="365994" y="229937"/>
                    <a:pt x="382319" y="237337"/>
                  </a:cubicBezTo>
                  <a:cubicBezTo>
                    <a:pt x="398644" y="244736"/>
                    <a:pt x="415121" y="251810"/>
                    <a:pt x="431747" y="258514"/>
                  </a:cubicBezTo>
                  <a:cubicBezTo>
                    <a:pt x="448374" y="265217"/>
                    <a:pt x="465151" y="271550"/>
                    <a:pt x="482068" y="277474"/>
                  </a:cubicBezTo>
                  <a:cubicBezTo>
                    <a:pt x="498985" y="283398"/>
                    <a:pt x="516042" y="288911"/>
                    <a:pt x="533228" y="293983"/>
                  </a:cubicBezTo>
                  <a:cubicBezTo>
                    <a:pt x="550414" y="299055"/>
                    <a:pt x="567729" y="303684"/>
                    <a:pt x="585133" y="307847"/>
                  </a:cubicBezTo>
                  <a:cubicBezTo>
                    <a:pt x="602538" y="312010"/>
                    <a:pt x="620032" y="315706"/>
                    <a:pt x="637655" y="318924"/>
                  </a:cubicBezTo>
                  <a:cubicBezTo>
                    <a:pt x="655279" y="322141"/>
                    <a:pt x="673030" y="324879"/>
                    <a:pt x="690643" y="327131"/>
                  </a:cubicBezTo>
                  <a:cubicBezTo>
                    <a:pt x="708255" y="329382"/>
                    <a:pt x="725728" y="331147"/>
                    <a:pt x="743933" y="332449"/>
                  </a:cubicBezTo>
                  <a:cubicBezTo>
                    <a:pt x="762137" y="333750"/>
                    <a:pt x="781072" y="334588"/>
                    <a:pt x="797362" y="334915"/>
                  </a:cubicBezTo>
                  <a:cubicBezTo>
                    <a:pt x="813651" y="335242"/>
                    <a:pt x="827296" y="335059"/>
                    <a:pt x="840940" y="334875"/>
                  </a:cubicBezTo>
                  <a:cubicBezTo>
                    <a:pt x="843676" y="334838"/>
                    <a:pt x="845500" y="333165"/>
                    <a:pt x="845500" y="331075"/>
                  </a:cubicBezTo>
                  <a:cubicBezTo>
                    <a:pt x="845500" y="328985"/>
                    <a:pt x="843675" y="327357"/>
                    <a:pt x="840940" y="327275"/>
                  </a:cubicBezTo>
                  <a:cubicBezTo>
                    <a:pt x="827403" y="326871"/>
                    <a:pt x="813866" y="326468"/>
                    <a:pt x="797754" y="325446"/>
                  </a:cubicBezTo>
                  <a:cubicBezTo>
                    <a:pt x="781643" y="324425"/>
                    <a:pt x="762958" y="322785"/>
                    <a:pt x="745039" y="320722"/>
                  </a:cubicBezTo>
                  <a:cubicBezTo>
                    <a:pt x="727120" y="318660"/>
                    <a:pt x="709967" y="316173"/>
                    <a:pt x="692718" y="313205"/>
                  </a:cubicBezTo>
                  <a:cubicBezTo>
                    <a:pt x="675470" y="310237"/>
                    <a:pt x="658125" y="306787"/>
                    <a:pt x="640946" y="302877"/>
                  </a:cubicBezTo>
                  <a:cubicBezTo>
                    <a:pt x="623768" y="298966"/>
                    <a:pt x="606755" y="294595"/>
                    <a:pt x="589865" y="289774"/>
                  </a:cubicBezTo>
                  <a:cubicBezTo>
                    <a:pt x="572976" y="284954"/>
                    <a:pt x="556209" y="279684"/>
                    <a:pt x="539597" y="273990"/>
                  </a:cubicBezTo>
                  <a:cubicBezTo>
                    <a:pt x="522986" y="268296"/>
                    <a:pt x="506529" y="262178"/>
                    <a:pt x="490232" y="255668"/>
                  </a:cubicBezTo>
                  <a:cubicBezTo>
                    <a:pt x="473934" y="249157"/>
                    <a:pt x="457796" y="242253"/>
                    <a:pt x="441820" y="234994"/>
                  </a:cubicBezTo>
                  <a:cubicBezTo>
                    <a:pt x="425844" y="227735"/>
                    <a:pt x="410030" y="220120"/>
                    <a:pt x="394373" y="212190"/>
                  </a:cubicBezTo>
                  <a:cubicBezTo>
                    <a:pt x="378715" y="204259"/>
                    <a:pt x="363215" y="196014"/>
                    <a:pt x="347859" y="187495"/>
                  </a:cubicBezTo>
                  <a:cubicBezTo>
                    <a:pt x="332504" y="178976"/>
                    <a:pt x="317294" y="170183"/>
                    <a:pt x="302213" y="161160"/>
                  </a:cubicBezTo>
                  <a:cubicBezTo>
                    <a:pt x="287131" y="152136"/>
                    <a:pt x="272179" y="142882"/>
                    <a:pt x="257334" y="133438"/>
                  </a:cubicBezTo>
                  <a:cubicBezTo>
                    <a:pt x="242490" y="123995"/>
                    <a:pt x="227753" y="114362"/>
                    <a:pt x="213101" y="104579"/>
                  </a:cubicBezTo>
                  <a:cubicBezTo>
                    <a:pt x="198449" y="94797"/>
                    <a:pt x="183881" y="84866"/>
                    <a:pt x="169371" y="74825"/>
                  </a:cubicBezTo>
                  <a:cubicBezTo>
                    <a:pt x="154862" y="64784"/>
                    <a:pt x="140411" y="54632"/>
                    <a:pt x="125990" y="44409"/>
                  </a:cubicBezTo>
                  <a:cubicBezTo>
                    <a:pt x="111570" y="34185"/>
                    <a:pt x="97180" y="23890"/>
                    <a:pt x="82795" y="13558"/>
                  </a:cubicBezTo>
                  <a:cubicBezTo>
                    <a:pt x="68409" y="3226"/>
                    <a:pt x="54026" y="-7142"/>
                    <a:pt x="39617" y="-17508"/>
                  </a:cubicBezTo>
                  <a:cubicBezTo>
                    <a:pt x="25208" y="-27873"/>
                    <a:pt x="10771" y="-38236"/>
                    <a:pt x="-3710" y="-48571"/>
                  </a:cubicBezTo>
                  <a:cubicBezTo>
                    <a:pt x="-18191" y="-58905"/>
                    <a:pt x="-32718" y="-69211"/>
                    <a:pt x="-47351" y="-79416"/>
                  </a:cubicBezTo>
                  <a:cubicBezTo>
                    <a:pt x="-61985" y="-89620"/>
                    <a:pt x="-76725" y="-99723"/>
                    <a:pt x="-91465" y="-109826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76" name="MainTopic"/>
            <p:cNvSpPr/>
            <p:nvPr/>
          </p:nvSpPr>
          <p:spPr>
            <a:xfrm>
              <a:off x="11449" y="7313"/>
              <a:ext cx="2079" cy="923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二力平衡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85903" y="4791075"/>
            <a:ext cx="3227705" cy="1785620"/>
            <a:chOff x="10370" y="7545"/>
            <a:chExt cx="5083" cy="2812"/>
          </a:xfrm>
        </p:grpSpPr>
        <p:sp>
          <p:nvSpPr>
            <p:cNvPr id="181" name="MMConnector"/>
            <p:cNvSpPr/>
            <p:nvPr/>
          </p:nvSpPr>
          <p:spPr>
            <a:xfrm>
              <a:off x="10370" y="7545"/>
              <a:ext cx="1592" cy="2813"/>
            </a:xfrm>
            <a:custGeom>
              <a:avLst/>
              <a:gdLst/>
              <a:ahLst/>
              <a:cxnLst/>
              <a:rect l="0" t="0" r="0" b="0"/>
              <a:pathLst>
                <a:path w="1098417" h="903450">
                  <a:moveTo>
                    <a:pt x="-238246" y="-333302"/>
                  </a:moveTo>
                  <a:cubicBezTo>
                    <a:pt x="-251117" y="-347484"/>
                    <a:pt x="-268953" y="-348110"/>
                    <a:pt x="-279530" y="-338003"/>
                  </a:cubicBezTo>
                  <a:cubicBezTo>
                    <a:pt x="-290107" y="-327895"/>
                    <a:pt x="-290010" y="-310327"/>
                    <a:pt x="-276709" y="-296548"/>
                  </a:cubicBezTo>
                  <a:cubicBezTo>
                    <a:pt x="-264603" y="-284008"/>
                    <a:pt x="-252498" y="-271469"/>
                    <a:pt x="-240628" y="-258660"/>
                  </a:cubicBezTo>
                  <a:cubicBezTo>
                    <a:pt x="-228757" y="-245851"/>
                    <a:pt x="-217121" y="-232772"/>
                    <a:pt x="-205621" y="-219546"/>
                  </a:cubicBezTo>
                  <a:cubicBezTo>
                    <a:pt x="-194122" y="-206319"/>
                    <a:pt x="-182759" y="-192946"/>
                    <a:pt x="-171522" y="-179436"/>
                  </a:cubicBezTo>
                  <a:cubicBezTo>
                    <a:pt x="-160286" y="-165926"/>
                    <a:pt x="-149176" y="-152281"/>
                    <a:pt x="-138158" y="-138535"/>
                  </a:cubicBezTo>
                  <a:cubicBezTo>
                    <a:pt x="-127141" y="-124790"/>
                    <a:pt x="-116216" y="-110946"/>
                    <a:pt x="-105355" y="-97027"/>
                  </a:cubicBezTo>
                  <a:cubicBezTo>
                    <a:pt x="-94495" y="-83109"/>
                    <a:pt x="-83699" y="-69117"/>
                    <a:pt x="-72938" y="-55078"/>
                  </a:cubicBezTo>
                  <a:cubicBezTo>
                    <a:pt x="-62177" y="-41038"/>
                    <a:pt x="-51451" y="-26951"/>
                    <a:pt x="-40731" y="-12841"/>
                  </a:cubicBezTo>
                  <a:cubicBezTo>
                    <a:pt x="-30011" y="1270"/>
                    <a:pt x="-19298" y="15404"/>
                    <a:pt x="-8560" y="29538"/>
                  </a:cubicBezTo>
                  <a:cubicBezTo>
                    <a:pt x="2177" y="43672"/>
                    <a:pt x="12937" y="57806"/>
                    <a:pt x="23751" y="71915"/>
                  </a:cubicBezTo>
                  <a:cubicBezTo>
                    <a:pt x="34564" y="86024"/>
                    <a:pt x="45430" y="100110"/>
                    <a:pt x="56380" y="114146"/>
                  </a:cubicBezTo>
                  <a:cubicBezTo>
                    <a:pt x="67329" y="128182"/>
                    <a:pt x="78361" y="142169"/>
                    <a:pt x="89506" y="156079"/>
                  </a:cubicBezTo>
                  <a:cubicBezTo>
                    <a:pt x="100652" y="169990"/>
                    <a:pt x="111911" y="183825"/>
                    <a:pt x="123314" y="197555"/>
                  </a:cubicBezTo>
                  <a:cubicBezTo>
                    <a:pt x="134718" y="211284"/>
                    <a:pt x="146265" y="224908"/>
                    <a:pt x="157988" y="238393"/>
                  </a:cubicBezTo>
                  <a:cubicBezTo>
                    <a:pt x="169711" y="251879"/>
                    <a:pt x="181610" y="265225"/>
                    <a:pt x="193715" y="278396"/>
                  </a:cubicBezTo>
                  <a:cubicBezTo>
                    <a:pt x="205820" y="291567"/>
                    <a:pt x="218131" y="304562"/>
                    <a:pt x="230678" y="317338"/>
                  </a:cubicBezTo>
                  <a:cubicBezTo>
                    <a:pt x="243226" y="330114"/>
                    <a:pt x="256009" y="342671"/>
                    <a:pt x="269056" y="354961"/>
                  </a:cubicBezTo>
                  <a:cubicBezTo>
                    <a:pt x="282103" y="367251"/>
                    <a:pt x="295413" y="379274"/>
                    <a:pt x="309010" y="390975"/>
                  </a:cubicBezTo>
                  <a:cubicBezTo>
                    <a:pt x="322607" y="402676"/>
                    <a:pt x="336490" y="414055"/>
                    <a:pt x="350675" y="425053"/>
                  </a:cubicBezTo>
                  <a:cubicBezTo>
                    <a:pt x="364861" y="436051"/>
                    <a:pt x="379349" y="446668"/>
                    <a:pt x="394147" y="456841"/>
                  </a:cubicBezTo>
                  <a:cubicBezTo>
                    <a:pt x="408944" y="467014"/>
                    <a:pt x="424050" y="476743"/>
                    <a:pt x="439460" y="485966"/>
                  </a:cubicBezTo>
                  <a:cubicBezTo>
                    <a:pt x="454870" y="495189"/>
                    <a:pt x="470583" y="503905"/>
                    <a:pt x="486580" y="512059"/>
                  </a:cubicBezTo>
                  <a:cubicBezTo>
                    <a:pt x="502577" y="520212"/>
                    <a:pt x="518856" y="527802"/>
                    <a:pt x="535390" y="534783"/>
                  </a:cubicBezTo>
                  <a:cubicBezTo>
                    <a:pt x="551923" y="541763"/>
                    <a:pt x="568710" y="548134"/>
                    <a:pt x="585692" y="553865"/>
                  </a:cubicBezTo>
                  <a:cubicBezTo>
                    <a:pt x="602673" y="559596"/>
                    <a:pt x="619848" y="564686"/>
                    <a:pt x="637223" y="569126"/>
                  </a:cubicBezTo>
                  <a:cubicBezTo>
                    <a:pt x="654598" y="573566"/>
                    <a:pt x="672173" y="577357"/>
                    <a:pt x="689682" y="580497"/>
                  </a:cubicBezTo>
                  <a:cubicBezTo>
                    <a:pt x="707190" y="583636"/>
                    <a:pt x="724634" y="586124"/>
                    <a:pt x="742753" y="588019"/>
                  </a:cubicBezTo>
                  <a:cubicBezTo>
                    <a:pt x="760873" y="589913"/>
                    <a:pt x="779667" y="591214"/>
                    <a:pt x="796144" y="591832"/>
                  </a:cubicBezTo>
                  <a:cubicBezTo>
                    <a:pt x="812621" y="592451"/>
                    <a:pt x="826781" y="592388"/>
                    <a:pt x="840940" y="592325"/>
                  </a:cubicBezTo>
                  <a:cubicBezTo>
                    <a:pt x="843676" y="592313"/>
                    <a:pt x="845500" y="590615"/>
                    <a:pt x="845500" y="588525"/>
                  </a:cubicBezTo>
                  <a:cubicBezTo>
                    <a:pt x="845500" y="586435"/>
                    <a:pt x="843675" y="584797"/>
                    <a:pt x="840940" y="584725"/>
                  </a:cubicBezTo>
                  <a:cubicBezTo>
                    <a:pt x="826916" y="584355"/>
                    <a:pt x="812891" y="583985"/>
                    <a:pt x="796621" y="582872"/>
                  </a:cubicBezTo>
                  <a:cubicBezTo>
                    <a:pt x="780351" y="581759"/>
                    <a:pt x="761836" y="579903"/>
                    <a:pt x="744031" y="577485"/>
                  </a:cubicBezTo>
                  <a:cubicBezTo>
                    <a:pt x="726226" y="575068"/>
                    <a:pt x="709133" y="572089"/>
                    <a:pt x="692018" y="568473"/>
                  </a:cubicBezTo>
                  <a:cubicBezTo>
                    <a:pt x="674904" y="564857"/>
                    <a:pt x="657768" y="560604"/>
                    <a:pt x="640870" y="555727"/>
                  </a:cubicBezTo>
                  <a:cubicBezTo>
                    <a:pt x="623972" y="550850"/>
                    <a:pt x="607312" y="545348"/>
                    <a:pt x="590877" y="539232"/>
                  </a:cubicBezTo>
                  <a:cubicBezTo>
                    <a:pt x="574443" y="533116"/>
                    <a:pt x="558235" y="526387"/>
                    <a:pt x="542306" y="519075"/>
                  </a:cubicBezTo>
                  <a:cubicBezTo>
                    <a:pt x="526376" y="511764"/>
                    <a:pt x="510724" y="503870"/>
                    <a:pt x="495371" y="495440"/>
                  </a:cubicBezTo>
                  <a:cubicBezTo>
                    <a:pt x="480018" y="487009"/>
                    <a:pt x="464964" y="478041"/>
                    <a:pt x="450222" y="468590"/>
                  </a:cubicBezTo>
                  <a:cubicBezTo>
                    <a:pt x="435480" y="459138"/>
                    <a:pt x="421049" y="449203"/>
                    <a:pt x="406929" y="438841"/>
                  </a:cubicBezTo>
                  <a:cubicBezTo>
                    <a:pt x="392809" y="428479"/>
                    <a:pt x="378999" y="417691"/>
                    <a:pt x="365489" y="406534"/>
                  </a:cubicBezTo>
                  <a:cubicBezTo>
                    <a:pt x="351980" y="395378"/>
                    <a:pt x="338769" y="383852"/>
                    <a:pt x="325838" y="372012"/>
                  </a:cubicBezTo>
                  <a:cubicBezTo>
                    <a:pt x="312907" y="360172"/>
                    <a:pt x="300256" y="348017"/>
                    <a:pt x="287860" y="335598"/>
                  </a:cubicBezTo>
                  <a:cubicBezTo>
                    <a:pt x="275464" y="323179"/>
                    <a:pt x="263323" y="310495"/>
                    <a:pt x="251408" y="297591"/>
                  </a:cubicBezTo>
                  <a:cubicBezTo>
                    <a:pt x="239492" y="284687"/>
                    <a:pt x="227803" y="271563"/>
                    <a:pt x="216310" y="258257"/>
                  </a:cubicBezTo>
                  <a:cubicBezTo>
                    <a:pt x="204816" y="244952"/>
                    <a:pt x="193518" y="231465"/>
                    <a:pt x="182384" y="217831"/>
                  </a:cubicBezTo>
                  <a:cubicBezTo>
                    <a:pt x="171250" y="204198"/>
                    <a:pt x="160280" y="190417"/>
                    <a:pt x="149443" y="176520"/>
                  </a:cubicBezTo>
                  <a:cubicBezTo>
                    <a:pt x="138605" y="162623"/>
                    <a:pt x="127900" y="148609"/>
                    <a:pt x="117296" y="134505"/>
                  </a:cubicBezTo>
                  <a:cubicBezTo>
                    <a:pt x="106692" y="120401"/>
                    <a:pt x="96188" y="106207"/>
                    <a:pt x="85755" y="91947"/>
                  </a:cubicBezTo>
                  <a:cubicBezTo>
                    <a:pt x="75321" y="77687"/>
                    <a:pt x="64956" y="63362"/>
                    <a:pt x="54630" y="48993"/>
                  </a:cubicBezTo>
                  <a:cubicBezTo>
                    <a:pt x="44304" y="34624"/>
                    <a:pt x="34017" y="20212"/>
                    <a:pt x="23736" y="5777"/>
                  </a:cubicBezTo>
                  <a:cubicBezTo>
                    <a:pt x="13456" y="-8657"/>
                    <a:pt x="3183" y="-23114"/>
                    <a:pt x="-7115" y="-37572"/>
                  </a:cubicBezTo>
                  <a:cubicBezTo>
                    <a:pt x="-17412" y="-52029"/>
                    <a:pt x="-27734" y="-66489"/>
                    <a:pt x="-38111" y="-80928"/>
                  </a:cubicBezTo>
                  <a:cubicBezTo>
                    <a:pt x="-48489" y="-95367"/>
                    <a:pt x="-58923" y="-109787"/>
                    <a:pt x="-69446" y="-124164"/>
                  </a:cubicBezTo>
                  <a:cubicBezTo>
                    <a:pt x="-79969" y="-138541"/>
                    <a:pt x="-90581" y="-152876"/>
                    <a:pt x="-101314" y="-167145"/>
                  </a:cubicBezTo>
                  <a:cubicBezTo>
                    <a:pt x="-112047" y="-181414"/>
                    <a:pt x="-122901" y="-195618"/>
                    <a:pt x="-133918" y="-209725"/>
                  </a:cubicBezTo>
                  <a:cubicBezTo>
                    <a:pt x="-144934" y="-223831"/>
                    <a:pt x="-156112" y="-237841"/>
                    <a:pt x="-167465" y="-251740"/>
                  </a:cubicBezTo>
                  <a:cubicBezTo>
                    <a:pt x="-178817" y="-265639"/>
                    <a:pt x="-190343" y="-279429"/>
                    <a:pt x="-202168" y="-293004"/>
                  </a:cubicBezTo>
                  <a:cubicBezTo>
                    <a:pt x="-213994" y="-306580"/>
                    <a:pt x="-226120" y="-319941"/>
                    <a:pt x="-238246" y="-333302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80" name="MainTopic"/>
            <p:cNvSpPr/>
            <p:nvPr/>
          </p:nvSpPr>
          <p:spPr>
            <a:xfrm>
              <a:off x="11555" y="8916"/>
              <a:ext cx="3899" cy="923"/>
            </a:xfrm>
            <a:custGeom>
              <a:avLst/>
              <a:gdLst>
                <a:gd name="rtl" fmla="*/ 135280 w 1314800"/>
                <a:gd name="rtt" fmla="*/ 71440 h 296400"/>
                <a:gd name="rtr" fmla="*/ 1176480 w 1314800"/>
                <a:gd name="rtb" fmla="*/ 238640 h 296400"/>
              </a:gdLst>
              <a:ahLst/>
              <a:cxnLst/>
              <a:rect l="rtl" t="rtt" r="rtr" b="rtb"/>
              <a:pathLst>
                <a:path w="1314800" h="296400">
                  <a:moveTo>
                    <a:pt x="30400" y="0"/>
                  </a:moveTo>
                  <a:lnTo>
                    <a:pt x="1284400" y="0"/>
                  </a:lnTo>
                  <a:cubicBezTo>
                    <a:pt x="1301181" y="0"/>
                    <a:pt x="1314800" y="13619"/>
                    <a:pt x="1314800" y="30400"/>
                  </a:cubicBezTo>
                  <a:lnTo>
                    <a:pt x="1314800" y="266000"/>
                  </a:lnTo>
                  <a:cubicBezTo>
                    <a:pt x="1314800" y="282781"/>
                    <a:pt x="1301181" y="296400"/>
                    <a:pt x="1284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力与运动的关系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723438" y="3423285"/>
            <a:ext cx="1264285" cy="680720"/>
            <a:chOff x="15311" y="5391"/>
            <a:chExt cx="1991" cy="1072"/>
          </a:xfrm>
        </p:grpSpPr>
        <p:sp>
          <p:nvSpPr>
            <p:cNvPr id="185" name="MMConnector"/>
            <p:cNvSpPr/>
            <p:nvPr/>
          </p:nvSpPr>
          <p:spPr>
            <a:xfrm>
              <a:off x="15311" y="6123"/>
              <a:ext cx="592" cy="340"/>
            </a:xfrm>
            <a:custGeom>
              <a:avLst/>
              <a:gdLst/>
              <a:ahLst/>
              <a:cxnLst/>
              <a:rect l="0" t="0" r="0" b="0"/>
              <a:pathLst>
                <a:path w="250800" h="109250" fill="none">
                  <a:moveTo>
                    <a:pt x="-125400" y="54625"/>
                  </a:moveTo>
                  <a:cubicBezTo>
                    <a:pt x="-12272" y="54625"/>
                    <a:pt x="20275" y="-54625"/>
                    <a:pt x="125400" y="-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4" name="SubTopic"/>
            <p:cNvSpPr/>
            <p:nvPr/>
          </p:nvSpPr>
          <p:spPr>
            <a:xfrm>
              <a:off x="15590" y="5391"/>
              <a:ext cx="1713" cy="56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影响因素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23438" y="3855085"/>
            <a:ext cx="1662430" cy="464820"/>
            <a:chOff x="15311" y="6071"/>
            <a:chExt cx="2618" cy="732"/>
          </a:xfrm>
        </p:grpSpPr>
        <p:sp>
          <p:nvSpPr>
            <p:cNvPr id="187" name="MMConnector"/>
            <p:cNvSpPr/>
            <p:nvPr/>
          </p:nvSpPr>
          <p:spPr>
            <a:xfrm>
              <a:off x="15311" y="6463"/>
              <a:ext cx="592" cy="340"/>
            </a:xfrm>
            <a:custGeom>
              <a:avLst/>
              <a:gdLst/>
              <a:ahLst/>
              <a:cxnLst/>
              <a:rect l="0" t="0" r="0" b="0"/>
              <a:pathLst>
                <a:path w="250800" h="109250" fill="none">
                  <a:moveTo>
                    <a:pt x="-125400" y="-54625"/>
                  </a:moveTo>
                  <a:cubicBezTo>
                    <a:pt x="-12272" y="-54625"/>
                    <a:pt x="20275" y="54625"/>
                    <a:pt x="125400" y="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6" name="SubTopic"/>
            <p:cNvSpPr/>
            <p:nvPr/>
          </p:nvSpPr>
          <p:spPr>
            <a:xfrm>
              <a:off x="15589" y="6071"/>
              <a:ext cx="2340" cy="562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利用和防范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79828" y="4542155"/>
            <a:ext cx="1336040" cy="412750"/>
            <a:chOff x="13825" y="7153"/>
            <a:chExt cx="2104" cy="650"/>
          </a:xfrm>
        </p:grpSpPr>
        <p:sp>
          <p:nvSpPr>
            <p:cNvPr id="189" name="MMConnector"/>
            <p:cNvSpPr/>
            <p:nvPr/>
          </p:nvSpPr>
          <p:spPr>
            <a:xfrm>
              <a:off x="13825" y="7745"/>
              <a:ext cx="592" cy="59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8" name="SubTopic"/>
            <p:cNvSpPr/>
            <p:nvPr/>
          </p:nvSpPr>
          <p:spPr>
            <a:xfrm>
              <a:off x="14119" y="7153"/>
              <a:ext cx="1810" cy="56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平衡状态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79828" y="4974590"/>
            <a:ext cx="2753360" cy="553085"/>
            <a:chOff x="13825" y="7834"/>
            <a:chExt cx="4336" cy="871"/>
          </a:xfrm>
        </p:grpSpPr>
        <p:sp>
          <p:nvSpPr>
            <p:cNvPr id="191" name="MMConnector"/>
            <p:cNvSpPr/>
            <p:nvPr/>
          </p:nvSpPr>
          <p:spPr>
            <a:xfrm>
              <a:off x="13825" y="8085"/>
              <a:ext cx="592" cy="621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90" name="SubTopic"/>
            <p:cNvSpPr/>
            <p:nvPr/>
          </p:nvSpPr>
          <p:spPr>
            <a:xfrm>
              <a:off x="14119" y="7834"/>
              <a:ext cx="4042" cy="562"/>
            </a:xfrm>
            <a:custGeom>
              <a:avLst/>
              <a:gdLst>
                <a:gd name="rtl" fmla="*/ 54150 w 1231200"/>
                <a:gd name="rtt" fmla="*/ 26030 h 180500"/>
                <a:gd name="rtr" fmla="*/ 1178950 w 1231200"/>
                <a:gd name="rtb" fmla="*/ 162830 h 180500"/>
              </a:gdLst>
              <a:ahLst/>
              <a:cxnLst/>
              <a:rect l="rtl" t="rtt" r="rtr" b="rtb"/>
              <a:pathLst>
                <a:path w="1231200" h="180500" stroke="0">
                  <a:moveTo>
                    <a:pt x="0" y="0"/>
                  </a:moveTo>
                  <a:lnTo>
                    <a:pt x="1231200" y="0"/>
                  </a:lnTo>
                  <a:lnTo>
                    <a:pt x="1231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231200" h="180500" fill="none">
                  <a:moveTo>
                    <a:pt x="0" y="180500"/>
                  </a:moveTo>
                  <a:lnTo>
                    <a:pt x="1231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平衡力与相互作用力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4433" y="1090295"/>
            <a:ext cx="1132840" cy="1713230"/>
            <a:chOff x="1874" y="1969"/>
            <a:chExt cx="1784" cy="2698"/>
          </a:xfrm>
        </p:grpSpPr>
        <p:sp>
          <p:nvSpPr>
            <p:cNvPr id="3" name="MMConnector"/>
            <p:cNvSpPr/>
            <p:nvPr/>
          </p:nvSpPr>
          <p:spPr>
            <a:xfrm>
              <a:off x="3066" y="3239"/>
              <a:ext cx="592" cy="1428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1" name="SubTopic"/>
            <p:cNvSpPr/>
            <p:nvPr/>
          </p:nvSpPr>
          <p:spPr>
            <a:xfrm>
              <a:off x="1874" y="1969"/>
              <a:ext cx="896" cy="56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定义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组合 61"/>
          <p:cNvGrpSpPr/>
          <p:nvPr/>
        </p:nvGrpSpPr>
        <p:grpSpPr>
          <a:xfrm>
            <a:off x="2743518" y="1186268"/>
            <a:ext cx="6281420" cy="645039"/>
            <a:chOff x="4741" y="1321"/>
            <a:chExt cx="9592" cy="1231"/>
          </a:xfrm>
        </p:grpSpPr>
        <p:pic>
          <p:nvPicPr>
            <p:cNvPr id="45063" name="图片 6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" y="1379"/>
              <a:ext cx="9592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63"/>
            <p:cNvSpPr txBox="1"/>
            <p:nvPr/>
          </p:nvSpPr>
          <p:spPr>
            <a:xfrm>
              <a:off x="5798" y="1321"/>
              <a:ext cx="7828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知识精讲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7701" y="2169795"/>
            <a:ext cx="10838815" cy="600075"/>
            <a:chOff x="921" y="2643"/>
            <a:chExt cx="17069" cy="945"/>
          </a:xfrm>
        </p:grpSpPr>
        <p:pic>
          <p:nvPicPr>
            <p:cNvPr id="39" name="图片 38" descr="9"/>
            <p:cNvPicPr>
              <a:picLocks noChangeAspect="1"/>
            </p:cNvPicPr>
            <p:nvPr/>
          </p:nvPicPr>
          <p:blipFill>
            <a:blip r:embed="rId4"/>
            <a:srcRect t="9970" r="29594" b="6445"/>
            <a:stretch>
              <a:fillRect/>
            </a:stretch>
          </p:blipFill>
          <p:spPr>
            <a:xfrm>
              <a:off x="921" y="2643"/>
              <a:ext cx="17069" cy="896"/>
            </a:xfrm>
            <a:prstGeom prst="rect">
              <a:avLst/>
            </a:prstGeom>
          </p:spPr>
        </p:pic>
        <p:sp>
          <p:nvSpPr>
            <p:cNvPr id="45079" name="文本框 78"/>
            <p:cNvSpPr txBox="1"/>
            <p:nvPr/>
          </p:nvSpPr>
          <p:spPr>
            <a:xfrm>
              <a:off x="2711" y="2717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考点清单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28018" y="430784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6908" y="2808605"/>
            <a:ext cx="1096200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一、力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定义：力是物体对物体的作用.发生作用的两个物体，一个是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物体，另一个是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物体.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在物理学中，力用符号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表示，它的单位是牛顿，简称牛，符号是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常考举例：托起两个鸡蛋所用的力大约是1 N,一个中学生的重力约为500 N.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0988" y="3433445"/>
            <a:ext cx="823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施力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6208" y="3992880"/>
            <a:ext cx="861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4728" y="4553585"/>
            <a:ext cx="4273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94378" y="4553585"/>
            <a:ext cx="592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流程图: 终止 10">
            <a:hlinkClick r:id="rId5" action="ppaction://hlinksldjump"/>
          </p:cNvPr>
          <p:cNvSpPr/>
          <p:nvPr/>
        </p:nvSpPr>
        <p:spPr>
          <a:xfrm>
            <a:off x="9373553" y="584073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479858" y="5109845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0878" y="1076325"/>
            <a:ext cx="1080262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力的作用效果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(1)力能改变物体的_______.如捏橡皮泥、拉弹簧等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(2)力可以改变物体的__________(即速度的大小和方向)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5.力的三要素和力的示意图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三要素：力的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示意图：通常用一条带箭头的线段表示力，箭头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表示力的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，线段的起点或终点表示力的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在同一图中，线段的长度表示力的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性质：物体间力的作用是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的.施力物体同时也是受力物体.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0543" y="3364865"/>
            <a:ext cx="861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01883" y="3364865"/>
            <a:ext cx="811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53823" y="3364865"/>
            <a:ext cx="1351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6128" y="4455160"/>
            <a:ext cx="817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04648" y="4470400"/>
            <a:ext cx="1221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48923" y="5017135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0398" y="5562600"/>
            <a:ext cx="855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56293" y="1701800"/>
            <a:ext cx="924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1563" y="2280920"/>
            <a:ext cx="15652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运动状态</a:t>
            </a:r>
          </a:p>
        </p:txBody>
      </p:sp>
      <p:pic>
        <p:nvPicPr>
          <p:cNvPr id="13" name="图片 -2147482604" descr="C:\Documents and Settings\Administrator\桌面\湖南物理\ZH13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254048" y="3301365"/>
            <a:ext cx="3147695" cy="1821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流程图: 终止 13">
            <a:hlinkClick r:id="rId5" action="ppaction://hlinksldjump"/>
          </p:cNvPr>
          <p:cNvSpPr/>
          <p:nvPr/>
        </p:nvSpPr>
        <p:spPr>
          <a:xfrm>
            <a:off x="9229408" y="1001078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  <p:sp>
        <p:nvSpPr>
          <p:cNvPr id="15" name="圆角矩形 14">
            <a:hlinkClick r:id="rId6" action="ppaction://hlinksldjump"/>
          </p:cNvPr>
          <p:cNvSpPr/>
          <p:nvPr/>
        </p:nvSpPr>
        <p:spPr bwMode="auto">
          <a:xfrm>
            <a:off x="6448420" y="970772"/>
            <a:ext cx="2352053" cy="538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点击至重难点突破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773" y="3955415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8668" y="1167765"/>
            <a:ext cx="10753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二、弹力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弹力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)弹性：在受力时会发生形变，不受力时，又恢复到原来的形状，物体的这种性质叫做弹性.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)塑性：有些物体形变后不能自动地恢复到原来的形状，物体的这种性质叫塑性.如橡皮泥等.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)弹力：物体由于发生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而产生的力叫做弹力，常见的弹力有支持力、压力等.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43363" y="4561840"/>
            <a:ext cx="1510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弹性形变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373553" y="584073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11848" y="1116330"/>
            <a:ext cx="24085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sz="2400" b="0" dirty="0">
                <a:ea typeface="宋体" panose="02010600030101010101" pitchFamily="2" charset="-122"/>
              </a:rPr>
              <a:t>弹簧测力计</a:t>
            </a:r>
            <a:endParaRPr lang="zh-CN" altLang="en-US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63918" y="2020570"/>
          <a:ext cx="10507980" cy="436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8571230"/>
              </a:tblGrid>
              <a:tr h="361251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构造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4993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工作原理</a:t>
                      </a:r>
                      <a:endParaRPr lang="zh-CN" altLang="en-US" sz="24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在弹性限度内，弹簧受到的拉力与弹簧的伸长量成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934225" y="2965796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  <p:pic>
        <p:nvPicPr>
          <p:cNvPr id="4" name="图片 -2147482602" descr="C:\Documents and Settings\Administrator\桌面\湖南物理\ZH1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880928" y="2207260"/>
            <a:ext cx="558800" cy="2655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631363" y="5199380"/>
            <a:ext cx="819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正比</a:t>
            </a:r>
          </a:p>
        </p:txBody>
      </p:sp>
      <p:sp>
        <p:nvSpPr>
          <p:cNvPr id="3" name="流程图: 终止 2">
            <a:hlinkClick r:id="rId5" action="ppaction://hlinksldjump"/>
          </p:cNvPr>
          <p:cNvSpPr/>
          <p:nvPr/>
        </p:nvSpPr>
        <p:spPr>
          <a:xfrm>
            <a:off x="9423083" y="128524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63918" y="866140"/>
          <a:ext cx="1050798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20"/>
                <a:gridCol w="5069205"/>
                <a:gridCol w="3996055"/>
              </a:tblGrid>
              <a:tr h="22860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使用前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a.看清它的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和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_________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b.检查弹簧测力计的指针是否指在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___________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上，如果不在，应该把指针调节到零刻度线上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c.轻轻拉动挂钩几次，防止弹簧被外壳卡住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40080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使用时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测力时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读数时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286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使弹簧的伸长方向与所测拉力的方向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______________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，避免弹簧与外壳发生摩擦，加在弹簧测力计上的力不允许超过它的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视线要正对刻度线，其示数=整刻度值+后面的小格数×分度值.如图所示，弹簧测力计的示数为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887153" y="965835"/>
            <a:ext cx="8712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量程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31753" y="960120"/>
            <a:ext cx="1335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分度值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14588" y="4437380"/>
            <a:ext cx="2071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在一条直线上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02088" y="5532755"/>
            <a:ext cx="847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量程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86533" y="5556250"/>
            <a:ext cx="624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2.8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998018" y="1501140"/>
            <a:ext cx="1457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零刻度线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423083" y="616458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910898" y="38303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22668" y="1283335"/>
            <a:ext cx="1037018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三、重力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1.定义：由于地球的吸引而使物体受到的力叫做重力，通常用字母___表示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.地球附近的所有物体都受到重力的作用.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重力的大小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)物体所受的重力跟它的质量成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)公式：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，其中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表示重力，单位是牛顿，符号是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表示质量，单位是千克，符号是kg；g表示重力与质量的比值，单位是牛每千克，符号是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N/kg.在粗略计算时g可以取10 N/kg.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16478" y="1896745"/>
            <a:ext cx="548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42293" y="3540760"/>
            <a:ext cx="1416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正比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37498" y="4090670"/>
            <a:ext cx="624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52853" y="4121150"/>
            <a:ext cx="5981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9398" y="5235575"/>
            <a:ext cx="8077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N/kg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47048" y="5235575"/>
            <a:ext cx="589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9.8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373553" y="584073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138" y="36779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32473" y="1444625"/>
            <a:ext cx="1108583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3.重力的方向及应用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)方向：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)应用：利用铅垂线确定竖直方向等.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重心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)定义：重力的等效作用点叫做物体的重心.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)位置：形状规则、质量分布均匀的物体，重心在它的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上.重心越低，物体稳定性越好.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24393" y="2104390"/>
            <a:ext cx="1449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竖直向下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37843" y="4283075"/>
            <a:ext cx="15335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几何中心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373553" y="584073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11238" y="1659255"/>
            <a:ext cx="10075545" cy="570230"/>
            <a:chOff x="1676" y="1655"/>
            <a:chExt cx="15867" cy="898"/>
          </a:xfrm>
        </p:grpSpPr>
        <p:pic>
          <p:nvPicPr>
            <p:cNvPr id="9" name="图片 8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10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图说物理</a:t>
              </a:r>
              <a:endPara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15988" y="2480945"/>
            <a:ext cx="64643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命题点　力的作用效果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如图所示，建筑工人将绳的一端固定在砖上，绳的另一端系上重锤，是利用重力的方向总是__________的原理来检查墙壁是否竖直．</a:t>
            </a:r>
          </a:p>
        </p:txBody>
      </p:sp>
      <p:sp>
        <p:nvSpPr>
          <p:cNvPr id="4" name="矩形 3"/>
          <p:cNvSpPr/>
          <p:nvPr/>
        </p:nvSpPr>
        <p:spPr>
          <a:xfrm>
            <a:off x="8226426" y="4644390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(RJ八下P11图7.3－4)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9498" y="4224655"/>
            <a:ext cx="1624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竖直向下</a:t>
            </a:r>
          </a:p>
        </p:txBody>
      </p:sp>
      <p:pic>
        <p:nvPicPr>
          <p:cNvPr id="3" name="图片 -2147482599" descr="C:\Documents and Settings\Administrator\桌面\湖南物理\ZH1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247698" y="2889250"/>
            <a:ext cx="2408555" cy="154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783" y="1363980"/>
            <a:ext cx="108458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小明利用如图所示的装置先后进行了两次探究，首先拿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掉条形磁体使小铁球从斜面上滚下，小铁球沿水平桌面做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直线运动；然后在小铁球运动轨迹附近放置一个条形磁体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重新实验，观察到小铁球的运动方向偏向条形磁体.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惯性的理解、摩擦力方向的判断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第一次实验时小铁球从斜面滚下后由于________会在水平桌面上继续向前滚动，在此过程中小铁球受到的摩擦力方向向________(选填“前”或“后”)，随着速度的减小其惯性________(选填“增大”“减小”或“不变”)</a:t>
            </a:r>
          </a:p>
        </p:txBody>
      </p:sp>
      <p:sp>
        <p:nvSpPr>
          <p:cNvPr id="4" name="矩形 3"/>
          <p:cNvSpPr/>
          <p:nvPr/>
        </p:nvSpPr>
        <p:spPr>
          <a:xfrm>
            <a:off x="8857933" y="3354070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(RJ八下P3图7.1－2乙)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37948" y="4202430"/>
            <a:ext cx="926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惯性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75463" y="4749165"/>
            <a:ext cx="618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5703" y="5293360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不变</a:t>
            </a:r>
          </a:p>
        </p:txBody>
      </p:sp>
      <p:pic>
        <p:nvPicPr>
          <p:cNvPr id="5" name="图片 -2147482598" descr="C:\Documents and Settings\Administrator\桌面\湖南物理\加2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921433" y="1710055"/>
            <a:ext cx="2359660" cy="1583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01993" y="2745105"/>
            <a:ext cx="96774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(2019岳阳3题3分)下列运动场景中，能明显观察到力使物体发生形变的是(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踢出去的足球在空中划出美丽的弧线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跳水运动员压弯跳板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篮球碰到篮板改变运动方向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百米短跑运动员加速冲过终点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794193" y="1050631"/>
            <a:ext cx="7725410" cy="645147"/>
            <a:chOff x="2766" y="1210"/>
            <a:chExt cx="12166" cy="1234"/>
          </a:xfrm>
        </p:grpSpPr>
        <p:pic>
          <p:nvPicPr>
            <p:cNvPr id="21521" name="图片 1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" y="1247"/>
              <a:ext cx="12166" cy="1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15"/>
            <p:cNvSpPr txBox="1"/>
            <p:nvPr/>
          </p:nvSpPr>
          <p:spPr>
            <a:xfrm>
              <a:off x="4087" y="1210"/>
              <a:ext cx="9389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湖南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年中考真题精选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0888" y="1906905"/>
            <a:ext cx="9308465" cy="737235"/>
            <a:chOff x="1156" y="3019"/>
            <a:chExt cx="14659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4265" cy="1161"/>
              <a:chOff x="1324" y="1663"/>
              <a:chExt cx="14265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1084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力的作用效果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(郴州3考，岳阳5考，益阳2015.2)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742116" y="341248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4203" y="754380"/>
            <a:ext cx="1081722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力的作用效果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(2)第二次实验时小铁球在水平面沿曲线运动，是由于受到_____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(选填“重力”或“磁场力”)的作用，这一现象说明力可以改变物体的____________.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平衡力的判断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(3)小铁球从斜面滚下的过程中，受到的支持力和重力________一对平衡力，第二次小铁球沿水平桌面做曲线运动时，受到的重力和支持力____一对平衡力．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(均选填“是”或“不是”)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命题点4　推理类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(4)小明将小铁球换成质量相同的小铜球重复第二次实验，观察到的现象是_____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，请你解释出现这一现象的原因_________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77238" y="1397000"/>
            <a:ext cx="1156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磁场力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8968" y="1935480"/>
            <a:ext cx="1575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运动状态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65428" y="3055620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46478" y="3601720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838" y="5099050"/>
            <a:ext cx="108165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铜球在桌面上做直线运动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68298" y="5770880"/>
            <a:ext cx="2975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铜球不能被磁体吸引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3263" y="727710"/>
            <a:ext cx="1066482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如图所示，将椭圆形厚玻璃瓶装满水，将细玻璃管通过带孔的橡皮塞插入瓶中，沿着不同的方向用力捏厚玻璃瓶，观察细管中水面的变化.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力的作用效果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(1)用力捏玻璃瓶时，细玻璃管内的水面上升，是由于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__________(选填“玻璃瓶”或“细玻璃管”)发生形变导致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的．此现象说明力可以改变物体的________ 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物理研究方法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(2)用力捏玻璃瓶时，是通过观察__________________反映玻璃瓶发生形变的，为了使实验现象更明显，在其他条件不变时，应选用更_______(选填“粗”或“细”)的玻璃管.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77618" y="4102100"/>
            <a:ext cx="2189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(RJ八下P8图 7.2－6)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0433" y="3004820"/>
            <a:ext cx="1178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玻璃瓶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78178" y="5184775"/>
            <a:ext cx="576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细</a:t>
            </a:r>
          </a:p>
        </p:txBody>
      </p:sp>
      <p:pic>
        <p:nvPicPr>
          <p:cNvPr id="4" name="图片 -2147482597" descr="C:\Documents and Settings\Administrator\桌面\湖南物理\加2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46273" y="1599565"/>
            <a:ext cx="852170" cy="2306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524183" y="3552190"/>
            <a:ext cx="909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形状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0963" y="4657090"/>
            <a:ext cx="2654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细玻璃管水柱变化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8" y="1024890"/>
            <a:ext cx="10075545" cy="570230"/>
            <a:chOff x="1676" y="1655"/>
            <a:chExt cx="15867" cy="898"/>
          </a:xfrm>
        </p:grpSpPr>
        <p:pic>
          <p:nvPicPr>
            <p:cNvPr id="3" name="图片 2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4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重难点突破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4683" y="1595120"/>
            <a:ext cx="60248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一、画指定力的示意图</a:t>
            </a:r>
          </a:p>
        </p:txBody>
      </p:sp>
      <p:sp>
        <p:nvSpPr>
          <p:cNvPr id="7" name="矩形 6"/>
          <p:cNvSpPr/>
          <p:nvPr/>
        </p:nvSpPr>
        <p:spPr>
          <a:xfrm>
            <a:off x="634683" y="2332355"/>
            <a:ext cx="1083818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例1　(2019上海)在图中，正方体受到的重力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为10牛，用力的图示法画出重力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例2　(2019 黄石)用力踢出的足球，在草地上运动，如图所示，请画出运动足球受到的弹力和摩擦力的示意图．</a:t>
            </a:r>
          </a:p>
        </p:txBody>
      </p:sp>
      <p:pic>
        <p:nvPicPr>
          <p:cNvPr id="5" name="图片 -2147482595" descr="C:\Documents and Settings\Administrator\桌面\湖南物理\ZH20.TIF"/>
          <p:cNvPicPr>
            <a:picLocks noChangeAspect="1"/>
          </p:cNvPicPr>
          <p:nvPr/>
        </p:nvPicPr>
        <p:blipFill>
          <a:blip r:embed="rId3" r:link="rId4">
            <a:grayscl/>
          </a:blip>
          <a:stretch>
            <a:fillRect/>
          </a:stretch>
        </p:blipFill>
        <p:spPr>
          <a:xfrm>
            <a:off x="3261678" y="3484245"/>
            <a:ext cx="1758315" cy="901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594" descr="C:\Documents and Settings\Administrator\桌面\湖南物理\ZH22.TIF"/>
          <p:cNvPicPr>
            <a:picLocks noChangeAspect="1"/>
          </p:cNvPicPr>
          <p:nvPr/>
        </p:nvPicPr>
        <p:blipFill>
          <a:blip r:embed="rId5" r:link="rId4">
            <a:grayscl/>
          </a:blip>
          <a:stretch>
            <a:fillRect/>
          </a:stretch>
        </p:blipFill>
        <p:spPr>
          <a:xfrm>
            <a:off x="7029133" y="3197225"/>
            <a:ext cx="1577975" cy="11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254899" y="470328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92219" y="470328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11" name="直接连接符 10"/>
          <p:cNvSpPr/>
          <p:nvPr/>
        </p:nvSpPr>
        <p:spPr>
          <a:xfrm rot="300000">
            <a:off x="4106863" y="3878580"/>
            <a:ext cx="71755" cy="67246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" name="文本框 11"/>
          <p:cNvSpPr txBox="1"/>
          <p:nvPr/>
        </p:nvSpPr>
        <p:spPr>
          <a:xfrm>
            <a:off x="4324033" y="4385310"/>
            <a:ext cx="1216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17728" y="2856865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74498" y="3737610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直接连接符 15"/>
          <p:cNvSpPr/>
          <p:nvPr/>
        </p:nvSpPr>
        <p:spPr>
          <a:xfrm rot="11220000">
            <a:off x="7692708" y="3141345"/>
            <a:ext cx="105410" cy="7315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7" name="直接连接符 16"/>
          <p:cNvSpPr/>
          <p:nvPr/>
        </p:nvSpPr>
        <p:spPr>
          <a:xfrm rot="5940000">
            <a:off x="7344728" y="3517265"/>
            <a:ext cx="128905" cy="70040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3" name="圆角矩形 12">
            <a:hlinkClick r:id="rId6" action="ppaction://hlinksldjump"/>
          </p:cNvPr>
          <p:cNvSpPr/>
          <p:nvPr/>
        </p:nvSpPr>
        <p:spPr bwMode="auto">
          <a:xfrm>
            <a:off x="9212575" y="3919077"/>
            <a:ext cx="2352053" cy="538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点击至考点清单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7863" y="1040130"/>
            <a:ext cx="10984230" cy="208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二、受力分析作图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例3　 (2019 河南)如图所示，当铁球摆到最高点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时，请画出它此时的受力示意图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例4　(2019青岛)如图，物体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在力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作用下，以相同的速度在水平面上向右做匀速直线运动．请画出物体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在水平方向上的受力示意图．</a:t>
            </a:r>
          </a:p>
        </p:txBody>
      </p:sp>
      <p:pic>
        <p:nvPicPr>
          <p:cNvPr id="2" name="图片 -2147482593" descr="C:\Documents and Settings\Administrator\桌面\湖南物理\ZH2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552383" y="3463925"/>
            <a:ext cx="3086735" cy="1967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92" descr="C:\Documents and Settings\Administrator\桌面\湖南物理\ZH25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6782753" y="3588385"/>
            <a:ext cx="2816225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443288" y="5709285"/>
            <a:ext cx="982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22883" y="5709285"/>
            <a:ext cx="982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</a:p>
        </p:txBody>
      </p:sp>
      <p:sp>
        <p:nvSpPr>
          <p:cNvPr id="21" name="直接连接符 20"/>
          <p:cNvSpPr/>
          <p:nvPr/>
        </p:nvSpPr>
        <p:spPr>
          <a:xfrm rot="300000">
            <a:off x="2996883" y="4730750"/>
            <a:ext cx="71755" cy="67246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2" name="直接连接符 21"/>
          <p:cNvSpPr/>
          <p:nvPr/>
        </p:nvSpPr>
        <p:spPr>
          <a:xfrm rot="13020000">
            <a:off x="3162618" y="4102100"/>
            <a:ext cx="71755" cy="67246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3" name="文本框 22"/>
          <p:cNvSpPr txBox="1"/>
          <p:nvPr/>
        </p:nvSpPr>
        <p:spPr>
          <a:xfrm>
            <a:off x="3405823" y="4148455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20708" y="5140325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直接连接符 25"/>
          <p:cNvSpPr/>
          <p:nvPr/>
        </p:nvSpPr>
        <p:spPr>
          <a:xfrm rot="16560000">
            <a:off x="8893493" y="3926840"/>
            <a:ext cx="168910" cy="149987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oval" w="med" len="med"/>
            <a:tailEnd type="arrow" w="med" len="med"/>
          </a:ln>
        </p:spPr>
      </p:sp>
      <p:sp>
        <p:nvSpPr>
          <p:cNvPr id="27" name="直接连接符 26"/>
          <p:cNvSpPr/>
          <p:nvPr/>
        </p:nvSpPr>
        <p:spPr>
          <a:xfrm rot="5820000">
            <a:off x="7384733" y="3926205"/>
            <a:ext cx="168910" cy="149987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8" name="文本框 27"/>
          <p:cNvSpPr txBox="1"/>
          <p:nvPr/>
        </p:nvSpPr>
        <p:spPr>
          <a:xfrm>
            <a:off x="6423343" y="4388485"/>
            <a:ext cx="3663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832023" y="4445635"/>
            <a:ext cx="3663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68718" y="1998345"/>
            <a:ext cx="100971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(2014岳阳5题2分)用一水平推力推矿泉水瓶的下部，水瓶会沿桌面滑动，用同样大小的水平推力推矿泉水瓶的上部，水瓶会翻倒．这说明力的作用效果与(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力的大小有关　　　　　　B. 力的方向有关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力的作用点有关                   D. 受力面积有关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3936" y="328358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6903" y="1288415"/>
            <a:ext cx="100971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(2016株洲9题2分)小球向左运动与弹簧接触后，经历了如图甲、乙所示过程，下列说法错误的是(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压缩过程说明力可以改变物体的形状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压缩过程说明力可以改变物体的运动快慢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弹开过程不能说明力可以改变物体的形状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整个过程说明力可以改变物体的运动方向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(2019 邵阳22题2分)“北风卷地百草折”中“百草折”表明力可以改变物体的________．(选填“形状”或“运动状态”)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5596" y="203263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图片 -2147482621" descr="C:\Documents and Settings\Administrator\桌面\湖南物理\ZH2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05943" y="2673350"/>
            <a:ext cx="4499610" cy="1503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638564" y="413305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7573" y="5215255"/>
            <a:ext cx="890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5953" y="2406650"/>
            <a:ext cx="100971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(2019郴州2题2分)关于重心，下列说法正确的是(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空心的足球没有重心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物体的重心不一定在物体上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将质地均匀的木球的中心挖去后，木球的重心就消失了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物体受到的力全部都作用在重心上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81881" y="256476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51498" y="1473200"/>
            <a:ext cx="10951210" cy="737235"/>
            <a:chOff x="1156" y="3019"/>
            <a:chExt cx="17246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6852" cy="1161"/>
              <a:chOff x="1324" y="1663"/>
              <a:chExt cx="16852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3671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重力的理解和应用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(郴州2019.2，岳阳2考，益阳2016.13二空)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1248" y="1648460"/>
            <a:ext cx="98793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(2019湘潭8题2分)如图所示，纸做的“不倒翁”小鸟翅膀上装有两个回形针，将鸟嘴放在指尖上转动而不会掉下来．下列说法正确的是(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装回形针降低了小鸟的重心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装回形针升高了小鸟的重心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小鸟的重心一定在其几何中心上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小鸟不掉下来是因为鸟嘴上有胶水</a:t>
            </a:r>
          </a:p>
        </p:txBody>
      </p:sp>
      <p:sp>
        <p:nvSpPr>
          <p:cNvPr id="7" name="矩形 6"/>
          <p:cNvSpPr/>
          <p:nvPr/>
        </p:nvSpPr>
        <p:spPr>
          <a:xfrm>
            <a:off x="8170228" y="4859020"/>
            <a:ext cx="10134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584373" y="2341245"/>
            <a:ext cx="551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" name="图片 -2147482619" descr="C:\Documents and Settings\Administrator\桌面\湖南物理\ZH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018973" y="2966085"/>
            <a:ext cx="3197225" cy="1767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5338" y="1136650"/>
            <a:ext cx="10281188" cy="737235"/>
            <a:chOff x="1156" y="3019"/>
            <a:chExt cx="15746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5352" cy="1161"/>
              <a:chOff x="1324" y="1663"/>
              <a:chExt cx="15352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615" y="1663"/>
                <a:ext cx="12061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作力的示意图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[郴州2019.24(1)，岳阳2考，益阳2018.10]</a:t>
                </a:r>
              </a:p>
            </p:txBody>
          </p:sp>
        </p:grpSp>
      </p:grpSp>
      <p:sp>
        <p:nvSpPr>
          <p:cNvPr id="103" name="文本框 102"/>
          <p:cNvSpPr txBox="1"/>
          <p:nvPr/>
        </p:nvSpPr>
        <p:spPr>
          <a:xfrm>
            <a:off x="746443" y="2008505"/>
            <a:ext cx="106940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(2018益阳10题2分)杂技演员站在楼梯上处于静止状态，人未与墙面接触，只受到重力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和支持力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的作用，如图所示．人所受重力和支持力的示意图正确的是(　　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6831" y="328866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" name="图片 -2147482617" descr="C:\Documents and Settings\Administrator\桌面\湖南物理\ZH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921953" y="3580130"/>
            <a:ext cx="7061200" cy="2615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834073" y="994410"/>
            <a:ext cx="103485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[2019常德24(2)题2分]画出下图中小球所受重力的示意图．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9. [2015娄底17(1)题2分]如图所示，用力把一个物体压在竖直的墙壁上使其静止，请画出物体所受摩擦力的示意图．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4359" y="567610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28129" y="567610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616" descr="C:\Documents and Settings\Administrator\桌面\湖南物理\ZH5.TIF"/>
          <p:cNvPicPr>
            <a:picLocks noChangeAspect="1"/>
          </p:cNvPicPr>
          <p:nvPr/>
        </p:nvPicPr>
        <p:blipFill>
          <a:blip r:embed="rId2" r:link="rId3">
            <a:grayscl/>
          </a:blip>
          <a:stretch>
            <a:fillRect/>
          </a:stretch>
        </p:blipFill>
        <p:spPr>
          <a:xfrm>
            <a:off x="4233863" y="3002915"/>
            <a:ext cx="922020" cy="2352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15" descr="C:\Documents and Settings\Administrator\桌面\湖南物理\ZH7.TIF"/>
          <p:cNvPicPr>
            <a:picLocks noChangeAspect="1"/>
          </p:cNvPicPr>
          <p:nvPr/>
        </p:nvPicPr>
        <p:blipFill>
          <a:blip r:embed="rId4" r:link="rId3">
            <a:grayscl/>
          </a:blip>
          <a:stretch>
            <a:fillRect/>
          </a:stretch>
        </p:blipFill>
        <p:spPr>
          <a:xfrm>
            <a:off x="6143308" y="3019425"/>
            <a:ext cx="1276985" cy="2299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772978" y="5222240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" name="直接连接符 6"/>
          <p:cNvSpPr/>
          <p:nvPr/>
        </p:nvSpPr>
        <p:spPr>
          <a:xfrm rot="11340000">
            <a:off x="6984048" y="3592830"/>
            <a:ext cx="90170" cy="59436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8" name="椭圆 7"/>
          <p:cNvSpPr/>
          <p:nvPr/>
        </p:nvSpPr>
        <p:spPr>
          <a:xfrm>
            <a:off x="6985318" y="4130675"/>
            <a:ext cx="76200" cy="96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02413" y="3271520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直接连接符 11"/>
          <p:cNvSpPr/>
          <p:nvPr/>
        </p:nvSpPr>
        <p:spPr>
          <a:xfrm rot="480000">
            <a:off x="4713288" y="4824730"/>
            <a:ext cx="90170" cy="59436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bldLvl="0" animBg="1"/>
      <p:bldP spid="8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736918" y="2157730"/>
            <a:ext cx="9399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[2018郴州24题(1)3分]画出静止在水平地面上足球的受力示意图．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(2017郴州24题3分)请画出漂浮在水面上木块的受力示意图．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1994" y="569325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8358" y="1224280"/>
            <a:ext cx="8452957" cy="737235"/>
            <a:chOff x="1156" y="3019"/>
            <a:chExt cx="12946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2552" cy="1161"/>
              <a:chOff x="1324" y="1663"/>
              <a:chExt cx="12552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725" y="1663"/>
                <a:ext cx="9151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受力分析作图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(郴州13考，岳阳2014.18)</a:t>
                </a: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7537474" y="5693251"/>
            <a:ext cx="10883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613" descr="C:\Documents and Settings\Administrator\桌面\湖南物理\ZH10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928178" y="3834765"/>
            <a:ext cx="32219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2" descr="C:\Documents and Settings\Administrator\桌面\湖南物理\ZH11.TIF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6822758" y="4023995"/>
            <a:ext cx="2456180" cy="1256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3742850" name="直接连接符 1073742849"/>
          <p:cNvSpPr/>
          <p:nvPr/>
        </p:nvSpPr>
        <p:spPr>
          <a:xfrm rot="360000">
            <a:off x="3556953" y="4542790"/>
            <a:ext cx="85090" cy="7696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7" name="文本框 6"/>
          <p:cNvSpPr txBox="1"/>
          <p:nvPr/>
        </p:nvSpPr>
        <p:spPr>
          <a:xfrm>
            <a:off x="3708083" y="5209540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直接连接符 7"/>
          <p:cNvSpPr/>
          <p:nvPr/>
        </p:nvSpPr>
        <p:spPr>
          <a:xfrm rot="11160000">
            <a:off x="3555683" y="3750310"/>
            <a:ext cx="84455" cy="81534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9" name="文本框 8"/>
          <p:cNvSpPr txBox="1"/>
          <p:nvPr/>
        </p:nvSpPr>
        <p:spPr>
          <a:xfrm>
            <a:off x="3682048" y="3509010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直接连接符 9"/>
          <p:cNvSpPr/>
          <p:nvPr/>
        </p:nvSpPr>
        <p:spPr>
          <a:xfrm rot="360000">
            <a:off x="8020368" y="4254500"/>
            <a:ext cx="53975" cy="5715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1" name="文本框 10"/>
          <p:cNvSpPr txBox="1"/>
          <p:nvPr/>
        </p:nvSpPr>
        <p:spPr>
          <a:xfrm>
            <a:off x="7614603" y="4719955"/>
            <a:ext cx="382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直接连接符 11"/>
          <p:cNvSpPr/>
          <p:nvPr/>
        </p:nvSpPr>
        <p:spPr>
          <a:xfrm rot="11160000">
            <a:off x="8027353" y="3677920"/>
            <a:ext cx="53975" cy="57404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3" name="文本框 12"/>
          <p:cNvSpPr txBox="1"/>
          <p:nvPr/>
        </p:nvSpPr>
        <p:spPr>
          <a:xfrm>
            <a:off x="8132128" y="3566795"/>
            <a:ext cx="644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374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be984b8-d8a6-421d-b387-55a3aa0b30b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be984b8-d8a6-421d-b387-55a3aa0b30b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1224</Words>
  <Application>Microsoft Office PowerPoint</Application>
  <PresentationFormat>自定义</PresentationFormat>
  <Paragraphs>246</Paragraphs>
  <Slides>23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2019-11-26T04:16:00Z</dcterms:created>
  <dcterms:modified xsi:type="dcterms:W3CDTF">2020-03-14T01:55:56Z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