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2"/>
    <p:sldId id="264" r:id="rId3"/>
    <p:sldId id="353" r:id="rId4"/>
    <p:sldId id="354" r:id="rId5"/>
    <p:sldId id="355" r:id="rId6"/>
    <p:sldId id="306" r:id="rId7"/>
    <p:sldId id="356" r:id="rId8"/>
    <p:sldId id="357" r:id="rId9"/>
    <p:sldId id="358" r:id="rId10"/>
    <p:sldId id="359" r:id="rId11"/>
    <p:sldId id="360" r:id="rId12"/>
    <p:sldId id="361" r:id="rId13"/>
    <p:sldId id="362" r:id="rId14"/>
    <p:sldId id="363" r:id="rId15"/>
    <p:sldId id="364" r:id="rId16"/>
    <p:sldId id="365" r:id="rId17"/>
    <p:sldId id="366" r:id="rId18"/>
    <p:sldId id="367" r:id="rId19"/>
    <p:sldId id="368" r:id="rId20"/>
    <p:sldId id="369" r:id="rId21"/>
    <p:sldId id="370" r:id="rId22"/>
    <p:sldId id="371" r:id="rId23"/>
    <p:sldId id="372" r:id="rId24"/>
    <p:sldId id="373" r:id="rId25"/>
    <p:sldId id="374" r:id="rId26"/>
    <p:sldId id="375" r:id="rId27"/>
    <p:sldId id="377" r:id="rId28"/>
    <p:sldId id="376" r:id="rId29"/>
    <p:sldId id="378" r:id="rId30"/>
    <p:sldId id="379" r:id="rId31"/>
    <p:sldId id="380" r:id="rId32"/>
    <p:sldId id="381" r:id="rId33"/>
    <p:sldId id="382" r:id="rId34"/>
    <p:sldId id="383" r:id="rId35"/>
    <p:sldId id="384" r:id="rId36"/>
    <p:sldId id="385" r:id="rId37"/>
    <p:sldId id="386" r:id="rId38"/>
    <p:sldId id="260" r:id="rId39"/>
    <p:sldId id="387" r:id="rId40"/>
    <p:sldId id="388" r:id="rId41"/>
    <p:sldId id="389" r:id="rId42"/>
    <p:sldId id="390" r:id="rId43"/>
    <p:sldId id="352" r:id="rId44"/>
    <p:sldId id="391" r:id="rId45"/>
    <p:sldId id="392" r:id="rId4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  <a:srgbClr val="00A1E9"/>
    <a:srgbClr val="17B7FF"/>
    <a:srgbClr val="0066CC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333" autoAdjust="0"/>
  </p:normalViewPr>
  <p:slideViewPr>
    <p:cSldViewPr snapToGrid="0">
      <p:cViewPr varScale="1">
        <p:scale>
          <a:sx n="91" d="100"/>
          <a:sy n="91" d="100"/>
        </p:scale>
        <p:origin x="444" y="96"/>
      </p:cViewPr>
      <p:guideLst>
        <p:guide orient="horz" pos="21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2019-10-22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/>
          <p:cNvSpPr/>
          <p:nvPr userDrawn="1"/>
        </p:nvSpPr>
        <p:spPr>
          <a:xfrm>
            <a:off x="2980038" y="469878"/>
            <a:ext cx="1657008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中考真题再现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4878015" y="469877"/>
            <a:ext cx="1657008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名师考点精讲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/>
          <p:cNvSpPr/>
          <p:nvPr userDrawn="1"/>
        </p:nvSpPr>
        <p:spPr>
          <a:xfrm>
            <a:off x="6752308" y="469877"/>
            <a:ext cx="1657008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重难题型探究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 userDrawn="1"/>
        </p:nvSpPr>
        <p:spPr>
          <a:xfrm>
            <a:off x="8617684" y="469877"/>
            <a:ext cx="1657008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实验突破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46128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2019-10-22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2019-10-22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2019-10-22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" Target="../slides/slide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" Target="../slides/slide4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" y="0"/>
            <a:ext cx="2423592" cy="90872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模块三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同侧圆角矩形 11">
            <a:hlinkClick r:id="rId12" action="ppaction://hlinksldjump" tooltip="点击进入"/>
          </p:cNvPr>
          <p:cNvSpPr/>
          <p:nvPr/>
        </p:nvSpPr>
        <p:spPr>
          <a:xfrm>
            <a:off x="2992896" y="485731"/>
            <a:ext cx="1657008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中考真题再现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灯片编号占位符 3"/>
          <p:cNvSpPr txBox="1"/>
          <p:nvPr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‹#›</a:t>
            </a:fld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同侧圆角矩形 17">
            <a:hlinkClick r:id="rId13" action="ppaction://hlinksldjump" tooltip="点击进入"/>
          </p:cNvPr>
          <p:cNvSpPr/>
          <p:nvPr/>
        </p:nvSpPr>
        <p:spPr>
          <a:xfrm>
            <a:off x="4866196" y="485730"/>
            <a:ext cx="1657008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名师考点精讲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同侧圆角矩形 18">
            <a:hlinkClick r:id="rId14" action="ppaction://hlinksldjump" tooltip="点击进入"/>
          </p:cNvPr>
          <p:cNvSpPr/>
          <p:nvPr/>
        </p:nvSpPr>
        <p:spPr>
          <a:xfrm>
            <a:off x="6739496" y="488896"/>
            <a:ext cx="1657008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重难题型探究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2719410" y="0"/>
            <a:ext cx="9105900" cy="467380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zh-CN" sz="2000" b="1" i="0" kern="120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zh-CN" dirty="0" smtClean="0"/>
              <a:t>专题二　内能及其利用</a:t>
            </a:r>
            <a:endParaRPr lang="zh-CN" altLang="zh-CN" sz="2000" b="1" i="0" kern="1200" dirty="0">
              <a:solidFill>
                <a:schemeClr val="tx1"/>
              </a:solidFill>
              <a:effectLst/>
              <a:latin typeface="+mj-lt"/>
              <a:ea typeface="+mj-ea"/>
              <a:cs typeface="+mj-cs"/>
            </a:endParaRPr>
          </a:p>
        </p:txBody>
      </p:sp>
      <p:sp>
        <p:nvSpPr>
          <p:cNvPr id="11" name="同侧圆角矩形 10">
            <a:hlinkClick r:id="rId15" action="ppaction://hlinksldjump" tooltip="点击进入"/>
          </p:cNvPr>
          <p:cNvSpPr/>
          <p:nvPr userDrawn="1"/>
        </p:nvSpPr>
        <p:spPr>
          <a:xfrm>
            <a:off x="8612796" y="485730"/>
            <a:ext cx="1657008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实验突破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61" r:id="rId6"/>
    <p:sldLayoutId id="2147483657" r:id="rId7"/>
    <p:sldLayoutId id="2147483658" r:id="rId8"/>
    <p:sldLayoutId id="2147483659" r:id="rId9"/>
    <p:sldLayoutId id="2147483660" r:id="rId1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3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4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4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5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5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7.e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6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9.em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7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11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8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12.em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9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13.em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0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14.e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1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16.jpeg"/><Relationship Id="rId4" Type="http://schemas.openxmlformats.org/officeDocument/2006/relationships/image" Target="../media/image15.emf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18.emf"/><Relationship Id="rId4" Type="http://schemas.openxmlformats.org/officeDocument/2006/relationships/package" Target="../embeddings/Microsoft_Word___12.docx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3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22.emf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4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2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专题二　内能及其利用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30332"/>
            <a:ext cx="11430000" cy="53683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考点二内能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内能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定义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构成物体的所有分子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其热运动的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动能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与分子势能的总和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叫做物体的内能。内能的单位是焦耳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(J)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特点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一切物体都有内能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物体内能的大小不可能为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内能和温度的关系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质量一定的同一物体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温度越高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内能越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大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温度越低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内能越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小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质量一定的同一物体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温度不变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内能可能不变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也可能变化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如晶体在熔化过程中温度不变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但要吸热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所以内能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增加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晶体在凝固过程中温度不变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但会放热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所以内能就会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减少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说明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物体的内能大小与温度有关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但内能大小还与物体的质量、材料、状态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、体积有关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并不是温度不变内能就不变。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949637" y="1937034"/>
            <a:ext cx="1080000" cy="382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5941376" y="2326365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7412400" y="2811173"/>
            <a:ext cx="737655" cy="382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7404139" y="3200504"/>
            <a:ext cx="73765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5949637" y="3690979"/>
            <a:ext cx="737655" cy="382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5941376" y="4080310"/>
            <a:ext cx="73765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9161467" y="3686246"/>
            <a:ext cx="737655" cy="382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9153206" y="4075577"/>
            <a:ext cx="73765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4063687" y="4577364"/>
            <a:ext cx="1080000" cy="382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>
            <a:off x="4055426" y="4966695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1183327" y="5000985"/>
            <a:ext cx="1080000" cy="382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/>
          <p:cNvCxnSpPr/>
          <p:nvPr/>
        </p:nvCxnSpPr>
        <p:spPr>
          <a:xfrm>
            <a:off x="1175066" y="5390316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6202641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9" grpId="0" animBg="1"/>
      <p:bldP spid="11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017619"/>
            <a:ext cx="2654894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改变内能的</a:t>
            </a:r>
            <a:r>
              <a:rPr lang="zh-CN" altLang="zh-CN" sz="24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方式</a:t>
            </a:r>
            <a:r>
              <a:rPr lang="en-US" altLang="zh-CN" sz="24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400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789729"/>
              </p:ext>
            </p:extLst>
          </p:nvPr>
        </p:nvGraphicFramePr>
        <p:xfrm>
          <a:off x="380999" y="1558067"/>
          <a:ext cx="11561794" cy="5165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文档" r:id="rId3" imgW="5026867" imgH="2246016" progId="Word.Document.12">
                  <p:embed/>
                </p:oleObj>
              </mc:Choice>
              <mc:Fallback>
                <p:oleObj name="文档" r:id="rId3" imgW="5026867" imgH="224601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0999" y="1558067"/>
                        <a:ext cx="11561794" cy="5165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2850627" y="2888832"/>
            <a:ext cx="609632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74237" y="2888832"/>
            <a:ext cx="609632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04033" y="3718931"/>
            <a:ext cx="609632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253473" y="4110876"/>
            <a:ext cx="609632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733033" y="4899546"/>
            <a:ext cx="609632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107055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2410558"/>
              </p:ext>
            </p:extLst>
          </p:nvPr>
        </p:nvGraphicFramePr>
        <p:xfrm>
          <a:off x="380999" y="2255520"/>
          <a:ext cx="11561794" cy="26878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" name="文档" r:id="rId3" imgW="5026867" imgH="1168621" progId="Word.Document.12">
                  <p:embed/>
                </p:oleObj>
              </mc:Choice>
              <mc:Fallback>
                <p:oleObj name="文档" r:id="rId3" imgW="5026867" imgH="116862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0999" y="2255520"/>
                        <a:ext cx="11561794" cy="268782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0460426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2215766"/>
            <a:ext cx="11430000" cy="22659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热量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定义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在热传递过程中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传递能量的多少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符号是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焦耳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(J)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热量传递的条件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温度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差。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热量传递方式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传导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对流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辐射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423607" y="3582954"/>
            <a:ext cx="1080000" cy="382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3415346" y="3972285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2818196" y="4011308"/>
            <a:ext cx="1080000" cy="382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2809935" y="4400639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4372676" y="4011308"/>
            <a:ext cx="1080000" cy="382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4364415" y="4400639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5829682" y="4011308"/>
            <a:ext cx="1080000" cy="382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5821421" y="4400639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294629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54740"/>
            <a:ext cx="11430000" cy="18227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适时总结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内能、热量和温度的联系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物体吸收热量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内能增加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温度不一定升高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如晶体的熔化过程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物体温度升高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内能一定增加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但不一定是吸收了热量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还可能是外界对物体做了功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可用如图表示。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4" name="19ZFWQ53.EPS" descr="id:2147506619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938970" y="3089674"/>
            <a:ext cx="6863398" cy="2686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94040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993756"/>
            <a:ext cx="114300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典例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关于内能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有以下四个观点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你认为正确的是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物体温度越低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内能越小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,0 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的物体没有内能　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改变物体内能的方法有很多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但本质上只有做功和热传递两种方式　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两物体相互接触时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热量总是从温度高的物体转移到温度低的物体　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一切运动的物体都具有机械能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而不一定具有内能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400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sz="24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①④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②④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【解析】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一切物体在任何温度下都具有内能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400" dirty="0">
                <a:solidFill>
                  <a:srgbClr val="FF00FF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的物体仍具有内能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改变物体内能的方法有很多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但本质上只有做功和热传递两种方式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它们在改变内能上是等效的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发生热传递的条件是有温度差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热量总是从温度高的物体转移到温度低的物体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任何物体都有内能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一切运动的物体都具有机械能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也一定具有内能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【答案】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866289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54073"/>
            <a:ext cx="11430000" cy="44819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典例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(2019·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合肥瑶海区二模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正确的是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内能较大的物体所含有的热量较多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温度高的物体具有的内能一定比温度低的物体多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热量总是由内能大的物体传递给内能小的物体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物体的内能增大时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可能是从外界吸收了热量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也可能是外界对物体做了功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【解析】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热量是一个过程量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只有在热传递过程中才能说热量的多少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不能用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含有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来修饰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只能用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吸收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放出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来修饰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物体的内能不仅与物体的温度有关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还与质量、状态有关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所以温度高的物体具有的内能不一定多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热量总是由温度高的物体传递给温度低的物体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或由物体的高温部分传递到低温部分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【答案】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186859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093434"/>
            <a:ext cx="11430000" cy="49251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针对训练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2.(2019·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辽宁阜新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小亮测得甲、乙两杯水的温度分别是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 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75 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下列判断正确的是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甲杯中水的分子运动一定比乙杯中水的分子运动剧烈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甲杯中水的内能一定比乙杯中水的内能小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乙杯中水的热量一定比甲杯水的热量多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乙杯中水的温度降低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水的内能一定减少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【解析】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温度越高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分子运动越剧烈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乙的温度高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所以乙杯中的水分子运动一定比甲杯中的剧烈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项错误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物体的内能与物体的温度、质量和状态等有关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两杯水质量关系不知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所以无法判断它们内能的关系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项错误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热量是一个过程量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不能比较热量的多少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项错误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乙杯中水的温度降低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分子运动速度减慢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内能变小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,D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项正确。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920063" y="1962166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FF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>
              <a:solidFill>
                <a:srgbClr val="FF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380601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264534"/>
            <a:ext cx="11430000" cy="22659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关于温度、热量和内能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温度相同的物体接触时不发生热传递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物体温度升高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一定吸收了热量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物体温度越低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含有的热量越少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物体吸收了热量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温度一定升高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503999" y="2264534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FF"/>
                </a:solidFill>
                <a:latin typeface="Times New Roman" panose="02020603050405020304" pitchFamily="18" charset="0"/>
              </a:rPr>
              <a:t>A</a:t>
            </a:r>
            <a:endParaRPr lang="zh-CN" altLang="en-US" sz="2200" dirty="0">
              <a:solidFill>
                <a:srgbClr val="FF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820757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550968"/>
            <a:ext cx="11430000" cy="3595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考点三比热容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定义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一定质量的某种物质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在温度升高时吸收的热量与它的质量和升高的温度乘积之比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叫做这种物质的比热容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比热容的符号是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焦每千克摄氏度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符号是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J/(kg·</a:t>
            </a:r>
            <a:r>
              <a:rPr lang="zh-CN" altLang="zh-CN" sz="2400" dirty="0">
                <a:solidFill>
                  <a:srgbClr val="FF00FF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物理意义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表示物体吸放热本领的物理量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如水的比热容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4.2×10</a:t>
            </a:r>
            <a:r>
              <a:rPr lang="en-US" altLang="zh-CN" sz="2400" baseline="30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J/(kg·</a:t>
            </a:r>
            <a:r>
              <a:rPr lang="zh-CN" altLang="zh-CN" sz="2400" dirty="0">
                <a:solidFill>
                  <a:srgbClr val="FF00FF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kg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水温度升高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或降低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)1 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吸收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放出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的热量是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4.2×10</a:t>
            </a:r>
            <a:r>
              <a:rPr lang="en-US" altLang="zh-CN" sz="2400" baseline="30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决定比热容大小的因素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与物质的种类、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状态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而与物体质量大小、温度高低、放热或吸热的多少均无关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比热容是物质的一种特性。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13173" y="2908584"/>
            <a:ext cx="1581228" cy="382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4604912" y="3297915"/>
            <a:ext cx="1581228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8442222" y="3377925"/>
            <a:ext cx="2736317" cy="382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8433962" y="3767256"/>
            <a:ext cx="2736317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4886647" y="3783419"/>
            <a:ext cx="1080000" cy="382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4878386" y="4172750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6509707" y="3790116"/>
            <a:ext cx="1080000" cy="382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6501446" y="4179447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9024306" y="3806279"/>
            <a:ext cx="1811333" cy="382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9016046" y="4172750"/>
            <a:ext cx="1811333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5992017" y="4231910"/>
            <a:ext cx="1080000" cy="382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连接符 17"/>
          <p:cNvCxnSpPr/>
          <p:nvPr/>
        </p:nvCxnSpPr>
        <p:spPr>
          <a:xfrm>
            <a:off x="5983756" y="4621241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4364953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  <p:bldP spid="12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30652"/>
            <a:ext cx="11430000" cy="58115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分子动理论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常考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1.(2019·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安徽第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封闭在容器内的气体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是由大量的气体分子组成的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这些分子都在不停地做无规则运动。下列有关说法正确的是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温度一定时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气体分子的运动速度大小都相同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温度一定时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向各个方向运动的气体分子都有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温度升高时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每个气体分子的运动速度都增大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温度降低时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所有气体分子的运动方向都相同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【解析】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温度是分子平均动能的标志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温度升高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气体分子的平均动能增大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分子的平均速度增大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但不是每一个气体分子的速度都增大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项错误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温度变化与不变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气体分子都在永不停息地做无规则运动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所以气体分子随时都在改变自己的运动速度和方向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项正确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项错误。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2.(2015·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安徽第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挖开多年堆煤的地面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会看到地面下一定深度的土层带有黑色。这一现象表明煤的分子在不停地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无规则运动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扩散到地面的土层中了。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6607" y="1802954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FF"/>
                </a:solidFill>
                <a:latin typeface="Times New Roman" panose="02020603050405020304" pitchFamily="18" charset="0"/>
              </a:rPr>
              <a:t>B</a:t>
            </a:r>
            <a:endParaRPr lang="zh-CN" altLang="en-US" sz="2200" dirty="0">
              <a:solidFill>
                <a:srgbClr val="FF00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481778" y="6226815"/>
            <a:ext cx="2010462" cy="382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4473517" y="6616146"/>
            <a:ext cx="201046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84759"/>
            <a:ext cx="11430000" cy="315233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应用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用水取暖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如冬天用热水袋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因为相同质量的水跟其他物质相比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水在降低相同温度的情况下可放出更多的热量。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用水作冷却剂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汽车发动机常用水来冷却是因为水的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比热容较大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相同质量的水跟其他物质相比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水在升高相同温度的情况下可吸收更多的热量。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用水来调节气温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城市修建人工湖可使城市气温变化不会太大。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热量计算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吸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是指温度的改变量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70748" y="3129285"/>
            <a:ext cx="2033322" cy="382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7662487" y="3518616"/>
            <a:ext cx="203332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450846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450669"/>
            <a:ext cx="11430000" cy="94320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典例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4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(2019·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福建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如表列出一些物质的比热容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根据表中数据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下列判断正确的是</a:t>
            </a:r>
            <a:r>
              <a:rPr lang="zh-CN" altLang="zh-CN" sz="2400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ea typeface="Times New Roman" panose="02020603050405020304" pitchFamily="18" charset="0"/>
              </a:rPr>
              <a:t>(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endParaRPr lang="zh-CN" altLang="en-US" sz="2400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8386084"/>
              </p:ext>
            </p:extLst>
          </p:nvPr>
        </p:nvGraphicFramePr>
        <p:xfrm>
          <a:off x="380999" y="2380963"/>
          <a:ext cx="11441764" cy="14927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5" name="文档" r:id="rId3" imgW="4974680" imgH="649034" progId="Word.Document.12">
                  <p:embed/>
                </p:oleObj>
              </mc:Choice>
              <mc:Fallback>
                <p:oleObj name="文档" r:id="rId3" imgW="4974680" imgH="64903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0999" y="2380963"/>
                        <a:ext cx="11441764" cy="14927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381000" y="3363956"/>
            <a:ext cx="11430000" cy="18227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不同物质的比热容一定不同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物质的物态发生变化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比热容不变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质量相等的铝和铜升高相同的温度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铝吸收的热量更多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质量相等的水和煤油吸收相同的热量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水升高的温度更多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500867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48183"/>
            <a:ext cx="11430000" cy="315233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【解析】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由题表数据可知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不同物质的比热容一般不同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但也有比热容相同的不同物质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如煤油和冰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水和冰是水的两种状态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分析题表数据可知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其比热容是不同的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说明比热容与物质状态有关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物质的物态发生变化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比热容也会发生变化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由题表数据可知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铝的比热容大于铜的比热容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质量相等的铝和铜升高相同的温度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因铝的比热容大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则根据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Q=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US" altLang="zh-CN" sz="24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铝吸收的热量更多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项正确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质量相等的水和煤油吸收相同的热量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因为水的比热容大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所以根据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Q=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US" altLang="zh-CN" sz="24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可知水升高的温度少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,D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【答案】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169355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316032"/>
            <a:ext cx="4578497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【解题技巧】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对比热容的</a:t>
            </a:r>
            <a:r>
              <a:rPr lang="zh-CN" altLang="zh-CN" sz="24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理解</a:t>
            </a:r>
            <a:r>
              <a:rPr lang="en-US" altLang="zh-CN" sz="24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4" name="19ZFWQ54.EPS" descr="id:2147506676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768284" y="1851563"/>
            <a:ext cx="8058468" cy="3500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364232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05327"/>
            <a:ext cx="1146962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针对训练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4.(2019·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用两只相同的电加热器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分别给相同体积的水和某种油加热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在开始和加热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3 min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时各记录一次温度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如下表所示。已知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ρ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=1.0×10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 kg/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m</a:t>
            </a:r>
            <a:r>
              <a:rPr lang="en-US" altLang="zh-CN" sz="2400" baseline="300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c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=4.2×10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 J/(kg·</a:t>
            </a:r>
            <a:r>
              <a:rPr lang="zh-CN" altLang="zh-CN" sz="2400" dirty="0">
                <a:solidFill>
                  <a:srgbClr val="000000"/>
                </a:solidFill>
                <a:cs typeface="宋体" panose="02010600030101010101" pitchFamily="2" charset="-122"/>
              </a:rPr>
              <a:t>℃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), 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ρ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=0.8×10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 kg/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m</a:t>
            </a:r>
            <a:r>
              <a:rPr lang="en-US" altLang="zh-CN" sz="2400" baseline="300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加热的效率都为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90%,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油的末温没有达到它的沸点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</a:rPr>
              <a:t>     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endParaRPr lang="zh-CN" altLang="en-US" sz="24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968831" y="2766122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FF"/>
                </a:solidFill>
                <a:latin typeface="Times New Roman" panose="02020603050405020304" pitchFamily="18" charset="0"/>
              </a:rPr>
              <a:t>B</a:t>
            </a:r>
            <a:endParaRPr lang="zh-CN" altLang="en-US" sz="2200" dirty="0">
              <a:solidFill>
                <a:srgbClr val="FF00FF"/>
              </a:solidFill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8079581"/>
              </p:ext>
            </p:extLst>
          </p:nvPr>
        </p:nvGraphicFramePr>
        <p:xfrm>
          <a:off x="380999" y="3275648"/>
          <a:ext cx="11441764" cy="19207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9" name="文档" r:id="rId3" imgW="4974680" imgH="835090" progId="Word.Document.12">
                  <p:embed/>
                </p:oleObj>
              </mc:Choice>
              <mc:Fallback>
                <p:oleObj name="文档" r:id="rId3" imgW="4974680" imgH="83509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0999" y="3275648"/>
                        <a:ext cx="11441764" cy="19207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381000" y="4668500"/>
            <a:ext cx="11430000" cy="18227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这种油的比热容为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1.68×10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J/(kg·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这种油的比热容为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2.1×10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J/(kg·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因为这种油的密度比水小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所以它的比热容比水小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加热效率没有达到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100%,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是因为电加热器没有把电能全部转化为内能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506146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884438"/>
            <a:ext cx="11430000" cy="27515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【解析】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相同的电加热器对水和油加热相同的时间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加热的效率都为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90%,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所以水和油吸收的热量相同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=Q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设它们的体积为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则水的质量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油的质量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油</a:t>
            </a:r>
            <a:r>
              <a:rPr lang="en-US" altLang="zh-CN" sz="2400" i="1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 </a:t>
            </a:r>
            <a:r>
              <a:rPr lang="en-US" altLang="zh-CN" sz="2400" i="1" dirty="0" smtClean="0">
                <a:solidFill>
                  <a:srgbClr val="FF00FF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油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=c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400" baseline="-25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油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=c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油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油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400" baseline="-25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400" baseline="-25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=c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油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油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油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400" baseline="-25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代入数据解得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=2.1×10</a:t>
            </a:r>
            <a:r>
              <a:rPr lang="en-US" altLang="zh-CN" sz="2400" baseline="30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J/(kg·</a:t>
            </a:r>
            <a:r>
              <a:rPr lang="zh-CN" altLang="zh-CN" sz="2400" dirty="0">
                <a:solidFill>
                  <a:srgbClr val="FF00FF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),A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项错误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项正确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密度和比热容都是物质的一种特性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二者之间没有必然的联系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项错误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电加热器产生的热量没有全部被液体吸收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而是存在一定的损失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所以加热效率没有达到</a:t>
            </a:r>
            <a:r>
              <a:rPr lang="en-US" altLang="zh-CN" sz="24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100%,D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项错误。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434380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96244"/>
            <a:ext cx="11430000" cy="18227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考点四热机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热机效率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工作原理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燃料燃烧将化学能转化为内能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再通过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做功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将内能转化为机械能。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工作过程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甲图为吸气冲程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乙图为压缩冲程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机械能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转化为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内能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丙图为做功冲程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内能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转化为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机械能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丁图为排气冲程。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4" name="14ZFWG1.eps" descr="id:2147506712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074608" y="2931179"/>
            <a:ext cx="7557072" cy="301447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024057" y="1571274"/>
            <a:ext cx="1080000" cy="382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7015796" y="1960605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7465008" y="2000012"/>
            <a:ext cx="1437480" cy="382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7456747" y="2389343"/>
            <a:ext cx="143748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9899923" y="2006709"/>
            <a:ext cx="1080000" cy="382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9891662" y="2396040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2756173" y="2441760"/>
            <a:ext cx="1080000" cy="382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>
            <a:off x="2747912" y="2831091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4836108" y="2448457"/>
            <a:ext cx="1437480" cy="382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/>
          <p:cNvCxnSpPr/>
          <p:nvPr/>
        </p:nvCxnSpPr>
        <p:spPr>
          <a:xfrm>
            <a:off x="4827847" y="2837788"/>
            <a:ext cx="143748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861117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1" grpId="0" animBg="1"/>
      <p:bldP spid="1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418490"/>
            <a:ext cx="1116011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4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热值</a:t>
            </a:r>
            <a:r>
              <a:rPr lang="en-US" altLang="zh-CN" sz="24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400" dirty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9333397"/>
              </p:ext>
            </p:extLst>
          </p:nvPr>
        </p:nvGraphicFramePr>
        <p:xfrm>
          <a:off x="380999" y="1952276"/>
          <a:ext cx="11561794" cy="32982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3" name="文档" r:id="rId3" imgW="5026867" imgH="1435806" progId="Word.Document.12">
                  <p:embed/>
                </p:oleObj>
              </mc:Choice>
              <mc:Fallback>
                <p:oleObj name="文档" r:id="rId3" imgW="5026867" imgH="143580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0999" y="1952276"/>
                        <a:ext cx="11561794" cy="32982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2996004" y="2043716"/>
            <a:ext cx="981819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05094" y="3322387"/>
            <a:ext cx="6821786" cy="2874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53556" y="4143651"/>
            <a:ext cx="312837" cy="4626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3645295" y="4612992"/>
            <a:ext cx="312837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203047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381000" y="1198066"/>
            <a:ext cx="11430000" cy="9363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热机效率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定义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用来做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有用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功的那部分能量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与燃料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完全燃烧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放出的能量之比。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1359787"/>
              </p:ext>
            </p:extLst>
          </p:nvPr>
        </p:nvGraphicFramePr>
        <p:xfrm>
          <a:off x="453120" y="2134413"/>
          <a:ext cx="11310144" cy="8036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7" name="文档" r:id="rId3" imgW="4917454" imgH="349396" progId="Word.Document.12">
                  <p:embed/>
                </p:oleObj>
              </mc:Choice>
              <mc:Fallback>
                <p:oleObj name="文档" r:id="rId3" imgW="4917454" imgH="34939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3120" y="2134413"/>
                        <a:ext cx="11310144" cy="80361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381000" y="2945142"/>
            <a:ext cx="11430000" cy="27091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热机效率低的原因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燃料不能完全燃烧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机体要吸收一部分能量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克服摩擦做功要消耗一部分能量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废气要带走一部分能量。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提高热机效率的途径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减小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摩擦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保持良好的润滑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减少各种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热量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损失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尽可能使燃料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充分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燃烧。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497777" y="1664651"/>
            <a:ext cx="1080000" cy="382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2489516" y="2053982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6813283" y="1676081"/>
            <a:ext cx="1739351" cy="382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6805022" y="2065412"/>
            <a:ext cx="1739351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1474927" y="4737384"/>
            <a:ext cx="1080000" cy="382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1466666" y="5126715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6504127" y="4737384"/>
            <a:ext cx="1080000" cy="382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6495866" y="5126715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10504627" y="4738160"/>
            <a:ext cx="1080000" cy="382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7" name="直接连接符 16"/>
          <p:cNvCxnSpPr/>
          <p:nvPr/>
        </p:nvCxnSpPr>
        <p:spPr>
          <a:xfrm>
            <a:off x="10496366" y="5127491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981899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2" grpId="0" animBg="1"/>
      <p:bldP spid="14" grpId="0" animBg="1"/>
      <p:bldP spid="1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90329"/>
            <a:ext cx="11430000" cy="40387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典例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下列关于热值的说法正确的是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煤的热值大于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kg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煤的热值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燃料热值越大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燃烧放出的热量越多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热量燃烧不完全时热值变小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燃料的热值是燃料本身的特性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与其他因素无关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【解析】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热值是燃料本身的特性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燃料的热值仅与燃料的种类有关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与燃料的燃烧程度、质量都无关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,D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项正确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燃料的热值越大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只有在相同质量并且完全燃烧的情况下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放出的热量才越多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质量少、燃烧不完全放出的热量就少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【答案】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871482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81000" y="985849"/>
            <a:ext cx="114300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温度、热量、内能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常考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3.(2018·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安徽第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在一个配有活塞的厚壁玻璃筒中放一小团硝化棉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迅速向下压活塞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硝化棉就燃烧起来。这是因为活塞压缩空气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做功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气体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内能增加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温度</a:t>
            </a: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升高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达到了硝化棉的燃点。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4.(2016·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安徽第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物体的内能增加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则一定是外界对物体做了功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物体的温度升高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则一定是从外界吸收了热量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物体的温度越高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含有的热量越多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内能是物体内所有分子动能和势能的总和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7" name="18ZHWD1.EPS" descr="id:2147506540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7629588" y="2412680"/>
            <a:ext cx="1087692" cy="3192318"/>
          </a:xfrm>
          <a:prstGeom prst="rect">
            <a:avLst/>
          </a:prstGeom>
        </p:spPr>
      </p:pic>
      <p:sp>
        <p:nvSpPr>
          <p:cNvPr id="8" name="矩形 7"/>
          <p:cNvSpPr>
            <a:spLocks noChangeAspect="1"/>
          </p:cNvSpPr>
          <p:nvPr/>
        </p:nvSpPr>
        <p:spPr>
          <a:xfrm>
            <a:off x="5707752" y="4071382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FF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>
              <a:solidFill>
                <a:srgbClr val="FF00FF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42248" y="1894845"/>
            <a:ext cx="3313482" cy="382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8233987" y="2284176"/>
            <a:ext cx="331348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33114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1542332"/>
            <a:ext cx="114300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典例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(2019·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四川达州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某单缸四冲程汽油机正常工作时飞轮的转速为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2400 r/min,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若每次做功冲程对外所做的有用功为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300 J,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则该汽油机的输出功率为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所使用的燃料是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可再生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不可再生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能源。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【解析】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单缸四冲程汽油机的飞轮转速是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2400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r/min,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即每秒钟飞轮转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圈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因曲轴转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圈完成一个工作循环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对外做功一次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所以该汽油机每秒完成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个工作循环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对外做功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次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则每秒做的有用功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=20×300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J=6000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该汽油机的输出功率为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=6000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W;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汽油属于化石能源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是不可再生能源。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【答案】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6000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不可再生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3885852"/>
              </p:ext>
            </p:extLst>
          </p:nvPr>
        </p:nvGraphicFramePr>
        <p:xfrm>
          <a:off x="9086087" y="3749929"/>
          <a:ext cx="11310144" cy="5390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1" name="文档" r:id="rId3" imgW="4917454" imgH="234373" progId="Word.Document.12">
                  <p:embed/>
                </p:oleObj>
              </mc:Choice>
              <mc:Fallback>
                <p:oleObj name="文档" r:id="rId3" imgW="4917454" imgH="23437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086087" y="3749929"/>
                        <a:ext cx="11310144" cy="53905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2312133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872246"/>
            <a:ext cx="11430000" cy="27515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针对训练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木炭的热值为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3.4×10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J/kg,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它表示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kg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木炭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3.4×10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的热量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3.4×10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的内能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完全燃烧对外做功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3.4×10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完全燃烧放出热量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3.4×10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479615" y="2327926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FF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>
              <a:solidFill>
                <a:srgbClr val="FF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400642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241262"/>
            <a:ext cx="11430000" cy="138640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smtClean="0">
                <a:solidFill>
                  <a:srgbClr val="000000"/>
                </a:solidFill>
                <a:latin typeface="Times New Roman" panose="02020603050405020304" pitchFamily="18" charset="0"/>
              </a:rPr>
              <a:t>6.(2019·</a:t>
            </a:r>
            <a:r>
              <a:rPr lang="zh-CN" altLang="zh-CN" sz="24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四川眉山</a:t>
            </a:r>
            <a:r>
              <a:rPr lang="en-US" altLang="zh-CN" sz="2400" smtClean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zh-CN" sz="24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发动机是汽车的核心部件</a:t>
            </a:r>
            <a:r>
              <a:rPr lang="en-US" altLang="zh-CN" sz="2400" smtClean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4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某汽车发动机是以</a:t>
            </a:r>
            <a:r>
              <a:rPr lang="en-US" altLang="zh-CN" sz="2400" smtClean="0">
                <a:solidFill>
                  <a:srgbClr val="000000"/>
                </a:solidFill>
                <a:latin typeface="Times New Roman" panose="02020603050405020304" pitchFamily="18" charset="0"/>
              </a:rPr>
              <a:t>92</a:t>
            </a:r>
            <a:r>
              <a:rPr lang="zh-CN" altLang="zh-CN" sz="24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号汽油为燃料的内燃机</a:t>
            </a:r>
            <a:r>
              <a:rPr lang="en-US" altLang="zh-CN" sz="2400" smtClean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4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其一个工作循环的四个冲程如图所示</a:t>
            </a:r>
            <a:r>
              <a:rPr lang="en-US" altLang="zh-CN" sz="2400" smtClean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4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表中给出了发动机的相关数据</a:t>
            </a:r>
            <a:r>
              <a:rPr lang="en-US" altLang="zh-CN" sz="2400" smtClean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zh-CN" sz="24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空燃比是指汽缸内空气和燃油的质量比</a:t>
            </a:r>
            <a:r>
              <a:rPr lang="en-US" altLang="zh-CN" sz="2400" smtClean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zh-CN" sz="24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400" dirty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292619"/>
              </p:ext>
            </p:extLst>
          </p:nvPr>
        </p:nvGraphicFramePr>
        <p:xfrm>
          <a:off x="380999" y="2652681"/>
          <a:ext cx="11441764" cy="23187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5" name="文档" r:id="rId3" imgW="4974680" imgH="1008165" progId="Word.Document.12">
                  <p:embed/>
                </p:oleObj>
              </mc:Choice>
              <mc:Fallback>
                <p:oleObj name="文档" r:id="rId3" imgW="4974680" imgH="100816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0999" y="2652681"/>
                        <a:ext cx="11441764" cy="23187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381000" y="4465522"/>
            <a:ext cx="11430000" cy="9363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单缸四冲程内燃机完成一个工作循环时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图中四个冲程的顺序是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乙、甲、丁、丙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燃料完全燃烧放出的热量是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9.2×10</a:t>
            </a:r>
            <a:r>
              <a:rPr lang="en-US" altLang="zh-CN" sz="2400" baseline="30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836608" y="4499812"/>
            <a:ext cx="2570532" cy="382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8828347" y="4889143"/>
            <a:ext cx="257053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4201693" y="4923433"/>
            <a:ext cx="1581228" cy="382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4193432" y="5312764"/>
            <a:ext cx="1581228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038536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6534835"/>
              </p:ext>
            </p:extLst>
          </p:nvPr>
        </p:nvGraphicFramePr>
        <p:xfrm>
          <a:off x="380999" y="1101629"/>
          <a:ext cx="11310144" cy="22731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9" name="文档" r:id="rId3" imgW="4917454" imgH="988334" progId="Word.Document.12">
                  <p:embed/>
                </p:oleObj>
              </mc:Choice>
              <mc:Fallback>
                <p:oleObj name="文档" r:id="rId3" imgW="4917454" imgH="98833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0999" y="1101629"/>
                        <a:ext cx="11310144" cy="22731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19ZFWQ15.EPS" descr="id:2147506763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2286000" y="3374797"/>
            <a:ext cx="7016496" cy="2679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74811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89803"/>
            <a:ext cx="11430000" cy="5351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考点五能量的转化和守恒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能量转化和转移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能量可以从一种形式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转化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为另一种形式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也可从一个物体或物体的一部分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转移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到另一物体或物体的另一部分。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能量转化与守恒定律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能量既不会创生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也不会消灭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它只会从一种形式转化为另一种形式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或从一个物体转移到另一物体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在转移和转化的过程中能的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总量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保持不变。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能量转化或转移过程的方向性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内能能自发地从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高温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物体转移到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低温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但不能自发地从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低温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物体转移到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高温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其他形式的能量可以无条件地转化为内能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而内能不可无条件地转化为其他形式的能量。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35538" y="1908203"/>
            <a:ext cx="981819" cy="382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3327277" y="2297534"/>
            <a:ext cx="981819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10616448" y="1914900"/>
            <a:ext cx="981819" cy="382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10608187" y="2304231"/>
            <a:ext cx="981819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5827278" y="3652260"/>
            <a:ext cx="981819" cy="382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5819017" y="4041591"/>
            <a:ext cx="981819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3061218" y="4520940"/>
            <a:ext cx="981819" cy="382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3052957" y="4910271"/>
            <a:ext cx="981819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832876" y="4520940"/>
            <a:ext cx="981819" cy="382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>
            <a:off x="5824615" y="4910271"/>
            <a:ext cx="981819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9856236" y="4527386"/>
            <a:ext cx="981819" cy="382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/>
          <p:cNvCxnSpPr/>
          <p:nvPr/>
        </p:nvCxnSpPr>
        <p:spPr>
          <a:xfrm>
            <a:off x="9847975" y="4916717"/>
            <a:ext cx="981819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1500906" y="4962437"/>
            <a:ext cx="981819" cy="382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/>
          <p:cNvCxnSpPr/>
          <p:nvPr/>
        </p:nvCxnSpPr>
        <p:spPr>
          <a:xfrm>
            <a:off x="1492645" y="5351768"/>
            <a:ext cx="981819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927968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9" grpId="0" animBg="1"/>
      <p:bldP spid="11" grpId="0" animBg="1"/>
      <p:bldP spid="13" grpId="0" animBg="1"/>
      <p:bldP spid="1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2203574"/>
            <a:ext cx="11430000" cy="22659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温馨提示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能量转移指的是能量的传递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能量的形式不变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能量的转化指的是能量的形式发生了改变。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能量守恒定律是自然界最普遍的规律之一。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永动机的失败从反面说明了能量守恒和能量转化的方向性。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866566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29689"/>
            <a:ext cx="11430000" cy="44819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典例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(2019·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四川广安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下列关于能量的说法中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正确的是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洗衣机工作时是将机械能转化为电能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电水壶工作时是将内能转化为电能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用热水泡脚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身体会感觉暖和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说明内能可以转移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能量无论是转化还是转移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能量总和会逐渐减少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【解析】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洗衣机工作时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消耗电能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产生机械能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故是将电能转化为机械能的过程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电水壶工作时消耗电能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产生内能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故是将电能转化为内能的过程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用热水泡脚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内能从热水传递到脚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身体的内能会增加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会感觉暖和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说明内能可以转移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项正确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根据能量守恒可知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能量在转化和转移的过程中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能量的总量会保持不变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,D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【答案】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056736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601879"/>
            <a:ext cx="11430000" cy="319472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针对训练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7.(2019·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湖南郴州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现在流行一款鞋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穿上它走路时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鞋会发光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站着不动就不会发光。则这款鞋发光的原理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从能量转化的角度分析正确的是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机械能转化为电能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再转化为光能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电能转化为机械能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再转化为光能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机械能转化为光能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再转化为电能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光能转化为机械能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再转化为电能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381823" y="2491444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FF"/>
                </a:solidFill>
                <a:latin typeface="Times New Roman" panose="02020603050405020304" pitchFamily="18" charset="0"/>
              </a:rPr>
              <a:t>A</a:t>
            </a:r>
            <a:endParaRPr lang="zh-CN" altLang="en-US" sz="2200" dirty="0">
              <a:solidFill>
                <a:srgbClr val="FF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014548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05972"/>
            <a:ext cx="114300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类型一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思想方法型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1.(2019·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合肥瑶海区一模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夏天在地上洒水会感到凉快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夏天到合肥天鹅湖旁边游玩也感到凉快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两种生活经历都涉及水的吸热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两种情况下水吸热的主要方式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不同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19ZFWQ16.EPS" descr="id:2147506812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193603" y="3071097"/>
            <a:ext cx="2524189" cy="239865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29970" y="2113943"/>
            <a:ext cx="737655" cy="382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10821709" y="2503274"/>
            <a:ext cx="73765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918460"/>
            <a:ext cx="11430000" cy="58115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2.(2019·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四川绵阳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分子之间既有引力又有斥力。其中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分子之间的斥力大小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斥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随着分子间距离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变化的情况如图所示。根据图像可知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分子之间斥力的大小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随着分子间距离的增大先增大后减小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随着分子间距离的增大先减小后增大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随着分子间距离的减小而减小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随着分子间距离的减小而增大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3.(2019·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内蒙古赤峰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母亲节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小云怀着一颗感恩的心为妈妈精心准备了一桌美食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也感受到了劳动的辛苦和快乐。关于烹饪食物过程中所包含的物理知识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以下认识正确的是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锅一般都是用铁制造的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主要是利用了铁的比热容较大的性质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炒菜时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主要是通过做功的方式增加菜的内能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拌菜时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要通过搅拌才能更好入味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说明分子没有做无规则运动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炖菜时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主要是通过热传递的方式使菜的内能增加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9673919" y="1376950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FF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>
              <a:solidFill>
                <a:srgbClr val="FF00FF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602815" y="4424950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FF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>
              <a:solidFill>
                <a:srgbClr val="FF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0526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425172"/>
            <a:ext cx="11430000" cy="18227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热量的计算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常考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5.(2019·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安徽第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假如完全燃烧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0.2 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400" baseline="30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天然气放出的热量全部被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kg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、初温为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的水吸收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可以使水的温度升高到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=4.2×10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J/(kg·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天然气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=4.2×10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J/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400" baseline="30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843206" y="3342924"/>
            <a:ext cx="892562" cy="382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4834945" y="3732255"/>
            <a:ext cx="89256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78624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930652"/>
            <a:ext cx="11430000" cy="58115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类型二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解题规律型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标准大气压下完全燃烧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42 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焦炭所放出的热量的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50%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kg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的水吸收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则水温可升高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焦炭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=3.0×10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J/kg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A.70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B.75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C.100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D.105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用相同的电加热器分别对质量相等的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两种液体加热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不计热量损失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如图是液体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的温度随加热时间变化的图像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的比热容与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的比热容之比为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的比热容与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的比热容之比为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都加热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吸收的热量比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吸收的热量多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升高相同的温度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吸收的热量较多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【解析】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在时间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两种液体吸收的热量相同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的温度变化</a:t>
            </a:r>
            <a:r>
              <a:rPr lang="en-US" altLang="zh-CN" sz="24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400" i="1" baseline="-25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=20 </a:t>
            </a:r>
            <a:r>
              <a:rPr lang="zh-CN" altLang="zh-CN" sz="2400" dirty="0">
                <a:solidFill>
                  <a:srgbClr val="FF00FF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的温度变化</a:t>
            </a:r>
            <a:r>
              <a:rPr lang="en-US" altLang="zh-CN" sz="24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400" i="1" baseline="-25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=40 </a:t>
            </a:r>
            <a:r>
              <a:rPr lang="zh-CN" altLang="zh-CN" sz="2400" dirty="0">
                <a:solidFill>
                  <a:srgbClr val="FF00FF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的质量相同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吸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cmΔ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i="1" baseline="-25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i="1" dirty="0">
                <a:solidFill>
                  <a:srgbClr val="FF00FF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i="1" baseline="-25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400" i="1" baseline="-25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i="1" dirty="0">
                <a:solidFill>
                  <a:srgbClr val="FF00FF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4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400" i="1" baseline="-25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=2</a:t>
            </a:r>
            <a:r>
              <a:rPr lang="zh-CN" altLang="zh-CN" sz="2400" dirty="0">
                <a:solidFill>
                  <a:srgbClr val="FF00FF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4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1,A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项正确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项错误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由题图可知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升高相同的温度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加热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的时间长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吸收的热量多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,D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项错误。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8" name="19ZFWQ17.EPS" descr="id:2147506819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8575674" y="3192779"/>
            <a:ext cx="2346325" cy="2169297"/>
          </a:xfrm>
          <a:prstGeom prst="rect">
            <a:avLst/>
          </a:prstGeom>
        </p:spPr>
      </p:pic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5172517"/>
              </p:ext>
            </p:extLst>
          </p:nvPr>
        </p:nvGraphicFramePr>
        <p:xfrm>
          <a:off x="6002527" y="5699252"/>
          <a:ext cx="11310144" cy="6418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3" name="文档" r:id="rId4" imgW="4917454" imgH="279084" progId="Word.Document.12">
                  <p:embed/>
                </p:oleObj>
              </mc:Choice>
              <mc:Fallback>
                <p:oleObj name="文档" r:id="rId4" imgW="4917454" imgH="27908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002527" y="5699252"/>
                        <a:ext cx="11310144" cy="6418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4192853" y="1812052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FF"/>
                </a:solidFill>
                <a:latin typeface="Times New Roman" panose="02020603050405020304" pitchFamily="18" charset="0"/>
              </a:rPr>
              <a:t>A</a:t>
            </a:r>
            <a:endParaRPr lang="zh-CN" altLang="en-US" sz="2200" dirty="0">
              <a:solidFill>
                <a:srgbClr val="FF00FF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503979" y="3135629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FF"/>
                </a:solidFill>
                <a:latin typeface="Times New Roman" panose="02020603050405020304" pitchFamily="18" charset="0"/>
              </a:rPr>
              <a:t>A</a:t>
            </a:r>
            <a:endParaRPr lang="zh-CN" altLang="en-US" sz="2200" dirty="0">
              <a:solidFill>
                <a:srgbClr val="FF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3403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79446"/>
            <a:ext cx="11430000" cy="22659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类型三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知识迁移型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6.(2019·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合肥包河区二模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一定质量的空气被密封在一个绝热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指与外界环境无热量交换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的容器中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已知活塞与容器壁之间无摩擦。当用力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快速向右推动活塞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使活塞向右移动一段距离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则在此过程中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容器内空气的温度将不断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升高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升高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降低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6" name="19ZFWQ18.EPS" descr="id:2147506826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586858" y="3445387"/>
            <a:ext cx="2630805" cy="23072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15647" y="2519964"/>
            <a:ext cx="1080000" cy="382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8307386" y="2909295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205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933462"/>
            <a:ext cx="11430000" cy="27515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世界上很多发明都是受到生活现象的启发而萌生的。比如蒸汽机和汽油机都是热机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它们工作时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能的转化过程是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内能转化为机械能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喜欢探究的小明同学做了如图甲、乙所示的实验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乙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图可以反映汽油机的工作原理。如图丙所示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来回摩擦绳子使金属筒的温度升高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这是通过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做功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的方式改变了金属筒的内能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当筒内的酒精蒸气将软木塞弹开后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周围的人能闻到酒精的气味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这个现象说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明了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分子在不停地做无规则运动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5" name="19ZFWQ19.EPS" descr="id:2147506833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151124" y="3660599"/>
            <a:ext cx="5395468" cy="294298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41748" y="1403355"/>
            <a:ext cx="2947722" cy="382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4233487" y="1792686"/>
            <a:ext cx="294772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3057570" y="1838406"/>
            <a:ext cx="737655" cy="382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3049309" y="2227737"/>
            <a:ext cx="73765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6795457" y="2274160"/>
            <a:ext cx="1080000" cy="382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6787196" y="2663491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84148" y="3152145"/>
            <a:ext cx="4125012" cy="382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>
            <a:off x="575887" y="3541476"/>
            <a:ext cx="412501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2415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1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02428"/>
            <a:ext cx="3655168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探究不同物质的吸热</a:t>
            </a:r>
            <a:r>
              <a:rPr lang="zh-CN" altLang="zh-CN" sz="24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能力</a:t>
            </a:r>
            <a:r>
              <a:rPr lang="en-US" altLang="zh-CN" sz="24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400" dirty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7023919"/>
              </p:ext>
            </p:extLst>
          </p:nvPr>
        </p:nvGraphicFramePr>
        <p:xfrm>
          <a:off x="380999" y="1441958"/>
          <a:ext cx="11561794" cy="58143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6" name="文档" r:id="rId3" imgW="5026867" imgH="2527985" progId="Word.Document.12">
                  <p:embed/>
                </p:oleObj>
              </mc:Choice>
              <mc:Fallback>
                <p:oleObj name="文档" r:id="rId3" imgW="5026867" imgH="252798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0999" y="1441958"/>
                        <a:ext cx="11561794" cy="58143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2698824" y="4614762"/>
            <a:ext cx="981819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99074" y="5037672"/>
            <a:ext cx="981819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50934" y="5037672"/>
            <a:ext cx="981819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08284" y="5872062"/>
            <a:ext cx="981819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74575" y="6274863"/>
            <a:ext cx="1437481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4203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1477816"/>
            <a:ext cx="11430000" cy="3595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针对训练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(2019·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山东济宁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探究物质的吸热能力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通常有两种方案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方案一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取相同质量的两种物质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吸收相等的热量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比较温度的变化。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方案二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取相同质量的两种物质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升高相同的温度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比较吸收的热量。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为便于开展实验探究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热源相同时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我们将方案中的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吸收的热量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转换为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加热的时间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通过加热时间的长短可知吸收热量的多少。实验室温度计就是应用这种转换思想测量温度的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当温度升高或降低时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温度计中的液体便膨胀或收缩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从温度计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液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柱高度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的变化便可知温度的变化。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450290" y="4157985"/>
            <a:ext cx="1306800" cy="382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10442029" y="4547316"/>
            <a:ext cx="13068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73278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06507"/>
            <a:ext cx="11430000" cy="5000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(2)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下表是小明探究甲、乙两种液体的吸热能力时记录的实验数据。</a:t>
            </a:r>
            <a:endParaRPr lang="zh-CN" altLang="en-US" sz="2400" dirty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5864666"/>
              </p:ext>
            </p:extLst>
          </p:nvPr>
        </p:nvGraphicFramePr>
        <p:xfrm>
          <a:off x="380999" y="1811433"/>
          <a:ext cx="11441764" cy="23187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0" name="文档" r:id="rId3" imgW="4974680" imgH="1008165" progId="Word.Document.12">
                  <p:embed/>
                </p:oleObj>
              </mc:Choice>
              <mc:Fallback>
                <p:oleObj name="文档" r:id="rId3" imgW="4974680" imgH="100816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0999" y="1811433"/>
                        <a:ext cx="11441764" cy="23187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381000" y="3619988"/>
            <a:ext cx="11430000" cy="18227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分析表中信息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小明采用的是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方案二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方案一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方案二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分析表中数据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可得出的结论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甲液体的吸热能力大于乙液体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如果甲、乙两种液体都可作为发动机冷却液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从物质吸热能力角度考虑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应选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甲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液体作发动机冷却液。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47887" y="3667568"/>
            <a:ext cx="1437480" cy="382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4539626" y="4056899"/>
            <a:ext cx="143748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4685046" y="4086457"/>
            <a:ext cx="4367513" cy="382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4676786" y="4475788"/>
            <a:ext cx="4367513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10721829" y="4526817"/>
            <a:ext cx="737655" cy="382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10713568" y="4916148"/>
            <a:ext cx="73765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70707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922746"/>
            <a:ext cx="11430000" cy="49251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6.(2015·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安徽第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某家庭用燃气热水器将质量为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kg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、温度为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的自来水加热到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 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消耗的天然气体积为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400" baseline="30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假设天然气完全燃烧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。已知水的比热容为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4.2×10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J/(kg·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天然气的热值为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3.2×10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J/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400" baseline="30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天然气完全燃烧放出的热量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水吸收的热量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该热水器工作时的效率。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:(1)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天然气完全燃烧放出的热量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qV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=3.2×10</a:t>
            </a:r>
            <a:r>
              <a:rPr lang="en-US" altLang="zh-CN" sz="2400" baseline="30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J/</a:t>
            </a:r>
            <a:r>
              <a:rPr lang="en-US" altLang="zh-CN" sz="24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400" baseline="30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×1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400" baseline="30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=3.2×10</a:t>
            </a:r>
            <a:r>
              <a:rPr lang="en-US" altLang="zh-CN" sz="2400" baseline="30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水吸收的热量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吸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US" altLang="zh-CN" sz="24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=4.2×10</a:t>
            </a:r>
            <a:r>
              <a:rPr lang="en-US" altLang="zh-CN" sz="2400" baseline="30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J/(kg·</a:t>
            </a:r>
            <a:r>
              <a:rPr lang="zh-CN" altLang="zh-CN" sz="2400" dirty="0">
                <a:solidFill>
                  <a:srgbClr val="FF00FF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)×100 kg×(50 </a:t>
            </a:r>
            <a:r>
              <a:rPr lang="zh-CN" altLang="zh-CN" sz="2400" dirty="0">
                <a:solidFill>
                  <a:srgbClr val="FF00FF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-20 </a:t>
            </a:r>
            <a:r>
              <a:rPr lang="zh-CN" altLang="zh-CN" sz="2400" dirty="0">
                <a:solidFill>
                  <a:srgbClr val="FF00FF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)=1.26×10</a:t>
            </a:r>
            <a:r>
              <a:rPr lang="en-US" altLang="zh-CN" sz="2400" baseline="30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热水器工作时的效率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9278835"/>
              </p:ext>
            </p:extLst>
          </p:nvPr>
        </p:nvGraphicFramePr>
        <p:xfrm>
          <a:off x="440928" y="5821081"/>
          <a:ext cx="11310144" cy="8052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文档" r:id="rId3" imgW="4917454" imgH="350118" progId="Word.Document.12">
                  <p:embed/>
                </p:oleObj>
              </mc:Choice>
              <mc:Fallback>
                <p:oleObj name="文档" r:id="rId3" imgW="4917454" imgH="35011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40928" y="5821081"/>
                        <a:ext cx="11310144" cy="80527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93074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81242"/>
            <a:ext cx="11430000" cy="49251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考点一分子动理论初步知识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物质是由大量分子构成的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常见的物质是由极其微小的粒子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分子、原子构成的。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分子很小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分子直径的数量级为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-10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m,1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US" altLang="zh-CN" sz="2400" baseline="30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水中就约有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3.35×10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个水分子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分子的质量也很小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一个水分子的质量只有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3.0×10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-26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分子的热运动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一切物质的分子都在不停地做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无规则的运动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分子热运动的剧烈程度与温度有关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温度越高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分子无规则运动越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剧烈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扩散现象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定义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不同的物质在互相接触时彼此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进入对方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的现象。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扩散现象说明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分子的无规则运动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分子间有间隙。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881828" y="3746505"/>
            <a:ext cx="2341932" cy="382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4873567" y="4135836"/>
            <a:ext cx="234193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4676365" y="4165394"/>
            <a:ext cx="1080001" cy="382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4668104" y="4554725"/>
            <a:ext cx="1080001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5176663" y="5048244"/>
            <a:ext cx="1739351" cy="382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5168402" y="5437575"/>
            <a:ext cx="1739351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985230"/>
            <a:ext cx="11430000" cy="138640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分子间的作用力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分子之间存在引力和斥力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引力和斥力同时存在。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(2)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分子间作用力的特点</a:t>
            </a:r>
            <a:endParaRPr lang="zh-CN" altLang="en-US" sz="2400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0560627"/>
              </p:ext>
            </p:extLst>
          </p:nvPr>
        </p:nvGraphicFramePr>
        <p:xfrm>
          <a:off x="381000" y="2382774"/>
          <a:ext cx="11682652" cy="2775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文档" r:id="rId3" imgW="5079414" imgH="1206842" progId="Word.Document.12">
                  <p:embed/>
                </p:oleObj>
              </mc:Choice>
              <mc:Fallback>
                <p:oleObj name="文档" r:id="rId3" imgW="5079414" imgH="120684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2382774"/>
                        <a:ext cx="11682652" cy="2775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381000" y="4631924"/>
            <a:ext cx="11430000" cy="18227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分子动理论基本观点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常见的物质是由大量的分子、原子构成的。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一切物质的分子都在不停地做热运动。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分子之间存在引力和斥力。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189234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65945"/>
            <a:ext cx="11430000" cy="40387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典例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(2019·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湖南湘潭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下列现象能说明分子在做无规则运动的是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柳絮飞舞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玉兰飘香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落叶纷飞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瑞雪飘飘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【解析】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柳絮飞舞、落叶纷飞、瑞雪飘飘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是物质在运动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属于机械运动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玉兰飘香是分子在运动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属于扩散现象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项符合题意。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【答案】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【概念辨析】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分子无规则运动和机械运动的区别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分子的运动是热运动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与温度有关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在任何情况下都会进行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肉眼是看不见的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而机械运动是相对物体位置改变的运动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是宏观运动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运动情况与所受外力有关。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698768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2030742"/>
            <a:ext cx="11430000" cy="27515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针对训练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下列有关分子热运动的说法不正确的是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压紧的铅块能结合在一起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表明分子间有引力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墨水在热水中扩散得快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表明温度越高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分子运动越剧烈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固体很难被压缩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表明固体分子间只存在斥力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桂花飘香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表明分子在不停地做无规则运动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004127" y="2492160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FF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>
              <a:solidFill>
                <a:srgbClr val="FF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888875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数学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1" id="{11934D07-9902-4280-ABF9-2FE07C3AE1A5}" vid="{87782EAB-3497-4ED0-AAFF-99308829BE0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数学模板</Template>
  <TotalTime>113</TotalTime>
  <Words>2593</Words>
  <Application>Microsoft Office PowerPoint</Application>
  <PresentationFormat>宽屏</PresentationFormat>
  <Paragraphs>228</Paragraphs>
  <Slides>45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60" baseType="lpstr">
      <vt:lpstr>Adobe 黑体 Std R</vt:lpstr>
      <vt:lpstr>NEU-BZ-S92</vt:lpstr>
      <vt:lpstr>方正书宋_GBK</vt:lpstr>
      <vt:lpstr>仿宋</vt:lpstr>
      <vt:lpstr>黑体</vt:lpstr>
      <vt:lpstr>楷体</vt:lpstr>
      <vt:lpstr>宋体</vt:lpstr>
      <vt:lpstr>微软雅黑</vt:lpstr>
      <vt:lpstr>Arial</vt:lpstr>
      <vt:lpstr>Calibri</vt:lpstr>
      <vt:lpstr>Calibri Light</vt:lpstr>
      <vt:lpstr>Microsoft Yi Baiti</vt:lpstr>
      <vt:lpstr>Times New Roman</vt:lpstr>
      <vt:lpstr>数学模板</vt:lpstr>
      <vt:lpstr>文档</vt:lpstr>
      <vt:lpstr>专题二　内能及其利用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　集合与常用逻辑用语</dc:title>
  <dc:creator>Administrator</dc:creator>
  <cp:lastModifiedBy>Administrator</cp:lastModifiedBy>
  <cp:revision>30</cp:revision>
  <dcterms:created xsi:type="dcterms:W3CDTF">2018-10-20T02:37:35Z</dcterms:created>
  <dcterms:modified xsi:type="dcterms:W3CDTF">2019-10-22T06:08:21Z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