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738" r:id="rId2"/>
  </p:sldMasterIdLst>
  <p:sldIdLst>
    <p:sldId id="256" r:id="rId3"/>
    <p:sldId id="271" r:id="rId4"/>
    <p:sldId id="272" r:id="rId5"/>
    <p:sldId id="274" r:id="rId6"/>
    <p:sldId id="298" r:id="rId7"/>
    <p:sldId id="369" r:id="rId8"/>
    <p:sldId id="361" r:id="rId9"/>
    <p:sldId id="372" r:id="rId10"/>
    <p:sldId id="373" r:id="rId11"/>
    <p:sldId id="374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24" r:id="rId20"/>
    <p:sldId id="325" r:id="rId21"/>
    <p:sldId id="326" r:id="rId22"/>
    <p:sldId id="275" r:id="rId23"/>
    <p:sldId id="379" r:id="rId24"/>
    <p:sldId id="376" r:id="rId25"/>
    <p:sldId id="327" r:id="rId26"/>
    <p:sldId id="328" r:id="rId27"/>
    <p:sldId id="329" r:id="rId28"/>
    <p:sldId id="330" r:id="rId29"/>
    <p:sldId id="333" r:id="rId30"/>
    <p:sldId id="334" r:id="rId31"/>
    <p:sldId id="337" r:id="rId32"/>
    <p:sldId id="338" r:id="rId33"/>
    <p:sldId id="339" r:id="rId34"/>
    <p:sldId id="340" r:id="rId35"/>
    <p:sldId id="382" r:id="rId36"/>
    <p:sldId id="341" r:id="rId37"/>
    <p:sldId id="342" r:id="rId38"/>
    <p:sldId id="343" r:id="rId39"/>
    <p:sldId id="377" r:id="rId40"/>
    <p:sldId id="347" r:id="rId41"/>
    <p:sldId id="380" r:id="rId42"/>
    <p:sldId id="348" r:id="rId43"/>
    <p:sldId id="349" r:id="rId44"/>
    <p:sldId id="350" r:id="rId45"/>
    <p:sldId id="381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276" r:id="rId57"/>
    <p:sldId id="277" r:id="rId58"/>
    <p:sldId id="301" r:id="rId59"/>
    <p:sldId id="323" r:id="rId60"/>
    <p:sldId id="371" r:id="rId61"/>
    <p:sldId id="378" r:id="rId62"/>
  </p:sldIdLst>
  <p:sldSz cx="9144000" cy="6858000" type="screen4x3"/>
  <p:notesSz cx="6858000" cy="9144000"/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lnSpc>
        <a:spcPct val="150000"/>
      </a:lnSpc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lnSpc>
        <a:spcPct val="150000"/>
      </a:lnSpc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lnSpc>
        <a:spcPct val="150000"/>
      </a:lnSpc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lnSpc>
        <a:spcPct val="150000"/>
      </a:lnSpc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CC"/>
    <a:srgbClr val="CC0099"/>
    <a:srgbClr val="0000FF"/>
    <a:srgbClr val="FF0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5" autoAdjust="0"/>
    <p:restoredTop sz="97536" autoAdjust="0"/>
  </p:normalViewPr>
  <p:slideViewPr>
    <p:cSldViewPr>
      <p:cViewPr varScale="1">
        <p:scale>
          <a:sx n="86" d="100"/>
          <a:sy n="8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5"/>
            <a:ext cx="7886700" cy="16554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7FD00-2076-40C4-9E59-FAF7A79B28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094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5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58A1-D71A-436A-9CE4-7225AB8006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01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9C012-BD47-4C89-9162-0B7E0A6AFE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0511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9627-96C1-425F-91B3-D2FBAD7CF5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1510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08F8-4CD1-4191-8D73-DA5FD3BBE6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3654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6C32-16A4-4890-B985-6E8C64A7E1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6499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78E6-414F-445B-BB6B-FC25AFC263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60830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0082E-A189-460B-8EF5-529D7EDCC1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350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F82E2-02AD-4CB1-BE07-9F56710DCA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8563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3A14-F328-4AF3-96D6-2997DB5F99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53871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62ED-D7BB-421F-B62A-61009869A4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58903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C020-05D6-4378-85E7-DDF0A50C6D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09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6CFA-1810-411A-B65A-074B3272AB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30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E7FC3-987E-4F74-8BF6-453CB3049A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31644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EDCB-9987-44C1-AD36-7A20352973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679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84CD-6D1E-4793-A295-12E4B02B0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02677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3440-FEC9-4DB4-B34C-0A3766BD1D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0807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77C4-BDBE-499D-AFF7-6256FB0FD4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56313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7E48-AE07-4171-B36B-A820A349FB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9970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7E13-1003-4741-99DA-67BF07A1F0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45820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F448-A50C-42BA-BCBB-6A7E2F7033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0439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A497F-DBF6-4105-BC13-0E68953D01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761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F145-8DD0-4DBA-9C20-6192C3A0B3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632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64D11-6D57-4D8D-8D1D-C986319E03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29577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7B2F-6834-45B6-802B-7809F122F0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94689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DCDF-86AB-46D6-A310-3249EA32B3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96001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DC54-3F5E-4A6D-A6D8-C89C54348B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47296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64C3-D24B-4832-BB80-BC9BA1DCA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639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BE04-F639-4F73-97DB-08F3D40E17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28829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D524-497E-4D8A-91C0-70C8E37E70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24532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C1BE-CBF4-4061-BB71-189CB80D16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93105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8EBFC-A356-42F0-9796-EA7634E333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30313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5B05-2098-46C0-96A3-5DE0C8C563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89811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39419-A927-4C76-B1A3-EEF0E20BF2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206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7462-648C-4EE5-9D39-EB0962A424D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94593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5B3A-4BA4-45B3-A64F-90F9BA7E92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61288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03BE-9842-4941-9C6F-014ECE63B3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91070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53FD-12AC-4143-8587-12577D07F2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721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BBBD-44D4-42BA-B9D4-1DA0003B89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876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DEED-3224-46CA-9E43-9A0018C246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598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A18A-25E4-46E6-A1FB-389403A6C9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550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B0F8-3DE1-4E3D-9980-960810135B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407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00B3-84DC-4AB0-A095-DD27FF2DA8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039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66E4-35BF-4113-A0C6-1F15F5060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23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5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0AA13-3CC8-455E-B89C-474473971F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38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D15E8-85C6-400D-B67C-3E8312ED2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752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07EC-D0DD-4842-BF0B-1CA6A459B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144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9F20-6023-42A0-9DEC-3A9E84D185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684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CD450-858A-475F-8AA8-4807D584A5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729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53D61-EDB6-4B85-A946-6A2F827B83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907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BBC8-313B-4FC8-B1D6-02901BBABB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9619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AE9DD-EDFB-427D-8E2A-F86A67372B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72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739D-79E1-43D9-8016-C8B0B86482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4440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731E-67DC-460B-837E-FCFFADA2A3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684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B7FE-F668-48C5-A311-346B67647C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0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FD933-87A3-4270-81A6-396FC3C321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169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E8880-B1EF-4B9E-B92A-9BC5975E3E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269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1BE0-35BB-4CD8-977D-D2C36313BB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5235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FBF8-B240-4755-A4B3-B5D34FCB6F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2352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9C012-BD47-4C89-9162-0B7E0A6AFE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349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9627-96C1-425F-91B3-D2FBAD7CF5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352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08F8-4CD1-4191-8D73-DA5FD3BBE6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0118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6C32-16A4-4890-B985-6E8C64A7E1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9257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78E6-414F-445B-BB6B-FC25AFC263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763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0082E-A189-460B-8EF5-529D7EDCC1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952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F82E2-02AD-4CB1-BE07-9F56710DCA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8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70D3-BC3C-4E0E-9E93-6D29092ECC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599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3A14-F328-4AF3-96D6-2997DB5F99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9248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62ED-D7BB-421F-B62A-61009869A4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9025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C020-05D6-4378-85E7-DDF0A50C6D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9738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E7FC3-987E-4F74-8BF6-453CB3049A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8851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EDCB-9987-44C1-AD36-7A20352973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479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84CD-6D1E-4793-A295-12E4B02B0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6769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3440-FEC9-4DB4-B34C-0A3766BD1D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7514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77C4-BDBE-499D-AFF7-6256FB0FD4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8902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7E48-AE07-4171-B36B-A820A349FB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3842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7E13-1003-4741-99DA-67BF07A1F0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91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482090"/>
            <a:ext cx="3915728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0"/>
            <a:ext cx="3916680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482090"/>
            <a:ext cx="3822859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2368550"/>
            <a:ext cx="3822859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05F1A-F9C3-48DB-BCA8-9D01CDFDE7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58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F448-A50C-42BA-BCBB-6A7E2F7033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7460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A497F-DBF6-4105-BC13-0E68953D01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5521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F145-8DD0-4DBA-9C20-6192C3A0B3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3813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7B2F-6834-45B6-802B-7809F122F0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9466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DCDF-86AB-46D6-A310-3249EA32B3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7186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DC54-3F5E-4A6D-A6D8-C89C54348B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911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64C3-D24B-4832-BB80-BC9BA1DCA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3105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BE04-F639-4F73-97DB-08F3D40E17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4953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D524-497E-4D8A-91C0-70C8E37E70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1329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C1BE-CBF4-4061-BB71-189CB80D16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51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E0D7-3E75-4DD3-BD34-69542C8CF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95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8EBFC-A356-42F0-9796-EA7634E333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0569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5B05-2098-46C0-96A3-5DE0C8C563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149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39419-A927-4C76-B1A3-EEF0E20BF2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37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5B3A-4BA4-45B3-A64F-90F9BA7E92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7698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03BE-9842-4941-9C6F-014ECE63B3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8183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53FD-12AC-4143-8587-12577D07F2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8471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FD00-2076-40C4-9E59-FAF7A79B28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20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AA13-3CC8-455E-B89C-474473971F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79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933-87A3-4270-81A6-396FC3C321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50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70D3-BC3C-4E0E-9E93-6D29092ECC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64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5671-A019-4A59-84C1-C2026E388D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398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5F1A-F9C3-48DB-BCA8-9D01CDFDE7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44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5930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2871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737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7589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6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598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693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8278708" y="5341988"/>
            <a:ext cx="496115" cy="168119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4" name="Freeform 30"/>
            <p:cNvSpPr>
              <a:spLocks/>
            </p:cNvSpPr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296890" y="38826"/>
            <a:ext cx="566183" cy="1208734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22842" y="1301"/>
            <a:ext cx="159482" cy="605292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8799297" y="6251410"/>
            <a:ext cx="159482" cy="605292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xmlns="" val="357088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64D11-6D57-4D8D-8D1D-C986319E03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870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694180"/>
            <a:ext cx="3210401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20E1-26BB-4A5F-BB95-02292B719E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093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7462-648C-4EE5-9D39-EB0962A424D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17649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BBBD-44D4-42BA-B9D4-1DA0003B89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1816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DEED-3224-46CA-9E43-9A0018C246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33529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A18A-25E4-46E6-A1FB-389403A6C9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8864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B0F8-3DE1-4E3D-9980-960810135B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2193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00B3-84DC-4AB0-A095-DD27FF2DA8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4014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66E4-35BF-4113-A0C6-1F15F5060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7072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D15E8-85C6-400D-B67C-3E8312ED2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40877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07EC-D0DD-4842-BF0B-1CA6A459B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2373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9F20-6023-42A0-9DEC-3A9E84D185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70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71264-58AE-48A0-8991-31AD3BE506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67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CD450-858A-475F-8AA8-4807D584A5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8810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53D61-EDB6-4B85-A946-6A2F827B83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1570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BBC8-313B-4FC8-B1D6-02901BBABB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4254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AE9DD-EDFB-427D-8E2A-F86A67372B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9815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739D-79E1-43D9-8016-C8B0B86482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0541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731E-67DC-460B-837E-FCFFADA2A3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06211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B7FE-F668-48C5-A311-346B67647C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0866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E8880-B1EF-4B9E-B92A-9BC5975E3E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00299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1BE0-35BB-4CD8-977D-D2C36313BB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3767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FBF8-B240-4755-A4B3-B5D34FCB6F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787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63" Type="http://schemas.openxmlformats.org/officeDocument/2006/relationships/slideLayout" Target="../slideLayouts/slideLayout128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slideLayout" Target="../slideLayouts/slideLayout129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Relationship Id="rId67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6DA3-58C3-4DDD-92C4-028412BAC611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724" r:id="rId14"/>
    <p:sldLayoutId id="2147483723" r:id="rId15"/>
    <p:sldLayoutId id="2147483722" r:id="rId16"/>
    <p:sldLayoutId id="2147483721" r:id="rId17"/>
    <p:sldLayoutId id="2147483720" r:id="rId18"/>
    <p:sldLayoutId id="2147483719" r:id="rId19"/>
    <p:sldLayoutId id="2147483718" r:id="rId20"/>
    <p:sldLayoutId id="2147483717" r:id="rId21"/>
    <p:sldLayoutId id="2147483716" r:id="rId22"/>
    <p:sldLayoutId id="2147483715" r:id="rId23"/>
    <p:sldLayoutId id="2147483714" r:id="rId24"/>
    <p:sldLayoutId id="2147483713" r:id="rId25"/>
    <p:sldLayoutId id="2147483712" r:id="rId26"/>
    <p:sldLayoutId id="2147483711" r:id="rId27"/>
    <p:sldLayoutId id="2147483710" r:id="rId28"/>
    <p:sldLayoutId id="2147483709" r:id="rId29"/>
    <p:sldLayoutId id="2147483708" r:id="rId30"/>
    <p:sldLayoutId id="2147483707" r:id="rId31"/>
    <p:sldLayoutId id="2147483706" r:id="rId32"/>
    <p:sldLayoutId id="2147483705" r:id="rId33"/>
    <p:sldLayoutId id="2147483704" r:id="rId34"/>
    <p:sldLayoutId id="2147483703" r:id="rId35"/>
    <p:sldLayoutId id="2147483702" r:id="rId36"/>
    <p:sldLayoutId id="2147483701" r:id="rId37"/>
    <p:sldLayoutId id="2147483700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4" r:id="rId44"/>
    <p:sldLayoutId id="2147483693" r:id="rId45"/>
    <p:sldLayoutId id="2147483692" r:id="rId46"/>
    <p:sldLayoutId id="2147483691" r:id="rId47"/>
    <p:sldLayoutId id="2147483690" r:id="rId48"/>
    <p:sldLayoutId id="2147483689" r:id="rId49"/>
    <p:sldLayoutId id="2147483688" r:id="rId50"/>
    <p:sldLayoutId id="2147483687" r:id="rId51"/>
    <p:sldLayoutId id="2147483686" r:id="rId52"/>
    <p:sldLayoutId id="2147483685" r:id="rId53"/>
    <p:sldLayoutId id="2147483684" r:id="rId54"/>
    <p:sldLayoutId id="2147483683" r:id="rId55"/>
    <p:sldLayoutId id="2147483682" r:id="rId56"/>
    <p:sldLayoutId id="2147483681" r:id="rId57"/>
    <p:sldLayoutId id="2147483680" r:id="rId58"/>
    <p:sldLayoutId id="2147483679" r:id="rId59"/>
    <p:sldLayoutId id="2147483678" r:id="rId60"/>
    <p:sldLayoutId id="2147483677" r:id="rId61"/>
    <p:sldLayoutId id="2147483676" r:id="rId62"/>
    <p:sldLayoutId id="2147483675" r:id="rId63"/>
    <p:sldLayoutId id="2147483674" r:id="rId64"/>
    <p:sldLayoutId id="2147483673" r:id="rId65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  <a:pPr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6DA3-58C3-4DDD-92C4-028412BAC6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22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  <p:sldLayoutId id="2147483799" r:id="rId61"/>
    <p:sldLayoutId id="2147483800" r:id="rId62"/>
    <p:sldLayoutId id="2147483801" r:id="rId63"/>
    <p:sldLayoutId id="2147483802" r:id="rId64"/>
    <p:sldLayoutId id="2147483803" r:id="rId65"/>
    <p:sldLayoutId id="2147483804" r:id="rId66"/>
    <p:sldLayoutId id="2147483805" r:id="rId6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.doc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.doc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5.doc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6.doc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7.doc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8.doc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9.doc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png"/><Relationship Id="rId4" Type="http://schemas.openxmlformats.org/officeDocument/2006/relationships/oleObject" Target="../embeddings/Microsoft_Office_Word_97_-_2003___10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1.doc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2.doc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3.doc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4.doc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5.doc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Microsoft_Office_Word_97_-_2003___17.doc"/><Relationship Id="rId4" Type="http://schemas.openxmlformats.org/officeDocument/2006/relationships/oleObject" Target="../embeddings/Microsoft_Office_Word_97_-_2003___16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8.doc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9.doc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0.doc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7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1.doc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Word_97_-_2003___22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3.doc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19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555625" y="1639888"/>
            <a:ext cx="780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第八章 压强 复习课件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50825" y="1684308"/>
            <a:ext cx="85074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3</a:t>
            </a:r>
            <a:r>
              <a:rPr lang="zh-CN" altLang="en-US" dirty="0" smtClean="0"/>
              <a:t>．液体</a:t>
            </a:r>
            <a:r>
              <a:rPr lang="zh-CN" altLang="en-US" dirty="0"/>
              <a:t>的压强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）液体</a:t>
            </a:r>
            <a:r>
              <a:rPr lang="zh-CN" altLang="en-US" dirty="0"/>
              <a:t>压强的</a:t>
            </a:r>
            <a:r>
              <a:rPr lang="zh-CN" altLang="en-US" dirty="0" smtClean="0"/>
              <a:t>特点：①</a:t>
            </a:r>
            <a:r>
              <a:rPr lang="zh-CN" altLang="en-US" dirty="0"/>
              <a:t>液体内部向各个方向都有</a:t>
            </a:r>
            <a:r>
              <a:rPr lang="zh-CN" altLang="en-US" dirty="0" smtClean="0"/>
              <a:t>压强；②</a:t>
            </a:r>
            <a:r>
              <a:rPr lang="zh-CN" altLang="en-US" dirty="0"/>
              <a:t>液体内部的压强随深度的增加而</a:t>
            </a:r>
            <a:r>
              <a:rPr lang="zh-CN" altLang="en-US" dirty="0" smtClean="0"/>
              <a:t>增大； </a:t>
            </a:r>
            <a:r>
              <a:rPr lang="zh-CN" altLang="en-US" dirty="0"/>
              <a:t>③在同一</a:t>
            </a:r>
            <a:r>
              <a:rPr lang="zh-CN" altLang="en-US" dirty="0" smtClean="0"/>
              <a:t>深度，液体</a:t>
            </a:r>
            <a:r>
              <a:rPr lang="zh-CN" altLang="en-US" dirty="0"/>
              <a:t>向各个方向的压强</a:t>
            </a:r>
            <a:r>
              <a:rPr lang="zh-CN" altLang="en-US" dirty="0" smtClean="0"/>
              <a:t>相等；④</a:t>
            </a:r>
            <a:r>
              <a:rPr lang="zh-CN" altLang="en-US" dirty="0"/>
              <a:t>不同液体的压强还跟液体的密度</a:t>
            </a:r>
            <a:r>
              <a:rPr lang="zh-CN" altLang="en-US" dirty="0" smtClean="0"/>
              <a:t>有关，在</a:t>
            </a:r>
            <a:r>
              <a:rPr lang="zh-CN" altLang="en-US" dirty="0"/>
              <a:t>同一</a:t>
            </a:r>
            <a:r>
              <a:rPr lang="zh-CN" altLang="en-US" dirty="0" smtClean="0"/>
              <a:t>深度，密度</a:t>
            </a:r>
            <a:r>
              <a:rPr lang="zh-CN" altLang="en-US" dirty="0"/>
              <a:t>越</a:t>
            </a:r>
            <a:r>
              <a:rPr lang="zh-CN" altLang="en-US" dirty="0" smtClean="0"/>
              <a:t>大，压强</a:t>
            </a:r>
            <a:r>
              <a:rPr lang="zh-CN" altLang="en-US" dirty="0"/>
              <a:t>越大。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0806236"/>
              </p:ext>
            </p:extLst>
          </p:nvPr>
        </p:nvGraphicFramePr>
        <p:xfrm>
          <a:off x="390525" y="1333500"/>
          <a:ext cx="8078788" cy="5097463"/>
        </p:xfrm>
        <a:graphic>
          <a:graphicData uri="http://schemas.openxmlformats.org/presentationml/2006/ole">
            <p:oleObj spid="_x0000_s12297" name="Document" r:id="rId3" imgW="8135168" imgH="514368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42918"/>
            <a:ext cx="6001187" cy="4440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5702138"/>
              </p:ext>
            </p:extLst>
          </p:nvPr>
        </p:nvGraphicFramePr>
        <p:xfrm>
          <a:off x="330200" y="1333500"/>
          <a:ext cx="8213725" cy="5022850"/>
        </p:xfrm>
        <a:graphic>
          <a:graphicData uri="http://schemas.openxmlformats.org/presentationml/2006/ole">
            <p:oleObj spid="_x0000_s14345" name="Document" r:id="rId3" imgW="8271251" imgH="507996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1474788"/>
            <a:ext cx="8661400" cy="4475162"/>
            <a:chOff x="204" y="929"/>
            <a:chExt cx="5456" cy="2819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204" y="929"/>
              <a:ext cx="5456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4</a:t>
              </a:r>
              <a:r>
                <a:rPr lang="zh-CN" altLang="en-US" dirty="0" smtClean="0"/>
                <a:t>）静止</a:t>
              </a:r>
              <a:r>
                <a:rPr lang="zh-CN" altLang="en-US" dirty="0"/>
                <a:t>液体对容器底部的压力与液体的重力的关系</a:t>
              </a:r>
            </a:p>
            <a:p>
              <a:r>
                <a:rPr lang="zh-CN" altLang="en-US" dirty="0" smtClean="0"/>
                <a:t>    如</a:t>
              </a: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3</a:t>
              </a:r>
              <a:r>
                <a:rPr lang="zh-CN" altLang="en-US" dirty="0"/>
                <a:t>所示是形状不同的三个容器</a:t>
              </a:r>
              <a:r>
                <a:rPr lang="en-US" altLang="zh-CN" i="1" dirty="0"/>
                <a:t>A</a:t>
              </a:r>
              <a:r>
                <a:rPr lang="zh-CN" altLang="en-US" i="1" dirty="0"/>
                <a:t>、</a:t>
              </a:r>
              <a:r>
                <a:rPr lang="en-US" altLang="zh-CN" i="1" dirty="0"/>
                <a:t>B</a:t>
              </a:r>
              <a:r>
                <a:rPr lang="zh-CN" altLang="en-US" i="1" dirty="0"/>
                <a:t>、</a:t>
              </a:r>
              <a:r>
                <a:rPr lang="en-US" altLang="zh-CN" i="1" dirty="0" smtClean="0"/>
                <a:t>C</a:t>
              </a:r>
              <a:r>
                <a:rPr lang="zh-CN" altLang="en-US" dirty="0" smtClean="0"/>
                <a:t>，它们</a:t>
              </a:r>
              <a:r>
                <a:rPr lang="zh-CN" altLang="en-US" dirty="0"/>
                <a:t>的底面积都是</a:t>
              </a:r>
              <a:r>
                <a:rPr lang="en-US" altLang="zh-CN" i="1" dirty="0" smtClean="0"/>
                <a:t>S</a:t>
              </a:r>
              <a:r>
                <a:rPr lang="zh-CN" altLang="en-US" dirty="0" smtClean="0"/>
                <a:t>，盛</a:t>
              </a:r>
              <a:r>
                <a:rPr lang="zh-CN" altLang="en-US" dirty="0"/>
                <a:t>有深度都为</a:t>
              </a:r>
              <a:r>
                <a:rPr lang="en-US" altLang="zh-CN" i="1" dirty="0"/>
                <a:t>h</a:t>
              </a:r>
              <a:r>
                <a:rPr lang="zh-CN" altLang="en-US" dirty="0"/>
                <a:t>的同种</a:t>
              </a:r>
              <a:r>
                <a:rPr lang="zh-CN" altLang="en-US" dirty="0" smtClean="0"/>
                <a:t>液体，液体</a:t>
              </a:r>
              <a:r>
                <a:rPr lang="zh-CN" altLang="en-US" dirty="0"/>
                <a:t>密度是</a:t>
              </a:r>
              <a:r>
                <a:rPr lang="en-US" altLang="zh-CN" i="1" dirty="0"/>
                <a:t>ρ</a:t>
              </a:r>
              <a:r>
                <a:rPr lang="zh-CN" altLang="en-US" dirty="0"/>
                <a:t>。 </a:t>
              </a: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122" y="3460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/>
                <a:t>T</a:t>
              </a:r>
              <a:r>
                <a:rPr lang="zh-CN" altLang="en-US"/>
                <a:t>－</a:t>
              </a:r>
              <a:r>
                <a:rPr lang="en-US" altLang="zh-CN"/>
                <a:t>3 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51338"/>
            <a:ext cx="4514286" cy="1619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4566555"/>
              </p:ext>
            </p:extLst>
          </p:nvPr>
        </p:nvGraphicFramePr>
        <p:xfrm>
          <a:off x="395536" y="476672"/>
          <a:ext cx="8064500" cy="5649912"/>
        </p:xfrm>
        <a:graphic>
          <a:graphicData uri="http://schemas.openxmlformats.org/presentationml/2006/ole">
            <p:oleObj spid="_x0000_s16393" name="Document" r:id="rId3" imgW="8125832" imgH="571500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357707"/>
              </p:ext>
            </p:extLst>
          </p:nvPr>
        </p:nvGraphicFramePr>
        <p:xfrm>
          <a:off x="323528" y="332656"/>
          <a:ext cx="8528050" cy="6219825"/>
        </p:xfrm>
        <a:graphic>
          <a:graphicData uri="http://schemas.openxmlformats.org/presentationml/2006/ole">
            <p:oleObj spid="_x0000_s17417" name="Document" r:id="rId3" imgW="8594403" imgH="628668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1557338"/>
            <a:ext cx="8616950" cy="4967287"/>
            <a:chOff x="113" y="981"/>
            <a:chExt cx="5428" cy="3129"/>
          </a:xfrm>
        </p:grpSpPr>
        <p:graphicFrame>
          <p:nvGraphicFramePr>
            <p:cNvPr id="18435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123294538"/>
                </p:ext>
              </p:extLst>
            </p:nvPr>
          </p:nvGraphicFramePr>
          <p:xfrm>
            <a:off x="113" y="981"/>
            <a:ext cx="5428" cy="1080"/>
          </p:xfrm>
          <a:graphic>
            <a:graphicData uri="http://schemas.openxmlformats.org/presentationml/2006/ole">
              <p:oleObj spid="_x0000_s18444" name="Document" r:id="rId3" imgW="8594403" imgH="1714680" progId="Word.Document.8">
                <p:embed/>
              </p:oleObj>
            </a:graphicData>
          </a:graphic>
        </p:graphicFrame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381" y="3822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/>
                <a:t>T</a:t>
              </a:r>
              <a:r>
                <a:rPr lang="zh-CN" altLang="en-US"/>
                <a:t>－</a:t>
              </a:r>
              <a:r>
                <a:rPr lang="en-US" altLang="zh-CN"/>
                <a:t>4 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053" y="4077072"/>
            <a:ext cx="2447619" cy="1857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536" y="764704"/>
            <a:ext cx="8362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 smtClean="0"/>
              <a:t>4</a:t>
            </a:r>
            <a:r>
              <a:rPr lang="zh-CN" altLang="en-US" dirty="0" smtClean="0"/>
              <a:t>．</a:t>
            </a:r>
            <a:r>
              <a:rPr lang="zh-CN" altLang="en-US" dirty="0"/>
              <a:t>大气压强</a:t>
            </a:r>
          </a:p>
          <a:p>
            <a:r>
              <a:rPr lang="zh-CN" altLang="en-US" dirty="0" smtClean="0"/>
              <a:t>  从</a:t>
            </a:r>
            <a:r>
              <a:rPr lang="zh-CN" altLang="en-US" dirty="0"/>
              <a:t>宏观角度</a:t>
            </a:r>
            <a:r>
              <a:rPr lang="zh-CN" altLang="en-US" dirty="0" smtClean="0"/>
              <a:t>来说，空气</a:t>
            </a:r>
            <a:r>
              <a:rPr lang="zh-CN" altLang="en-US" dirty="0"/>
              <a:t>受重力的</a:t>
            </a:r>
            <a:r>
              <a:rPr lang="zh-CN" altLang="en-US" dirty="0" smtClean="0"/>
              <a:t>作用，又</a:t>
            </a:r>
            <a:r>
              <a:rPr lang="zh-CN" altLang="en-US" dirty="0"/>
              <a:t>有</a:t>
            </a:r>
            <a:r>
              <a:rPr lang="zh-CN" altLang="en-US" dirty="0" smtClean="0"/>
              <a:t>流动性，因此</a:t>
            </a:r>
            <a:r>
              <a:rPr lang="zh-CN" altLang="en-US" dirty="0"/>
              <a:t>向各个方向都有压强。具体</a:t>
            </a:r>
            <a:r>
              <a:rPr lang="zh-CN" altLang="en-US" dirty="0" smtClean="0"/>
              <a:t>来说，由于</a:t>
            </a:r>
            <a:r>
              <a:rPr lang="zh-CN" altLang="en-US" dirty="0"/>
              <a:t>地球对空气的吸引</a:t>
            </a:r>
            <a:r>
              <a:rPr lang="zh-CN" altLang="en-US" dirty="0" smtClean="0"/>
              <a:t>作用，空气</a:t>
            </a:r>
            <a:r>
              <a:rPr lang="zh-CN" altLang="en-US" dirty="0"/>
              <a:t>压在地面</a:t>
            </a:r>
            <a:r>
              <a:rPr lang="zh-CN" altLang="en-US" dirty="0" smtClean="0"/>
              <a:t>上，就要</a:t>
            </a:r>
            <a:r>
              <a:rPr lang="zh-CN" altLang="en-US" dirty="0"/>
              <a:t>靠地面或地面上的其他物体来支持</a:t>
            </a:r>
            <a:r>
              <a:rPr lang="zh-CN" altLang="en-US" dirty="0" smtClean="0"/>
              <a:t>它，这些</a:t>
            </a:r>
            <a:r>
              <a:rPr lang="zh-CN" altLang="en-US" dirty="0"/>
              <a:t>支持着大气的物体和</a:t>
            </a:r>
            <a:r>
              <a:rPr lang="zh-CN" altLang="en-US" dirty="0" smtClean="0"/>
              <a:t>地面，就要</a:t>
            </a:r>
            <a:r>
              <a:rPr lang="zh-CN" altLang="en-US" dirty="0"/>
              <a:t>受到大气压力的作用。物体单位面积上受到的</a:t>
            </a:r>
            <a:r>
              <a:rPr lang="zh-CN" altLang="en-US" dirty="0" smtClean="0"/>
              <a:t>大气压力，就是</a:t>
            </a:r>
            <a:r>
              <a:rPr lang="zh-CN" altLang="en-US" dirty="0"/>
              <a:t>大气压强。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）两</a:t>
            </a:r>
            <a:r>
              <a:rPr lang="zh-CN" altLang="en-US" dirty="0"/>
              <a:t>个重要实验</a:t>
            </a:r>
          </a:p>
          <a:p>
            <a:pPr indent="0"/>
            <a:r>
              <a:rPr lang="zh-CN" altLang="en-US" dirty="0"/>
              <a:t>①马德堡半球</a:t>
            </a:r>
            <a:r>
              <a:rPr lang="zh-CN" altLang="en-US" dirty="0" smtClean="0"/>
              <a:t>实验：有力</a:t>
            </a:r>
            <a:r>
              <a:rPr lang="zh-CN" altLang="en-US" dirty="0"/>
              <a:t>地证明了大气压的存在。同时还可以</a:t>
            </a:r>
            <a:r>
              <a:rPr lang="zh-CN" altLang="en-US" dirty="0" smtClean="0"/>
              <a:t>说明，大气</a:t>
            </a:r>
            <a:r>
              <a:rPr lang="zh-CN" altLang="en-US" dirty="0"/>
              <a:t>压强是很大的。</a:t>
            </a:r>
          </a:p>
          <a:p>
            <a:pPr indent="0"/>
            <a:r>
              <a:rPr lang="zh-CN" altLang="en-US" dirty="0"/>
              <a:t>②托里拆利</a:t>
            </a:r>
            <a:r>
              <a:rPr lang="zh-CN" altLang="en-US" dirty="0" smtClean="0"/>
              <a:t>实验：测出</a:t>
            </a:r>
            <a:r>
              <a:rPr lang="zh-CN" altLang="en-US" dirty="0"/>
              <a:t>了大气压的大小。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161696"/>
              </p:ext>
            </p:extLst>
          </p:nvPr>
        </p:nvGraphicFramePr>
        <p:xfrm>
          <a:off x="330200" y="404813"/>
          <a:ext cx="8408988" cy="5816600"/>
        </p:xfrm>
        <a:graphic>
          <a:graphicData uri="http://schemas.openxmlformats.org/presentationml/2006/ole">
            <p:oleObj spid="_x0000_s20489" name="Document" r:id="rId3" imgW="8464424" imgH="586728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042988" y="2708275"/>
            <a:ext cx="59293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500">
                <a:solidFill>
                  <a:srgbClr val="008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本章总结提升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23528" y="620688"/>
            <a:ext cx="8575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 smtClean="0"/>
              <a:t>5</a:t>
            </a:r>
            <a:r>
              <a:rPr lang="zh-CN" altLang="en-US" dirty="0" smtClean="0"/>
              <a:t>．</a:t>
            </a:r>
            <a:r>
              <a:rPr lang="zh-CN" altLang="en-US" dirty="0"/>
              <a:t>流体压强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）流体</a:t>
            </a:r>
            <a:r>
              <a:rPr lang="zh-CN" altLang="en-US" dirty="0"/>
              <a:t>压强与流速的</a:t>
            </a:r>
            <a:r>
              <a:rPr lang="zh-CN" altLang="en-US" dirty="0" smtClean="0"/>
              <a:t>关系：流速</a:t>
            </a:r>
            <a:r>
              <a:rPr lang="zh-CN" altLang="en-US" dirty="0"/>
              <a:t>大的地方压强</a:t>
            </a:r>
            <a:r>
              <a:rPr lang="zh-CN" altLang="en-US" dirty="0" smtClean="0"/>
              <a:t>小；流速</a:t>
            </a:r>
            <a:r>
              <a:rPr lang="zh-CN" altLang="en-US" dirty="0"/>
              <a:t>小的地方压强大。流体的流速与管子的横截面积成</a:t>
            </a:r>
            <a:r>
              <a:rPr lang="zh-CN" altLang="en-US" dirty="0" smtClean="0"/>
              <a:t>反比，即</a:t>
            </a:r>
            <a:r>
              <a:rPr lang="zh-CN" altLang="en-US" dirty="0"/>
              <a:t>液体在管内稳定流动</a:t>
            </a:r>
            <a:r>
              <a:rPr lang="zh-CN" altLang="en-US" dirty="0" smtClean="0"/>
              <a:t>时，管</a:t>
            </a:r>
            <a:r>
              <a:rPr lang="zh-CN" altLang="en-US" dirty="0"/>
              <a:t>子细的地方流速</a:t>
            </a:r>
            <a:r>
              <a:rPr lang="zh-CN" altLang="en-US" dirty="0" smtClean="0"/>
              <a:t>大，压强小；管子</a:t>
            </a:r>
            <a:r>
              <a:rPr lang="zh-CN" altLang="en-US" dirty="0"/>
              <a:t>粗的</a:t>
            </a:r>
            <a:r>
              <a:rPr lang="zh-CN" altLang="en-US" dirty="0" smtClean="0"/>
              <a:t>地方，流速小，压强</a:t>
            </a:r>
            <a:r>
              <a:rPr lang="zh-CN" altLang="en-US" dirty="0"/>
              <a:t>大。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）机翼</a:t>
            </a:r>
            <a:r>
              <a:rPr lang="zh-CN" altLang="en-US" dirty="0"/>
              <a:t>的</a:t>
            </a:r>
            <a:r>
              <a:rPr lang="zh-CN" altLang="en-US" dirty="0" smtClean="0"/>
              <a:t>升力：由于</a:t>
            </a:r>
            <a:r>
              <a:rPr lang="zh-CN" altLang="en-US" dirty="0"/>
              <a:t>机翼的上凸下平的特殊</a:t>
            </a:r>
            <a:r>
              <a:rPr lang="zh-CN" altLang="en-US" dirty="0" smtClean="0"/>
              <a:t>造型，当</a:t>
            </a:r>
            <a:r>
              <a:rPr lang="zh-CN" altLang="en-US" dirty="0"/>
              <a:t>一股气流沿着机翼流过</a:t>
            </a:r>
            <a:r>
              <a:rPr lang="zh-CN" altLang="en-US" dirty="0" smtClean="0"/>
              <a:t>时，机翼</a:t>
            </a:r>
            <a:r>
              <a:rPr lang="zh-CN" altLang="en-US" dirty="0"/>
              <a:t>上方通过的气流流速比机翼下方通过的气流流速大</a:t>
            </a:r>
            <a:r>
              <a:rPr lang="zh-CN" altLang="en-US" dirty="0" smtClean="0"/>
              <a:t>些，于是</a:t>
            </a:r>
            <a:r>
              <a:rPr lang="zh-CN" altLang="en-US" dirty="0"/>
              <a:t>机翼上方所受气流的压强小于下方所受的</a:t>
            </a:r>
            <a:r>
              <a:rPr lang="zh-CN" altLang="en-US" dirty="0" smtClean="0"/>
              <a:t>压强，以致</a:t>
            </a:r>
            <a:r>
              <a:rPr lang="zh-CN" altLang="en-US" dirty="0"/>
              <a:t>向上的压力大于向下的</a:t>
            </a:r>
            <a:r>
              <a:rPr lang="zh-CN" altLang="en-US" dirty="0" smtClean="0"/>
              <a:t>压力，这样</a:t>
            </a:r>
            <a:r>
              <a:rPr lang="zh-CN" altLang="en-US" dirty="0"/>
              <a:t>就形成了升力。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50825" y="1268413"/>
            <a:ext cx="3278188" cy="658812"/>
            <a:chOff x="214282" y="1000108"/>
            <a:chExt cx="2817832" cy="614637"/>
          </a:xfrm>
        </p:grpSpPr>
        <p:pic>
          <p:nvPicPr>
            <p:cNvPr id="22531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000108"/>
              <a:ext cx="2714644" cy="61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Box 22"/>
            <p:cNvSpPr txBox="1">
              <a:spLocks noChangeArrowheads="1"/>
            </p:cNvSpPr>
            <p:nvPr/>
          </p:nvSpPr>
          <p:spPr bwMode="auto">
            <a:xfrm>
              <a:off x="713714" y="1000108"/>
              <a:ext cx="2318400" cy="4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2800" b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整合拓展创新</a:t>
              </a:r>
            </a:p>
          </p:txBody>
        </p:sp>
      </p:grp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23850" y="2060575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类型一　固体压强 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323850" y="2482781"/>
            <a:ext cx="84978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dirty="0" smtClean="0"/>
              <a:t>    “</a:t>
            </a:r>
            <a:r>
              <a:rPr lang="zh-CN" altLang="en-US" dirty="0"/>
              <a:t>探究压力的作用效果与哪些因素有关”的实验在实验器材的选择上具有</a:t>
            </a:r>
            <a:r>
              <a:rPr lang="zh-CN" altLang="en-US" dirty="0" smtClean="0"/>
              <a:t>多样性，体现</a:t>
            </a:r>
            <a:r>
              <a:rPr lang="zh-CN" altLang="en-US" dirty="0"/>
              <a:t>了开放性的</a:t>
            </a:r>
            <a:r>
              <a:rPr lang="zh-CN" altLang="en-US" dirty="0" smtClean="0"/>
              <a:t>特点，分析</a:t>
            </a:r>
            <a:r>
              <a:rPr lang="zh-CN" altLang="en-US" dirty="0"/>
              <a:t>归纳、比较等研究物理问题的</a:t>
            </a:r>
            <a:r>
              <a:rPr lang="zh-CN" altLang="en-US" dirty="0" smtClean="0"/>
              <a:t>方法，是</a:t>
            </a:r>
            <a:r>
              <a:rPr lang="zh-CN" altLang="en-US" dirty="0"/>
              <a:t>考试命题的热点。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51270" y="548680"/>
            <a:ext cx="8820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dirty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1  </a:t>
            </a:r>
            <a:r>
              <a:rPr lang="zh-CN" altLang="en-US" dirty="0" smtClean="0"/>
              <a:t>如</a:t>
            </a:r>
            <a:r>
              <a:rPr lang="zh-CN" altLang="en-US" dirty="0"/>
              <a:t>图</a:t>
            </a:r>
            <a:r>
              <a:rPr lang="en-US" altLang="zh-CN" dirty="0"/>
              <a:t>8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－</a:t>
            </a:r>
            <a:r>
              <a:rPr lang="en-US" altLang="zh-CN" dirty="0"/>
              <a:t>5</a:t>
            </a:r>
            <a:r>
              <a:rPr lang="zh-CN" altLang="en-US" dirty="0"/>
              <a:t>所</a:t>
            </a:r>
            <a:r>
              <a:rPr lang="zh-CN" altLang="en-US" dirty="0" smtClean="0"/>
              <a:t>示，将</a:t>
            </a:r>
            <a:r>
              <a:rPr lang="zh-CN" altLang="en-US" dirty="0"/>
              <a:t>一端削尖的铅笔置于光滑的水平桌面</a:t>
            </a:r>
            <a:r>
              <a:rPr lang="zh-CN" altLang="en-US" dirty="0" smtClean="0"/>
              <a:t>上，用</a:t>
            </a:r>
            <a:r>
              <a:rPr lang="zh-CN" altLang="en-US" dirty="0"/>
              <a:t>两个指头作用在铅笔</a:t>
            </a:r>
            <a:r>
              <a:rPr lang="zh-CN" altLang="en-US" dirty="0" smtClean="0"/>
              <a:t>两端，使</a:t>
            </a:r>
            <a:r>
              <a:rPr lang="zh-CN" altLang="en-US" dirty="0"/>
              <a:t>其向右做匀速直线运动。下列说法正确的</a:t>
            </a:r>
            <a:r>
              <a:rPr lang="zh-CN" altLang="en-US" dirty="0" smtClean="0"/>
              <a:t>是（</a:t>
            </a:r>
            <a:r>
              <a:rPr lang="zh-CN" altLang="en-US" dirty="0"/>
              <a:t>　　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3015244" y="1845806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C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6112" y="3356992"/>
            <a:ext cx="8497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 smtClean="0"/>
              <a:t>A</a:t>
            </a:r>
            <a:r>
              <a:rPr lang="zh-CN" altLang="en-US" dirty="0"/>
              <a:t>．左边手指对铅笔的压力小于右边手指对笔尖的压力</a:t>
            </a:r>
          </a:p>
          <a:p>
            <a:pPr eaLnBrk="0" hangingPunct="0"/>
            <a:r>
              <a:rPr lang="en-US" altLang="zh-CN" dirty="0"/>
              <a:t>B</a:t>
            </a:r>
            <a:r>
              <a:rPr lang="zh-CN" altLang="en-US" dirty="0"/>
              <a:t>．左边手指对铅笔的压力大于右边手指对笔尖的压力</a:t>
            </a:r>
          </a:p>
          <a:p>
            <a:pPr eaLnBrk="0" hangingPunct="0"/>
            <a:r>
              <a:rPr lang="en-US" altLang="zh-CN" dirty="0"/>
              <a:t>C</a:t>
            </a:r>
            <a:r>
              <a:rPr lang="zh-CN" altLang="en-US" dirty="0"/>
              <a:t>．左边手指对铅笔的压强小于右边手指对笔尖的压强</a:t>
            </a:r>
          </a:p>
          <a:p>
            <a:pPr eaLnBrk="0" hangingPunct="0"/>
            <a:r>
              <a:rPr lang="en-US" altLang="zh-CN" dirty="0"/>
              <a:t>D</a:t>
            </a:r>
            <a:r>
              <a:rPr lang="zh-CN" altLang="en-US" dirty="0"/>
              <a:t>．左边手指对铅笔的压强大于右边手指对笔尖的压强</a:t>
            </a:r>
          </a:p>
        </p:txBody>
      </p:sp>
    </p:spTree>
    <p:extLst>
      <p:ext uri="{BB962C8B-B14F-4D97-AF65-F5344CB8AC3E}">
        <p14:creationId xmlns:p14="http://schemas.microsoft.com/office/powerpoint/2010/main" xmlns="" val="4200178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1" grpId="0"/>
      <p:bldP spid="29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9911" y="3382693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8</a:t>
            </a:r>
            <a:r>
              <a:rPr lang="zh-CN" altLang="en-US" dirty="0" smtClean="0"/>
              <a:t>－</a:t>
            </a:r>
            <a:r>
              <a:rPr lang="en-US" altLang="zh-CN" dirty="0" smtClean="0"/>
              <a:t>T</a:t>
            </a:r>
            <a:r>
              <a:rPr lang="zh-CN" altLang="en-US" dirty="0" smtClean="0"/>
              <a:t>－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98" y="1484784"/>
            <a:ext cx="5561905" cy="1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23850" y="1696234"/>
            <a:ext cx="871264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增大压强，可以</a:t>
            </a:r>
            <a:r>
              <a:rPr lang="zh-CN" altLang="en-US" dirty="0">
                <a:solidFill>
                  <a:srgbClr val="0000FF"/>
                </a:solidFill>
              </a:rPr>
              <a:t>通过增大压力或者减小受力面积来</a:t>
            </a:r>
            <a:r>
              <a:rPr lang="zh-CN" altLang="en-US" dirty="0" smtClean="0">
                <a:solidFill>
                  <a:srgbClr val="0000FF"/>
                </a:solidFill>
              </a:rPr>
              <a:t>实现；压强</a:t>
            </a:r>
            <a:r>
              <a:rPr lang="zh-CN" altLang="en-US" dirty="0">
                <a:solidFill>
                  <a:srgbClr val="0000FF"/>
                </a:solidFill>
              </a:rPr>
              <a:t>增大为原来的</a:t>
            </a:r>
            <a:r>
              <a:rPr lang="zh-CN" altLang="en-US" dirty="0" smtClean="0">
                <a:solidFill>
                  <a:srgbClr val="0000FF"/>
                </a:solidFill>
              </a:rPr>
              <a:t>两倍，需要</a:t>
            </a:r>
            <a:r>
              <a:rPr lang="zh-CN" altLang="en-US" dirty="0">
                <a:solidFill>
                  <a:srgbClr val="0000FF"/>
                </a:solidFill>
              </a:rPr>
              <a:t>把压力增大为原来的两倍或者将受力面积减小为原来的</a:t>
            </a:r>
            <a:r>
              <a:rPr lang="zh-CN" altLang="en-US" dirty="0" smtClean="0">
                <a:solidFill>
                  <a:srgbClr val="0000FF"/>
                </a:solidFill>
              </a:rPr>
              <a:t>一半；减小压强，可以</a:t>
            </a:r>
            <a:r>
              <a:rPr lang="zh-CN" altLang="en-US" dirty="0">
                <a:solidFill>
                  <a:srgbClr val="0000FF"/>
                </a:solidFill>
              </a:rPr>
              <a:t>通过减小压力或者增大受力面积来</a:t>
            </a:r>
            <a:r>
              <a:rPr lang="zh-CN" altLang="en-US" dirty="0" smtClean="0">
                <a:solidFill>
                  <a:srgbClr val="0000FF"/>
                </a:solidFill>
              </a:rPr>
              <a:t>实现；要</a:t>
            </a:r>
            <a:r>
              <a:rPr lang="zh-CN" altLang="en-US" dirty="0">
                <a:solidFill>
                  <a:srgbClr val="0000FF"/>
                </a:solidFill>
              </a:rPr>
              <a:t>使人对地面的压强在短暂时间内变为</a:t>
            </a:r>
            <a:r>
              <a:rPr lang="zh-CN" altLang="en-US" dirty="0" smtClean="0">
                <a:solidFill>
                  <a:srgbClr val="0000FF"/>
                </a:solidFill>
              </a:rPr>
              <a:t>零，只有</a:t>
            </a:r>
            <a:r>
              <a:rPr lang="zh-CN" altLang="en-US" dirty="0">
                <a:solidFill>
                  <a:srgbClr val="0000FF"/>
                </a:solidFill>
              </a:rPr>
              <a:t>将人对地面的压力减小为零。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825" y="1262063"/>
            <a:ext cx="8745538" cy="4892675"/>
            <a:chOff x="251" y="1022"/>
            <a:chExt cx="5509" cy="3082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251" y="1022"/>
              <a:ext cx="550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dirty="0">
                  <a:solidFill>
                    <a:srgbClr val="FF0000"/>
                  </a:solidFill>
                </a:rPr>
                <a:t>例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CN" dirty="0" smtClean="0"/>
                <a:t>  </a:t>
              </a:r>
              <a:r>
                <a:rPr lang="zh-CN" altLang="en-US" dirty="0" smtClean="0"/>
                <a:t>在</a:t>
              </a:r>
              <a:r>
                <a:rPr lang="zh-CN" altLang="en-US" dirty="0"/>
                <a:t>日常生活和生产</a:t>
              </a:r>
              <a:r>
                <a:rPr lang="zh-CN" altLang="en-US" dirty="0" smtClean="0"/>
                <a:t>中，有时</a:t>
              </a:r>
              <a:r>
                <a:rPr lang="zh-CN" altLang="en-US" dirty="0"/>
                <a:t>需要增大</a:t>
              </a:r>
              <a:r>
                <a:rPr lang="zh-CN" altLang="en-US" dirty="0" smtClean="0"/>
                <a:t>压强，有时</a:t>
              </a:r>
              <a:r>
                <a:rPr lang="zh-CN" altLang="en-US" dirty="0"/>
                <a:t>需要减小</a:t>
              </a:r>
              <a:r>
                <a:rPr lang="zh-CN" altLang="en-US" dirty="0" smtClean="0"/>
                <a:t>压强，如</a:t>
              </a: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6</a:t>
              </a:r>
              <a:r>
                <a:rPr lang="zh-CN" altLang="en-US" dirty="0"/>
                <a:t>所示四图</a:t>
              </a:r>
              <a:r>
                <a:rPr lang="zh-CN" altLang="en-US" dirty="0" smtClean="0"/>
                <a:t>中，为了</a:t>
              </a:r>
              <a:r>
                <a:rPr lang="zh-CN" altLang="en-US" dirty="0"/>
                <a:t>减小压强的</a:t>
              </a:r>
              <a:r>
                <a:rPr lang="zh-CN" altLang="en-US" dirty="0" smtClean="0"/>
                <a:t>是（</a:t>
              </a:r>
              <a:r>
                <a:rPr lang="zh-CN" altLang="en-US" dirty="0"/>
                <a:t>　　</a:t>
              </a:r>
              <a:r>
                <a:rPr lang="zh-CN" altLang="en-US" dirty="0" smtClean="0"/>
                <a:t>）</a:t>
              </a:r>
              <a:r>
                <a:rPr lang="en-US" altLang="zh-CN" dirty="0" smtClean="0"/>
                <a:t> </a:t>
              </a:r>
              <a:endParaRPr lang="en-US" altLang="zh-CN" dirty="0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464" y="3816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6 </a:t>
              </a:r>
            </a:p>
          </p:txBody>
        </p:sp>
      </p:grp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668344" y="1862138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C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84" y="2641860"/>
            <a:ext cx="5095820" cy="30550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79388" y="1332717"/>
            <a:ext cx="87963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冰鞋</a:t>
            </a:r>
            <a:r>
              <a:rPr lang="zh-CN" altLang="en-US" dirty="0">
                <a:solidFill>
                  <a:srgbClr val="0000FF"/>
                </a:solidFill>
              </a:rPr>
              <a:t>上装有</a:t>
            </a:r>
            <a:r>
              <a:rPr lang="zh-CN" altLang="en-US" dirty="0" smtClean="0">
                <a:solidFill>
                  <a:srgbClr val="0000FF"/>
                </a:solidFill>
              </a:rPr>
              <a:t>冰刀，是</a:t>
            </a:r>
            <a:r>
              <a:rPr lang="zh-CN" altLang="en-US" dirty="0">
                <a:solidFill>
                  <a:srgbClr val="0000FF"/>
                </a:solidFill>
              </a:rPr>
              <a:t>在压力一定的情况</a:t>
            </a:r>
            <a:r>
              <a:rPr lang="zh-CN" altLang="en-US" dirty="0" smtClean="0">
                <a:solidFill>
                  <a:srgbClr val="0000FF"/>
                </a:solidFill>
              </a:rPr>
              <a:t>下，通过</a:t>
            </a:r>
            <a:r>
              <a:rPr lang="zh-CN" altLang="en-US" dirty="0">
                <a:solidFill>
                  <a:srgbClr val="0000FF"/>
                </a:solidFill>
              </a:rPr>
              <a:t>减小受力面积增大</a:t>
            </a:r>
            <a:r>
              <a:rPr lang="zh-CN" altLang="en-US" dirty="0" smtClean="0">
                <a:solidFill>
                  <a:srgbClr val="0000FF"/>
                </a:solidFill>
              </a:rPr>
              <a:t>压强，故</a:t>
            </a:r>
            <a:r>
              <a:rPr lang="en-US" altLang="zh-CN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不符合题意。飞镖的箭头很</a:t>
            </a:r>
            <a:r>
              <a:rPr lang="zh-CN" altLang="en-US" dirty="0" smtClean="0">
                <a:solidFill>
                  <a:srgbClr val="0000FF"/>
                </a:solidFill>
              </a:rPr>
              <a:t>尖，是</a:t>
            </a:r>
            <a:r>
              <a:rPr lang="zh-CN" altLang="en-US" dirty="0">
                <a:solidFill>
                  <a:srgbClr val="0000FF"/>
                </a:solidFill>
              </a:rPr>
              <a:t>在压力一定的情况</a:t>
            </a:r>
            <a:r>
              <a:rPr lang="zh-CN" altLang="en-US" dirty="0" smtClean="0">
                <a:solidFill>
                  <a:srgbClr val="0000FF"/>
                </a:solidFill>
              </a:rPr>
              <a:t>下，通过</a:t>
            </a:r>
            <a:r>
              <a:rPr lang="zh-CN" altLang="en-US" dirty="0">
                <a:solidFill>
                  <a:srgbClr val="0000FF"/>
                </a:solidFill>
              </a:rPr>
              <a:t>减小受力面积增大</a:t>
            </a:r>
            <a:r>
              <a:rPr lang="zh-CN" altLang="en-US" dirty="0" smtClean="0">
                <a:solidFill>
                  <a:srgbClr val="0000FF"/>
                </a:solidFill>
              </a:rPr>
              <a:t>压强，故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不符合题意。载重车装有许多</a:t>
            </a:r>
            <a:r>
              <a:rPr lang="zh-CN" altLang="en-US" dirty="0" smtClean="0">
                <a:solidFill>
                  <a:srgbClr val="0000FF"/>
                </a:solidFill>
              </a:rPr>
              <a:t>车轮，是</a:t>
            </a:r>
            <a:r>
              <a:rPr lang="zh-CN" altLang="en-US" dirty="0">
                <a:solidFill>
                  <a:srgbClr val="0000FF"/>
                </a:solidFill>
              </a:rPr>
              <a:t>在压力一定的情况</a:t>
            </a:r>
            <a:r>
              <a:rPr lang="zh-CN" altLang="en-US" dirty="0" smtClean="0">
                <a:solidFill>
                  <a:srgbClr val="0000FF"/>
                </a:solidFill>
              </a:rPr>
              <a:t>下，通过</a:t>
            </a:r>
            <a:r>
              <a:rPr lang="zh-CN" altLang="en-US" dirty="0">
                <a:solidFill>
                  <a:srgbClr val="0000FF"/>
                </a:solidFill>
              </a:rPr>
              <a:t>增大受力面积减小</a:t>
            </a:r>
            <a:r>
              <a:rPr lang="zh-CN" altLang="en-US" dirty="0" smtClean="0">
                <a:solidFill>
                  <a:srgbClr val="0000FF"/>
                </a:solidFill>
              </a:rPr>
              <a:t>压强，故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符合题意。压路机上的碾子质量</a:t>
            </a:r>
            <a:r>
              <a:rPr lang="zh-CN" altLang="en-US" dirty="0" smtClean="0">
                <a:solidFill>
                  <a:srgbClr val="0000FF"/>
                </a:solidFill>
              </a:rPr>
              <a:t>很大，是</a:t>
            </a:r>
            <a:r>
              <a:rPr lang="zh-CN" altLang="en-US" dirty="0">
                <a:solidFill>
                  <a:srgbClr val="0000FF"/>
                </a:solidFill>
              </a:rPr>
              <a:t>在受力面积一定</a:t>
            </a:r>
            <a:r>
              <a:rPr lang="zh-CN" altLang="en-US" dirty="0" smtClean="0">
                <a:solidFill>
                  <a:srgbClr val="0000FF"/>
                </a:solidFill>
              </a:rPr>
              <a:t>时，通过</a:t>
            </a:r>
            <a:r>
              <a:rPr lang="zh-CN" altLang="en-US" dirty="0">
                <a:solidFill>
                  <a:srgbClr val="0000FF"/>
                </a:solidFill>
              </a:rPr>
              <a:t>增大压力增大</a:t>
            </a:r>
            <a:r>
              <a:rPr lang="zh-CN" altLang="en-US" dirty="0" smtClean="0">
                <a:solidFill>
                  <a:srgbClr val="0000FF"/>
                </a:solidFill>
              </a:rPr>
              <a:t>压强，故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zh-CN" altLang="en-US" dirty="0">
                <a:solidFill>
                  <a:srgbClr val="0000FF"/>
                </a:solidFill>
              </a:rPr>
              <a:t>不符合题意。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50825" y="981075"/>
            <a:ext cx="2022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【</a:t>
            </a:r>
            <a:r>
              <a:rPr lang="zh-CN" altLang="en-US">
                <a:solidFill>
                  <a:srgbClr val="FF6600"/>
                </a:solidFill>
                <a:latin typeface="Arial" panose="020B0604020202020204" pitchFamily="34" charset="0"/>
              </a:rPr>
              <a:t>针对训练</a:t>
            </a:r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79388" y="1455788"/>
            <a:ext cx="86788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/>
              <a:t>1.</a:t>
            </a:r>
            <a:r>
              <a:rPr lang="zh-CN" altLang="en-US" dirty="0"/>
              <a:t>如图</a:t>
            </a:r>
            <a:r>
              <a:rPr lang="en-US" altLang="zh-CN" dirty="0"/>
              <a:t>8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所示是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两种不同物质质量和体积的关系</a:t>
            </a:r>
            <a:r>
              <a:rPr lang="zh-CN" altLang="en-US" dirty="0" smtClean="0"/>
              <a:t>图像，则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</a:t>
            </a:r>
            <a:r>
              <a:rPr lang="zh-CN" altLang="en-US" dirty="0"/>
              <a:t>两种物质密度之比为</a:t>
            </a:r>
            <a:r>
              <a:rPr lang="en-US" altLang="zh-CN" dirty="0"/>
              <a:t>________</a:t>
            </a:r>
            <a:r>
              <a:rPr lang="zh-CN" altLang="en-US" dirty="0"/>
              <a:t>。如果用质量相等的上述两种物质分别制成甲、乙两个底面积不同、高度相同的实心</a:t>
            </a:r>
            <a:r>
              <a:rPr lang="zh-CN" altLang="en-US" dirty="0" smtClean="0"/>
              <a:t>圆柱体，并</a:t>
            </a:r>
            <a:r>
              <a:rPr lang="zh-CN" altLang="en-US" dirty="0"/>
              <a:t>将它们放置在水平地面</a:t>
            </a:r>
            <a:r>
              <a:rPr lang="zh-CN" altLang="en-US" dirty="0" smtClean="0"/>
              <a:t>上，则</a:t>
            </a:r>
            <a:r>
              <a:rPr lang="zh-CN" altLang="en-US" dirty="0"/>
              <a:t>甲、乙两圆柱体对水平面的压强之比为</a:t>
            </a:r>
            <a:r>
              <a:rPr lang="en-US" altLang="zh-CN" dirty="0"/>
              <a:t>________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 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                   </a:t>
            </a:r>
            <a:r>
              <a:rPr lang="zh-CN" altLang="en-US" dirty="0"/>
              <a:t>图</a:t>
            </a:r>
            <a:r>
              <a:rPr lang="en-US" altLang="zh-CN" dirty="0"/>
              <a:t>8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211092" y="2131368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2:1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699792" y="3787131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2:1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84" y="4440188"/>
            <a:ext cx="4054275" cy="15090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89093" grpId="0"/>
      <p:bldP spid="890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5288" y="1168450"/>
            <a:ext cx="84312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/>
              <a:t>2</a:t>
            </a:r>
            <a:r>
              <a:rPr lang="zh-CN" altLang="en-US" dirty="0"/>
              <a:t>．盲道是为盲人提供行路方便和安全的道路</a:t>
            </a:r>
            <a:r>
              <a:rPr lang="zh-CN" altLang="en-US" dirty="0" smtClean="0"/>
              <a:t>设施，一般</a:t>
            </a:r>
            <a:r>
              <a:rPr lang="zh-CN" altLang="en-US" dirty="0"/>
              <a:t>由两种砖铺</a:t>
            </a:r>
            <a:r>
              <a:rPr lang="zh-CN" altLang="en-US" dirty="0" smtClean="0"/>
              <a:t>成，一</a:t>
            </a:r>
            <a:r>
              <a:rPr lang="zh-CN" altLang="en-US" dirty="0"/>
              <a:t>种是条形引导</a:t>
            </a:r>
            <a:r>
              <a:rPr lang="zh-CN" altLang="en-US" dirty="0" smtClean="0"/>
              <a:t>砖，引导</a:t>
            </a:r>
            <a:r>
              <a:rPr lang="zh-CN" altLang="en-US" dirty="0"/>
              <a:t>盲人放心</a:t>
            </a:r>
            <a:r>
              <a:rPr lang="zh-CN" altLang="en-US" dirty="0" smtClean="0"/>
              <a:t>前行，称为</a:t>
            </a:r>
            <a:r>
              <a:rPr lang="zh-CN" altLang="en-US" dirty="0"/>
              <a:t>行进</a:t>
            </a:r>
            <a:r>
              <a:rPr lang="zh-CN" altLang="en-US" dirty="0" smtClean="0"/>
              <a:t>盲道；一</a:t>
            </a:r>
            <a:r>
              <a:rPr lang="zh-CN" altLang="en-US" dirty="0"/>
              <a:t>种是带有圆点的提示</a:t>
            </a:r>
            <a:r>
              <a:rPr lang="zh-CN" altLang="en-US" dirty="0" smtClean="0"/>
              <a:t>砖，提示</a:t>
            </a:r>
            <a:r>
              <a:rPr lang="zh-CN" altLang="en-US" dirty="0"/>
              <a:t>盲人前面有</a:t>
            </a:r>
            <a:r>
              <a:rPr lang="zh-CN" altLang="en-US" dirty="0" smtClean="0"/>
              <a:t>障碍，该</a:t>
            </a:r>
            <a:r>
              <a:rPr lang="zh-CN" altLang="en-US" dirty="0"/>
              <a:t>转弯或上、下坡</a:t>
            </a:r>
            <a:r>
              <a:rPr lang="zh-CN" altLang="en-US" dirty="0" smtClean="0"/>
              <a:t>了，称为</a:t>
            </a:r>
            <a:r>
              <a:rPr lang="zh-CN" altLang="en-US" dirty="0"/>
              <a:t>提示盲道。砖上的条形或圆点高出地面</a:t>
            </a:r>
            <a:r>
              <a:rPr lang="en-US" altLang="zh-CN" dirty="0" smtClean="0"/>
              <a:t>5mm</a:t>
            </a:r>
            <a:r>
              <a:rPr lang="zh-CN" altLang="en-US" dirty="0" smtClean="0"/>
              <a:t>，当</a:t>
            </a:r>
            <a:r>
              <a:rPr lang="zh-CN" altLang="en-US" dirty="0"/>
              <a:t>盲人走在上面</a:t>
            </a:r>
            <a:r>
              <a:rPr lang="zh-CN" altLang="en-US" dirty="0" smtClean="0"/>
              <a:t>时（</a:t>
            </a:r>
            <a:r>
              <a:rPr lang="zh-CN" altLang="en-US" dirty="0"/>
              <a:t>　　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indent="0"/>
            <a:r>
              <a:rPr lang="en-US" altLang="zh-CN" dirty="0"/>
              <a:t>A</a:t>
            </a:r>
            <a:r>
              <a:rPr lang="zh-CN" altLang="en-US" dirty="0"/>
              <a:t>．增大了脚底的</a:t>
            </a:r>
            <a:r>
              <a:rPr lang="zh-CN" altLang="en-US" dirty="0" smtClean="0"/>
              <a:t>压力，使</a:t>
            </a:r>
            <a:r>
              <a:rPr lang="zh-CN" altLang="en-US" dirty="0"/>
              <a:t>脚底产生感觉</a:t>
            </a:r>
          </a:p>
          <a:p>
            <a:pPr indent="0"/>
            <a:r>
              <a:rPr lang="en-US" altLang="zh-CN" dirty="0"/>
              <a:t>B</a:t>
            </a:r>
            <a:r>
              <a:rPr lang="zh-CN" altLang="en-US" dirty="0"/>
              <a:t>．增大了脚底的</a:t>
            </a:r>
            <a:r>
              <a:rPr lang="zh-CN" altLang="en-US" dirty="0" smtClean="0"/>
              <a:t>压强，使</a:t>
            </a:r>
            <a:r>
              <a:rPr lang="zh-CN" altLang="en-US" dirty="0"/>
              <a:t>脚底产生感觉</a:t>
            </a:r>
          </a:p>
          <a:p>
            <a:pPr indent="0"/>
            <a:r>
              <a:rPr lang="en-US" altLang="zh-CN" dirty="0"/>
              <a:t>C</a:t>
            </a:r>
            <a:r>
              <a:rPr lang="zh-CN" altLang="en-US" dirty="0"/>
              <a:t>．减小了脚底的</a:t>
            </a:r>
            <a:r>
              <a:rPr lang="zh-CN" altLang="en-US" dirty="0" smtClean="0"/>
              <a:t>压力，使</a:t>
            </a:r>
            <a:r>
              <a:rPr lang="zh-CN" altLang="en-US" dirty="0"/>
              <a:t>脚底产生感觉</a:t>
            </a:r>
          </a:p>
          <a:p>
            <a:pPr indent="0"/>
            <a:r>
              <a:rPr lang="en-US" altLang="zh-CN" dirty="0"/>
              <a:t>D</a:t>
            </a:r>
            <a:r>
              <a:rPr lang="zh-CN" altLang="en-US" dirty="0"/>
              <a:t>．减小了脚底的</a:t>
            </a:r>
            <a:r>
              <a:rPr lang="zh-CN" altLang="en-US" dirty="0" smtClean="0"/>
              <a:t>压强，使</a:t>
            </a:r>
            <a:r>
              <a:rPr lang="zh-CN" altLang="en-US" dirty="0"/>
              <a:t>脚底产生感觉 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004048" y="3476773"/>
            <a:ext cx="21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B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288" y="1773982"/>
            <a:ext cx="8435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盲人</a:t>
            </a:r>
            <a:r>
              <a:rPr lang="zh-CN" altLang="en-US" dirty="0">
                <a:solidFill>
                  <a:srgbClr val="0000FF"/>
                </a:solidFill>
              </a:rPr>
              <a:t>站在盲道上</a:t>
            </a:r>
            <a:r>
              <a:rPr lang="zh-CN" altLang="en-US" dirty="0" smtClean="0">
                <a:solidFill>
                  <a:srgbClr val="0000FF"/>
                </a:solidFill>
              </a:rPr>
              <a:t>时，压力</a:t>
            </a:r>
            <a:r>
              <a:rPr lang="zh-CN" altLang="en-US" dirty="0">
                <a:solidFill>
                  <a:srgbClr val="0000FF"/>
                </a:solidFill>
              </a:rPr>
              <a:t>等于盲人的</a:t>
            </a:r>
            <a:r>
              <a:rPr lang="zh-CN" altLang="en-US" dirty="0" smtClean="0">
                <a:solidFill>
                  <a:srgbClr val="0000FF"/>
                </a:solidFill>
              </a:rPr>
              <a:t>重力，大小</a:t>
            </a:r>
            <a:r>
              <a:rPr lang="zh-CN" altLang="en-US" dirty="0">
                <a:solidFill>
                  <a:srgbClr val="0000FF"/>
                </a:solidFill>
              </a:rPr>
              <a:t>保持</a:t>
            </a:r>
            <a:r>
              <a:rPr lang="zh-CN" altLang="en-US" dirty="0" smtClean="0">
                <a:solidFill>
                  <a:srgbClr val="0000FF"/>
                </a:solidFill>
              </a:rPr>
              <a:t>不变，因为</a:t>
            </a:r>
            <a:r>
              <a:rPr lang="zh-CN" altLang="en-US" dirty="0">
                <a:solidFill>
                  <a:srgbClr val="0000FF"/>
                </a:solidFill>
              </a:rPr>
              <a:t>砖上的条形或圆点高出</a:t>
            </a:r>
            <a:r>
              <a:rPr lang="zh-CN" altLang="en-US" dirty="0" smtClean="0">
                <a:solidFill>
                  <a:srgbClr val="0000FF"/>
                </a:solidFill>
              </a:rPr>
              <a:t>一些，盲人</a:t>
            </a:r>
            <a:r>
              <a:rPr lang="zh-CN" altLang="en-US" dirty="0">
                <a:solidFill>
                  <a:srgbClr val="0000FF"/>
                </a:solidFill>
              </a:rPr>
              <a:t>与地面的接触面积变</a:t>
            </a:r>
            <a:r>
              <a:rPr lang="zh-CN" altLang="en-US" dirty="0" smtClean="0">
                <a:solidFill>
                  <a:srgbClr val="0000FF"/>
                </a:solidFill>
              </a:rPr>
              <a:t>小，压强</a:t>
            </a:r>
            <a:r>
              <a:rPr lang="zh-CN" altLang="en-US" dirty="0">
                <a:solidFill>
                  <a:srgbClr val="0000FF"/>
                </a:solidFill>
              </a:rPr>
              <a:t>变</a:t>
            </a:r>
            <a:r>
              <a:rPr lang="zh-CN" altLang="en-US" dirty="0" smtClean="0">
                <a:solidFill>
                  <a:srgbClr val="0000FF"/>
                </a:solidFill>
              </a:rPr>
              <a:t>大，使</a:t>
            </a:r>
            <a:r>
              <a:rPr lang="zh-CN" altLang="en-US" dirty="0">
                <a:solidFill>
                  <a:srgbClr val="0000FF"/>
                </a:solidFill>
              </a:rPr>
              <a:t>脚底产生感觉。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50825" y="622300"/>
            <a:ext cx="3278188" cy="658813"/>
            <a:chOff x="214282" y="1000108"/>
            <a:chExt cx="2817832" cy="614637"/>
          </a:xfrm>
        </p:grpSpPr>
        <p:pic>
          <p:nvPicPr>
            <p:cNvPr id="40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000108"/>
              <a:ext cx="2714644" cy="61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Box 22"/>
            <p:cNvSpPr txBox="1">
              <a:spLocks noChangeArrowheads="1"/>
            </p:cNvSpPr>
            <p:nvPr/>
          </p:nvSpPr>
          <p:spPr bwMode="auto">
            <a:xfrm>
              <a:off x="713714" y="1000108"/>
              <a:ext cx="2318400" cy="4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2800" b="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本章知识框架</a:t>
              </a:r>
            </a:p>
          </p:txBody>
        </p:sp>
      </p:grp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95288" y="1270000"/>
            <a:ext cx="1403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/>
              <a:t>知识框架</a:t>
            </a:r>
          </a:p>
        </p:txBody>
      </p:sp>
      <p:pic>
        <p:nvPicPr>
          <p:cNvPr id="26664" name="Picture 40" descr="KKUA$QNVLL7MY7R@GMTE$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08400"/>
            <a:ext cx="54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41" descr="(GT0U4_[Z~FF$%GPLQO2T~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719513"/>
            <a:ext cx="1304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Picture 42" descr="4E993O2Q@]GLCP{PS2~H34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135188"/>
            <a:ext cx="386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3" descr="A@E$2@Z%}TQ1PUUS`~H@C}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503613"/>
            <a:ext cx="54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9" name="Picture 45" descr="M~Q{WX}M}35SZE0}${`)SB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5" y="3359150"/>
            <a:ext cx="3038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0" name="Picture 46" descr="X%D5TJ{{WU9E7[86)`SS2H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676650"/>
            <a:ext cx="1466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1" name="Picture 47" descr="OB(2~OF{E03F4%M[F(7PC_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330700"/>
            <a:ext cx="2762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Picture 48" descr="SIC]E256FW[OMQ_Y%}]PUC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802188"/>
            <a:ext cx="2743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3" name="Picture 49" descr="FQSLE1P89W637{B5PXPZ6V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5233988"/>
            <a:ext cx="609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318000" y="2566988"/>
            <a:ext cx="4286250" cy="674687"/>
            <a:chOff x="1768" y="2024"/>
            <a:chExt cx="2700" cy="425"/>
          </a:xfrm>
        </p:grpSpPr>
        <p:pic>
          <p:nvPicPr>
            <p:cNvPr id="4112" name="Picture 44" descr="TER1$MX02THP5RPX8TQO1`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2024"/>
              <a:ext cx="270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51" descr="`2H]QVVA`YS4%OAN)OU8{0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251"/>
              <a:ext cx="213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77" name="AutoShape 53"/>
          <p:cNvSpPr>
            <a:spLocks/>
          </p:cNvSpPr>
          <p:nvPr/>
        </p:nvSpPr>
        <p:spPr bwMode="auto">
          <a:xfrm>
            <a:off x="3995738" y="2566988"/>
            <a:ext cx="288925" cy="2087562"/>
          </a:xfrm>
          <a:prstGeom prst="leftBrace">
            <a:avLst>
              <a:gd name="adj1" fmla="val 601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78" name="AutoShape 54"/>
          <p:cNvSpPr>
            <a:spLocks/>
          </p:cNvSpPr>
          <p:nvPr/>
        </p:nvSpPr>
        <p:spPr bwMode="auto">
          <a:xfrm>
            <a:off x="3014663" y="2062163"/>
            <a:ext cx="360362" cy="3600450"/>
          </a:xfrm>
          <a:prstGeom prst="leftBrace">
            <a:avLst>
              <a:gd name="adj1" fmla="val 83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79" name="AutoShape 55"/>
          <p:cNvSpPr>
            <a:spLocks/>
          </p:cNvSpPr>
          <p:nvPr/>
        </p:nvSpPr>
        <p:spPr bwMode="auto">
          <a:xfrm>
            <a:off x="1214438" y="2051050"/>
            <a:ext cx="360362" cy="3600450"/>
          </a:xfrm>
          <a:prstGeom prst="leftBrace">
            <a:avLst>
              <a:gd name="adj1" fmla="val 83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2" grpId="0"/>
      <p:bldP spid="26677" grpId="0" bldLvl="0" animBg="1"/>
      <p:bldP spid="26678" grpId="0" bldLvl="0" animBg="1"/>
      <p:bldP spid="2667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0525" y="1349375"/>
            <a:ext cx="8123238" cy="3544888"/>
            <a:chOff x="201" y="1031"/>
            <a:chExt cx="5117" cy="2233"/>
          </a:xfrm>
        </p:grpSpPr>
        <p:graphicFrame>
          <p:nvGraphicFramePr>
            <p:cNvPr id="30723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022532126"/>
                </p:ext>
              </p:extLst>
            </p:nvPr>
          </p:nvGraphicFramePr>
          <p:xfrm>
            <a:off x="201" y="1031"/>
            <a:ext cx="5117" cy="2134"/>
          </p:xfrm>
          <a:graphic>
            <a:graphicData uri="http://schemas.openxmlformats.org/presentationml/2006/ole">
              <p:oleObj spid="_x0000_s30741" name="Document" r:id="rId3" imgW="8185795" imgH="3429000" progId="Word.Document.8">
                <p:embed/>
              </p:oleObj>
            </a:graphicData>
          </a:graphic>
        </p:graphicFrame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2914" y="2976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 i="1"/>
                <a:t>T</a:t>
              </a:r>
              <a:r>
                <a:rPr lang="zh-CN" altLang="en-US"/>
                <a:t>－</a:t>
              </a:r>
              <a:r>
                <a:rPr lang="en-US" altLang="zh-CN"/>
                <a:t>8 </a:t>
              </a:r>
            </a:p>
          </p:txBody>
        </p:sp>
      </p:grpSp>
      <p:graphicFrame>
        <p:nvGraphicFramePr>
          <p:cNvPr id="9626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150330"/>
              </p:ext>
            </p:extLst>
          </p:nvPr>
        </p:nvGraphicFramePr>
        <p:xfrm>
          <a:off x="390525" y="5156200"/>
          <a:ext cx="7373938" cy="600075"/>
        </p:xfrm>
        <a:graphic>
          <a:graphicData uri="http://schemas.openxmlformats.org/presentationml/2006/ole">
            <p:oleObj spid="_x0000_s30742" name="Document" r:id="rId4" imgW="7426029" imgH="609480" progId="Word.Document.8">
              <p:embed/>
            </p:oleObj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234" y="2896013"/>
            <a:ext cx="2647619" cy="12952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3156748"/>
              </p:ext>
            </p:extLst>
          </p:nvPr>
        </p:nvGraphicFramePr>
        <p:xfrm>
          <a:off x="465138" y="1633538"/>
          <a:ext cx="8004175" cy="4078287"/>
        </p:xfrm>
        <a:graphic>
          <a:graphicData uri="http://schemas.openxmlformats.org/presentationml/2006/ole">
            <p:oleObj spid="_x0000_s31754" name="Document" r:id="rId3" imgW="8062279" imgH="411480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23850" y="1412875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类型二　液体压强 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0825" y="1822460"/>
            <a:ext cx="87280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dirty="0" smtClean="0"/>
              <a:t>    液体</a:t>
            </a:r>
            <a:r>
              <a:rPr lang="zh-CN" altLang="en-US" dirty="0"/>
              <a:t>压强的试题有一定的开放性和</a:t>
            </a:r>
            <a:r>
              <a:rPr lang="zh-CN" altLang="en-US" dirty="0" smtClean="0"/>
              <a:t>综合性，且</a:t>
            </a:r>
            <a:r>
              <a:rPr lang="zh-CN" altLang="en-US" dirty="0"/>
              <a:t>以探究液体压强的规律及规律的应用性试题</a:t>
            </a:r>
            <a:r>
              <a:rPr lang="zh-CN" altLang="en-US" dirty="0" smtClean="0"/>
              <a:t>居多，探 </a:t>
            </a:r>
            <a:r>
              <a:rPr lang="zh-CN" altLang="en-US" dirty="0"/>
              <a:t>究影响液体内部压强大小的因素体现了控制变量法的应用。运用液体内部压强的规律解题是</a:t>
            </a:r>
            <a:r>
              <a:rPr lang="zh-CN" altLang="en-US" dirty="0" smtClean="0"/>
              <a:t>重点，必须</a:t>
            </a:r>
            <a:r>
              <a:rPr lang="zh-CN" altLang="en-US" dirty="0"/>
              <a:t>知道液体内部压强的大小与液体的密度、液体的深度的定性</a:t>
            </a:r>
            <a:r>
              <a:rPr lang="zh-CN" altLang="en-US" dirty="0" smtClean="0"/>
              <a:t>关系；另一方面，体现</a:t>
            </a:r>
            <a:r>
              <a:rPr lang="zh-CN" altLang="en-US" dirty="0"/>
              <a:t>学科间渗透与融合的综合性试题也频频</a:t>
            </a:r>
            <a:r>
              <a:rPr lang="zh-CN" altLang="en-US" dirty="0" smtClean="0"/>
              <a:t>出现，综合</a:t>
            </a:r>
            <a:r>
              <a:rPr lang="zh-CN" altLang="en-US" dirty="0"/>
              <a:t>考虑各方面因素同时对液体体内部压强大小的</a:t>
            </a:r>
            <a:r>
              <a:rPr lang="zh-CN" altLang="en-US" dirty="0" smtClean="0"/>
              <a:t>影响，问题</a:t>
            </a:r>
            <a:r>
              <a:rPr lang="zh-CN" altLang="en-US" dirty="0"/>
              <a:t>就可迎刃而解。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4" y="466725"/>
            <a:ext cx="8094663" cy="4848225"/>
            <a:chOff x="295" y="385"/>
            <a:chExt cx="5099" cy="3054"/>
          </a:xfrm>
        </p:grpSpPr>
        <p:graphicFrame>
          <p:nvGraphicFramePr>
            <p:cNvPr id="33795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41143973"/>
                </p:ext>
              </p:extLst>
            </p:nvPr>
          </p:nvGraphicFramePr>
          <p:xfrm>
            <a:off x="295" y="385"/>
            <a:ext cx="5099" cy="1776"/>
          </p:xfrm>
          <a:graphic>
            <a:graphicData uri="http://schemas.openxmlformats.org/presentationml/2006/ole">
              <p:oleObj spid="_x0000_s33813" name="Document" r:id="rId3" imgW="8147735" imgH="2857680" progId="Word.Document.8">
                <p:embed/>
              </p:oleObj>
            </a:graphicData>
          </a:graphic>
        </p:graphicFrame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4059" y="3151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9 </a:t>
              </a:r>
            </a:p>
          </p:txBody>
        </p:sp>
      </p:grp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755576" y="270892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240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929" y="2968227"/>
            <a:ext cx="2219048" cy="1971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2415541"/>
              </p:ext>
            </p:extLst>
          </p:nvPr>
        </p:nvGraphicFramePr>
        <p:xfrm>
          <a:off x="611560" y="1700808"/>
          <a:ext cx="7662067" cy="3096344"/>
        </p:xfrm>
        <a:graphic>
          <a:graphicData uri="http://schemas.openxmlformats.org/presentationml/2006/ole">
            <p:oleObj spid="_x0000_s60419" name="Document" r:id="rId3" imgW="5753898" imgH="2336760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1421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262063"/>
            <a:ext cx="8351838" cy="5227637"/>
            <a:chOff x="204" y="954"/>
            <a:chExt cx="5261" cy="3293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204" y="954"/>
              <a:ext cx="526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dirty="0">
                  <a:solidFill>
                    <a:srgbClr val="FF0000"/>
                  </a:solidFill>
                </a:rPr>
                <a:t>例</a:t>
              </a:r>
              <a:r>
                <a:rPr lang="en-US" altLang="zh-CN" dirty="0">
                  <a:solidFill>
                    <a:srgbClr val="FF0000"/>
                  </a:solidFill>
                </a:rPr>
                <a:t>4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 </a:t>
              </a:r>
              <a:r>
                <a:rPr lang="zh-CN" altLang="en-US" dirty="0" smtClean="0"/>
                <a:t>在</a:t>
              </a:r>
              <a:r>
                <a:rPr lang="zh-CN" altLang="en-US" dirty="0"/>
                <a:t>“研究液体的压强”的实验</a:t>
              </a:r>
              <a:r>
                <a:rPr lang="zh-CN" altLang="en-US" dirty="0" smtClean="0"/>
                <a:t>中，进行</a:t>
              </a:r>
              <a:r>
                <a:rPr lang="zh-CN" altLang="en-US" dirty="0"/>
                <a:t>了如图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10</a:t>
              </a:r>
              <a:r>
                <a:rPr lang="zh-CN" altLang="en-US" dirty="0"/>
                <a:t>所示的操作。 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2562" y="3959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/>
                <a:t>T</a:t>
              </a:r>
              <a:r>
                <a:rPr lang="zh-CN" altLang="en-US"/>
                <a:t>－</a:t>
              </a:r>
              <a:r>
                <a:rPr lang="en-US" altLang="zh-CN"/>
                <a:t>10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54" y="2132856"/>
            <a:ext cx="4649525" cy="37444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68313" y="1239888"/>
            <a:ext cx="80549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）为了</a:t>
            </a:r>
            <a:r>
              <a:rPr lang="zh-CN" altLang="en-US" dirty="0"/>
              <a:t>顺利地完成该</a:t>
            </a:r>
            <a:r>
              <a:rPr lang="zh-CN" altLang="en-US" dirty="0" smtClean="0"/>
              <a:t>实验，除了</a:t>
            </a:r>
            <a:r>
              <a:rPr lang="zh-CN" altLang="en-US" dirty="0"/>
              <a:t>图中的各种器材</a:t>
            </a:r>
            <a:r>
              <a:rPr lang="zh-CN" altLang="en-US" dirty="0" smtClean="0"/>
              <a:t>外，还</a:t>
            </a:r>
            <a:r>
              <a:rPr lang="zh-CN" altLang="en-US" dirty="0"/>
              <a:t>需要用到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）比较</a:t>
            </a:r>
            <a:r>
              <a:rPr lang="zh-CN" altLang="en-US" dirty="0"/>
              <a:t>图中代号为</a:t>
            </a:r>
            <a:r>
              <a:rPr lang="en-US" altLang="zh-CN" dirty="0"/>
              <a:t>________</a:t>
            </a:r>
            <a:r>
              <a:rPr lang="zh-CN" altLang="en-US" dirty="0"/>
              <a:t>的三个</a:t>
            </a:r>
            <a:r>
              <a:rPr lang="zh-CN" altLang="en-US" dirty="0" smtClean="0"/>
              <a:t>图，可以</a:t>
            </a:r>
            <a:r>
              <a:rPr lang="zh-CN" altLang="en-US" dirty="0"/>
              <a:t>得到的结论</a:t>
            </a:r>
            <a:r>
              <a:rPr lang="zh-CN" altLang="en-US" dirty="0" smtClean="0"/>
              <a:t>是：在</a:t>
            </a:r>
            <a:r>
              <a:rPr lang="zh-CN" altLang="en-US" dirty="0"/>
              <a:t>同一</a:t>
            </a:r>
            <a:r>
              <a:rPr lang="zh-CN" altLang="en-US" dirty="0" smtClean="0"/>
              <a:t>深度，液体</a:t>
            </a:r>
            <a:r>
              <a:rPr lang="zh-CN" altLang="en-US" dirty="0"/>
              <a:t>向各个方向的压强相等。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）比较</a:t>
            </a:r>
            <a:r>
              <a:rPr lang="zh-CN" altLang="en-US" dirty="0"/>
              <a:t>代号为</a:t>
            </a:r>
            <a:r>
              <a:rPr lang="en-US" altLang="zh-CN" dirty="0"/>
              <a:t>________</a:t>
            </a:r>
            <a:r>
              <a:rPr lang="zh-CN" altLang="en-US" dirty="0"/>
              <a:t>的两个</a:t>
            </a:r>
            <a:r>
              <a:rPr lang="zh-CN" altLang="en-US" dirty="0" smtClean="0"/>
              <a:t>图，可以知道：在</a:t>
            </a:r>
            <a:r>
              <a:rPr lang="zh-CN" altLang="en-US" dirty="0"/>
              <a:t>深度相同的情况</a:t>
            </a:r>
            <a:r>
              <a:rPr lang="zh-CN" altLang="en-US" dirty="0" smtClean="0"/>
              <a:t>下，不同</a:t>
            </a:r>
            <a:r>
              <a:rPr lang="zh-CN" altLang="en-US" dirty="0"/>
              <a:t>液体的压强还跟它的密度</a:t>
            </a:r>
            <a:r>
              <a:rPr lang="zh-CN" altLang="en-US" dirty="0" smtClean="0"/>
              <a:t>有关，液体</a:t>
            </a:r>
            <a:r>
              <a:rPr lang="zh-CN" altLang="en-US" dirty="0"/>
              <a:t>的密度越</a:t>
            </a:r>
            <a:r>
              <a:rPr lang="zh-CN" altLang="en-US" dirty="0" smtClean="0"/>
              <a:t>大，压强</a:t>
            </a:r>
            <a:r>
              <a:rPr lang="zh-CN" altLang="en-US" dirty="0"/>
              <a:t>越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</a:p>
          <a:p>
            <a:pPr indent="0"/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）比较</a:t>
            </a:r>
            <a:r>
              <a:rPr lang="zh-CN" altLang="en-US" dirty="0"/>
              <a:t>代号为</a:t>
            </a:r>
            <a:r>
              <a:rPr lang="en-US" altLang="zh-CN" dirty="0"/>
              <a:t>____________________________</a:t>
            </a:r>
            <a:r>
              <a:rPr lang="zh-CN" altLang="en-US" dirty="0"/>
              <a:t>的三个</a:t>
            </a:r>
            <a:r>
              <a:rPr lang="zh-CN" altLang="en-US" dirty="0" smtClean="0"/>
              <a:t>图，可以知道：液体</a:t>
            </a:r>
            <a:r>
              <a:rPr lang="zh-CN" altLang="en-US" dirty="0"/>
              <a:t>的压强随深度的增加而增大。 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846263" y="1916113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</a:rPr>
              <a:t>刻度尺 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419475" y="2492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B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C 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032125" y="36195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E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en-US" altLang="zh-CN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335338" y="4652963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</a:rPr>
              <a:t>大 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771800" y="5224761"/>
            <a:ext cx="4833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zh-CN" altLang="en-US" dirty="0" smtClean="0">
                <a:solidFill>
                  <a:srgbClr val="FF0000"/>
                </a:solidFill>
              </a:rPr>
              <a:t>（或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zh-CN" altLang="en-US" dirty="0">
                <a:solidFill>
                  <a:srgbClr val="FF0000"/>
                </a:solidFill>
              </a:rPr>
              <a:t>或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2" grpId="0"/>
      <p:bldP spid="101383" grpId="0"/>
      <p:bldP spid="1013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50825" y="1196975"/>
            <a:ext cx="2022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【</a:t>
            </a:r>
            <a:r>
              <a:rPr lang="zh-CN" altLang="en-US">
                <a:solidFill>
                  <a:srgbClr val="FF6600"/>
                </a:solidFill>
                <a:latin typeface="Arial" panose="020B0604020202020204" pitchFamily="34" charset="0"/>
              </a:rPr>
              <a:t>针对训练</a:t>
            </a:r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】</a:t>
            </a:r>
          </a:p>
        </p:txBody>
      </p:sp>
      <p:graphicFrame>
        <p:nvGraphicFramePr>
          <p:cNvPr id="10240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9182044"/>
              </p:ext>
            </p:extLst>
          </p:nvPr>
        </p:nvGraphicFramePr>
        <p:xfrm>
          <a:off x="255588" y="1949450"/>
          <a:ext cx="7959725" cy="4706938"/>
        </p:xfrm>
        <a:graphic>
          <a:graphicData uri="http://schemas.openxmlformats.org/presentationml/2006/ole">
            <p:oleObj spid="_x0000_s36879" name="Document" r:id="rId3" imgW="8008421" imgH="4754880" progId="Word.Document.8">
              <p:embed/>
            </p:oleObj>
          </a:graphicData>
        </a:graphic>
      </p:graphicFrame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300788" y="6284913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/>
              <a:t>图</a:t>
            </a:r>
            <a:r>
              <a:rPr lang="en-US" altLang="zh-CN"/>
              <a:t>8</a:t>
            </a:r>
            <a:r>
              <a:rPr lang="zh-CN" altLang="en-US"/>
              <a:t>－</a:t>
            </a:r>
            <a:r>
              <a:rPr lang="en-US" altLang="zh-CN" i="1"/>
              <a:t>T</a:t>
            </a:r>
            <a:r>
              <a:rPr lang="zh-CN" altLang="en-US"/>
              <a:t>－</a:t>
            </a:r>
            <a:r>
              <a:rPr lang="en-US" altLang="zh-CN"/>
              <a:t>11 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782763" y="3141663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C </a:t>
            </a: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40" y="4197279"/>
            <a:ext cx="2409524" cy="1885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6" grpId="0"/>
      <p:bldP spid="1024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95288" y="2051776"/>
            <a:ext cx="8435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a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三点所处的深度</a:t>
            </a:r>
            <a:r>
              <a:rPr lang="en-US" altLang="zh-CN" dirty="0">
                <a:solidFill>
                  <a:srgbClr val="0000FF"/>
                </a:solidFill>
              </a:rPr>
              <a:t>h</a:t>
            </a:r>
            <a:r>
              <a:rPr lang="en-US" altLang="zh-CN" baseline="-30000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＞</a:t>
            </a:r>
            <a:r>
              <a:rPr lang="en-US" altLang="zh-CN" dirty="0" err="1">
                <a:solidFill>
                  <a:srgbClr val="0000FF"/>
                </a:solidFill>
              </a:rPr>
              <a:t>h</a:t>
            </a:r>
            <a:r>
              <a:rPr lang="en-US" altLang="zh-CN" baseline="-30000" dirty="0" err="1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＞</a:t>
            </a:r>
            <a:r>
              <a:rPr lang="en-US" altLang="zh-CN" dirty="0" err="1" smtClean="0">
                <a:solidFill>
                  <a:srgbClr val="0000FF"/>
                </a:solidFill>
              </a:rPr>
              <a:t>h</a:t>
            </a:r>
            <a:r>
              <a:rPr lang="en-US" altLang="zh-CN" baseline="-30000" dirty="0" err="1" smtClean="0">
                <a:solidFill>
                  <a:srgbClr val="0000FF"/>
                </a:solidFill>
              </a:rPr>
              <a:t>c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</a:rPr>
              <a:t>p</a:t>
            </a:r>
            <a:r>
              <a:rPr lang="zh-CN" altLang="en-US" dirty="0">
                <a:solidFill>
                  <a:srgbClr val="0000FF"/>
                </a:solidFill>
              </a:rPr>
              <a:t>＝</a:t>
            </a:r>
            <a:r>
              <a:rPr lang="en-US" altLang="zh-CN" dirty="0">
                <a:solidFill>
                  <a:srgbClr val="0000FF"/>
                </a:solidFill>
              </a:rPr>
              <a:t>ρ</a:t>
            </a:r>
            <a:r>
              <a:rPr lang="zh-CN" altLang="en-US" baseline="-30000" dirty="0">
                <a:solidFill>
                  <a:srgbClr val="0000FF"/>
                </a:solidFill>
              </a:rPr>
              <a:t>液</a:t>
            </a:r>
            <a:r>
              <a:rPr lang="en-US" altLang="zh-CN" dirty="0" err="1" smtClean="0">
                <a:solidFill>
                  <a:srgbClr val="0000FF"/>
                </a:solidFill>
              </a:rPr>
              <a:t>gh</a:t>
            </a:r>
            <a:r>
              <a:rPr lang="zh-CN" altLang="en-US" dirty="0" smtClean="0">
                <a:solidFill>
                  <a:srgbClr val="0000FF"/>
                </a:solidFill>
              </a:rPr>
              <a:t>，在</a:t>
            </a:r>
            <a:r>
              <a:rPr lang="zh-CN" altLang="en-US" dirty="0">
                <a:solidFill>
                  <a:srgbClr val="0000FF"/>
                </a:solidFill>
              </a:rPr>
              <a:t>同一种液体中、密度</a:t>
            </a:r>
            <a:r>
              <a:rPr lang="zh-CN" altLang="en-US" dirty="0" smtClean="0">
                <a:solidFill>
                  <a:srgbClr val="0000FF"/>
                </a:solidFill>
              </a:rPr>
              <a:t>相同，</a:t>
            </a:r>
            <a:r>
              <a:rPr lang="en-US" altLang="zh-CN" dirty="0" smtClean="0">
                <a:solidFill>
                  <a:srgbClr val="0000FF"/>
                </a:solidFill>
              </a:rPr>
              <a:t>p</a:t>
            </a:r>
            <a:r>
              <a:rPr lang="en-US" altLang="zh-CN" baseline="-30000" dirty="0" smtClean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＞</a:t>
            </a:r>
            <a:r>
              <a:rPr lang="en-US" altLang="zh-CN" dirty="0" err="1">
                <a:solidFill>
                  <a:srgbClr val="0000FF"/>
                </a:solidFill>
              </a:rPr>
              <a:t>p</a:t>
            </a:r>
            <a:r>
              <a:rPr lang="en-US" altLang="zh-CN" baseline="-30000" dirty="0" err="1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＞</a:t>
            </a:r>
            <a:r>
              <a:rPr lang="en-US" altLang="zh-CN" dirty="0">
                <a:solidFill>
                  <a:srgbClr val="0000FF"/>
                </a:solidFill>
              </a:rPr>
              <a:t>p</a:t>
            </a:r>
            <a:r>
              <a:rPr lang="en-US" altLang="zh-CN" baseline="-30000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。故选</a:t>
            </a:r>
            <a:r>
              <a:rPr lang="en-US" altLang="zh-CN" i="1" dirty="0">
                <a:solidFill>
                  <a:srgbClr val="0000FF"/>
                </a:solidFill>
              </a:rPr>
              <a:t>C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7578895"/>
              </p:ext>
            </p:extLst>
          </p:nvPr>
        </p:nvGraphicFramePr>
        <p:xfrm>
          <a:off x="468313" y="1290018"/>
          <a:ext cx="8583997" cy="3033365"/>
        </p:xfrm>
        <a:graphic>
          <a:graphicData uri="http://schemas.openxmlformats.org/presentationml/2006/ole">
            <p:oleObj spid="_x0000_s38942" name="Document" r:id="rId3" imgW="8027451" imgH="2857680" progId="Word.Document.8">
              <p:embed/>
            </p:oleObj>
          </a:graphicData>
        </a:graphic>
      </p:graphicFrame>
      <p:graphicFrame>
        <p:nvGraphicFramePr>
          <p:cNvPr id="1065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3143326"/>
              </p:ext>
            </p:extLst>
          </p:nvPr>
        </p:nvGraphicFramePr>
        <p:xfrm>
          <a:off x="4211960" y="2609851"/>
          <a:ext cx="1930400" cy="393700"/>
        </p:xfrm>
        <a:graphic>
          <a:graphicData uri="http://schemas.openxmlformats.org/presentationml/2006/ole">
            <p:oleObj spid="_x0000_s38943" r:id="rId4" imgW="1938847" imgH="395986" progId="Word.Document.8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4551795"/>
              </p:ext>
            </p:extLst>
          </p:nvPr>
        </p:nvGraphicFramePr>
        <p:xfrm>
          <a:off x="5123436" y="3269767"/>
          <a:ext cx="1930400" cy="393700"/>
        </p:xfrm>
        <a:graphic>
          <a:graphicData uri="http://schemas.openxmlformats.org/presentationml/2006/ole">
            <p:oleObj spid="_x0000_s38944" name="Document" r:id="rId5" imgW="1935566" imgH="395793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6" name="Picture 44" descr="3W@0D6IWD_}}FLHNHU6OV[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3" y="3789363"/>
            <a:ext cx="552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45" descr="KWLCK]FE%PPBZ0ABZ`O$B%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24155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8" name="Picture 46" descr="]8QIJCX(`CYI1V{4E1HKIK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773238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47" descr="{XKL~4(57DZ3WH9WSG]3"/>
          <p:cNvSpPr>
            <a:spLocks noChangeAspect="1" noChangeArrowheads="1"/>
          </p:cNvSpPr>
          <p:nvPr/>
        </p:nvSpPr>
        <p:spPr bwMode="auto">
          <a:xfrm>
            <a:off x="3203575" y="1196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8720" name="Picture 48" descr="4UGCXUIUCU]U@LO)%0OXK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674938"/>
            <a:ext cx="1533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Picture 49" descr="8)D@ESE0O[TH@U60T2YRI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998788"/>
            <a:ext cx="4429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2" name="Picture 50" descr="T6NQMD`~FS]JD~_V3BUST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538" y="4078288"/>
            <a:ext cx="1352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3" name="Picture 51" descr="4[7I8WACDD10]`}`L3R0X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717925"/>
            <a:ext cx="4400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52" descr="}X~6{MY~E(@ICJ~{T$(1"/>
          <p:cNvSpPr>
            <a:spLocks noChangeAspect="1" noChangeArrowheads="1"/>
          </p:cNvSpPr>
          <p:nvPr/>
        </p:nvSpPr>
        <p:spPr bwMode="auto">
          <a:xfrm>
            <a:off x="3203575" y="1196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31" name="AutoShape 53" descr="X06@FT]X7%1@}IFN0bQPX"/>
          <p:cNvSpPr>
            <a:spLocks noChangeAspect="1" noChangeArrowheads="1"/>
          </p:cNvSpPr>
          <p:nvPr/>
        </p:nvSpPr>
        <p:spPr bwMode="auto">
          <a:xfrm>
            <a:off x="3203575" y="1196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32" name="AutoShape 54" descr="XJP5M16M$UX"/>
          <p:cNvSpPr>
            <a:spLocks noChangeAspect="1" noChangeArrowheads="1"/>
          </p:cNvSpPr>
          <p:nvPr/>
        </p:nvSpPr>
        <p:spPr bwMode="auto">
          <a:xfrm>
            <a:off x="3203575" y="1196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8727" name="Picture 55" descr="]SG7U]GY$~([$WYJLFTHMD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302250"/>
            <a:ext cx="4305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8" name="Picture 56" descr="X}~56G4LYIR~B8]]853S]A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663" y="5106988"/>
            <a:ext cx="214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9" name="Picture 57" descr="%DYC9]WDEF~4B[OANAA6~Y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291013"/>
            <a:ext cx="3286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1" name="Picture 59" descr="PM}PEOUNR5CZ2QE7Q])$K)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588" y="4870450"/>
            <a:ext cx="3362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2" name="Picture 60" descr="WMNY0CW`3`6J[793`A(I5V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93963"/>
            <a:ext cx="1352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3" name="AutoShape 61"/>
          <p:cNvSpPr>
            <a:spLocks/>
          </p:cNvSpPr>
          <p:nvPr/>
        </p:nvSpPr>
        <p:spPr bwMode="auto">
          <a:xfrm>
            <a:off x="3003550" y="1773238"/>
            <a:ext cx="287338" cy="1728787"/>
          </a:xfrm>
          <a:prstGeom prst="leftBrace">
            <a:avLst>
              <a:gd name="adj1" fmla="val 501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8734" name="AutoShape 62"/>
          <p:cNvSpPr>
            <a:spLocks/>
          </p:cNvSpPr>
          <p:nvPr/>
        </p:nvSpPr>
        <p:spPr bwMode="auto">
          <a:xfrm>
            <a:off x="2930525" y="3717925"/>
            <a:ext cx="215900" cy="1008063"/>
          </a:xfrm>
          <a:prstGeom prst="leftBrace">
            <a:avLst>
              <a:gd name="adj1" fmla="val 3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8735" name="AutoShape 63"/>
          <p:cNvSpPr>
            <a:spLocks/>
          </p:cNvSpPr>
          <p:nvPr/>
        </p:nvSpPr>
        <p:spPr bwMode="auto">
          <a:xfrm>
            <a:off x="3722688" y="4799013"/>
            <a:ext cx="215900" cy="863600"/>
          </a:xfrm>
          <a:prstGeom prst="leftBrace">
            <a:avLst>
              <a:gd name="adj1" fmla="val 333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8736" name="AutoShape 64"/>
          <p:cNvSpPr>
            <a:spLocks/>
          </p:cNvSpPr>
          <p:nvPr/>
        </p:nvSpPr>
        <p:spPr bwMode="auto">
          <a:xfrm>
            <a:off x="1187450" y="2420938"/>
            <a:ext cx="360363" cy="3024187"/>
          </a:xfrm>
          <a:prstGeom prst="leftBrace">
            <a:avLst>
              <a:gd name="adj1" fmla="val 698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3" grpId="0" bldLvl="0" animBg="1"/>
      <p:bldP spid="28734" grpId="0" bldLvl="0" animBg="1"/>
      <p:bldP spid="28735" grpId="0" bldLvl="0" animBg="1"/>
      <p:bldP spid="28736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9957371"/>
              </p:ext>
            </p:extLst>
          </p:nvPr>
        </p:nvGraphicFramePr>
        <p:xfrm>
          <a:off x="614363" y="1768475"/>
          <a:ext cx="8034337" cy="2263775"/>
        </p:xfrm>
        <a:graphic>
          <a:graphicData uri="http://schemas.openxmlformats.org/presentationml/2006/ole">
            <p:oleObj spid="_x0000_s58375" name="Document" r:id="rId3" imgW="8094235" imgH="2286000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78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0200" y="1274763"/>
            <a:ext cx="8094663" cy="5249862"/>
            <a:chOff x="208" y="894"/>
            <a:chExt cx="5099" cy="3307"/>
          </a:xfrm>
        </p:grpSpPr>
        <p:graphicFrame>
          <p:nvGraphicFramePr>
            <p:cNvPr id="39939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52730958"/>
                </p:ext>
              </p:extLst>
            </p:nvPr>
          </p:nvGraphicFramePr>
          <p:xfrm>
            <a:off x="208" y="894"/>
            <a:ext cx="5099" cy="1775"/>
          </p:xfrm>
          <a:graphic>
            <a:graphicData uri="http://schemas.openxmlformats.org/presentationml/2006/ole">
              <p:oleObj spid="_x0000_s39950" name="Document" r:id="rId3" imgW="8150966" imgH="2857680" progId="Word.Document.8">
                <p:embed/>
              </p:oleObj>
            </a:graphicData>
          </a:graphic>
        </p:graphicFrame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3334" y="3913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 i="1"/>
                <a:t>T</a:t>
              </a:r>
              <a:r>
                <a:rPr lang="zh-CN" altLang="en-US"/>
                <a:t>－</a:t>
              </a:r>
              <a:r>
                <a:rPr lang="en-US" altLang="zh-CN"/>
                <a:t>12 </a:t>
              </a:r>
            </a:p>
          </p:txBody>
        </p:sp>
      </p:grp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23850" y="6163618"/>
            <a:ext cx="235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[</a:t>
            </a:r>
            <a:r>
              <a:rPr lang="zh-CN" altLang="en-US" dirty="0">
                <a:solidFill>
                  <a:srgbClr val="FF0000"/>
                </a:solidFill>
              </a:rPr>
              <a:t>答案</a:t>
            </a:r>
            <a:r>
              <a:rPr lang="en-US" altLang="zh-CN" dirty="0" smtClean="0">
                <a:solidFill>
                  <a:srgbClr val="FF0000"/>
                </a:solidFill>
              </a:rPr>
              <a:t>]  4.75N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05063"/>
            <a:ext cx="2519291" cy="2062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1248986"/>
              </p:ext>
            </p:extLst>
          </p:nvPr>
        </p:nvGraphicFramePr>
        <p:xfrm>
          <a:off x="614363" y="1633538"/>
          <a:ext cx="6565900" cy="2817812"/>
        </p:xfrm>
        <a:graphic>
          <a:graphicData uri="http://schemas.openxmlformats.org/presentationml/2006/ole">
            <p:oleObj spid="_x0000_s40970" name="Document" r:id="rId3" imgW="6608814" imgH="285768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0825" y="1268413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类型三　大气压强 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79388" y="1690619"/>
            <a:ext cx="87137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dirty="0" smtClean="0"/>
              <a:t>    在</a:t>
            </a:r>
            <a:r>
              <a:rPr lang="zh-CN" altLang="en-US" dirty="0"/>
              <a:t>应用大气压的知识解释实际问题</a:t>
            </a:r>
            <a:r>
              <a:rPr lang="zh-CN" altLang="en-US" dirty="0" smtClean="0"/>
              <a:t>时，需要</a:t>
            </a:r>
            <a:r>
              <a:rPr lang="zh-CN" altLang="en-US" dirty="0"/>
              <a:t>知道大气压产生的原因、大气压存在的实验证明、大气压的变化和对液体沸点的影响。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9029737"/>
              </p:ext>
            </p:extLst>
          </p:nvPr>
        </p:nvGraphicFramePr>
        <p:xfrm>
          <a:off x="323528" y="836712"/>
          <a:ext cx="8424936" cy="3040261"/>
        </p:xfrm>
        <a:graphic>
          <a:graphicData uri="http://schemas.openxmlformats.org/presentationml/2006/ole">
            <p:oleObj spid="_x0000_s59400" name="Document" r:id="rId3" imgW="8566037" imgH="2857680" progId="Word.Document.8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0076122"/>
              </p:ext>
            </p:extLst>
          </p:nvPr>
        </p:nvGraphicFramePr>
        <p:xfrm>
          <a:off x="4123246" y="1700808"/>
          <a:ext cx="825500" cy="393700"/>
        </p:xfrm>
        <a:graphic>
          <a:graphicData uri="http://schemas.openxmlformats.org/presentationml/2006/ole">
            <p:oleObj spid="_x0000_s59401" r:id="rId4" imgW="834482" imgH="395986" progId="Word.Document.8">
              <p:embed/>
            </p:oleObj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835696" y="270892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800 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364186" y="2708920"/>
            <a:ext cx="64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＜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225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3576020"/>
              </p:ext>
            </p:extLst>
          </p:nvPr>
        </p:nvGraphicFramePr>
        <p:xfrm>
          <a:off x="390525" y="1693863"/>
          <a:ext cx="8108950" cy="3387725"/>
        </p:xfrm>
        <a:graphic>
          <a:graphicData uri="http://schemas.openxmlformats.org/presentationml/2006/ole">
            <p:oleObj spid="_x0000_s43018" name="Document" r:id="rId3" imgW="8166765" imgH="342900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50825" y="1196975"/>
            <a:ext cx="2022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【</a:t>
            </a:r>
            <a:r>
              <a:rPr lang="zh-CN" altLang="en-US">
                <a:solidFill>
                  <a:srgbClr val="FF6600"/>
                </a:solidFill>
                <a:latin typeface="Arial" panose="020B0604020202020204" pitchFamily="34" charset="0"/>
              </a:rPr>
              <a:t>针对训练</a:t>
            </a:r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】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2111375"/>
            <a:ext cx="8351838" cy="4203700"/>
            <a:chOff x="204" y="1330"/>
            <a:chExt cx="5261" cy="264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04" y="1330"/>
              <a:ext cx="526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dirty="0"/>
                <a:t>7</a:t>
              </a:r>
              <a:r>
                <a:rPr lang="zh-CN" altLang="en-US" dirty="0"/>
                <a:t>．在给病人输液</a:t>
              </a:r>
              <a:r>
                <a:rPr lang="zh-CN" altLang="en-US" dirty="0" smtClean="0"/>
                <a:t>时，为了</a:t>
              </a:r>
              <a:r>
                <a:rPr lang="zh-CN" altLang="en-US" dirty="0"/>
                <a:t>使整个输液过程中药液保持匀速下</a:t>
              </a:r>
              <a:r>
                <a:rPr lang="zh-CN" altLang="en-US" dirty="0" smtClean="0"/>
                <a:t>滴，如</a:t>
              </a: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13</a:t>
              </a:r>
              <a:r>
                <a:rPr lang="zh-CN" altLang="en-US" dirty="0"/>
                <a:t>所示的装置中最为合理的</a:t>
              </a:r>
              <a:r>
                <a:rPr lang="zh-CN" altLang="en-US" dirty="0" smtClean="0"/>
                <a:t>是（</a:t>
              </a:r>
              <a:r>
                <a:rPr lang="zh-CN" altLang="en-US" dirty="0"/>
                <a:t>　　</a:t>
              </a:r>
              <a:r>
                <a:rPr lang="zh-CN" altLang="en-US" dirty="0" smtClean="0"/>
                <a:t>）</a:t>
              </a:r>
              <a:r>
                <a:rPr lang="en-US" altLang="zh-CN" dirty="0" smtClean="0"/>
                <a:t> </a:t>
              </a:r>
              <a:endParaRPr lang="en-US" altLang="zh-CN" dirty="0"/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290" y="3690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 i="1"/>
                <a:t>T</a:t>
              </a:r>
              <a:r>
                <a:rPr lang="zh-CN" altLang="en-US"/>
                <a:t>－</a:t>
              </a:r>
              <a:r>
                <a:rPr lang="en-US" altLang="zh-CN"/>
                <a:t>13 </a:t>
              </a:r>
            </a:p>
          </p:txBody>
        </p:sp>
      </p:grp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6901183" y="2792373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B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17" y="3516421"/>
            <a:ext cx="5845243" cy="21448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95288" y="1480334"/>
            <a:ext cx="83518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A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zh-CN" altLang="en-US" dirty="0">
                <a:solidFill>
                  <a:srgbClr val="0000FF"/>
                </a:solidFill>
              </a:rPr>
              <a:t>图示装置</a:t>
            </a:r>
            <a:r>
              <a:rPr lang="zh-CN" altLang="en-US" dirty="0" smtClean="0">
                <a:solidFill>
                  <a:srgbClr val="0000FF"/>
                </a:solidFill>
              </a:rPr>
              <a:t>中，随着</a:t>
            </a:r>
            <a:r>
              <a:rPr lang="zh-CN" altLang="en-US" dirty="0">
                <a:solidFill>
                  <a:srgbClr val="0000FF"/>
                </a:solidFill>
              </a:rPr>
              <a:t>瓶内药液</a:t>
            </a:r>
            <a:r>
              <a:rPr lang="zh-CN" altLang="en-US" dirty="0" smtClean="0">
                <a:solidFill>
                  <a:srgbClr val="0000FF"/>
                </a:solidFill>
              </a:rPr>
              <a:t>流出，输液管</a:t>
            </a:r>
            <a:r>
              <a:rPr lang="zh-CN" altLang="en-US" dirty="0">
                <a:solidFill>
                  <a:srgbClr val="0000FF"/>
                </a:solidFill>
              </a:rPr>
              <a:t>出口处药液压强</a:t>
            </a:r>
            <a:r>
              <a:rPr lang="zh-CN" altLang="en-US" dirty="0" smtClean="0">
                <a:solidFill>
                  <a:srgbClr val="0000FF"/>
                </a:solidFill>
              </a:rPr>
              <a:t>减小，药液</a:t>
            </a:r>
            <a:r>
              <a:rPr lang="zh-CN" altLang="en-US" dirty="0">
                <a:solidFill>
                  <a:srgbClr val="0000FF"/>
                </a:solidFill>
              </a:rPr>
              <a:t>下滴的速度</a:t>
            </a:r>
            <a:r>
              <a:rPr lang="zh-CN" altLang="en-US" dirty="0" smtClean="0">
                <a:solidFill>
                  <a:srgbClr val="0000FF"/>
                </a:solidFill>
              </a:rPr>
              <a:t>减小，不</a:t>
            </a:r>
            <a:r>
              <a:rPr lang="zh-CN" altLang="en-US" dirty="0">
                <a:solidFill>
                  <a:srgbClr val="0000FF"/>
                </a:solidFill>
              </a:rPr>
              <a:t>符合</a:t>
            </a:r>
            <a:r>
              <a:rPr lang="zh-CN" altLang="en-US" dirty="0" smtClean="0">
                <a:solidFill>
                  <a:srgbClr val="0000FF"/>
                </a:solidFill>
              </a:rPr>
              <a:t>题意；</a:t>
            </a:r>
            <a:r>
              <a:rPr lang="en-US" altLang="zh-CN" dirty="0" smtClean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图中右边导管开口处与大气</a:t>
            </a:r>
            <a:r>
              <a:rPr lang="zh-CN" altLang="en-US" dirty="0" smtClean="0">
                <a:solidFill>
                  <a:srgbClr val="0000FF"/>
                </a:solidFill>
              </a:rPr>
              <a:t>连通，药液</a:t>
            </a:r>
            <a:r>
              <a:rPr lang="zh-CN" altLang="en-US" dirty="0">
                <a:solidFill>
                  <a:srgbClr val="0000FF"/>
                </a:solidFill>
              </a:rPr>
              <a:t>在下降的过程</a:t>
            </a:r>
            <a:r>
              <a:rPr lang="zh-CN" altLang="en-US" dirty="0" smtClean="0">
                <a:solidFill>
                  <a:srgbClr val="0000FF"/>
                </a:solidFill>
              </a:rPr>
              <a:t>中，瓶</a:t>
            </a:r>
            <a:r>
              <a:rPr lang="zh-CN" altLang="en-US" dirty="0">
                <a:solidFill>
                  <a:srgbClr val="0000FF"/>
                </a:solidFill>
              </a:rPr>
              <a:t>内气压与瓶内剩余药液产生的压强始终等于大气</a:t>
            </a:r>
            <a:r>
              <a:rPr lang="zh-CN" altLang="en-US" dirty="0" smtClean="0">
                <a:solidFill>
                  <a:srgbClr val="0000FF"/>
                </a:solidFill>
              </a:rPr>
              <a:t>压强，药液</a:t>
            </a:r>
            <a:r>
              <a:rPr lang="zh-CN" altLang="en-US" dirty="0">
                <a:solidFill>
                  <a:srgbClr val="0000FF"/>
                </a:solidFill>
              </a:rPr>
              <a:t>可以匀速滴</a:t>
            </a:r>
            <a:r>
              <a:rPr lang="zh-CN" altLang="en-US" dirty="0" smtClean="0">
                <a:solidFill>
                  <a:srgbClr val="0000FF"/>
                </a:solidFill>
              </a:rPr>
              <a:t>下，故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对。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23850" y="1538278"/>
            <a:ext cx="83010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/>
              <a:t>8</a:t>
            </a:r>
            <a:r>
              <a:rPr lang="zh-CN" altLang="en-US" dirty="0"/>
              <a:t>．甲同学做托里拆利</a:t>
            </a:r>
            <a:r>
              <a:rPr lang="zh-CN" altLang="en-US" dirty="0" smtClean="0"/>
              <a:t>实验，测</a:t>
            </a:r>
            <a:r>
              <a:rPr lang="zh-CN" altLang="en-US" dirty="0"/>
              <a:t>得管内外水银面高度差约</a:t>
            </a:r>
            <a:r>
              <a:rPr lang="en-US" altLang="zh-CN" dirty="0" smtClean="0"/>
              <a:t>76cm</a:t>
            </a:r>
            <a:r>
              <a:rPr lang="zh-CN" altLang="en-US" dirty="0" smtClean="0"/>
              <a:t>，乙</a:t>
            </a:r>
            <a:r>
              <a:rPr lang="zh-CN" altLang="en-US" dirty="0"/>
              <a:t>同学采取下面哪个措施可以改变这个</a:t>
            </a:r>
            <a:r>
              <a:rPr lang="zh-CN" altLang="en-US" dirty="0" smtClean="0"/>
              <a:t>高度差（</a:t>
            </a:r>
            <a:r>
              <a:rPr lang="zh-CN" altLang="en-US" dirty="0"/>
              <a:t>　　</a:t>
            </a:r>
            <a:r>
              <a:rPr lang="zh-CN" altLang="en-US" dirty="0" smtClean="0"/>
              <a:t>）</a:t>
            </a:r>
            <a:r>
              <a:rPr lang="en-US" altLang="zh-CN" dirty="0" smtClean="0"/>
              <a:t>A</a:t>
            </a:r>
            <a:r>
              <a:rPr lang="zh-CN" altLang="en-US" dirty="0"/>
              <a:t>．往水银槽内加少量</a:t>
            </a:r>
            <a:r>
              <a:rPr lang="zh-CN" altLang="en-US" dirty="0" smtClean="0"/>
              <a:t>水银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B</a:t>
            </a:r>
            <a:r>
              <a:rPr lang="zh-CN" altLang="en-US" dirty="0"/>
              <a:t>．用粗一些的玻璃管做</a:t>
            </a:r>
            <a:r>
              <a:rPr lang="zh-CN" altLang="en-US" dirty="0" smtClean="0"/>
              <a:t>实验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C</a:t>
            </a:r>
            <a:r>
              <a:rPr lang="zh-CN" altLang="en-US" dirty="0"/>
              <a:t>．把玻璃管往上</a:t>
            </a:r>
            <a:r>
              <a:rPr lang="zh-CN" altLang="en-US" dirty="0" smtClean="0"/>
              <a:t>提一提，但</a:t>
            </a:r>
            <a:r>
              <a:rPr lang="zh-CN" altLang="en-US" dirty="0"/>
              <a:t>不出水银</a:t>
            </a:r>
            <a:r>
              <a:rPr lang="zh-CN" altLang="en-US" dirty="0" smtClean="0"/>
              <a:t>面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D</a:t>
            </a:r>
            <a:r>
              <a:rPr lang="zh-CN" altLang="en-US" dirty="0" smtClean="0"/>
              <a:t>．</a:t>
            </a:r>
            <a:r>
              <a:rPr lang="zh-CN" altLang="en-US" dirty="0"/>
              <a:t>把实验移到高山上去做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7812360" y="2204864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23850" y="1623209"/>
            <a:ext cx="85074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往</a:t>
            </a:r>
            <a:r>
              <a:rPr lang="zh-CN" altLang="en-US" dirty="0">
                <a:solidFill>
                  <a:srgbClr val="0000FF"/>
                </a:solidFill>
              </a:rPr>
              <a:t>水银槽加</a:t>
            </a:r>
            <a:r>
              <a:rPr lang="zh-CN" altLang="en-US" dirty="0" smtClean="0">
                <a:solidFill>
                  <a:srgbClr val="0000FF"/>
                </a:solidFill>
              </a:rPr>
              <a:t>水银，用</a:t>
            </a:r>
            <a:r>
              <a:rPr lang="zh-CN" altLang="en-US" dirty="0">
                <a:solidFill>
                  <a:srgbClr val="0000FF"/>
                </a:solidFill>
              </a:rPr>
              <a:t>粗一些的玻璃管做</a:t>
            </a:r>
            <a:r>
              <a:rPr lang="zh-CN" altLang="en-US" dirty="0" smtClean="0">
                <a:solidFill>
                  <a:srgbClr val="0000FF"/>
                </a:solidFill>
              </a:rPr>
              <a:t>实验，把</a:t>
            </a:r>
            <a:r>
              <a:rPr lang="zh-CN" altLang="en-US" dirty="0">
                <a:solidFill>
                  <a:srgbClr val="0000FF"/>
                </a:solidFill>
              </a:rPr>
              <a:t>玻璃管往上</a:t>
            </a:r>
            <a:r>
              <a:rPr lang="zh-CN" altLang="en-US" dirty="0" smtClean="0">
                <a:solidFill>
                  <a:srgbClr val="0000FF"/>
                </a:solidFill>
              </a:rPr>
              <a:t>提，这</a:t>
            </a:r>
            <a:r>
              <a:rPr lang="zh-CN" altLang="en-US" dirty="0">
                <a:solidFill>
                  <a:srgbClr val="0000FF"/>
                </a:solidFill>
              </a:rPr>
              <a:t>三个方法既不能改变大气压的</a:t>
            </a:r>
            <a:r>
              <a:rPr lang="zh-CN" altLang="en-US" dirty="0" smtClean="0">
                <a:solidFill>
                  <a:srgbClr val="0000FF"/>
                </a:solidFill>
              </a:rPr>
              <a:t>大小，又</a:t>
            </a:r>
            <a:r>
              <a:rPr lang="zh-CN" altLang="en-US" dirty="0">
                <a:solidFill>
                  <a:srgbClr val="0000FF"/>
                </a:solidFill>
              </a:rPr>
              <a:t>不能改变水银柱的</a:t>
            </a:r>
            <a:r>
              <a:rPr lang="zh-CN" altLang="en-US" dirty="0" smtClean="0">
                <a:solidFill>
                  <a:srgbClr val="0000FF"/>
                </a:solidFill>
              </a:rPr>
              <a:t>压强，故都</a:t>
            </a:r>
            <a:r>
              <a:rPr lang="zh-CN" altLang="en-US" dirty="0">
                <a:solidFill>
                  <a:srgbClr val="0000FF"/>
                </a:solidFill>
              </a:rPr>
              <a:t>不能使管内外水银面高度差发生</a:t>
            </a:r>
            <a:r>
              <a:rPr lang="zh-CN" altLang="en-US" dirty="0" smtClean="0">
                <a:solidFill>
                  <a:srgbClr val="0000FF"/>
                </a:solidFill>
              </a:rPr>
              <a:t>变化；把</a:t>
            </a:r>
            <a:r>
              <a:rPr lang="zh-CN" altLang="en-US" dirty="0">
                <a:solidFill>
                  <a:srgbClr val="0000FF"/>
                </a:solidFill>
              </a:rPr>
              <a:t>实验移到高山上去</a:t>
            </a:r>
            <a:r>
              <a:rPr lang="zh-CN" altLang="en-US" dirty="0" smtClean="0">
                <a:solidFill>
                  <a:srgbClr val="0000FF"/>
                </a:solidFill>
              </a:rPr>
              <a:t>做，高山</a:t>
            </a:r>
            <a:r>
              <a:rPr lang="zh-CN" altLang="en-US" dirty="0">
                <a:solidFill>
                  <a:srgbClr val="0000FF"/>
                </a:solidFill>
              </a:rPr>
              <a:t>上大气压</a:t>
            </a:r>
            <a:r>
              <a:rPr lang="zh-CN" altLang="en-US" dirty="0" smtClean="0">
                <a:solidFill>
                  <a:srgbClr val="0000FF"/>
                </a:solidFill>
              </a:rPr>
              <a:t>小，能</a:t>
            </a:r>
            <a:r>
              <a:rPr lang="zh-CN" altLang="en-US" dirty="0">
                <a:solidFill>
                  <a:srgbClr val="0000FF"/>
                </a:solidFill>
              </a:rPr>
              <a:t>支持的水银柱高度也就变小。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95288" y="1125538"/>
            <a:ext cx="1409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/>
              <a:t>重点梳理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50825" y="1700213"/>
            <a:ext cx="8642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1</a:t>
            </a:r>
            <a:r>
              <a:rPr lang="zh-CN" altLang="en-US" dirty="0"/>
              <a:t>．压强</a:t>
            </a:r>
          </a:p>
        </p:txBody>
      </p:sp>
      <p:sp>
        <p:nvSpPr>
          <p:cNvPr id="6148" name="Rectangle 40"/>
          <p:cNvSpPr>
            <a:spLocks noChangeArrowheads="1"/>
          </p:cNvSpPr>
          <p:nvPr/>
        </p:nvSpPr>
        <p:spPr bwMode="auto">
          <a:xfrm>
            <a:off x="976313" y="2224088"/>
            <a:ext cx="15525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aphicFrame>
        <p:nvGraphicFramePr>
          <p:cNvPr id="54461" name="Group 189"/>
          <p:cNvGraphicFramePr>
            <a:graphicFrameLocks noGrp="1"/>
          </p:cNvGraphicFramePr>
          <p:nvPr/>
        </p:nvGraphicFramePr>
        <p:xfrm>
          <a:off x="179388" y="2349500"/>
          <a:ext cx="8496300" cy="4319588"/>
        </p:xfrm>
        <a:graphic>
          <a:graphicData uri="http://schemas.openxmlformats.org/drawingml/2006/table">
            <a:tbl>
              <a:tblPr/>
              <a:tblGrid>
                <a:gridCol w="1487487"/>
                <a:gridCol w="1485900"/>
                <a:gridCol w="2516188"/>
                <a:gridCol w="3006725"/>
              </a:tblGrid>
              <a:tr h="9271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重力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rowSpan="6">
                  <a:txBody>
                    <a:bodyPr/>
                    <a:lstStyle/>
                    <a:p>
                      <a:pPr marL="0" marR="0" lvl="0" indent="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区别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弹力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引力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方向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垂直于受力面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竖直向下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在接触的物体表面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在物体的重心上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施力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被支撑的物体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地球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pS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受力图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5" name="Rectangle 42"/>
          <p:cNvSpPr>
            <a:spLocks noChangeArrowheads="1"/>
          </p:cNvSpPr>
          <p:nvPr/>
        </p:nvSpPr>
        <p:spPr bwMode="auto">
          <a:xfrm>
            <a:off x="976313" y="2224088"/>
            <a:ext cx="18557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33" y="5934106"/>
            <a:ext cx="1123810" cy="504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838868"/>
            <a:ext cx="1523810" cy="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5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106488"/>
            <a:ext cx="8497887" cy="5549900"/>
            <a:chOff x="249" y="697"/>
            <a:chExt cx="5353" cy="3496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auto">
            <a:xfrm>
              <a:off x="249" y="697"/>
              <a:ext cx="5353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dirty="0"/>
                <a:t>9</a:t>
              </a:r>
              <a:r>
                <a:rPr lang="zh-CN" altLang="en-US" dirty="0"/>
                <a:t>．如图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14</a:t>
              </a:r>
              <a:r>
                <a:rPr lang="zh-CN" altLang="en-US" dirty="0"/>
                <a:t>甲所</a:t>
              </a:r>
              <a:r>
                <a:rPr lang="zh-CN" altLang="en-US" dirty="0" smtClean="0"/>
                <a:t>示，将</a:t>
              </a:r>
              <a:r>
                <a:rPr lang="zh-CN" altLang="en-US" dirty="0"/>
                <a:t>杯子里装满</a:t>
              </a:r>
              <a:r>
                <a:rPr lang="zh-CN" altLang="en-US" dirty="0" smtClean="0"/>
                <a:t>水，用</a:t>
              </a:r>
              <a:r>
                <a:rPr lang="zh-CN" altLang="en-US" dirty="0"/>
                <a:t>纸把杯口  盖</a:t>
              </a:r>
              <a:r>
                <a:rPr lang="zh-CN" altLang="en-US" dirty="0" smtClean="0"/>
                <a:t>严，手</a:t>
              </a:r>
              <a:r>
                <a:rPr lang="zh-CN" altLang="en-US" dirty="0"/>
                <a:t>按住纸片把杯子</a:t>
              </a:r>
              <a:r>
                <a:rPr lang="zh-CN" altLang="en-US" dirty="0" smtClean="0"/>
                <a:t>倒过来，放开</a:t>
              </a:r>
              <a:r>
                <a:rPr lang="zh-CN" altLang="en-US" dirty="0"/>
                <a:t>手</a:t>
              </a:r>
              <a:r>
                <a:rPr lang="zh-CN" altLang="en-US" dirty="0" smtClean="0"/>
                <a:t>后，纸片</a:t>
              </a:r>
              <a:r>
                <a:rPr lang="zh-CN" altLang="en-US" dirty="0"/>
                <a:t>不会</a:t>
              </a:r>
              <a:r>
                <a:rPr lang="zh-CN" altLang="en-US" dirty="0" smtClean="0"/>
                <a:t>掉下来，杯</a:t>
              </a:r>
              <a:r>
                <a:rPr lang="zh-CN" altLang="en-US" dirty="0"/>
                <a:t>中的水也不会流出</a:t>
              </a:r>
              <a:r>
                <a:rPr lang="zh-CN" altLang="en-US" dirty="0" smtClean="0"/>
                <a:t>来，这</a:t>
              </a:r>
              <a:r>
                <a:rPr lang="zh-CN" altLang="en-US" dirty="0"/>
                <a:t>说明</a:t>
              </a:r>
              <a:r>
                <a:rPr lang="en-US" altLang="zh-CN" dirty="0"/>
                <a:t>__________________</a:t>
              </a:r>
              <a:r>
                <a:rPr lang="zh-CN" altLang="en-US" dirty="0"/>
                <a:t>。如果将杯子转到如图乙或丙所示的</a:t>
              </a:r>
              <a:r>
                <a:rPr lang="zh-CN" altLang="en-US" dirty="0" smtClean="0"/>
                <a:t>位置，纸片</a:t>
              </a:r>
              <a:r>
                <a:rPr lang="en-US" altLang="zh-CN" dirty="0" smtClean="0"/>
                <a:t>________</a:t>
              </a:r>
              <a:r>
                <a:rPr lang="zh-CN" altLang="en-US" dirty="0" smtClean="0"/>
                <a:t>（选</a:t>
              </a:r>
              <a:r>
                <a:rPr lang="zh-CN" altLang="en-US" dirty="0"/>
                <a:t>填“会”或</a:t>
              </a:r>
              <a:r>
                <a:rPr lang="zh-CN" altLang="en-US" dirty="0" smtClean="0"/>
                <a:t>“不会”）掉下来，水</a:t>
              </a:r>
              <a:r>
                <a:rPr lang="en-US" altLang="zh-CN" dirty="0" smtClean="0"/>
                <a:t>________</a:t>
              </a:r>
              <a:r>
                <a:rPr lang="zh-CN" altLang="en-US" dirty="0" smtClean="0"/>
                <a:t>（选</a:t>
              </a:r>
              <a:r>
                <a:rPr lang="zh-CN" altLang="en-US" dirty="0"/>
                <a:t>填“会”或</a:t>
              </a:r>
              <a:r>
                <a:rPr lang="zh-CN" altLang="en-US" dirty="0" smtClean="0"/>
                <a:t>“不会”）流出来，这</a:t>
              </a:r>
              <a:r>
                <a:rPr lang="zh-CN" altLang="en-US" dirty="0"/>
                <a:t>说明大气</a:t>
              </a:r>
              <a:r>
                <a:rPr lang="en-US" altLang="zh-CN" dirty="0"/>
                <a:t>______________________</a:t>
              </a:r>
              <a:r>
                <a:rPr lang="zh-CN" altLang="en-US" dirty="0"/>
                <a:t>。 </a:t>
              </a:r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3838" y="3905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 i="1"/>
                <a:t>T</a:t>
              </a:r>
              <a:r>
                <a:rPr lang="zh-CN" altLang="en-US"/>
                <a:t>－</a:t>
              </a:r>
              <a:r>
                <a:rPr lang="en-US" altLang="zh-CN"/>
                <a:t>14 </a:t>
              </a:r>
            </a:p>
          </p:txBody>
        </p:sp>
      </p:grp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5004594" y="2197926"/>
            <a:ext cx="2176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存在大气压强 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978134" y="2854559"/>
            <a:ext cx="95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不会 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064077" y="3392923"/>
            <a:ext cx="95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不会 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387207" y="3883823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向各个方向都有压强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73" y="4616450"/>
            <a:ext cx="4006861" cy="1692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/>
      <p:bldP spid="115721" grpId="0"/>
      <p:bldP spid="1157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95288" y="1484313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类型四　液体压强与流速的关系 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95288" y="2044671"/>
            <a:ext cx="8362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dirty="0" smtClean="0"/>
              <a:t>    探究</a:t>
            </a:r>
            <a:r>
              <a:rPr lang="zh-CN" altLang="en-US" dirty="0"/>
              <a:t>流速大小对流体压强的影响是课程标准的新</a:t>
            </a:r>
            <a:r>
              <a:rPr lang="zh-CN" altLang="en-US" dirty="0" smtClean="0"/>
              <a:t>内容，对</a:t>
            </a:r>
            <a:r>
              <a:rPr lang="zh-CN" altLang="en-US" dirty="0"/>
              <a:t>这一部分知识的考查将成为中考命题的一个新亮点。试题通常以阅读题、实验探究、创新应用题等形式给</a:t>
            </a:r>
            <a:r>
              <a:rPr lang="zh-CN" altLang="en-US" dirty="0" smtClean="0"/>
              <a:t>出，需</a:t>
            </a:r>
            <a:r>
              <a:rPr lang="zh-CN" altLang="en-US" dirty="0"/>
              <a:t>确定研究</a:t>
            </a:r>
            <a:r>
              <a:rPr lang="zh-CN" altLang="en-US" dirty="0" smtClean="0"/>
              <a:t>对象，判断</a:t>
            </a:r>
            <a:r>
              <a:rPr lang="zh-CN" altLang="en-US" dirty="0"/>
              <a:t>物体上、下方压强大小的改变</a:t>
            </a:r>
            <a:r>
              <a:rPr lang="zh-CN" altLang="en-US" dirty="0" smtClean="0"/>
              <a:t>情况，分析</a:t>
            </a:r>
            <a:r>
              <a:rPr lang="zh-CN" altLang="en-US" dirty="0"/>
              <a:t>得出结论。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825" y="1462088"/>
            <a:ext cx="8723313" cy="4810125"/>
            <a:chOff x="158" y="921"/>
            <a:chExt cx="5495" cy="303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158" y="921"/>
              <a:ext cx="5495" cy="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66700"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indent="0"/>
              <a:r>
                <a:rPr lang="zh-CN" altLang="en-US" dirty="0">
                  <a:solidFill>
                    <a:srgbClr val="FF0000"/>
                  </a:solidFill>
                </a:rPr>
                <a:t>例</a:t>
              </a:r>
              <a:r>
                <a:rPr lang="en-US" altLang="zh-CN" dirty="0">
                  <a:solidFill>
                    <a:srgbClr val="FF0000"/>
                  </a:solidFill>
                </a:rPr>
                <a:t>6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 </a:t>
              </a:r>
              <a:r>
                <a:rPr lang="zh-CN" altLang="en-US" dirty="0" smtClean="0"/>
                <a:t>如</a:t>
              </a: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15</a:t>
              </a:r>
              <a:r>
                <a:rPr lang="zh-CN" altLang="en-US" dirty="0"/>
                <a:t>所</a:t>
              </a:r>
              <a:r>
                <a:rPr lang="zh-CN" altLang="en-US" dirty="0" smtClean="0"/>
                <a:t>示，在</a:t>
              </a:r>
              <a:r>
                <a:rPr lang="zh-CN" altLang="en-US" dirty="0"/>
                <a:t>一个盛水的玻璃杯内插入一根吸管</a:t>
              </a:r>
              <a:r>
                <a:rPr lang="en-US" altLang="zh-CN" i="1" dirty="0" smtClean="0"/>
                <a:t>A</a:t>
              </a:r>
              <a:r>
                <a:rPr lang="zh-CN" altLang="en-US" dirty="0" smtClean="0"/>
                <a:t>，用</a:t>
              </a:r>
              <a:r>
                <a:rPr lang="zh-CN" altLang="en-US" dirty="0"/>
                <a:t>另一根吸管</a:t>
              </a:r>
              <a:r>
                <a:rPr lang="en-US" altLang="zh-CN" i="1" dirty="0"/>
                <a:t>B</a:t>
              </a:r>
              <a:r>
                <a:rPr lang="zh-CN" altLang="en-US" dirty="0"/>
                <a:t>对准</a:t>
              </a:r>
              <a:r>
                <a:rPr lang="en-US" altLang="zh-CN" i="1" dirty="0"/>
                <a:t>A</a:t>
              </a:r>
              <a:r>
                <a:rPr lang="zh-CN" altLang="en-US" dirty="0"/>
                <a:t>的管口上方</a:t>
              </a:r>
              <a:r>
                <a:rPr lang="zh-CN" altLang="en-US" dirty="0" smtClean="0"/>
                <a:t>吹气，看到</a:t>
              </a:r>
              <a:r>
                <a:rPr lang="en-US" altLang="zh-CN" i="1" dirty="0"/>
                <a:t>A</a:t>
              </a:r>
              <a:r>
                <a:rPr lang="zh-CN" altLang="en-US" dirty="0"/>
                <a:t>的管口有水喷出。这是因为流体的流速越</a:t>
              </a:r>
              <a:r>
                <a:rPr lang="en-US" altLang="zh-CN" dirty="0" smtClean="0"/>
                <a:t>______</a:t>
              </a:r>
              <a:r>
                <a:rPr lang="zh-CN" altLang="en-US" dirty="0" smtClean="0"/>
                <a:t>，压强</a:t>
              </a:r>
              <a:r>
                <a:rPr lang="zh-CN" altLang="en-US" dirty="0"/>
                <a:t>越</a:t>
              </a:r>
              <a:r>
                <a:rPr lang="en-US" altLang="zh-CN" dirty="0"/>
                <a:t>______</a:t>
              </a:r>
              <a:r>
                <a:rPr lang="zh-CN" altLang="en-US" dirty="0"/>
                <a:t>。以下现象中不能用此原理解释的是</a:t>
              </a:r>
              <a:r>
                <a:rPr lang="en-US" altLang="zh-CN" dirty="0" smtClean="0"/>
                <a:t>________</a:t>
              </a:r>
              <a:r>
                <a:rPr lang="zh-CN" altLang="en-US" dirty="0" smtClean="0"/>
                <a:t>（填序号）。</a:t>
              </a:r>
              <a:endParaRPr lang="en-US" altLang="zh-CN" dirty="0" smtClean="0"/>
            </a:p>
            <a:p>
              <a:pPr indent="0"/>
              <a:r>
                <a:rPr lang="zh-CN" altLang="en-US" dirty="0" smtClean="0"/>
                <a:t>①</a:t>
              </a:r>
              <a:r>
                <a:rPr lang="zh-CN" altLang="en-US" dirty="0"/>
                <a:t>两艘并排高速航行的船不能靠岸太</a:t>
              </a:r>
              <a:r>
                <a:rPr lang="zh-CN" altLang="en-US" dirty="0" smtClean="0"/>
                <a:t>近</a:t>
              </a:r>
              <a:endParaRPr lang="en-US" altLang="zh-CN" dirty="0" smtClean="0"/>
            </a:p>
            <a:p>
              <a:pPr indent="0"/>
              <a:r>
                <a:rPr lang="zh-CN" altLang="en-US" dirty="0" smtClean="0"/>
                <a:t>②</a:t>
              </a:r>
              <a:r>
                <a:rPr lang="zh-CN" altLang="en-US" dirty="0"/>
                <a:t>用吸管把饮料吸进嘴</a:t>
              </a:r>
              <a:r>
                <a:rPr lang="zh-CN" altLang="en-US" dirty="0" smtClean="0"/>
                <a:t>里</a:t>
              </a:r>
              <a:endParaRPr lang="en-US" altLang="zh-CN" dirty="0" smtClean="0"/>
            </a:p>
            <a:p>
              <a:pPr indent="0"/>
              <a:r>
                <a:rPr lang="zh-CN" altLang="en-US" dirty="0" smtClean="0"/>
                <a:t>③</a:t>
              </a:r>
              <a:r>
                <a:rPr lang="zh-CN" altLang="en-US" dirty="0"/>
                <a:t>狂风会把一些不牢固的建筑物的屋顶掀翻 </a:t>
              </a:r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4244" y="3663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 dirty="0"/>
                <a:t>图</a:t>
              </a:r>
              <a:r>
                <a:rPr lang="en-US" altLang="zh-CN" dirty="0"/>
                <a:t>8</a:t>
              </a:r>
              <a:r>
                <a:rPr lang="zh-CN" altLang="en-US" dirty="0"/>
                <a:t>－</a:t>
              </a:r>
              <a:r>
                <a:rPr lang="en-US" altLang="zh-CN" i="1" dirty="0"/>
                <a:t>T</a:t>
              </a:r>
              <a:r>
                <a:rPr lang="zh-CN" altLang="en-US" dirty="0"/>
                <a:t>－</a:t>
              </a:r>
              <a:r>
                <a:rPr lang="en-US" altLang="zh-CN" dirty="0"/>
                <a:t>15 </a:t>
              </a:r>
            </a:p>
          </p:txBody>
        </p:sp>
      </p:grp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482235" y="2636838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大 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6516216" y="2636838"/>
            <a:ext cx="64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小 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217988" y="3213100"/>
            <a:ext cx="64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②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19" y="3933056"/>
            <a:ext cx="1530806" cy="18722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/>
      <p:bldP spid="11776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23850" y="1401000"/>
            <a:ext cx="85074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本题</a:t>
            </a:r>
            <a:r>
              <a:rPr lang="zh-CN" altLang="en-US" dirty="0">
                <a:solidFill>
                  <a:srgbClr val="0000FF"/>
                </a:solidFill>
              </a:rPr>
              <a:t>考查了流体压强与流速的关系。流体压强与流速的</a:t>
            </a:r>
            <a:r>
              <a:rPr lang="zh-CN" altLang="en-US" dirty="0" smtClean="0">
                <a:solidFill>
                  <a:srgbClr val="0000FF"/>
                </a:solidFill>
              </a:rPr>
              <a:t>关系：流速</a:t>
            </a:r>
            <a:r>
              <a:rPr lang="zh-CN" altLang="en-US" dirty="0">
                <a:solidFill>
                  <a:srgbClr val="0000FF"/>
                </a:solidFill>
              </a:rPr>
              <a:t>越</a:t>
            </a:r>
            <a:r>
              <a:rPr lang="zh-CN" altLang="en-US" dirty="0" smtClean="0">
                <a:solidFill>
                  <a:srgbClr val="0000FF"/>
                </a:solidFill>
              </a:rPr>
              <a:t>大，压强</a:t>
            </a:r>
            <a:r>
              <a:rPr lang="zh-CN" altLang="en-US" dirty="0">
                <a:solidFill>
                  <a:srgbClr val="0000FF"/>
                </a:solidFill>
              </a:rPr>
              <a:t>越</a:t>
            </a:r>
            <a:r>
              <a:rPr lang="zh-CN" altLang="en-US" dirty="0" smtClean="0">
                <a:solidFill>
                  <a:srgbClr val="0000FF"/>
                </a:solidFill>
              </a:rPr>
              <a:t>小；流速</a:t>
            </a:r>
            <a:r>
              <a:rPr lang="zh-CN" altLang="en-US" dirty="0">
                <a:solidFill>
                  <a:srgbClr val="0000FF"/>
                </a:solidFill>
              </a:rPr>
              <a:t>越</a:t>
            </a:r>
            <a:r>
              <a:rPr lang="zh-CN" altLang="en-US" dirty="0" smtClean="0">
                <a:solidFill>
                  <a:srgbClr val="0000FF"/>
                </a:solidFill>
              </a:rPr>
              <a:t>小，压强</a:t>
            </a:r>
            <a:r>
              <a:rPr lang="zh-CN" altLang="en-US" dirty="0">
                <a:solidFill>
                  <a:srgbClr val="0000FF"/>
                </a:solidFill>
              </a:rPr>
              <a:t>越大。两艘船并排高速行驶</a:t>
            </a:r>
            <a:r>
              <a:rPr lang="zh-CN" altLang="en-US" dirty="0" smtClean="0">
                <a:solidFill>
                  <a:srgbClr val="0000FF"/>
                </a:solidFill>
              </a:rPr>
              <a:t>时，两</a:t>
            </a:r>
            <a:r>
              <a:rPr lang="zh-CN" altLang="en-US" dirty="0">
                <a:solidFill>
                  <a:srgbClr val="0000FF"/>
                </a:solidFill>
              </a:rPr>
              <a:t>艘船之间的水流流速大压强</a:t>
            </a:r>
            <a:r>
              <a:rPr lang="zh-CN" altLang="en-US" dirty="0" smtClean="0">
                <a:solidFill>
                  <a:srgbClr val="0000FF"/>
                </a:solidFill>
              </a:rPr>
              <a:t>小，容易</a:t>
            </a:r>
            <a:r>
              <a:rPr lang="zh-CN" altLang="en-US" dirty="0">
                <a:solidFill>
                  <a:srgbClr val="0000FF"/>
                </a:solidFill>
              </a:rPr>
              <a:t>发生相撞</a:t>
            </a:r>
            <a:r>
              <a:rPr lang="zh-CN" altLang="en-US" dirty="0" smtClean="0">
                <a:solidFill>
                  <a:srgbClr val="0000FF"/>
                </a:solidFill>
              </a:rPr>
              <a:t>事故；用</a:t>
            </a:r>
            <a:r>
              <a:rPr lang="zh-CN" altLang="en-US" dirty="0">
                <a:solidFill>
                  <a:srgbClr val="0000FF"/>
                </a:solidFill>
              </a:rPr>
              <a:t>吸管吸饮料是利用了大气压的</a:t>
            </a:r>
            <a:r>
              <a:rPr lang="zh-CN" altLang="en-US" dirty="0" smtClean="0">
                <a:solidFill>
                  <a:srgbClr val="0000FF"/>
                </a:solidFill>
              </a:rPr>
              <a:t>作用，不能</a:t>
            </a:r>
            <a:r>
              <a:rPr lang="zh-CN" altLang="en-US" dirty="0">
                <a:solidFill>
                  <a:srgbClr val="0000FF"/>
                </a:solidFill>
              </a:rPr>
              <a:t>揭示流体压强与流速的</a:t>
            </a:r>
            <a:r>
              <a:rPr lang="zh-CN" altLang="en-US" dirty="0" smtClean="0">
                <a:solidFill>
                  <a:srgbClr val="0000FF"/>
                </a:solidFill>
              </a:rPr>
              <a:t>关系；刮</a:t>
            </a:r>
            <a:r>
              <a:rPr lang="zh-CN" altLang="en-US" dirty="0">
                <a:solidFill>
                  <a:srgbClr val="0000FF"/>
                </a:solidFill>
              </a:rPr>
              <a:t>狂风</a:t>
            </a:r>
            <a:r>
              <a:rPr lang="zh-CN" altLang="en-US" dirty="0" smtClean="0">
                <a:solidFill>
                  <a:srgbClr val="0000FF"/>
                </a:solidFill>
              </a:rPr>
              <a:t>时，空气</a:t>
            </a:r>
            <a:r>
              <a:rPr lang="zh-CN" altLang="en-US" dirty="0">
                <a:solidFill>
                  <a:srgbClr val="0000FF"/>
                </a:solidFill>
              </a:rPr>
              <a:t>高速</a:t>
            </a:r>
            <a:r>
              <a:rPr lang="zh-CN" altLang="en-US" dirty="0" smtClean="0">
                <a:solidFill>
                  <a:srgbClr val="0000FF"/>
                </a:solidFill>
              </a:rPr>
              <a:t>流动，建筑物</a:t>
            </a:r>
            <a:r>
              <a:rPr lang="zh-CN" altLang="en-US" dirty="0">
                <a:solidFill>
                  <a:srgbClr val="0000FF"/>
                </a:solidFill>
              </a:rPr>
              <a:t>外气压</a:t>
            </a:r>
            <a:r>
              <a:rPr lang="zh-CN" altLang="en-US" dirty="0" smtClean="0">
                <a:solidFill>
                  <a:srgbClr val="0000FF"/>
                </a:solidFill>
              </a:rPr>
              <a:t>减小，小于</a:t>
            </a:r>
            <a:r>
              <a:rPr lang="zh-CN" altLang="en-US" dirty="0">
                <a:solidFill>
                  <a:srgbClr val="0000FF"/>
                </a:solidFill>
              </a:rPr>
              <a:t>建筑物内的</a:t>
            </a:r>
            <a:r>
              <a:rPr lang="zh-CN" altLang="en-US" dirty="0" smtClean="0">
                <a:solidFill>
                  <a:srgbClr val="0000FF"/>
                </a:solidFill>
              </a:rPr>
              <a:t>气压，在</a:t>
            </a:r>
            <a:r>
              <a:rPr lang="zh-CN" altLang="en-US" dirty="0">
                <a:solidFill>
                  <a:srgbClr val="0000FF"/>
                </a:solidFill>
              </a:rPr>
              <a:t>这个气压差的作用</a:t>
            </a:r>
            <a:r>
              <a:rPr lang="zh-CN" altLang="en-US" dirty="0" smtClean="0">
                <a:solidFill>
                  <a:srgbClr val="0000FF"/>
                </a:solidFill>
              </a:rPr>
              <a:t>下，屋顶</a:t>
            </a:r>
            <a:r>
              <a:rPr lang="zh-CN" altLang="en-US" dirty="0">
                <a:solidFill>
                  <a:srgbClr val="0000FF"/>
                </a:solidFill>
              </a:rPr>
              <a:t>容易掀翻。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23850" y="1538278"/>
            <a:ext cx="84978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indent="0"/>
            <a:r>
              <a:rPr lang="en-US" altLang="zh-CN" dirty="0"/>
              <a:t>10</a:t>
            </a:r>
            <a:r>
              <a:rPr lang="zh-CN" altLang="en-US" dirty="0"/>
              <a:t>．请你想象</a:t>
            </a:r>
            <a:r>
              <a:rPr lang="zh-CN" altLang="en-US" dirty="0" smtClean="0"/>
              <a:t>一下，假如</a:t>
            </a:r>
            <a:r>
              <a:rPr lang="zh-CN" altLang="en-US" dirty="0"/>
              <a:t>“流体</a:t>
            </a:r>
            <a:r>
              <a:rPr lang="zh-CN" altLang="en-US" dirty="0" smtClean="0"/>
              <a:t>中，流速</a:t>
            </a:r>
            <a:r>
              <a:rPr lang="zh-CN" altLang="en-US" dirty="0"/>
              <a:t>越大的位置压强越大</a:t>
            </a:r>
            <a:r>
              <a:rPr lang="zh-CN" altLang="en-US" dirty="0" smtClean="0"/>
              <a:t>”，则</a:t>
            </a:r>
            <a:r>
              <a:rPr lang="zh-CN" altLang="en-US" dirty="0"/>
              <a:t>可能会</a:t>
            </a:r>
            <a:r>
              <a:rPr lang="zh-CN" altLang="en-US" dirty="0" smtClean="0"/>
              <a:t>出现（</a:t>
            </a:r>
            <a:r>
              <a:rPr lang="zh-CN" altLang="en-US" dirty="0"/>
              <a:t>　　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A</a:t>
            </a:r>
            <a:r>
              <a:rPr lang="zh-CN" altLang="en-US" dirty="0"/>
              <a:t>．两船</a:t>
            </a:r>
            <a:r>
              <a:rPr lang="zh-CN" altLang="en-US" dirty="0" smtClean="0"/>
              <a:t>并行，造成</a:t>
            </a:r>
            <a:r>
              <a:rPr lang="zh-CN" altLang="en-US" dirty="0"/>
              <a:t>相吸</a:t>
            </a:r>
            <a:r>
              <a:rPr lang="zh-CN" altLang="en-US" dirty="0" smtClean="0"/>
              <a:t>相撞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B</a:t>
            </a:r>
            <a:r>
              <a:rPr lang="zh-CN" altLang="en-US" dirty="0"/>
              <a:t>．室外有</a:t>
            </a:r>
            <a:r>
              <a:rPr lang="zh-CN" altLang="en-US" dirty="0" smtClean="0"/>
              <a:t>风时，窗帘</a:t>
            </a:r>
            <a:r>
              <a:rPr lang="zh-CN" altLang="en-US" dirty="0"/>
              <a:t>飘到</a:t>
            </a:r>
            <a:r>
              <a:rPr lang="zh-CN" altLang="en-US" dirty="0" smtClean="0"/>
              <a:t>窗外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C</a:t>
            </a:r>
            <a:r>
              <a:rPr lang="zh-CN" altLang="en-US" dirty="0"/>
              <a:t>．台风刮</a:t>
            </a:r>
            <a:r>
              <a:rPr lang="zh-CN" altLang="en-US" dirty="0" smtClean="0"/>
              <a:t>过，压</a:t>
            </a:r>
            <a:r>
              <a:rPr lang="zh-CN" altLang="en-US" dirty="0"/>
              <a:t>塌</a:t>
            </a:r>
            <a:r>
              <a:rPr lang="zh-CN" altLang="en-US" dirty="0" smtClean="0"/>
              <a:t>屋顶</a:t>
            </a:r>
            <a:endParaRPr lang="en-US" altLang="zh-CN" dirty="0" smtClean="0"/>
          </a:p>
          <a:p>
            <a:pPr indent="0"/>
            <a:r>
              <a:rPr lang="en-US" altLang="zh-CN" dirty="0" smtClean="0"/>
              <a:t>D</a:t>
            </a:r>
            <a:r>
              <a:rPr lang="zh-CN" altLang="en-US" dirty="0"/>
              <a:t>．汽车</a:t>
            </a:r>
            <a:r>
              <a:rPr lang="zh-CN" altLang="en-US" dirty="0" smtClean="0"/>
              <a:t>驶过，路边</a:t>
            </a:r>
            <a:r>
              <a:rPr lang="zh-CN" altLang="en-US" dirty="0"/>
              <a:t>的树叶被卷入车底 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419475" y="22050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C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071" y="764704"/>
            <a:ext cx="9001000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假如</a:t>
            </a:r>
            <a:r>
              <a:rPr lang="zh-CN" altLang="en-US" dirty="0">
                <a:solidFill>
                  <a:srgbClr val="0000FF"/>
                </a:solidFill>
              </a:rPr>
              <a:t>水的流速越</a:t>
            </a:r>
            <a:r>
              <a:rPr lang="zh-CN" altLang="en-US" dirty="0" smtClean="0">
                <a:solidFill>
                  <a:srgbClr val="0000FF"/>
                </a:solidFill>
              </a:rPr>
              <a:t>大，压强</a:t>
            </a:r>
            <a:r>
              <a:rPr lang="zh-CN" altLang="en-US" dirty="0">
                <a:solidFill>
                  <a:srgbClr val="0000FF"/>
                </a:solidFill>
              </a:rPr>
              <a:t>越</a:t>
            </a:r>
            <a:r>
              <a:rPr lang="zh-CN" altLang="en-US" dirty="0" smtClean="0">
                <a:solidFill>
                  <a:srgbClr val="0000FF"/>
                </a:solidFill>
              </a:rPr>
              <a:t>大，由于</a:t>
            </a:r>
            <a:r>
              <a:rPr lang="zh-CN" altLang="en-US" dirty="0">
                <a:solidFill>
                  <a:srgbClr val="0000FF"/>
                </a:solidFill>
              </a:rPr>
              <a:t>两船内侧水流速度大于两船外侧水流</a:t>
            </a:r>
            <a:r>
              <a:rPr lang="zh-CN" altLang="en-US" dirty="0" smtClean="0">
                <a:solidFill>
                  <a:srgbClr val="0000FF"/>
                </a:solidFill>
              </a:rPr>
              <a:t>速度，因此</a:t>
            </a:r>
            <a:r>
              <a:rPr lang="zh-CN" altLang="en-US" dirty="0">
                <a:solidFill>
                  <a:srgbClr val="0000FF"/>
                </a:solidFill>
              </a:rPr>
              <a:t>两船内侧水的压强大于两船外侧水的</a:t>
            </a:r>
            <a:r>
              <a:rPr lang="zh-CN" altLang="en-US" dirty="0" smtClean="0">
                <a:solidFill>
                  <a:srgbClr val="0000FF"/>
                </a:solidFill>
              </a:rPr>
              <a:t>压强，船</a:t>
            </a:r>
            <a:r>
              <a:rPr lang="zh-CN" altLang="en-US" dirty="0">
                <a:solidFill>
                  <a:srgbClr val="0000FF"/>
                </a:solidFill>
              </a:rPr>
              <a:t>内外侧的水存在压强</a:t>
            </a:r>
            <a:r>
              <a:rPr lang="zh-CN" altLang="en-US" dirty="0" smtClean="0">
                <a:solidFill>
                  <a:srgbClr val="0000FF"/>
                </a:solidFill>
              </a:rPr>
              <a:t>差，水</a:t>
            </a:r>
            <a:r>
              <a:rPr lang="zh-CN" altLang="en-US" dirty="0">
                <a:solidFill>
                  <a:srgbClr val="0000FF"/>
                </a:solidFill>
              </a:rPr>
              <a:t>的压强差使两船</a:t>
            </a:r>
            <a:r>
              <a:rPr lang="zh-CN" altLang="en-US" dirty="0" smtClean="0">
                <a:solidFill>
                  <a:srgbClr val="0000FF"/>
                </a:solidFill>
              </a:rPr>
              <a:t>远离，不会</a:t>
            </a:r>
            <a:r>
              <a:rPr lang="zh-CN" altLang="en-US" dirty="0">
                <a:solidFill>
                  <a:srgbClr val="0000FF"/>
                </a:solidFill>
              </a:rPr>
              <a:t>发生</a:t>
            </a:r>
            <a:r>
              <a:rPr lang="zh-CN" altLang="en-US" dirty="0" smtClean="0">
                <a:solidFill>
                  <a:srgbClr val="0000FF"/>
                </a:solidFill>
              </a:rPr>
              <a:t>碰撞，故</a:t>
            </a:r>
            <a:r>
              <a:rPr lang="en-US" altLang="zh-CN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错。假如“流体</a:t>
            </a:r>
            <a:r>
              <a:rPr lang="zh-CN" altLang="en-US" dirty="0" smtClean="0">
                <a:solidFill>
                  <a:srgbClr val="0000FF"/>
                </a:solidFill>
              </a:rPr>
              <a:t>中，流速</a:t>
            </a:r>
            <a:r>
              <a:rPr lang="zh-CN" altLang="en-US" dirty="0">
                <a:solidFill>
                  <a:srgbClr val="0000FF"/>
                </a:solidFill>
              </a:rPr>
              <a:t>越大的位置压强越大</a:t>
            </a:r>
            <a:r>
              <a:rPr lang="zh-CN" altLang="en-US" dirty="0" smtClean="0">
                <a:solidFill>
                  <a:srgbClr val="0000FF"/>
                </a:solidFill>
              </a:rPr>
              <a:t>”，则</a:t>
            </a:r>
            <a:r>
              <a:rPr lang="zh-CN" altLang="en-US" dirty="0">
                <a:solidFill>
                  <a:srgbClr val="0000FF"/>
                </a:solidFill>
              </a:rPr>
              <a:t>风一</a:t>
            </a:r>
            <a:r>
              <a:rPr lang="zh-CN" altLang="en-US" dirty="0" smtClean="0">
                <a:solidFill>
                  <a:srgbClr val="0000FF"/>
                </a:solidFill>
              </a:rPr>
              <a:t>吹，窗外</a:t>
            </a:r>
            <a:r>
              <a:rPr lang="zh-CN" altLang="en-US" dirty="0">
                <a:solidFill>
                  <a:srgbClr val="0000FF"/>
                </a:solidFill>
              </a:rPr>
              <a:t>空气流速</a:t>
            </a:r>
            <a:r>
              <a:rPr lang="zh-CN" altLang="en-US" dirty="0" smtClean="0">
                <a:solidFill>
                  <a:srgbClr val="0000FF"/>
                </a:solidFill>
              </a:rPr>
              <a:t>增大，空气</a:t>
            </a:r>
            <a:r>
              <a:rPr lang="zh-CN" altLang="en-US" dirty="0">
                <a:solidFill>
                  <a:srgbClr val="0000FF"/>
                </a:solidFill>
              </a:rPr>
              <a:t>压强</a:t>
            </a:r>
            <a:r>
              <a:rPr lang="zh-CN" altLang="en-US" dirty="0" smtClean="0">
                <a:solidFill>
                  <a:srgbClr val="0000FF"/>
                </a:solidFill>
              </a:rPr>
              <a:t>增大，室内</a:t>
            </a:r>
            <a:r>
              <a:rPr lang="zh-CN" altLang="en-US" dirty="0">
                <a:solidFill>
                  <a:srgbClr val="0000FF"/>
                </a:solidFill>
              </a:rPr>
              <a:t>空气压强小于室外</a:t>
            </a:r>
            <a:r>
              <a:rPr lang="zh-CN" altLang="en-US" dirty="0" smtClean="0">
                <a:solidFill>
                  <a:srgbClr val="0000FF"/>
                </a:solidFill>
              </a:rPr>
              <a:t>压强，窗帘</a:t>
            </a:r>
            <a:r>
              <a:rPr lang="zh-CN" altLang="en-US" dirty="0">
                <a:solidFill>
                  <a:srgbClr val="0000FF"/>
                </a:solidFill>
              </a:rPr>
              <a:t>被压向窗</a:t>
            </a:r>
            <a:r>
              <a:rPr lang="zh-CN" altLang="en-US" dirty="0" smtClean="0">
                <a:solidFill>
                  <a:srgbClr val="0000FF"/>
                </a:solidFill>
              </a:rPr>
              <a:t>内，故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错。假如“流体</a:t>
            </a:r>
            <a:r>
              <a:rPr lang="zh-CN" altLang="en-US" dirty="0" smtClean="0">
                <a:solidFill>
                  <a:srgbClr val="0000FF"/>
                </a:solidFill>
              </a:rPr>
              <a:t>中，流速</a:t>
            </a:r>
            <a:r>
              <a:rPr lang="zh-CN" altLang="en-US" dirty="0">
                <a:solidFill>
                  <a:srgbClr val="0000FF"/>
                </a:solidFill>
              </a:rPr>
              <a:t>越大的位置压强越大</a:t>
            </a:r>
            <a:r>
              <a:rPr lang="zh-CN" altLang="en-US" dirty="0" smtClean="0">
                <a:solidFill>
                  <a:srgbClr val="0000FF"/>
                </a:solidFill>
              </a:rPr>
              <a:t>”，那么</a:t>
            </a:r>
            <a:r>
              <a:rPr lang="zh-CN" altLang="en-US" dirty="0">
                <a:solidFill>
                  <a:srgbClr val="0000FF"/>
                </a:solidFill>
              </a:rPr>
              <a:t>台风刮</a:t>
            </a:r>
            <a:r>
              <a:rPr lang="zh-CN" altLang="en-US" dirty="0" smtClean="0">
                <a:solidFill>
                  <a:srgbClr val="0000FF"/>
                </a:solidFill>
              </a:rPr>
              <a:t>过，外面</a:t>
            </a:r>
            <a:r>
              <a:rPr lang="zh-CN" altLang="en-US" dirty="0">
                <a:solidFill>
                  <a:srgbClr val="0000FF"/>
                </a:solidFill>
              </a:rPr>
              <a:t>压强大于屋内</a:t>
            </a:r>
            <a:r>
              <a:rPr lang="zh-CN" altLang="en-US" dirty="0" smtClean="0">
                <a:solidFill>
                  <a:srgbClr val="0000FF"/>
                </a:solidFill>
              </a:rPr>
              <a:t>压强，可能</a:t>
            </a:r>
            <a:r>
              <a:rPr lang="zh-CN" altLang="en-US" dirty="0">
                <a:solidFill>
                  <a:srgbClr val="0000FF"/>
                </a:solidFill>
              </a:rPr>
              <a:t>将屋顶压</a:t>
            </a:r>
            <a:r>
              <a:rPr lang="zh-CN" altLang="en-US" dirty="0" smtClean="0">
                <a:solidFill>
                  <a:srgbClr val="0000FF"/>
                </a:solidFill>
              </a:rPr>
              <a:t>塌，故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对。如果汽车驶过的地方空气流动速度</a:t>
            </a:r>
            <a:r>
              <a:rPr lang="zh-CN" altLang="en-US" dirty="0" smtClean="0">
                <a:solidFill>
                  <a:srgbClr val="0000FF"/>
                </a:solidFill>
              </a:rPr>
              <a:t>大，压强大，其他</a:t>
            </a:r>
            <a:r>
              <a:rPr lang="zh-CN" altLang="en-US" dirty="0">
                <a:solidFill>
                  <a:srgbClr val="0000FF"/>
                </a:solidFill>
              </a:rPr>
              <a:t>地方的空气流速</a:t>
            </a:r>
            <a:r>
              <a:rPr lang="zh-CN" altLang="en-US" dirty="0" smtClean="0">
                <a:solidFill>
                  <a:srgbClr val="0000FF"/>
                </a:solidFill>
              </a:rPr>
              <a:t>小，压强小，树叶</a:t>
            </a:r>
            <a:r>
              <a:rPr lang="zh-CN" altLang="en-US" dirty="0">
                <a:solidFill>
                  <a:srgbClr val="0000FF"/>
                </a:solidFill>
              </a:rPr>
              <a:t>受到的压强差</a:t>
            </a:r>
            <a:r>
              <a:rPr lang="zh-CN" altLang="en-US" dirty="0" smtClean="0">
                <a:solidFill>
                  <a:srgbClr val="0000FF"/>
                </a:solidFill>
              </a:rPr>
              <a:t>不同，压力</a:t>
            </a:r>
            <a:r>
              <a:rPr lang="zh-CN" altLang="en-US" dirty="0">
                <a:solidFill>
                  <a:srgbClr val="0000FF"/>
                </a:solidFill>
              </a:rPr>
              <a:t>差</a:t>
            </a:r>
            <a:r>
              <a:rPr lang="zh-CN" altLang="en-US" dirty="0" smtClean="0">
                <a:solidFill>
                  <a:srgbClr val="0000FF"/>
                </a:solidFill>
              </a:rPr>
              <a:t>不同，树叶</a:t>
            </a:r>
            <a:r>
              <a:rPr lang="zh-CN" altLang="en-US" dirty="0">
                <a:solidFill>
                  <a:srgbClr val="0000FF"/>
                </a:solidFill>
              </a:rPr>
              <a:t>不会被卷入车</a:t>
            </a:r>
            <a:r>
              <a:rPr lang="zh-CN" altLang="en-US" dirty="0" smtClean="0">
                <a:solidFill>
                  <a:srgbClr val="0000FF"/>
                </a:solidFill>
              </a:rPr>
              <a:t>底，故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zh-CN" altLang="en-US" dirty="0">
                <a:solidFill>
                  <a:srgbClr val="0000FF"/>
                </a:solidFill>
              </a:rPr>
              <a:t>错。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3850" y="1335088"/>
            <a:ext cx="8459788" cy="5119687"/>
            <a:chOff x="204" y="931"/>
            <a:chExt cx="5329" cy="3225"/>
          </a:xfrm>
        </p:grpSpPr>
        <p:sp>
          <p:nvSpPr>
            <p:cNvPr id="54276" name="Rectangle 18"/>
            <p:cNvSpPr>
              <a:spLocks noChangeArrowheads="1"/>
            </p:cNvSpPr>
            <p:nvPr/>
          </p:nvSpPr>
          <p:spPr bwMode="auto">
            <a:xfrm>
              <a:off x="204" y="931"/>
              <a:ext cx="532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dirty="0"/>
                <a:t>11</a:t>
              </a:r>
              <a:r>
                <a:rPr lang="zh-CN" altLang="en-US" dirty="0"/>
                <a:t>．下列实验</a:t>
              </a:r>
              <a:r>
                <a:rPr lang="zh-CN" altLang="en-US" dirty="0" smtClean="0"/>
                <a:t>中，不能</a:t>
              </a:r>
              <a:r>
                <a:rPr lang="zh-CN" altLang="en-US" dirty="0"/>
                <a:t>说明“流速大小对流体的压强有影响”的</a:t>
              </a:r>
              <a:r>
                <a:rPr lang="zh-CN" altLang="en-US" dirty="0" smtClean="0"/>
                <a:t>是（</a:t>
              </a:r>
              <a:r>
                <a:rPr lang="zh-CN" altLang="en-US" dirty="0"/>
                <a:t>　　</a:t>
              </a:r>
              <a:r>
                <a:rPr lang="zh-CN" altLang="en-US" dirty="0" smtClean="0"/>
                <a:t>）</a:t>
              </a:r>
              <a:r>
                <a:rPr lang="en-US" altLang="zh-CN" dirty="0" smtClean="0"/>
                <a:t> </a:t>
              </a:r>
              <a:endParaRPr lang="en-US" altLang="zh-CN" dirty="0"/>
            </a:p>
          </p:txBody>
        </p:sp>
        <p:sp>
          <p:nvSpPr>
            <p:cNvPr id="54278" name="Rectangle 20"/>
            <p:cNvSpPr>
              <a:spLocks noChangeArrowheads="1"/>
            </p:cNvSpPr>
            <p:nvPr/>
          </p:nvSpPr>
          <p:spPr bwMode="auto">
            <a:xfrm>
              <a:off x="2312" y="3868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00000"/>
                </a:lnSpc>
              </a:pPr>
              <a:r>
                <a:rPr lang="zh-CN" altLang="en-US"/>
                <a:t>图</a:t>
              </a:r>
              <a:r>
                <a:rPr lang="en-US" altLang="zh-CN"/>
                <a:t>8</a:t>
              </a:r>
              <a:r>
                <a:rPr lang="zh-CN" altLang="en-US"/>
                <a:t>－</a:t>
              </a:r>
              <a:r>
                <a:rPr lang="en-US" altLang="zh-CN" i="1"/>
                <a:t>T</a:t>
              </a:r>
              <a:r>
                <a:rPr lang="zh-CN" altLang="en-US"/>
                <a:t>－</a:t>
              </a:r>
              <a:r>
                <a:rPr lang="en-US" altLang="zh-CN"/>
                <a:t>16 </a:t>
              </a:r>
            </a:p>
          </p:txBody>
        </p:sp>
      </p:grp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1258888" y="1989138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B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53" y="2708919"/>
            <a:ext cx="5308458" cy="3288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51520" y="613638"/>
            <a:ext cx="87849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zh-CN" altLang="en-US" dirty="0" smtClean="0">
                <a:solidFill>
                  <a:srgbClr val="0000FF"/>
                </a:solidFill>
              </a:rPr>
              <a:t>    将</a:t>
            </a:r>
            <a:r>
              <a:rPr lang="zh-CN" altLang="en-US" dirty="0">
                <a:solidFill>
                  <a:srgbClr val="0000FF"/>
                </a:solidFill>
              </a:rPr>
              <a:t>一纸条放在</a:t>
            </a:r>
            <a:r>
              <a:rPr lang="zh-CN" altLang="en-US" dirty="0" smtClean="0">
                <a:solidFill>
                  <a:srgbClr val="0000FF"/>
                </a:solidFill>
              </a:rPr>
              <a:t>嘴边，用力</a:t>
            </a:r>
            <a:r>
              <a:rPr lang="zh-CN" altLang="en-US" dirty="0">
                <a:solidFill>
                  <a:srgbClr val="0000FF"/>
                </a:solidFill>
              </a:rPr>
              <a:t>从纸条上方沿水平方向</a:t>
            </a:r>
            <a:r>
              <a:rPr lang="zh-CN" altLang="en-US" dirty="0" smtClean="0">
                <a:solidFill>
                  <a:srgbClr val="0000FF"/>
                </a:solidFill>
              </a:rPr>
              <a:t>吹气，因为</a:t>
            </a:r>
            <a:r>
              <a:rPr lang="zh-CN" altLang="en-US" dirty="0">
                <a:solidFill>
                  <a:srgbClr val="0000FF"/>
                </a:solidFill>
              </a:rPr>
              <a:t>纸条上方的空气流速</a:t>
            </a:r>
            <a:r>
              <a:rPr lang="zh-CN" altLang="en-US" dirty="0" smtClean="0">
                <a:solidFill>
                  <a:srgbClr val="0000FF"/>
                </a:solidFill>
              </a:rPr>
              <a:t>大，压强小，纸条</a:t>
            </a:r>
            <a:r>
              <a:rPr lang="zh-CN" altLang="en-US" dirty="0">
                <a:solidFill>
                  <a:srgbClr val="0000FF"/>
                </a:solidFill>
              </a:rPr>
              <a:t>下方的空气流速</a:t>
            </a:r>
            <a:r>
              <a:rPr lang="zh-CN" altLang="en-US" dirty="0" smtClean="0">
                <a:solidFill>
                  <a:srgbClr val="0000FF"/>
                </a:solidFill>
              </a:rPr>
              <a:t>小，压强大，纸条</a:t>
            </a:r>
            <a:r>
              <a:rPr lang="zh-CN" altLang="en-US" dirty="0">
                <a:solidFill>
                  <a:srgbClr val="0000FF"/>
                </a:solidFill>
              </a:rPr>
              <a:t>受到一个竖直向上的压力</a:t>
            </a:r>
            <a:r>
              <a:rPr lang="zh-CN" altLang="en-US" dirty="0" smtClean="0">
                <a:solidFill>
                  <a:srgbClr val="0000FF"/>
                </a:solidFill>
              </a:rPr>
              <a:t>差，所以</a:t>
            </a:r>
            <a:r>
              <a:rPr lang="zh-CN" altLang="en-US" dirty="0">
                <a:solidFill>
                  <a:srgbClr val="0000FF"/>
                </a:solidFill>
              </a:rPr>
              <a:t>纸条就飘</a:t>
            </a:r>
            <a:r>
              <a:rPr lang="zh-CN" altLang="en-US" dirty="0" smtClean="0">
                <a:solidFill>
                  <a:srgbClr val="0000FF"/>
                </a:solidFill>
              </a:rPr>
              <a:t>起来，故</a:t>
            </a:r>
            <a:r>
              <a:rPr lang="en-US" altLang="zh-CN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不符合题意。用吸管吸饮料是利用了大气压的</a:t>
            </a:r>
            <a:r>
              <a:rPr lang="zh-CN" altLang="en-US" dirty="0" smtClean="0">
                <a:solidFill>
                  <a:srgbClr val="0000FF"/>
                </a:solidFill>
              </a:rPr>
              <a:t>作用，不能</a:t>
            </a:r>
            <a:r>
              <a:rPr lang="zh-CN" altLang="en-US" dirty="0">
                <a:solidFill>
                  <a:srgbClr val="0000FF"/>
                </a:solidFill>
              </a:rPr>
              <a:t>揭示流体压强与流速的</a:t>
            </a:r>
            <a:r>
              <a:rPr lang="zh-CN" altLang="en-US" dirty="0" smtClean="0">
                <a:solidFill>
                  <a:srgbClr val="0000FF"/>
                </a:solidFill>
              </a:rPr>
              <a:t>关系，故</a:t>
            </a:r>
            <a:r>
              <a:rPr lang="en-US" altLang="zh-CN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符合题意。用嘴在纸片下面吹气</a:t>
            </a:r>
            <a:r>
              <a:rPr lang="zh-CN" altLang="en-US" dirty="0" smtClean="0">
                <a:solidFill>
                  <a:srgbClr val="0000FF"/>
                </a:solidFill>
              </a:rPr>
              <a:t>时，纸片</a:t>
            </a:r>
            <a:r>
              <a:rPr lang="zh-CN" altLang="en-US" dirty="0">
                <a:solidFill>
                  <a:srgbClr val="0000FF"/>
                </a:solidFill>
              </a:rPr>
              <a:t>下方的空气流速</a:t>
            </a:r>
            <a:r>
              <a:rPr lang="zh-CN" altLang="en-US" dirty="0" smtClean="0">
                <a:solidFill>
                  <a:srgbClr val="0000FF"/>
                </a:solidFill>
              </a:rPr>
              <a:t>加快，下方</a:t>
            </a:r>
            <a:r>
              <a:rPr lang="zh-CN" altLang="en-US" dirty="0">
                <a:solidFill>
                  <a:srgbClr val="0000FF"/>
                </a:solidFill>
              </a:rPr>
              <a:t>的压强小于上方的</a:t>
            </a:r>
            <a:r>
              <a:rPr lang="zh-CN" altLang="en-US" dirty="0" smtClean="0">
                <a:solidFill>
                  <a:srgbClr val="0000FF"/>
                </a:solidFill>
              </a:rPr>
              <a:t>压强，纸片</a:t>
            </a:r>
            <a:r>
              <a:rPr lang="zh-CN" altLang="en-US" dirty="0">
                <a:solidFill>
                  <a:srgbClr val="0000FF"/>
                </a:solidFill>
              </a:rPr>
              <a:t>向下</a:t>
            </a:r>
            <a:r>
              <a:rPr lang="zh-CN" altLang="en-US" dirty="0" smtClean="0">
                <a:solidFill>
                  <a:srgbClr val="0000FF"/>
                </a:solidFill>
              </a:rPr>
              <a:t>凹陷，故</a:t>
            </a:r>
            <a:r>
              <a:rPr lang="en-US" altLang="zh-CN" dirty="0">
                <a:solidFill>
                  <a:srgbClr val="0000FF"/>
                </a:solidFill>
              </a:rPr>
              <a:t>C</a:t>
            </a:r>
            <a:r>
              <a:rPr lang="zh-CN" altLang="en-US" dirty="0">
                <a:solidFill>
                  <a:srgbClr val="0000FF"/>
                </a:solidFill>
              </a:rPr>
              <a:t>不符合题意。当用嘴向</a:t>
            </a:r>
            <a:r>
              <a:rPr lang="en-US" altLang="zh-CN" i="1" dirty="0">
                <a:solidFill>
                  <a:srgbClr val="0000FF"/>
                </a:solidFill>
              </a:rPr>
              <a:t>B</a:t>
            </a:r>
            <a:r>
              <a:rPr lang="zh-CN" altLang="en-US" dirty="0">
                <a:solidFill>
                  <a:srgbClr val="0000FF"/>
                </a:solidFill>
              </a:rPr>
              <a:t>管中吹气</a:t>
            </a:r>
            <a:r>
              <a:rPr lang="zh-CN" altLang="en-US" dirty="0" smtClean="0">
                <a:solidFill>
                  <a:srgbClr val="0000FF"/>
                </a:solidFill>
              </a:rPr>
              <a:t>时，致使</a:t>
            </a: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管上方的空气流速</a:t>
            </a:r>
            <a:r>
              <a:rPr lang="zh-CN" altLang="en-US" dirty="0" smtClean="0">
                <a:solidFill>
                  <a:srgbClr val="0000FF"/>
                </a:solidFill>
              </a:rPr>
              <a:t>增大，气压减小，在</a:t>
            </a:r>
            <a:r>
              <a:rPr lang="zh-CN" altLang="en-US" dirty="0">
                <a:solidFill>
                  <a:srgbClr val="0000FF"/>
                </a:solidFill>
              </a:rPr>
              <a:t>大气压的作用</a:t>
            </a:r>
            <a:r>
              <a:rPr lang="zh-CN" altLang="en-US" dirty="0" smtClean="0">
                <a:solidFill>
                  <a:srgbClr val="0000FF"/>
                </a:solidFill>
              </a:rPr>
              <a:t>下，水</a:t>
            </a:r>
            <a:r>
              <a:rPr lang="zh-CN" altLang="en-US" dirty="0">
                <a:solidFill>
                  <a:srgbClr val="0000FF"/>
                </a:solidFill>
              </a:rPr>
              <a:t>在</a:t>
            </a: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管中</a:t>
            </a:r>
            <a:r>
              <a:rPr lang="zh-CN" altLang="en-US" dirty="0" smtClean="0">
                <a:solidFill>
                  <a:srgbClr val="0000FF"/>
                </a:solidFill>
              </a:rPr>
              <a:t>上升，故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zh-CN" altLang="en-US" dirty="0">
                <a:solidFill>
                  <a:srgbClr val="0000FF"/>
                </a:solidFill>
              </a:rPr>
              <a:t>不符合题意。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0" y="2571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56323" name="Rectangle 17"/>
          <p:cNvSpPr>
            <a:spLocks noChangeArrowheads="1"/>
          </p:cNvSpPr>
          <p:nvPr/>
        </p:nvSpPr>
        <p:spPr bwMode="auto">
          <a:xfrm>
            <a:off x="104862" y="1537543"/>
            <a:ext cx="907370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/>
              <a:t>12</a:t>
            </a:r>
            <a:r>
              <a:rPr lang="zh-CN" altLang="en-US" dirty="0"/>
              <a:t>．利用如图</a:t>
            </a:r>
            <a:r>
              <a:rPr lang="en-US" altLang="zh-CN" dirty="0"/>
              <a:t>8</a:t>
            </a:r>
            <a:r>
              <a:rPr lang="zh-CN" altLang="en-US" dirty="0"/>
              <a:t>－</a:t>
            </a:r>
            <a:r>
              <a:rPr lang="en-US" altLang="zh-CN" dirty="0"/>
              <a:t>T</a:t>
            </a:r>
            <a:r>
              <a:rPr lang="zh-CN" altLang="en-US" dirty="0"/>
              <a:t>－</a:t>
            </a:r>
            <a:r>
              <a:rPr lang="en-US" altLang="zh-CN" dirty="0"/>
              <a:t>17</a:t>
            </a:r>
            <a:r>
              <a:rPr lang="zh-CN" altLang="en-US" dirty="0"/>
              <a:t>所示的装置可探究机翼升力产生的原因。压强计的两端分别置于机翼模型的上、下表面</a:t>
            </a:r>
            <a:r>
              <a:rPr lang="zh-CN" altLang="en-US" dirty="0" smtClean="0"/>
              <a:t>附近，用</a:t>
            </a:r>
            <a:r>
              <a:rPr lang="zh-CN" altLang="en-US" dirty="0"/>
              <a:t>鼓风机向模型左端</a:t>
            </a:r>
            <a:r>
              <a:rPr lang="zh-CN" altLang="en-US" dirty="0" smtClean="0"/>
              <a:t>吹气，可</a:t>
            </a:r>
            <a:r>
              <a:rPr lang="zh-CN" altLang="en-US" dirty="0"/>
              <a:t>观察到压强计两侧液面出现高度差。</a:t>
            </a:r>
            <a:r>
              <a:rPr lang="zh-CN" altLang="en-US" dirty="0" smtClean="0"/>
              <a:t>则（</a:t>
            </a:r>
            <a:r>
              <a:rPr lang="zh-CN" altLang="en-US" dirty="0"/>
              <a:t>　　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eaLnBrk="0" hangingPunct="0"/>
            <a:r>
              <a:rPr lang="en-US" altLang="zh-CN" dirty="0"/>
              <a:t> </a:t>
            </a:r>
          </a:p>
          <a:p>
            <a:pPr eaLnBrk="0" hangingPunct="0"/>
            <a:r>
              <a:rPr lang="en-US" altLang="zh-CN" dirty="0"/>
              <a:t>A</a:t>
            </a:r>
            <a:r>
              <a:rPr lang="zh-CN" altLang="en-US" dirty="0"/>
              <a:t>．模型上方空气流速</a:t>
            </a:r>
            <a:r>
              <a:rPr lang="zh-CN" altLang="en-US" dirty="0" smtClean="0"/>
              <a:t>大，压强</a:t>
            </a:r>
            <a:r>
              <a:rPr lang="zh-CN" altLang="en-US" dirty="0"/>
              <a:t>小</a:t>
            </a:r>
          </a:p>
          <a:p>
            <a:pPr eaLnBrk="0" hangingPunct="0"/>
            <a:r>
              <a:rPr lang="en-US" altLang="zh-CN" dirty="0"/>
              <a:t>B</a:t>
            </a:r>
            <a:r>
              <a:rPr lang="zh-CN" altLang="en-US" dirty="0"/>
              <a:t>．模型下方空气流速</a:t>
            </a:r>
            <a:r>
              <a:rPr lang="zh-CN" altLang="en-US" dirty="0" smtClean="0"/>
              <a:t>大，压强</a:t>
            </a:r>
            <a:r>
              <a:rPr lang="zh-CN" altLang="en-US" dirty="0"/>
              <a:t>大</a:t>
            </a:r>
          </a:p>
          <a:p>
            <a:pPr eaLnBrk="0" hangingPunct="0"/>
            <a:r>
              <a:rPr lang="en-US" altLang="zh-CN" dirty="0"/>
              <a:t>C</a:t>
            </a:r>
            <a:r>
              <a:rPr lang="zh-CN" altLang="en-US" dirty="0"/>
              <a:t>．模型上方空气流速</a:t>
            </a:r>
            <a:r>
              <a:rPr lang="zh-CN" altLang="en-US" dirty="0" smtClean="0"/>
              <a:t>小，压强</a:t>
            </a:r>
            <a:r>
              <a:rPr lang="zh-CN" altLang="en-US" dirty="0"/>
              <a:t>大</a:t>
            </a:r>
          </a:p>
          <a:p>
            <a:pPr eaLnBrk="0" hangingPunct="0"/>
            <a:r>
              <a:rPr lang="en-US" altLang="zh-CN" dirty="0"/>
              <a:t>D</a:t>
            </a:r>
            <a:r>
              <a:rPr lang="zh-CN" altLang="en-US" dirty="0"/>
              <a:t>．模型下方空气流速</a:t>
            </a:r>
            <a:r>
              <a:rPr lang="zh-CN" altLang="en-US" dirty="0" smtClean="0"/>
              <a:t>小，压强</a:t>
            </a:r>
            <a:r>
              <a:rPr lang="zh-CN" altLang="en-US" dirty="0"/>
              <a:t>小</a:t>
            </a:r>
          </a:p>
          <a:p>
            <a:pPr eaLnBrk="0" hangingPunct="0"/>
            <a:endParaRPr lang="en-US" altLang="zh-CN" dirty="0"/>
          </a:p>
        </p:txBody>
      </p:sp>
      <p:sp>
        <p:nvSpPr>
          <p:cNvPr id="56325" name="Rectangle 19"/>
          <p:cNvSpPr>
            <a:spLocks noChangeArrowheads="1"/>
          </p:cNvSpPr>
          <p:nvPr/>
        </p:nvSpPr>
        <p:spPr bwMode="auto">
          <a:xfrm>
            <a:off x="5651500" y="6284913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zh-CN" altLang="en-US"/>
              <a:t>图</a:t>
            </a:r>
            <a:r>
              <a:rPr lang="en-US" altLang="zh-CN"/>
              <a:t>8</a:t>
            </a:r>
            <a:r>
              <a:rPr lang="zh-CN" altLang="en-US"/>
              <a:t>－</a:t>
            </a:r>
            <a:r>
              <a:rPr lang="en-US" altLang="zh-CN" i="1"/>
              <a:t>T</a:t>
            </a:r>
            <a:r>
              <a:rPr lang="zh-CN" altLang="en-US"/>
              <a:t>－</a:t>
            </a:r>
            <a:r>
              <a:rPr lang="en-US" altLang="zh-CN"/>
              <a:t>17 </a:t>
            </a: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7618413" y="2874419"/>
            <a:ext cx="33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76" y="4162384"/>
            <a:ext cx="2400000" cy="17619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23528" y="1581559"/>
            <a:ext cx="8424863" cy="33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[</a:t>
            </a:r>
            <a:r>
              <a:rPr lang="zh-CN" altLang="en-US" dirty="0">
                <a:solidFill>
                  <a:srgbClr val="0000FF"/>
                </a:solidFill>
              </a:rPr>
              <a:t>解析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</a:p>
          <a:p>
            <a:pPr eaLnBrk="0" hangingPunct="0"/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 </a:t>
            </a:r>
            <a:r>
              <a:rPr lang="zh-CN" altLang="en-US" dirty="0" smtClean="0">
                <a:solidFill>
                  <a:srgbClr val="0000FF"/>
                </a:solidFill>
              </a:rPr>
              <a:t>由于</a:t>
            </a:r>
            <a:r>
              <a:rPr lang="zh-CN" altLang="en-US" dirty="0">
                <a:solidFill>
                  <a:srgbClr val="0000FF"/>
                </a:solidFill>
              </a:rPr>
              <a:t>模型做成上凸下平的</a:t>
            </a:r>
            <a:r>
              <a:rPr lang="zh-CN" altLang="en-US" dirty="0" smtClean="0">
                <a:solidFill>
                  <a:srgbClr val="0000FF"/>
                </a:solidFill>
              </a:rPr>
              <a:t>形状，同</a:t>
            </a:r>
            <a:r>
              <a:rPr lang="zh-CN" altLang="en-US" dirty="0">
                <a:solidFill>
                  <a:srgbClr val="0000FF"/>
                </a:solidFill>
              </a:rPr>
              <a:t>一股气流在相同的时间</a:t>
            </a:r>
            <a:r>
              <a:rPr lang="zh-CN" altLang="en-US" dirty="0" smtClean="0">
                <a:solidFill>
                  <a:srgbClr val="0000FF"/>
                </a:solidFill>
              </a:rPr>
              <a:t>内，通过</a:t>
            </a:r>
            <a:r>
              <a:rPr lang="zh-CN" altLang="en-US" dirty="0">
                <a:solidFill>
                  <a:srgbClr val="0000FF"/>
                </a:solidFill>
              </a:rPr>
              <a:t>模型的上方和</a:t>
            </a:r>
            <a:r>
              <a:rPr lang="zh-CN" altLang="en-US" dirty="0" smtClean="0">
                <a:solidFill>
                  <a:srgbClr val="0000FF"/>
                </a:solidFill>
              </a:rPr>
              <a:t>下方，上方</a:t>
            </a:r>
            <a:r>
              <a:rPr lang="zh-CN" altLang="en-US" dirty="0">
                <a:solidFill>
                  <a:srgbClr val="0000FF"/>
                </a:solidFill>
              </a:rPr>
              <a:t>气流通过时经过的路程</a:t>
            </a:r>
            <a:r>
              <a:rPr lang="zh-CN" altLang="en-US" dirty="0" smtClean="0">
                <a:solidFill>
                  <a:srgbClr val="0000FF"/>
                </a:solidFill>
              </a:rPr>
              <a:t>大，速度大，压强小；下方</a:t>
            </a:r>
            <a:r>
              <a:rPr lang="zh-CN" altLang="en-US" dirty="0">
                <a:solidFill>
                  <a:srgbClr val="0000FF"/>
                </a:solidFill>
              </a:rPr>
              <a:t>气流通过时经过的路程</a:t>
            </a:r>
            <a:r>
              <a:rPr lang="zh-CN" altLang="en-US" dirty="0" smtClean="0">
                <a:solidFill>
                  <a:srgbClr val="0000FF"/>
                </a:solidFill>
              </a:rPr>
              <a:t>小，速度小，压强</a:t>
            </a:r>
            <a:r>
              <a:rPr lang="zh-CN" altLang="en-US" dirty="0">
                <a:solidFill>
                  <a:srgbClr val="0000FF"/>
                </a:solidFill>
              </a:rPr>
              <a:t>大。模型下方压强大于上方</a:t>
            </a:r>
            <a:r>
              <a:rPr lang="zh-CN" altLang="en-US" dirty="0" smtClean="0">
                <a:solidFill>
                  <a:srgbClr val="0000FF"/>
                </a:solidFill>
              </a:rPr>
              <a:t>压强，模型</a:t>
            </a:r>
            <a:r>
              <a:rPr lang="zh-CN" altLang="en-US" dirty="0">
                <a:solidFill>
                  <a:srgbClr val="0000FF"/>
                </a:solidFill>
              </a:rPr>
              <a:t>在压强差下产生向上的升力。故选</a:t>
            </a:r>
            <a:r>
              <a:rPr lang="en-US" altLang="zh-CN" dirty="0">
                <a:solidFill>
                  <a:srgbClr val="0000FF"/>
                </a:solidFill>
              </a:rPr>
              <a:t>A</a:t>
            </a:r>
            <a:r>
              <a:rPr lang="zh-CN" altLang="en-US" dirty="0" smtClean="0">
                <a:solidFill>
                  <a:srgbClr val="0000FF"/>
                </a:solidFill>
              </a:rPr>
              <a:t>。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93"/>
          <p:cNvSpPr>
            <a:spLocks noChangeArrowheads="1"/>
          </p:cNvSpPr>
          <p:nvPr/>
        </p:nvSpPr>
        <p:spPr bwMode="auto">
          <a:xfrm>
            <a:off x="919163" y="272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graphicFrame>
        <p:nvGraphicFramePr>
          <p:cNvPr id="129358" name="Group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289636"/>
              </p:ext>
            </p:extLst>
          </p:nvPr>
        </p:nvGraphicFramePr>
        <p:xfrm>
          <a:off x="323850" y="1052513"/>
          <a:ext cx="8353425" cy="5627687"/>
        </p:xfrm>
        <a:graphic>
          <a:graphicData uri="http://schemas.openxmlformats.org/drawingml/2006/table">
            <a:tbl>
              <a:tblPr/>
              <a:tblGrid>
                <a:gridCol w="790575"/>
                <a:gridCol w="3530600"/>
                <a:gridCol w="4032250"/>
              </a:tblGrid>
              <a:tr h="647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联系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．图甲中物体孤立静止在水平地面上，它对水平地面的压力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大小与物体重力相等，且两个力的方向都是竖直向下；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．图乙中用手将物体按在竖直墙壁上，物体对墙壁的压力等于手对物体的作用力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，方向与重力方向垂直，它可大于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，也可小于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，这时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无关；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．图丙中物体放在斜面上，它对斜面的压力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与物重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大小、方向均不相同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05" y="5157192"/>
            <a:ext cx="3285714" cy="11619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555625" y="1639888"/>
            <a:ext cx="780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谢    谢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396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50825" y="1052513"/>
            <a:ext cx="85074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．压强</a:t>
            </a:r>
          </a:p>
        </p:txBody>
      </p:sp>
      <p:graphicFrame>
        <p:nvGraphicFramePr>
          <p:cNvPr id="120911" name="Group 79"/>
          <p:cNvGraphicFramePr>
            <a:graphicFrameLocks noGrp="1"/>
          </p:cNvGraphicFramePr>
          <p:nvPr/>
        </p:nvGraphicFramePr>
        <p:xfrm>
          <a:off x="250825" y="1700213"/>
          <a:ext cx="8642350" cy="5126187"/>
        </p:xfrm>
        <a:graphic>
          <a:graphicData uri="http://schemas.openxmlformats.org/drawingml/2006/table">
            <a:tbl>
              <a:tblPr/>
              <a:tblGrid>
                <a:gridCol w="1871663"/>
                <a:gridCol w="6770687"/>
              </a:tblGrid>
              <a:tr h="5428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物理学中，把物体所受的压力与受力面积的比叫做压强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物理意义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描述压力作用效果的物理量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  （其中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表示压强，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表示压力，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表示受力面积）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单位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由力的单位和面积的单位组成，写作“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，称为帕斯卡，简称“帕”，符号是“</a:t>
                      </a: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增大压强的方法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一定时，减小受力面积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一定时，增大压力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）在条件允许的情况下，可以同时增大压力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，减小受力面积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减小压强的方法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一定时，增大受力面积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一定时，减小压力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（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）在条件允许的情况下，可以同时减小压力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，增大受力面积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912" name="Objec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4775159"/>
              </p:ext>
            </p:extLst>
          </p:nvPr>
        </p:nvGraphicFramePr>
        <p:xfrm>
          <a:off x="3059832" y="2780928"/>
          <a:ext cx="576064" cy="571376"/>
        </p:xfrm>
        <a:graphic>
          <a:graphicData uri="http://schemas.openxmlformats.org/presentationml/2006/ole">
            <p:oleObj spid="_x0000_s8225" r:id="rId3" imgW="618793" imgH="792028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5088053"/>
              </p:ext>
            </p:extLst>
          </p:nvPr>
        </p:nvGraphicFramePr>
        <p:xfrm>
          <a:off x="330200" y="1049338"/>
          <a:ext cx="8213725" cy="5576887"/>
        </p:xfrm>
        <a:graphic>
          <a:graphicData uri="http://schemas.openxmlformats.org/presentationml/2006/ole">
            <p:oleObj spid="_x0000_s9225" name="Document" r:id="rId3" imgW="8277714" imgH="5637240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50825" y="1020833"/>
            <a:ext cx="850741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④</a:t>
            </a:r>
            <a:r>
              <a:rPr lang="en-US" altLang="zh-CN" dirty="0" err="1"/>
              <a:t>公式中的S</a:t>
            </a:r>
            <a:r>
              <a:rPr lang="en-US" altLang="zh-CN" dirty="0" err="1" smtClean="0"/>
              <a:t>是受力面积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它是施力物体挤压受力物体时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二者相互接触的面积</a:t>
            </a:r>
            <a:r>
              <a:rPr lang="zh-CN" altLang="en-US" dirty="0" smtClean="0"/>
              <a:t>，</a:t>
            </a:r>
            <a:r>
              <a:rPr lang="en-US" altLang="zh-CN" dirty="0" smtClean="0"/>
              <a:t>而不是其他的面积</a:t>
            </a:r>
            <a:r>
              <a:rPr lang="en-US" altLang="zh-CN" dirty="0"/>
              <a:t>。如图8－T－1</a:t>
            </a:r>
            <a:r>
              <a:rPr lang="en-US" altLang="zh-CN" dirty="0" smtClean="0"/>
              <a:t>所示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一个圆台形物体置于水平地面上时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采用甲</a:t>
            </a:r>
            <a:r>
              <a:rPr lang="en-US" altLang="zh-CN" dirty="0" err="1"/>
              <a:t>、</a:t>
            </a:r>
            <a:r>
              <a:rPr lang="en-US" altLang="zh-CN" dirty="0" err="1" smtClean="0"/>
              <a:t>乙两种方式放置时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对地面的压力不变</a:t>
            </a:r>
            <a:r>
              <a:rPr lang="zh-CN" altLang="en-US" dirty="0" smtClean="0"/>
              <a:t>，</a:t>
            </a:r>
            <a:r>
              <a:rPr lang="en-US" altLang="zh-CN" dirty="0" smtClean="0"/>
              <a:t>但图甲中受力面积是S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图乙中受力面积是S</a:t>
            </a:r>
            <a:r>
              <a:rPr lang="en-US" altLang="zh-CN" baseline="-25000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而它们都与水平地面的面积大小无关</a:t>
            </a:r>
            <a:r>
              <a:rPr lang="en-US" altLang="zh-CN" dirty="0"/>
              <a:t>。</a:t>
            </a:r>
          </a:p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图8－T－1</a:t>
            </a:r>
            <a:endParaRPr lang="zh-CN" altLang="en-US" dirty="0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93096"/>
            <a:ext cx="3580952" cy="1657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文母版（无彩条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中文母版（无彩条）" id="{77B052E8-F7C6-4298-9BD7-BCEB82159336}" vid="{6952A142-A276-4F40-A03E-1F4871198B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Pages>0</Pages>
  <Words>2905</Words>
  <Characters>0</Characters>
  <Application>Microsoft Office PowerPoint</Application>
  <DocSecurity>0</DocSecurity>
  <PresentationFormat>全屏显示(4:3)</PresentationFormat>
  <Lines>0</Lines>
  <Paragraphs>186</Paragraphs>
  <Slides>60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64" baseType="lpstr">
      <vt:lpstr>自定义设计方案</vt:lpstr>
      <vt:lpstr>中文母版（无彩条）</vt:lpstr>
      <vt:lpstr>Microsoft Office Word 97 - 2003 文档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2019-03-17T05:45:11Z</dcterms:created>
  <dcterms:modified xsi:type="dcterms:W3CDTF">2020-05-12T06:42:13Z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">
    <vt:lpwstr>100111021000101210101002100010021010010210000012100011121001111210011102</vt:lpwstr>
  </property>
</Properties>
</file>