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73" r:id="rId2"/>
    <p:sldId id="329" r:id="rId3"/>
    <p:sldId id="299" r:id="rId4"/>
    <p:sldId id="285" r:id="rId5"/>
    <p:sldId id="327" r:id="rId6"/>
    <p:sldId id="308" r:id="rId7"/>
    <p:sldId id="311" r:id="rId8"/>
    <p:sldId id="330" r:id="rId9"/>
    <p:sldId id="312" r:id="rId10"/>
    <p:sldId id="331" r:id="rId11"/>
    <p:sldId id="326" r:id="rId12"/>
    <p:sldId id="328" r:id="rId13"/>
    <p:sldId id="301" r:id="rId14"/>
    <p:sldId id="300" r:id="rId15"/>
    <p:sldId id="313" r:id="rId16"/>
    <p:sldId id="314" r:id="rId17"/>
    <p:sldId id="303" r:id="rId18"/>
    <p:sldId id="315" r:id="rId19"/>
    <p:sldId id="332" r:id="rId20"/>
    <p:sldId id="333" r:id="rId21"/>
    <p:sldId id="334" r:id="rId22"/>
    <p:sldId id="337" r:id="rId23"/>
    <p:sldId id="336" r:id="rId24"/>
    <p:sldId id="338" r:id="rId25"/>
    <p:sldId id="339" r:id="rId26"/>
    <p:sldId id="335" r:id="rId27"/>
    <p:sldId id="342" r:id="rId28"/>
    <p:sldId id="343" r:id="rId29"/>
    <p:sldId id="341" r:id="rId30"/>
    <p:sldId id="344" r:id="rId31"/>
    <p:sldId id="340" r:id="rId32"/>
    <p:sldId id="346" r:id="rId33"/>
    <p:sldId id="345" r:id="rId34"/>
    <p:sldId id="347" r:id="rId35"/>
    <p:sldId id="348" r:id="rId36"/>
    <p:sldId id="302" r:id="rId37"/>
    <p:sldId id="307" r:id="rId38"/>
    <p:sldId id="317" r:id="rId39"/>
    <p:sldId id="319" r:id="rId40"/>
    <p:sldId id="349" r:id="rId41"/>
    <p:sldId id="352" r:id="rId42"/>
    <p:sldId id="353" r:id="rId43"/>
    <p:sldId id="354" r:id="rId4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9711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50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Word___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__1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2743447" y="1895527"/>
            <a:ext cx="3817318" cy="68113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光和眼睛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382350"/>
            <a:ext cx="7874602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折射现象举例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）水中的铅笔“折断”了。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）看到水中鱼儿的位置比实际位置高。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）海市蜃楼。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46767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3-1</a:t>
            </a:r>
            <a:r>
              <a:rPr lang="zh-CN" altLang="en-US" dirty="0" smtClean="0"/>
              <a:t>所示，太阳能汽车靠光的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飞快奔驰，其中的太阳能电池，把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能转化为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能。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491465" y="68731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137019" y="1104290"/>
            <a:ext cx="38243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011988" y="248134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6" name="g37.jpg" descr="id:214749922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0725" y="975453"/>
            <a:ext cx="2817052" cy="1178661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814921" y="3055299"/>
            <a:ext cx="53231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3-2</a:t>
            </a:r>
            <a:r>
              <a:rPr lang="zh-CN" altLang="en-US" dirty="0" smtClean="0"/>
              <a:t>所示，手影的形成可以用</a:t>
            </a:r>
            <a:r>
              <a:rPr lang="en-US" u="sng" dirty="0" smtClean="0"/>
              <a:t>                           </a:t>
            </a:r>
            <a:r>
              <a:rPr lang="en-US" dirty="0" smtClean="0"/>
              <a:t> </a:t>
            </a:r>
            <a:r>
              <a:rPr lang="zh-CN" altLang="en-US" dirty="0" smtClean="0"/>
              <a:t>来解释。</a:t>
            </a:r>
            <a:endParaRPr lang="zh-CN" altLang="en-US" dirty="0"/>
          </a:p>
        </p:txBody>
      </p:sp>
      <p:pic>
        <p:nvPicPr>
          <p:cNvPr id="18" name="g38.jpg" descr="id:214749922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1022" y="3088728"/>
            <a:ext cx="1629888" cy="1542101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7095111" y="426439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</a:t>
            </a:r>
            <a:endParaRPr lang="zh-CN" altLang="en-US" sz="1400" dirty="0"/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88867" y="1519448"/>
            <a:ext cx="38243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339696" y="3490670"/>
            <a:ext cx="16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光的直线传播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83277" y="408787"/>
            <a:ext cx="5103173" cy="21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如图</a:t>
            </a:r>
            <a:r>
              <a:rPr lang="en-US" dirty="0" smtClean="0"/>
              <a:t>3-3</a:t>
            </a:r>
            <a:r>
              <a:rPr lang="zh-CN" altLang="en-US" dirty="0" smtClean="0"/>
              <a:t>所示，雨后的晚上，路上有些积水，甲、乙两同学在较暗的月光下相向而行，甲同学看到积水的水面比路面亮，那么，乙同学看到的现象是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原因是</a:t>
            </a:r>
            <a:r>
              <a:rPr lang="zh-CN" altLang="en-US" u="sng" dirty="0" smtClean="0"/>
              <a:t>　</a:t>
            </a:r>
            <a:r>
              <a:rPr lang="en-US" u="sng" dirty="0" smtClean="0"/>
              <a:t>       </a:t>
            </a:r>
            <a:r>
              <a:rPr lang="zh-CN" altLang="en-US" u="sng" dirty="0" smtClean="0"/>
              <a:t>　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330595" y="1603970"/>
            <a:ext cx="233849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积水的水面比路面暗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583950" y="2028426"/>
            <a:ext cx="359765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水面发生镜面反射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路面发生漫反射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145566" y="2804970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</a:t>
            </a:r>
            <a:endParaRPr lang="zh-CN" altLang="en-US" sz="1400" dirty="0"/>
          </a:p>
        </p:txBody>
      </p:sp>
      <p:pic>
        <p:nvPicPr>
          <p:cNvPr id="12" name="g39.jpg" descr="id:214749923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06399" y="512997"/>
            <a:ext cx="2691738" cy="194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光现象辨析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dirty="0" smtClean="0"/>
              <a:t>初中物理学到的光现象有：光的直线传播、光的反射和光的折射三种，同学们要了解每一种光现象对应的实例。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02824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齐齐哈尔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en-US" altLang="zh-CN" dirty="0" smtClean="0"/>
              <a:t>“</a:t>
            </a:r>
            <a:r>
              <a:rPr lang="zh-CN" altLang="en-US" dirty="0" smtClean="0"/>
              <a:t>井底之蛙”这个成语大家都很熟悉，图</a:t>
            </a:r>
            <a:r>
              <a:rPr lang="en-US" dirty="0" smtClean="0"/>
              <a:t>3-4</a:t>
            </a:r>
            <a:r>
              <a:rPr lang="zh-CN" altLang="en-US" dirty="0" smtClean="0"/>
              <a:t>乙中的现象与“坐井观天，所见甚小”的原理（如图甲所示）相同的是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659029" y="768458"/>
            <a:ext cx="40979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WNW60.EPS" descr="id:214749926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91683" y="1308068"/>
            <a:ext cx="4218868" cy="330381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487634" y="423458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光现象作图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0419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光的反射作图遵循光的反射规律；在平面镜成像作图中，先根据像与物关于平面镜对称，作出端点和关键点的像点，再用虚线连接各点即为物体的像。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3-5</a:t>
            </a:r>
            <a:r>
              <a:rPr lang="zh-CN" altLang="en-US" dirty="0" smtClean="0"/>
              <a:t>所示，一只蜻蜓（用</a:t>
            </a:r>
            <a:r>
              <a:rPr lang="en-US" dirty="0" smtClean="0"/>
              <a:t>A</a:t>
            </a:r>
            <a:r>
              <a:rPr lang="zh-CN" altLang="en-US" dirty="0" smtClean="0"/>
              <a:t>点表示）停在水池上方。请在图中标出蜻蜓所成的像</a:t>
            </a:r>
            <a:r>
              <a:rPr lang="en-US" dirty="0" smtClean="0"/>
              <a:t>A'</a:t>
            </a:r>
            <a:r>
              <a:rPr lang="zh-CN" altLang="en-US" dirty="0" smtClean="0"/>
              <a:t>。（要求保留作图痕迹）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19WL626.EPS" descr="id:214749928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3559" y="1573695"/>
            <a:ext cx="3554503" cy="153736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692282" y="3595169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3-5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885919" y="131502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19WL627.EPS" descr="id:214749060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7279" y="2105768"/>
            <a:ext cx="3517946" cy="198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53293"/>
            <a:ext cx="3688175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</a:t>
            </a:r>
            <a:r>
              <a:rPr lang="zh-CN" altLang="en-US" dirty="0" smtClean="0"/>
              <a:t>图</a:t>
            </a:r>
            <a:r>
              <a:rPr lang="en-US" dirty="0" smtClean="0"/>
              <a:t>3-6</a:t>
            </a:r>
            <a:r>
              <a:rPr lang="zh-CN" altLang="en-US" dirty="0" smtClean="0"/>
              <a:t>甲是检查视力时的情景，人面对平面镜而坐，身后是视力表。请在图乙中画出人眼通过平面镜看到视力表中</a:t>
            </a:r>
            <a:r>
              <a:rPr lang="en-US" dirty="0" smtClean="0"/>
              <a:t>S</a:t>
            </a:r>
            <a:r>
              <a:rPr lang="zh-CN" altLang="en-US" dirty="0" smtClean="0"/>
              <a:t>点的光路图。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561685" y="2236756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3-6</a:t>
            </a:r>
            <a:endParaRPr lang="zh-CN" altLang="en-US" sz="1400" dirty="0"/>
          </a:p>
        </p:txBody>
      </p:sp>
      <p:pic>
        <p:nvPicPr>
          <p:cNvPr id="10" name="G42.EPS" descr="id:214749929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96330" y="481852"/>
            <a:ext cx="3860953" cy="1733809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96430" y="222942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2" name="G43.EPS" descr="id:2147490611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38017" y="2789561"/>
            <a:ext cx="2745101" cy="174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4799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突破三　平面镜成像的特点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平面镜成像的特点可以简单记为：虚像正立、像物等大、左右相反、距离相等、像物对称。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53293"/>
            <a:ext cx="7839761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zh-CN" altLang="en-US" dirty="0" smtClean="0"/>
              <a:t>小柳身高为</a:t>
            </a:r>
            <a:r>
              <a:rPr lang="en-US" dirty="0" smtClean="0"/>
              <a:t>1.5 m</a:t>
            </a:r>
            <a:r>
              <a:rPr lang="zh-CN" altLang="en-US" dirty="0" smtClean="0"/>
              <a:t>，站立在平面镜前</a:t>
            </a:r>
            <a:r>
              <a:rPr lang="en-US" dirty="0" smtClean="0"/>
              <a:t>2 m</a:t>
            </a:r>
            <a:r>
              <a:rPr lang="zh-CN" altLang="en-US" dirty="0" smtClean="0"/>
              <a:t>处，他以</a:t>
            </a:r>
            <a:r>
              <a:rPr lang="en-US" dirty="0" smtClean="0"/>
              <a:t>0.1 m/s</a:t>
            </a:r>
            <a:r>
              <a:rPr lang="zh-CN" altLang="en-US" dirty="0" smtClean="0"/>
              <a:t>的速度远离平面镜，</a:t>
            </a:r>
            <a:r>
              <a:rPr lang="en-US" dirty="0" smtClean="0"/>
              <a:t>2 s</a:t>
            </a:r>
            <a:r>
              <a:rPr lang="zh-CN" altLang="en-US" dirty="0" smtClean="0"/>
              <a:t>后他的像到他的距离和像的大小变化描述正确的是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A.1.5 m</a:t>
            </a:r>
            <a:r>
              <a:rPr lang="zh-CN" altLang="en-US" dirty="0" smtClean="0"/>
              <a:t>，像变大</a:t>
            </a:r>
            <a:r>
              <a:rPr lang="en-US" dirty="0" smtClean="0"/>
              <a:t>		B.2 m</a:t>
            </a:r>
            <a:r>
              <a:rPr lang="zh-CN" altLang="en-US" dirty="0" smtClean="0"/>
              <a:t>，像变小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C.3.6 m</a:t>
            </a:r>
            <a:r>
              <a:rPr lang="zh-CN" altLang="en-US" dirty="0" smtClean="0"/>
              <a:t>，像不变</a:t>
            </a:r>
            <a:r>
              <a:rPr lang="en-US" dirty="0" smtClean="0"/>
              <a:t>		D.4.4 m</a:t>
            </a:r>
            <a:r>
              <a:rPr lang="zh-CN" altLang="en-US" dirty="0" smtClean="0"/>
              <a:t>，像不变</a:t>
            </a:r>
          </a:p>
        </p:txBody>
      </p:sp>
      <p:sp>
        <p:nvSpPr>
          <p:cNvPr id="3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066284" y="763192"/>
            <a:ext cx="37957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D7A3CC0C-7B50-47F5-93CC-6BB1519DFB82}"/>
              </a:ext>
            </a:extLst>
          </p:cNvPr>
          <p:cNvSpPr txBox="1"/>
          <p:nvPr/>
        </p:nvSpPr>
        <p:spPr>
          <a:xfrm>
            <a:off x="814192" y="1801904"/>
            <a:ext cx="7910185" cy="60214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课时</a:t>
            </a:r>
            <a:r>
              <a:rPr lang="en-US" altLang="zh-CN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r>
              <a:rPr lang="zh-CN" altLang="en-US" sz="26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光现象</a:t>
            </a:r>
            <a:endParaRPr lang="zh-CN" altLang="en-US" sz="26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35429" y="2484913"/>
            <a:ext cx="8708571" cy="0"/>
          </a:xfrm>
          <a:prstGeom prst="line">
            <a:avLst/>
          </a:prstGeom>
          <a:ln w="19050">
            <a:solidFill>
              <a:srgbClr val="409E8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5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813173"/>
            <a:ext cx="787460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）实验器材的作用：</a:t>
            </a:r>
            <a:r>
              <a:rPr lang="en-US" dirty="0" smtClean="0"/>
              <a:t>①</a:t>
            </a:r>
            <a:r>
              <a:rPr lang="zh-CN" altLang="en-US" dirty="0" smtClean="0"/>
              <a:t>量角器：测量反射角、入射角的大小。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可以绕</a:t>
            </a:r>
            <a:r>
              <a:rPr lang="en-US" dirty="0" smtClean="0"/>
              <a:t>ON</a:t>
            </a:r>
            <a:r>
              <a:rPr lang="zh-CN" altLang="en-US" dirty="0" smtClean="0"/>
              <a:t>折转的硬纸板：显示光的传播路径和探究反射光线、入射光线和法线是否在同一平面内。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）硬纸板与平面镜的放置要求：硬纸板与平面镜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放置；若不垂直则在纸板上看不到反射光线。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）本实验应选择在</a:t>
            </a:r>
            <a:r>
              <a:rPr lang="zh-CN" altLang="en-US" u="sng" dirty="0" smtClean="0"/>
              <a:t>　　                  </a:t>
            </a:r>
            <a:r>
              <a:rPr lang="zh-CN" altLang="en-US" dirty="0" smtClean="0"/>
              <a:t>的环境下进行，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其好处是</a:t>
            </a:r>
            <a:r>
              <a:rPr lang="zh-CN" altLang="en-US" u="sng" dirty="0" smtClean="0"/>
              <a:t>　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465" y="329684"/>
            <a:ext cx="3262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突破一　探究光的反射规律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151207" y="249218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垂直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55757" y="329097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较暗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05180" y="3700877"/>
            <a:ext cx="2779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使成像更清晰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现象更明显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2.</a:t>
            </a:r>
            <a:r>
              <a:rPr lang="zh-CN" altLang="en-US" dirty="0" smtClean="0"/>
              <a:t>实验装置如图</a:t>
            </a:r>
            <a:r>
              <a:rPr lang="en-US" dirty="0" smtClean="0"/>
              <a:t>3-7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pic>
        <p:nvPicPr>
          <p:cNvPr id="10" name="19LZ153.EPS" descr="id:214749933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6142" y="542028"/>
            <a:ext cx="2191643" cy="1506579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035081" y="170128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3-7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817685" y="2041759"/>
            <a:ext cx="79746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实验的主要操作：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实验时让光贴着纸板入射的目的：显示光传播的路径。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）实验时从光屏前不同位置都能看到光的传播路径的原因：光在光屏上发生了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）反射角与入射角的大小关系：反射角等于入射角；反射角随入射角的增大而增大。</a:t>
            </a:r>
          </a:p>
        </p:txBody>
      </p:sp>
      <p:sp>
        <p:nvSpPr>
          <p:cNvPr id="13" name="矩形 12"/>
          <p:cNvSpPr/>
          <p:nvPr/>
        </p:nvSpPr>
        <p:spPr>
          <a:xfrm>
            <a:off x="1376312" y="329776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漫反射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20804"/>
            <a:ext cx="8038459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）“三线共面”的判断方法：将两纸板中任意一纸板向后折观察另一纸板上是否有反射光线，若纸板上没有光线，说明三线共面。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注意：若将其中一纸板向前折，另一纸板上不会显示反射光线，但三线仍然共面。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）验证光路可逆的方法：将激光笔逆着原反射光线方向射出，观察光的传播路径。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）多次改变入射角大小进行测量的目的：保证实验结论具有普遍性。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35270" y="3387148"/>
            <a:ext cx="79130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实验结论： </a:t>
            </a:r>
            <a:r>
              <a:rPr lang="en-US" dirty="0" smtClean="0"/>
              <a:t>①</a:t>
            </a:r>
            <a:r>
              <a:rPr lang="zh-CN" altLang="en-US" dirty="0" smtClean="0"/>
              <a:t>反射光线、入射光线和法线在同一平面内；</a:t>
            </a:r>
            <a:r>
              <a:rPr lang="en-US" dirty="0" smtClean="0"/>
              <a:t>②</a:t>
            </a:r>
            <a:r>
              <a:rPr lang="zh-CN" altLang="en-US" dirty="0" smtClean="0"/>
              <a:t>反射光线和入射光线分居法线两侧；</a:t>
            </a:r>
            <a:r>
              <a:rPr lang="en-US" dirty="0" smtClean="0"/>
              <a:t>③</a:t>
            </a:r>
            <a:r>
              <a:rPr lang="zh-CN" altLang="en-US" dirty="0" smtClean="0"/>
              <a:t>反射角等于入射角；</a:t>
            </a:r>
            <a:r>
              <a:rPr lang="en-US" dirty="0" smtClean="0"/>
              <a:t>④</a:t>
            </a:r>
            <a:r>
              <a:rPr lang="zh-CN" altLang="en-US" dirty="0" smtClean="0"/>
              <a:t>在光的反射现象中，光路是可逆的。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791308" y="753892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广西北部湾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利用如图</a:t>
            </a:r>
            <a:r>
              <a:rPr lang="en-US" dirty="0" smtClean="0"/>
              <a:t>3-8</a:t>
            </a:r>
            <a:r>
              <a:rPr lang="zh-CN" altLang="en-US" dirty="0" smtClean="0"/>
              <a:t>所示装置进行探究光的反射规律实验：</a:t>
            </a:r>
            <a:endParaRPr lang="zh-CN" altLang="en-US" dirty="0"/>
          </a:p>
        </p:txBody>
      </p:sp>
      <p:pic>
        <p:nvPicPr>
          <p:cNvPr id="10" name="19WL23.EPS" descr="id:214749934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9755" y="1249704"/>
            <a:ext cx="2336300" cy="1598599"/>
          </a:xfrm>
          <a:prstGeom prst="rect">
            <a:avLst/>
          </a:prstGeom>
        </p:spPr>
      </p:pic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938935" y="1257302"/>
          <a:ext cx="1341120" cy="1554480"/>
        </p:xfrm>
        <a:graphic>
          <a:graphicData uri="http://schemas.openxmlformats.org/drawingml/2006/table">
            <a:tbl>
              <a:tblPr/>
              <a:tblGrid>
                <a:gridCol w="447040"/>
                <a:gridCol w="447040"/>
                <a:gridCol w="447040"/>
              </a:tblGrid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3687835" y="2454289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3-8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59926" y="2965035"/>
            <a:ext cx="7895493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）让一束光贴着纸板</a:t>
            </a:r>
            <a:r>
              <a:rPr lang="en-US" dirty="0" smtClean="0"/>
              <a:t>A</a:t>
            </a:r>
            <a:r>
              <a:rPr lang="zh-CN" altLang="en-US" dirty="0" smtClean="0"/>
              <a:t>沿</a:t>
            </a:r>
            <a:r>
              <a:rPr lang="en-US" dirty="0" smtClean="0"/>
              <a:t>EO</a:t>
            </a:r>
            <a:r>
              <a:rPr lang="zh-CN" altLang="en-US" dirty="0" smtClean="0"/>
              <a:t>方向射向镜面，在纸板</a:t>
            </a:r>
            <a:r>
              <a:rPr lang="en-US" dirty="0" smtClean="0"/>
              <a:t>B</a:t>
            </a:r>
            <a:r>
              <a:rPr lang="zh-CN" altLang="en-US" dirty="0" smtClean="0"/>
              <a:t>上可看到光线沿</a:t>
            </a:r>
            <a:r>
              <a:rPr lang="en-US" dirty="0" smtClean="0"/>
              <a:t>OF</a:t>
            </a:r>
            <a:r>
              <a:rPr lang="zh-CN" altLang="en-US" dirty="0" smtClean="0"/>
              <a:t>方向射出，在纸板上用笔描出光线</a:t>
            </a:r>
            <a:r>
              <a:rPr lang="en-US" dirty="0" smtClean="0"/>
              <a:t>EO</a:t>
            </a:r>
            <a:r>
              <a:rPr lang="zh-CN" altLang="en-US" dirty="0" smtClean="0"/>
              <a:t>和</a:t>
            </a:r>
            <a:r>
              <a:rPr lang="en-US" dirty="0" smtClean="0"/>
              <a:t>OF</a:t>
            </a:r>
            <a:r>
              <a:rPr lang="zh-CN" altLang="en-US" dirty="0" smtClean="0"/>
              <a:t>的轨迹，则</a:t>
            </a:r>
            <a:r>
              <a:rPr lang="en-US" dirty="0" smtClean="0"/>
              <a:t>EO</a:t>
            </a:r>
            <a:r>
              <a:rPr lang="zh-CN" altLang="en-US" dirty="0" smtClean="0"/>
              <a:t>与垂直镜面的直线</a:t>
            </a:r>
            <a:r>
              <a:rPr lang="en-US" dirty="0" smtClean="0"/>
              <a:t>ON</a:t>
            </a:r>
            <a:r>
              <a:rPr lang="zh-CN" altLang="en-US" dirty="0" smtClean="0"/>
              <a:t>的夹角</a:t>
            </a:r>
            <a:r>
              <a:rPr lang="en-US" dirty="0" err="1" smtClean="0"/>
              <a:t>i</a:t>
            </a:r>
            <a:r>
              <a:rPr lang="zh-CN" altLang="en-US" dirty="0" smtClean="0"/>
              <a:t>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（选填“入射角”或“反射角”）。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1989308" y="379547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入射角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791308" y="753892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[2018·</a:t>
            </a:r>
            <a:r>
              <a:rPr lang="zh-CN" altLang="en-US" dirty="0" smtClean="0">
                <a:solidFill>
                  <a:srgbClr val="409E8A"/>
                </a:solidFill>
              </a:rPr>
              <a:t>广西北部湾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利用如图</a:t>
            </a:r>
            <a:r>
              <a:rPr lang="en-US" dirty="0" smtClean="0"/>
              <a:t>3-8</a:t>
            </a:r>
            <a:r>
              <a:rPr lang="zh-CN" altLang="en-US" dirty="0" smtClean="0"/>
              <a:t>所示装置进行探究光的反射规律实验：</a:t>
            </a:r>
            <a:endParaRPr lang="zh-CN" altLang="en-US" dirty="0"/>
          </a:p>
        </p:txBody>
      </p:sp>
      <p:pic>
        <p:nvPicPr>
          <p:cNvPr id="10" name="19WL23.EPS" descr="id:214749934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548" y="1270724"/>
            <a:ext cx="2167335" cy="1482986"/>
          </a:xfrm>
          <a:prstGeom prst="rect">
            <a:avLst/>
          </a:prstGeom>
        </p:spPr>
      </p:pic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798255" y="1257302"/>
          <a:ext cx="1341120" cy="1554480"/>
        </p:xfrm>
        <a:graphic>
          <a:graphicData uri="http://schemas.openxmlformats.org/drawingml/2006/table">
            <a:tbl>
              <a:tblPr/>
              <a:tblGrid>
                <a:gridCol w="447040"/>
                <a:gridCol w="447040"/>
                <a:gridCol w="447040"/>
              </a:tblGrid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3450143" y="209693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3-8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79230" y="2962610"/>
            <a:ext cx="78954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）多次改变入射角的大小，测得实验数据如上表。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分析数据可得：反射角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（选填“大于”“小于”或“等于”）入射角；当入射角变大时，光线</a:t>
            </a:r>
            <a:r>
              <a:rPr lang="en-US" dirty="0" smtClean="0"/>
              <a:t>OF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（选填“远离”或“靠近”）直线</a:t>
            </a:r>
            <a:r>
              <a:rPr lang="en-US" dirty="0" smtClean="0"/>
              <a:t>ON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3313413" y="34381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等于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06793" y="383751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远离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791308" y="753892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en-US" altLang="zh-CN" dirty="0" smtClean="0">
                <a:solidFill>
                  <a:srgbClr val="409E8A"/>
                </a:solidFill>
              </a:rPr>
              <a:t>[2018·</a:t>
            </a:r>
            <a:r>
              <a:rPr lang="zh-CN" altLang="en-US" dirty="0" smtClean="0">
                <a:solidFill>
                  <a:srgbClr val="409E8A"/>
                </a:solidFill>
              </a:rPr>
              <a:t>广西北部湾</a:t>
            </a:r>
            <a:r>
              <a:rPr lang="en-US" altLang="zh-CN" dirty="0" smtClean="0">
                <a:solidFill>
                  <a:srgbClr val="409E8A"/>
                </a:solidFill>
              </a:rPr>
              <a:t>] </a:t>
            </a:r>
            <a:r>
              <a:rPr lang="zh-CN" altLang="en-US" dirty="0" smtClean="0"/>
              <a:t>利用如图</a:t>
            </a:r>
            <a:r>
              <a:rPr lang="en-US" dirty="0" smtClean="0"/>
              <a:t>3-8</a:t>
            </a:r>
            <a:r>
              <a:rPr lang="zh-CN" altLang="en-US" dirty="0" smtClean="0"/>
              <a:t>所示装置进行探究光的反射规律实验：</a:t>
            </a:r>
            <a:endParaRPr lang="zh-CN" altLang="en-US" dirty="0"/>
          </a:p>
        </p:txBody>
      </p:sp>
      <p:pic>
        <p:nvPicPr>
          <p:cNvPr id="10" name="19WL23.EPS" descr="id:214749934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9755" y="1249704"/>
            <a:ext cx="1874301" cy="1282479"/>
          </a:xfrm>
          <a:prstGeom prst="rect">
            <a:avLst/>
          </a:prstGeom>
        </p:spPr>
      </p:pic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666370" y="1143002"/>
          <a:ext cx="1919067" cy="1554480"/>
        </p:xfrm>
        <a:graphic>
          <a:graphicData uri="http://schemas.openxmlformats.org/drawingml/2006/table">
            <a:tbl>
              <a:tblPr/>
              <a:tblGrid>
                <a:gridCol w="639689"/>
                <a:gridCol w="639689"/>
                <a:gridCol w="639689"/>
              </a:tblGrid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∠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45°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50°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3450143" y="209693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3-8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70437" y="2681256"/>
            <a:ext cx="789549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）以直线</a:t>
            </a:r>
            <a:r>
              <a:rPr lang="en-US" dirty="0" smtClean="0"/>
              <a:t>ON</a:t>
            </a:r>
            <a:r>
              <a:rPr lang="zh-CN" altLang="en-US" dirty="0" smtClean="0"/>
              <a:t>为轴线，把纸板</a:t>
            </a:r>
            <a:r>
              <a:rPr lang="en-US" dirty="0" smtClean="0"/>
              <a:t>B</a:t>
            </a:r>
            <a:r>
              <a:rPr lang="zh-CN" altLang="en-US" dirty="0" smtClean="0"/>
              <a:t>向前或向后折，在纸板</a:t>
            </a:r>
            <a:r>
              <a:rPr lang="en-US" dirty="0" smtClean="0"/>
              <a:t>B</a:t>
            </a:r>
            <a:r>
              <a:rPr lang="zh-CN" altLang="en-US" dirty="0" smtClean="0"/>
              <a:t>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（选填“能”或“不能”）看到反射光线</a:t>
            </a:r>
            <a:r>
              <a:rPr lang="en-US" dirty="0" smtClean="0"/>
              <a:t>OF</a:t>
            </a:r>
            <a:r>
              <a:rPr lang="zh-CN" altLang="en-US" dirty="0" smtClean="0"/>
              <a:t>，由此说明反射光线、入射光线与法线在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（选填“同一”或“不同”）平面内。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）实验中，从教室各个方向都能观察到粗糙纸板表面反射的光线，这种反射属于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（选填“镜面反射”或“漫反射”）。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7076117" y="272341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不能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274406" y="351169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同一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652977" y="436302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漫反射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09886" y="760420"/>
            <a:ext cx="8100005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）实验器材的选择与补充，比如选方格纸的目的是</a:t>
            </a:r>
            <a:r>
              <a:rPr lang="zh-CN" altLang="en-US" u="sng" dirty="0" smtClean="0"/>
              <a:t>　　　　　　　　                    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）实验环境的要求：较暗的环境，为了使实验现象更加明显。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）用玻璃板代替平面镜的原因：玻璃透明，易于确定像的位置。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）选择薄玻璃板的原因：太厚的玻璃板前后表面都会成像，会产生重影。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）平面镜放置要求：玻璃板与水平桌面垂直放置。</a:t>
            </a:r>
          </a:p>
        </p:txBody>
      </p:sp>
      <p:sp>
        <p:nvSpPr>
          <p:cNvPr id="8" name="矩形 7"/>
          <p:cNvSpPr/>
          <p:nvPr/>
        </p:nvSpPr>
        <p:spPr>
          <a:xfrm>
            <a:off x="714052" y="285723"/>
            <a:ext cx="4801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探究平面镜成像时像与物的关系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35239" y="1619829"/>
            <a:ext cx="3716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便于比较像与物到镜面的距离关系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79972" y="2307260"/>
            <a:ext cx="8038459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2.</a:t>
            </a:r>
            <a:r>
              <a:rPr lang="zh-CN" altLang="en-US" dirty="0" smtClean="0"/>
              <a:t>实验装置如图</a:t>
            </a:r>
            <a:r>
              <a:rPr lang="en-US" dirty="0" smtClean="0"/>
              <a:t>3-9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pic>
        <p:nvPicPr>
          <p:cNvPr id="10" name="G48.EPS" descr="id:21474993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5403" y="2900394"/>
            <a:ext cx="1388271" cy="1431318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538470" y="3699158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3-9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709448" y="351721"/>
            <a:ext cx="78144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）眼睛观察像的位置：在光源同侧观察。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）移动蜡烛</a:t>
            </a:r>
            <a:r>
              <a:rPr lang="en-US" dirty="0" smtClean="0"/>
              <a:t>B</a:t>
            </a:r>
            <a:r>
              <a:rPr lang="zh-CN" altLang="en-US" dirty="0" smtClean="0"/>
              <a:t>不能与蜡烛</a:t>
            </a:r>
            <a:r>
              <a:rPr lang="en-US" dirty="0" smtClean="0"/>
              <a:t>A</a:t>
            </a:r>
            <a:r>
              <a:rPr lang="zh-CN" altLang="en-US" dirty="0" smtClean="0"/>
              <a:t>的像完全重合：玻璃板未与水平桌面垂直。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8</a:t>
            </a:r>
            <a:r>
              <a:rPr lang="zh-CN" altLang="en-US" dirty="0" smtClean="0"/>
              <a:t>）实验方法：等效替代法。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9</a:t>
            </a:r>
            <a:r>
              <a:rPr lang="zh-CN" altLang="en-US" dirty="0" smtClean="0"/>
              <a:t>）多次实验的目的：寻找普遍规律。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826478" y="432933"/>
            <a:ext cx="7913076" cy="378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实验设计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代替平面镜的目的：能观察镜后的物体，便于确定像的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）用两支完全一样的蜡烛，目的是便于比较像与物体的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关系。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）刻度尺是为了确定像、物到镜面的距离；实验时，玻璃板放置要与水平面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实验结论：</a:t>
            </a:r>
            <a:r>
              <a:rPr lang="zh-CN" altLang="en-US" dirty="0" smtClean="0"/>
              <a:t>平面镜所成的像与物大小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；像与物到镜面的距离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；像与物对应点的连线与镜面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；物体在平面镜里所成的像是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像。</a:t>
            </a:r>
            <a:r>
              <a:rPr lang="en-US" dirty="0" smtClean="0"/>
              <a:t>  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2483294" y="905125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玻璃板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242876" y="13045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位置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855400" y="170391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295427" y="251320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垂直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01994" y="2943969"/>
            <a:ext cx="706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242876" y="33014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233574" y="337149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垂直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515948" y="3795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5394" y="707666"/>
            <a:ext cx="803845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在“探究平面镜成像特点”的实验中，如图</a:t>
            </a:r>
            <a:r>
              <a:rPr lang="en-US" dirty="0" smtClean="0"/>
              <a:t>3-10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685" y="2754102"/>
            <a:ext cx="7913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）实验中选取两个完全相同蜡烛的目的是</a:t>
            </a:r>
            <a:r>
              <a:rPr lang="zh-CN" altLang="en-US" u="sng" dirty="0" smtClean="0"/>
              <a:t>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）用玻璃板代替平面镜的目的是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0" name="矩形 9"/>
          <p:cNvSpPr/>
          <p:nvPr/>
        </p:nvSpPr>
        <p:spPr>
          <a:xfrm>
            <a:off x="748599" y="294515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pic>
        <p:nvPicPr>
          <p:cNvPr id="11" name="19LZ154.EPS" descr="id:21474993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3796" y="1357635"/>
            <a:ext cx="1359245" cy="125367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5416470" y="2765456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比较物和像大小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554819" y="319977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便于确定像的位置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41045" y="260350"/>
          <a:ext cx="8012430" cy="4663440"/>
        </p:xfrm>
        <a:graphic>
          <a:graphicData uri="http://schemas.openxmlformats.org/drawingml/2006/table">
            <a:tbl>
              <a:tblPr/>
              <a:tblGrid>
                <a:gridCol w="935355"/>
                <a:gridCol w="3305175"/>
                <a:gridCol w="377190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光现象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知道光在同一种均匀介质中的是沿直线传播的；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知道光在真空中的传播速度；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通过实验，探究并了解光的反射定律；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通过实验，探究并了解光的折射现象及其特点；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通过实验，探究平面镜成像时像与物的关系；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知道平面镜成像的特点及应用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年：光现象辨析；（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年：光的折射现象作图；（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年：平面镜成像特点的作图；（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年：平面镜成像的判断；（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年：探究平面镜成像特点；（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年：光现象实例区分；（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年：光现象实例区分；（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年：光速计算；（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年：光现象分类；（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年：光的折射作图；（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5394" y="707666"/>
            <a:ext cx="803845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在“探究平面镜成像特点”的实验中，如图</a:t>
            </a:r>
            <a:r>
              <a:rPr lang="en-US" dirty="0" smtClean="0"/>
              <a:t>3-10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685" y="2754102"/>
            <a:ext cx="791307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）将点燃的蜡烛放置在距玻璃板</a:t>
            </a:r>
            <a:r>
              <a:rPr lang="en-US" dirty="0" smtClean="0"/>
              <a:t>10 cm</a:t>
            </a:r>
            <a:r>
              <a:rPr lang="zh-CN" altLang="en-US" dirty="0" smtClean="0"/>
              <a:t>处，此时蜡烛的像到平面镜的距离是</a:t>
            </a:r>
            <a:r>
              <a:rPr lang="zh-CN" altLang="en-US" u="sng" dirty="0" smtClean="0"/>
              <a:t>　 　</a:t>
            </a:r>
            <a:r>
              <a:rPr lang="en-US" dirty="0" smtClean="0"/>
              <a:t>cm</a:t>
            </a:r>
            <a:r>
              <a:rPr lang="zh-CN" altLang="en-US" dirty="0" smtClean="0"/>
              <a:t>，将一张白纸放在玻璃板后，无论如何移动，在白纸上都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（选填“能”或“不能”）成像，说明平面镜所成的像是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像。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）将蜡烛远离玻璃板移动一段距离，蜡烛的像的大小将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（选填“变大”“变小”或“不变”）。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48599" y="294515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pic>
        <p:nvPicPr>
          <p:cNvPr id="11" name="19LZ154.EPS" descr="id:21474993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3796" y="1357635"/>
            <a:ext cx="1359245" cy="125367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202421" y="3196380"/>
            <a:ext cx="470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594357" y="32068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不能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449670" y="362730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86931" y="400567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5394" y="734042"/>
            <a:ext cx="8038459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）实验中玻璃板应与水平桌面保持垂直，若不垂直，会对实验操作带来的不便或影响是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                              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9348" y="175364"/>
            <a:ext cx="76659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实验拓展 </a:t>
            </a: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en-US" dirty="0">
              <a:solidFill>
                <a:srgbClr val="0FA0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12731" y="1197551"/>
            <a:ext cx="4797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不便于确定像的位置（或像与物不能完全重合）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12011"/>
            <a:ext cx="80384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 </a:t>
            </a:r>
            <a:r>
              <a:rPr lang="zh-CN" altLang="en-US" dirty="0" smtClean="0"/>
              <a:t>图</a:t>
            </a:r>
            <a:r>
              <a:rPr lang="en-US" dirty="0" smtClean="0"/>
              <a:t>3-11</a:t>
            </a:r>
            <a:r>
              <a:rPr lang="zh-CN" altLang="en-US" dirty="0" smtClean="0"/>
              <a:t>是小勇同学“探究平面镜成像特点”的实验装置。</a:t>
            </a:r>
            <a:endParaRPr lang="zh-CN" altLang="en-US" dirty="0"/>
          </a:p>
        </p:txBody>
      </p:sp>
      <p:pic>
        <p:nvPicPr>
          <p:cNvPr id="8" name="G49.EPS" descr="id:21474994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6235" y="829889"/>
            <a:ext cx="2273528" cy="143852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82514" y="2404092"/>
            <a:ext cx="8080131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）在实验中用透明的玻璃板代替平面镜，主要是利用玻璃板透明的特点，便于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）为完成实验探究，还需要一个测量工具，这个测量工具是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>
          <a:xfrm>
            <a:off x="5281956" y="14111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3-11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1380301" y="2839029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确定像的位置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191929" y="3290973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刻度尺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12011"/>
            <a:ext cx="80384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 </a:t>
            </a:r>
            <a:r>
              <a:rPr lang="zh-CN" altLang="en-US" dirty="0" smtClean="0"/>
              <a:t>图</a:t>
            </a:r>
            <a:r>
              <a:rPr lang="en-US" dirty="0" smtClean="0"/>
              <a:t>3-11</a:t>
            </a:r>
            <a:r>
              <a:rPr lang="zh-CN" altLang="en-US" dirty="0" smtClean="0"/>
              <a:t>是小勇同学“探究平面镜成像特点”的实验装置。</a:t>
            </a:r>
            <a:endParaRPr lang="zh-CN" altLang="en-US" dirty="0"/>
          </a:p>
        </p:txBody>
      </p:sp>
      <p:pic>
        <p:nvPicPr>
          <p:cNvPr id="8" name="G49.EPS" descr="id:21474994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6235" y="829889"/>
            <a:ext cx="2273528" cy="143852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56137" y="2430470"/>
            <a:ext cx="7965831" cy="170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）为探究平面镜所成的像与物的大小关系，小勇做了如下操作：他先点燃蜡烛</a:t>
            </a:r>
            <a:r>
              <a:rPr lang="en-US" dirty="0" smtClean="0"/>
              <a:t>A</a:t>
            </a:r>
            <a:r>
              <a:rPr lang="zh-CN" altLang="en-US" dirty="0" smtClean="0"/>
              <a:t>放在玻璃板前，再拿一支外形相同但不点燃的蜡烛</a:t>
            </a:r>
            <a:r>
              <a:rPr lang="en-US" dirty="0" smtClean="0"/>
              <a:t>B</a:t>
            </a:r>
            <a:r>
              <a:rPr lang="zh-CN" altLang="en-US" dirty="0" smtClean="0"/>
              <a:t>竖立着在玻璃板后移动，当移动到</a:t>
            </a:r>
            <a:r>
              <a:rPr lang="en-US" dirty="0" smtClean="0"/>
              <a:t>A</a:t>
            </a:r>
            <a:r>
              <a:rPr lang="zh-CN" altLang="en-US" dirty="0" smtClean="0"/>
              <a:t>像的位置时，发现它与</a:t>
            </a:r>
            <a:r>
              <a:rPr lang="en-US" dirty="0" smtClean="0"/>
              <a:t>A</a:t>
            </a:r>
            <a:r>
              <a:rPr lang="zh-CN" altLang="en-US" dirty="0" smtClean="0"/>
              <a:t>的像完全重合，这表明平面镜所成像的大小与物的大小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>
          <a:xfrm>
            <a:off x="5281956" y="14111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3-11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3050655" y="37429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12011"/>
            <a:ext cx="80384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 </a:t>
            </a:r>
            <a:r>
              <a:rPr lang="zh-CN" altLang="en-US" dirty="0" smtClean="0"/>
              <a:t>图</a:t>
            </a:r>
            <a:r>
              <a:rPr lang="en-US" dirty="0" smtClean="0"/>
              <a:t>3-11</a:t>
            </a:r>
            <a:r>
              <a:rPr lang="zh-CN" altLang="en-US" dirty="0" smtClean="0"/>
              <a:t>是小勇同学“探究平面镜成像特点”的实验装置。</a:t>
            </a:r>
            <a:endParaRPr lang="zh-CN" altLang="en-US" dirty="0"/>
          </a:p>
        </p:txBody>
      </p:sp>
      <p:pic>
        <p:nvPicPr>
          <p:cNvPr id="8" name="G49.EPS" descr="id:21474994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6235" y="829889"/>
            <a:ext cx="2273528" cy="143852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56138" y="2377716"/>
            <a:ext cx="79922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）为探究平面镜所成的像是实像还是虚像，他将一块与玻璃板等大的不透明的白板竖放在玻璃板与蜡烛</a:t>
            </a:r>
            <a:r>
              <a:rPr lang="en-US" dirty="0" smtClean="0"/>
              <a:t>B</a:t>
            </a:r>
            <a:r>
              <a:rPr lang="zh-CN" altLang="en-US" dirty="0" smtClean="0"/>
              <a:t>之间，从蜡烛</a:t>
            </a:r>
            <a:r>
              <a:rPr lang="en-US" dirty="0" smtClean="0"/>
              <a:t>A</a:t>
            </a:r>
            <a:r>
              <a:rPr lang="zh-CN" altLang="en-US" dirty="0" smtClean="0"/>
              <a:t>侧观察，仍能看到蜡烛</a:t>
            </a:r>
            <a:r>
              <a:rPr lang="en-US" dirty="0" smtClean="0"/>
              <a:t>A</a:t>
            </a:r>
            <a:r>
              <a:rPr lang="zh-CN" altLang="en-US" dirty="0" smtClean="0"/>
              <a:t>的像，说明平面镜所成的像是由光的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形成的；拿走蜡烛</a:t>
            </a:r>
            <a:r>
              <a:rPr lang="en-US" dirty="0" smtClean="0"/>
              <a:t>B</a:t>
            </a:r>
            <a:r>
              <a:rPr lang="zh-CN" altLang="en-US" dirty="0" smtClean="0"/>
              <a:t>，将这块白板移动到蜡烛</a:t>
            </a:r>
            <a:r>
              <a:rPr lang="en-US" dirty="0" smtClean="0"/>
              <a:t>A</a:t>
            </a:r>
            <a:r>
              <a:rPr lang="zh-CN" altLang="en-US" dirty="0" smtClean="0"/>
              <a:t>像的位置时，发现白板上不能承接到蜡烛</a:t>
            </a:r>
            <a:r>
              <a:rPr lang="en-US" dirty="0" smtClean="0"/>
              <a:t>A</a:t>
            </a:r>
            <a:r>
              <a:rPr lang="zh-CN" altLang="en-US" dirty="0" smtClean="0"/>
              <a:t>的像，这说明平面镜所成的像是</a:t>
            </a:r>
            <a:r>
              <a:rPr lang="zh-CN" altLang="en-US" u="sng" dirty="0" smtClean="0"/>
              <a:t>　        </a:t>
            </a:r>
            <a:r>
              <a:rPr lang="zh-CN" altLang="en-US" dirty="0" smtClean="0"/>
              <a:t>（选填“实”或“虚”）像。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>
          <a:xfrm>
            <a:off x="5281956" y="14111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3-11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3859952" y="324893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反射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610541" y="405822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8" y="312011"/>
            <a:ext cx="80384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 </a:t>
            </a:r>
            <a:r>
              <a:rPr lang="zh-CN" altLang="en-US" dirty="0" smtClean="0"/>
              <a:t>图</a:t>
            </a:r>
            <a:r>
              <a:rPr lang="en-US" dirty="0" smtClean="0"/>
              <a:t>3-11</a:t>
            </a:r>
            <a:r>
              <a:rPr lang="zh-CN" altLang="en-US" dirty="0" smtClean="0"/>
              <a:t>是小勇同学“探究平面镜成像特点”的实验装置。</a:t>
            </a:r>
            <a:endParaRPr lang="zh-CN" altLang="en-US" dirty="0"/>
          </a:p>
        </p:txBody>
      </p:sp>
      <p:pic>
        <p:nvPicPr>
          <p:cNvPr id="8" name="G49.EPS" descr="id:214749941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6235" y="829889"/>
            <a:ext cx="2273528" cy="143852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12176" y="2377715"/>
            <a:ext cx="813288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）拿走白板，他将蜡烛</a:t>
            </a:r>
            <a:r>
              <a:rPr lang="en-US" dirty="0" smtClean="0"/>
              <a:t>A</a:t>
            </a:r>
            <a:r>
              <a:rPr lang="zh-CN" altLang="en-US" dirty="0" smtClean="0"/>
              <a:t>向玻璃板靠近</a:t>
            </a:r>
            <a:r>
              <a:rPr lang="en-US" dirty="0" smtClean="0"/>
              <a:t>2 cm</a:t>
            </a:r>
            <a:r>
              <a:rPr lang="zh-CN" altLang="en-US" dirty="0" smtClean="0"/>
              <a:t>，再将蜡烛</a:t>
            </a:r>
            <a:r>
              <a:rPr lang="en-US" dirty="0" smtClean="0"/>
              <a:t>B</a:t>
            </a:r>
            <a:r>
              <a:rPr lang="zh-CN" altLang="en-US" dirty="0" smtClean="0"/>
              <a:t>移到</a:t>
            </a:r>
            <a:r>
              <a:rPr lang="en-US" dirty="0" smtClean="0"/>
              <a:t>A</a:t>
            </a:r>
            <a:r>
              <a:rPr lang="zh-CN" altLang="en-US" dirty="0" smtClean="0"/>
              <a:t>像的位置，通过测量，他发现蜡烛</a:t>
            </a:r>
            <a:r>
              <a:rPr lang="en-US" dirty="0" smtClean="0"/>
              <a:t>A</a:t>
            </a:r>
            <a:r>
              <a:rPr lang="zh-CN" altLang="en-US" dirty="0" smtClean="0"/>
              <a:t>与它在玻璃板中像的距离变化了</a:t>
            </a:r>
            <a:r>
              <a:rPr lang="zh-CN" altLang="en-US" u="sng" dirty="0" smtClean="0"/>
              <a:t>　　　</a:t>
            </a:r>
            <a:r>
              <a:rPr lang="en-US" dirty="0" smtClean="0"/>
              <a:t>cm</a:t>
            </a:r>
            <a:r>
              <a:rPr lang="zh-CN" altLang="en-US" dirty="0" smtClean="0"/>
              <a:t>，同时发现像的大小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（选填“变大”“变小”或“不变”）。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）实验中玻璃板与水平桌面保持垂直，若不垂直，请你说出这样会对实验操作带来怎样的不便影响？</a:t>
            </a:r>
            <a:r>
              <a:rPr lang="zh-CN" altLang="en-US" u="sng" dirty="0" smtClean="0"/>
              <a:t>　                          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5281956" y="14111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3-11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6661555" y="2828519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4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789413" y="32068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289737" y="4056993"/>
            <a:ext cx="52236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ea"/>
                <a:ea typeface="+mj-ea"/>
                <a:cs typeface="Times New Roman" pitchFamily="18" charset="0"/>
              </a:rPr>
              <a:t>不便于确定像的位置（或像与蜡烛</a:t>
            </a:r>
            <a:r>
              <a:rPr kumimoji="0" lang="en-US" altLang="zh-CN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ea"/>
                <a:ea typeface="+mj-ea"/>
                <a:cs typeface="Times New Roman" pitchFamily="18" charset="0"/>
              </a:rPr>
              <a:t>B</a:t>
            </a:r>
            <a:r>
              <a:rPr kumimoji="0" lang="zh-CN" altLang="en-US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ea"/>
                <a:ea typeface="+mj-ea"/>
                <a:cs typeface="Times New Roman" pitchFamily="18" charset="0"/>
              </a:rPr>
              <a:t>不能完全重合）</a:t>
            </a:r>
            <a:endParaRPr kumimoji="0" lang="zh-CN" altLang="en-US" sz="2000" b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024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810000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潍坊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3-12</a:t>
            </a:r>
            <a:r>
              <a:rPr lang="zh-CN" altLang="en-US" dirty="0" smtClean="0"/>
              <a:t>所示的光现象中，与小孔成像原理相同的是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099392" y="34745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1234.EPS" descr="id:214749942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2771" y="1137829"/>
            <a:ext cx="6260908" cy="171967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910359" y="323290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22137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嘉兴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图</a:t>
            </a:r>
            <a:r>
              <a:rPr lang="en-US" dirty="0" smtClean="0"/>
              <a:t>3-13</a:t>
            </a:r>
            <a:r>
              <a:rPr lang="zh-CN" altLang="en-US" dirty="0" smtClean="0"/>
              <a:t>是观察对岸的树木在水中倒影的光路图，其中正确的是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684953" y="753006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9WL127.EPS" descr="id:214749943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60" y="1355739"/>
            <a:ext cx="6642284" cy="1677607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138956" y="339114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5368124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扬州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图</a:t>
            </a:r>
            <a:r>
              <a:rPr lang="en-US" dirty="0" smtClean="0"/>
              <a:t>3-15</a:t>
            </a:r>
            <a:r>
              <a:rPr lang="zh-CN" altLang="en-US" dirty="0" smtClean="0"/>
              <a:t>中能正确反映水中筷子（如图</a:t>
            </a:r>
            <a:r>
              <a:rPr lang="en-US" dirty="0" smtClean="0"/>
              <a:t>3-14</a:t>
            </a:r>
            <a:r>
              <a:rPr lang="zh-CN" altLang="en-US" dirty="0" smtClean="0"/>
              <a:t>所示）看起来向上偏折的光路的是（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098158" y="72280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19wl38a.jpg" descr="id:214749943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700" y="1483561"/>
            <a:ext cx="1425194" cy="1050543"/>
          </a:xfrm>
          <a:prstGeom prst="rect">
            <a:avLst/>
          </a:prstGeom>
        </p:spPr>
      </p:pic>
      <p:pic>
        <p:nvPicPr>
          <p:cNvPr id="11" name="19WL38.EPS" descr="id:214749944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7630" y="2817428"/>
            <a:ext cx="5796200" cy="135517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3372412" y="4274600"/>
            <a:ext cx="5790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3-15</a:t>
            </a:r>
            <a:endParaRPr lang="zh-CN" altLang="en-US" sz="1400" dirty="0"/>
          </a:p>
        </p:txBody>
      </p:sp>
      <p:sp>
        <p:nvSpPr>
          <p:cNvPr id="15" name="矩形 14"/>
          <p:cNvSpPr/>
          <p:nvPr/>
        </p:nvSpPr>
        <p:spPr>
          <a:xfrm>
            <a:off x="3025363" y="219254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3-14</a:t>
            </a:r>
            <a:endParaRPr lang="zh-CN" altLang="en-US" sz="1400" dirty="0"/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6390289" y="489960"/>
            <a:ext cx="2340671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光从水中斜射入空气中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折射角大于入射角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故选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11627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衡阳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3-16</a:t>
            </a:r>
            <a:r>
              <a:rPr lang="zh-CN" altLang="en-US" dirty="0" smtClean="0"/>
              <a:t>所示，一束光从空气射向水面，已知入射光线</a:t>
            </a:r>
            <a:r>
              <a:rPr lang="en-US" dirty="0" smtClean="0"/>
              <a:t>AO</a:t>
            </a:r>
            <a:r>
              <a:rPr lang="zh-CN" altLang="en-US" dirty="0" smtClean="0"/>
              <a:t>，画出其折射光线和反射光线。</a:t>
            </a:r>
            <a:endParaRPr lang="zh-CN" altLang="en-US" dirty="0"/>
          </a:p>
        </p:txBody>
      </p:sp>
      <p:pic>
        <p:nvPicPr>
          <p:cNvPr id="13" name="19WL636.EPS" descr="id:21474994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05520" y="1126291"/>
            <a:ext cx="1978776" cy="178083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7119346" y="323852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3-16</a:t>
            </a:r>
            <a:endParaRPr lang="zh-CN" altLang="en-US" sz="1400" dirty="0"/>
          </a:p>
        </p:txBody>
      </p:sp>
      <p:sp>
        <p:nvSpPr>
          <p:cNvPr id="16" name="矩形 15"/>
          <p:cNvSpPr/>
          <p:nvPr/>
        </p:nvSpPr>
        <p:spPr>
          <a:xfrm>
            <a:off x="896429" y="127298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9" name="19WL637.EPS" descr="id:214749061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09670" y="1926693"/>
            <a:ext cx="2326000" cy="209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光源：</a:t>
            </a:r>
            <a:r>
              <a:rPr lang="zh-CN" altLang="en-US" dirty="0" smtClean="0"/>
              <a:t>能</a:t>
            </a:r>
            <a:r>
              <a:rPr lang="zh-CN" altLang="en-US" u="sng" dirty="0" smtClean="0"/>
              <a:t>　　　 　</a:t>
            </a:r>
            <a:r>
              <a:rPr lang="zh-CN" altLang="en-US" dirty="0" smtClean="0"/>
              <a:t>的物体叫光源，太阳、开亮的电灯、点燃的蜡烛都是光源。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光在</a:t>
            </a:r>
            <a:r>
              <a:rPr lang="zh-CN" altLang="en-US" u="sng" dirty="0" smtClean="0"/>
              <a:t>　　　　     </a:t>
            </a:r>
            <a:r>
              <a:rPr lang="zh-CN" altLang="en-US" dirty="0" smtClean="0"/>
              <a:t>介质中沿直线传播，用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来表示光的传播路径和方向。光的直线传播现象及应用举例：日食和月食、小孔成像（成倒立的实像）、凿壁偷光、林中影、手影、激光准直、站队、三点一线瞄准、树阴下的光斑（太阳的实像）等。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光的传播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057402" y="652345"/>
            <a:ext cx="105366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自行发光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628366" y="1472208"/>
            <a:ext cx="143014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同一种均匀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471719" y="156056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光线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127027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zh-CN" altLang="en-US" dirty="0" smtClean="0"/>
              <a:t>如图</a:t>
            </a:r>
            <a:r>
              <a:rPr lang="en-US" dirty="0" smtClean="0"/>
              <a:t>3-17</a:t>
            </a:r>
            <a:r>
              <a:rPr lang="zh-CN" altLang="en-US" dirty="0" smtClean="0"/>
              <a:t>所示，光源</a:t>
            </a:r>
            <a:r>
              <a:rPr lang="en-US" dirty="0" smtClean="0"/>
              <a:t>S</a:t>
            </a:r>
            <a:r>
              <a:rPr lang="zh-CN" altLang="en-US" dirty="0" smtClean="0"/>
              <a:t>发出的一条光线射向水面，在水面处发生反射和折射，反射光线经过点</a:t>
            </a:r>
            <a:r>
              <a:rPr lang="en-US" dirty="0" smtClean="0"/>
              <a:t>A</a:t>
            </a:r>
            <a:r>
              <a:rPr lang="zh-CN" altLang="en-US" dirty="0" smtClean="0"/>
              <a:t>，折射光线经过点</a:t>
            </a:r>
            <a:r>
              <a:rPr lang="en-US" dirty="0" smtClean="0"/>
              <a:t>P</a:t>
            </a:r>
            <a:r>
              <a:rPr lang="zh-CN" altLang="en-US" dirty="0" smtClean="0"/>
              <a:t>，请你作出入射光线、反射光线和折射光线。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058811" y="349653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3-17</a:t>
            </a:r>
            <a:endParaRPr lang="zh-CN" altLang="en-US" sz="1400" dirty="0"/>
          </a:p>
        </p:txBody>
      </p:sp>
      <p:pic>
        <p:nvPicPr>
          <p:cNvPr id="9" name="18LW14.EPS" descr="id:21474994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7985" y="1457142"/>
            <a:ext cx="3251552" cy="176781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864899" y="176697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18LW15.EPS" descr="id:2147490625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6893" y="2392007"/>
            <a:ext cx="2742040" cy="175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探究平面镜成像特点的实验需要的器材：两支相同的蜡烛、一块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、支架、一张纸、一个光屏、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及火柴。实验情况如图</a:t>
            </a:r>
            <a:r>
              <a:rPr lang="en-US" dirty="0" smtClean="0"/>
              <a:t>3-18</a:t>
            </a:r>
            <a:r>
              <a:rPr lang="zh-CN" altLang="en-US" dirty="0" smtClean="0"/>
              <a:t>所示，放在“烛焰”上的手指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（选填“会”或“不会”）被烧痛。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683199" y="310823"/>
            <a:ext cx="9352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玻璃板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18LW16.EPS" descr="id:21474994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3588" y="1910636"/>
            <a:ext cx="2481655" cy="2240950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5440218" y="300254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3-18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2799988" y="11678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713004" y="78951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刻度尺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41743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</a:t>
            </a:r>
            <a:r>
              <a:rPr lang="zh-CN" altLang="en-US" dirty="0" smtClean="0"/>
              <a:t>小柳站在平面镜前</a:t>
            </a:r>
            <a:r>
              <a:rPr lang="en-US" dirty="0" smtClean="0"/>
              <a:t>0.5 m</a:t>
            </a:r>
            <a:r>
              <a:rPr lang="zh-CN" altLang="en-US" dirty="0" smtClean="0"/>
              <a:t>处观察自己在镜中的像，像到平面镜的距离为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en-US" dirty="0" smtClean="0"/>
              <a:t>m</a:t>
            </a:r>
            <a:r>
              <a:rPr lang="zh-CN" altLang="en-US" dirty="0" smtClean="0"/>
              <a:t>，她向后退的过程中，像的大小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（选填“变大”“变小”或“不变”）。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河北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小明在平静的湖边看到“云在水中飘，鱼在云上游”的现象。“云在水中飘”是小明以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为参照物看到“云”在水中运动的现象。“鱼在云上游”是鱼通过水面的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形成的虚像和云在水面的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形成的虚像同时出现的现象。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73680" y="696168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0.5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066519" y="7780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681168" y="282324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反射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771574" y="242771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225977" y="281808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折射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10" grpId="0"/>
      <p:bldP spid="11" grpId="0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82047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黄冈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太阳光通过三棱镜后被分解成了红、橙、黄、绿、蓝、靛、紫七种颜色的光（如图</a:t>
            </a:r>
            <a:r>
              <a:rPr lang="en-US" dirty="0" smtClean="0"/>
              <a:t>3-19</a:t>
            </a:r>
            <a:r>
              <a:rPr lang="zh-CN" altLang="en-US" dirty="0" smtClean="0"/>
              <a:t>所示），此实验不仅表明了白光是由各种色光混合而成，而且表明了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光通过棱镜后偏折的程度比其他颜色的光要小。据此可以推断，红光在棱镜中传播速度最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587316" y="1531438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251434" y="298496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3-19</a:t>
            </a:r>
            <a:endParaRPr lang="zh-CN" altLang="en-US" sz="1400" dirty="0"/>
          </a:p>
        </p:txBody>
      </p:sp>
      <p:pic>
        <p:nvPicPr>
          <p:cNvPr id="9" name="20LZ3.EPS" descr="id:214749947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2957" y="496695"/>
            <a:ext cx="2212892" cy="2193752"/>
          </a:xfrm>
          <a:prstGeom prst="rect">
            <a:avLst/>
          </a:prstGeom>
        </p:spPr>
      </p:pic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625414" y="2364363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快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光速：</a:t>
            </a:r>
            <a:r>
              <a:rPr lang="zh-CN" altLang="en-US" dirty="0" smtClean="0"/>
              <a:t>光在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内传播的距离称为光速，光在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中的传播速度最大，光在其他介质中的传播速度都比在真空中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，光在空气中的传播速度十分接近光在真空中的传播速度。在我们的计算中，真空中的光速大小近似取为</a:t>
            </a:r>
            <a:r>
              <a:rPr lang="en-US" dirty="0" smtClean="0"/>
              <a:t>c=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m/s=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km/s</a:t>
            </a:r>
            <a:r>
              <a:rPr lang="zh-CN" altLang="en-US" dirty="0" smtClean="0"/>
              <a:t>，水中的光速约为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</a:t>
            </a:r>
            <a:r>
              <a:rPr lang="zh-CN" altLang="en-US" dirty="0" smtClean="0"/>
              <a:t>，玻璃中的光速约为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色散现象：</a:t>
            </a:r>
            <a:r>
              <a:rPr lang="zh-CN" altLang="en-US" dirty="0" smtClean="0"/>
              <a:t>太阳光通过三棱镜能分解成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、黄、绿、蓝、靛、紫七种色光的现象叫光的色散，其中的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三种色光叫光的三基色。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光在真空中传播一年通过的距离叫</a:t>
            </a:r>
            <a:r>
              <a:rPr lang="en-US" dirty="0" smtClean="0"/>
              <a:t>1</a:t>
            </a:r>
            <a:r>
              <a:rPr lang="zh-CN" altLang="en-US" dirty="0" smtClean="0"/>
              <a:t>光年。光年是</a:t>
            </a:r>
            <a:r>
              <a:rPr lang="zh-CN" altLang="en-US" u="sng" dirty="0" smtClean="0"/>
              <a:t>　　   </a:t>
            </a:r>
            <a:r>
              <a:rPr lang="zh-CN" altLang="en-US" dirty="0" smtClean="0"/>
              <a:t>单位，不是时间单位。</a:t>
            </a:r>
            <a:r>
              <a:rPr lang="en-US" dirty="0" smtClean="0"/>
              <a:t>1</a:t>
            </a:r>
            <a:r>
              <a:rPr lang="zh-CN" altLang="en-US" dirty="0" smtClean="0"/>
              <a:t>光年</a:t>
            </a:r>
            <a:r>
              <a:rPr lang="en-US" dirty="0" smtClean="0"/>
              <a:t>=9.46×10</a:t>
            </a:r>
            <a:r>
              <a:rPr lang="en-US" baseline="30000" dirty="0" smtClean="0"/>
              <a:t>15</a:t>
            </a:r>
            <a:r>
              <a:rPr lang="en-US" dirty="0" smtClean="0"/>
              <a:t> 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461166" y="34754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1s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204207" y="322941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536800" y="759120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97652" y="1640849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3.0×10</a:t>
            </a:r>
            <a:r>
              <a:rPr lang="en-US" b="1" baseline="30000" dirty="0" smtClean="0">
                <a:solidFill>
                  <a:srgbClr val="C00000"/>
                </a:solidFill>
              </a:rPr>
              <a:t>8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000631" y="1640849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3.0×10</a:t>
            </a:r>
            <a:r>
              <a:rPr lang="en-US" b="1" baseline="30000" dirty="0" smtClean="0">
                <a:solidFill>
                  <a:srgbClr val="C00000"/>
                </a:solidFill>
              </a:rPr>
              <a:t>5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777638" y="1517267"/>
          <a:ext cx="303478" cy="606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文档" r:id="rId4" imgW="371551" imgH="749198" progId="Office12.wps.Document.8">
                  <p:embed/>
                </p:oleObj>
              </mc:Choice>
              <mc:Fallback>
                <p:oleObj name="文档" r:id="rId4" imgW="371551" imgH="749198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638" y="1517267"/>
                        <a:ext cx="303478" cy="6069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02161" y="1952845"/>
          <a:ext cx="356959" cy="551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文档" r:id="rId7" imgW="455371" imgH="696468" progId="Office12.wps.Document.8">
                  <p:embed/>
                </p:oleObj>
              </mc:Choice>
              <mc:Fallback>
                <p:oleObj name="文档" r:id="rId7" imgW="455371" imgH="696468" progId="Office12.wps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161" y="1952845"/>
                        <a:ext cx="356959" cy="551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矩形 13"/>
          <p:cNvSpPr/>
          <p:nvPr/>
        </p:nvSpPr>
        <p:spPr>
          <a:xfrm>
            <a:off x="4618080" y="2891582"/>
            <a:ext cx="2423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红</a:t>
            </a:r>
            <a:r>
              <a:rPr lang="zh-CN" altLang="en-US" b="1" i="1" dirty="0" smtClean="0">
                <a:solidFill>
                  <a:srgbClr val="C00000"/>
                </a:solidFill>
              </a:rPr>
              <a:t>　       </a:t>
            </a:r>
            <a:r>
              <a:rPr lang="zh-CN" altLang="en-US" b="1" dirty="0" smtClean="0">
                <a:solidFill>
                  <a:srgbClr val="C00000"/>
                </a:solidFill>
              </a:rPr>
              <a:t>绿</a:t>
            </a:r>
            <a:r>
              <a:rPr lang="zh-CN" altLang="en-US" b="1" i="1" dirty="0" smtClean="0">
                <a:solidFill>
                  <a:srgbClr val="C00000"/>
                </a:solidFill>
              </a:rPr>
              <a:t>　        </a:t>
            </a:r>
            <a:r>
              <a:rPr lang="zh-CN" altLang="en-US" b="1" dirty="0" smtClean="0">
                <a:solidFill>
                  <a:srgbClr val="C00000"/>
                </a:solidFill>
              </a:rPr>
              <a:t>蓝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036913" y="245014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红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898761" y="245014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橙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983042" y="371138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长度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7950535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反射现象：</a:t>
            </a:r>
            <a:r>
              <a:rPr lang="zh-CN" altLang="en-US" dirty="0" smtClean="0"/>
              <a:t>光射到两种介质的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时，在界面处被反射回原介质中的现象。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光的反射定律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）内容：光反射时，反射光线与入射光线、法线在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内；反射光线和入射光线分居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的两侧；反射角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入射角。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）光反射时光路是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反射类型：</a:t>
            </a:r>
            <a:r>
              <a:rPr lang="zh-CN" altLang="en-US" dirty="0" smtClean="0"/>
              <a:t>物体对光的反射分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   </a:t>
            </a:r>
            <a:r>
              <a:rPr lang="zh-CN" altLang="en-US" dirty="0" smtClean="0"/>
              <a:t>两类。我们从不同方向都能看到物体是由于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的缘故。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光的反射的重要应用：</a:t>
            </a:r>
            <a:r>
              <a:rPr lang="zh-CN" altLang="en-US" dirty="0" smtClean="0"/>
              <a:t>红宝石激光器和光纤，它们都是利用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传输信息的。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139166" y="659461"/>
            <a:ext cx="82171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分界面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344188" y="1903078"/>
            <a:ext cx="109713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同一平面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748456" y="2307247"/>
            <a:ext cx="95118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044487" y="232468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109392" y="273100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可逆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147062" y="3135945"/>
            <a:ext cx="110811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镜面反射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596533" y="3125623"/>
            <a:ext cx="86732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漫反射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974903" y="3546037"/>
            <a:ext cx="86137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漫反射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198878" y="3961672"/>
            <a:ext cx="109782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光的反射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探究光的反射规律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平面镜成像原理：</a:t>
            </a:r>
            <a:r>
              <a:rPr lang="zh-CN" altLang="en-US" dirty="0" smtClean="0"/>
              <a:t>光的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平面镜成像特点：</a:t>
            </a:r>
            <a:r>
              <a:rPr lang="zh-CN" altLang="en-US" dirty="0" smtClean="0"/>
              <a:t>平面镜所成的像是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；像与物的大小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，像和实物所在位置的对应连线与镜面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，像与物到镜面的距离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虚像和实像：</a:t>
            </a:r>
            <a:r>
              <a:rPr lang="zh-CN" altLang="en-US" dirty="0" smtClean="0"/>
              <a:t>物理学中，把能够呈现在光屏上的像叫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，不能够呈现在光屏上的像叫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452924" y="641835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704573" y="1041229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虚像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99436" y="1035497"/>
            <a:ext cx="7830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083771" y="1460211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探究平面镜成像特点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347557" y="1433772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306708" y="1847071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971190" y="2283412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虚像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38554" y="285634"/>
            <a:ext cx="808477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平面镜的应用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）利用平面镜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：梳妆镜，练功房中的镜子，在墙上挂上大平面镜可以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视觉空间。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）用平面镜改变光的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各种面镜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）利用球面的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表面作反射面的镜子叫凹面镜，凹面镜对光线有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作用。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）利用球面的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表面作反射面的镜子叫凸面镜，凸面镜对光线有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作用。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73125" y="652345"/>
            <a:ext cx="56946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57787" y="1041229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252953" y="1466420"/>
            <a:ext cx="127700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传播方向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59771" y="2280017"/>
            <a:ext cx="48823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911559" y="2302736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65025" y="3115590"/>
            <a:ext cx="46195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外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941390" y="3134750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光从一种介质斜射进入另一种介质，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发生改变的现象叫光的折射。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光的折射规律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）内容：光从空气斜射入水或其他介质中时，折射光线与入射光线、法线在同一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内，折射光线和入射光线分居</a:t>
            </a:r>
            <a:r>
              <a:rPr lang="zh-CN" altLang="en-US" u="sng" dirty="0" smtClean="0"/>
              <a:t> 　　　</a:t>
            </a:r>
            <a:r>
              <a:rPr lang="zh-CN" altLang="en-US" dirty="0" smtClean="0"/>
              <a:t>两侧，折射角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入射角；光从水或其他介质斜射入空气中时，折射角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入射角；光垂直射向介质表面时，传播方向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。发生折射时，入射角增大，折射角随之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）在折射时光路也是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光的折射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963933" y="74747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传播方向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326523" y="4024203"/>
            <a:ext cx="7514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可逆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89717" y="237657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平面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299868" y="23870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法线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570103" y="239759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小于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751813" y="280749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大于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71372" y="317536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16751" y="362730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增大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2800</TotalTime>
  <Words>2424</Words>
  <Application>Microsoft Office PowerPoint</Application>
  <PresentationFormat>全屏显示(16:9)</PresentationFormat>
  <Paragraphs>396</Paragraphs>
  <Slides>43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45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2020-04-08T00:12:54Z</dcterms:modified>
  <cp:category/>
</cp:coreProperties>
</file>