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</p:sldMasterIdLst>
  <p:notesMasterIdLst>
    <p:notesMasterId r:id="rId19"/>
  </p:notesMasterIdLst>
  <p:sldIdLst>
    <p:sldId id="257" r:id="rId3"/>
    <p:sldId id="262" r:id="rId4"/>
    <p:sldId id="280" r:id="rId5"/>
    <p:sldId id="261" r:id="rId6"/>
    <p:sldId id="263" r:id="rId7"/>
    <p:sldId id="279" r:id="rId8"/>
    <p:sldId id="264" r:id="rId9"/>
    <p:sldId id="281" r:id="rId10"/>
    <p:sldId id="265" r:id="rId11"/>
    <p:sldId id="259" r:id="rId12"/>
    <p:sldId id="267" r:id="rId13"/>
    <p:sldId id="268" r:id="rId14"/>
    <p:sldId id="278" r:id="rId15"/>
    <p:sldId id="277" r:id="rId16"/>
    <p:sldId id="275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6" d="100"/>
          <a:sy n="96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00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050B78-7ADE-4A49-916D-115781BC75B6}" type="slidenum">
              <a:rPr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85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319088" y="215900"/>
            <a:ext cx="11544300" cy="434975"/>
            <a:chOff x="319088" y="215900"/>
            <a:chExt cx="11544300" cy="434975"/>
          </a:xfrm>
        </p:grpSpPr>
        <p:grpSp>
          <p:nvGrpSpPr>
            <p:cNvPr id="3" name="组合 5"/>
            <p:cNvGrpSpPr/>
            <p:nvPr/>
          </p:nvGrpSpPr>
          <p:grpSpPr bwMode="auto"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5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9513" y="252413"/>
              <a:ext cx="52387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2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/>
          <p:nvPr userDrawn="1"/>
        </p:nvGrpSpPr>
        <p:grpSpPr bwMode="auto"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8199438" y="280988"/>
            <a:ext cx="31273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2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" name="组合 1"/>
          <p:cNvGrpSpPr/>
          <p:nvPr userDrawn="1"/>
        </p:nvGrpSpPr>
        <p:grpSpPr bwMode="auto">
          <a:xfrm>
            <a:off x="2646363" y="1322388"/>
            <a:ext cx="7770812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5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谢谢观看！</a:t>
              </a:r>
            </a:p>
          </p:txBody>
        </p:sp>
        <p:grpSp>
          <p:nvGrpSpPr>
            <p:cNvPr id="8" name="组合 5"/>
            <p:cNvGrpSpPr/>
            <p:nvPr/>
          </p:nvGrpSpPr>
          <p:grpSpPr bwMode="auto"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9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</p:grpSp>
      <p:grpSp>
        <p:nvGrpSpPr>
          <p:cNvPr id="11" name="组合 3"/>
          <p:cNvGrpSpPr/>
          <p:nvPr userDrawn="1"/>
        </p:nvGrpSpPr>
        <p:grpSpPr bwMode="auto">
          <a:xfrm>
            <a:off x="5326063" y="4156075"/>
            <a:ext cx="1666875" cy="2038350"/>
            <a:chOff x="5326063" y="4156075"/>
            <a:chExt cx="1666875" cy="2038350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063" y="5645150"/>
              <a:ext cx="166687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畅言教育二维码</a:t>
              </a:r>
              <a:endParaRPr lang="en-US" altLang="zh-CN" sz="1050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扫一扫，提出你的建议！</a:t>
              </a:r>
            </a:p>
          </p:txBody>
        </p:sp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075" y="4156075"/>
              <a:ext cx="14668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591342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52144"/>
            <a:ext cx="10515600" cy="50248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656275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15328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511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3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0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18435" name="组合 8"/>
          <p:cNvGrpSpPr/>
          <p:nvPr/>
        </p:nvGrpSpPr>
        <p:grpSpPr bwMode="auto">
          <a:xfrm>
            <a:off x="315374" y="2466944"/>
            <a:ext cx="7693025" cy="2036662"/>
            <a:chOff x="-734233" y="2585531"/>
            <a:chExt cx="7693637" cy="203860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975285" y="2585531"/>
              <a:ext cx="4127797" cy="92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第三章</a:t>
              </a: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·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4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节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34233" y="3699926"/>
              <a:ext cx="7693637" cy="92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5400" b="1" spc="3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升华和凝华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138D91EB-11BE-44CC-B9E0-08D2390B2463}"/>
              </a:ext>
            </a:extLst>
          </p:cNvPr>
          <p:cNvSpPr txBox="1"/>
          <p:nvPr/>
        </p:nvSpPr>
        <p:spPr>
          <a:xfrm>
            <a:off x="1651783" y="751523"/>
            <a:ext cx="68087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二、生活中的升华、凝华现象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5A155BA0-37EA-4883-A901-B259B7051AFB}"/>
              </a:ext>
            </a:extLst>
          </p:cNvPr>
          <p:cNvSpPr txBox="1"/>
          <p:nvPr/>
        </p:nvSpPr>
        <p:spPr>
          <a:xfrm>
            <a:off x="2390805" y="1478902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干冰简介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2807D81-1977-4D60-936E-93B3E8BECBE8}"/>
              </a:ext>
            </a:extLst>
          </p:cNvPr>
          <p:cNvSpPr/>
          <p:nvPr/>
        </p:nvSpPr>
        <p:spPr>
          <a:xfrm>
            <a:off x="1774825" y="1992514"/>
            <a:ext cx="8712200" cy="112037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干冰是在一个大气压下以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78.5</a:t>
            </a:r>
            <a:r>
              <a:rPr lang="en-US" altLang="zh-CN" sz="2800" b="1" baseline="3000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o</a:t>
            </a:r>
            <a:r>
              <a:rPr lang="en-US" altLang="zh-CN" sz="2800" b="1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存在的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固体二氧化碳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。在常温下可以直接变成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二氧化碳气体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660066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</a:t>
            </a:r>
          </a:p>
        </p:txBody>
      </p:sp>
      <p:pic>
        <p:nvPicPr>
          <p:cNvPr id="7" name="Picture 4" descr="c015t024">
            <a:extLst>
              <a:ext uri="{FF2B5EF4-FFF2-40B4-BE49-F238E27FC236}">
                <a16:creationId xmlns:a16="http://schemas.microsoft.com/office/drawing/2014/main" id="{F7B14759-28A0-4F1D-A6EA-894F4D604F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9032"/>
          <a:stretch>
            <a:fillRect/>
          </a:stretch>
        </p:blipFill>
        <p:spPr>
          <a:xfrm>
            <a:off x="2495550" y="3413125"/>
            <a:ext cx="2892425" cy="287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 descr="1083167047">
            <a:extLst>
              <a:ext uri="{FF2B5EF4-FFF2-40B4-BE49-F238E27FC236}">
                <a16:creationId xmlns:a16="http://schemas.microsoft.com/office/drawing/2014/main" id="{EAC39535-AE3C-4B06-AAAB-0DDD23345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270250"/>
            <a:ext cx="2711450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6">
            <a:extLst>
              <a:ext uri="{FF2B5EF4-FFF2-40B4-BE49-F238E27FC236}">
                <a16:creationId xmlns:a16="http://schemas.microsoft.com/office/drawing/2014/main" id="{9AD3FFE9-D982-4BFC-8B72-12FBDC55D167}"/>
              </a:ext>
            </a:extLst>
          </p:cNvPr>
          <p:cNvSpPr txBox="1"/>
          <p:nvPr/>
        </p:nvSpPr>
        <p:spPr>
          <a:xfrm>
            <a:off x="6311900" y="6223000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在饮料中加入干冰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50B0F6C6-85D2-4F71-A8C7-300870A5D8E2}"/>
              </a:ext>
            </a:extLst>
          </p:cNvPr>
          <p:cNvSpPr txBox="1"/>
          <p:nvPr/>
        </p:nvSpPr>
        <p:spPr>
          <a:xfrm>
            <a:off x="3071813" y="6223000"/>
            <a:ext cx="15128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干冰</a:t>
            </a:r>
          </a:p>
        </p:txBody>
      </p:sp>
      <p:sp>
        <p:nvSpPr>
          <p:cNvPr id="11" name="标题 3">
            <a:extLst>
              <a:ext uri="{FF2B5EF4-FFF2-40B4-BE49-F238E27FC236}">
                <a16:creationId xmlns:a16="http://schemas.microsoft.com/office/drawing/2014/main" id="{9A58832B-6526-41F4-B42C-211D4007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课程讲解</a:t>
            </a:r>
          </a:p>
        </p:txBody>
      </p:sp>
    </p:spTree>
    <p:extLst>
      <p:ext uri="{BB962C8B-B14F-4D97-AF65-F5344CB8AC3E}">
        <p14:creationId xmlns:p14="http://schemas.microsoft.com/office/powerpoint/2010/main" val="227043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1" descr="01000000000000119090223003075"/>
          <p:cNvPicPr>
            <a:picLocks noChangeAspect="1"/>
          </p:cNvPicPr>
          <p:nvPr/>
        </p:nvPicPr>
        <p:blipFill>
          <a:blip r:embed="rId2"/>
          <a:srcRect b="15181"/>
          <a:stretch>
            <a:fillRect/>
          </a:stretch>
        </p:blipFill>
        <p:spPr>
          <a:xfrm>
            <a:off x="1761945" y="1080899"/>
            <a:ext cx="3978275" cy="23008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2458627" y="6202865"/>
            <a:ext cx="34178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玻璃上的冰花</a:t>
            </a:r>
          </a:p>
        </p:txBody>
      </p:sp>
      <p:pic>
        <p:nvPicPr>
          <p:cNvPr id="20485" name="Picture 5" descr="200812951033040"/>
          <p:cNvPicPr>
            <a:picLocks noChangeAspect="1"/>
          </p:cNvPicPr>
          <p:nvPr/>
        </p:nvPicPr>
        <p:blipFill>
          <a:blip r:embed="rId3"/>
          <a:srcRect l="19295" t="18434"/>
          <a:stretch>
            <a:fillRect/>
          </a:stretch>
        </p:blipFill>
        <p:spPr>
          <a:xfrm>
            <a:off x="6262509" y="1080899"/>
            <a:ext cx="3784055" cy="23008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文本框 20485"/>
          <p:cNvSpPr txBox="1"/>
          <p:nvPr/>
        </p:nvSpPr>
        <p:spPr>
          <a:xfrm>
            <a:off x="7981772" y="3221673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霜</a:t>
            </a:r>
          </a:p>
        </p:txBody>
      </p:sp>
      <p:pic>
        <p:nvPicPr>
          <p:cNvPr id="20487" name="Picture 6" descr="l{1CC0B85F-31CE-4616-B46A-89CDBF030241}"/>
          <p:cNvPicPr>
            <a:picLocks noChangeAspect="1"/>
          </p:cNvPicPr>
          <p:nvPr/>
        </p:nvPicPr>
        <p:blipFill>
          <a:blip r:embed="rId4"/>
          <a:srcRect l="5594" t="6555" r="10966" b="5495"/>
          <a:stretch>
            <a:fillRect/>
          </a:stretch>
        </p:blipFill>
        <p:spPr>
          <a:xfrm>
            <a:off x="1761946" y="3816668"/>
            <a:ext cx="3978275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文本框 20487"/>
          <p:cNvSpPr txBox="1"/>
          <p:nvPr/>
        </p:nvSpPr>
        <p:spPr>
          <a:xfrm>
            <a:off x="3084334" y="3294698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樟 脑 球</a:t>
            </a:r>
          </a:p>
        </p:txBody>
      </p:sp>
      <p:pic>
        <p:nvPicPr>
          <p:cNvPr id="20489" name="Picture 7" descr="雾凇"/>
          <p:cNvPicPr>
            <a:picLocks noChangeAspect="1"/>
          </p:cNvPicPr>
          <p:nvPr/>
        </p:nvPicPr>
        <p:blipFill>
          <a:blip r:embed="rId5"/>
          <a:srcRect l="7416" t="7187" r="5797" b="8655"/>
          <a:stretch>
            <a:fillRect/>
          </a:stretch>
        </p:blipFill>
        <p:spPr>
          <a:xfrm>
            <a:off x="6262509" y="3743643"/>
            <a:ext cx="3852862" cy="247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文本框 20489"/>
          <p:cNvSpPr txBox="1"/>
          <p:nvPr/>
        </p:nvSpPr>
        <p:spPr>
          <a:xfrm>
            <a:off x="7522984" y="6264593"/>
            <a:ext cx="1081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雾凇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896F5A8-6176-492D-8840-F726AECAAC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  <p:bldP spid="204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1506" descr="73611e01a76838da267fb50a"/>
          <p:cNvPicPr>
            <a:picLocks noChangeAspect="1"/>
          </p:cNvPicPr>
          <p:nvPr/>
        </p:nvPicPr>
        <p:blipFill>
          <a:blip r:embed="rId2"/>
          <a:srcRect r="13145" b="17250"/>
          <a:stretch>
            <a:fillRect/>
          </a:stretch>
        </p:blipFill>
        <p:spPr>
          <a:xfrm>
            <a:off x="2218056" y="890589"/>
            <a:ext cx="4097337" cy="292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21507"/>
          <p:cNvSpPr txBox="1"/>
          <p:nvPr/>
        </p:nvSpPr>
        <p:spPr>
          <a:xfrm>
            <a:off x="2435543" y="3986214"/>
            <a:ext cx="43211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一直冰冻的衣服也能干</a:t>
            </a:r>
          </a:p>
        </p:txBody>
      </p:sp>
      <p:pic>
        <p:nvPicPr>
          <p:cNvPr id="41989" name="Picture 5" descr="发黑的灯泡4-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993" y="890589"/>
            <a:ext cx="2871788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21509"/>
          <p:cNvSpPr txBox="1"/>
          <p:nvPr/>
        </p:nvSpPr>
        <p:spPr>
          <a:xfrm>
            <a:off x="7142126" y="4052781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用久了的白炽灯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1774825" y="4725988"/>
            <a:ext cx="8424863" cy="163410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白炽灯用久了灯泡会发黑，这是由于钨丝受热发生了（        ）现象，而钨蒸气又在灯泡壁上发生了（        ）现象的缘故。</a:t>
            </a:r>
          </a:p>
        </p:txBody>
      </p:sp>
      <p:sp>
        <p:nvSpPr>
          <p:cNvPr id="41990" name="Text Box 6"/>
          <p:cNvSpPr txBox="1"/>
          <p:nvPr/>
        </p:nvSpPr>
        <p:spPr>
          <a:xfrm>
            <a:off x="2951620" y="5319396"/>
            <a:ext cx="90601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升华</a:t>
            </a:r>
          </a:p>
        </p:txBody>
      </p:sp>
      <p:sp>
        <p:nvSpPr>
          <p:cNvPr id="41991" name="Text Box 7"/>
          <p:cNvSpPr txBox="1"/>
          <p:nvPr/>
        </p:nvSpPr>
        <p:spPr>
          <a:xfrm>
            <a:off x="2842401" y="5822950"/>
            <a:ext cx="90601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凝华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82320D7-DDEB-47BD-A68E-ABB45FD152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41988" grpId="0"/>
      <p:bldP spid="41990" grpId="0"/>
      <p:bldP spid="419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5602">
            <a:extLst>
              <a:ext uri="{FF2B5EF4-FFF2-40B4-BE49-F238E27FC236}">
                <a16:creationId xmlns:a16="http://schemas.microsoft.com/office/drawing/2014/main" id="{B8C5F96D-4EBA-45F0-8F8B-04B21C9B035A}"/>
              </a:ext>
            </a:extLst>
          </p:cNvPr>
          <p:cNvSpPr txBox="1"/>
          <p:nvPr/>
        </p:nvSpPr>
        <p:spPr>
          <a:xfrm>
            <a:off x="2563868" y="1194446"/>
            <a:ext cx="2232025" cy="553720"/>
          </a:xfrm>
          <a:prstGeom prst="rect">
            <a:avLst/>
          </a:prstGeom>
          <a:noFill/>
          <a:ln w="9525">
            <a:noFill/>
          </a:ln>
        </p:spPr>
        <p:txBody>
          <a:bodyPr lIns="18000" tIns="0" rIns="18000" bIns="0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小结：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B430B48-28C2-4264-B38B-6A639DC20E2D}"/>
              </a:ext>
            </a:extLst>
          </p:cNvPr>
          <p:cNvSpPr txBox="1"/>
          <p:nvPr/>
        </p:nvSpPr>
        <p:spPr>
          <a:xfrm>
            <a:off x="2569777" y="1835151"/>
            <a:ext cx="4752975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升华：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物质从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</a:t>
            </a:r>
            <a:r>
              <a:rPr lang="zh-CN" altLang="en-US" sz="2800" b="1" u="sng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直接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变成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态的过程。升华过程中物质需要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吸热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。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D39AA223-6869-41E1-BC56-19AB9C090EFB}"/>
              </a:ext>
            </a:extLst>
          </p:cNvPr>
          <p:cNvSpPr txBox="1"/>
          <p:nvPr/>
        </p:nvSpPr>
        <p:spPr>
          <a:xfrm>
            <a:off x="2498340" y="4487864"/>
            <a:ext cx="5040312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凝华：</a:t>
            </a:r>
          </a:p>
          <a:p>
            <a:pPr>
              <a:lnSpc>
                <a:spcPct val="125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物质从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</a:t>
            </a:r>
            <a:r>
              <a:rPr lang="zh-CN" altLang="en-US" sz="2800" b="1" u="sng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直接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变成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态的过程。凝华过程中物质需要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放热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。</a:t>
            </a:r>
          </a:p>
        </p:txBody>
      </p:sp>
      <p:sp>
        <p:nvSpPr>
          <p:cNvPr id="7" name="Text Box 17">
            <a:extLst>
              <a:ext uri="{FF2B5EF4-FFF2-40B4-BE49-F238E27FC236}">
                <a16:creationId xmlns:a16="http://schemas.microsoft.com/office/drawing/2014/main" id="{AEC9D028-4662-4282-96D2-B24DAA7E0313}"/>
              </a:ext>
            </a:extLst>
          </p:cNvPr>
          <p:cNvSpPr txBox="1"/>
          <p:nvPr/>
        </p:nvSpPr>
        <p:spPr>
          <a:xfrm rot="-5400000">
            <a:off x="6898771" y="5627689"/>
            <a:ext cx="615553" cy="3381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8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8" name="组合 25637">
            <a:extLst>
              <a:ext uri="{FF2B5EF4-FFF2-40B4-BE49-F238E27FC236}">
                <a16:creationId xmlns:a16="http://schemas.microsoft.com/office/drawing/2014/main" id="{C695AE78-E180-4E19-AD06-28EFDB7221B9}"/>
              </a:ext>
            </a:extLst>
          </p:cNvPr>
          <p:cNvGrpSpPr/>
          <p:nvPr/>
        </p:nvGrpSpPr>
        <p:grpSpPr>
          <a:xfrm>
            <a:off x="7317990" y="833439"/>
            <a:ext cx="3579813" cy="5895835"/>
            <a:chOff x="3399" y="361"/>
            <a:chExt cx="2255" cy="3795"/>
          </a:xfrm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2A4DE1B1-C6F3-4825-8BEA-C529EC4D26B2}"/>
                </a:ext>
              </a:extLst>
            </p:cNvPr>
            <p:cNvSpPr/>
            <p:nvPr/>
          </p:nvSpPr>
          <p:spPr>
            <a:xfrm rot="-5400000">
              <a:off x="4273" y="3507"/>
              <a:ext cx="482" cy="816"/>
            </a:xfrm>
            <a:prstGeom prst="ellipse">
              <a:avLst/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0" name="Oval 20">
              <a:extLst>
                <a:ext uri="{FF2B5EF4-FFF2-40B4-BE49-F238E27FC236}">
                  <a16:creationId xmlns:a16="http://schemas.microsoft.com/office/drawing/2014/main" id="{402F9057-FA30-43B3-9217-5947530A0D98}"/>
                </a:ext>
              </a:extLst>
            </p:cNvPr>
            <p:cNvSpPr/>
            <p:nvPr/>
          </p:nvSpPr>
          <p:spPr>
            <a:xfrm rot="-5400000">
              <a:off x="4278" y="6"/>
              <a:ext cx="461" cy="1172"/>
            </a:xfrm>
            <a:prstGeom prst="ellipse">
              <a:avLst/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2800" dirty="0">
                  <a:solidFill>
                    <a:srgbClr val="FF0000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 </a:t>
              </a:r>
            </a:p>
          </p:txBody>
        </p:sp>
        <p:sp>
          <p:nvSpPr>
            <p:cNvPr id="11" name="Line 22">
              <a:extLst>
                <a:ext uri="{FF2B5EF4-FFF2-40B4-BE49-F238E27FC236}">
                  <a16:creationId xmlns:a16="http://schemas.microsoft.com/office/drawing/2014/main" id="{91A945F4-26AE-4301-BCF2-5262D63A7CCC}"/>
                </a:ext>
              </a:extLst>
            </p:cNvPr>
            <p:cNvSpPr/>
            <p:nvPr/>
          </p:nvSpPr>
          <p:spPr>
            <a:xfrm rot="-5400000">
              <a:off x="3844" y="3109"/>
              <a:ext cx="1051" cy="12"/>
            </a:xfrm>
            <a:prstGeom prst="line">
              <a:avLst/>
            </a:prstGeom>
            <a:ln w="57150" cap="flat" cmpd="sng">
              <a:solidFill>
                <a:srgbClr val="0066CC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2" name="Line 23">
              <a:extLst>
                <a:ext uri="{FF2B5EF4-FFF2-40B4-BE49-F238E27FC236}">
                  <a16:creationId xmlns:a16="http://schemas.microsoft.com/office/drawing/2014/main" id="{80D2CA33-E561-454A-A85E-7B8A04F22ED9}"/>
                </a:ext>
              </a:extLst>
            </p:cNvPr>
            <p:cNvSpPr/>
            <p:nvPr/>
          </p:nvSpPr>
          <p:spPr>
            <a:xfrm rot="-5400000">
              <a:off x="3686" y="1460"/>
              <a:ext cx="1271" cy="0"/>
            </a:xfrm>
            <a:prstGeom prst="line">
              <a:avLst/>
            </a:prstGeom>
            <a:ln w="57150" cap="flat" cmpd="sng">
              <a:solidFill>
                <a:srgbClr val="0066CC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3" name="Line 24">
              <a:extLst>
                <a:ext uri="{FF2B5EF4-FFF2-40B4-BE49-F238E27FC236}">
                  <a16:creationId xmlns:a16="http://schemas.microsoft.com/office/drawing/2014/main" id="{1E6775D4-3A1A-4633-865B-CAD93A655C81}"/>
                </a:ext>
              </a:extLst>
            </p:cNvPr>
            <p:cNvSpPr/>
            <p:nvPr/>
          </p:nvSpPr>
          <p:spPr>
            <a:xfrm rot="5400000" flipV="1">
              <a:off x="4093" y="3147"/>
              <a:ext cx="1039" cy="19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4" name="Line 25">
              <a:extLst>
                <a:ext uri="{FF2B5EF4-FFF2-40B4-BE49-F238E27FC236}">
                  <a16:creationId xmlns:a16="http://schemas.microsoft.com/office/drawing/2014/main" id="{A70ABC86-8F28-426D-9478-B9034B455356}"/>
                </a:ext>
              </a:extLst>
            </p:cNvPr>
            <p:cNvSpPr/>
            <p:nvPr/>
          </p:nvSpPr>
          <p:spPr>
            <a:xfrm rot="5400000" flipV="1">
              <a:off x="3987" y="1480"/>
              <a:ext cx="1213" cy="19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15" name="Group 51">
              <a:extLst>
                <a:ext uri="{FF2B5EF4-FFF2-40B4-BE49-F238E27FC236}">
                  <a16:creationId xmlns:a16="http://schemas.microsoft.com/office/drawing/2014/main" id="{D13C22EA-046B-4E76-9AD2-EA4D5B380C68}"/>
                </a:ext>
              </a:extLst>
            </p:cNvPr>
            <p:cNvGrpSpPr/>
            <p:nvPr/>
          </p:nvGrpSpPr>
          <p:grpSpPr>
            <a:xfrm rot="-5400000">
              <a:off x="2428" y="2116"/>
              <a:ext cx="3018" cy="336"/>
              <a:chOff x="930" y="1147"/>
              <a:chExt cx="3946" cy="363"/>
            </a:xfrm>
          </p:grpSpPr>
          <p:sp>
            <p:nvSpPr>
              <p:cNvPr id="32" name="Line 33">
                <a:extLst>
                  <a:ext uri="{FF2B5EF4-FFF2-40B4-BE49-F238E27FC236}">
                    <a16:creationId xmlns:a16="http://schemas.microsoft.com/office/drawing/2014/main" id="{6390A86D-2788-4C46-B596-C4EC6912F97A}"/>
                  </a:ext>
                </a:extLst>
              </p:cNvPr>
              <p:cNvSpPr/>
              <p:nvPr/>
            </p:nvSpPr>
            <p:spPr>
              <a:xfrm flipV="1">
                <a:off x="930" y="1147"/>
                <a:ext cx="453" cy="317"/>
              </a:xfrm>
              <a:prstGeom prst="line">
                <a:avLst/>
              </a:prstGeom>
              <a:ln w="57150" cap="flat" cmpd="sng">
                <a:solidFill>
                  <a:srgbClr val="0066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33" name="Line 34">
                <a:extLst>
                  <a:ext uri="{FF2B5EF4-FFF2-40B4-BE49-F238E27FC236}">
                    <a16:creationId xmlns:a16="http://schemas.microsoft.com/office/drawing/2014/main" id="{894F0B9A-B002-407A-83D3-7A6C2394887A}"/>
                  </a:ext>
                </a:extLst>
              </p:cNvPr>
              <p:cNvSpPr/>
              <p:nvPr/>
            </p:nvSpPr>
            <p:spPr>
              <a:xfrm>
                <a:off x="1383" y="1147"/>
                <a:ext cx="2952" cy="0"/>
              </a:xfrm>
              <a:prstGeom prst="line">
                <a:avLst/>
              </a:prstGeom>
              <a:ln w="57150" cap="flat" cmpd="sng">
                <a:solidFill>
                  <a:srgbClr val="0066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34" name="Line 35">
                <a:extLst>
                  <a:ext uri="{FF2B5EF4-FFF2-40B4-BE49-F238E27FC236}">
                    <a16:creationId xmlns:a16="http://schemas.microsoft.com/office/drawing/2014/main" id="{4E5D26DF-7575-4ECC-A706-D35162799022}"/>
                  </a:ext>
                </a:extLst>
              </p:cNvPr>
              <p:cNvSpPr/>
              <p:nvPr/>
            </p:nvSpPr>
            <p:spPr>
              <a:xfrm>
                <a:off x="4286" y="1147"/>
                <a:ext cx="590" cy="363"/>
              </a:xfrm>
              <a:prstGeom prst="line">
                <a:avLst/>
              </a:prstGeom>
              <a:ln w="57150" cap="flat" cmpd="sng">
                <a:solidFill>
                  <a:srgbClr val="0066CC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grpSp>
          <p:nvGrpSpPr>
            <p:cNvPr id="16" name="Group 53">
              <a:extLst>
                <a:ext uri="{FF2B5EF4-FFF2-40B4-BE49-F238E27FC236}">
                  <a16:creationId xmlns:a16="http://schemas.microsoft.com/office/drawing/2014/main" id="{602B7711-DFBD-4B10-B428-6BD16A4EE0D3}"/>
                </a:ext>
              </a:extLst>
            </p:cNvPr>
            <p:cNvGrpSpPr/>
            <p:nvPr/>
          </p:nvGrpSpPr>
          <p:grpSpPr>
            <a:xfrm rot="-5400000">
              <a:off x="3603" y="2023"/>
              <a:ext cx="2912" cy="461"/>
              <a:chOff x="975" y="2009"/>
              <a:chExt cx="3946" cy="499"/>
            </a:xfrm>
          </p:grpSpPr>
          <p:grpSp>
            <p:nvGrpSpPr>
              <p:cNvPr id="28" name="Group 52">
                <a:extLst>
                  <a:ext uri="{FF2B5EF4-FFF2-40B4-BE49-F238E27FC236}">
                    <a16:creationId xmlns:a16="http://schemas.microsoft.com/office/drawing/2014/main" id="{1C9FFA04-E2BD-405A-BEA4-612FF65D6483}"/>
                  </a:ext>
                </a:extLst>
              </p:cNvPr>
              <p:cNvGrpSpPr/>
              <p:nvPr/>
            </p:nvGrpSpPr>
            <p:grpSpPr>
              <a:xfrm>
                <a:off x="975" y="2009"/>
                <a:ext cx="3449" cy="499"/>
                <a:chOff x="975" y="2009"/>
                <a:chExt cx="3449" cy="499"/>
              </a:xfrm>
            </p:grpSpPr>
            <p:sp>
              <p:nvSpPr>
                <p:cNvPr id="30" name="Line 48">
                  <a:extLst>
                    <a:ext uri="{FF2B5EF4-FFF2-40B4-BE49-F238E27FC236}">
                      <a16:creationId xmlns:a16="http://schemas.microsoft.com/office/drawing/2014/main" id="{8DA04BAA-EA0B-4030-BEB8-64E6CA572E39}"/>
                    </a:ext>
                  </a:extLst>
                </p:cNvPr>
                <p:cNvSpPr/>
                <p:nvPr/>
              </p:nvSpPr>
              <p:spPr>
                <a:xfrm flipH="1" flipV="1">
                  <a:off x="1545" y="2500"/>
                  <a:ext cx="2879" cy="8"/>
                </a:xfrm>
                <a:prstGeom prst="line">
                  <a:avLst/>
                </a:prstGeom>
                <a:ln w="571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endParaRPr>
                </a:p>
              </p:txBody>
            </p:sp>
            <p:sp>
              <p:nvSpPr>
                <p:cNvPr id="31" name="Line 49">
                  <a:extLst>
                    <a:ext uri="{FF2B5EF4-FFF2-40B4-BE49-F238E27FC236}">
                      <a16:creationId xmlns:a16="http://schemas.microsoft.com/office/drawing/2014/main" id="{7350AED9-202F-46D7-9424-C5944F23550E}"/>
                    </a:ext>
                  </a:extLst>
                </p:cNvPr>
                <p:cNvSpPr/>
                <p:nvPr/>
              </p:nvSpPr>
              <p:spPr>
                <a:xfrm flipH="1" flipV="1">
                  <a:off x="975" y="2009"/>
                  <a:ext cx="608" cy="496"/>
                </a:xfrm>
                <a:prstGeom prst="line">
                  <a:avLst/>
                </a:prstGeom>
                <a:ln w="571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endParaRPr>
                </a:p>
              </p:txBody>
            </p:sp>
          </p:grpSp>
          <p:sp>
            <p:nvSpPr>
              <p:cNvPr id="29" name="Line 50">
                <a:extLst>
                  <a:ext uri="{FF2B5EF4-FFF2-40B4-BE49-F238E27FC236}">
                    <a16:creationId xmlns:a16="http://schemas.microsoft.com/office/drawing/2014/main" id="{A9A2A903-F153-46FF-871F-64D02CEB73B4}"/>
                  </a:ext>
                </a:extLst>
              </p:cNvPr>
              <p:cNvSpPr/>
              <p:nvPr/>
            </p:nvSpPr>
            <p:spPr>
              <a:xfrm flipH="1">
                <a:off x="4422" y="2124"/>
                <a:ext cx="499" cy="384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sp>
          <p:nvSpPr>
            <p:cNvPr id="17" name="文本框 25622">
              <a:extLst>
                <a:ext uri="{FF2B5EF4-FFF2-40B4-BE49-F238E27FC236}">
                  <a16:creationId xmlns:a16="http://schemas.microsoft.com/office/drawing/2014/main" id="{F96606D6-62E7-4F97-9320-89C1E5BC04DA}"/>
                </a:ext>
              </a:extLst>
            </p:cNvPr>
            <p:cNvSpPr txBox="1"/>
            <p:nvPr/>
          </p:nvSpPr>
          <p:spPr>
            <a:xfrm>
              <a:off x="4105" y="375"/>
              <a:ext cx="79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水蒸气</a:t>
              </a:r>
            </a:p>
          </p:txBody>
        </p:sp>
        <p:grpSp>
          <p:nvGrpSpPr>
            <p:cNvPr id="18" name="组合 25623">
              <a:extLst>
                <a:ext uri="{FF2B5EF4-FFF2-40B4-BE49-F238E27FC236}">
                  <a16:creationId xmlns:a16="http://schemas.microsoft.com/office/drawing/2014/main" id="{74412092-D92F-4FC5-BDDB-7F9729ACB64B}"/>
                </a:ext>
              </a:extLst>
            </p:cNvPr>
            <p:cNvGrpSpPr/>
            <p:nvPr/>
          </p:nvGrpSpPr>
          <p:grpSpPr>
            <a:xfrm>
              <a:off x="4149" y="2116"/>
              <a:ext cx="763" cy="447"/>
              <a:chOff x="2334" y="2068"/>
              <a:chExt cx="763" cy="428"/>
            </a:xfrm>
          </p:grpSpPr>
          <p:sp>
            <p:nvSpPr>
              <p:cNvPr id="26" name="Oval 21">
                <a:extLst>
                  <a:ext uri="{FF2B5EF4-FFF2-40B4-BE49-F238E27FC236}">
                    <a16:creationId xmlns:a16="http://schemas.microsoft.com/office/drawing/2014/main" id="{9577A7B6-15DC-4399-8713-89AF629B7E58}"/>
                  </a:ext>
                </a:extLst>
              </p:cNvPr>
              <p:cNvSpPr/>
              <p:nvPr/>
            </p:nvSpPr>
            <p:spPr>
              <a:xfrm rot="-5400000">
                <a:off x="2502" y="1900"/>
                <a:ext cx="428" cy="763"/>
              </a:xfrm>
              <a:prstGeom prst="ellipse">
                <a:avLst/>
              </a:prstGeom>
              <a:solidFill>
                <a:srgbClr val="BBE0E3"/>
              </a:solidFill>
              <a:ln w="9525" cap="flat" cmpd="sng">
                <a:solidFill>
                  <a:srgbClr val="3D8F9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2800" dirty="0">
                    <a:solidFill>
                      <a:srgbClr val="FF0000"/>
                    </a:solidFill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rPr>
                  <a:t> </a:t>
                </a:r>
              </a:p>
            </p:txBody>
          </p:sp>
          <p:sp>
            <p:nvSpPr>
              <p:cNvPr id="27" name="文本框 25625">
                <a:extLst>
                  <a:ext uri="{FF2B5EF4-FFF2-40B4-BE49-F238E27FC236}">
                    <a16:creationId xmlns:a16="http://schemas.microsoft.com/office/drawing/2014/main" id="{132CE01D-7A37-4BFC-B405-E3A321B73018}"/>
                  </a:ext>
                </a:extLst>
              </p:cNvPr>
              <p:cNvSpPr txBox="1"/>
              <p:nvPr/>
            </p:nvSpPr>
            <p:spPr>
              <a:xfrm>
                <a:off x="2517" y="2069"/>
                <a:ext cx="343" cy="3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800" b="1" dirty="0"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rPr>
                  <a:t>水</a:t>
                </a:r>
              </a:p>
            </p:txBody>
          </p:sp>
        </p:grpSp>
        <p:sp>
          <p:nvSpPr>
            <p:cNvPr id="19" name="文本框 25626">
              <a:extLst>
                <a:ext uri="{FF2B5EF4-FFF2-40B4-BE49-F238E27FC236}">
                  <a16:creationId xmlns:a16="http://schemas.microsoft.com/office/drawing/2014/main" id="{7B5EE9ED-EAD6-4C94-9A71-08091B1C6F56}"/>
                </a:ext>
              </a:extLst>
            </p:cNvPr>
            <p:cNvSpPr txBox="1"/>
            <p:nvPr/>
          </p:nvSpPr>
          <p:spPr>
            <a:xfrm>
              <a:off x="4354" y="3719"/>
              <a:ext cx="34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冰</a:t>
              </a:r>
            </a:p>
          </p:txBody>
        </p:sp>
        <p:sp>
          <p:nvSpPr>
            <p:cNvPr id="20" name="文本框 25627">
              <a:extLst>
                <a:ext uri="{FF2B5EF4-FFF2-40B4-BE49-F238E27FC236}">
                  <a16:creationId xmlns:a16="http://schemas.microsoft.com/office/drawing/2014/main" id="{AAA6CEB1-8BC5-48D1-92EE-60FE1383DFF2}"/>
                </a:ext>
              </a:extLst>
            </p:cNvPr>
            <p:cNvSpPr txBox="1"/>
            <p:nvPr/>
          </p:nvSpPr>
          <p:spPr>
            <a:xfrm>
              <a:off x="3966" y="1168"/>
              <a:ext cx="388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汽化</a:t>
              </a:r>
            </a:p>
          </p:txBody>
        </p:sp>
        <p:sp>
          <p:nvSpPr>
            <p:cNvPr id="21" name="文本框 25628">
              <a:extLst>
                <a:ext uri="{FF2B5EF4-FFF2-40B4-BE49-F238E27FC236}">
                  <a16:creationId xmlns:a16="http://schemas.microsoft.com/office/drawing/2014/main" id="{6143CF25-FD49-43EF-A13B-85412B12D650}"/>
                </a:ext>
              </a:extLst>
            </p:cNvPr>
            <p:cNvSpPr txBox="1"/>
            <p:nvPr/>
          </p:nvSpPr>
          <p:spPr>
            <a:xfrm>
              <a:off x="4547" y="1164"/>
              <a:ext cx="388" cy="53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液化</a:t>
              </a:r>
            </a:p>
          </p:txBody>
        </p:sp>
        <p:sp>
          <p:nvSpPr>
            <p:cNvPr id="22" name="文本框 25629">
              <a:extLst>
                <a:ext uri="{FF2B5EF4-FFF2-40B4-BE49-F238E27FC236}">
                  <a16:creationId xmlns:a16="http://schemas.microsoft.com/office/drawing/2014/main" id="{41278ACF-A116-4618-979B-2CA0E7F6D8D6}"/>
                </a:ext>
              </a:extLst>
            </p:cNvPr>
            <p:cNvSpPr txBox="1"/>
            <p:nvPr/>
          </p:nvSpPr>
          <p:spPr>
            <a:xfrm>
              <a:off x="4625" y="2779"/>
              <a:ext cx="388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凝固</a:t>
              </a:r>
            </a:p>
          </p:txBody>
        </p:sp>
        <p:sp>
          <p:nvSpPr>
            <p:cNvPr id="23" name="文本框 25630">
              <a:extLst>
                <a:ext uri="{FF2B5EF4-FFF2-40B4-BE49-F238E27FC236}">
                  <a16:creationId xmlns:a16="http://schemas.microsoft.com/office/drawing/2014/main" id="{02213401-542A-4494-9FB1-9A89BCB2345F}"/>
                </a:ext>
              </a:extLst>
            </p:cNvPr>
            <p:cNvSpPr txBox="1"/>
            <p:nvPr/>
          </p:nvSpPr>
          <p:spPr>
            <a:xfrm>
              <a:off x="3966" y="2780"/>
              <a:ext cx="388" cy="55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熔化</a:t>
              </a:r>
            </a:p>
          </p:txBody>
        </p:sp>
        <p:sp>
          <p:nvSpPr>
            <p:cNvPr id="24" name="文本框 25631">
              <a:extLst>
                <a:ext uri="{FF2B5EF4-FFF2-40B4-BE49-F238E27FC236}">
                  <a16:creationId xmlns:a16="http://schemas.microsoft.com/office/drawing/2014/main" id="{35368DD6-68A0-46F4-B3AD-5E3DA97FF85C}"/>
                </a:ext>
              </a:extLst>
            </p:cNvPr>
            <p:cNvSpPr txBox="1"/>
            <p:nvPr/>
          </p:nvSpPr>
          <p:spPr>
            <a:xfrm>
              <a:off x="3399" y="1926"/>
              <a:ext cx="388" cy="6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升华</a:t>
              </a:r>
            </a:p>
          </p:txBody>
        </p:sp>
        <p:sp>
          <p:nvSpPr>
            <p:cNvPr id="25" name="文本框 25632">
              <a:extLst>
                <a:ext uri="{FF2B5EF4-FFF2-40B4-BE49-F238E27FC236}">
                  <a16:creationId xmlns:a16="http://schemas.microsoft.com/office/drawing/2014/main" id="{B83AB6C1-E5FC-4BB1-B8EA-3EF48EF247C4}"/>
                </a:ext>
              </a:extLst>
            </p:cNvPr>
            <p:cNvSpPr txBox="1"/>
            <p:nvPr/>
          </p:nvSpPr>
          <p:spPr>
            <a:xfrm>
              <a:off x="5266" y="1973"/>
              <a:ext cx="388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凝华</a:t>
              </a:r>
            </a:p>
          </p:txBody>
        </p:sp>
      </p:grpSp>
      <p:sp>
        <p:nvSpPr>
          <p:cNvPr id="35" name="标题 1">
            <a:extLst>
              <a:ext uri="{FF2B5EF4-FFF2-40B4-BE49-F238E27FC236}">
                <a16:creationId xmlns:a16="http://schemas.microsoft.com/office/drawing/2014/main" id="{82266635-30DA-4FF3-A096-1889F9D039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367871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88872E-529B-4AA1-944E-7F4A9A09B138}"/>
              </a:ext>
            </a:extLst>
          </p:cNvPr>
          <p:cNvSpPr/>
          <p:nvPr/>
        </p:nvSpPr>
        <p:spPr>
          <a:xfrm>
            <a:off x="1076950" y="1386875"/>
            <a:ext cx="8137525" cy="3753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物质由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态直接变为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态的过程叫升华，  升华时要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热。</a:t>
            </a:r>
            <a:endParaRPr lang="en-US" altLang="zh-CN" sz="2800" b="1" dirty="0">
              <a:solidFill>
                <a:srgbClr val="111111"/>
              </a:solidFill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物质由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态直接变为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态的过程叫凝华，凝华时要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热。</a:t>
            </a:r>
            <a:endParaRPr lang="en-US" altLang="zh-CN" sz="2800" b="1" dirty="0">
              <a:solidFill>
                <a:srgbClr val="111111"/>
              </a:solidFill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哈尔滨寒冷的冬天，公园里冰雕作品会一天天减小，这是</a:t>
            </a:r>
            <a:r>
              <a:rPr lang="zh-CN" altLang="en-US" sz="2800" b="1" u="sng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现象。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DF0CE5B7-4C80-4628-80ED-7BDD4EEDB2C1}"/>
              </a:ext>
            </a:extLst>
          </p:cNvPr>
          <p:cNvSpPr txBox="1"/>
          <p:nvPr/>
        </p:nvSpPr>
        <p:spPr>
          <a:xfrm>
            <a:off x="3713141" y="1360657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8FC59A55-5B88-4EF9-A0A2-0AEB70314B48}"/>
              </a:ext>
            </a:extLst>
          </p:cNvPr>
          <p:cNvSpPr txBox="1"/>
          <p:nvPr/>
        </p:nvSpPr>
        <p:spPr>
          <a:xfrm>
            <a:off x="6831823" y="1325048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17E6705F-EBDA-4850-BF7E-1D79F46EEFCA}"/>
              </a:ext>
            </a:extLst>
          </p:cNvPr>
          <p:cNvSpPr txBox="1"/>
          <p:nvPr/>
        </p:nvSpPr>
        <p:spPr>
          <a:xfrm>
            <a:off x="5105065" y="190926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吸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B85BE0FD-27A5-4EBC-B0E1-AF972B5C3F17}"/>
              </a:ext>
            </a:extLst>
          </p:cNvPr>
          <p:cNvSpPr txBox="1"/>
          <p:nvPr/>
        </p:nvSpPr>
        <p:spPr>
          <a:xfrm>
            <a:off x="3613457" y="4527585"/>
            <a:ext cx="11795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升华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15A996F2-FF0A-433F-BA77-C06F0B59669D}"/>
              </a:ext>
            </a:extLst>
          </p:cNvPr>
          <p:cNvSpPr txBox="1"/>
          <p:nvPr/>
        </p:nvSpPr>
        <p:spPr>
          <a:xfrm>
            <a:off x="3516229" y="2632832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480A8B0E-14EF-43C3-A28E-D794D3AD35D4}"/>
              </a:ext>
            </a:extLst>
          </p:cNvPr>
          <p:cNvSpPr txBox="1"/>
          <p:nvPr/>
        </p:nvSpPr>
        <p:spPr>
          <a:xfrm>
            <a:off x="6442264" y="2641709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466B8F5E-9155-4E98-82E5-D6332DF56B1A}"/>
              </a:ext>
            </a:extLst>
          </p:cNvPr>
          <p:cNvSpPr txBox="1"/>
          <p:nvPr/>
        </p:nvSpPr>
        <p:spPr>
          <a:xfrm>
            <a:off x="3784073" y="3208384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放</a:t>
            </a:r>
          </a:p>
        </p:txBody>
      </p:sp>
      <p:sp>
        <p:nvSpPr>
          <p:cNvPr id="13" name="标题 4">
            <a:extLst>
              <a:ext uri="{FF2B5EF4-FFF2-40B4-BE49-F238E27FC236}">
                <a16:creationId xmlns:a16="http://schemas.microsoft.com/office/drawing/2014/main" id="{59A5421E-6EF0-41CA-A8DF-89EA89290E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课堂练习</a:t>
            </a:r>
          </a:p>
        </p:txBody>
      </p:sp>
    </p:spTree>
    <p:extLst>
      <p:ext uri="{BB962C8B-B14F-4D97-AF65-F5344CB8AC3E}">
        <p14:creationId xmlns:p14="http://schemas.microsoft.com/office/powerpoint/2010/main" val="312278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/>
          <p:nvPr/>
        </p:nvSpPr>
        <p:spPr>
          <a:xfrm>
            <a:off x="1680425" y="1125538"/>
            <a:ext cx="8424863" cy="2784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冬天早晨看到的霜，是空气中的水蒸（     ）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凝固而成的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直接凝华而成的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液化而成的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先液化后凝固而成的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9050575" y="1125538"/>
            <a:ext cx="51752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800" b="1" noProof="1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B</a:t>
            </a: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 </a:t>
            </a:r>
          </a:p>
        </p:txBody>
      </p:sp>
      <p:sp>
        <p:nvSpPr>
          <p:cNvPr id="27654" name="Rectangle 4"/>
          <p:cNvSpPr/>
          <p:nvPr/>
        </p:nvSpPr>
        <p:spPr>
          <a:xfrm>
            <a:off x="1847850" y="3910013"/>
            <a:ext cx="8064500" cy="2784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下面哪些现象属于升华现象（     ）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放在木箱中的樟脑球过一段时间会变小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夏天清晨，草地上常有露水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洒在地上的水变干了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</a:t>
            </a:r>
            <a:r>
              <a:rPr lang="en-US" altLang="zh-CN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chemeClr val="tx2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11111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放在冷冻室的鲜肉变硬了</a:t>
            </a:r>
          </a:p>
        </p:txBody>
      </p:sp>
      <p:sp>
        <p:nvSpPr>
          <p:cNvPr id="44040" name="Text Box 8"/>
          <p:cNvSpPr txBox="1"/>
          <p:nvPr/>
        </p:nvSpPr>
        <p:spPr>
          <a:xfrm>
            <a:off x="7664528" y="3910013"/>
            <a:ext cx="44435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A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EDC6AF5-DD1D-4BE0-B17A-52756A7815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ldLvl="0" animBg="1"/>
      <p:bldP spid="27654" grpId="0"/>
      <p:bldP spid="440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80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90828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0482"/>
          <p:cNvSpPr txBox="1"/>
          <p:nvPr/>
        </p:nvSpPr>
        <p:spPr>
          <a:xfrm>
            <a:off x="1939937" y="2723577"/>
            <a:ext cx="979634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固态</a:t>
            </a:r>
            <a:r>
              <a:rPr lang="zh-CN" altLang="en-US" sz="36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液态          气态</a:t>
            </a:r>
          </a:p>
        </p:txBody>
      </p:sp>
      <p:sp>
        <p:nvSpPr>
          <p:cNvPr id="4100" name="直接连接符 20484"/>
          <p:cNvSpPr/>
          <p:nvPr/>
        </p:nvSpPr>
        <p:spPr>
          <a:xfrm>
            <a:off x="3298825" y="3063875"/>
            <a:ext cx="1727200" cy="0"/>
          </a:xfrm>
          <a:prstGeom prst="line">
            <a:avLst/>
          </a:prstGeom>
          <a:ln w="38100" cap="flat" cmpd="sng">
            <a:solidFill>
              <a:srgbClr val="0066CC"/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lstStyle/>
          <a:p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4101" name="矩形 20485"/>
          <p:cNvSpPr/>
          <p:nvPr/>
        </p:nvSpPr>
        <p:spPr>
          <a:xfrm>
            <a:off x="3514725" y="2324100"/>
            <a:ext cx="122428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熔化</a:t>
            </a:r>
          </a:p>
        </p:txBody>
      </p:sp>
      <p:sp>
        <p:nvSpPr>
          <p:cNvPr id="4103" name="直接连接符 20487"/>
          <p:cNvSpPr/>
          <p:nvPr/>
        </p:nvSpPr>
        <p:spPr>
          <a:xfrm flipH="1">
            <a:off x="3225800" y="3283585"/>
            <a:ext cx="1800225" cy="0"/>
          </a:xfrm>
          <a:prstGeom prst="line">
            <a:avLst/>
          </a:prstGeom>
          <a:ln w="38100" cap="flat" cmpd="sng">
            <a:solidFill>
              <a:srgbClr val="0066CC"/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lstStyle/>
          <a:p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4104" name="矩形 20488"/>
          <p:cNvSpPr/>
          <p:nvPr/>
        </p:nvSpPr>
        <p:spPr>
          <a:xfrm>
            <a:off x="3633470" y="3351530"/>
            <a:ext cx="122428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凝固</a:t>
            </a:r>
          </a:p>
        </p:txBody>
      </p:sp>
      <p:sp>
        <p:nvSpPr>
          <p:cNvPr id="20491" name="直接连接符 20490"/>
          <p:cNvSpPr/>
          <p:nvPr/>
        </p:nvSpPr>
        <p:spPr>
          <a:xfrm>
            <a:off x="6354445" y="3063558"/>
            <a:ext cx="1727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lstStyle/>
          <a:p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0492" name="直接连接符 20491"/>
          <p:cNvSpPr/>
          <p:nvPr/>
        </p:nvSpPr>
        <p:spPr>
          <a:xfrm flipH="1">
            <a:off x="6317615" y="3283585"/>
            <a:ext cx="18002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/>
          <a:lstStyle/>
          <a:p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0493" name="文本框 20492"/>
          <p:cNvSpPr txBox="1"/>
          <p:nvPr/>
        </p:nvSpPr>
        <p:spPr>
          <a:xfrm>
            <a:off x="1703705" y="4955540"/>
            <a:ext cx="8316913" cy="689612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buClr>
                <a:schemeClr val="bg1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固态和气态之间能否进行相互转化呢？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56375" y="2477770"/>
            <a:ext cx="1268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汽化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56375" y="3283585"/>
            <a:ext cx="1328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液化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65095" y="1616075"/>
            <a:ext cx="6254750" cy="1151890"/>
            <a:chOff x="1772" y="2565"/>
            <a:chExt cx="9850" cy="181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772" y="2565"/>
              <a:ext cx="0" cy="1814"/>
            </a:xfrm>
            <a:prstGeom prst="line">
              <a:avLst/>
            </a:prstGeom>
            <a:ln w="38100"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772" y="2565"/>
              <a:ext cx="9851" cy="14"/>
            </a:xfrm>
            <a:prstGeom prst="line">
              <a:avLst/>
            </a:prstGeom>
            <a:ln w="38100"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1509" y="2612"/>
              <a:ext cx="38" cy="1767"/>
            </a:xfrm>
            <a:prstGeom prst="straightConnector1">
              <a:avLst/>
            </a:prstGeom>
            <a:ln w="38100" cmpd="sng">
              <a:solidFill>
                <a:srgbClr val="00B050"/>
              </a:solidFill>
              <a:prstDash val="solid"/>
              <a:headEnd type="none" w="med" len="med"/>
              <a:tailEnd type="arrow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548255" y="3612515"/>
            <a:ext cx="6383655" cy="1092200"/>
            <a:chOff x="4013" y="5689"/>
            <a:chExt cx="10053" cy="172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4032" y="7352"/>
              <a:ext cx="10035" cy="19"/>
            </a:xfrm>
            <a:prstGeom prst="line">
              <a:avLst/>
            </a:prstGeom>
            <a:ln w="38100" cmpd="sng">
              <a:solidFill>
                <a:srgbClr val="00B05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V="1">
              <a:off x="4013" y="5767"/>
              <a:ext cx="0" cy="1643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14048" y="5689"/>
              <a:ext cx="19" cy="1682"/>
            </a:xfrm>
            <a:prstGeom prst="line">
              <a:avLst/>
            </a:prstGeom>
            <a:ln w="38100" cmpd="sng">
              <a:solidFill>
                <a:srgbClr val="00B05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标题 11">
            <a:extLst>
              <a:ext uri="{FF2B5EF4-FFF2-40B4-BE49-F238E27FC236}">
                <a16:creationId xmlns:a16="http://schemas.microsoft.com/office/drawing/2014/main" id="{5201EBBE-E439-4262-93F5-518F28C1ED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课程导入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4" grpId="0"/>
      <p:bldP spid="20493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96B688-55AC-46A6-EFB4-2049E82396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【情境引入】碘升华">
            <a:hlinkClick r:id="" action="ppaction://media"/>
            <a:extLst>
              <a:ext uri="{FF2B5EF4-FFF2-40B4-BE49-F238E27FC236}">
                <a16:creationId xmlns:a16="http://schemas.microsoft.com/office/drawing/2014/main" id="{C1363AD6-1E53-6A06-8AD9-979EAE0AC6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7638" y="1035658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3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3"/>
          <p:cNvSpPr txBox="1"/>
          <p:nvPr/>
        </p:nvSpPr>
        <p:spPr>
          <a:xfrm>
            <a:off x="2740249" y="4074219"/>
            <a:ext cx="70564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</a:p>
        </p:txBody>
      </p:sp>
      <p:sp>
        <p:nvSpPr>
          <p:cNvPr id="5124" name="Text Box 2"/>
          <p:cNvSpPr txBox="1"/>
          <p:nvPr/>
        </p:nvSpPr>
        <p:spPr>
          <a:xfrm>
            <a:off x="2178274" y="1657726"/>
            <a:ext cx="49911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一、升华和凝华</a:t>
            </a:r>
          </a:p>
        </p:txBody>
      </p:sp>
      <p:sp>
        <p:nvSpPr>
          <p:cNvPr id="1036" name="Rectangle 12"/>
          <p:cNvSpPr/>
          <p:nvPr/>
        </p:nvSpPr>
        <p:spPr>
          <a:xfrm>
            <a:off x="2345699" y="2448954"/>
            <a:ext cx="87344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探究：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物质能不能直接从固态变为气态？</a:t>
            </a:r>
          </a:p>
        </p:txBody>
      </p:sp>
      <p:sp>
        <p:nvSpPr>
          <p:cNvPr id="1037" name="Text Box 13"/>
          <p:cNvSpPr txBox="1"/>
          <p:nvPr/>
        </p:nvSpPr>
        <p:spPr>
          <a:xfrm>
            <a:off x="3257774" y="4004369"/>
            <a:ext cx="41783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你的猜想：</a:t>
            </a:r>
            <a:r>
              <a:rPr lang="en-US" altLang="zh-CN" sz="2800" b="1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……</a:t>
            </a:r>
          </a:p>
        </p:txBody>
      </p:sp>
      <p:sp>
        <p:nvSpPr>
          <p:cNvPr id="2" name="Text Box 13"/>
          <p:cNvSpPr txBox="1"/>
          <p:nvPr/>
        </p:nvSpPr>
        <p:spPr>
          <a:xfrm>
            <a:off x="3272062" y="5142606"/>
            <a:ext cx="41783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依据：</a:t>
            </a:r>
            <a:r>
              <a:rPr lang="en-US" altLang="zh-CN" sz="2800" b="1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……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6ABDD0-9BC7-43BD-BF9F-FDC96DF01C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" grpId="0"/>
      <p:bldP spid="103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/>
          <p:nvPr/>
        </p:nvSpPr>
        <p:spPr>
          <a:xfrm>
            <a:off x="1401462" y="1567485"/>
            <a:ext cx="5076610" cy="27164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anchor="t"/>
          <a:lstStyle/>
          <a:p>
            <a:pPr eaLnBrk="0" hangingPunct="0">
              <a:lnSpc>
                <a:spcPct val="125000"/>
              </a:lnSpc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在试管中放入少量碘并盖紧塞子，烧杯中加入热水，将试管放入烧杯中加热。当试管中充满某种气体后将试管取出放入凉水中。</a:t>
            </a:r>
            <a:endParaRPr lang="zh-CN" altLang="en-US" sz="2800" b="1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1749" name="Text Box 5"/>
          <p:cNvSpPr txBox="1"/>
          <p:nvPr/>
        </p:nvSpPr>
        <p:spPr>
          <a:xfrm>
            <a:off x="2126870" y="4436370"/>
            <a:ext cx="8148637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仔细观察：</a:t>
            </a:r>
            <a:endParaRPr lang="zh-CN" altLang="en-US" sz="2800" dirty="0">
              <a:solidFill>
                <a:srgbClr val="0066CC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加热前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碘是什么状态的？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加热过程中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发生了什么变化？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　</a:t>
            </a:r>
            <a:r>
              <a:rPr lang="en-US" altLang="zh-CN" sz="2800" b="1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停止加热并冷却过程中</a:t>
            </a: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看到了什么现象？</a:t>
            </a:r>
          </a:p>
        </p:txBody>
      </p:sp>
      <p:sp>
        <p:nvSpPr>
          <p:cNvPr id="6148" name="矩形 4105"/>
          <p:cNvSpPr/>
          <p:nvPr/>
        </p:nvSpPr>
        <p:spPr>
          <a:xfrm>
            <a:off x="1401462" y="839458"/>
            <a:ext cx="49688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碘升华和凝华实验</a:t>
            </a:r>
          </a:p>
        </p:txBody>
      </p:sp>
      <p:pic>
        <p:nvPicPr>
          <p:cNvPr id="1073742939" name="图片 1073742938" descr="M2U00207[20111017-1106041]"/>
          <p:cNvPicPr>
            <a:picLocks noChangeAspect="1"/>
          </p:cNvPicPr>
          <p:nvPr/>
        </p:nvPicPr>
        <p:blipFill>
          <a:blip r:embed="rId2"/>
          <a:srcRect l="36649" r="25655"/>
          <a:stretch>
            <a:fillRect/>
          </a:stretch>
        </p:blipFill>
        <p:spPr>
          <a:xfrm>
            <a:off x="6817297" y="1230890"/>
            <a:ext cx="3100705" cy="3039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A73A29C-AF7C-4BD0-8456-35AD5194D1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170C5E-9253-1456-87E1-62A44507E1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【教学实验】碘的升华和凝华">
            <a:hlinkClick r:id="" action="ppaction://media"/>
            <a:extLst>
              <a:ext uri="{FF2B5EF4-FFF2-40B4-BE49-F238E27FC236}">
                <a16:creationId xmlns:a16="http://schemas.microsoft.com/office/drawing/2014/main" id="{39490779-3CA1-FD54-5DC8-28FB5D26BC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98795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4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 Box 7"/>
          <p:cNvSpPr txBox="1"/>
          <p:nvPr/>
        </p:nvSpPr>
        <p:spPr>
          <a:xfrm>
            <a:off x="1822093" y="5284475"/>
            <a:ext cx="8459788" cy="11203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3333FF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3333FF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物质从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固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直接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变成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气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态的过程叫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升华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升华过程中物质需要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吸热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。</a:t>
            </a:r>
          </a:p>
        </p:txBody>
      </p:sp>
      <p:grpSp>
        <p:nvGrpSpPr>
          <p:cNvPr id="17429" name="组合 17428"/>
          <p:cNvGrpSpPr/>
          <p:nvPr/>
        </p:nvGrpSpPr>
        <p:grpSpPr>
          <a:xfrm>
            <a:off x="2853968" y="3790637"/>
            <a:ext cx="1560513" cy="1239838"/>
            <a:chOff x="748" y="1706"/>
            <a:chExt cx="983" cy="781"/>
          </a:xfrm>
        </p:grpSpPr>
        <p:sp>
          <p:nvSpPr>
            <p:cNvPr id="7171" name="Oval 7"/>
            <p:cNvSpPr/>
            <p:nvPr/>
          </p:nvSpPr>
          <p:spPr>
            <a:xfrm>
              <a:off x="748" y="1706"/>
              <a:ext cx="786" cy="781"/>
            </a:xfrm>
            <a:prstGeom prst="ellipse">
              <a:avLst/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b="0" dirty="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7172" name="Text Box 8"/>
            <p:cNvSpPr txBox="1"/>
            <p:nvPr/>
          </p:nvSpPr>
          <p:spPr>
            <a:xfrm>
              <a:off x="839" y="1895"/>
              <a:ext cx="89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111111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固态</a:t>
              </a:r>
            </a:p>
          </p:txBody>
        </p:sp>
      </p:grpSp>
      <p:sp>
        <p:nvSpPr>
          <p:cNvPr id="17416" name="AutoShape 9"/>
          <p:cNvSpPr/>
          <p:nvPr/>
        </p:nvSpPr>
        <p:spPr>
          <a:xfrm>
            <a:off x="3336568" y="2195200"/>
            <a:ext cx="358775" cy="1222375"/>
          </a:xfrm>
          <a:prstGeom prst="downArrow">
            <a:avLst>
              <a:gd name="adj1" fmla="val 50000"/>
              <a:gd name="adj2" fmla="val 85161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7174" name="Text Box 10"/>
          <p:cNvSpPr txBox="1"/>
          <p:nvPr/>
        </p:nvSpPr>
        <p:spPr>
          <a:xfrm>
            <a:off x="2037993" y="1128400"/>
            <a:ext cx="3168650" cy="11203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加热前</a:t>
            </a:r>
          </a:p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碘是什么状态？</a:t>
            </a:r>
          </a:p>
        </p:txBody>
      </p:sp>
      <p:sp>
        <p:nvSpPr>
          <p:cNvPr id="30734" name="Rectangle 14"/>
          <p:cNvSpPr/>
          <p:nvPr/>
        </p:nvSpPr>
        <p:spPr>
          <a:xfrm>
            <a:off x="6646506" y="1128400"/>
            <a:ext cx="3455987" cy="11203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加热后</a:t>
            </a:r>
          </a:p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碘是什么状态？</a:t>
            </a:r>
          </a:p>
        </p:txBody>
      </p:sp>
      <p:sp>
        <p:nvSpPr>
          <p:cNvPr id="17422" name="AutoShape 15"/>
          <p:cNvSpPr/>
          <p:nvPr/>
        </p:nvSpPr>
        <p:spPr>
          <a:xfrm>
            <a:off x="8302268" y="2266637"/>
            <a:ext cx="360363" cy="1225550"/>
          </a:xfrm>
          <a:prstGeom prst="downArrow">
            <a:avLst>
              <a:gd name="adj1" fmla="val 50000"/>
              <a:gd name="adj2" fmla="val 85006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17430" name="组合 17429"/>
          <p:cNvGrpSpPr/>
          <p:nvPr/>
        </p:nvGrpSpPr>
        <p:grpSpPr>
          <a:xfrm>
            <a:off x="7870468" y="3792225"/>
            <a:ext cx="1441450" cy="1266825"/>
            <a:chOff x="4229" y="1726"/>
            <a:chExt cx="874" cy="752"/>
          </a:xfrm>
        </p:grpSpPr>
        <p:sp>
          <p:nvSpPr>
            <p:cNvPr id="7178" name="Oval 13"/>
            <p:cNvSpPr/>
            <p:nvPr/>
          </p:nvSpPr>
          <p:spPr>
            <a:xfrm>
              <a:off x="4229" y="1726"/>
              <a:ext cx="783" cy="752"/>
            </a:xfrm>
            <a:prstGeom prst="ellipse">
              <a:avLst/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b="0" dirty="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7179" name="Text Box 17"/>
            <p:cNvSpPr txBox="1"/>
            <p:nvPr/>
          </p:nvSpPr>
          <p:spPr>
            <a:xfrm>
              <a:off x="4289" y="1886"/>
              <a:ext cx="814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111111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气态</a:t>
              </a:r>
            </a:p>
          </p:txBody>
        </p:sp>
      </p:grpSp>
      <p:grpSp>
        <p:nvGrpSpPr>
          <p:cNvPr id="17431" name="组合 17430"/>
          <p:cNvGrpSpPr/>
          <p:nvPr/>
        </p:nvGrpSpPr>
        <p:grpSpPr>
          <a:xfrm>
            <a:off x="4270018" y="3874775"/>
            <a:ext cx="3455988" cy="1152525"/>
            <a:chOff x="1837" y="1759"/>
            <a:chExt cx="2223" cy="726"/>
          </a:xfrm>
        </p:grpSpPr>
        <p:sp>
          <p:nvSpPr>
            <p:cNvPr id="7181" name="AutoShape 12"/>
            <p:cNvSpPr/>
            <p:nvPr/>
          </p:nvSpPr>
          <p:spPr>
            <a:xfrm>
              <a:off x="1837" y="1759"/>
              <a:ext cx="2223" cy="726"/>
            </a:xfrm>
            <a:prstGeom prst="rightArrow">
              <a:avLst>
                <a:gd name="adj1" fmla="val 50000"/>
                <a:gd name="adj2" fmla="val 76535"/>
              </a:avLst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2800" b="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7182" name="Text Box 19"/>
            <p:cNvSpPr txBox="1"/>
            <p:nvPr/>
          </p:nvSpPr>
          <p:spPr>
            <a:xfrm>
              <a:off x="1882" y="1933"/>
              <a:ext cx="15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111111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变化条件：</a:t>
              </a:r>
            </a:p>
          </p:txBody>
        </p:sp>
      </p:grpSp>
      <p:sp>
        <p:nvSpPr>
          <p:cNvPr id="30736" name="Text Box 16"/>
          <p:cNvSpPr txBox="1"/>
          <p:nvPr/>
        </p:nvSpPr>
        <p:spPr>
          <a:xfrm>
            <a:off x="6494106" y="4152587"/>
            <a:ext cx="13763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吸热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71BC3-F587-4AEC-8FBF-0233131D55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bldLvl="0" animBg="1"/>
      <p:bldP spid="30734" grpId="0"/>
      <p:bldP spid="17422" grpId="0" bldLvl="0" animBg="1"/>
      <p:bldP spid="307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3AC700-A16D-48BF-1FFA-F85218885C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【教学实验】制霜实验">
            <a:hlinkClick r:id="" action="ppaction://media"/>
            <a:extLst>
              <a:ext uri="{FF2B5EF4-FFF2-40B4-BE49-F238E27FC236}">
                <a16:creationId xmlns:a16="http://schemas.microsoft.com/office/drawing/2014/main" id="{8EF3C98A-50EA-F037-F8AD-ACA2D622480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1311" y="1096866"/>
            <a:ext cx="8932863" cy="5024438"/>
          </a:xfrm>
        </p:spPr>
      </p:pic>
    </p:spTree>
    <p:extLst>
      <p:ext uri="{BB962C8B-B14F-4D97-AF65-F5344CB8AC3E}">
        <p14:creationId xmlns:p14="http://schemas.microsoft.com/office/powerpoint/2010/main" val="334611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Text Box 6"/>
          <p:cNvSpPr txBox="1"/>
          <p:nvPr/>
        </p:nvSpPr>
        <p:spPr>
          <a:xfrm>
            <a:off x="2075435" y="5413836"/>
            <a:ext cx="8012112" cy="11203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物质从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直接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变成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态的过程叫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凝华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凝华过程中物质需要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放热</a:t>
            </a:r>
            <a:r>
              <a:rPr lang="zh-CN" altLang="en-US" sz="2800" b="1" dirty="0">
                <a:solidFill>
                  <a:srgbClr val="3333FF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。</a:t>
            </a:r>
          </a:p>
        </p:txBody>
      </p:sp>
      <p:sp>
        <p:nvSpPr>
          <p:cNvPr id="18436" name="Oval 6"/>
          <p:cNvSpPr/>
          <p:nvPr/>
        </p:nvSpPr>
        <p:spPr>
          <a:xfrm>
            <a:off x="2761870" y="3980958"/>
            <a:ext cx="1103312" cy="1122363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2785682" y="4196858"/>
            <a:ext cx="10556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固态</a:t>
            </a:r>
          </a:p>
        </p:txBody>
      </p:sp>
      <p:sp>
        <p:nvSpPr>
          <p:cNvPr id="18438" name="AutoShape 8"/>
          <p:cNvSpPr/>
          <p:nvPr/>
        </p:nvSpPr>
        <p:spPr>
          <a:xfrm>
            <a:off x="3073020" y="2614121"/>
            <a:ext cx="431800" cy="1309687"/>
          </a:xfrm>
          <a:prstGeom prst="downArrow">
            <a:avLst>
              <a:gd name="adj1" fmla="val 50000"/>
              <a:gd name="adj2" fmla="val 75813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1993520" y="956771"/>
            <a:ext cx="3024187" cy="15125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停止加热冷却后</a:t>
            </a:r>
          </a:p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试管壁上的</a:t>
            </a:r>
          </a:p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碘是什么状态？</a:t>
            </a:r>
          </a:p>
        </p:txBody>
      </p:sp>
      <p:sp>
        <p:nvSpPr>
          <p:cNvPr id="18441" name="AutoShape 11"/>
          <p:cNvSpPr/>
          <p:nvPr/>
        </p:nvSpPr>
        <p:spPr>
          <a:xfrm rot="10800000">
            <a:off x="4093782" y="3980958"/>
            <a:ext cx="3529013" cy="1152525"/>
          </a:xfrm>
          <a:prstGeom prst="rightArrow">
            <a:avLst>
              <a:gd name="adj1" fmla="val 50000"/>
              <a:gd name="adj2" fmla="val 76535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algn="ctr"/>
            <a:endParaRPr lang="zh-CN" altLang="en-US" sz="2800" b="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8442" name="Oval 12"/>
          <p:cNvSpPr/>
          <p:nvPr/>
        </p:nvSpPr>
        <p:spPr>
          <a:xfrm>
            <a:off x="7968870" y="3980958"/>
            <a:ext cx="1206500" cy="1166813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8200" name="Rectangle 13"/>
          <p:cNvSpPr/>
          <p:nvPr/>
        </p:nvSpPr>
        <p:spPr>
          <a:xfrm>
            <a:off x="6960807" y="1172671"/>
            <a:ext cx="3492500" cy="11203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加热时</a:t>
            </a:r>
          </a:p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碘是什么状态？</a:t>
            </a:r>
          </a:p>
        </p:txBody>
      </p:sp>
      <p:sp>
        <p:nvSpPr>
          <p:cNvPr id="18444" name="AutoShape 14"/>
          <p:cNvSpPr/>
          <p:nvPr/>
        </p:nvSpPr>
        <p:spPr>
          <a:xfrm>
            <a:off x="8329232" y="2469658"/>
            <a:ext cx="360363" cy="1439863"/>
          </a:xfrm>
          <a:prstGeom prst="downArrow">
            <a:avLst>
              <a:gd name="adj1" fmla="val 50000"/>
              <a:gd name="adj2" fmla="val 99871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400" b="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2783" name="Text Box 15"/>
          <p:cNvSpPr txBox="1"/>
          <p:nvPr/>
        </p:nvSpPr>
        <p:spPr>
          <a:xfrm>
            <a:off x="6535357" y="4266708"/>
            <a:ext cx="10747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放热</a:t>
            </a:r>
          </a:p>
        </p:txBody>
      </p:sp>
      <p:sp>
        <p:nvSpPr>
          <p:cNvPr id="32784" name="Text Box 16"/>
          <p:cNvSpPr txBox="1"/>
          <p:nvPr/>
        </p:nvSpPr>
        <p:spPr>
          <a:xfrm>
            <a:off x="8041895" y="4269883"/>
            <a:ext cx="10763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气态</a:t>
            </a:r>
          </a:p>
        </p:txBody>
      </p:sp>
      <p:sp>
        <p:nvSpPr>
          <p:cNvPr id="32786" name="Text Box 18"/>
          <p:cNvSpPr txBox="1"/>
          <p:nvPr/>
        </p:nvSpPr>
        <p:spPr>
          <a:xfrm>
            <a:off x="4373182" y="4269883"/>
            <a:ext cx="23002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变化条件：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47F2591-1D90-4103-AA31-C4D9E34310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32775" grpId="0"/>
      <p:bldP spid="18438" grpId="0" bldLvl="0" animBg="1"/>
      <p:bldP spid="32777" grpId="0"/>
      <p:bldP spid="18441" grpId="0" bldLvl="0" animBg="1"/>
      <p:bldP spid="18442" grpId="0" bldLvl="0" animBg="1"/>
      <p:bldP spid="18444" grpId="0" bldLvl="0" animBg="1"/>
      <p:bldP spid="32783" grpId="0"/>
      <p:bldP spid="32784" grpId="0"/>
      <p:bldP spid="3278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宽屏</PresentationFormat>
  <Paragraphs>105</Paragraphs>
  <Slides>16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SimHei</vt:lpstr>
      <vt:lpstr>SimHei</vt:lpstr>
      <vt:lpstr>楷体</vt:lpstr>
      <vt:lpstr>微软雅黑</vt:lpstr>
      <vt:lpstr>Arial</vt:lpstr>
      <vt:lpstr>Calibri</vt:lpstr>
      <vt:lpstr>Times New Roman</vt:lpstr>
      <vt:lpstr>Office 主题</vt:lpstr>
      <vt:lpstr>1_Office 主题</vt:lpstr>
      <vt:lpstr>PowerPoint 演示文稿</vt:lpstr>
      <vt:lpstr>课程导入</vt:lpstr>
      <vt:lpstr>PowerPoint 演示文稿</vt:lpstr>
      <vt:lpstr>课程讲解</vt:lpstr>
      <vt:lpstr>课程讲解</vt:lpstr>
      <vt:lpstr>PowerPoint 演示文稿</vt:lpstr>
      <vt:lpstr>课程讲解</vt:lpstr>
      <vt:lpstr>PowerPoint 演示文稿</vt:lpstr>
      <vt:lpstr>课程讲解</vt:lpstr>
      <vt:lpstr>课程讲解</vt:lpstr>
      <vt:lpstr>课程讲解</vt:lpstr>
      <vt:lpstr>课程讲解</vt:lpstr>
      <vt:lpstr>课堂小结</vt:lpstr>
      <vt:lpstr>课堂练习</vt:lpstr>
      <vt:lpstr>课堂练习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12</cp:revision>
  <dcterms:created xsi:type="dcterms:W3CDTF">2018-03-01T02:03:00Z</dcterms:created>
  <dcterms:modified xsi:type="dcterms:W3CDTF">2022-10-18T11:36:17Z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