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heme/theme2.xml" ContentType="application/vnd.openxmlformats-officedocument.them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activeX/activeX1.xml" ContentType="application/vnd.ms-office.activeX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activeX/activeX2.xml" ContentType="application/vnd.ms-office.activeX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0" r:id="rId3"/>
    <p:sldId id="301" r:id="rId4"/>
    <p:sldId id="302" r:id="rId5"/>
    <p:sldId id="299" r:id="rId6"/>
    <p:sldId id="304" r:id="rId7"/>
    <p:sldId id="303" r:id="rId8"/>
    <p:sldId id="305" r:id="rId9"/>
    <p:sldId id="320" r:id="rId10"/>
    <p:sldId id="306" r:id="rId11"/>
    <p:sldId id="321" r:id="rId12"/>
    <p:sldId id="307" r:id="rId13"/>
    <p:sldId id="309" r:id="rId14"/>
    <p:sldId id="308" r:id="rId15"/>
    <p:sldId id="310" r:id="rId16"/>
    <p:sldId id="311" r:id="rId17"/>
    <p:sldId id="312" r:id="rId18"/>
    <p:sldId id="313" r:id="rId19"/>
    <p:sldId id="314" r:id="rId20"/>
    <p:sldId id="319" r:id="rId21"/>
    <p:sldId id="315" r:id="rId22"/>
    <p:sldId id="316" r:id="rId23"/>
    <p:sldId id="317" r:id="rId24"/>
    <p:sldId id="318" r:id="rId25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FFFF00"/>
    <a:srgbClr val="02A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5" autoAdjust="0"/>
    <p:restoredTop sz="94660"/>
  </p:normalViewPr>
  <p:slideViewPr>
    <p:cSldViewPr>
      <p:cViewPr>
        <p:scale>
          <a:sx n="75" d="100"/>
          <a:sy n="75" d="100"/>
        </p:scale>
        <p:origin x="-26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heme" Target="../theme/theme2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idx="1"/>
            <p:custDataLst>
              <p:tags r:id="rId3"/>
            </p:custDataLst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A9A05895-47E8-4CA8-AEB3-A2DD234FF88D}" type="datetimeFigureOut">
              <a:rPr lang="zh-CN" altLang="en-US"/>
              <a:pPr>
                <a:defRPr/>
              </a:pPr>
              <a:t>2020/11/2</a:t>
            </a:fld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32101" name="Rectangle 5"/>
          <p:cNvSpPr>
            <a:spLocks noGrp="1" noChangeArrowheads="1"/>
          </p:cNvSpPr>
          <p:nvPr>
            <p:ph type="body" sz="quarter" idx="3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ftr" sz="quarter" idx="4"/>
            <p:custDataLst>
              <p:tags r:id="rId6"/>
            </p:custDataLst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ldNum" sz="quarter" idx="5"/>
            <p:custDataLst>
              <p:tags r:id="rId7"/>
            </p:custDataLst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3541E8E-1B73-47EF-BFC0-FD85828569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0680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40298-38CA-4A1F-8469-779C89EDAC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35B2-3531-4ACE-A5C5-5B35C83CEB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83CD3-0F28-4F22-9D63-162A2077C0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2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B8372-F7D3-4450-8C4B-BA824D5922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D76BE-C872-4CB4-8112-6281049C63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B7C57-1873-486D-B453-7103FD6FA0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DD7E-6984-4911-862E-D5818C22F4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880C4-8E98-4787-80C2-993B4BC14F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6EFEA-6885-4C8A-AB2B-D922CCE4FA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8AB8B-2B59-4118-B5D3-83BAC85654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F618A-3C2B-404D-ACF6-711B624F43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1CA1A-B308-440C-8F02-5FD896C562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EEBE0E2-ADF0-462E-8D76-AEEB316976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140.xml"/><Relationship Id="rId7" Type="http://schemas.openxmlformats.org/officeDocument/2006/relationships/image" Target="../media/image35.jpeg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image" Target="../media/image34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tags" Target="../tags/tag144.xml"/><Relationship Id="rId7" Type="http://schemas.openxmlformats.org/officeDocument/2006/relationships/image" Target="../media/image40.gif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39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42.png"/><Relationship Id="rId2" Type="http://schemas.openxmlformats.org/officeDocument/2006/relationships/tags" Target="../tags/tag146.xml"/><Relationship Id="rId1" Type="http://schemas.openxmlformats.org/officeDocument/2006/relationships/video" Target="file:///G:\&#25105;&#30340;&#29289;&#29702;\2019&#31179;&#29289;&#29702;&#20061;&#19978;&#35838;&#20214;\2019&#31179;&#29289;&#29702;&#20061;&#19978;&#35838;&#20214;22&#33021;&#28304;&#8230;&#8230;\&#26680;&#24377;&#29190;&#28856;&#27169;&#25311;.wmv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image" Target="../media/image46.jpeg"/><Relationship Id="rId5" Type="http://schemas.openxmlformats.org/officeDocument/2006/relationships/tags" Target="../tags/tag156.xml"/><Relationship Id="rId10" Type="http://schemas.openxmlformats.org/officeDocument/2006/relationships/image" Target="../media/image45.jpeg"/><Relationship Id="rId4" Type="http://schemas.openxmlformats.org/officeDocument/2006/relationships/tags" Target="../tags/tag155.xml"/><Relationship Id="rId9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tags" Target="../tags/tag16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10" Type="http://schemas.openxmlformats.org/officeDocument/2006/relationships/image" Target="../media/image49.jpeg"/><Relationship Id="rId4" Type="http://schemas.openxmlformats.org/officeDocument/2006/relationships/tags" Target="../tags/tag162.xml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51.jpeg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image" Target="../media/image5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53.pn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image" Target="../media/image5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image" Target="../media/image57.jpe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56.gif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55.png"/><Relationship Id="rId5" Type="http://schemas.openxmlformats.org/officeDocument/2006/relationships/tags" Target="../tags/tag177.xml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tags" Target="../tags/tag176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tags" Target="../tags/tag81.xml"/><Relationship Id="rId7" Type="http://schemas.openxmlformats.org/officeDocument/2006/relationships/image" Target="../media/image4.gif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3.gif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2.xml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tags" Target="../tags/tag193.xml"/><Relationship Id="rId18" Type="http://schemas.openxmlformats.org/officeDocument/2006/relationships/tags" Target="../tags/tag198.xml"/><Relationship Id="rId26" Type="http://schemas.openxmlformats.org/officeDocument/2006/relationships/image" Target="../media/image60.png"/><Relationship Id="rId3" Type="http://schemas.openxmlformats.org/officeDocument/2006/relationships/tags" Target="../tags/tag183.xml"/><Relationship Id="rId21" Type="http://schemas.openxmlformats.org/officeDocument/2006/relationships/tags" Target="../tags/tag201.xml"/><Relationship Id="rId7" Type="http://schemas.openxmlformats.org/officeDocument/2006/relationships/tags" Target="../tags/tag187.xml"/><Relationship Id="rId12" Type="http://schemas.openxmlformats.org/officeDocument/2006/relationships/tags" Target="../tags/tag192.xml"/><Relationship Id="rId17" Type="http://schemas.openxmlformats.org/officeDocument/2006/relationships/tags" Target="../tags/tag197.xml"/><Relationship Id="rId25" Type="http://schemas.openxmlformats.org/officeDocument/2006/relationships/slideLayout" Target="../slideLayouts/slideLayout2.xml"/><Relationship Id="rId33" Type="http://schemas.openxmlformats.org/officeDocument/2006/relationships/image" Target="../media/image67.jpeg"/><Relationship Id="rId2" Type="http://schemas.openxmlformats.org/officeDocument/2006/relationships/tags" Target="../tags/tag182.xml"/><Relationship Id="rId16" Type="http://schemas.openxmlformats.org/officeDocument/2006/relationships/tags" Target="../tags/tag196.xml"/><Relationship Id="rId20" Type="http://schemas.openxmlformats.org/officeDocument/2006/relationships/tags" Target="../tags/tag200.xml"/><Relationship Id="rId29" Type="http://schemas.openxmlformats.org/officeDocument/2006/relationships/image" Target="../media/image63.png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24" Type="http://schemas.openxmlformats.org/officeDocument/2006/relationships/tags" Target="../tags/tag204.xml"/><Relationship Id="rId32" Type="http://schemas.openxmlformats.org/officeDocument/2006/relationships/image" Target="../media/image66.png"/><Relationship Id="rId5" Type="http://schemas.openxmlformats.org/officeDocument/2006/relationships/tags" Target="../tags/tag185.xml"/><Relationship Id="rId15" Type="http://schemas.openxmlformats.org/officeDocument/2006/relationships/tags" Target="../tags/tag195.xml"/><Relationship Id="rId23" Type="http://schemas.openxmlformats.org/officeDocument/2006/relationships/tags" Target="../tags/tag203.xml"/><Relationship Id="rId28" Type="http://schemas.openxmlformats.org/officeDocument/2006/relationships/image" Target="../media/image62.png"/><Relationship Id="rId10" Type="http://schemas.openxmlformats.org/officeDocument/2006/relationships/tags" Target="../tags/tag190.xml"/><Relationship Id="rId19" Type="http://schemas.openxmlformats.org/officeDocument/2006/relationships/tags" Target="../tags/tag199.xml"/><Relationship Id="rId31" Type="http://schemas.openxmlformats.org/officeDocument/2006/relationships/image" Target="../media/image65.png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tags" Target="../tags/tag194.xml"/><Relationship Id="rId22" Type="http://schemas.openxmlformats.org/officeDocument/2006/relationships/tags" Target="../tags/tag202.xml"/><Relationship Id="rId27" Type="http://schemas.openxmlformats.org/officeDocument/2006/relationships/image" Target="../media/image61.png"/><Relationship Id="rId30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5" Type="http://schemas.openxmlformats.org/officeDocument/2006/relationships/image" Target="../media/image68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tags" Target="../tags/tag2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image" Target="../media/image72.png"/><Relationship Id="rId5" Type="http://schemas.openxmlformats.org/officeDocument/2006/relationships/tags" Target="../tags/tag212.xml"/><Relationship Id="rId10" Type="http://schemas.openxmlformats.org/officeDocument/2006/relationships/image" Target="../media/image71.png"/><Relationship Id="rId4" Type="http://schemas.openxmlformats.org/officeDocument/2006/relationships/tags" Target="../tags/tag211.xml"/><Relationship Id="rId9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77.png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12" Type="http://schemas.openxmlformats.org/officeDocument/2006/relationships/image" Target="../media/image76.png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image" Target="../media/image75.jpeg"/><Relationship Id="rId5" Type="http://schemas.openxmlformats.org/officeDocument/2006/relationships/tags" Target="../tags/tag218.xml"/><Relationship Id="rId10" Type="http://schemas.openxmlformats.org/officeDocument/2006/relationships/image" Target="../media/image74.gif"/><Relationship Id="rId4" Type="http://schemas.openxmlformats.org/officeDocument/2006/relationships/tags" Target="../tags/tag217.xml"/><Relationship Id="rId9" Type="http://schemas.openxmlformats.org/officeDocument/2006/relationships/image" Target="../media/image7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image" Target="../media/image9.gif"/><Relationship Id="rId18" Type="http://schemas.openxmlformats.org/officeDocument/2006/relationships/image" Target="../media/image14.png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image" Target="../media/image8.jpeg"/><Relationship Id="rId17" Type="http://schemas.openxmlformats.org/officeDocument/2006/relationships/image" Target="../media/image13.gif"/><Relationship Id="rId2" Type="http://schemas.openxmlformats.org/officeDocument/2006/relationships/tags" Target="../tags/tag84.xml"/><Relationship Id="rId16" Type="http://schemas.openxmlformats.org/officeDocument/2006/relationships/image" Target="../media/image12.jpeg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7.png"/><Relationship Id="rId5" Type="http://schemas.openxmlformats.org/officeDocument/2006/relationships/tags" Target="../tags/tag87.xml"/><Relationship Id="rId15" Type="http://schemas.openxmlformats.org/officeDocument/2006/relationships/image" Target="../media/image11.gif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0.gif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18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7.jpeg"/><Relationship Id="rId5" Type="http://schemas.openxmlformats.org/officeDocument/2006/relationships/tags" Target="../tags/tag96.xml"/><Relationship Id="rId10" Type="http://schemas.openxmlformats.org/officeDocument/2006/relationships/image" Target="../media/image16.emf"/><Relationship Id="rId4" Type="http://schemas.openxmlformats.org/officeDocument/2006/relationships/tags" Target="../tags/tag95.xml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26" Type="http://schemas.openxmlformats.org/officeDocument/2006/relationships/tags" Target="../tags/tag127.xml"/><Relationship Id="rId3" Type="http://schemas.openxmlformats.org/officeDocument/2006/relationships/tags" Target="../tags/tag104.xml"/><Relationship Id="rId21" Type="http://schemas.openxmlformats.org/officeDocument/2006/relationships/tags" Target="../tags/tag122.xml"/><Relationship Id="rId34" Type="http://schemas.openxmlformats.org/officeDocument/2006/relationships/image" Target="../media/image25.png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5" Type="http://schemas.openxmlformats.org/officeDocument/2006/relationships/tags" Target="../tags/tag126.xml"/><Relationship Id="rId33" Type="http://schemas.openxmlformats.org/officeDocument/2006/relationships/image" Target="../media/image24.png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tags" Target="../tags/tag121.xml"/><Relationship Id="rId29" Type="http://schemas.openxmlformats.org/officeDocument/2006/relationships/image" Target="../media/image20.png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24" Type="http://schemas.openxmlformats.org/officeDocument/2006/relationships/tags" Target="../tags/tag125.xml"/><Relationship Id="rId32" Type="http://schemas.openxmlformats.org/officeDocument/2006/relationships/image" Target="../media/image23.png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23" Type="http://schemas.openxmlformats.org/officeDocument/2006/relationships/tags" Target="../tags/tag124.xml"/><Relationship Id="rId28" Type="http://schemas.openxmlformats.org/officeDocument/2006/relationships/slideLayout" Target="../slideLayouts/slideLayout2.xml"/><Relationship Id="rId36" Type="http://schemas.openxmlformats.org/officeDocument/2006/relationships/image" Target="../media/image27.png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31" Type="http://schemas.openxmlformats.org/officeDocument/2006/relationships/image" Target="../media/image22.png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tags" Target="../tags/tag123.xml"/><Relationship Id="rId27" Type="http://schemas.openxmlformats.org/officeDocument/2006/relationships/tags" Target="../tags/tag128.xml"/><Relationship Id="rId30" Type="http://schemas.openxmlformats.org/officeDocument/2006/relationships/image" Target="../media/image21.png"/><Relationship Id="rId35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image" Target="../media/image30.png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image" Target="../media/image29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image" Target="../media/image28.png"/><Relationship Id="rId5" Type="http://schemas.openxmlformats.org/officeDocument/2006/relationships/tags" Target="../tags/tag13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04800" y="990600"/>
            <a:ext cx="8610600" cy="1470025"/>
          </a:xfrm>
        </p:spPr>
        <p:txBody>
          <a:bodyPr/>
          <a:lstStyle/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第二十二章 能源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/>
            </a:r>
            <a:b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</a:b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2053" name="Picture 5" descr="E:\李燃\教师教学用书\人民教育电子音像出版社 社标字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781800" y="6248400"/>
            <a:ext cx="2173288" cy="4778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28600" y="152400"/>
            <a:ext cx="3962400" cy="6705600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二、裂变</a:t>
            </a:r>
          </a:p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．定义：核物理中把重核分裂成质量较小的核，释放出核能的反应。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．发生裂变的条件：用中子轰击铀核，铀核才能发生裂变，放出能量。外界中子停止轰击，裂变也就停止了。</a:t>
            </a:r>
          </a:p>
          <a:p>
            <a:pPr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链式反应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：中子轰击铀</a:t>
            </a: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235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原子核，铀核分裂时释放出核能，同时还会产生几个新中子，中子又会轰击其他铀核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……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导致一系列铀核持续裂变，并释放大量核能。</a:t>
            </a:r>
          </a:p>
          <a:p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Picture 13" descr="C:\Users\John\AppData\Roaming\Tencent\Users\76476908\QQ\WinTemp\RichOle\RP_]GTIF40XPBRKGB4P4G7C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017434" y="533400"/>
            <a:ext cx="2664603" cy="26543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11" descr="8@9VH_%MW93WVL%~3%OP@4U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267200" y="3581400"/>
            <a:ext cx="4397105" cy="2743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14" descr="E:\电子课件编制\22章\2\2531170_084404870773_2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rcRect t="30544" r="48019" b="4489"/>
          <a:stretch>
            <a:fillRect/>
          </a:stretch>
        </p:blipFill>
        <p:spPr bwMode="auto">
          <a:xfrm>
            <a:off x="4495800" y="457200"/>
            <a:ext cx="1393825" cy="177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8535140" imgH="6172735"/>
        </mc:Choice>
        <mc:Fallback>
          <p:control name="ShockwaveFlash1" r:id="rId2" imgW="8535140" imgH="617273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4800" y="228600"/>
                  <a:ext cx="8534400" cy="6172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381000"/>
            <a:ext cx="3429000" cy="6248400"/>
          </a:xfrm>
        </p:spPr>
        <p:txBody>
          <a:bodyPr/>
          <a:lstStyle/>
          <a:p>
            <a:pPr>
              <a:buNone/>
            </a:pP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．应用：</a:t>
            </a:r>
          </a:p>
          <a:p>
            <a:pPr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核反应堆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：控制链式反应的速度，使核能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缓慢、平稳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地释放出来，便于和平利用核能的装置，叫做核反应堆。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核电站工作的能量转换过程：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核能→内能→机械能→电能</a:t>
            </a:r>
          </a:p>
          <a:p>
            <a:pPr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原子弹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：对裂变的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链式反应不加控制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，在极短时间内就会释放出巨大的核能，发生猛烈爆炸。</a:t>
            </a:r>
          </a:p>
          <a:p>
            <a:endParaRPr lang="zh-CN" altLang="en-US" sz="22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Picture 11" descr="18EW8Y5A@X70$ET_2KL1GKP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962400" y="152400"/>
            <a:ext cx="4876800" cy="32766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2" descr="D:\物理\物理gif\GIF22能源与可持续发展\mW5aRfFQDP04fa19LLTQpKpDhWA.cnt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486400" y="4876800"/>
            <a:ext cx="335280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Picture 4" descr="https://timgsa.baidu.com/timg?image&amp;quality=80&amp;size=b9999_10000&amp;sec=1578676878438&amp;di=6db020433105e55f58bc390a1d27028b&amp;imgtype=0&amp;src=http%3A%2F%2F5b0988e595225.cdn.sohucs.com%2Fimages%2F20180828%2Feda68a74447642c392c4ae378a35726d.jpe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lum bright="40000"/>
          </a:blip>
          <a:stretch>
            <a:fillRect/>
          </a:stretch>
        </p:blipFill>
        <p:spPr bwMode="auto">
          <a:xfrm>
            <a:off x="4038600" y="3276600"/>
            <a:ext cx="2667000" cy="15667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核弹爆炸模拟.wmv">
            <a:hlinkClick r:id="" action="ppaction://media"/>
          </p:cNvPr>
          <p:cNvPicPr>
            <a:picLocks noRot="1" noChangeAspect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7"/>
          <a:stretch>
            <a:fillRect/>
          </a:stretch>
        </p:blipFill>
        <p:spPr bwMode="auto">
          <a:xfrm>
            <a:off x="12700" y="1317625"/>
            <a:ext cx="9096375" cy="41989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AutoShape 6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57838" y="6329363"/>
            <a:ext cx="1100137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000" b="1" i="1">
                <a:latin typeface="Times New Roman" pitchFamily="18" charset="0"/>
              </a:rPr>
              <a:t>Play</a:t>
            </a:r>
          </a:p>
        </p:txBody>
      </p:sp>
      <p:sp>
        <p:nvSpPr>
          <p:cNvPr id="6" name="AutoShape 7">
            <a:hlinkClick r:id="" action="ppaction://noaction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721475" y="6329363"/>
            <a:ext cx="1100138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000" b="1" i="1">
                <a:latin typeface="Times New Roman" pitchFamily="18" charset="0"/>
              </a:rPr>
              <a:t>Pause</a:t>
            </a:r>
          </a:p>
        </p:txBody>
      </p:sp>
      <p:sp>
        <p:nvSpPr>
          <p:cNvPr id="7" name="AutoShape 8">
            <a:hlinkClick r:id="" action="ppaction://noaction" highlightClick="1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86700" y="6329363"/>
            <a:ext cx="1100138" cy="414337"/>
          </a:xfrm>
          <a:prstGeom prst="actionButtonBlank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2000" b="1" i="1">
                <a:latin typeface="Times New Roman" pitchFamily="18" charset="0"/>
              </a:rPr>
              <a:t>Stop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7200" y="533400"/>
            <a:ext cx="4114800" cy="5592763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三、聚变</a:t>
            </a:r>
          </a:p>
          <a:p>
            <a:pPr>
              <a:buNone/>
            </a:pP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．定义：把轻核结合成质量较大的核，释放出核能的反应。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氘核与氚核在超高温下结合形成氦核和一个中子，能释放大量核能。</a:t>
            </a:r>
          </a:p>
          <a:p>
            <a:pPr>
              <a:buNone/>
            </a:pP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．应用：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核聚变制造氢弹。</a:t>
            </a:r>
          </a:p>
          <a:p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Picture 18" descr="1720400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4495800" y="762000"/>
            <a:ext cx="4372877" cy="3810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159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科学世界</a:t>
            </a:r>
            <a:endParaRPr lang="zh-CN" altLang="en-US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Picture 6" descr="https://ss0.bdstatic.com/70cFvHSh_Q1YnxGkpoWK1HF6hhy/it/u=486417256,3338787242&amp;fm=26&amp;gp=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14400" y="2133600"/>
            <a:ext cx="2895600" cy="2165539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2" descr="https://timgsa.baidu.com/timg?image&amp;quality=80&amp;size=b9999_10000&amp;sec=1578676850967&amp;di=9e39cb29a39f7e517649034bfcc5fc93&amp;imgtype=0&amp;src=http%3A%2F%2F5b0988e595225.cdn.sohucs.com%2Fq_mini%2Cc_zoom%2Cw_640%2Fimages%2F20171017%2F7e49810569e644fc896ce505c8a05b0f.jpe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4648200" y="1905000"/>
            <a:ext cx="3598246" cy="2590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10" descr="https://timgsa.baidu.com/timg?image&amp;quality=80&amp;size=b9999_10000&amp;sec=1578675735707&amp;di=c545e9e788240f31facadf39368b324d&amp;imgtype=0&amp;src=http%3A%2F%2Fimg.mp.itc.cn%2Fq_mini%2Cc_zoom%2Cw_640%2Fupload%2F20170812%2F703b2797637d4f11baf048b73e02406f_th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066800" y="4343400"/>
            <a:ext cx="3429000" cy="22882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80999" y="914400"/>
            <a:ext cx="42653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smtClean="0">
                <a:solidFill>
                  <a:srgbClr val="000099"/>
                </a:solidFill>
                <a:ea typeface="楷体" pitchFamily="49" charset="-122"/>
                <a:cs typeface="Times New Roman" pitchFamily="18" charset="0"/>
              </a:rPr>
              <a:t>中国“两弹”元勋：邓稼先，</a:t>
            </a:r>
          </a:p>
          <a:p>
            <a:r>
              <a:rPr lang="zh-CN" altLang="en-US" sz="2200" b="1" smtClean="0">
                <a:solidFill>
                  <a:srgbClr val="000099"/>
                </a:solidFill>
                <a:ea typeface="楷体" pitchFamily="49" charset="-122"/>
                <a:cs typeface="Times New Roman" pitchFamily="18" charset="0"/>
              </a:rPr>
              <a:t>中国原子弹之父：钱三强，</a:t>
            </a:r>
            <a:endParaRPr lang="en-US" altLang="zh-CN" sz="2200" b="1" smtClean="0">
              <a:solidFill>
                <a:srgbClr val="000099"/>
              </a:solidFill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200" b="1" smtClean="0">
                <a:solidFill>
                  <a:srgbClr val="000099"/>
                </a:solidFill>
                <a:ea typeface="楷体" pitchFamily="49" charset="-122"/>
                <a:cs typeface="Times New Roman" pitchFamily="18" charset="0"/>
              </a:rPr>
              <a:t>中国氢弹之父：于敏。</a:t>
            </a:r>
            <a:endParaRPr lang="en-US" altLang="zh-CN" sz="2200" b="1" smtClean="0">
              <a:solidFill>
                <a:srgbClr val="000099"/>
              </a:solidFill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4343399" y="990600"/>
            <a:ext cx="4191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1964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年</a:t>
            </a:r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10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月</a:t>
            </a:r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16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日在新疆罗布泊</a:t>
            </a:r>
            <a:endParaRPr lang="en-US" altLang="zh-CN" sz="2200" b="1" smtClean="0">
              <a:solidFill>
                <a:srgbClr val="000099"/>
              </a:solidFill>
              <a:cs typeface="Times New Roman" pitchFamily="18" charset="0"/>
            </a:endParaRPr>
          </a:p>
          <a:p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中国第一颗原子弹爆炸成功。</a:t>
            </a:r>
            <a:endParaRPr lang="en-US" altLang="zh-CN" sz="2200" b="1" smtClean="0">
              <a:solidFill>
                <a:srgbClr val="000099"/>
              </a:solidFill>
              <a:cs typeface="Times New Roman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648200" y="5105400"/>
            <a:ext cx="3657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1967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年</a:t>
            </a:r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6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月</a:t>
            </a:r>
            <a:r>
              <a:rPr lang="en-US" altLang="zh-CN" sz="2200" b="1" smtClean="0">
                <a:solidFill>
                  <a:srgbClr val="000099"/>
                </a:solidFill>
                <a:cs typeface="Times New Roman" pitchFamily="18" charset="0"/>
              </a:rPr>
              <a:t>17</a:t>
            </a:r>
            <a:r>
              <a:rPr lang="zh-CN" altLang="en-US" sz="2200" b="1" smtClean="0">
                <a:solidFill>
                  <a:srgbClr val="000099"/>
                </a:solidFill>
                <a:cs typeface="Times New Roman" pitchFamily="18" charset="0"/>
              </a:rPr>
              <a:t>日，在我国西部地区成功地爆炸了第一颗氢弹。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bkimg.cdn.bcebos.com/pic/5882b2b7d0a20cf47796eec270094b36acaf99ac@wm_1,g_7,k_d2F0ZXIvYmFpa2UyNzI=,xp_5,yp_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215900" y="528696"/>
            <a:ext cx="3594100" cy="520376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9750" y="5697538"/>
            <a:ext cx="266382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日本广岛长崎空投原子弹</a:t>
            </a:r>
            <a:endParaRPr lang="en-US" altLang="zh-CN" sz="28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Picture 6" descr="https://timgsa.baidu.com/timg?image&amp;quality=80&amp;size=b9999_10000&amp;sec=1578674860710&amp;di=0707f1769fff3a87137667b3439884f3&amp;imgtype=0&amp;src=http%3A%2F%2Fi9.qhmsg.com%2Fdmsmty%2F1126_709_%2Ft01963e9a54f535b669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886200" y="180588"/>
            <a:ext cx="5029200" cy="300672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Picture 10" descr="https://timgsa.baidu.com/timg?image&amp;quality=80&amp;size=b9999_10000&amp;sec=1578675112224&amp;di=ee779564bc3463b888892edcef469ab9&amp;imgtype=0&amp;src=http%3A%2F%2Fimg.mp.itc.cn%2Fupload%2F20170402%2Fe61bb12c7e4e45b4a6a7987d18035968_th.jpe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3851274" y="3649663"/>
            <a:ext cx="5139745" cy="29797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矩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00600" y="3124200"/>
            <a:ext cx="37909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苏联切尔诺贝利核泄漏</a:t>
            </a:r>
            <a:endParaRPr lang="en-US" altLang="zh-CN" sz="28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86400" y="6029325"/>
            <a:ext cx="2698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日本福岛核泄漏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太阳能</a:t>
            </a:r>
            <a:endParaRPr lang="zh-CN" altLang="en-US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4800" y="990600"/>
            <a:ext cx="8534400" cy="5638800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一、太阳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巨大的“核能火炉”</a:t>
            </a:r>
          </a:p>
          <a:p>
            <a:pPr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氢原子核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在超高温下发生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聚变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，释放出巨大的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核能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endParaRPr lang="zh-CN" altLang="en-US" sz="24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2530" name="Picture 2" descr="D:\我的文档\Pictures\11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82980" y="2438400"/>
            <a:ext cx="3679433" cy="3711575"/>
          </a:xfrm>
          <a:prstGeom prst="rect">
            <a:avLst/>
          </a:prstGeom>
          <a:noFill/>
        </p:spPr>
      </p:pic>
      <p:pic>
        <p:nvPicPr>
          <p:cNvPr id="5" name="Picture 22" descr="E:\电子课件编制\22章\3\Sun_gr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rcRect t="6676" b="6676"/>
          <a:stretch>
            <a:fillRect/>
          </a:stretch>
        </p:blipFill>
        <p:spPr bwMode="auto">
          <a:xfrm>
            <a:off x="4495800" y="2388304"/>
            <a:ext cx="4191000" cy="363149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7086600" cy="868362"/>
          </a:xfrm>
        </p:spPr>
        <p:txBody>
          <a:bodyPr/>
          <a:lstStyle/>
          <a:p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二、太阳是人类能源的宝库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143000"/>
            <a:ext cx="4114800" cy="5486400"/>
          </a:xfrm>
        </p:spPr>
        <p:txBody>
          <a:bodyPr/>
          <a:lstStyle/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．优点：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太阳是巨大的“核能火炉”、人类能源的宝库；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太阳能取之不尽、用之不竭；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环保、无污染。</a:t>
            </a:r>
          </a:p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．缺点：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较分散，受环境影响较大，转换效率低。</a:t>
            </a:r>
          </a:p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．化石能源、生物质能都间接来源于太阳能。化石燃料是在开采上亿年前地球接收的太阳能。</a:t>
            </a:r>
          </a:p>
          <a:p>
            <a:endParaRPr lang="zh-CN" altLang="en-US"/>
          </a:p>
        </p:txBody>
      </p:sp>
      <p:pic>
        <p:nvPicPr>
          <p:cNvPr id="23554" name="Picture 2" descr="D:\我的文档\Pictures\114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4693558" y="3886200"/>
            <a:ext cx="4450442" cy="1676400"/>
          </a:xfrm>
          <a:prstGeom prst="rect">
            <a:avLst/>
          </a:prstGeom>
          <a:noFill/>
        </p:spPr>
      </p:pic>
      <p:pic>
        <p:nvPicPr>
          <p:cNvPr id="23555" name="Picture 3" descr="D:\我的文档\Pictures\11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800600" y="1066800"/>
            <a:ext cx="4054209" cy="2133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三、太阳能的利用</a:t>
            </a:r>
            <a:endParaRPr lang="zh-CN" altLang="en-US" sz="36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90600"/>
            <a:ext cx="4114800" cy="5715000"/>
          </a:xfrm>
        </p:spPr>
        <p:txBody>
          <a:bodyPr/>
          <a:lstStyle/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．太阳能集热器：进行光热转换，光能转化为内能；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．太阳能电池：进行光电转换，将光能转化为电能；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．绿色植物：进行光化转换，将光能转换为化学能。</a:t>
            </a:r>
            <a:endParaRPr lang="zh-CN" altLang="en-US" sz="24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4578" name="Picture 2" descr="D:\我的文档\Pictures\114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4774825" y="76200"/>
            <a:ext cx="3607175" cy="2209800"/>
          </a:xfrm>
          <a:prstGeom prst="rect">
            <a:avLst/>
          </a:prstGeom>
          <a:noFill/>
        </p:spPr>
      </p:pic>
      <p:pic>
        <p:nvPicPr>
          <p:cNvPr id="24579" name="Picture 3" descr="D:\我的文档\Pictures\111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6759024" y="4419600"/>
            <a:ext cx="2256197" cy="1828800"/>
          </a:xfrm>
          <a:prstGeom prst="rect">
            <a:avLst/>
          </a:prstGeom>
          <a:noFill/>
        </p:spPr>
      </p:pic>
      <p:pic>
        <p:nvPicPr>
          <p:cNvPr id="24580" name="Picture 4" descr="D:\搜狗高速下载\卫星太阳能电池板01.gif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6553200" y="2286000"/>
            <a:ext cx="2476500" cy="1981200"/>
          </a:xfrm>
          <a:prstGeom prst="rect">
            <a:avLst/>
          </a:prstGeom>
          <a:noFill/>
        </p:spPr>
      </p:pic>
      <p:pic>
        <p:nvPicPr>
          <p:cNvPr id="8" name="Picture 16" descr="D:\我的文档\Pictures\117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429000" y="4953000"/>
            <a:ext cx="3276600" cy="145523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" name="Picture 14" descr="植物园的太阳能路灯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4572000" y="2286000"/>
            <a:ext cx="1922463" cy="19573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585" name="Picture 9" descr="D:\我的文档\Pictures\116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228600" y="3505200"/>
            <a:ext cx="3124200" cy="297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物理素材 GIF动画\GIF09压强\三峡05.gif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0" y="0"/>
            <a:ext cx="4586796" cy="2514600"/>
          </a:xfrm>
          <a:prstGeom prst="rect">
            <a:avLst/>
          </a:prstGeom>
          <a:noFill/>
        </p:spPr>
      </p:pic>
      <p:pic>
        <p:nvPicPr>
          <p:cNvPr id="1027" name="Picture 3" descr="E:\物理素材 GIF动画\GIF09压强\三峡02.gif"/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-2" y="2514600"/>
            <a:ext cx="9144002" cy="4343400"/>
          </a:xfrm>
          <a:prstGeom prst="rect">
            <a:avLst/>
          </a:prstGeom>
          <a:noFill/>
        </p:spPr>
      </p:pic>
      <p:pic>
        <p:nvPicPr>
          <p:cNvPr id="1028" name="Picture 4" descr="E:\物理素材 GIF动画\GIF09压强\三峡04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594747" y="0"/>
            <a:ext cx="4549253" cy="2514600"/>
          </a:xfrm>
          <a:prstGeom prst="rect">
            <a:avLst/>
          </a:prstGeom>
          <a:noFill/>
        </p:spPr>
      </p:pic>
      <p:pic>
        <p:nvPicPr>
          <p:cNvPr id="1029" name="Picture 5" descr="D:\我的文档\Pictures\111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09600" y="1066800"/>
            <a:ext cx="7906422" cy="4648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7848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6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太阳能技术的优缺点</a:t>
            </a:r>
            <a:endParaRPr lang="zh-CN" altLang="en-US" sz="60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Group 2"/>
          <p:cNvGrpSpPr/>
          <p:nvPr>
            <p:custDataLst>
              <p:tags r:id="rId3"/>
            </p:custDataLst>
          </p:nvPr>
        </p:nvGrpSpPr>
        <p:grpSpPr>
          <a:xfrm>
            <a:off x="5049838" y="1255713"/>
            <a:ext cx="3571875" cy="830262"/>
            <a:chOff x="0" y="0"/>
            <a:chExt cx="2250" cy="523"/>
          </a:xfrm>
        </p:grpSpPr>
        <p:pic>
          <p:nvPicPr>
            <p:cNvPr id="5" name="矩形 12"/>
            <p:cNvPicPr>
              <a:picLocks noChangeArrowheads="1"/>
            </p:cNvPicPr>
            <p:nvPr>
              <p:custDataLst>
                <p:tags r:id="rId23"/>
              </p:custDataLst>
            </p:nvPr>
          </p:nvPicPr>
          <p:blipFill>
            <a:blip r:embed="rId26"/>
            <a:stretch>
              <a:fillRect/>
            </a:stretch>
          </p:blipFill>
          <p:spPr bwMode="auto">
            <a:xfrm>
              <a:off x="0" y="0"/>
              <a:ext cx="2250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" name="Text Box 4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9" y="70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</a:rPr>
                <a:t>能源易获取</a:t>
              </a:r>
            </a:p>
          </p:txBody>
        </p:sp>
      </p:grpSp>
      <p:grpSp>
        <p:nvGrpSpPr>
          <p:cNvPr id="7" name="Group 5"/>
          <p:cNvGrpSpPr/>
          <p:nvPr>
            <p:custDataLst>
              <p:tags r:id="rId4"/>
            </p:custDataLst>
          </p:nvPr>
        </p:nvGrpSpPr>
        <p:grpSpPr>
          <a:xfrm>
            <a:off x="5049838" y="1976438"/>
            <a:ext cx="3571875" cy="828675"/>
            <a:chOff x="0" y="0"/>
            <a:chExt cx="2250" cy="522"/>
          </a:xfrm>
        </p:grpSpPr>
        <p:pic>
          <p:nvPicPr>
            <p:cNvPr id="8" name="矩形 13"/>
            <p:cNvPicPr>
              <a:picLocks noChangeArrowheads="1"/>
            </p:cNvPicPr>
            <p:nvPr>
              <p:custDataLst>
                <p:tags r:id="rId21"/>
              </p:custDataLst>
            </p:nvPr>
          </p:nvPicPr>
          <p:blipFill>
            <a:blip r:embed="rId27"/>
            <a:stretch>
              <a:fillRect/>
            </a:stretch>
          </p:blipFill>
          <p:spPr bwMode="auto"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9" name="Text Box 7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9" y="69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</a:rPr>
                <a:t>不排放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</a:rPr>
                <a:t>CO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zh-CN" altLang="en-US" sz="28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8"/>
          <p:cNvGrpSpPr/>
          <p:nvPr>
            <p:custDataLst>
              <p:tags r:id="rId5"/>
            </p:custDataLst>
          </p:nvPr>
        </p:nvGrpSpPr>
        <p:grpSpPr>
          <a:xfrm>
            <a:off x="5049838" y="2701925"/>
            <a:ext cx="3571875" cy="828675"/>
            <a:chOff x="0" y="0"/>
            <a:chExt cx="2250" cy="522"/>
          </a:xfrm>
        </p:grpSpPr>
        <p:pic>
          <p:nvPicPr>
            <p:cNvPr id="11" name="矩形 14"/>
            <p:cNvPicPr>
              <a:picLocks noChangeArrowheads="1"/>
            </p:cNvPicPr>
            <p:nvPr>
              <p:custDataLst>
                <p:tags r:id="rId19"/>
              </p:custDataLst>
            </p:nvPr>
          </p:nvPicPr>
          <p:blipFill>
            <a:blip r:embed="rId28"/>
            <a:stretch>
              <a:fillRect/>
            </a:stretch>
          </p:blipFill>
          <p:spPr bwMode="auto"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" name="Text Box 10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39" y="66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</a:rPr>
                <a:t>能源量大</a:t>
              </a:r>
            </a:p>
          </p:txBody>
        </p:sp>
      </p:grpSp>
      <p:grpSp>
        <p:nvGrpSpPr>
          <p:cNvPr id="13" name="Group 11"/>
          <p:cNvGrpSpPr/>
          <p:nvPr>
            <p:custDataLst>
              <p:tags r:id="rId6"/>
            </p:custDataLst>
          </p:nvPr>
        </p:nvGrpSpPr>
        <p:grpSpPr>
          <a:xfrm>
            <a:off x="5049838" y="3421063"/>
            <a:ext cx="3571875" cy="828675"/>
            <a:chOff x="0" y="0"/>
            <a:chExt cx="2250" cy="522"/>
          </a:xfrm>
        </p:grpSpPr>
        <p:pic>
          <p:nvPicPr>
            <p:cNvPr id="14" name="矩形 15"/>
            <p:cNvPicPr>
              <a:picLocks noChangeArrowheads="1"/>
            </p:cNvPicPr>
            <p:nvPr>
              <p:custDataLst>
                <p:tags r:id="rId17"/>
              </p:custDataLst>
            </p:nvPr>
          </p:nvPicPr>
          <p:blipFill>
            <a:blip r:embed="rId29"/>
            <a:stretch>
              <a:fillRect/>
            </a:stretch>
          </p:blipFill>
          <p:spPr bwMode="auto">
            <a:xfrm>
              <a:off x="0" y="0"/>
              <a:ext cx="2250" cy="5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5" name="Text Box 1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9" y="66"/>
              <a:ext cx="2177" cy="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  <a:latin typeface="Calibri" pitchFamily="34" charset="0"/>
                </a:rPr>
                <a:t>可持续性强</a:t>
              </a:r>
            </a:p>
          </p:txBody>
        </p:sp>
      </p:grpSp>
      <p:grpSp>
        <p:nvGrpSpPr>
          <p:cNvPr id="16" name="Group 14"/>
          <p:cNvGrpSpPr/>
          <p:nvPr>
            <p:custDataLst>
              <p:tags r:id="rId7"/>
            </p:custDataLst>
          </p:nvPr>
        </p:nvGrpSpPr>
        <p:grpSpPr>
          <a:xfrm>
            <a:off x="5049838" y="4273550"/>
            <a:ext cx="3571875" cy="835025"/>
            <a:chOff x="0" y="0"/>
            <a:chExt cx="2250" cy="526"/>
          </a:xfrm>
        </p:grpSpPr>
        <p:pic>
          <p:nvPicPr>
            <p:cNvPr id="17" name="矩形 16"/>
            <p:cNvPicPr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30"/>
            <a:stretch>
              <a:fillRect/>
            </a:stretch>
          </p:blipFill>
          <p:spPr bwMode="auto">
            <a:xfrm>
              <a:off x="0" y="0"/>
              <a:ext cx="2250" cy="5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8" name="Text Box 16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9" y="74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能源分散</a:t>
              </a:r>
              <a:endParaRPr lang="zh-CN" altLang="en-US" sz="2800" b="1" baseline="-25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9" name="Group 17"/>
          <p:cNvGrpSpPr/>
          <p:nvPr>
            <p:custDataLst>
              <p:tags r:id="rId8"/>
            </p:custDataLst>
          </p:nvPr>
        </p:nvGrpSpPr>
        <p:grpSpPr>
          <a:xfrm>
            <a:off x="5040313" y="5003800"/>
            <a:ext cx="3571875" cy="841375"/>
            <a:chOff x="0" y="0"/>
            <a:chExt cx="2250" cy="530"/>
          </a:xfrm>
        </p:grpSpPr>
        <p:pic>
          <p:nvPicPr>
            <p:cNvPr id="20" name="矩形 17"/>
            <p:cNvPicPr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31"/>
            <a:stretch>
              <a:fillRect/>
            </a:stretch>
          </p:blipFill>
          <p:spPr bwMode="auto">
            <a:xfrm>
              <a:off x="0" y="0"/>
              <a:ext cx="2250" cy="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1" name="Text Box 1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9" y="74"/>
              <a:ext cx="2177" cy="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受自然条件限制</a:t>
              </a:r>
              <a:endParaRPr lang="zh-CN" altLang="en-US" sz="2800" b="1" baseline="-25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22" name="Group 20"/>
          <p:cNvGrpSpPr/>
          <p:nvPr>
            <p:custDataLst>
              <p:tags r:id="rId9"/>
            </p:custDataLst>
          </p:nvPr>
        </p:nvGrpSpPr>
        <p:grpSpPr>
          <a:xfrm>
            <a:off x="5049838" y="5718175"/>
            <a:ext cx="3571875" cy="835025"/>
            <a:chOff x="0" y="0"/>
            <a:chExt cx="2250" cy="526"/>
          </a:xfrm>
        </p:grpSpPr>
        <p:pic>
          <p:nvPicPr>
            <p:cNvPr id="23" name="矩形 18"/>
            <p:cNvPicPr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32"/>
            <a:stretch>
              <a:fillRect/>
            </a:stretch>
          </p:blipFill>
          <p:spPr bwMode="auto">
            <a:xfrm>
              <a:off x="0" y="0"/>
              <a:ext cx="2250" cy="5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4" name="Text Box 2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9" y="71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转化效率低</a:t>
              </a:r>
              <a:endParaRPr lang="zh-CN" altLang="en-US" sz="2800" b="1" baseline="-250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25" name="Picture 11" descr="E:\电子课件编制\22章\3\5LBERGAE05RQ0001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33"/>
          <a:srcRect l="4214" t="26350" r="31572" b="5066"/>
          <a:stretch>
            <a:fillRect/>
          </a:stretch>
        </p:blipFill>
        <p:spPr bwMode="auto">
          <a:xfrm>
            <a:off x="430213" y="2024063"/>
            <a:ext cx="4392612" cy="31686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能源与可持续发展</a:t>
            </a:r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00200"/>
            <a:ext cx="3200400" cy="4525963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一、能量转移和能量转化的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方向性</a:t>
            </a:r>
          </a:p>
          <a:p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能量转化或转移有方向性、不可逆，消耗的内能不能被收集起来再利用。</a:t>
            </a:r>
          </a:p>
          <a:p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2770" name="Picture 2" descr="D:\我的文档\Pictures\114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657600" y="1676399"/>
            <a:ext cx="4800600" cy="32078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8600" y="152400"/>
            <a:ext cx="8229600" cy="792162"/>
          </a:xfrm>
        </p:spPr>
        <p:txBody>
          <a:bodyPr/>
          <a:lstStyle/>
          <a:p>
            <a:pPr algn="l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二、能源消耗对环境的影响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4800" y="762000"/>
            <a:ext cx="4876800" cy="5867400"/>
          </a:xfrm>
        </p:spPr>
        <p:txBody>
          <a:bodyPr/>
          <a:lstStyle/>
          <a:p>
            <a:pPr>
              <a:buNone/>
            </a:pP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热岛效应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：由于城市建筑群密集且比热容小，使城区升温较快，并向四周和大气中大量辐射，造成城区气温普遍高于周围郊区，高温的城区处于低温的郊区包围之中，如同大海中的岛屿。</a:t>
            </a:r>
          </a:p>
          <a:p>
            <a:pPr>
              <a:buNone/>
            </a:pP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温室效应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：大气能使太阳短波辐射到达地面，但地表受热后向外放出的大量长波热辐射线却被大气吸收，这样就使地表与低层大气温度增高，因其作用类似于栽培农作物的温室。</a:t>
            </a:r>
          </a:p>
          <a:p>
            <a:pPr>
              <a:buNone/>
            </a:pP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空气污染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：由于人类活动或自然过程引起某些物质进入大气中，呈现出足够的浓度，达到足够的时间，并因此危害了人类的舒适、健康和福利或环境的现象。</a:t>
            </a:r>
          </a:p>
          <a:p>
            <a:endParaRPr lang="zh-CN" altLang="en-US" sz="24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3795" name="Picture 3" descr="D:\我的文档\Pictures\115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05400" y="1295400"/>
            <a:ext cx="2438400" cy="2743200"/>
          </a:xfrm>
          <a:prstGeom prst="rect">
            <a:avLst/>
          </a:prstGeom>
          <a:noFill/>
        </p:spPr>
      </p:pic>
      <p:pic>
        <p:nvPicPr>
          <p:cNvPr id="33794" name="Picture 2" descr="D:\我的文档\Pictures\11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7581" y="1"/>
            <a:ext cx="2286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97" name="Picture 5" descr="D:\我的文档\Pictures\113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5181600" y="4724400"/>
            <a:ext cx="2743200" cy="1964634"/>
          </a:xfrm>
          <a:prstGeom prst="rect">
            <a:avLst/>
          </a:prstGeom>
          <a:noFill/>
        </p:spPr>
      </p:pic>
      <p:pic>
        <p:nvPicPr>
          <p:cNvPr id="33796" name="Picture 4" descr="D:\我的文档\Pictures\11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7315200" y="3276600"/>
            <a:ext cx="1578363" cy="20708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三、能源与可持续发展</a:t>
            </a:r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28600" y="1219200"/>
            <a:ext cx="3352800" cy="5486400"/>
          </a:xfrm>
        </p:spPr>
        <p:txBody>
          <a:bodyPr/>
          <a:lstStyle/>
          <a:p>
            <a:pPr>
              <a:buNone/>
            </a:pP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．按能否再生分类：</a:t>
            </a:r>
          </a:p>
          <a:p>
            <a:pPr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可再生能源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：可以在自然界里源源不断地得到的能源。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水能、风能、太阳能、生物质能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等。</a:t>
            </a:r>
          </a:p>
          <a:p>
            <a:pPr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不可再生能源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：不能在短期内从自然界得到补充的能源。</a:t>
            </a:r>
            <a:endParaRPr lang="en-US" altLang="zh-CN" sz="24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化石能源、核能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等。</a:t>
            </a:r>
          </a:p>
          <a:p>
            <a:endParaRPr lang="zh-CN" altLang="en-US" sz="24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6865" name="Picture 1" descr="E:\物理素材 GIF动画\GIF11功和机械能\三峡01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657601" y="1066800"/>
            <a:ext cx="3200400" cy="1774870"/>
          </a:xfrm>
          <a:prstGeom prst="rect">
            <a:avLst/>
          </a:prstGeom>
          <a:noFill/>
        </p:spPr>
      </p:pic>
      <p:pic>
        <p:nvPicPr>
          <p:cNvPr id="36866" name="Picture 2" descr="E:\物理素材 GIF动画\GIF14内能的利用\风力发电02.gif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6172200" y="2209800"/>
            <a:ext cx="2709334" cy="1524000"/>
          </a:xfrm>
          <a:prstGeom prst="rect">
            <a:avLst/>
          </a:prstGeom>
          <a:noFill/>
        </p:spPr>
      </p:pic>
      <p:pic>
        <p:nvPicPr>
          <p:cNvPr id="36871" name="Picture 7" descr="https://ss1.bdstatic.com/70cFuXSh_Q1YnxGkpoWK1HF6hhy/it/u=3703052132,2882599447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4495800" y="2590800"/>
            <a:ext cx="2083765" cy="2362200"/>
          </a:xfrm>
          <a:prstGeom prst="rect">
            <a:avLst/>
          </a:prstGeom>
          <a:noFill/>
        </p:spPr>
      </p:pic>
      <p:pic>
        <p:nvPicPr>
          <p:cNvPr id="36872" name="Picture 8" descr="D:\我的文档\Pictures\11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6248400" y="4495800"/>
            <a:ext cx="2623930" cy="1676400"/>
          </a:xfrm>
          <a:prstGeom prst="rect">
            <a:avLst/>
          </a:prstGeom>
          <a:noFill/>
        </p:spPr>
      </p:pic>
      <p:pic>
        <p:nvPicPr>
          <p:cNvPr id="36873" name="Picture 9" descr="D:\我的文档\Pictures\113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581400" y="4800600"/>
            <a:ext cx="2590915" cy="1752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algn="l"/>
            <a:r>
              <a:rPr 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．理想能源必须具备的几个条件：</a:t>
            </a:r>
            <a:endParaRPr lang="zh-CN" altLang="en-US" sz="32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00200"/>
            <a:ext cx="7162800" cy="4525963"/>
          </a:xfrm>
        </p:spPr>
        <p:txBody>
          <a:bodyPr/>
          <a:lstStyle/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）必须足够丰富，可以保证长期使用。</a:t>
            </a: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）必须足够便宜，经济合理，可以保证多数人用得起。</a:t>
            </a: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）相关技术必须成熟，可以保证大规模使用。</a:t>
            </a: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）必须足够安全、清洁，可以保证不会严重影响环境。</a:t>
            </a:r>
            <a:endParaRPr lang="zh-CN" altLang="en-US" sz="28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:\我的文档\Pictures\112.pn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4495800" y="0"/>
            <a:ext cx="4648200" cy="2209800"/>
          </a:xfrm>
          <a:prstGeom prst="rect">
            <a:avLst/>
          </a:prstGeom>
          <a:noFill/>
        </p:spPr>
      </p:pic>
      <p:pic>
        <p:nvPicPr>
          <p:cNvPr id="2059" name="Picture 11" descr="D:\我的文档\Pictures\113 - 副本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0" y="4585255"/>
            <a:ext cx="4343400" cy="2272745"/>
          </a:xfrm>
          <a:prstGeom prst="rect">
            <a:avLst/>
          </a:prstGeom>
          <a:noFill/>
        </p:spPr>
      </p:pic>
      <p:pic>
        <p:nvPicPr>
          <p:cNvPr id="2050" name="Picture 2" descr="E:\物理素材 GIF动画\GIF14内能的利用\柴火燃烧02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0" y="0"/>
            <a:ext cx="4495800" cy="2209800"/>
          </a:xfrm>
          <a:prstGeom prst="rect">
            <a:avLst/>
          </a:prstGeom>
          <a:noFill/>
        </p:spPr>
      </p:pic>
      <p:pic>
        <p:nvPicPr>
          <p:cNvPr id="2052" name="Picture 4" descr="E:\物理素材 GIF动画\GIF14内能的利用\热机_蒸汽火车01.gif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-1" y="2209800"/>
            <a:ext cx="3179885" cy="2362200"/>
          </a:xfrm>
          <a:prstGeom prst="rect">
            <a:avLst/>
          </a:prstGeom>
          <a:noFill/>
        </p:spPr>
      </p:pic>
      <p:pic>
        <p:nvPicPr>
          <p:cNvPr id="2053" name="Picture 5" descr="E:\物理素材 GIF动画\GIF14内能的利用\长征三号乙发射01.gif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3124200" y="2209800"/>
            <a:ext cx="3124200" cy="2362200"/>
          </a:xfrm>
          <a:prstGeom prst="rect">
            <a:avLst/>
          </a:prstGeom>
          <a:noFill/>
        </p:spPr>
      </p:pic>
      <p:pic>
        <p:nvPicPr>
          <p:cNvPr id="6" name="Picture 2" descr="E:\电子课件编制\5527010_225537319160_2.jpg"/>
          <p:cNvPicPr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 bwMode="auto">
          <a:xfrm>
            <a:off x="6226402" y="2209800"/>
            <a:ext cx="2917598" cy="2362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57" name="Picture 9" descr="https://timgsa.baidu.com/timg?image&amp;quality=80&amp;size=b9999_10000&amp;sec=1597907499459&amp;di=034851d902259298b05299380ba614e6&amp;imgtype=0&amp;src=http%3A%2F%2Fwww.autoimg.cn%2Falbum%2F2011%2F5%2F14%2F36291ef0-68c4-472d-8ced-df39d020edcf.gif"/>
          <p:cNvPicPr>
            <a:picLocks noChangeAspect="1" noChangeArrowheads="1" noCrop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4343400" y="4572000"/>
            <a:ext cx="4800600" cy="2286000"/>
          </a:xfrm>
          <a:prstGeom prst="rect">
            <a:avLst/>
          </a:prstGeom>
          <a:noFill/>
        </p:spPr>
      </p:pic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685800" y="1524000"/>
            <a:ext cx="7848600" cy="3276600"/>
          </a:xfrm>
          <a:prstGeom prst="roundRect">
            <a:avLst>
              <a:gd name="adj" fmla="val 816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能够提供热、光、机械能和电能等各种形式的能量来源就叫</a:t>
            </a:r>
            <a:r>
              <a:rPr lang="zh-CN" altLang="en-US" b="1" spc="5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能源</a:t>
            </a:r>
            <a:r>
              <a:rPr lang="zh-CN" alt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61" name="New picture"/>
          <p:cNvPicPr/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858500" y="106045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4800" y="228600"/>
            <a:ext cx="6477000" cy="762000"/>
          </a:xfrm>
        </p:spPr>
        <p:txBody>
          <a:bodyPr/>
          <a:lstStyle/>
          <a:p>
            <a:pPr algn="l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一、人类利用能源的历程</a:t>
            </a:r>
            <a:endParaRPr lang="zh-CN" altLang="en-US" sz="32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14400"/>
            <a:ext cx="3581400" cy="5638800"/>
          </a:xfrm>
        </p:spPr>
        <p:txBody>
          <a:bodyPr/>
          <a:lstStyle/>
          <a:p>
            <a:pPr>
              <a:buNone/>
            </a:pP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．能源革命</a:t>
            </a:r>
          </a:p>
          <a:p>
            <a:pPr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第一次能源革命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：钻木取火的出现，导致了以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柴薪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作为主要能源的时代的到来。</a:t>
            </a:r>
          </a:p>
          <a:p>
            <a:pPr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第二次能源革命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：蒸汽机的发明使人类的主要能源向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化石能源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转化。</a:t>
            </a:r>
          </a:p>
          <a:p>
            <a:pPr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第三次能源革命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世纪</a:t>
            </a:r>
            <a:r>
              <a:rPr 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40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年代，物理学家发明了可以控制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核能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释放的装置</a:t>
            </a: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核反应堆，拉开了以核能为代表的新能源利用的序幕。</a:t>
            </a:r>
            <a:endParaRPr lang="zh-CN" altLang="en-US" sz="22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4" name="Picture 10" descr="E:\电子课件编制\forest-deforestation-picture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400800" y="990600"/>
            <a:ext cx="2506385" cy="16732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4114800" y="990600"/>
            <a:ext cx="2013357" cy="171809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Picture 2" descr="E:\电子课件编制\10197997_093530829000_2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6705600" y="2895600"/>
            <a:ext cx="2057400" cy="156203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4" descr="E:\电子课件编制\193000013374751312964777938841.gif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962400" y="4572000"/>
            <a:ext cx="4267200" cy="2057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169" name="Picture 1" descr="E:\物理素材 GIF动画\GIF14内能的利用\热机_蒸汽火车01.gif"/>
          <p:cNvPicPr>
            <a:picLocks noChangeAspect="1" noChangeArrowheads="1" noCrop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4191000" y="2819400"/>
            <a:ext cx="2154115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28600" y="381000"/>
            <a:ext cx="8610600" cy="5745163"/>
          </a:xfrm>
        </p:spPr>
        <p:txBody>
          <a:bodyPr/>
          <a:lstStyle/>
          <a:p>
            <a:pPr>
              <a:buNone/>
            </a:pPr>
            <a:r>
              <a:rPr 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．化石能源：</a:t>
            </a:r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煤、石油、天然气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等在千百万年前埋在地下的动、植物经过漫长的地质年代形成的。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．能源按来源分类：</a:t>
            </a: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一次能源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：可以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直接从自然界获得的能源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如化石能源，还有风能、太阳能、核能等。</a:t>
            </a: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二次能源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通过消耗一次能源才能得到的能源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en-US" altLang="zh-CN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如电能、汽油、柴油、煤油、酒精等。</a:t>
            </a:r>
          </a:p>
          <a:p>
            <a:endParaRPr lang="zh-CN" altLang="en-US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28600" y="304801"/>
            <a:ext cx="8686800" cy="1905000"/>
          </a:xfrm>
        </p:spPr>
        <p:txBody>
          <a:bodyPr/>
          <a:lstStyle/>
          <a:p>
            <a:pPr>
              <a:buNone/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</a:t>
            </a:r>
            <a:r>
              <a:rPr 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世纪的能源趋势：</a:t>
            </a:r>
            <a:endParaRPr lang="en-US" altLang="zh-CN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化石能源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是现代人类文明所需的主要能源，属于不可再生的资源，但在开采化石能源的过程中因意外而对环境的破坏也十分严重。因此要减少化石能源，使用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核能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等新能源。</a:t>
            </a:r>
          </a:p>
          <a:p>
            <a:endParaRPr lang="zh-CN" altLang="en-US" sz="2800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9458" name="Picture 2" descr="E:\物理素材 GIF动画\GIF22能源与可持续发展\核反应堆发电.gif"/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33400" y="2133600"/>
            <a:ext cx="8202063" cy="42672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spc="50" smtClean="0">
                <a:ln w="11430"/>
                <a:gradFill>
                  <a:gsLst>
                    <a:gs pos="25000">
                      <a:schemeClr val="tx2"/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核能发电的利弊</a:t>
            </a:r>
            <a:endParaRPr lang="zh-CN" altLang="en-US" b="1" spc="50">
              <a:ln w="11430"/>
              <a:gradFill>
                <a:gsLst>
                  <a:gs pos="25000">
                    <a:schemeClr val="tx2"/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Group 5"/>
          <p:cNvGrpSpPr/>
          <p:nvPr>
            <p:custDataLst>
              <p:tags r:id="rId3"/>
            </p:custDataLst>
          </p:nvPr>
        </p:nvGrpSpPr>
        <p:grpSpPr>
          <a:xfrm>
            <a:off x="5045075" y="1295400"/>
            <a:ext cx="3565525" cy="963613"/>
            <a:chOff x="0" y="0"/>
            <a:chExt cx="2246" cy="607"/>
          </a:xfrm>
        </p:grpSpPr>
        <p:pic>
          <p:nvPicPr>
            <p:cNvPr id="5" name="矩形 16"/>
            <p:cNvPicPr>
              <a:picLocks noChangeArrowheads="1"/>
            </p:cNvPicPr>
            <p:nvPr>
              <p:custDataLst>
                <p:tags r:id="rId26"/>
              </p:custDataLst>
            </p:nvPr>
          </p:nvPicPr>
          <p:blipFill>
            <a:blip r:embed="rId29"/>
            <a:stretch>
              <a:fillRect/>
            </a:stretch>
          </p:blipFill>
          <p:spPr bwMode="auto">
            <a:xfrm>
              <a:off x="0" y="0"/>
              <a:ext cx="2246" cy="6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" name="Text Box 7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5" y="58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</a:rPr>
                <a:t>不造成空气污染</a:t>
              </a:r>
            </a:p>
          </p:txBody>
        </p:sp>
      </p:grpSp>
      <p:grpSp>
        <p:nvGrpSpPr>
          <p:cNvPr id="7" name="Group 8"/>
          <p:cNvGrpSpPr/>
          <p:nvPr>
            <p:custDataLst>
              <p:tags r:id="rId4"/>
            </p:custDataLst>
          </p:nvPr>
        </p:nvGrpSpPr>
        <p:grpSpPr>
          <a:xfrm>
            <a:off x="5045075" y="2014538"/>
            <a:ext cx="3565525" cy="987425"/>
            <a:chOff x="0" y="0"/>
            <a:chExt cx="2246" cy="622"/>
          </a:xfrm>
        </p:grpSpPr>
        <p:pic>
          <p:nvPicPr>
            <p:cNvPr id="8" name="矩形 17"/>
            <p:cNvPicPr>
              <a:picLocks noChangeArrowheads="1"/>
            </p:cNvPicPr>
            <p:nvPr>
              <p:custDataLst>
                <p:tags r:id="rId24"/>
              </p:custDataLst>
            </p:nvPr>
          </p:nvPicPr>
          <p:blipFill>
            <a:blip r:embed="rId30"/>
            <a:stretch>
              <a:fillRect/>
            </a:stretch>
          </p:blipFill>
          <p:spPr bwMode="auto">
            <a:xfrm>
              <a:off x="0" y="0"/>
              <a:ext cx="2246" cy="6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9" name="Text Box 10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5" y="58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</a:rPr>
                <a:t>不排放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itchFamily="18" charset="0"/>
                </a:rPr>
                <a:t>CO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zh-CN" altLang="en-US" sz="28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11"/>
          <p:cNvGrpSpPr/>
          <p:nvPr>
            <p:custDataLst>
              <p:tags r:id="rId5"/>
            </p:custDataLst>
          </p:nvPr>
        </p:nvGrpSpPr>
        <p:grpSpPr>
          <a:xfrm>
            <a:off x="5045075" y="2752725"/>
            <a:ext cx="3565525" cy="962025"/>
            <a:chOff x="0" y="0"/>
            <a:chExt cx="2246" cy="606"/>
          </a:xfrm>
        </p:grpSpPr>
        <p:pic>
          <p:nvPicPr>
            <p:cNvPr id="11" name="矩形 19"/>
            <p:cNvPicPr>
              <a:picLocks noChangeArrowheads="1"/>
            </p:cNvPicPr>
            <p:nvPr>
              <p:custDataLst>
                <p:tags r:id="rId22"/>
              </p:custDataLst>
            </p:nvPr>
          </p:nvPicPr>
          <p:blipFill>
            <a:blip r:embed="rId31"/>
            <a:stretch>
              <a:fillRect/>
            </a:stretch>
          </p:blipFill>
          <p:spPr bwMode="auto">
            <a:xfrm>
              <a:off x="0" y="0"/>
              <a:ext cx="2246" cy="6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2" name="Text Box 13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5" y="47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</a:rPr>
                <a:t>消耗核能源少</a:t>
              </a:r>
              <a:endParaRPr lang="zh-CN" altLang="en-US" sz="2800" b="1" baseline="-25000"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Group 14"/>
          <p:cNvGrpSpPr/>
          <p:nvPr>
            <p:custDataLst>
              <p:tags r:id="rId6"/>
            </p:custDataLst>
          </p:nvPr>
        </p:nvGrpSpPr>
        <p:grpSpPr>
          <a:xfrm>
            <a:off x="5045075" y="3471863"/>
            <a:ext cx="3565525" cy="963612"/>
            <a:chOff x="0" y="0"/>
            <a:chExt cx="2246" cy="607"/>
          </a:xfrm>
        </p:grpSpPr>
        <p:pic>
          <p:nvPicPr>
            <p:cNvPr id="14" name="矩形 20"/>
            <p:cNvPicPr>
              <a:picLocks noChangeArrowheads="1"/>
            </p:cNvPicPr>
            <p:nvPr>
              <p:custDataLst>
                <p:tags r:id="rId20"/>
              </p:custDataLst>
            </p:nvPr>
          </p:nvPicPr>
          <p:blipFill>
            <a:blip r:embed="rId31"/>
            <a:stretch>
              <a:fillRect/>
            </a:stretch>
          </p:blipFill>
          <p:spPr bwMode="auto">
            <a:xfrm>
              <a:off x="0" y="0"/>
              <a:ext cx="2246" cy="6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5" name="Text Box 16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35" y="47"/>
              <a:ext cx="2177" cy="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000000"/>
                  </a:solidFill>
                </a:rPr>
                <a:t>发电成本低</a:t>
              </a:r>
              <a:endParaRPr lang="zh-CN" altLang="en-US" sz="2800" b="1" baseline="-2500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Group 17"/>
          <p:cNvGrpSpPr/>
          <p:nvPr>
            <p:custDataLst>
              <p:tags r:id="rId7"/>
            </p:custDataLst>
          </p:nvPr>
        </p:nvGrpSpPr>
        <p:grpSpPr>
          <a:xfrm>
            <a:off x="5045075" y="4300538"/>
            <a:ext cx="3565525" cy="1036637"/>
            <a:chOff x="0" y="0"/>
            <a:chExt cx="2246" cy="653"/>
          </a:xfrm>
        </p:grpSpPr>
        <p:pic>
          <p:nvPicPr>
            <p:cNvPr id="17" name="矩形 21"/>
            <p:cNvPicPr>
              <a:picLocks noChangeArrowheads="1"/>
            </p:cNvPicPr>
            <p:nvPr>
              <p:custDataLst>
                <p:tags r:id="rId18"/>
              </p:custDataLst>
            </p:nvPr>
          </p:nvPicPr>
          <p:blipFill>
            <a:blip r:embed="rId32"/>
            <a:stretch>
              <a:fillRect/>
            </a:stretch>
          </p:blipFill>
          <p:spPr bwMode="auto">
            <a:xfrm>
              <a:off x="0" y="0"/>
              <a:ext cx="2246" cy="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18" name="Text Box 19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5" y="70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</a:rPr>
                <a:t>产生放射性废料</a:t>
              </a:r>
              <a:endParaRPr lang="zh-CN" altLang="en-US" sz="2800" b="1" baseline="-250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20"/>
          <p:cNvGrpSpPr/>
          <p:nvPr>
            <p:custDataLst>
              <p:tags r:id="rId8"/>
            </p:custDataLst>
          </p:nvPr>
        </p:nvGrpSpPr>
        <p:grpSpPr>
          <a:xfrm>
            <a:off x="5045075" y="5019675"/>
            <a:ext cx="3565525" cy="1036638"/>
            <a:chOff x="0" y="0"/>
            <a:chExt cx="2246" cy="653"/>
          </a:xfrm>
        </p:grpSpPr>
        <p:pic>
          <p:nvPicPr>
            <p:cNvPr id="20" name="矩形 22"/>
            <p:cNvPicPr>
              <a:picLocks noChangeArrowheads="1"/>
            </p:cNvPicPr>
            <p:nvPr>
              <p:custDataLst>
                <p:tags r:id="rId16"/>
              </p:custDataLst>
            </p:nvPr>
          </p:nvPicPr>
          <p:blipFill>
            <a:blip r:embed="rId33"/>
            <a:stretch>
              <a:fillRect/>
            </a:stretch>
          </p:blipFill>
          <p:spPr bwMode="auto">
            <a:xfrm>
              <a:off x="0" y="0"/>
              <a:ext cx="2246" cy="6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1" name="Text Box 22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5" y="70"/>
              <a:ext cx="2177" cy="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</a:rPr>
                <a:t>排热量大</a:t>
              </a:r>
              <a:endParaRPr lang="zh-CN" altLang="en-US" sz="2800" b="1" baseline="-2500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Group 23"/>
          <p:cNvGrpSpPr/>
          <p:nvPr>
            <p:custDataLst>
              <p:tags r:id="rId9"/>
            </p:custDataLst>
          </p:nvPr>
        </p:nvGrpSpPr>
        <p:grpSpPr>
          <a:xfrm>
            <a:off x="5045075" y="5738813"/>
            <a:ext cx="3565525" cy="1042987"/>
            <a:chOff x="0" y="0"/>
            <a:chExt cx="2246" cy="657"/>
          </a:xfrm>
        </p:grpSpPr>
        <p:pic>
          <p:nvPicPr>
            <p:cNvPr id="23" name="矩形 23"/>
            <p:cNvPicPr>
              <a:picLocks noChangeArrowheads="1"/>
            </p:cNvPicPr>
            <p:nvPr>
              <p:custDataLst>
                <p:tags r:id="rId14"/>
              </p:custDataLst>
            </p:nvPr>
          </p:nvPicPr>
          <p:blipFill>
            <a:blip r:embed="rId34"/>
            <a:stretch>
              <a:fillRect/>
            </a:stretch>
          </p:blipFill>
          <p:spPr bwMode="auto">
            <a:xfrm>
              <a:off x="0" y="0"/>
              <a:ext cx="2246" cy="6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24" name="Text Box 2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5" y="71"/>
              <a:ext cx="2177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r>
                <a:rPr lang="zh-CN" altLang="en-US" sz="2800" b="1">
                  <a:solidFill>
                    <a:srgbClr val="FFFFFF"/>
                  </a:solidFill>
                </a:rPr>
                <a:t>建厂成本大</a:t>
              </a:r>
              <a:endParaRPr lang="zh-CN" altLang="en-US" sz="2800" b="1" baseline="-2500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0"/>
            </p:custDataLst>
          </p:nvPr>
        </p:nvGrpSpPr>
        <p:grpSpPr>
          <a:xfrm>
            <a:off x="381000" y="3429000"/>
            <a:ext cx="4518436" cy="2590800"/>
            <a:chOff x="381000" y="2286000"/>
            <a:chExt cx="4518436" cy="2590800"/>
          </a:xfrm>
        </p:grpSpPr>
        <p:pic>
          <p:nvPicPr>
            <p:cNvPr id="20484" name="Picture 4" descr="D:\我的文档\Pictures\114.pn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35"/>
            <a:stretch>
              <a:fillRect/>
            </a:stretch>
          </p:blipFill>
          <p:spPr bwMode="auto">
            <a:xfrm>
              <a:off x="381000" y="2286000"/>
              <a:ext cx="4518436" cy="2590800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>
              <p:custDataLst>
                <p:tags r:id="rId13"/>
              </p:custDataLst>
            </p:nvPr>
          </p:nvSpPr>
          <p:spPr>
            <a:xfrm>
              <a:off x="381000" y="236220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大连红沿河核电站</a:t>
              </a:r>
              <a:endParaRPr lang="zh-CN" altLang="en-US" sz="2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pic>
        <p:nvPicPr>
          <p:cNvPr id="20485" name="Picture 5" descr="D:\我的文档\Pictures\115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6"/>
          <a:stretch>
            <a:fillRect/>
          </a:stretch>
        </p:blipFill>
        <p:spPr bwMode="auto">
          <a:xfrm>
            <a:off x="381000" y="1295400"/>
            <a:ext cx="4495800" cy="21193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核能</a:t>
            </a:r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066800"/>
            <a:ext cx="3505200" cy="5059363"/>
          </a:xfrm>
        </p:spPr>
        <p:txBody>
          <a:bodyPr/>
          <a:lstStyle/>
          <a:p>
            <a:pPr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一、核能</a:t>
            </a:r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原子核中质子、中子依靠强大的核力紧密地结合在一起。一旦使原子核分裂或聚合，就可能释放出惊人的能量，这就是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核能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。即原子核在裂变和聚变过程中释放出的能量。</a:t>
            </a:r>
          </a:p>
          <a:p>
            <a:pPr>
              <a:buNone/>
            </a:pPr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None/>
            </a:pPr>
            <a:endParaRPr lang="zh-CN" altLang="en-US" b="1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1506" name="Picture 2" descr="D:\我的文档\Pictures\113 - 副本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3962400" y="1143000"/>
            <a:ext cx="2794261" cy="1828800"/>
          </a:xfrm>
          <a:prstGeom prst="rect">
            <a:avLst/>
          </a:prstGeom>
          <a:noFill/>
        </p:spPr>
      </p:pic>
      <p:pic>
        <p:nvPicPr>
          <p:cNvPr id="21507" name="Picture 3" descr="D:\我的文档\Pictures\113 - 副本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 bwMode="auto">
          <a:xfrm rot="15378726">
            <a:off x="5105400" y="3429000"/>
            <a:ext cx="1022011" cy="914400"/>
          </a:xfrm>
          <a:prstGeom prst="rect">
            <a:avLst/>
          </a:prstGeom>
          <a:noFill/>
        </p:spPr>
      </p:pic>
      <p:pic>
        <p:nvPicPr>
          <p:cNvPr id="21508" name="Picture 4" descr="D:\我的文档\Pictures\113 - 副本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6858000" y="2357984"/>
            <a:ext cx="1524000" cy="1234008"/>
          </a:xfrm>
          <a:prstGeom prst="rect">
            <a:avLst/>
          </a:prstGeom>
          <a:noFill/>
        </p:spPr>
      </p:pic>
      <p:pic>
        <p:nvPicPr>
          <p:cNvPr id="21509" name="Picture 5" descr="D:\我的文档\Pictures\113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6858000" y="3733800"/>
            <a:ext cx="2133600" cy="2017880"/>
          </a:xfrm>
          <a:prstGeom prst="rect">
            <a:avLst/>
          </a:prstGeom>
          <a:noFill/>
        </p:spPr>
      </p:pic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 rot="5400000">
            <a:off x="5676900" y="2781300"/>
            <a:ext cx="533400" cy="45720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8"/>
            </p:custDataLst>
          </p:nvPr>
        </p:nvCxnSpPr>
        <p:spPr>
          <a:xfrm flipV="1">
            <a:off x="6019802" y="3276600"/>
            <a:ext cx="914398" cy="228601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>
            <p:custDataLst>
              <p:tags r:id="rId9"/>
            </p:custDataLst>
          </p:nvPr>
        </p:nvCxnSpPr>
        <p:spPr>
          <a:xfrm>
            <a:off x="5867400" y="3962400"/>
            <a:ext cx="990600" cy="30480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41" name="ShockwaveFlash1" r:id="rId2" imgW="8763760" imgH="6401355"/>
        </mc:Choice>
        <mc:Fallback>
          <p:control name="ShockwaveFlash1" r:id="rId2" imgW="8763760" imgH="640135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" y="228600"/>
                  <a:ext cx="8763000" cy="6400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1824</Words>
  <Application>Microsoft Office PowerPoint</Application>
  <PresentationFormat>全屏显示(4:3)</PresentationFormat>
  <Paragraphs>95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默认设计模板</vt:lpstr>
      <vt:lpstr>第二十二章 能源 </vt:lpstr>
      <vt:lpstr>PowerPoint 演示文稿</vt:lpstr>
      <vt:lpstr>PowerPoint 演示文稿</vt:lpstr>
      <vt:lpstr>一、人类利用能源的历程</vt:lpstr>
      <vt:lpstr>PowerPoint 演示文稿</vt:lpstr>
      <vt:lpstr>PowerPoint 演示文稿</vt:lpstr>
      <vt:lpstr>核能发电的利弊</vt:lpstr>
      <vt:lpstr>第2节 核能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科学世界</vt:lpstr>
      <vt:lpstr>PowerPoint 演示文稿</vt:lpstr>
      <vt:lpstr>第3节 太阳能</vt:lpstr>
      <vt:lpstr>二、太阳是人类能源的宝库</vt:lpstr>
      <vt:lpstr>三、太阳能的利用</vt:lpstr>
      <vt:lpstr>太阳能技术的优缺点</vt:lpstr>
      <vt:lpstr>第4节 能源与可持续发展</vt:lpstr>
      <vt:lpstr>二、能源消耗对环境的影响</vt:lpstr>
      <vt:lpstr>三、能源与可持续发展</vt:lpstr>
      <vt:lpstr>2．理想能源必须具备的几个条件：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第二十二章 能源 </dc:title>
  <dc:creator>rbm.xkw.com</dc:creator>
  <cp:lastModifiedBy>User</cp:lastModifiedBy>
  <cp:revision>2</cp:revision>
  <cp:lastPrinted>2020-10-09T17:03:54Z</cp:lastPrinted>
  <dcterms:created xsi:type="dcterms:W3CDTF">2020-10-09T17:03:54Z</dcterms:created>
  <dcterms:modified xsi:type="dcterms:W3CDTF">2020-11-02T14:34:40Z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