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750" r:id="rId2"/>
    <p:sldId id="1221" r:id="rId3"/>
    <p:sldId id="751" r:id="rId4"/>
    <p:sldId id="1094" r:id="rId5"/>
    <p:sldId id="1096" r:id="rId6"/>
    <p:sldId id="1222" r:id="rId7"/>
    <p:sldId id="1223" r:id="rId8"/>
    <p:sldId id="1224" r:id="rId9"/>
    <p:sldId id="1225" r:id="rId10"/>
    <p:sldId id="1226" r:id="rId11"/>
    <p:sldId id="1227" r:id="rId12"/>
    <p:sldId id="1228" r:id="rId13"/>
    <p:sldId id="1229" r:id="rId14"/>
    <p:sldId id="1230" r:id="rId15"/>
    <p:sldId id="1231" r:id="rId16"/>
    <p:sldId id="1232" r:id="rId17"/>
    <p:sldId id="1233" r:id="rId18"/>
    <p:sldId id="1234" r:id="rId19"/>
    <p:sldId id="1235" r:id="rId20"/>
    <p:sldId id="1236" r:id="rId21"/>
    <p:sldId id="1237" r:id="rId22"/>
    <p:sldId id="1238" r:id="rId23"/>
    <p:sldId id="1239" r:id="rId24"/>
    <p:sldId id="1240" r:id="rId25"/>
    <p:sldId id="1241" r:id="rId26"/>
    <p:sldId id="1100" r:id="rId27"/>
    <p:sldId id="1313" r:id="rId28"/>
    <p:sldId id="1118" r:id="rId29"/>
    <p:sldId id="1300" r:id="rId30"/>
    <p:sldId id="1314" r:id="rId31"/>
    <p:sldId id="1301" r:id="rId32"/>
    <p:sldId id="1302" r:id="rId33"/>
    <p:sldId id="1303" r:id="rId34"/>
    <p:sldId id="1304" r:id="rId35"/>
    <p:sldId id="1305" r:id="rId36"/>
    <p:sldId id="1130" r:id="rId37"/>
    <p:sldId id="1131" r:id="rId38"/>
    <p:sldId id="1308" r:id="rId39"/>
    <p:sldId id="1309" r:id="rId40"/>
    <p:sldId id="1310" r:id="rId41"/>
    <p:sldId id="1311" r:id="rId42"/>
    <p:sldId id="1312" r:id="rId43"/>
  </p:sldIdLst>
  <p:sldSz cx="12192000" cy="6858000"/>
  <p:notesSz cx="6858000" cy="9144000"/>
  <p:custDataLst>
    <p:tags r:id="rId4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750"/>
            <p14:sldId id="1221"/>
            <p14:sldId id="751"/>
          </p14:sldIdLst>
        </p14:section>
        <p14:section name="考点帮" id="{978995A4-9037-4E87-967E-4A5438635121}">
          <p14:sldIdLst>
            <p14:sldId id="1094"/>
            <p14:sldId id="1096"/>
            <p14:sldId id="1222"/>
            <p14:sldId id="1223"/>
            <p14:sldId id="1224"/>
            <p14:sldId id="1225"/>
            <p14:sldId id="1226"/>
            <p14:sldId id="1227"/>
            <p14:sldId id="1228"/>
            <p14:sldId id="1229"/>
            <p14:sldId id="1230"/>
            <p14:sldId id="1231"/>
            <p14:sldId id="1232"/>
            <p14:sldId id="1233"/>
            <p14:sldId id="1234"/>
            <p14:sldId id="1235"/>
            <p14:sldId id="1236"/>
            <p14:sldId id="1237"/>
            <p14:sldId id="1238"/>
            <p14:sldId id="1239"/>
            <p14:sldId id="1240"/>
            <p14:sldId id="1241"/>
          </p14:sldIdLst>
        </p14:section>
        <p14:section name="方法帮" id="{4648BAD8-85C3-4DAE-941B-012047793868}">
          <p14:sldIdLst>
            <p14:sldId id="1100"/>
            <p14:sldId id="1313"/>
            <p14:sldId id="1118"/>
            <p14:sldId id="1300"/>
            <p14:sldId id="1314"/>
            <p14:sldId id="1301"/>
            <p14:sldId id="1302"/>
            <p14:sldId id="1303"/>
            <p14:sldId id="1304"/>
            <p14:sldId id="1305"/>
          </p14:sldIdLst>
        </p14:section>
        <p14:section name="实验帮" id="{F398CBF7-8BEC-40DE-AA10-9D0847B8683C}">
          <p14:sldIdLst>
            <p14:sldId id="1130"/>
            <p14:sldId id="1131"/>
            <p14:sldId id="1308"/>
            <p14:sldId id="1309"/>
            <p14:sldId id="1310"/>
            <p14:sldId id="1311"/>
            <p14:sldId id="1312"/>
          </p14:sldIdLst>
        </p14:section>
        <p14:section name="章末" id="{E6420731-106D-45C5-BAA8-A30AF326A190}">
          <p14:sldIdLst/>
        </p14:section>
      </p14:sectionLst>
    </p:ext>
    <p:ext uri="{EFAFB233-063F-42B5-8137-9DF3F51BA10A}">
      <p15:sldGuideLst xmlns:p15="http://schemas.microsoft.com/office/powerpoint/2012/main" xmlns="">
        <p15:guide id="1" orient="horz" pos="2081">
          <p15:clr>
            <a:srgbClr val="A4A3A4"/>
          </p15:clr>
        </p15:guide>
        <p15:guide id="2" pos="3845">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5" autoAdjust="0"/>
    <p:restoredTop sz="94660"/>
  </p:normalViewPr>
  <p:slideViewPr>
    <p:cSldViewPr snapToGrid="0">
      <p:cViewPr varScale="1">
        <p:scale>
          <a:sx n="114" d="100"/>
          <a:sy n="114" d="100"/>
        </p:scale>
        <p:origin x="-414" y="-108"/>
      </p:cViewPr>
      <p:guideLst>
        <p:guide orient="horz" pos="2081"/>
        <p:guide pos="3845"/>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609019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第五讲　机械运动　运动和力</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3969385"/>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误差</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(2)来源:测量者、测量工具、测量方法等.</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(3)减小误差的方法:</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,校准或选用精密的测量工具,改进测量方法等. </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(4)误差与错误的区别:误差只能减小而不能消除;错误是由于不遵守仪器的使用规则、读数时粗心等造成的,是不该发生的,是可以避免的.</a:t>
            </a:r>
          </a:p>
        </p:txBody>
      </p:sp>
      <p:sp>
        <p:nvSpPr>
          <p:cNvPr id="8" name="矩形 7"/>
          <p:cNvSpPr/>
          <p:nvPr/>
        </p:nvSpPr>
        <p:spPr>
          <a:xfrm>
            <a:off x="2153285" y="1911985"/>
            <a:ext cx="36633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测量值和真实值的偏差</a:t>
            </a:r>
          </a:p>
        </p:txBody>
      </p:sp>
      <p:sp>
        <p:nvSpPr>
          <p:cNvPr id="2" name="矩形 1"/>
          <p:cNvSpPr/>
          <p:nvPr/>
        </p:nvSpPr>
        <p:spPr>
          <a:xfrm>
            <a:off x="3740785" y="3091815"/>
            <a:ext cx="28505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多次测量求平均值</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5077460"/>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宋体" panose="02010600030101010101" pitchFamily="2" charset="-122"/>
              </a:rPr>
              <a:t>定义</a:t>
            </a:r>
            <a:r>
              <a:rPr sz="2400" dirty="0">
                <a:latin typeface="宋体" panose="02010600030101010101" pitchFamily="2" charset="-122"/>
                <a:ea typeface="宋体" panose="02010600030101010101" pitchFamily="2" charset="-122"/>
                <a:cs typeface="宋体" panose="02010600030101010101" pitchFamily="2" charset="-122"/>
              </a:rPr>
              <a:t>:物理学里把物体</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的变化叫作机械运动. </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参照物</a:t>
            </a:r>
            <a:endParaRPr sz="240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(1)定义:在描述一个物体运动或静止时,必须选择另一个物体作为标准,被选作标准的物体叫参照物.</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(2)参照物的选择</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ⅰ.要研究物体的运动状态,必须先选定参照物;</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ⅱ.参照物的选择有任意性,除了研究对象本身,通常都可以选作参照物;</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ⅲ.参照物的选择应以方便研究为目的,如在研究地面上的物体运动的时候,通常选地面或在地面上静止的物体作为参照物.</a:t>
            </a:r>
          </a:p>
        </p:txBody>
      </p:sp>
      <p:sp>
        <p:nvSpPr>
          <p:cNvPr id="8" name="矩形 7"/>
          <p:cNvSpPr/>
          <p:nvPr/>
        </p:nvSpPr>
        <p:spPr>
          <a:xfrm>
            <a:off x="4121785" y="1443355"/>
            <a:ext cx="8699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位置</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741316" cy="3329758"/>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(3)判断物体运动或静止的方法</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ⅰ.确定研究对象,确定参照物;</a:t>
            </a:r>
          </a:p>
          <a:p>
            <a:pPr algn="just">
              <a:lnSpc>
                <a:spcPct val="150000"/>
              </a:lnSpc>
            </a:pPr>
            <a:r>
              <a:rPr sz="2400" dirty="0" err="1">
                <a:latin typeface="宋体" panose="02010600030101010101" pitchFamily="2" charset="-122"/>
                <a:ea typeface="宋体" panose="02010600030101010101" pitchFamily="2" charset="-122"/>
                <a:cs typeface="宋体" panose="02010600030101010101" pitchFamily="2" charset="-122"/>
              </a:rPr>
              <a:t>ⅱ.将参照物看作是不动的,分析研究对象相对于参照物的位置有无变化:若相对位置不变,则研究对象是</a:t>
            </a:r>
            <a:r>
              <a:rPr sz="2400" u="sng" dirty="0">
                <a:latin typeface="宋体" panose="02010600030101010101" pitchFamily="2" charset="-122"/>
                <a:ea typeface="宋体" panose="02010600030101010101" pitchFamily="2" charset="-122"/>
                <a:cs typeface="宋体" panose="02010600030101010101" pitchFamily="2" charset="-122"/>
              </a:rPr>
              <a:t>　　　</a:t>
            </a:r>
            <a:r>
              <a:rPr lang="en-US" altLang="zh-CN"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的;若相对位置变化,</a:t>
            </a:r>
            <a:r>
              <a:rPr sz="2400" dirty="0" err="1">
                <a:latin typeface="宋体" panose="02010600030101010101" pitchFamily="2" charset="-122"/>
                <a:ea typeface="宋体" panose="02010600030101010101" pitchFamily="2" charset="-122"/>
                <a:cs typeface="宋体" panose="02010600030101010101" pitchFamily="2" charset="-122"/>
              </a:rPr>
              <a:t>则研究对象是</a:t>
            </a:r>
            <a:r>
              <a:rPr lang="en-US" altLang="zh-CN" sz="2400" dirty="0">
                <a:latin typeface="宋体" panose="02010600030101010101" pitchFamily="2" charset="-122"/>
                <a:ea typeface="宋体" panose="02010600030101010101" pitchFamily="2" charset="-122"/>
                <a:cs typeface="宋体" panose="02010600030101010101" pitchFamily="2" charset="-122"/>
              </a:rPr>
              <a:t>______</a:t>
            </a:r>
            <a:r>
              <a:rPr sz="2400" dirty="0">
                <a:latin typeface="宋体" panose="02010600030101010101" pitchFamily="2" charset="-122"/>
                <a:ea typeface="宋体" panose="02010600030101010101" pitchFamily="2" charset="-122"/>
                <a:cs typeface="宋体" panose="02010600030101010101" pitchFamily="2" charset="-122"/>
              </a:rPr>
              <a:t>的. </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(4)运动和静止的相对性:物理学中所说的运动和静止都是相对于参照物而言的;同一个物体相对于不同的参照物,运动情况可能不同.</a:t>
            </a:r>
          </a:p>
        </p:txBody>
      </p:sp>
      <p:sp>
        <p:nvSpPr>
          <p:cNvPr id="8" name="矩形 7"/>
          <p:cNvSpPr/>
          <p:nvPr/>
        </p:nvSpPr>
        <p:spPr>
          <a:xfrm>
            <a:off x="4309332" y="3070319"/>
            <a:ext cx="8699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2" name="矩形 1"/>
          <p:cNvSpPr/>
          <p:nvPr/>
        </p:nvSpPr>
        <p:spPr>
          <a:xfrm>
            <a:off x="9910327" y="3070318"/>
            <a:ext cx="8699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3969385"/>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速度</a:t>
            </a:r>
            <a:endParaRPr sz="240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(1)判断运动快慢的两种方法:</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ⅰ.相同时间比较路程,路程长的运动快;</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ⅱ.相同路程比较时间,时间短的运动快.</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(2)速度的定义:在物理学中,把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叫作速度. </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(3)物理意义:速度是表示物体运动快慢的物理量;在匀速直线运动中,速度数值上等于物体</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p:txBody>
      </p:sp>
      <p:sp>
        <p:nvSpPr>
          <p:cNvPr id="2" name="矩形 1"/>
          <p:cNvSpPr/>
          <p:nvPr/>
        </p:nvSpPr>
        <p:spPr>
          <a:xfrm>
            <a:off x="5369243" y="3613744"/>
            <a:ext cx="24775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路程与时间之比</a:t>
            </a:r>
          </a:p>
        </p:txBody>
      </p:sp>
      <p:sp>
        <p:nvSpPr>
          <p:cNvPr id="3" name="矩形 2"/>
          <p:cNvSpPr/>
          <p:nvPr/>
        </p:nvSpPr>
        <p:spPr>
          <a:xfrm>
            <a:off x="2432685" y="4669155"/>
            <a:ext cx="46793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在单位时间内通过的路程</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mc:AlternateContent xmlns:mc="http://schemas.openxmlformats.org/markup-compatibility/2006" xmlns:a14="http://schemas.microsoft.com/office/drawing/2010/main">
        <mc:Choice Requires="a14">
          <p:sp>
            <p:nvSpPr>
              <p:cNvPr id="6" name="矩形 5"/>
              <p:cNvSpPr/>
              <p:nvPr/>
            </p:nvSpPr>
            <p:spPr>
              <a:xfrm>
                <a:off x="763112" y="1324381"/>
                <a:ext cx="10665775" cy="4968220"/>
              </a:xfrm>
              <a:prstGeom prst="rect">
                <a:avLst/>
              </a:prstGeom>
            </p:spPr>
            <p:txBody>
              <a:bodyPr wrap="square">
                <a:spAutoFit/>
              </a:bodyPr>
              <a:lstStyle/>
              <a:p>
                <a:pPr algn="just" fontAlgn="auto">
                  <a:lnSpc>
                    <a:spcPct val="200000"/>
                  </a:lnSpc>
                </a:pPr>
                <a:r>
                  <a:rPr lang="en-US" altLang="zh-CN" sz="2400" dirty="0">
                    <a:latin typeface="宋体" panose="02010600030101010101" pitchFamily="2" charset="-122"/>
                    <a:ea typeface="宋体" panose="02010600030101010101" pitchFamily="2" charset="-122"/>
                    <a:cs typeface="宋体" panose="02010600030101010101" pitchFamily="2" charset="-122"/>
                  </a:rPr>
                  <a:t>(4)</a:t>
                </a:r>
                <a:r>
                  <a:rPr lang="zh-CN" altLang="en-US" sz="2400" dirty="0">
                    <a:latin typeface="宋体" panose="02010600030101010101" pitchFamily="2" charset="-122"/>
                    <a:ea typeface="宋体" panose="02010600030101010101" pitchFamily="2" charset="-122"/>
                    <a:cs typeface="宋体" panose="02010600030101010101" pitchFamily="2" charset="-122"/>
                  </a:rPr>
                  <a:t>公式和单位</a:t>
                </a:r>
              </a:p>
              <a:p>
                <a:pPr algn="just" fontAlgn="auto">
                  <a:lnSpc>
                    <a:spcPct val="200000"/>
                  </a:lnSpc>
                </a:pPr>
                <a:r>
                  <a:rPr lang="en-US" altLang="zh-CN" sz="2400" dirty="0">
                    <a:latin typeface="宋体" panose="02010600030101010101" pitchFamily="2" charset="-122"/>
                    <a:ea typeface="宋体" panose="02010600030101010101" pitchFamily="2" charset="-122"/>
                    <a:cs typeface="宋体" panose="02010600030101010101" pitchFamily="2" charset="-122"/>
                  </a:rPr>
                  <a:t>ⅰ.</a:t>
                </a:r>
                <a:r>
                  <a:rPr lang="zh-CN" altLang="en-US" sz="2400" dirty="0">
                    <a:latin typeface="宋体" panose="02010600030101010101" pitchFamily="2" charset="-122"/>
                    <a:ea typeface="宋体" panose="02010600030101010101" pitchFamily="2" charset="-122"/>
                    <a:cs typeface="宋体" panose="02010600030101010101" pitchFamily="2" charset="-122"/>
                  </a:rPr>
                  <a:t>公式</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v</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u="sng" dirty="0">
                    <a:latin typeface="宋体" panose="02010600030101010101" pitchFamily="2" charset="-122"/>
                    <a:ea typeface="宋体" panose="02010600030101010101" pitchFamily="2" charset="-122"/>
                    <a:cs typeface="宋体" panose="02010600030101010101" pitchFamily="2" charset="-122"/>
                  </a:rPr>
                  <a:t>　　</a:t>
                </a:r>
                <a:r>
                  <a:rPr 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变形式</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vt</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t</a:t>
                </a:r>
                <a:r>
                  <a:rPr lang="en-US" sz="2400" dirty="0">
                    <a:latin typeface="宋体" panose="02010600030101010101" pitchFamily="2" charset="-122"/>
                    <a:ea typeface="宋体" panose="02010600030101010101" pitchFamily="2" charset="-122"/>
                    <a:cs typeface="宋体" panose="02010600030101010101" pitchFamily="2" charset="-122"/>
                  </a:rPr>
                  <a:t>=</a:t>
                </a:r>
                <a14:m>
                  <m:oMath xmlns:m="http://schemas.openxmlformats.org/officeDocument/2006/math">
                    <m:f>
                      <m:fPr>
                        <m:ctrlPr>
                          <a:rPr lang="en-US" altLang="zh-CN" sz="2400" b="0" i="1" dirty="0" smtClean="0">
                            <a:latin typeface="Cambria Math"/>
                            <a:ea typeface="宋体" panose="02010600030101010101" pitchFamily="2" charset="-122"/>
                            <a:cs typeface="宋体" panose="02010600030101010101" pitchFamily="2" charset="-122"/>
                          </a:rPr>
                        </m:ctrlPr>
                      </m:fPr>
                      <m:num>
                        <m:r>
                          <a:rPr lang="zh-CN" altLang="en-US" sz="2400" b="0" i="1" dirty="0" smtClean="0">
                            <a:latin typeface="Cambria Math" panose="02040503050406030204" pitchFamily="18" charset="0"/>
                            <a:ea typeface="宋体" panose="02010600030101010101" pitchFamily="2" charset="-122"/>
                            <a:cs typeface="宋体" panose="02010600030101010101" pitchFamily="2" charset="-122"/>
                          </a:rPr>
                          <m:t>𝑠</m:t>
                        </m:r>
                      </m:num>
                      <m:den>
                        <m:r>
                          <a:rPr lang="en-US" altLang="zh-CN" sz="2400" b="0" i="1" dirty="0" smtClean="0">
                            <a:latin typeface="Cambria Math" panose="02040503050406030204" pitchFamily="18" charset="0"/>
                            <a:ea typeface="宋体" panose="02010600030101010101" pitchFamily="2" charset="-122"/>
                            <a:cs typeface="宋体" panose="02010600030101010101" pitchFamily="2" charset="-122"/>
                          </a:rPr>
                          <m:t>𝑣</m:t>
                        </m:r>
                      </m:den>
                    </m:f>
                  </m:oMath>
                </a14:m>
                <a:r>
                  <a:rPr lang="en-US"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lang="en-US" sz="2400" dirty="0">
                    <a:latin typeface="宋体" panose="02010600030101010101" pitchFamily="2" charset="-122"/>
                    <a:ea typeface="宋体" panose="02010600030101010101" pitchFamily="2" charset="-122"/>
                    <a:cs typeface="宋体" panose="02010600030101010101" pitchFamily="2" charset="-122"/>
                  </a:rPr>
                  <a:t>ⅱ.</a:t>
                </a:r>
                <a:r>
                  <a:rPr lang="zh-CN" altLang="en-US" sz="2400" dirty="0">
                    <a:latin typeface="宋体" panose="02010600030101010101" pitchFamily="2" charset="-122"/>
                    <a:ea typeface="宋体" panose="02010600030101010101" pitchFamily="2" charset="-122"/>
                    <a:cs typeface="宋体" panose="02010600030101010101" pitchFamily="2" charset="-122"/>
                  </a:rPr>
                  <a:t>单位</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s</a:t>
                </a:r>
                <a:r>
                  <a:rPr lang="zh-CN" altLang="en-US" sz="2400" dirty="0">
                    <a:latin typeface="宋体" panose="02010600030101010101" pitchFamily="2" charset="-122"/>
                    <a:ea typeface="宋体" panose="02010600030101010101" pitchFamily="2" charset="-122"/>
                    <a:cs typeface="宋体" panose="02010600030101010101" pitchFamily="2" charset="-122"/>
                  </a:rPr>
                  <a:t>表示路程</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基本单位是</a:t>
                </a:r>
                <a:r>
                  <a:rPr lang="en-US" sz="2400" dirty="0">
                    <a:latin typeface="Times New Roman" panose="02020603050405020304" pitchFamily="18" charset="0"/>
                    <a:ea typeface="宋体" panose="02010600030101010101" pitchFamily="2" charset="-122"/>
                    <a:cs typeface="Times New Roman" panose="02020603050405020304" pitchFamily="18" charset="0"/>
                  </a:rPr>
                  <a:t>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t</a:t>
                </a:r>
                <a:r>
                  <a:rPr lang="zh-CN" altLang="en-US" sz="2400" dirty="0">
                    <a:latin typeface="宋体" panose="02010600030101010101" pitchFamily="2" charset="-122"/>
                    <a:ea typeface="宋体" panose="02010600030101010101" pitchFamily="2" charset="-122"/>
                    <a:cs typeface="宋体" panose="02010600030101010101" pitchFamily="2" charset="-122"/>
                  </a:rPr>
                  <a:t>表示时间</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基本单位是</a:t>
                </a:r>
                <a:r>
                  <a:rPr lang="en-US" sz="2400"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i="1" dirty="0">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dirty="0">
                    <a:latin typeface="宋体" panose="02010600030101010101" pitchFamily="2" charset="-122"/>
                    <a:ea typeface="宋体" panose="02010600030101010101" pitchFamily="2" charset="-122"/>
                    <a:cs typeface="宋体" panose="02010600030101010101" pitchFamily="2" charset="-122"/>
                  </a:rPr>
                  <a:t>表示速度</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单位是</a:t>
                </a:r>
              </a:p>
              <a:p>
                <a:pPr algn="just" fontAlgn="auto">
                  <a:lnSpc>
                    <a:spcPct val="200000"/>
                  </a:lnSpc>
                </a:pP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速度还有一个常用单位是</a:t>
                </a:r>
                <a:r>
                  <a:rPr lang="en-US" sz="2400" dirty="0">
                    <a:latin typeface="Times New Roman" panose="02020603050405020304" pitchFamily="18" charset="0"/>
                    <a:ea typeface="宋体" panose="02010600030101010101" pitchFamily="2" charset="-122"/>
                    <a:cs typeface="Times New Roman" panose="02020603050405020304" pitchFamily="18" charset="0"/>
                  </a:rPr>
                  <a:t>km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h</a:t>
                </a:r>
                <a:r>
                  <a:rPr lang="en-US" sz="2400" dirty="0">
                    <a:latin typeface="宋体" panose="02010600030101010101" pitchFamily="2" charset="-122"/>
                    <a:ea typeface="宋体" panose="02010600030101010101" pitchFamily="2" charset="-122"/>
                    <a:cs typeface="宋体" panose="02010600030101010101" pitchFamily="2" charset="-122"/>
                  </a:rPr>
                  <a:t>,1 </a:t>
                </a:r>
                <a:r>
                  <a:rPr lang="en-US" sz="2400" dirty="0">
                    <a:latin typeface="Times New Roman" panose="02020603050405020304" pitchFamily="18" charset="0"/>
                    <a:ea typeface="宋体" panose="02010600030101010101" pitchFamily="2" charset="-122"/>
                    <a:cs typeface="Times New Roman" panose="02020603050405020304" pitchFamily="18" charset="0"/>
                  </a:rPr>
                  <a:t>km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h</a:t>
                </a:r>
                <a:r>
                  <a:rPr lang="en-US" sz="2400" dirty="0">
                    <a:latin typeface="宋体" panose="02010600030101010101" pitchFamily="2" charset="-122"/>
                    <a:ea typeface="宋体" panose="02010600030101010101" pitchFamily="2" charset="-122"/>
                    <a:cs typeface="宋体" panose="02010600030101010101" pitchFamily="2" charset="-122"/>
                  </a:rPr>
                  <a:t>=</a:t>
                </a:r>
                <a14:m>
                  <m:oMath xmlns:m="http://schemas.openxmlformats.org/officeDocument/2006/math">
                    <m:f>
                      <m:fPr>
                        <m:ctrlPr>
                          <a:rPr lang="en-US" sz="2400" b="0" i="1" dirty="0" smtClean="0">
                            <a:latin typeface="Cambria Math"/>
                            <a:ea typeface="宋体" panose="02010600030101010101" pitchFamily="2" charset="-122"/>
                            <a:cs typeface="宋体" panose="02010600030101010101" pitchFamily="2" charset="-122"/>
                          </a:rPr>
                        </m:ctrlPr>
                      </m:fPr>
                      <m:num>
                        <m:r>
                          <a:rPr lang="en-US" sz="2400" b="0" i="0" dirty="0" smtClean="0">
                            <a:latin typeface="Cambria Math" panose="02040503050406030204" pitchFamily="18" charset="0"/>
                            <a:ea typeface="宋体" panose="02010600030101010101" pitchFamily="2" charset="-122"/>
                            <a:cs typeface="宋体" panose="02010600030101010101" pitchFamily="2" charset="-122"/>
                          </a:rPr>
                          <m:t>1 000 </m:t>
                        </m:r>
                        <m:r>
                          <m:rPr>
                            <m:sty m:val="p"/>
                          </m:rPr>
                          <a:rPr lang="en-US" sz="2400" b="0" i="0" dirty="0" smtClean="0">
                            <a:latin typeface="Cambria Math" panose="02040503050406030204" pitchFamily="18" charset="0"/>
                            <a:ea typeface="宋体" panose="02010600030101010101" pitchFamily="2" charset="-122"/>
                            <a:cs typeface="宋体" panose="02010600030101010101" pitchFamily="2" charset="-122"/>
                          </a:rPr>
                          <m:t>m</m:t>
                        </m:r>
                      </m:num>
                      <m:den>
                        <m:r>
                          <a:rPr lang="en-US" sz="2400" b="0" i="0" dirty="0" smtClean="0">
                            <a:latin typeface="Cambria Math" panose="02040503050406030204" pitchFamily="18" charset="0"/>
                            <a:ea typeface="宋体" panose="02010600030101010101" pitchFamily="2" charset="-122"/>
                            <a:cs typeface="宋体" panose="02010600030101010101" pitchFamily="2" charset="-122"/>
                          </a:rPr>
                          <m:t>3 600 </m:t>
                        </m:r>
                        <m:r>
                          <m:rPr>
                            <m:sty m:val="p"/>
                          </m:rPr>
                          <a:rPr lang="en-US" sz="2400" b="0" i="0" dirty="0" smtClean="0">
                            <a:latin typeface="Cambria Math" panose="02040503050406030204" pitchFamily="18" charset="0"/>
                            <a:ea typeface="宋体" panose="02010600030101010101" pitchFamily="2" charset="-122"/>
                            <a:cs typeface="宋体" panose="02010600030101010101" pitchFamily="2" charset="-122"/>
                          </a:rPr>
                          <m:t>s</m:t>
                        </m:r>
                      </m:den>
                    </m:f>
                  </m:oMath>
                </a14:m>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u="sng" dirty="0">
                    <a:latin typeface="宋体" panose="02010600030101010101" pitchFamily="2" charset="-122"/>
                    <a:ea typeface="宋体" panose="02010600030101010101" pitchFamily="2" charset="-122"/>
                    <a:cs typeface="宋体" panose="02010600030101010101" pitchFamily="2" charset="-122"/>
                  </a:rPr>
                  <a:t>      </a:t>
                </a:r>
                <a:r>
                  <a:rPr lang="en-US" sz="2400" dirty="0">
                    <a:latin typeface="Times New Roman" panose="02020603050405020304" pitchFamily="18" charset="0"/>
                    <a:ea typeface="宋体" panose="02010600030101010101" pitchFamily="2" charset="-122"/>
                    <a:cs typeface="Times New Roman" panose="02020603050405020304" pitchFamily="18" charset="0"/>
                  </a:rPr>
                  <a:t>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lang="en-US" sz="2400" dirty="0">
                    <a:latin typeface="宋体" panose="02010600030101010101" pitchFamily="2" charset="-122"/>
                    <a:ea typeface="宋体" panose="02010600030101010101" pitchFamily="2" charset="-122"/>
                    <a:cs typeface="宋体" panose="02010600030101010101" pitchFamily="2" charset="-122"/>
                  </a:rPr>
                  <a:t>(5)</a:t>
                </a:r>
                <a:r>
                  <a:rPr lang="zh-CN" altLang="en-US" sz="2400" dirty="0">
                    <a:latin typeface="宋体" panose="02010600030101010101" pitchFamily="2" charset="-122"/>
                    <a:ea typeface="宋体" panose="02010600030101010101" pitchFamily="2" charset="-122"/>
                    <a:cs typeface="宋体" panose="02010600030101010101" pitchFamily="2" charset="-122"/>
                  </a:rPr>
                  <a:t>速度的估计</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人步行的速度约</a:t>
                </a:r>
                <a:r>
                  <a:rPr lang="en-US" altLang="zh-CN" sz="2400" dirty="0">
                    <a:latin typeface="宋体" panose="02010600030101010101" pitchFamily="2" charset="-122"/>
                    <a:ea typeface="宋体" panose="02010600030101010101" pitchFamily="2" charset="-122"/>
                    <a:cs typeface="宋体" panose="02010600030101010101" pitchFamily="2" charset="-122"/>
                  </a:rPr>
                  <a:t>1.1 </a:t>
                </a:r>
                <a:r>
                  <a:rPr lang="en-US" sz="2400" dirty="0">
                    <a:latin typeface="Times New Roman" panose="02020603050405020304" pitchFamily="18" charset="0"/>
                    <a:ea typeface="宋体" panose="02010600030101010101" pitchFamily="2" charset="-122"/>
                    <a:cs typeface="Times New Roman" panose="02020603050405020304" pitchFamily="18" charset="0"/>
                  </a:rPr>
                  <a:t>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自行车的行驶速度约</a:t>
                </a:r>
                <a:r>
                  <a:rPr lang="en-US" altLang="zh-CN" sz="2400" dirty="0">
                    <a:latin typeface="宋体" panose="02010600030101010101" pitchFamily="2" charset="-122"/>
                    <a:ea typeface="宋体" panose="02010600030101010101" pitchFamily="2" charset="-122"/>
                    <a:cs typeface="宋体" panose="02010600030101010101" pitchFamily="2" charset="-122"/>
                  </a:rPr>
                  <a:t>5 </a:t>
                </a:r>
                <a:r>
                  <a:rPr lang="en-US" sz="2400" dirty="0">
                    <a:latin typeface="Times New Roman" panose="02020603050405020304" pitchFamily="18" charset="0"/>
                    <a:ea typeface="宋体" panose="02010600030101010101" pitchFamily="2" charset="-122"/>
                    <a:cs typeface="Times New Roman" panose="02020603050405020304" pitchFamily="18" charset="0"/>
                  </a:rPr>
                  <a:t>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高速公路上行驶的小轿车的速度约</a:t>
                </a:r>
                <a:r>
                  <a:rPr lang="en-US" altLang="zh-CN" sz="2400" dirty="0">
                    <a:latin typeface="宋体" panose="02010600030101010101" pitchFamily="2" charset="-122"/>
                    <a:ea typeface="宋体" panose="02010600030101010101" pitchFamily="2" charset="-122"/>
                    <a:cs typeface="宋体" panose="02010600030101010101" pitchFamily="2" charset="-122"/>
                  </a:rPr>
                  <a:t>120 </a:t>
                </a:r>
                <a:r>
                  <a:rPr lang="en-US" sz="2400" dirty="0">
                    <a:latin typeface="Times New Roman" panose="02020603050405020304" pitchFamily="18" charset="0"/>
                    <a:ea typeface="宋体" panose="02010600030101010101" pitchFamily="2" charset="-122"/>
                    <a:cs typeface="Times New Roman" panose="02020603050405020304" pitchFamily="18" charset="0"/>
                  </a:rPr>
                  <a:t>km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h</a:t>
                </a:r>
                <a:r>
                  <a:rPr 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真空中的光速约</a:t>
                </a:r>
                <a:r>
                  <a:rPr lang="en-US" altLang="zh-CN" sz="2400" dirty="0">
                    <a:latin typeface="宋体" panose="02010600030101010101" pitchFamily="2" charset="-122"/>
                    <a:ea typeface="宋体" panose="02010600030101010101" pitchFamily="2" charset="-122"/>
                    <a:cs typeface="宋体" panose="02010600030101010101" pitchFamily="2" charset="-122"/>
                  </a:rPr>
                  <a:t>3×10</a:t>
                </a:r>
                <a:r>
                  <a:rPr lang="en-US" altLang="zh-CN" sz="2400" baseline="30000" dirty="0">
                    <a:latin typeface="宋体" panose="02010600030101010101" pitchFamily="2" charset="-122"/>
                    <a:ea typeface="宋体" panose="02010600030101010101" pitchFamily="2" charset="-122"/>
                    <a:cs typeface="宋体" panose="02010600030101010101" pitchFamily="2" charset="-122"/>
                  </a:rPr>
                  <a:t>8</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lang="en-US" sz="2400" dirty="0">
                    <a:latin typeface="Times New Roman" panose="02020603050405020304" pitchFamily="18" charset="0"/>
                    <a:ea typeface="宋体" panose="02010600030101010101" pitchFamily="2" charset="-122"/>
                    <a:cs typeface="Times New Roman" panose="02020603050405020304" pitchFamily="18" charset="0"/>
                  </a:rPr>
                  <a:t>m</a:t>
                </a:r>
                <a:r>
                  <a:rPr lang="en-US"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Times New Roman" panose="02020603050405020304" pitchFamily="18" charset="0"/>
                    <a:ea typeface="宋体" panose="02010600030101010101" pitchFamily="2" charset="-122"/>
                    <a:cs typeface="Times New Roman" panose="02020603050405020304" pitchFamily="18" charset="0"/>
                  </a:rPr>
                  <a:t>s</a:t>
                </a:r>
                <a:r>
                  <a:rPr lang="en-US" sz="2400" dirty="0">
                    <a:latin typeface="宋体" panose="02010600030101010101" pitchFamily="2" charset="-122"/>
                    <a:ea typeface="宋体" panose="02010600030101010101" pitchFamily="2" charset="-122"/>
                    <a:cs typeface="宋体" panose="02010600030101010101" pitchFamily="2" charset="-122"/>
                  </a:rPr>
                  <a:t>.</a:t>
                </a:r>
                <a:endParaRPr sz="2400" dirty="0">
                  <a:latin typeface="宋体" panose="02010600030101010101" pitchFamily="2" charset="-122"/>
                  <a:ea typeface="宋体" panose="02010600030101010101" pitchFamily="2" charset="-122"/>
                  <a:cs typeface="宋体" panose="02010600030101010101" pitchFamily="2" charset="-122"/>
                </a:endParaRPr>
              </a:p>
            </p:txBody>
          </p:sp>
        </mc:Choice>
        <mc:Fallback xmlns="">
          <p:sp>
            <p:nvSpPr>
              <p:cNvPr id="6" name="矩形 5"/>
              <p:cNvSpPr>
                <a:spLocks noRot="1" noChangeAspect="1" noMove="1" noResize="1" noEditPoints="1" noAdjustHandles="1" noChangeArrowheads="1" noChangeShapeType="1" noTextEdit="1"/>
              </p:cNvSpPr>
              <p:nvPr/>
            </p:nvSpPr>
            <p:spPr>
              <a:xfrm>
                <a:off x="763112" y="1324381"/>
                <a:ext cx="10665775" cy="4968220"/>
              </a:xfrm>
              <a:prstGeom prst="rect">
                <a:avLst/>
              </a:prstGeom>
              <a:blipFill>
                <a:blip r:embed="rId2"/>
                <a:stretch>
                  <a:fillRect l="-857" r="-914" b="-1963"/>
                </a:stretch>
              </a:blipFill>
            </p:spPr>
            <p:txBody>
              <a:bodyPr/>
              <a:lstStyle/>
              <a:p>
                <a:r>
                  <a:rPr lang="zh-CN" altLang="en-US">
                    <a:noFill/>
                  </a:rPr>
                  <a:t> </a:t>
                </a:r>
              </a:p>
            </p:txBody>
          </p:sp>
        </mc:Fallback>
      </mc:AlternateContent>
      <p:sp>
        <p:nvSpPr>
          <p:cNvPr id="5" name="矩形 4"/>
          <p:cNvSpPr/>
          <p:nvPr/>
        </p:nvSpPr>
        <p:spPr>
          <a:xfrm>
            <a:off x="1330962" y="4212915"/>
            <a:ext cx="716280" cy="460375"/>
          </a:xfrm>
          <a:prstGeom prst="rect">
            <a:avLst/>
          </a:prstGeom>
        </p:spPr>
        <p:txBody>
          <a:bodyPr wrap="square">
            <a:spAutoFit/>
          </a:bodyPr>
          <a:lstStyle/>
          <a:p>
            <a:pPr algn="l"/>
            <a:r>
              <a:rPr lang="zh-CN" altLang="en-US"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m/s</a:t>
            </a:r>
          </a:p>
        </p:txBody>
      </p:sp>
      <mc:AlternateContent xmlns:mc="http://schemas.openxmlformats.org/markup-compatibility/2006" xmlns:a14="http://schemas.microsoft.com/office/drawing/2010/main">
        <mc:Choice Requires="a14">
          <p:sp>
            <p:nvSpPr>
              <p:cNvPr id="13" name="矩形 12">
                <a:extLst>
                  <a:ext uri="{FF2B5EF4-FFF2-40B4-BE49-F238E27FC236}">
                    <a16:creationId xmlns:a16="http://schemas.microsoft.com/office/drawing/2014/main" xmlns="" id="{1EA38F98-6D3E-42F5-BFAF-468B1F133422}"/>
                  </a:ext>
                </a:extLst>
              </p:cNvPr>
              <p:cNvSpPr/>
              <p:nvPr/>
            </p:nvSpPr>
            <p:spPr>
              <a:xfrm>
                <a:off x="2354184" y="2146411"/>
                <a:ext cx="716280" cy="724814"/>
              </a:xfrm>
              <a:prstGeom prst="rect">
                <a:avLst/>
              </a:prstGeom>
            </p:spPr>
            <p:txBody>
              <a:bodyPr wrap="square">
                <a:spAutoFit/>
              </a:bodyPr>
              <a:lstStyle/>
              <a:p>
                <a:pPr algn="l"/>
                <a14:m>
                  <m:oMathPara xmlns:m="http://schemas.openxmlformats.org/officeDocument/2006/math">
                    <m:oMathParaPr>
                      <m:jc m:val="centerGroup"/>
                    </m:oMathParaPr>
                    <m:oMath xmlns:m="http://schemas.openxmlformats.org/officeDocument/2006/math">
                      <m:f>
                        <m:fPr>
                          <m:ctrlPr>
                            <a:rPr lang="en-US" altLang="zh-CN" sz="2400" b="0" i="1" kern="100" dirty="0" smtClean="0">
                              <a:solidFill>
                                <a:srgbClr val="EE3028"/>
                              </a:solidFill>
                              <a:uFill>
                                <a:solidFill>
                                  <a:srgbClr val="000000"/>
                                </a:solidFill>
                              </a:uFill>
                              <a:latin typeface="Cambria Math"/>
                              <a:ea typeface="宋体" panose="02010600030101010101" pitchFamily="2" charset="-122"/>
                              <a:cs typeface="Times New Roman" panose="02020603050405020304" pitchFamily="18" charset="0"/>
                            </a:rPr>
                          </m:ctrlPr>
                        </m:fPr>
                        <m:num>
                          <m:r>
                            <a:rPr lang="en-US" altLang="zh-CN" sz="24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𝑠</m:t>
                          </m:r>
                        </m:num>
                        <m:den>
                          <m:r>
                            <a:rPr lang="en-US" altLang="zh-CN" sz="24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𝑡</m:t>
                          </m:r>
                        </m:den>
                      </m:f>
                    </m:oMath>
                  </m:oMathPara>
                </a14:m>
                <a:endParaRPr lang="zh-CN" altLang="en-US" sz="2400"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mc:Choice>
        <mc:Fallback xmlns="">
          <p:sp>
            <p:nvSpPr>
              <p:cNvPr id="13" name="矩形 12">
                <a:extLst>
                  <a:ext uri="{FF2B5EF4-FFF2-40B4-BE49-F238E27FC236}">
                    <a16:creationId xmlns:a16="http://schemas.microsoft.com/office/drawing/2014/main" id="{1EA38F98-6D3E-42F5-BFAF-468B1F133422}"/>
                  </a:ext>
                </a:extLst>
              </p:cNvPr>
              <p:cNvSpPr>
                <a:spLocks noRot="1" noChangeAspect="1" noMove="1" noResize="1" noEditPoints="1" noAdjustHandles="1" noChangeArrowheads="1" noChangeShapeType="1" noTextEdit="1"/>
              </p:cNvSpPr>
              <p:nvPr/>
            </p:nvSpPr>
            <p:spPr>
              <a:xfrm>
                <a:off x="2354184" y="2146411"/>
                <a:ext cx="716280" cy="724814"/>
              </a:xfrm>
              <a:prstGeom prst="rect">
                <a:avLst/>
              </a:prstGeom>
              <a:blipFill>
                <a:blip r:embed="rId3"/>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4" name="矩形 13">
                <a:extLst>
                  <a:ext uri="{FF2B5EF4-FFF2-40B4-BE49-F238E27FC236}">
                    <a16:creationId xmlns:a16="http://schemas.microsoft.com/office/drawing/2014/main" xmlns="" id="{E4565E00-3ED2-4B10-9FEA-CEB6B7B172F6}"/>
                  </a:ext>
                </a:extLst>
              </p:cNvPr>
              <p:cNvSpPr/>
              <p:nvPr/>
            </p:nvSpPr>
            <p:spPr>
              <a:xfrm>
                <a:off x="8957002" y="4002722"/>
                <a:ext cx="716280" cy="670568"/>
              </a:xfrm>
              <a:prstGeom prst="rect">
                <a:avLst/>
              </a:prstGeom>
            </p:spPr>
            <p:txBody>
              <a:bodyPr wrap="square">
                <a:spAutoFit/>
              </a:bodyPr>
              <a:lstStyle/>
              <a:p>
                <a:pPr algn="l"/>
                <a14:m>
                  <m:oMathPara xmlns:m="http://schemas.openxmlformats.org/officeDocument/2006/math">
                    <m:oMathParaPr>
                      <m:jc m:val="centerGroup"/>
                    </m:oMathParaPr>
                    <m:oMath xmlns:m="http://schemas.openxmlformats.org/officeDocument/2006/math">
                      <m:f>
                        <m:fPr>
                          <m:ctrlPr>
                            <a:rPr lang="en-US" altLang="zh-CN" sz="2000" b="0" i="1" kern="100" dirty="0" smtClean="0">
                              <a:solidFill>
                                <a:srgbClr val="EE3028"/>
                              </a:solidFill>
                              <a:uFill>
                                <a:solidFill>
                                  <a:srgbClr val="000000"/>
                                </a:solidFill>
                              </a:uFill>
                              <a:latin typeface="Cambria Math"/>
                              <a:ea typeface="宋体" panose="02010600030101010101" pitchFamily="2" charset="-122"/>
                              <a:cs typeface="Times New Roman" panose="02020603050405020304" pitchFamily="18" charset="0"/>
                            </a:rPr>
                          </m:ctrlPr>
                        </m:fPr>
                        <m:num>
                          <m:r>
                            <a:rPr lang="en-US" altLang="zh-CN" sz="20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1</m:t>
                          </m:r>
                        </m:num>
                        <m:den>
                          <m:r>
                            <a:rPr lang="en-US" altLang="zh-CN" sz="20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3.6</m:t>
                          </m:r>
                        </m:den>
                      </m:f>
                    </m:oMath>
                  </m:oMathPara>
                </a14:m>
                <a:endParaRPr lang="zh-CN" altLang="en-US" sz="2000"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mc:Choice>
        <mc:Fallback xmlns="">
          <p:sp>
            <p:nvSpPr>
              <p:cNvPr id="14" name="矩形 13">
                <a:extLst>
                  <a:ext uri="{FF2B5EF4-FFF2-40B4-BE49-F238E27FC236}">
                    <a16:creationId xmlns:a16="http://schemas.microsoft.com/office/drawing/2014/main" id="{E4565E00-3ED2-4B10-9FEA-CEB6B7B172F6}"/>
                  </a:ext>
                </a:extLst>
              </p:cNvPr>
              <p:cNvSpPr>
                <a:spLocks noRot="1" noChangeAspect="1" noMove="1" noResize="1" noEditPoints="1" noAdjustHandles="1" noChangeArrowheads="1" noChangeShapeType="1" noTextEdit="1"/>
              </p:cNvSpPr>
              <p:nvPr/>
            </p:nvSpPr>
            <p:spPr>
              <a:xfrm>
                <a:off x="8957002" y="4002722"/>
                <a:ext cx="716280" cy="670568"/>
              </a:xfrm>
              <a:prstGeom prst="rect">
                <a:avLst/>
              </a:prstGeom>
              <a:blipFill>
                <a:blip r:embed="rId4"/>
                <a:stretch>
                  <a:fillRect/>
                </a:stretch>
              </a:blipFill>
            </p:spPr>
            <p:txBody>
              <a:bodyPr/>
              <a:lstStyle/>
              <a:p>
                <a:r>
                  <a:rPr lang="zh-CN" altLang="en-US">
                    <a:noFill/>
                  </a:rPr>
                  <a:t> </a:t>
                </a:r>
              </a:p>
            </p:txBody>
          </p:sp>
        </mc:Fallback>
      </mc:AlternateContent>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3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mc:AlternateContent xmlns:mc="http://schemas.openxmlformats.org/markup-compatibility/2006" xmlns:a14="http://schemas.microsoft.com/office/drawing/2010/main">
        <mc:Choice Requires="a14">
          <p:sp>
            <p:nvSpPr>
              <p:cNvPr id="6" name="矩形 5"/>
              <p:cNvSpPr/>
              <p:nvPr/>
            </p:nvSpPr>
            <p:spPr>
              <a:xfrm>
                <a:off x="763112" y="1337081"/>
                <a:ext cx="10665775" cy="5262245"/>
              </a:xfrm>
              <a:prstGeom prst="rect">
                <a:avLst/>
              </a:prstGeom>
            </p:spPr>
            <p:txBody>
              <a:bodyPr wrap="square">
                <a:spAutoFit/>
              </a:bodyPr>
              <a:lstStyle/>
              <a:p>
                <a:pPr algn="just" fontAlgn="auto">
                  <a:lnSpc>
                    <a:spcPct val="200000"/>
                  </a:lnSpc>
                </a:pPr>
                <a:r>
                  <a:rPr lang="en-US" altLang="zh-CN" sz="2400" dirty="0">
                    <a:latin typeface="宋体" panose="02010600030101010101" pitchFamily="2" charset="-122"/>
                    <a:ea typeface="宋体" panose="02010600030101010101" pitchFamily="2" charset="-122"/>
                    <a:cs typeface="宋体" panose="02010600030101010101" pitchFamily="2" charset="-122"/>
                  </a:rPr>
                  <a:t>4.</a:t>
                </a:r>
                <a:r>
                  <a:rPr lang="zh-CN" altLang="en-US" sz="2400" dirty="0">
                    <a:latin typeface="黑体" panose="02010609060101010101" pitchFamily="49" charset="-122"/>
                    <a:ea typeface="黑体" panose="02010609060101010101" pitchFamily="49" charset="-122"/>
                    <a:cs typeface="宋体" panose="02010600030101010101" pitchFamily="2" charset="-122"/>
                  </a:rPr>
                  <a:t>直线运动</a:t>
                </a:r>
                <a:endParaRPr lang="zh-CN" altLang="en-US"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200000"/>
                  </a:lnSpc>
                </a:pPr>
                <a:r>
                  <a:rPr lang="en-US" altLang="zh-CN" sz="2400" dirty="0">
                    <a:latin typeface="宋体" panose="02010600030101010101" pitchFamily="2" charset="-122"/>
                    <a:ea typeface="宋体" panose="02010600030101010101" pitchFamily="2" charset="-122"/>
                    <a:cs typeface="宋体" panose="02010600030101010101" pitchFamily="2" charset="-122"/>
                  </a:rPr>
                  <a:t>(1)</a:t>
                </a:r>
                <a:r>
                  <a:rPr lang="zh-CN" altLang="en-US" sz="2400" dirty="0">
                    <a:latin typeface="宋体" panose="02010600030101010101" pitchFamily="2" charset="-122"/>
                    <a:ea typeface="宋体" panose="02010600030101010101" pitchFamily="2" charset="-122"/>
                    <a:cs typeface="宋体" panose="02010600030101010101" pitchFamily="2" charset="-122"/>
                  </a:rPr>
                  <a:t>匀速直线运动</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物体沿着</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且速度</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的运动叫作匀速直线运动</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做匀速运动的物体在任意相等的时间内通过的路程都相等</a:t>
                </a:r>
                <a:r>
                  <a:rPr lang="en-US" altLang="zh-CN"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lang="en-US" altLang="zh-CN"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(2)</a:t>
                </a:r>
                <a:r>
                  <a:rPr lang="zh-CN" altLang="en-US"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变速直线运动</a:t>
                </a:r>
                <a:r>
                  <a:rPr lang="en-US" altLang="zh-CN"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t>
                </a:r>
                <a:r>
                  <a:rPr lang="zh-CN" altLang="en-US"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沿直线运动的物体的速度是变化的</a:t>
                </a:r>
                <a:r>
                  <a:rPr lang="en-US" altLang="zh-CN"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t>
                </a:r>
                <a:r>
                  <a:rPr lang="zh-CN" altLang="en-US"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这种运动叫变速直线运动</a:t>
                </a:r>
                <a:r>
                  <a:rPr lang="en-US" altLang="zh-CN"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a:t>
                </a:r>
              </a:p>
              <a:p>
                <a:pPr algn="just" fontAlgn="auto">
                  <a:lnSpc>
                    <a:spcPct val="200000"/>
                  </a:lnSpc>
                </a:pPr>
                <a:r>
                  <a:rPr lang="en-US" altLang="zh-CN" sz="2400" dirty="0">
                    <a:latin typeface="宋体" panose="02010600030101010101" pitchFamily="2" charset="-122"/>
                    <a:ea typeface="宋体" panose="02010600030101010101" pitchFamily="2" charset="-122"/>
                    <a:cs typeface="宋体" panose="02010600030101010101" pitchFamily="2" charset="-122"/>
                  </a:rPr>
                  <a:t>(3)</a:t>
                </a:r>
                <a:r>
                  <a:rPr lang="zh-CN" altLang="en-US" sz="2400" dirty="0">
                    <a:latin typeface="宋体" panose="02010600030101010101" pitchFamily="2" charset="-122"/>
                    <a:ea typeface="宋体" panose="02010600030101010101" pitchFamily="2" charset="-122"/>
                    <a:cs typeface="宋体" panose="02010600030101010101" pitchFamily="2" charset="-122"/>
                  </a:rPr>
                  <a:t>平均速度</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a:latin typeface="宋体" panose="02010600030101010101" pitchFamily="2" charset="-122"/>
                    <a:ea typeface="宋体" panose="02010600030101010101" pitchFamily="2" charset="-122"/>
                    <a:cs typeface="宋体" panose="02010600030101010101" pitchFamily="2" charset="-122"/>
                  </a:rPr>
                  <a:t>物体运动的路程与通过这段路程所用的时间的</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dirty="0" err="1">
                    <a:latin typeface="宋体" panose="02010600030101010101" pitchFamily="2" charset="-122"/>
                    <a:ea typeface="宋体" panose="02010600030101010101" pitchFamily="2" charset="-122"/>
                    <a:cs typeface="宋体" panose="02010600030101010101" pitchFamily="2" charset="-122"/>
                  </a:rPr>
                  <a:t>公式为</a:t>
                </a:r>
                <a14:m>
                  <m:oMath xmlns:m="http://schemas.openxmlformats.org/officeDocument/2006/math">
                    <m:bar>
                      <m:barPr>
                        <m:pos m:val="top"/>
                        <m:ctrlPr>
                          <a:rPr lang="zh-CN" altLang="en-US" sz="2400" i="1" dirty="0" smtClean="0">
                            <a:latin typeface="Cambria Math"/>
                            <a:ea typeface="宋体" panose="02010600030101010101" pitchFamily="2" charset="-122"/>
                            <a:cs typeface="Times New Roman" panose="02020603050405020304" pitchFamily="18" charset="0"/>
                          </a:rPr>
                        </m:ctrlPr>
                      </m:barPr>
                      <m:e>
                        <m:r>
                          <a:rPr lang="zh-CN" altLang="en-US" sz="2400" b="0" i="1" dirty="0" smtClean="0">
                            <a:latin typeface="Cambria Math" panose="02040503050406030204" pitchFamily="18" charset="0"/>
                            <a:ea typeface="宋体" panose="02010600030101010101" pitchFamily="2" charset="-122"/>
                            <a:cs typeface="Times New Roman" panose="02020603050405020304" pitchFamily="18" charset="0"/>
                          </a:rPr>
                          <m:t>𝑣</m:t>
                        </m:r>
                      </m:e>
                    </m:bar>
                  </m:oMath>
                </a14:m>
                <a:r>
                  <a:rPr lang="en-US" altLang="zh-CN" sz="2400" dirty="0">
                    <a:latin typeface="宋体" panose="02010600030101010101" pitchFamily="2" charset="-122"/>
                    <a:ea typeface="宋体" panose="02010600030101010101" pitchFamily="2" charset="-122"/>
                    <a:cs typeface="宋体" panose="02010600030101010101" pitchFamily="2" charset="-122"/>
                  </a:rPr>
                  <a:t>=</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en-US" altLang="zh-CN" sz="2400" dirty="0">
                    <a:latin typeface="宋体" panose="02010600030101010101" pitchFamily="2" charset="-122"/>
                    <a:ea typeface="宋体" panose="02010600030101010101" pitchFamily="2" charset="-122"/>
                    <a:cs typeface="宋体" panose="02010600030101010101" pitchFamily="2" charset="-122"/>
                  </a:rPr>
                  <a:t>. </a:t>
                </a:r>
                <a:endParaRPr sz="2400" dirty="0">
                  <a:latin typeface="宋体" panose="02010600030101010101" pitchFamily="2" charset="-122"/>
                  <a:ea typeface="宋体" panose="02010600030101010101" pitchFamily="2" charset="-122"/>
                  <a:cs typeface="宋体" panose="02010600030101010101" pitchFamily="2" charset="-122"/>
                </a:endParaRPr>
              </a:p>
            </p:txBody>
          </p:sp>
        </mc:Choice>
        <mc:Fallback xmlns="">
          <p:sp>
            <p:nvSpPr>
              <p:cNvPr id="6" name="矩形 5"/>
              <p:cNvSpPr>
                <a:spLocks noRot="1" noChangeAspect="1" noMove="1" noResize="1" noEditPoints="1" noAdjustHandles="1" noChangeArrowheads="1" noChangeShapeType="1" noTextEdit="1"/>
              </p:cNvSpPr>
              <p:nvPr/>
            </p:nvSpPr>
            <p:spPr>
              <a:xfrm>
                <a:off x="763112" y="1337081"/>
                <a:ext cx="10665775" cy="5262245"/>
              </a:xfrm>
              <a:prstGeom prst="rect">
                <a:avLst/>
              </a:prstGeom>
              <a:blipFill>
                <a:blip r:embed="rId2"/>
                <a:stretch>
                  <a:fillRect l="-857" r="-914"/>
                </a:stretch>
              </a:blipFill>
            </p:spPr>
            <p:txBody>
              <a:bodyPr/>
              <a:lstStyle/>
              <a:p>
                <a:r>
                  <a:rPr lang="zh-CN" altLang="en-US">
                    <a:noFill/>
                  </a:rPr>
                  <a:t> </a:t>
                </a:r>
              </a:p>
            </p:txBody>
          </p:sp>
        </mc:Fallback>
      </mc:AlternateContent>
      <p:sp>
        <p:nvSpPr>
          <p:cNvPr id="5" name="矩形 4"/>
          <p:cNvSpPr/>
          <p:nvPr/>
        </p:nvSpPr>
        <p:spPr>
          <a:xfrm>
            <a:off x="4845685" y="2249805"/>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直线</a:t>
            </a:r>
          </a:p>
        </p:txBody>
      </p:sp>
      <p:sp>
        <p:nvSpPr>
          <p:cNvPr id="2" name="矩形 1"/>
          <p:cNvSpPr/>
          <p:nvPr/>
        </p:nvSpPr>
        <p:spPr>
          <a:xfrm>
            <a:off x="7639685" y="2249805"/>
            <a:ext cx="9067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p>
        </p:txBody>
      </p:sp>
      <p:sp>
        <p:nvSpPr>
          <p:cNvPr id="3" name="矩形 2"/>
          <p:cNvSpPr/>
          <p:nvPr/>
        </p:nvSpPr>
        <p:spPr>
          <a:xfrm>
            <a:off x="9328785" y="5199380"/>
            <a:ext cx="10331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比值</a:t>
            </a:r>
          </a:p>
        </p:txBody>
      </p:sp>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xmlns="" id="{1D721D99-5F6F-486E-BAB2-A9573C828046}"/>
                  </a:ext>
                </a:extLst>
              </p:cNvPr>
              <p:cNvSpPr/>
              <p:nvPr/>
            </p:nvSpPr>
            <p:spPr>
              <a:xfrm>
                <a:off x="2205328" y="5659755"/>
                <a:ext cx="716280" cy="724814"/>
              </a:xfrm>
              <a:prstGeom prst="rect">
                <a:avLst/>
              </a:prstGeom>
            </p:spPr>
            <p:txBody>
              <a:bodyPr wrap="square">
                <a:spAutoFit/>
              </a:bodyPr>
              <a:lstStyle/>
              <a:p>
                <a:pPr algn="l"/>
                <a14:m>
                  <m:oMathPara xmlns:m="http://schemas.openxmlformats.org/officeDocument/2006/math">
                    <m:oMathParaPr>
                      <m:jc m:val="centerGroup"/>
                    </m:oMathParaPr>
                    <m:oMath xmlns:m="http://schemas.openxmlformats.org/officeDocument/2006/math">
                      <m:f>
                        <m:fPr>
                          <m:ctrlPr>
                            <a:rPr lang="en-US" altLang="zh-CN" sz="2400" b="0" i="1" kern="100" dirty="0" smtClean="0">
                              <a:solidFill>
                                <a:srgbClr val="EE3028"/>
                              </a:solidFill>
                              <a:uFill>
                                <a:solidFill>
                                  <a:srgbClr val="000000"/>
                                </a:solidFill>
                              </a:uFill>
                              <a:latin typeface="Cambria Math"/>
                              <a:ea typeface="宋体" panose="02010600030101010101" pitchFamily="2" charset="-122"/>
                              <a:cs typeface="Times New Roman" panose="02020603050405020304" pitchFamily="18" charset="0"/>
                            </a:rPr>
                          </m:ctrlPr>
                        </m:fPr>
                        <m:num>
                          <m:r>
                            <a:rPr lang="en-US" altLang="zh-CN" sz="24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𝑠</m:t>
                          </m:r>
                        </m:num>
                        <m:den>
                          <m:r>
                            <a:rPr lang="en-US" altLang="zh-CN" sz="2400" b="0" i="1" kern="100" dirty="0" smtClean="0">
                              <a:solidFill>
                                <a:srgbClr val="EE3028"/>
                              </a:solidFill>
                              <a:uFill>
                                <a:solidFill>
                                  <a:srgbClr val="000000"/>
                                </a:solidFill>
                              </a:uFill>
                              <a:latin typeface="Cambria Math" panose="02040503050406030204" pitchFamily="18" charset="0"/>
                              <a:ea typeface="宋体" panose="02010600030101010101" pitchFamily="2" charset="-122"/>
                              <a:cs typeface="Times New Roman" panose="02020603050405020304" pitchFamily="18" charset="0"/>
                            </a:rPr>
                            <m:t>𝑡</m:t>
                          </m:r>
                        </m:den>
                      </m:f>
                    </m:oMath>
                  </m:oMathPara>
                </a14:m>
                <a:endParaRPr lang="zh-CN" altLang="en-US" sz="2400" i="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mc:Choice>
        <mc:Fallback xmlns="">
          <p:sp>
            <p:nvSpPr>
              <p:cNvPr id="11" name="矩形 10">
                <a:extLst>
                  <a:ext uri="{FF2B5EF4-FFF2-40B4-BE49-F238E27FC236}">
                    <a16:creationId xmlns:a16="http://schemas.microsoft.com/office/drawing/2014/main" id="{1D721D99-5F6F-486E-BAB2-A9573C828046}"/>
                  </a:ext>
                </a:extLst>
              </p:cNvPr>
              <p:cNvSpPr>
                <a:spLocks noRot="1" noChangeAspect="1" noMove="1" noResize="1" noEditPoints="1" noAdjustHandles="1" noChangeArrowheads="1" noChangeShapeType="1" noTextEdit="1"/>
              </p:cNvSpPr>
              <p:nvPr/>
            </p:nvSpPr>
            <p:spPr>
              <a:xfrm>
                <a:off x="2205328" y="5659755"/>
                <a:ext cx="716280" cy="724814"/>
              </a:xfrm>
              <a:prstGeom prst="rect">
                <a:avLst/>
              </a:prstGeom>
              <a:blipFill>
                <a:blip r:embed="rId3"/>
                <a:stretch>
                  <a:fillRect/>
                </a:stretch>
              </a:blipFill>
            </p:spPr>
            <p:txBody>
              <a:bodyPr/>
              <a:lstStyle/>
              <a:p>
                <a:r>
                  <a:rPr lang="zh-CN" altLang="en-US">
                    <a:noFill/>
                  </a:rPr>
                  <a:t> </a:t>
                </a:r>
              </a:p>
            </p:txBody>
          </p:sp>
        </mc:Fallback>
      </mc:AlternateContent>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5077460"/>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(4)匀速直线运动的</a:t>
            </a:r>
            <a:r>
              <a:rPr sz="2400" i="1"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Times New Roman" panose="02020603050405020304" pitchFamily="18" charset="0"/>
                <a:ea typeface="宋体" panose="02010600030101010101" pitchFamily="2" charset="-122"/>
                <a:cs typeface="Times New Roman" panose="02020603050405020304" pitchFamily="18" charset="0"/>
              </a:rPr>
              <a:t>t</a:t>
            </a:r>
            <a:r>
              <a:rPr sz="2400" dirty="0">
                <a:latin typeface="宋体" panose="02010600030101010101" pitchFamily="2" charset="-122"/>
                <a:ea typeface="宋体" panose="02010600030101010101" pitchFamily="2" charset="-122"/>
                <a:cs typeface="宋体" panose="02010600030101010101" pitchFamily="2" charset="-122"/>
              </a:rPr>
              <a:t>图像与</a:t>
            </a:r>
            <a:r>
              <a:rPr sz="2400" i="1" dirty="0">
                <a:latin typeface="Times New Roman" panose="02020603050405020304" pitchFamily="18" charset="0"/>
                <a:ea typeface="宋体" panose="02010600030101010101" pitchFamily="2" charset="-122"/>
                <a:cs typeface="Times New Roman" panose="02020603050405020304" pitchFamily="18" charset="0"/>
              </a:rPr>
              <a:t>v</a:t>
            </a:r>
            <a:r>
              <a:rPr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Times New Roman" panose="02020603050405020304" pitchFamily="18" charset="0"/>
                <a:ea typeface="宋体" panose="02010600030101010101" pitchFamily="2" charset="-122"/>
                <a:cs typeface="Times New Roman" panose="02020603050405020304" pitchFamily="18" charset="0"/>
              </a:rPr>
              <a:t>t</a:t>
            </a:r>
            <a:r>
              <a:rPr sz="2400" dirty="0">
                <a:latin typeface="宋体" panose="02010600030101010101" pitchFamily="2" charset="-122"/>
                <a:ea typeface="宋体" panose="02010600030101010101" pitchFamily="2" charset="-122"/>
                <a:cs typeface="宋体" panose="02010600030101010101" pitchFamily="2" charset="-122"/>
              </a:rPr>
              <a:t>图像</a:t>
            </a:r>
          </a:p>
          <a:p>
            <a:pPr algn="just">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ⅰ.做匀速直线运动的物体,通过的路程与时间成</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err="1">
                <a:latin typeface="宋体" panose="02010600030101010101" pitchFamily="2" charset="-122"/>
                <a:ea typeface="宋体" panose="02010600030101010101" pitchFamily="2" charset="-122"/>
                <a:cs typeface="宋体" panose="02010600030101010101" pitchFamily="2" charset="-122"/>
              </a:rPr>
              <a:t>比,</a:t>
            </a:r>
            <a:r>
              <a:rPr sz="2400" i="1" dirty="0" err="1">
                <a:latin typeface="Times New Roman" panose="02020603050405020304" pitchFamily="18" charset="0"/>
                <a:ea typeface="宋体" panose="02010600030101010101" pitchFamily="2" charset="-122"/>
                <a:cs typeface="Times New Roman" panose="02020603050405020304" pitchFamily="18" charset="0"/>
              </a:rPr>
              <a:t>s</a:t>
            </a:r>
            <a:r>
              <a:rPr sz="2400" dirty="0" err="1">
                <a:latin typeface="宋体" panose="02010600030101010101" pitchFamily="2" charset="-122"/>
                <a:ea typeface="宋体" panose="02010600030101010101" pitchFamily="2" charset="-122"/>
                <a:cs typeface="宋体" panose="02010600030101010101" pitchFamily="2" charset="-122"/>
              </a:rPr>
              <a:t>-</a:t>
            </a:r>
            <a:r>
              <a:rPr sz="2400" i="1" dirty="0" err="1">
                <a:latin typeface="Times New Roman" panose="02020603050405020304" pitchFamily="18" charset="0"/>
                <a:ea typeface="宋体" panose="02010600030101010101" pitchFamily="2" charset="-122"/>
                <a:cs typeface="Times New Roman" panose="02020603050405020304" pitchFamily="18" charset="0"/>
              </a:rPr>
              <a:t>t</a:t>
            </a:r>
            <a:r>
              <a:rPr sz="2400" dirty="0" err="1">
                <a:latin typeface="宋体" panose="02010600030101010101" pitchFamily="2" charset="-122"/>
                <a:ea typeface="宋体" panose="02010600030101010101" pitchFamily="2" charset="-122"/>
                <a:cs typeface="宋体" panose="02010600030101010101" pitchFamily="2" charset="-122"/>
              </a:rPr>
              <a:t>图像是一条倾斜的直线</a:t>
            </a:r>
            <a:r>
              <a:rPr sz="2400" dirty="0">
                <a:latin typeface="宋体" panose="02010600030101010101" pitchFamily="2" charset="-122"/>
                <a:ea typeface="宋体" panose="02010600030101010101" pitchFamily="2" charset="-122"/>
                <a:cs typeface="宋体" panose="02010600030101010101" pitchFamily="2" charset="-122"/>
              </a:rPr>
              <a:t>(在第一象限的部分),</a:t>
            </a:r>
            <a:r>
              <a:rPr sz="2400" dirty="0" err="1">
                <a:latin typeface="宋体" panose="02010600030101010101" pitchFamily="2" charset="-122"/>
                <a:ea typeface="宋体" panose="02010600030101010101" pitchFamily="2" charset="-122"/>
                <a:cs typeface="宋体" panose="02010600030101010101" pitchFamily="2" charset="-122"/>
              </a:rPr>
              <a:t>如图甲.直线的斜率表示速度,因此直线与时间轴夹角越大,则速度越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a:lnSpc>
                <a:spcPct val="150000"/>
              </a:lnSpc>
            </a:pPr>
            <a:r>
              <a:rPr sz="2400" spc="-100" dirty="0" err="1">
                <a:solidFill>
                  <a:schemeClr val="tx1"/>
                </a:solidFill>
                <a:uFillTx/>
                <a:latin typeface="宋体" panose="02010600030101010101" pitchFamily="2" charset="-122"/>
                <a:ea typeface="宋体" panose="02010600030101010101" pitchFamily="2" charset="-122"/>
                <a:cs typeface="宋体" panose="02010600030101010101" pitchFamily="2" charset="-122"/>
              </a:rPr>
              <a:t>ⅱ.做匀速直线运动的物体,速度大小不随时间变化,</a:t>
            </a:r>
            <a:r>
              <a:rPr sz="2400" i="1" dirty="0" err="1">
                <a:latin typeface="Times New Roman" panose="02020603050405020304" pitchFamily="18" charset="0"/>
                <a:ea typeface="宋体" panose="02010600030101010101" pitchFamily="2" charset="-122"/>
                <a:cs typeface="Times New Roman" panose="02020603050405020304" pitchFamily="18" charset="0"/>
              </a:rPr>
              <a:t>v</a:t>
            </a:r>
            <a:r>
              <a:rPr sz="2400" spc="-100" dirty="0" err="1">
                <a:solidFill>
                  <a:schemeClr val="tx1"/>
                </a:solidFill>
                <a:uFillTx/>
                <a:latin typeface="宋体" panose="02010600030101010101" pitchFamily="2" charset="-122"/>
                <a:ea typeface="宋体" panose="02010600030101010101" pitchFamily="2" charset="-122"/>
                <a:cs typeface="宋体" panose="02010600030101010101" pitchFamily="2" charset="-122"/>
              </a:rPr>
              <a:t>-</a:t>
            </a:r>
            <a:r>
              <a:rPr sz="2400" i="1" dirty="0" err="1">
                <a:latin typeface="Times New Roman" panose="02020603050405020304" pitchFamily="18" charset="0"/>
                <a:ea typeface="宋体" panose="02010600030101010101" pitchFamily="2" charset="-122"/>
                <a:cs typeface="Times New Roman" panose="02020603050405020304" pitchFamily="18" charset="0"/>
              </a:rPr>
              <a:t>t</a:t>
            </a:r>
            <a:r>
              <a:rPr sz="2400" spc="-100" dirty="0" err="1">
                <a:solidFill>
                  <a:schemeClr val="tx1"/>
                </a:solidFill>
                <a:uFillTx/>
                <a:latin typeface="宋体" panose="02010600030101010101" pitchFamily="2" charset="-122"/>
                <a:ea typeface="宋体" panose="02010600030101010101" pitchFamily="2" charset="-122"/>
                <a:cs typeface="宋体" panose="02010600030101010101" pitchFamily="2" charset="-122"/>
              </a:rPr>
              <a:t>图像是一条平行于时间轴的直线</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(在第一象限的部分),如图乙.直线与时间轴距离越大,则速度越</a:t>
            </a:r>
            <a:r>
              <a:rPr sz="2400" u="sng"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cs typeface="宋体" panose="02010600030101010101" pitchFamily="2" charset="-122"/>
              </a:rPr>
              <a:t>. </a:t>
            </a:r>
          </a:p>
        </p:txBody>
      </p:sp>
      <p:pic>
        <p:nvPicPr>
          <p:cNvPr id="627" name="18考点帮S185.EPS" descr="id:2147492396;FounderCES"/>
          <p:cNvPicPr>
            <a:picLocks noChangeAspect="1"/>
          </p:cNvPicPr>
          <p:nvPr/>
        </p:nvPicPr>
        <p:blipFill>
          <a:blip r:embed="rId2"/>
          <a:stretch>
            <a:fillRect/>
          </a:stretch>
        </p:blipFill>
        <p:spPr>
          <a:xfrm>
            <a:off x="4448174" y="2025369"/>
            <a:ext cx="3295650" cy="1499235"/>
          </a:xfrm>
          <a:prstGeom prst="rect">
            <a:avLst/>
          </a:prstGeom>
        </p:spPr>
      </p:pic>
      <p:sp>
        <p:nvSpPr>
          <p:cNvPr id="5" name="矩形 4"/>
          <p:cNvSpPr/>
          <p:nvPr/>
        </p:nvSpPr>
        <p:spPr>
          <a:xfrm>
            <a:off x="7555806" y="3613724"/>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a:t>
            </a:r>
          </a:p>
        </p:txBody>
      </p:sp>
      <p:sp>
        <p:nvSpPr>
          <p:cNvPr id="2" name="矩形 1"/>
          <p:cNvSpPr/>
          <p:nvPr/>
        </p:nvSpPr>
        <p:spPr>
          <a:xfrm>
            <a:off x="4098688" y="4690273"/>
            <a:ext cx="6540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3" name="矩形 2"/>
          <p:cNvSpPr/>
          <p:nvPr/>
        </p:nvSpPr>
        <p:spPr>
          <a:xfrm>
            <a:off x="9705060" y="5795467"/>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mc:AlternateContent xmlns:mc="http://schemas.openxmlformats.org/markup-compatibility/2006" xmlns:a14="http://schemas.microsoft.com/office/drawing/2010/main">
        <mc:Choice Requires="a14">
          <p:sp>
            <p:nvSpPr>
              <p:cNvPr id="13" name="矩形 12"/>
              <p:cNvSpPr/>
              <p:nvPr/>
            </p:nvSpPr>
            <p:spPr>
              <a:xfrm>
                <a:off x="757367" y="1633104"/>
                <a:ext cx="10694013" cy="4071051"/>
              </a:xfrm>
              <a:prstGeom prst="rect">
                <a:avLst/>
              </a:prstGeom>
            </p:spPr>
            <p:txBody>
              <a:bodyPr wrap="square">
                <a:spAutoFit/>
              </a:bodyPr>
              <a:lstStyle/>
              <a:p>
                <a:pPr algn="just">
                  <a:lnSpc>
                    <a:spcPct val="15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对速度公式的理解</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对于一个做匀速直线运动的物体</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其速度是恒定的</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与路程和时间无关</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此时</a:t>
                </a:r>
                <a:r>
                  <a:rPr lang="zh-CN" altLang="en-US"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其路程与时间成正比</a:t>
                </a:r>
                <a:r>
                  <a:rPr lang="en-US" altLang="zh-CN"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a:t>
                </a:r>
                <a:r>
                  <a:rPr lang="zh-CN" altLang="en-US"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不能根据</a:t>
                </a:r>
                <a14:m>
                  <m:oMath xmlns:m="http://schemas.openxmlformats.org/officeDocument/2006/math">
                    <m:r>
                      <a:rPr lang="zh-CN" altLang="en-US" sz="2400" i="1" spc="100" dirty="0" smtClean="0">
                        <a:solidFill>
                          <a:schemeClr val="tx1">
                            <a:lumMod val="85000"/>
                            <a:lumOff val="15000"/>
                          </a:schemeClr>
                        </a:solidFill>
                        <a:uFillTx/>
                        <a:latin typeface="Cambria Math" panose="02040503050406030204" pitchFamily="18" charset="0"/>
                        <a:ea typeface="宋体" panose="02010600030101010101" pitchFamily="2" charset="-122"/>
                        <a:cs typeface="楷体" panose="02010609060101010101" pitchFamily="49" charset="-122"/>
                      </a:rPr>
                      <m:t>𝑣</m:t>
                    </m:r>
                    <m:r>
                      <a:rPr lang="en-US" altLang="zh-CN" sz="2400" i="1" spc="100" dirty="0">
                        <a:solidFill>
                          <a:schemeClr val="tx1">
                            <a:lumMod val="85000"/>
                            <a:lumOff val="15000"/>
                          </a:schemeClr>
                        </a:solidFill>
                        <a:uFillTx/>
                        <a:latin typeface="Cambria Math" panose="02040503050406030204" pitchFamily="18" charset="0"/>
                        <a:ea typeface="宋体" panose="02010600030101010101" pitchFamily="2" charset="-122"/>
                        <a:cs typeface="楷体" panose="02010609060101010101" pitchFamily="49" charset="-122"/>
                      </a:rPr>
                      <m:t>=</m:t>
                    </m:r>
                    <m:f>
                      <m:fPr>
                        <m:ctrlPr>
                          <a:rPr lang="en-US" altLang="zh-CN" sz="2400" b="0" i="1" spc="100" dirty="0" smtClean="0">
                            <a:solidFill>
                              <a:schemeClr val="tx1">
                                <a:lumMod val="85000"/>
                                <a:lumOff val="15000"/>
                              </a:schemeClr>
                            </a:solidFill>
                            <a:uFillTx/>
                            <a:latin typeface="Cambria Math"/>
                            <a:ea typeface="宋体" panose="02010600030101010101" pitchFamily="2" charset="-122"/>
                            <a:cs typeface="楷体" panose="02010609060101010101" pitchFamily="49" charset="-122"/>
                          </a:rPr>
                        </m:ctrlPr>
                      </m:fPr>
                      <m:num>
                        <m:r>
                          <a:rPr lang="zh-CN" altLang="en-US" sz="2400" b="0" i="1" spc="100" dirty="0" smtClean="0">
                            <a:solidFill>
                              <a:schemeClr val="tx1">
                                <a:lumMod val="85000"/>
                                <a:lumOff val="15000"/>
                              </a:schemeClr>
                            </a:solidFill>
                            <a:uFillTx/>
                            <a:latin typeface="Cambria Math" panose="02040503050406030204" pitchFamily="18" charset="0"/>
                            <a:ea typeface="宋体" panose="02010600030101010101" pitchFamily="2" charset="-122"/>
                            <a:cs typeface="楷体" panose="02010609060101010101" pitchFamily="49" charset="-122"/>
                          </a:rPr>
                          <m:t>𝑠</m:t>
                        </m:r>
                      </m:num>
                      <m:den>
                        <m:r>
                          <a:rPr lang="en-US" altLang="zh-CN" sz="2400" b="0" i="1" spc="100" dirty="0" smtClean="0">
                            <a:solidFill>
                              <a:schemeClr val="tx1">
                                <a:lumMod val="85000"/>
                                <a:lumOff val="15000"/>
                              </a:schemeClr>
                            </a:solidFill>
                            <a:uFillTx/>
                            <a:latin typeface="Cambria Math" panose="02040503050406030204" pitchFamily="18" charset="0"/>
                            <a:ea typeface="宋体" panose="02010600030101010101" pitchFamily="2" charset="-122"/>
                            <a:cs typeface="楷体" panose="02010609060101010101" pitchFamily="49" charset="-122"/>
                          </a:rPr>
                          <m:t>𝑡</m:t>
                        </m:r>
                      </m:den>
                    </m:f>
                  </m:oMath>
                </a14:m>
                <a:r>
                  <a:rPr lang="zh-CN" altLang="en-US"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得出物体的速度与路程成正比或与时间成反比</a:t>
                </a:r>
                <a:r>
                  <a:rPr lang="en-US" altLang="zh-CN" sz="2400" spc="100" dirty="0">
                    <a:solidFill>
                      <a:schemeClr val="tx1">
                        <a:lumMod val="85000"/>
                        <a:lumOff val="15000"/>
                      </a:schemeClr>
                    </a:solidFill>
                    <a:uFillTx/>
                    <a:latin typeface="宋体" panose="02010600030101010101" pitchFamily="2" charset="-122"/>
                    <a:ea typeface="宋体" panose="02010600030101010101" pitchFamily="2" charset="-122"/>
                    <a:cs typeface="楷体" panose="02010609060101010101" pitchFamily="49" charset="-122"/>
                  </a:rPr>
                  <a:t>.</a:t>
                </a:r>
                <a:endPar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a:lnSpc>
                    <a:spcPct val="15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比较多个做匀速直线运动的物体的速度时</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当通过的路程一定</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速度与时间成反比</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当通过的时间一定</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速度与路程成正比</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a:lnSpc>
                    <a:spcPct val="150000"/>
                  </a:lnSpc>
                </a:pP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匀速直线运动是最简单的机械运动</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是一种理想化的运动模型</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mc:Choice>
        <mc:Fallback xmlns="">
          <p:sp>
            <p:nvSpPr>
              <p:cNvPr id="13" name="矩形 12"/>
              <p:cNvSpPr>
                <a:spLocks noRot="1" noChangeAspect="1" noMove="1" noResize="1" noEditPoints="1" noAdjustHandles="1" noChangeArrowheads="1" noChangeShapeType="1" noTextEdit="1"/>
              </p:cNvSpPr>
              <p:nvPr/>
            </p:nvSpPr>
            <p:spPr>
              <a:xfrm>
                <a:off x="757367" y="1633104"/>
                <a:ext cx="10694013" cy="4071051"/>
              </a:xfrm>
              <a:prstGeom prst="rect">
                <a:avLst/>
              </a:prstGeom>
              <a:blipFill>
                <a:blip r:embed="rId2"/>
                <a:stretch>
                  <a:fillRect l="-855" r="-855" b="-2395"/>
                </a:stretch>
              </a:blipFill>
            </p:spPr>
            <p:txBody>
              <a:bodyPr/>
              <a:lstStyle/>
              <a:p>
                <a:r>
                  <a:rPr lang="zh-CN" altLang="en-US">
                    <a:noFill/>
                  </a:rPr>
                  <a:t> </a:t>
                </a:r>
              </a:p>
            </p:txBody>
          </p:sp>
        </mc:Fallback>
      </mc:AlternateContent>
    </p:spTree>
  </p:cSld>
  <p:clrMapOvr>
    <a:masterClrMapping/>
  </p:clrMapOvr>
  <p:transition spd="med">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3" name="矩形 12"/>
          <p:cNvSpPr/>
          <p:nvPr/>
        </p:nvSpPr>
        <p:spPr>
          <a:xfrm>
            <a:off x="757367" y="1633104"/>
            <a:ext cx="10694013"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3.做匀速直线运动的物体的速度等于其任意时间段或路程段的平均速度,也等于其全程的平均速度;做变速直线运动的物体,其在任意时间段或路程段的平均速度与全程的平均速度没有直接的关系.</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4.严格来说,路程—时间图像(</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图像)与位置—时间图像(</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x</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图像)是有区别的;初中阶段不强调这一区别,同学们在做题时需灵活应对.</a:t>
            </a:r>
          </a:p>
        </p:txBody>
      </p:sp>
    </p:spTree>
  </p:cSld>
  <p:clrMapOvr>
    <a:masterClrMapping/>
  </p:clrMapOvr>
  <p:transition spd="med">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33220"/>
            <a:ext cx="10714975" cy="452310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1.如图所示,物体的长度是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cm</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第</a:t>
            </a:r>
            <a:r>
              <a:rPr lang="en-US" alt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题图                        </a:t>
            </a:r>
            <a:r>
              <a:rPr 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sym typeface="+mn-ea"/>
              </a:rPr>
              <a:t>第</a:t>
            </a:r>
            <a:r>
              <a:rPr lang="en-US" alt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sym typeface="+mn-ea"/>
              </a:rPr>
              <a:t>2</a:t>
            </a:r>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sym typeface="+mn-ea"/>
              </a:rPr>
              <a:t>题图</a:t>
            </a:r>
            <a:endParaRPr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2.如图所示,刻度尺的分度值是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mm</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,铅笔的长度是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cm</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.两种读数方法中,</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是正确的. </a:t>
            </a:r>
          </a:p>
        </p:txBody>
      </p:sp>
      <p:pic>
        <p:nvPicPr>
          <p:cNvPr id="2" name="图片 1"/>
          <p:cNvPicPr>
            <a:picLocks noChangeAspect="1"/>
          </p:cNvPicPr>
          <p:nvPr/>
        </p:nvPicPr>
        <p:blipFill>
          <a:blip r:embed="rId2"/>
          <a:stretch>
            <a:fillRect/>
          </a:stretch>
        </p:blipFill>
        <p:spPr>
          <a:xfrm>
            <a:off x="1534501" y="3092199"/>
            <a:ext cx="3939142" cy="1281784"/>
          </a:xfrm>
          <a:prstGeom prst="rect">
            <a:avLst/>
          </a:prstGeom>
        </p:spPr>
      </p:pic>
      <p:pic>
        <p:nvPicPr>
          <p:cNvPr id="648" name="18ZKYBWLKDBS63.jpg" descr="id:2147492494;FounderCES"/>
          <p:cNvPicPr>
            <a:picLocks noChangeAspect="1"/>
          </p:cNvPicPr>
          <p:nvPr/>
        </p:nvPicPr>
        <p:blipFill>
          <a:blip r:embed="rId3"/>
          <a:stretch>
            <a:fillRect/>
          </a:stretch>
        </p:blipFill>
        <p:spPr>
          <a:xfrm>
            <a:off x="5788660" y="2313955"/>
            <a:ext cx="3413984" cy="2230090"/>
          </a:xfrm>
          <a:prstGeom prst="rect">
            <a:avLst/>
          </a:prstGeom>
        </p:spPr>
      </p:pic>
      <p:sp>
        <p:nvSpPr>
          <p:cNvPr id="5" name="矩形 4"/>
          <p:cNvSpPr/>
          <p:nvPr/>
        </p:nvSpPr>
        <p:spPr>
          <a:xfrm>
            <a:off x="4818380" y="1690112"/>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2.70</a:t>
            </a:r>
          </a:p>
        </p:txBody>
      </p:sp>
      <p:sp>
        <p:nvSpPr>
          <p:cNvPr id="3" name="矩形 2"/>
          <p:cNvSpPr/>
          <p:nvPr/>
        </p:nvSpPr>
        <p:spPr>
          <a:xfrm>
            <a:off x="5473643" y="5011907"/>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p>
        </p:txBody>
      </p:sp>
      <p:sp>
        <p:nvSpPr>
          <p:cNvPr id="4" name="矩形 3"/>
          <p:cNvSpPr/>
          <p:nvPr/>
        </p:nvSpPr>
        <p:spPr>
          <a:xfrm>
            <a:off x="8801883" y="5010150"/>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8.80</a:t>
            </a:r>
          </a:p>
        </p:txBody>
      </p:sp>
      <p:sp>
        <p:nvSpPr>
          <p:cNvPr id="6" name="矩形 5"/>
          <p:cNvSpPr/>
          <p:nvPr/>
        </p:nvSpPr>
        <p:spPr>
          <a:xfrm>
            <a:off x="2533792" y="5544953"/>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乙</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4"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sp>
        <p:nvSpPr>
          <p:cNvPr id="10" name="矩形 9"/>
          <p:cNvSpPr/>
          <p:nvPr/>
        </p:nvSpPr>
        <p:spPr>
          <a:xfrm>
            <a:off x="1054735" y="3075940"/>
            <a:ext cx="10081895" cy="706755"/>
          </a:xfrm>
          <a:prstGeom prst="rect">
            <a:avLst/>
          </a:prstGeom>
        </p:spPr>
        <p:txBody>
          <a:bodyPr wrap="square">
            <a:spAutoFit/>
          </a:bodyPr>
          <a:lstStyle/>
          <a:p>
            <a:pPr algn="ctr"/>
            <a:r>
              <a:rPr lang="zh-CN" altLang="en-US" sz="4000" b="1" dirty="0">
                <a:solidFill>
                  <a:srgbClr val="EE3028"/>
                </a:solidFill>
                <a:cs typeface="+mn-ea"/>
                <a:sym typeface="+mn-lt"/>
              </a:rPr>
              <a:t>第一节　机械运动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40840"/>
            <a:ext cx="10062845" cy="576248"/>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3.如图所示的停表的示数是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min</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,合</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p:txBody>
      </p:sp>
      <p:pic>
        <p:nvPicPr>
          <p:cNvPr id="652" name="18ZKYBWLKDBS64.jpg" descr="id:2147492501;FounderCES"/>
          <p:cNvPicPr>
            <a:picLocks noChangeAspect="1"/>
          </p:cNvPicPr>
          <p:nvPr/>
        </p:nvPicPr>
        <p:blipFill>
          <a:blip r:embed="rId2"/>
          <a:stretch>
            <a:fillRect/>
          </a:stretch>
        </p:blipFill>
        <p:spPr>
          <a:xfrm>
            <a:off x="4414557" y="2393817"/>
            <a:ext cx="3362886" cy="3464692"/>
          </a:xfrm>
          <a:prstGeom prst="rect">
            <a:avLst/>
          </a:prstGeom>
        </p:spPr>
      </p:pic>
      <p:sp>
        <p:nvSpPr>
          <p:cNvPr id="6" name="矩形 5"/>
          <p:cNvSpPr/>
          <p:nvPr/>
        </p:nvSpPr>
        <p:spPr>
          <a:xfrm>
            <a:off x="6674485" y="1732915"/>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38.5</a:t>
            </a:r>
          </a:p>
        </p:txBody>
      </p:sp>
      <p:sp>
        <p:nvSpPr>
          <p:cNvPr id="2" name="矩形 1"/>
          <p:cNvSpPr/>
          <p:nvPr/>
        </p:nvSpPr>
        <p:spPr>
          <a:xfrm>
            <a:off x="4867039" y="1732914"/>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p>
        </p:txBody>
      </p:sp>
      <p:sp>
        <p:nvSpPr>
          <p:cNvPr id="3" name="矩形 2"/>
          <p:cNvSpPr/>
          <p:nvPr/>
        </p:nvSpPr>
        <p:spPr>
          <a:xfrm>
            <a:off x="8427085" y="1732915"/>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218.5</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33220"/>
            <a:ext cx="10672445" cy="3329758"/>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4.用同一根钢尺测量同一长度,钢尺的温度越高,测量值越</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5.图甲中,坐在停在车站内的火车中的旅客,以站台为参照物是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的,以旁边另一列启动的火车为参照物是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的;图乙中,正在给战机加油的加油机,以战机为参照物是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的,以地面为参照物是</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的.</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pic>
        <p:nvPicPr>
          <p:cNvPr id="665" name="18ZKYBWLKDBS65.jpg" descr="id:2147492557;FounderCES"/>
          <p:cNvPicPr>
            <a:picLocks noChangeAspect="1"/>
          </p:cNvPicPr>
          <p:nvPr/>
        </p:nvPicPr>
        <p:blipFill>
          <a:blip r:embed="rId2"/>
          <a:stretch>
            <a:fillRect/>
          </a:stretch>
        </p:blipFill>
        <p:spPr>
          <a:xfrm>
            <a:off x="3044854" y="3992201"/>
            <a:ext cx="6587174" cy="1702819"/>
          </a:xfrm>
          <a:prstGeom prst="rect">
            <a:avLst/>
          </a:prstGeom>
        </p:spPr>
      </p:pic>
      <p:sp>
        <p:nvSpPr>
          <p:cNvPr id="2" name="矩形 1"/>
          <p:cNvSpPr/>
          <p:nvPr/>
        </p:nvSpPr>
        <p:spPr>
          <a:xfrm>
            <a:off x="8584565" y="1733550"/>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p>
        </p:txBody>
      </p:sp>
      <p:sp>
        <p:nvSpPr>
          <p:cNvPr id="3" name="矩形 2"/>
          <p:cNvSpPr/>
          <p:nvPr/>
        </p:nvSpPr>
        <p:spPr>
          <a:xfrm>
            <a:off x="9234627" y="2229869"/>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4" name="矩形 3"/>
          <p:cNvSpPr/>
          <p:nvPr/>
        </p:nvSpPr>
        <p:spPr>
          <a:xfrm>
            <a:off x="5747799" y="2799784"/>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p>
        </p:txBody>
      </p:sp>
      <p:sp>
        <p:nvSpPr>
          <p:cNvPr id="5" name="矩形 4"/>
          <p:cNvSpPr/>
          <p:nvPr/>
        </p:nvSpPr>
        <p:spPr>
          <a:xfrm>
            <a:off x="4247227" y="3363802"/>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6" name="矩形 5"/>
          <p:cNvSpPr/>
          <p:nvPr/>
        </p:nvSpPr>
        <p:spPr>
          <a:xfrm>
            <a:off x="8413203" y="3337716"/>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p>
        </p:txBody>
      </p:sp>
      <p:sp>
        <p:nvSpPr>
          <p:cNvPr id="10" name="矩形 9">
            <a:extLst>
              <a:ext uri="{FF2B5EF4-FFF2-40B4-BE49-F238E27FC236}">
                <a16:creationId xmlns:a16="http://schemas.microsoft.com/office/drawing/2014/main" xmlns="" id="{E59DB8F2-620A-4614-A84A-CE1B6DB16CDD}"/>
              </a:ext>
            </a:extLst>
          </p:cNvPr>
          <p:cNvSpPr/>
          <p:nvPr/>
        </p:nvSpPr>
        <p:spPr>
          <a:xfrm>
            <a:off x="4247227" y="5668357"/>
            <a:ext cx="4567164" cy="400110"/>
          </a:xfrm>
          <a:prstGeom prst="rect">
            <a:avLst/>
          </a:prstGeom>
        </p:spPr>
        <p:txBody>
          <a:bodyPr wrap="square">
            <a:spAutoFit/>
          </a:bodyPr>
          <a:lstStyle/>
          <a:p>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甲                      乙 </a:t>
            </a:r>
            <a:endParaRPr lang="zh-CN" altLang="en-US" sz="2000"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4" y="1633220"/>
            <a:ext cx="10778771" cy="388375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6.下图记录了两辆汽车在平直公路上行驶时在相同的时间内通过的路程,则图甲中的汽车做的</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是匀速直线运动,图乙中的汽车做的</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是变速直线运动</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.(均选填“一定”或“可能”)两车在40 </a:t>
            </a:r>
            <a:r>
              <a:rPr sz="2400" dirty="0" err="1">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内的平均速度均为</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p>
          <a:p>
            <a:pPr algn="just" fontAlgn="auto">
              <a:lnSpc>
                <a:spcPct val="15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甲                                       乙</a:t>
            </a:r>
          </a:p>
        </p:txBody>
      </p:sp>
      <p:pic>
        <p:nvPicPr>
          <p:cNvPr id="669" name="18ZKYBWLKDBS66-1.jpg" descr="id:2147492564;FounderCES"/>
          <p:cNvPicPr>
            <a:picLocks noChangeAspect="1"/>
          </p:cNvPicPr>
          <p:nvPr/>
        </p:nvPicPr>
        <p:blipFill>
          <a:blip r:embed="rId2"/>
          <a:stretch>
            <a:fillRect/>
          </a:stretch>
        </p:blipFill>
        <p:spPr>
          <a:xfrm>
            <a:off x="878205" y="4177030"/>
            <a:ext cx="5217795" cy="735330"/>
          </a:xfrm>
          <a:prstGeom prst="rect">
            <a:avLst/>
          </a:prstGeom>
        </p:spPr>
      </p:pic>
      <p:pic>
        <p:nvPicPr>
          <p:cNvPr id="670" name="18ZKYBWLKDBS66-2.jpg" descr="id:2147492571;FounderCES"/>
          <p:cNvPicPr>
            <a:picLocks noChangeAspect="1"/>
          </p:cNvPicPr>
          <p:nvPr/>
        </p:nvPicPr>
        <p:blipFill>
          <a:blip r:embed="rId3"/>
          <a:stretch>
            <a:fillRect/>
          </a:stretch>
        </p:blipFill>
        <p:spPr>
          <a:xfrm>
            <a:off x="6297295" y="4202430"/>
            <a:ext cx="5006340" cy="709930"/>
          </a:xfrm>
          <a:prstGeom prst="rect">
            <a:avLst/>
          </a:prstGeom>
        </p:spPr>
      </p:pic>
      <p:sp>
        <p:nvSpPr>
          <p:cNvPr id="5" name="矩形 4"/>
          <p:cNvSpPr/>
          <p:nvPr/>
        </p:nvSpPr>
        <p:spPr>
          <a:xfrm>
            <a:off x="2881312" y="2227263"/>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可能</a:t>
            </a:r>
          </a:p>
        </p:txBody>
      </p:sp>
      <p:sp>
        <p:nvSpPr>
          <p:cNvPr id="2" name="矩形 1"/>
          <p:cNvSpPr/>
          <p:nvPr/>
        </p:nvSpPr>
        <p:spPr>
          <a:xfrm>
            <a:off x="8960455" y="2227263"/>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一定</a:t>
            </a:r>
          </a:p>
        </p:txBody>
      </p:sp>
      <p:sp>
        <p:nvSpPr>
          <p:cNvPr id="3" name="矩形 2"/>
          <p:cNvSpPr/>
          <p:nvPr/>
        </p:nvSpPr>
        <p:spPr>
          <a:xfrm>
            <a:off x="9753260" y="2808971"/>
            <a:ext cx="666647"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33220"/>
            <a:ext cx="10693710" cy="388375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7.如图甲所示是汽车的速度表盘,此时汽车的速度约</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m/s</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(保留一位小数);若看到前方有如图乙所示的交通标志,司机应</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甲　　　</a:t>
            </a:r>
            <a:r>
              <a:rPr lang="en-US" alt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乙 </a:t>
            </a:r>
          </a:p>
        </p:txBody>
      </p:sp>
      <p:pic>
        <p:nvPicPr>
          <p:cNvPr id="680" name="19WJJANZKBWLZYY13.jpg" descr="id:2147492627;FounderCES"/>
          <p:cNvPicPr>
            <a:picLocks noChangeAspect="1"/>
          </p:cNvPicPr>
          <p:nvPr/>
        </p:nvPicPr>
        <p:blipFill>
          <a:blip r:embed="rId2"/>
          <a:stretch>
            <a:fillRect/>
          </a:stretch>
        </p:blipFill>
        <p:spPr>
          <a:xfrm>
            <a:off x="3109500" y="2702560"/>
            <a:ext cx="5545523" cy="2345690"/>
          </a:xfrm>
          <a:prstGeom prst="rect">
            <a:avLst/>
          </a:prstGeom>
        </p:spPr>
      </p:pic>
      <p:sp>
        <p:nvSpPr>
          <p:cNvPr id="5" name="矩形 4"/>
          <p:cNvSpPr/>
          <p:nvPr/>
        </p:nvSpPr>
        <p:spPr>
          <a:xfrm>
            <a:off x="8017510" y="1726770"/>
            <a:ext cx="8172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27.8</a:t>
            </a:r>
          </a:p>
        </p:txBody>
      </p:sp>
      <p:sp>
        <p:nvSpPr>
          <p:cNvPr id="2" name="矩形 1"/>
          <p:cNvSpPr/>
          <p:nvPr/>
        </p:nvSpPr>
        <p:spPr>
          <a:xfrm>
            <a:off x="7758270" y="2242185"/>
            <a:ext cx="9702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减速</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33220"/>
            <a:ext cx="10683078" cy="4391587"/>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8.判断下列命题的正误.</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(1)测量长度时一定要选用分度值最小的刻度尺.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(2)从中间折断的刻度尺,两段都可使用.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(3)只要测量仪器足够精密,测量误差是可以消除的.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a:t>
            </a:r>
            <a:r>
              <a:rPr sz="2400" dirty="0" err="1">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若以甲为参照物,乙是运动的,则以乙为参照物,甲可能是静止的</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p>
          <a:p>
            <a:pPr algn="just" fontAlgn="auto">
              <a:lnSpc>
                <a:spcPct val="20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sp>
        <p:nvSpPr>
          <p:cNvPr id="5" name="矩形 4"/>
          <p:cNvSpPr/>
          <p:nvPr/>
        </p:nvSpPr>
        <p:spPr>
          <a:xfrm>
            <a:off x="10705465" y="2605405"/>
            <a:ext cx="7289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617200" y="3342005"/>
            <a:ext cx="8172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10661015" y="4053205"/>
            <a:ext cx="8172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661015" y="4764405"/>
            <a:ext cx="8172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555" y="1633220"/>
            <a:ext cx="10672445" cy="452310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(5)以向东行驶的汽车为参照物,另一辆向东行驶的汽车可能是向西运动的.</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(6)两个物体间的距离保持不变,则二者一定相对静止.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(7)物体运动的时间越短,其速度越大.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(8)某物体走走停停,计算平均速度时,运动时间不包括物体静止时所用的时间.	                                                     </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p:txBody>
      </p:sp>
      <p:sp>
        <p:nvSpPr>
          <p:cNvPr id="4" name="矩形 3"/>
          <p:cNvSpPr/>
          <p:nvPr/>
        </p:nvSpPr>
        <p:spPr>
          <a:xfrm>
            <a:off x="10641497" y="3393440"/>
            <a:ext cx="54460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641497" y="4104640"/>
            <a:ext cx="54460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640861" y="5603240"/>
            <a:ext cx="629654"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641495" y="2567940"/>
            <a:ext cx="544599"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3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速度的计算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2192075"/>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[2020合肥包河区二模]</a:t>
            </a:r>
            <a:r>
              <a:rPr sz="2400" dirty="0">
                <a:latin typeface="宋体" panose="02010600030101010101" pitchFamily="2" charset="-122"/>
                <a:ea typeface="宋体" panose="02010600030101010101" pitchFamily="2" charset="-122"/>
              </a:rPr>
              <a:t>被誉为“新的世界七大奇迹”之一的港珠澳大桥由“水上桥面”和“海底隧道”组成.其中海底隧道长为5.6 </a:t>
            </a:r>
            <a:r>
              <a:rPr sz="2400" dirty="0">
                <a:latin typeface="Times New Roman" panose="02020603050405020304" pitchFamily="18" charset="0"/>
                <a:ea typeface="宋体" panose="02010600030101010101" pitchFamily="2" charset="-122"/>
                <a:cs typeface="Times New Roman" panose="02020603050405020304" pitchFamily="18" charset="0"/>
              </a:rPr>
              <a:t>km</a:t>
            </a:r>
            <a:r>
              <a:rPr sz="2400" dirty="0">
                <a:latin typeface="宋体" panose="02010600030101010101" pitchFamily="2" charset="-122"/>
                <a:ea typeface="宋体" panose="02010600030101010101" pitchFamily="2" charset="-122"/>
              </a:rPr>
              <a:t>,设计的最大时速为 100 </a:t>
            </a:r>
            <a:r>
              <a:rPr sz="2400" dirty="0" err="1">
                <a:latin typeface="Times New Roman" panose="02020603050405020304" pitchFamily="18" charset="0"/>
                <a:ea typeface="宋体" panose="02010600030101010101" pitchFamily="2" charset="-122"/>
                <a:cs typeface="Times New Roman" panose="02020603050405020304" pitchFamily="18" charset="0"/>
              </a:rPr>
              <a:t>km</a:t>
            </a:r>
            <a:r>
              <a:rPr sz="2400" dirty="0" err="1">
                <a:latin typeface="宋体" panose="02010600030101010101" pitchFamily="2" charset="-122"/>
                <a:ea typeface="宋体" panose="02010600030101010101" pitchFamily="2" charset="-122"/>
              </a:rPr>
              <a:t>,则汽车通过该海底隧道至少需要</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rPr>
              <a:t>(</a:t>
            </a:r>
            <a:r>
              <a:rPr sz="2400" dirty="0" err="1">
                <a:latin typeface="宋体" panose="02010600030101010101" pitchFamily="2" charset="-122"/>
                <a:ea typeface="宋体" panose="02010600030101010101" pitchFamily="2" charset="-122"/>
              </a:rPr>
              <a:t>保留一位小数</a:t>
            </a:r>
            <a:r>
              <a:rPr sz="2400" dirty="0">
                <a:latin typeface="宋体" panose="02010600030101010101" pitchFamily="2" charset="-122"/>
                <a:ea typeface="宋体" panose="02010600030101010101" pitchFamily="2" charset="-122"/>
              </a:rPr>
              <a:t>).</a:t>
            </a:r>
          </a:p>
        </p:txBody>
      </p:sp>
      <p:sp>
        <p:nvSpPr>
          <p:cNvPr id="4" name="矩形 3"/>
          <p:cNvSpPr/>
          <p:nvPr/>
        </p:nvSpPr>
        <p:spPr>
          <a:xfrm>
            <a:off x="6940551" y="2968625"/>
            <a:ext cx="8172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3.4</a:t>
            </a:r>
          </a:p>
        </p:txBody>
      </p:sp>
    </p:spTree>
    <p:extLst>
      <p:ext uri="{BB962C8B-B14F-4D97-AF65-F5344CB8AC3E}">
        <p14:creationId xmlns:p14="http://schemas.microsoft.com/office/powerpoint/2010/main" val="3281743486"/>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速度的计算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2192075"/>
          </a:xfrm>
          <a:prstGeom prst="rect">
            <a:avLst/>
          </a:prstGeom>
        </p:spPr>
        <p:txBody>
          <a:bodyPr wrap="square">
            <a:spAutoFit/>
          </a:bodyPr>
          <a:lstStyle/>
          <a:p>
            <a:pPr algn="just" fontAlgn="auto">
              <a:lnSpc>
                <a:spcPct val="200000"/>
              </a:lnSpc>
            </a:pPr>
            <a:r>
              <a:rPr lang="en-US" altLang="zh-CN" sz="2400" dirty="0">
                <a:latin typeface="黑体" panose="02010609060101010101" pitchFamily="49" charset="-122"/>
                <a:ea typeface="黑体" panose="02010609060101010101" pitchFamily="49" charset="-122"/>
                <a:cs typeface="黑体" panose="02010609060101010101" pitchFamily="49" charset="-122"/>
              </a:rPr>
              <a:t>例2</a:t>
            </a:r>
            <a:r>
              <a:rPr lang="zh-CN" altLang="en-US" sz="2400" dirty="0">
                <a:latin typeface="黑体" panose="02010609060101010101" pitchFamily="49" charset="-122"/>
                <a:ea typeface="黑体" panose="02010609060101010101" pitchFamily="49" charset="-122"/>
                <a:sym typeface="+mn-ea"/>
              </a:rPr>
              <a:t>　</a:t>
            </a:r>
            <a:r>
              <a:rPr lang="en-US" altLang="zh-CN" sz="2400" dirty="0">
                <a:latin typeface="仿宋" panose="02010609060101010101" pitchFamily="49" charset="-122"/>
                <a:ea typeface="仿宋" panose="02010609060101010101" pitchFamily="49" charset="-122"/>
                <a:cs typeface="仿宋" panose="02010609060101010101" pitchFamily="49" charset="-122"/>
              </a:rPr>
              <a:t>[2019芜湖三模]</a:t>
            </a:r>
            <a:r>
              <a:rPr lang="en-US" altLang="zh-CN" sz="2400" dirty="0">
                <a:latin typeface="宋体" panose="02010600030101010101" pitchFamily="2" charset="-122"/>
                <a:ea typeface="宋体" panose="02010600030101010101" pitchFamily="2" charset="-122"/>
              </a:rPr>
              <a:t>“频闪照相”常用来研究物体的运动,如图是某小球运动时每隔0.1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s</a:t>
            </a:r>
            <a:r>
              <a:rPr lang="en-US" altLang="zh-CN" sz="2400" dirty="0" err="1">
                <a:latin typeface="宋体" panose="02010600030101010101" pitchFamily="2" charset="-122"/>
                <a:ea typeface="宋体" panose="02010600030101010101" pitchFamily="2" charset="-122"/>
              </a:rPr>
              <a:t>的频闪照片,</a:t>
            </a:r>
            <a:r>
              <a:rPr lang="en-US" altLang="zh-CN" sz="2400" i="1" dirty="0" err="1">
                <a:latin typeface="Times New Roman" panose="02020603050405020304" pitchFamily="18" charset="0"/>
                <a:ea typeface="宋体" panose="02010600030101010101" pitchFamily="2" charset="-122"/>
                <a:cs typeface="Times New Roman" panose="02020603050405020304" pitchFamily="18" charset="0"/>
              </a:rPr>
              <a:t>A</a:t>
            </a:r>
            <a:r>
              <a:rPr lang="en-US" altLang="zh-CN" sz="2400" dirty="0" err="1">
                <a:latin typeface="宋体" panose="02010600030101010101" pitchFamily="2" charset="-122"/>
                <a:ea typeface="宋体" panose="02010600030101010101" pitchFamily="2" charset="-122"/>
              </a:rPr>
              <a:t>、</a:t>
            </a:r>
            <a:r>
              <a:rPr lang="en-US" altLang="zh-CN" sz="2400" i="1" dirty="0" err="1">
                <a:latin typeface="Times New Roman" panose="02020603050405020304" pitchFamily="18" charset="0"/>
                <a:ea typeface="宋体" panose="02010600030101010101" pitchFamily="2" charset="-122"/>
                <a:cs typeface="Times New Roman" panose="02020603050405020304" pitchFamily="18" charset="0"/>
              </a:rPr>
              <a:t>B</a:t>
            </a:r>
            <a:r>
              <a:rPr lang="en-US" altLang="zh-CN" sz="2400" dirty="0" err="1">
                <a:latin typeface="宋体" panose="02010600030101010101" pitchFamily="2" charset="-122"/>
                <a:ea typeface="宋体" panose="02010600030101010101" pitchFamily="2" charset="-122"/>
              </a:rPr>
              <a:t>、</a:t>
            </a:r>
            <a:r>
              <a:rPr lang="en-US" altLang="zh-CN" sz="2400" i="1" dirty="0" err="1">
                <a:latin typeface="Times New Roman" panose="02020603050405020304" pitchFamily="18" charset="0"/>
                <a:ea typeface="宋体" panose="02010600030101010101" pitchFamily="2" charset="-122"/>
                <a:cs typeface="Times New Roman" panose="02020603050405020304" pitchFamily="18" charset="0"/>
              </a:rPr>
              <a:t>C</a:t>
            </a:r>
            <a:r>
              <a:rPr lang="en-US" altLang="zh-CN" sz="2400" dirty="0" err="1">
                <a:latin typeface="宋体" panose="02010600030101010101" pitchFamily="2" charset="-122"/>
                <a:ea typeface="宋体" panose="02010600030101010101" pitchFamily="2" charset="-122"/>
              </a:rPr>
              <a:t>是小球运动过程中连续的三个位置,由图可知小球从</a:t>
            </a:r>
            <a:r>
              <a:rPr lang="en-US" altLang="zh-CN" sz="2400" i="1" dirty="0" err="1">
                <a:latin typeface="Times New Roman" panose="02020603050405020304" pitchFamily="18" charset="0"/>
                <a:ea typeface="宋体" panose="02010600030101010101" pitchFamily="2" charset="-122"/>
                <a:cs typeface="Times New Roman" panose="02020603050405020304" pitchFamily="18" charset="0"/>
              </a:rPr>
              <a:t>A</a:t>
            </a:r>
            <a:r>
              <a:rPr lang="en-US" altLang="zh-CN" sz="2400" dirty="0" err="1">
                <a:latin typeface="宋体" panose="02010600030101010101" pitchFamily="2" charset="-122"/>
                <a:ea typeface="宋体" panose="02010600030101010101" pitchFamily="2" charset="-122"/>
              </a:rPr>
              <a:t>运动到</a:t>
            </a:r>
            <a:r>
              <a:rPr lang="en-US" altLang="zh-CN" sz="2400" i="1" dirty="0" err="1">
                <a:latin typeface="Times New Roman" panose="02020603050405020304" pitchFamily="18" charset="0"/>
                <a:ea typeface="宋体" panose="02010600030101010101" pitchFamily="2" charset="-122"/>
                <a:cs typeface="Times New Roman" panose="02020603050405020304" pitchFamily="18" charset="0"/>
              </a:rPr>
              <a:t>C</a:t>
            </a:r>
            <a:r>
              <a:rPr lang="en-US" altLang="zh-CN" sz="2400" dirty="0" err="1">
                <a:latin typeface="宋体" panose="02010600030101010101" pitchFamily="2" charset="-122"/>
                <a:ea typeface="宋体" panose="02010600030101010101" pitchFamily="2" charset="-122"/>
              </a:rPr>
              <a:t>的过程中,通过的路程是</a:t>
            </a:r>
            <a:r>
              <a:rPr lang="en-US" altLang="zh-CN" sz="2400" u="sng" dirty="0">
                <a:latin typeface="宋体" panose="02010600030101010101" pitchFamily="2" charset="-122"/>
                <a:ea typeface="宋体" panose="02010600030101010101" pitchFamily="2" charset="-122"/>
              </a:rPr>
              <a:t>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cm</a:t>
            </a:r>
            <a:r>
              <a:rPr lang="en-US" altLang="zh-CN" sz="2400" dirty="0" err="1">
                <a:latin typeface="宋体" panose="02010600030101010101" pitchFamily="2" charset="-122"/>
                <a:ea typeface="宋体" panose="02010600030101010101" pitchFamily="2" charset="-122"/>
              </a:rPr>
              <a:t>,平均速度是</a:t>
            </a:r>
            <a:r>
              <a:rPr lang="en-US" altLang="zh-CN" sz="2400" u="sng" dirty="0">
                <a:latin typeface="宋体" panose="02010600030101010101" pitchFamily="2" charset="-122"/>
                <a:ea typeface="宋体" panose="02010600030101010101" pitchFamily="2" charset="-122"/>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m/s</a:t>
            </a:r>
            <a:r>
              <a:rPr lang="en-US" altLang="zh-CN" sz="2400" dirty="0">
                <a:latin typeface="宋体" panose="02010600030101010101" pitchFamily="2" charset="-122"/>
                <a:ea typeface="宋体" panose="02010600030101010101" pitchFamily="2" charset="-122"/>
              </a:rPr>
              <a:t>.</a:t>
            </a:r>
          </a:p>
        </p:txBody>
      </p:sp>
      <p:pic>
        <p:nvPicPr>
          <p:cNvPr id="2" name="图片 1"/>
          <p:cNvPicPr>
            <a:picLocks noChangeAspect="1"/>
          </p:cNvPicPr>
          <p:nvPr/>
        </p:nvPicPr>
        <p:blipFill>
          <a:blip r:embed="rId2"/>
          <a:stretch>
            <a:fillRect/>
          </a:stretch>
        </p:blipFill>
        <p:spPr>
          <a:xfrm>
            <a:off x="3916680" y="3683502"/>
            <a:ext cx="4358640" cy="1195070"/>
          </a:xfrm>
          <a:prstGeom prst="rect">
            <a:avLst/>
          </a:prstGeom>
        </p:spPr>
      </p:pic>
      <p:sp>
        <p:nvSpPr>
          <p:cNvPr id="3" name="矩形 2"/>
          <p:cNvSpPr/>
          <p:nvPr/>
        </p:nvSpPr>
        <p:spPr>
          <a:xfrm>
            <a:off x="6316153" y="2935767"/>
            <a:ext cx="930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3.85</a:t>
            </a:r>
          </a:p>
        </p:txBody>
      </p:sp>
      <p:sp>
        <p:nvSpPr>
          <p:cNvPr id="5" name="矩形 4"/>
          <p:cNvSpPr/>
          <p:nvPr/>
        </p:nvSpPr>
        <p:spPr>
          <a:xfrm>
            <a:off x="9187195" y="2935766"/>
            <a:ext cx="16421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0.192 5</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速度的计算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2914259"/>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小明假期乘坐动车外出旅游,途中他想测量动车的实际速度.当动车匀速通过一个长为2 000 </a:t>
            </a:r>
            <a:r>
              <a:rPr sz="2400" dirty="0">
                <a:latin typeface="Times New Roman" panose="02020603050405020304" pitchFamily="18" charset="0"/>
                <a:ea typeface="宋体" panose="02010600030101010101" pitchFamily="2" charset="-122"/>
                <a:cs typeface="Times New Roman" panose="02020603050405020304" pitchFamily="18" charset="0"/>
              </a:rPr>
              <a:t>m</a:t>
            </a:r>
            <a:r>
              <a:rPr sz="2400" dirty="0">
                <a:latin typeface="宋体" panose="02010600030101010101" pitchFamily="2" charset="-122"/>
                <a:ea typeface="宋体" panose="02010600030101010101" pitchFamily="2" charset="-122"/>
                <a:cs typeface="宋体" panose="02010600030101010101" pitchFamily="2" charset="-122"/>
              </a:rPr>
              <a:t>的隧道时,小明测得从自己进入隧道口到离开另一侧隧道口的时间是40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,则此动车的速度是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km/h</a:t>
            </a:r>
            <a:r>
              <a:rPr sz="2400" dirty="0">
                <a:latin typeface="宋体" panose="02010600030101010101" pitchFamily="2" charset="-122"/>
                <a:ea typeface="宋体" panose="02010600030101010101" pitchFamily="2" charset="-122"/>
                <a:cs typeface="宋体" panose="02010600030101010101" pitchFamily="2" charset="-122"/>
              </a:rPr>
              <a:t>;已知该次列车长150 </a:t>
            </a:r>
            <a:r>
              <a:rPr sz="2400" dirty="0">
                <a:latin typeface="Times New Roman" panose="02020603050405020304" pitchFamily="18" charset="0"/>
                <a:ea typeface="宋体" panose="02010600030101010101" pitchFamily="2" charset="-122"/>
                <a:cs typeface="Times New Roman" panose="02020603050405020304" pitchFamily="18" charset="0"/>
              </a:rPr>
              <a:t>m</a:t>
            </a:r>
            <a:r>
              <a:rPr sz="2400" dirty="0">
                <a:latin typeface="宋体" panose="02010600030101010101" pitchFamily="2" charset="-122"/>
                <a:ea typeface="宋体" panose="02010600030101010101" pitchFamily="2" charset="-122"/>
                <a:cs typeface="宋体" panose="02010600030101010101" pitchFamily="2" charset="-122"/>
              </a:rPr>
              <a:t>,则列车全部通过隧道所需时间是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a:t>
            </a:r>
          </a:p>
        </p:txBody>
      </p:sp>
      <p:sp>
        <p:nvSpPr>
          <p:cNvPr id="3" name="矩形 2"/>
          <p:cNvSpPr/>
          <p:nvPr/>
        </p:nvSpPr>
        <p:spPr>
          <a:xfrm>
            <a:off x="5630545" y="2968625"/>
            <a:ext cx="930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180</a:t>
            </a:r>
          </a:p>
        </p:txBody>
      </p:sp>
      <p:sp>
        <p:nvSpPr>
          <p:cNvPr id="4" name="矩形 3"/>
          <p:cNvSpPr/>
          <p:nvPr/>
        </p:nvSpPr>
        <p:spPr>
          <a:xfrm>
            <a:off x="4464316" y="3671581"/>
            <a:ext cx="930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43</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cxnSpLocks/>
          </p:cNvCxnSpPr>
          <p:nvPr/>
        </p:nvCxnSpPr>
        <p:spPr>
          <a:xfrm>
            <a:off x="2924646" y="2020862"/>
            <a:ext cx="0" cy="3114675"/>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75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126505" y="1858973"/>
            <a:ext cx="1596297" cy="576159"/>
            <a:chOff x="5205047" y="4634666"/>
            <a:chExt cx="1596297" cy="576159"/>
          </a:xfrm>
          <a:solidFill>
            <a:srgbClr val="EE3028"/>
          </a:solidFill>
        </p:grpSpPr>
        <p:sp>
          <p:nvSpPr>
            <p:cNvPr id="5" name="圆角矩形 1">
              <a:hlinkClick r:id="rId2" action="ppaction://hlinksldjump"/>
            </p:cNvPr>
            <p:cNvSpPr/>
            <p:nvPr/>
          </p:nvSpPr>
          <p:spPr>
            <a:xfrm>
              <a:off x="5205047" y="463466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4843" y="472278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260328" y="1858973"/>
            <a:ext cx="6524625" cy="1135054"/>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长度和时间的测量</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机械运动</a:t>
            </a:r>
          </a:p>
        </p:txBody>
      </p:sp>
      <p:grpSp>
        <p:nvGrpSpPr>
          <p:cNvPr id="7" name="组合 6"/>
          <p:cNvGrpSpPr/>
          <p:nvPr/>
        </p:nvGrpSpPr>
        <p:grpSpPr>
          <a:xfrm>
            <a:off x="2126498" y="3283012"/>
            <a:ext cx="1596297" cy="576159"/>
            <a:chOff x="5205047" y="4206041"/>
            <a:chExt cx="1596297" cy="576159"/>
          </a:xfrm>
          <a:solidFill>
            <a:srgbClr val="EE3028"/>
          </a:solidFill>
        </p:grpSpPr>
        <p:sp>
          <p:nvSpPr>
            <p:cNvPr id="8" name="圆角矩形 42">
              <a:hlinkClick r:id="rId3" action="ppaction://hlinksldjump"/>
            </p:cNvPr>
            <p:cNvSpPr/>
            <p:nvPr/>
          </p:nvSpPr>
          <p:spPr>
            <a:xfrm>
              <a:off x="5205047" y="420604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4843" y="429415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4260329" y="3278802"/>
            <a:ext cx="6524625" cy="1135054"/>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命题角度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速度的计算</a:t>
            </a:r>
          </a:p>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命题角度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a:t>
            </a:r>
            <a:r>
              <a:rPr lang="zh-CN" altLang="en-US" sz="2400" i="1" dirty="0">
                <a:solidFill>
                  <a:schemeClr val="tx1">
                    <a:lumMod val="85000"/>
                    <a:lumOff val="15000"/>
                  </a:schemeClr>
                </a:solidFill>
                <a:latin typeface="Times New Roman" panose="02020603050405020304" pitchFamily="18" charset="0"/>
                <a:cs typeface="Times New Roman" panose="02020603050405020304" pitchFamily="18" charset="0"/>
              </a:rPr>
              <a:t>s</a:t>
            </a:r>
            <a:r>
              <a:rPr lang="zh-CN" altLang="en-US" sz="2400" dirty="0">
                <a:solidFill>
                  <a:schemeClr val="tx1">
                    <a:lumMod val="85000"/>
                    <a:lumOff val="15000"/>
                  </a:schemeClr>
                </a:solidFill>
                <a:latin typeface="+mn-ea"/>
              </a:rPr>
              <a:t>-</a:t>
            </a:r>
            <a:r>
              <a:rPr lang="zh-CN" altLang="en-US" sz="2400" i="1" dirty="0">
                <a:solidFill>
                  <a:schemeClr val="tx1">
                    <a:lumMod val="85000"/>
                    <a:lumOff val="15000"/>
                  </a:schemeClr>
                </a:solidFill>
                <a:latin typeface="Times New Roman" panose="02020603050405020304" pitchFamily="18" charset="0"/>
                <a:cs typeface="Times New Roman" panose="02020603050405020304" pitchFamily="18" charset="0"/>
              </a:rPr>
              <a:t>t</a:t>
            </a:r>
            <a:r>
              <a:rPr lang="zh-CN" altLang="en-US" sz="2400" dirty="0">
                <a:solidFill>
                  <a:schemeClr val="tx1">
                    <a:lumMod val="85000"/>
                    <a:lumOff val="15000"/>
                  </a:schemeClr>
                </a:solidFill>
                <a:latin typeface="+mn-ea"/>
              </a:rPr>
              <a:t>图像和</a:t>
            </a:r>
            <a:r>
              <a:rPr lang="zh-CN" altLang="en-US" sz="2400" i="1" dirty="0">
                <a:solidFill>
                  <a:schemeClr val="tx1">
                    <a:lumMod val="85000"/>
                    <a:lumOff val="15000"/>
                  </a:schemeClr>
                </a:solidFill>
                <a:latin typeface="Times New Roman" panose="02020603050405020304" pitchFamily="18" charset="0"/>
                <a:cs typeface="Times New Roman" panose="02020603050405020304" pitchFamily="18" charset="0"/>
              </a:rPr>
              <a:t>v</a:t>
            </a:r>
            <a:r>
              <a:rPr lang="zh-CN" altLang="en-US" sz="2400" dirty="0">
                <a:solidFill>
                  <a:schemeClr val="tx1">
                    <a:lumMod val="85000"/>
                    <a:lumOff val="15000"/>
                  </a:schemeClr>
                </a:solidFill>
                <a:latin typeface="+mn-ea"/>
              </a:rPr>
              <a:t>-</a:t>
            </a:r>
            <a:r>
              <a:rPr lang="zh-CN" altLang="en-US" sz="2400" i="1" dirty="0">
                <a:solidFill>
                  <a:schemeClr val="tx1">
                    <a:lumMod val="85000"/>
                    <a:lumOff val="15000"/>
                  </a:schemeClr>
                </a:solidFill>
                <a:latin typeface="Times New Roman" panose="02020603050405020304" pitchFamily="18" charset="0"/>
                <a:cs typeface="Times New Roman" panose="02020603050405020304" pitchFamily="18" charset="0"/>
              </a:rPr>
              <a:t>t</a:t>
            </a:r>
            <a:r>
              <a:rPr lang="zh-CN" altLang="en-US" sz="2400" dirty="0">
                <a:solidFill>
                  <a:schemeClr val="tx1">
                    <a:lumMod val="85000"/>
                    <a:lumOff val="15000"/>
                  </a:schemeClr>
                </a:solidFill>
                <a:latin typeface="+mn-ea"/>
              </a:rPr>
              <a:t>图像的理解及应用</a:t>
            </a:r>
          </a:p>
        </p:txBody>
      </p:sp>
      <p:grpSp>
        <p:nvGrpSpPr>
          <p:cNvPr id="10" name="组合 9"/>
          <p:cNvGrpSpPr/>
          <p:nvPr/>
        </p:nvGrpSpPr>
        <p:grpSpPr>
          <a:xfrm>
            <a:off x="2126498" y="4695756"/>
            <a:ext cx="1596297" cy="576159"/>
            <a:chOff x="5205047" y="4777541"/>
            <a:chExt cx="1596297" cy="576159"/>
          </a:xfrm>
          <a:solidFill>
            <a:srgbClr val="EE3028"/>
          </a:solidFill>
        </p:grpSpPr>
        <p:sp>
          <p:nvSpPr>
            <p:cNvPr id="11" name="圆角矩形 49">
              <a:hlinkClick r:id="" action="ppaction://noaction"/>
            </p:cNvPr>
            <p:cNvSpPr/>
            <p:nvPr/>
          </p:nvSpPr>
          <p:spPr>
            <a:xfrm>
              <a:off x="5205047" y="477754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4843" y="486565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6" name="文本框 25"/>
          <p:cNvSpPr txBox="1"/>
          <p:nvPr/>
        </p:nvSpPr>
        <p:spPr>
          <a:xfrm>
            <a:off x="4260327" y="4698631"/>
            <a:ext cx="6524625" cy="58105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zh-CN" altLang="en-US" sz="2400" dirty="0">
                <a:solidFill>
                  <a:schemeClr val="tx1">
                    <a:lumMod val="85000"/>
                    <a:lumOff val="15000"/>
                  </a:schemeClr>
                </a:solidFill>
                <a:latin typeface="+mn-ea"/>
              </a:rPr>
              <a:t>实验 　测量物体运动的平均速度</a:t>
            </a:r>
          </a:p>
        </p:txBody>
      </p:sp>
    </p:spTree>
  </p:cSld>
  <p:clrMapOvr>
    <a:masterClrMapping/>
  </p:clrMapOvr>
  <p:transition spd="med">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速度的计算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4391587"/>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sym typeface="+mn-ea"/>
              </a:rPr>
              <a:t>例</a:t>
            </a:r>
            <a:r>
              <a:rPr lang="en-US" altLang="zh-CN" sz="2400" dirty="0">
                <a:latin typeface="黑体" panose="02010609060101010101" pitchFamily="49" charset="-122"/>
                <a:ea typeface="黑体" panose="02010609060101010101" pitchFamily="49" charset="-122"/>
                <a:sym typeface="+mn-ea"/>
              </a:rPr>
              <a:t>4</a:t>
            </a:r>
            <a:r>
              <a:rPr lang="zh-CN" altLang="en-US" sz="2400" dirty="0">
                <a:latin typeface="黑体" panose="02010609060101010101" pitchFamily="49" charset="-122"/>
                <a:ea typeface="黑体" panose="02010609060101010101" pitchFamily="49" charset="-122"/>
                <a:sym typeface="+mn-ea"/>
              </a:rPr>
              <a:t>　</a:t>
            </a:r>
            <a:r>
              <a:rPr sz="2400" dirty="0">
                <a:latin typeface="仿宋" panose="02010609060101010101" pitchFamily="49" charset="-122"/>
                <a:ea typeface="仿宋" panose="02010609060101010101" pitchFamily="49" charset="-122"/>
                <a:cs typeface="仿宋" panose="02010609060101010101" pitchFamily="49" charset="-122"/>
                <a:sym typeface="+mn-ea"/>
              </a:rPr>
              <a:t>[2020合肥38中三模]</a:t>
            </a:r>
            <a:r>
              <a:rPr sz="2400" dirty="0">
                <a:latin typeface="宋体" panose="02010600030101010101" pitchFamily="2" charset="-122"/>
                <a:ea typeface="宋体" panose="02010600030101010101" pitchFamily="2" charset="-122"/>
                <a:cs typeface="宋体" panose="02010600030101010101" pitchFamily="2" charset="-122"/>
                <a:sym typeface="+mn-ea"/>
              </a:rPr>
              <a:t>甲、乙两辆长度均为20 </a:t>
            </a:r>
            <a:r>
              <a:rPr sz="2400" dirty="0">
                <a:latin typeface="Times New Roman" panose="02020603050405020304" pitchFamily="18" charset="0"/>
                <a:ea typeface="宋体" panose="02010600030101010101" pitchFamily="2" charset="-122"/>
                <a:cs typeface="Times New Roman" panose="02020603050405020304" pitchFamily="18" charset="0"/>
                <a:sym typeface="+mn-ea"/>
              </a:rPr>
              <a:t>m</a:t>
            </a:r>
            <a:r>
              <a:rPr sz="2400" dirty="0">
                <a:latin typeface="宋体" panose="02010600030101010101" pitchFamily="2" charset="-122"/>
                <a:ea typeface="宋体" panose="02010600030101010101" pitchFamily="2" charset="-122"/>
                <a:cs typeface="宋体" panose="02010600030101010101" pitchFamily="2" charset="-122"/>
                <a:sym typeface="+mn-ea"/>
              </a:rPr>
              <a:t>的大客车在平行的车道上匀速直线行驶,甲车超越乙车的过程中,从甲车车头追及乙车车尾到甲车车尾超过乙车车头共用时8 </a:t>
            </a:r>
            <a:r>
              <a:rPr sz="2400" dirty="0">
                <a:latin typeface="Times New Roman" panose="02020603050405020304" pitchFamily="18" charset="0"/>
                <a:ea typeface="宋体" panose="02010600030101010101" pitchFamily="2" charset="-122"/>
                <a:cs typeface="Times New Roman" panose="02020603050405020304" pitchFamily="18" charset="0"/>
                <a:sym typeface="+mn-ea"/>
              </a:rPr>
              <a:t>s</a:t>
            </a:r>
            <a:r>
              <a:rPr sz="2400" dirty="0">
                <a:latin typeface="宋体" panose="02010600030101010101" pitchFamily="2" charset="-122"/>
                <a:ea typeface="宋体" panose="02010600030101010101" pitchFamily="2" charset="-122"/>
                <a:cs typeface="宋体" panose="02010600030101010101" pitchFamily="2" charset="-122"/>
                <a:sym typeface="+mn-ea"/>
              </a:rPr>
              <a:t>,已知甲车速度为25 </a:t>
            </a:r>
            <a:r>
              <a:rPr sz="2400" dirty="0">
                <a:latin typeface="Times New Roman" panose="02020603050405020304" pitchFamily="18" charset="0"/>
                <a:ea typeface="宋体" panose="02010600030101010101" pitchFamily="2" charset="-122"/>
                <a:cs typeface="Times New Roman" panose="02020603050405020304" pitchFamily="18" charset="0"/>
                <a:sym typeface="+mn-ea"/>
              </a:rPr>
              <a:t>m/s</a:t>
            </a:r>
            <a:r>
              <a:rPr sz="2400" dirty="0">
                <a:latin typeface="宋体" panose="02010600030101010101" pitchFamily="2" charset="-122"/>
                <a:ea typeface="宋体" panose="02010600030101010101" pitchFamily="2" charset="-122"/>
                <a:cs typeface="宋体" panose="02010600030101010101" pitchFamily="2" charset="-122"/>
                <a:sym typeface="+mn-ea"/>
              </a:rPr>
              <a:t>,则乙车的速度为</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Times New Roman" panose="02020603050405020304" pitchFamily="18" charset="0"/>
                <a:ea typeface="宋体" panose="02010600030101010101" pitchFamily="2" charset="-122"/>
                <a:cs typeface="Times New Roman" panose="02020603050405020304" pitchFamily="18" charset="0"/>
                <a:sym typeface="+mn-ea"/>
              </a:rPr>
              <a:t>m/s</a:t>
            </a:r>
            <a:r>
              <a:rPr sz="2400" dirty="0">
                <a:latin typeface="宋体" panose="02010600030101010101" pitchFamily="2" charset="-122"/>
                <a:ea typeface="宋体" panose="02010600030101010101" pitchFamily="2" charset="-122"/>
                <a:cs typeface="宋体" panose="02010600030101010101" pitchFamily="2" charset="-122"/>
                <a:sym typeface="+mn-ea"/>
              </a:rPr>
              <a:t>. </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sym typeface="+mn-ea"/>
              </a:rPr>
              <a:t>【</a:t>
            </a:r>
            <a:r>
              <a:rPr sz="2400" dirty="0">
                <a:latin typeface="黑体" panose="02010609060101010101" pitchFamily="49" charset="-122"/>
                <a:ea typeface="黑体" panose="02010609060101010101" pitchFamily="49" charset="-122"/>
                <a:cs typeface="宋体" panose="02010600030101010101" pitchFamily="2" charset="-122"/>
                <a:sym typeface="+mn-ea"/>
              </a:rPr>
              <a:t>思路分析</a:t>
            </a:r>
            <a:r>
              <a:rPr sz="2400"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楷体" panose="02010609060101010101" pitchFamily="49" charset="-122"/>
                <a:ea typeface="楷体" panose="02010609060101010101" pitchFamily="49" charset="-122"/>
                <a:cs typeface="楷体" panose="02010609060101010101" pitchFamily="49" charset="-122"/>
                <a:sym typeface="+mn-ea"/>
              </a:rPr>
              <a:t>“从甲车车头追及乙车车尾到甲车车尾超过乙车车头”的过程中,甲车比乙车多运动了多少路程?或者说,以乙车为参照物,甲车运动了多少路程?</a:t>
            </a: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9622583" y="2960719"/>
            <a:ext cx="930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20</a:t>
            </a:r>
          </a:p>
        </p:txBody>
      </p:sp>
    </p:spTree>
    <p:extLst>
      <p:ext uri="{BB962C8B-B14F-4D97-AF65-F5344CB8AC3E}">
        <p14:creationId xmlns:p14="http://schemas.microsoft.com/office/powerpoint/2010/main" val="2670240401"/>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i="1" kern="0" dirty="0">
                <a:solidFill>
                  <a:srgbClr val="EE3028"/>
                </a:solidFill>
                <a:latin typeface="Times New Roman" panose="02020603050405020304" pitchFamily="18" charset="0"/>
                <a:cs typeface="Times New Roman" panose="02020603050405020304" pitchFamily="18" charset="0"/>
                <a:sym typeface="+mn-lt"/>
              </a:rPr>
              <a:t>s</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图像和 </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v</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图像的理解及应用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2" name="矩形 1"/>
          <p:cNvSpPr/>
          <p:nvPr/>
        </p:nvSpPr>
        <p:spPr>
          <a:xfrm>
            <a:off x="763270" y="1257300"/>
            <a:ext cx="6539230" cy="4485640"/>
          </a:xfrm>
          <a:prstGeom prst="rect">
            <a:avLst/>
          </a:prstGeom>
        </p:spPr>
        <p:txBody>
          <a:bodyPr wrap="square">
            <a:spAutoFit/>
          </a:bodyPr>
          <a:lstStyle/>
          <a:p>
            <a:pPr algn="just" fontAlgn="auto">
              <a:lnSpc>
                <a:spcPct val="17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甲、乙两同学从同一地点同时向相同方向做直线运动,他们通过的路程随时间变化的图像如图所示,下列说法</a:t>
            </a:r>
            <a:r>
              <a:rPr sz="2400" b="1" dirty="0">
                <a:latin typeface="宋体" panose="02010600030101010101" pitchFamily="2" charset="-122"/>
                <a:ea typeface="宋体" panose="02010600030101010101" pitchFamily="2" charset="-122"/>
                <a:cs typeface="宋体" panose="02010600030101010101" pitchFamily="2" charset="-122"/>
              </a:rPr>
              <a:t>不正确</a:t>
            </a:r>
            <a:r>
              <a:rPr sz="2400" dirty="0">
                <a:latin typeface="宋体" panose="02010600030101010101" pitchFamily="2" charset="-122"/>
                <a:ea typeface="宋体" panose="02010600030101010101" pitchFamily="2" charset="-122"/>
                <a:cs typeface="宋体" panose="02010600030101010101" pitchFamily="2" charset="-122"/>
              </a:rPr>
              <a:t>的是	     (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A.在0</a:t>
            </a:r>
            <a:r>
              <a:rPr sz="2400" dirty="0">
                <a:latin typeface="+mj-ea"/>
                <a:ea typeface="+mj-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10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内,甲同学比乙同学运动得快</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B.两同学在出发后15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相遇</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C.在10</a:t>
            </a:r>
            <a:r>
              <a:rPr sz="2400" dirty="0">
                <a:latin typeface="+mn-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20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内,乙同学静止不动</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rPr>
              <a:t>D.在0</a:t>
            </a:r>
            <a:r>
              <a:rPr sz="2400" dirty="0">
                <a:latin typeface="+mn-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20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内,乙同学的平均速度为5 </a:t>
            </a:r>
            <a:r>
              <a:rPr sz="2400" dirty="0">
                <a:latin typeface="Times New Roman" panose="02020603050405020304" pitchFamily="18" charset="0"/>
                <a:ea typeface="宋体" panose="02010600030101010101" pitchFamily="2" charset="-122"/>
                <a:cs typeface="Times New Roman" panose="02020603050405020304" pitchFamily="18" charset="0"/>
              </a:rPr>
              <a:t>m/s</a:t>
            </a:r>
          </a:p>
        </p:txBody>
      </p:sp>
      <p:pic>
        <p:nvPicPr>
          <p:cNvPr id="698" name="18考点帮S187.EPS" descr="id:2147492697;FounderCES"/>
          <p:cNvPicPr>
            <a:picLocks noChangeAspect="1"/>
          </p:cNvPicPr>
          <p:nvPr/>
        </p:nvPicPr>
        <p:blipFill>
          <a:blip r:embed="rId2"/>
          <a:stretch>
            <a:fillRect/>
          </a:stretch>
        </p:blipFill>
        <p:spPr>
          <a:xfrm>
            <a:off x="7831455" y="2089785"/>
            <a:ext cx="2997835" cy="1880870"/>
          </a:xfrm>
          <a:prstGeom prst="rect">
            <a:avLst/>
          </a:prstGeom>
        </p:spPr>
      </p:pic>
      <p:sp>
        <p:nvSpPr>
          <p:cNvPr id="5" name="矩形 4"/>
          <p:cNvSpPr/>
          <p:nvPr/>
        </p:nvSpPr>
        <p:spPr>
          <a:xfrm>
            <a:off x="6475095" y="2682875"/>
            <a:ext cx="930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i="1" kern="0" dirty="0">
                <a:solidFill>
                  <a:srgbClr val="EE3028"/>
                </a:solidFill>
                <a:latin typeface="Times New Roman" panose="02020603050405020304" pitchFamily="18" charset="0"/>
                <a:cs typeface="Times New Roman" panose="02020603050405020304" pitchFamily="18" charset="0"/>
                <a:sym typeface="+mn-lt"/>
              </a:rPr>
              <a:t>s</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图像和 </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v</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图像的理解及应用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57367" y="1551043"/>
            <a:ext cx="10694013" cy="4506362"/>
          </a:xfrm>
          <a:prstGeom prst="rect">
            <a:avLst/>
          </a:prstGeom>
        </p:spPr>
        <p:txBody>
          <a:bodyPr wrap="square">
            <a:spAutoFit/>
          </a:bodyPr>
          <a:lstStyle/>
          <a:p>
            <a:pPr algn="ctr">
              <a:lnSpc>
                <a:spcPct val="180000"/>
              </a:lnSpc>
            </a:pP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s</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t</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图像和</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v</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t</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图像的理解</a:t>
            </a:r>
          </a:p>
          <a:p>
            <a:pPr algn="just">
              <a:lnSpc>
                <a:spcPct val="18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a:lnSpc>
                <a:spcPct val="18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仿宋" panose="02010609060101010101" pitchFamily="49" charset="-122"/>
            </a:endParaRPr>
          </a:p>
          <a:p>
            <a:pPr algn="just">
              <a:lnSpc>
                <a:spcPct val="18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仿宋" panose="02010609060101010101" pitchFamily="49" charset="-122"/>
            </a:endParaRPr>
          </a:p>
          <a:p>
            <a:pPr algn="just">
              <a:lnSpc>
                <a:spcPct val="18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仿宋" panose="02010609060101010101" pitchFamily="49" charset="-122"/>
            </a:endParaRPr>
          </a:p>
          <a:p>
            <a:pPr algn="just">
              <a:lnSpc>
                <a:spcPct val="180000"/>
              </a:lnSpc>
            </a:pP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仿宋" panose="02010609060101010101" pitchFamily="49" charset="-122"/>
            </a:endParaRPr>
          </a:p>
          <a:p>
            <a:pPr algn="just">
              <a:lnSpc>
                <a:spcPct val="180000"/>
              </a:lnSpc>
            </a:pP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*严格来说,这里指的是</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x</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t</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图像.</a:t>
            </a:r>
          </a:p>
        </p:txBody>
      </p:sp>
      <p:sp>
        <p:nvSpPr>
          <p:cNvPr id="11" name="文本框 10"/>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3" name="表格 2"/>
          <p:cNvGraphicFramePr/>
          <p:nvPr>
            <p:custDataLst>
              <p:tags r:id="rId1"/>
            </p:custDataLst>
            <p:extLst>
              <p:ext uri="{D42A27DB-BD31-4B8C-83A1-F6EECF244321}">
                <p14:modId xmlns:p14="http://schemas.microsoft.com/office/powerpoint/2010/main" val="2078021308"/>
              </p:ext>
            </p:extLst>
          </p:nvPr>
        </p:nvGraphicFramePr>
        <p:xfrm>
          <a:off x="884372" y="2429874"/>
          <a:ext cx="10440000" cy="2700000"/>
        </p:xfrm>
        <a:graphic>
          <a:graphicData uri="http://schemas.openxmlformats.org/drawingml/2006/table">
            <a:tbl>
              <a:tblPr firstRow="1" bandRow="1">
                <a:tableStyleId>{5940675A-B579-460E-94D1-54222C63F5DA}</a:tableStyleId>
              </a:tblPr>
              <a:tblGrid>
                <a:gridCol w="4500000">
                  <a:extLst>
                    <a:ext uri="{9D8B030D-6E8A-4147-A177-3AD203B41FA5}">
                      <a16:colId xmlns:a16="http://schemas.microsoft.com/office/drawing/2014/main" xmlns="" val="20000"/>
                    </a:ext>
                  </a:extLst>
                </a:gridCol>
                <a:gridCol w="2520000">
                  <a:extLst>
                    <a:ext uri="{9D8B030D-6E8A-4147-A177-3AD203B41FA5}">
                      <a16:colId xmlns:a16="http://schemas.microsoft.com/office/drawing/2014/main" xmlns="" val="20001"/>
                    </a:ext>
                  </a:extLst>
                </a:gridCol>
                <a:gridCol w="3420000">
                  <a:extLst>
                    <a:ext uri="{9D8B030D-6E8A-4147-A177-3AD203B41FA5}">
                      <a16:colId xmlns:a16="http://schemas.microsoft.com/office/drawing/2014/main" xmlns="" val="20002"/>
                    </a:ext>
                  </a:extLst>
                </a:gridCol>
              </a:tblGrid>
              <a:tr h="540000">
                <a:tc>
                  <a:txBody>
                    <a:bodyPr/>
                    <a:lstStyle/>
                    <a:p>
                      <a:pPr indent="0" algn="ctr" fontAlgn="auto">
                        <a:lnSpc>
                          <a:spcPct val="150000"/>
                        </a:lnSpc>
                        <a:buNone/>
                      </a:pPr>
                      <a:r>
                        <a:rPr lang="en-US" sz="2000" b="0" dirty="0">
                          <a:solidFill>
                            <a:srgbClr val="000000"/>
                          </a:solidFill>
                          <a:latin typeface="宋体" panose="02010600030101010101" pitchFamily="2" charset="-122"/>
                          <a:ea typeface="宋体" panose="02010600030101010101" pitchFamily="2" charset="-122"/>
                          <a:cs typeface="NEU-BZ-S92" charset="0"/>
                        </a:rPr>
                        <a:t> </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i="1"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图像</a:t>
                      </a:r>
                      <a:endParaRPr lang="en-US" alt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v</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图像</a:t>
                      </a:r>
                      <a:endParaRPr lang="en-US" alt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400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图像与纵轴的交点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物体的初位置</a:t>
                      </a:r>
                      <a:r>
                        <a:rPr lang="en-US" sz="2000" b="0" i="1" baseline="3000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物体的初速度</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400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图像与横轴重合</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物体在</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rPr>
                        <a:t>0的位置静止</a:t>
                      </a:r>
                      <a:r>
                        <a:rPr lang="en-US" sz="2000" b="0" i="1" baseline="30000" dirty="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物体静止</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4000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图像为水平直线(与横轴不重合)</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物体静止</a:t>
                      </a:r>
                      <a:r>
                        <a:rPr lang="en-US" sz="2000" b="0" i="1" baseline="30000" dirty="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物体做匀速直线运动</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540000">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图像为倾斜直线</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物体做匀速直线运动</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物体做变速运动</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transition spd="med">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i="1" kern="0" dirty="0">
                <a:solidFill>
                  <a:srgbClr val="EE3028"/>
                </a:solidFill>
                <a:latin typeface="Times New Roman" panose="02020603050405020304" pitchFamily="18" charset="0"/>
                <a:cs typeface="Times New Roman" panose="02020603050405020304" pitchFamily="18" charset="0"/>
                <a:sym typeface="+mn-lt"/>
              </a:rPr>
              <a:t>s</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图像和 </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v</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图像的理解及应用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8"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852805" y="1400175"/>
            <a:ext cx="10598785" cy="3841564"/>
          </a:xfrm>
          <a:prstGeom prst="rect">
            <a:avLst/>
          </a:prstGeom>
        </p:spPr>
        <p:txBody>
          <a:bodyPr wrap="square">
            <a:spAutoFit/>
          </a:bodyPr>
          <a:lstStyle/>
          <a:p>
            <a:pPr algn="ctr">
              <a:lnSpc>
                <a:spcPct val="180000"/>
              </a:lnSpc>
            </a:pP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s</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t</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图像和</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v</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a:t>
            </a:r>
            <a:r>
              <a:rPr lang="zh-CN" altLang="en-US" sz="2400" i="1" dirty="0">
                <a:solidFill>
                  <a:schemeClr val="tx1">
                    <a:lumMod val="85000"/>
                    <a:lumOff val="15000"/>
                  </a:schemeClr>
                </a:solidFill>
                <a:latin typeface="Times New Roman" panose="02020603050405020304" pitchFamily="18" charset="0"/>
                <a:ea typeface="黑体" panose="02010609060101010101" pitchFamily="49" charset="-122"/>
                <a:cs typeface="Times New Roman" panose="02020603050405020304" pitchFamily="18" charset="0"/>
              </a:rPr>
              <a:t>t</a:t>
            </a:r>
            <a:r>
              <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图像的理解</a:t>
            </a:r>
            <a:endParaRPr lang="en-US" altLang="zh-CN"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endParaRPr>
          </a:p>
          <a:p>
            <a:pPr algn="ctr">
              <a:lnSpc>
                <a:spcPct val="180000"/>
              </a:lnSpc>
            </a:pPr>
            <a:endPar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endParaRPr>
          </a:p>
          <a:p>
            <a:pPr algn="ctr">
              <a:lnSpc>
                <a:spcPct val="180000"/>
              </a:lnSpc>
            </a:pPr>
            <a:endPar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endParaRPr>
          </a:p>
          <a:p>
            <a:pPr algn="ctr">
              <a:lnSpc>
                <a:spcPct val="180000"/>
              </a:lnSpc>
            </a:pPr>
            <a:endPar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endParaRPr>
          </a:p>
          <a:p>
            <a:pPr algn="ctr">
              <a:lnSpc>
                <a:spcPct val="180000"/>
              </a:lnSpc>
            </a:pPr>
            <a:endParaRPr lang="zh-CN" altLang="en-US"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endParaRPr>
          </a:p>
          <a:p>
            <a:pPr algn="just">
              <a:lnSpc>
                <a:spcPct val="180000"/>
              </a:lnSpc>
            </a:pP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*严格来说,这里指的是</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x</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t</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图像,或两物体同时、同地、同方向开始运动条件下的</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s</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a:t>
            </a:r>
            <a:r>
              <a:rPr lang="zh-CN" altLang="en-US" i="1" dirty="0">
                <a:solidFill>
                  <a:schemeClr val="tx1">
                    <a:lumMod val="85000"/>
                    <a:lumOff val="15000"/>
                  </a:schemeClr>
                </a:solidFill>
                <a:latin typeface="Times New Roman" panose="02020603050405020304" pitchFamily="18" charset="0"/>
                <a:ea typeface="仿宋" panose="02010609060101010101" pitchFamily="49" charset="-122"/>
                <a:cs typeface="Times New Roman" panose="02020603050405020304" pitchFamily="18" charset="0"/>
              </a:rPr>
              <a:t>t</a:t>
            </a:r>
            <a:r>
              <a:rPr lang="zh-CN" altLang="en-US"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图像.</a:t>
            </a:r>
          </a:p>
        </p:txBody>
      </p:sp>
      <p:sp>
        <p:nvSpPr>
          <p:cNvPr id="11" name="文本框 10"/>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6" name="表格 5"/>
          <p:cNvGraphicFramePr/>
          <p:nvPr>
            <p:custDataLst>
              <p:tags r:id="rId1"/>
            </p:custDataLst>
            <p:extLst>
              <p:ext uri="{D42A27DB-BD31-4B8C-83A1-F6EECF244321}">
                <p14:modId xmlns:p14="http://schemas.microsoft.com/office/powerpoint/2010/main" val="3047374364"/>
              </p:ext>
            </p:extLst>
          </p:nvPr>
        </p:nvGraphicFramePr>
        <p:xfrm>
          <a:off x="932197" y="2311660"/>
          <a:ext cx="10440000" cy="2160000"/>
        </p:xfrm>
        <a:graphic>
          <a:graphicData uri="http://schemas.openxmlformats.org/drawingml/2006/table">
            <a:tbl>
              <a:tblPr firstRow="1" bandRow="1">
                <a:tableStyleId>{5940675A-B579-460E-94D1-54222C63F5DA}</a:tableStyleId>
              </a:tblPr>
              <a:tblGrid>
                <a:gridCol w="4500000">
                  <a:extLst>
                    <a:ext uri="{9D8B030D-6E8A-4147-A177-3AD203B41FA5}">
                      <a16:colId xmlns:a16="http://schemas.microsoft.com/office/drawing/2014/main" xmlns="" val="20000"/>
                    </a:ext>
                  </a:extLst>
                </a:gridCol>
                <a:gridCol w="2520000">
                  <a:extLst>
                    <a:ext uri="{9D8B030D-6E8A-4147-A177-3AD203B41FA5}">
                      <a16:colId xmlns:a16="http://schemas.microsoft.com/office/drawing/2014/main" xmlns="" val="20001"/>
                    </a:ext>
                  </a:extLst>
                </a:gridCol>
                <a:gridCol w="3420000">
                  <a:extLst>
                    <a:ext uri="{9D8B030D-6E8A-4147-A177-3AD203B41FA5}">
                      <a16:colId xmlns:a16="http://schemas.microsoft.com/office/drawing/2014/main" xmlns="" val="20002"/>
                    </a:ext>
                  </a:extLst>
                </a:gridCol>
              </a:tblGrid>
              <a:tr h="540000">
                <a:tc>
                  <a:txBody>
                    <a:bodyPr/>
                    <a:lstStyle/>
                    <a:p>
                      <a:pPr indent="0" algn="ctr" fontAlgn="auto">
                        <a:lnSpc>
                          <a:spcPct val="150000"/>
                        </a:lnSpc>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s</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图像</a:t>
                      </a:r>
                      <a:endParaRPr lang="en-US" alt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v-</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图像</a:t>
                      </a:r>
                      <a:endParaRPr lang="en-US" alt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40000">
                <a:tc>
                  <a:txBody>
                    <a:bodyPr/>
                    <a:lstStyle/>
                    <a:p>
                      <a:pPr indent="0" algn="ctr" fontAlgn="auto">
                        <a:lnSpc>
                          <a:spcPct val="150000"/>
                        </a:lnSpc>
                        <a:buNone/>
                      </a:pPr>
                      <a:r>
                        <a:rPr lang="en-US" altLang="zh-CN" sz="2000" b="0" dirty="0" err="1">
                          <a:solidFill>
                            <a:srgbClr val="000000"/>
                          </a:solidFill>
                          <a:latin typeface="宋体" panose="02010600030101010101" pitchFamily="2" charset="-122"/>
                          <a:ea typeface="宋体" panose="02010600030101010101" pitchFamily="2" charset="-122"/>
                        </a:rPr>
                        <a:t>图像的斜率</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altLang="zh-CN" sz="2000" b="0" dirty="0" err="1">
                          <a:solidFill>
                            <a:srgbClr val="000000"/>
                          </a:solidFill>
                          <a:latin typeface="宋体" panose="02010600030101010101" pitchFamily="2" charset="-122"/>
                          <a:ea typeface="宋体" panose="02010600030101010101" pitchFamily="2" charset="-122"/>
                        </a:rPr>
                        <a:t>物体的速度</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altLang="zh-CN" sz="2000" b="0" dirty="0" err="1">
                          <a:solidFill>
                            <a:srgbClr val="000000"/>
                          </a:solidFill>
                          <a:latin typeface="宋体" panose="02010600030101010101" pitchFamily="2" charset="-122"/>
                          <a:ea typeface="宋体" panose="02010600030101010101" pitchFamily="2" charset="-122"/>
                        </a:rPr>
                        <a:t>物体的加速度</a:t>
                      </a:r>
                      <a:r>
                        <a:rPr lang="en-US" altLang="zh-CN" sz="2000" b="0" dirty="0">
                          <a:solidFill>
                            <a:srgbClr val="000000"/>
                          </a:solidFill>
                          <a:latin typeface="宋体" panose="02010600030101010101" pitchFamily="2" charset="-122"/>
                          <a:ea typeface="宋体" panose="02010600030101010101" pitchFamily="2" charset="-122"/>
                        </a:rPr>
                        <a:t>(</a:t>
                      </a:r>
                      <a:r>
                        <a:rPr lang="en-US" altLang="zh-CN" sz="2000" b="0" dirty="0" err="1">
                          <a:solidFill>
                            <a:srgbClr val="000000"/>
                          </a:solidFill>
                          <a:latin typeface="宋体" panose="02010600030101010101" pitchFamily="2" charset="-122"/>
                          <a:ea typeface="宋体" panose="02010600030101010101" pitchFamily="2" charset="-122"/>
                        </a:rPr>
                        <a:t>不要求掌握</a:t>
                      </a:r>
                      <a:r>
                        <a:rPr lang="en-US" altLang="zh-CN" sz="2000" b="0" dirty="0">
                          <a:solidFill>
                            <a:srgbClr val="000000"/>
                          </a:solidFill>
                          <a:latin typeface="宋体" panose="02010600030101010101" pitchFamily="2" charset="-122"/>
                          <a:ea typeface="宋体" panose="02010600030101010101" pitchFamily="2" charset="-122"/>
                        </a:rPr>
                        <a:t>)</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40000">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图像与横轴、直线</a:t>
                      </a:r>
                      <a:r>
                        <a:rPr lang="en-US" sz="2000" b="0" i="1" kern="120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baseline="-25000" dirty="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rPr>
                        <a:t>和</a:t>
                      </a: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i="1"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baseline="-25000" dirty="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rPr>
                        <a:t>所围的面积</a:t>
                      </a:r>
                      <a:endParaRPr lang="en-US" alt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无意义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rPr>
                        <a:t>物体在</a:t>
                      </a: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baseline="-25000" dirty="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000" b="0" i="1" dirty="0">
                          <a:solidFill>
                            <a:srgbClr val="000000"/>
                          </a:solidFill>
                          <a:latin typeface="+mn-ea"/>
                          <a:cs typeface="宋体" panose="02010600030101010101" pitchFamily="2" charset="-122"/>
                        </a:rPr>
                        <a:t>~</a:t>
                      </a:r>
                      <a:r>
                        <a:rPr lang="en-US" sz="2000" b="0" i="1" kern="120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t</a:t>
                      </a:r>
                      <a:r>
                        <a:rPr lang="en-US" sz="2000" b="0" baseline="-25000" dirty="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rPr>
                        <a:t>时间内运动的路程</a:t>
                      </a:r>
                      <a:endParaRPr lang="en-US" alt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40000">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两条图线相交</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宋体" panose="02010600030101010101" pitchFamily="2" charset="-122"/>
                        </a:rPr>
                        <a:t>该时刻该位置相遇</a:t>
                      </a:r>
                      <a:r>
                        <a:rPr lang="en-US" sz="2000" b="0" i="1" baseline="30000" dirty="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dirty="0" err="1">
                          <a:solidFill>
                            <a:srgbClr val="000000"/>
                          </a:solidFill>
                          <a:latin typeface="宋体" panose="02010600030101010101" pitchFamily="2" charset="-122"/>
                          <a:ea typeface="宋体" panose="02010600030101010101" pitchFamily="2" charset="-122"/>
                          <a:cs typeface="NEU-BZ-S92" charset="0"/>
                        </a:rPr>
                        <a:t>该时刻两物体速度相等</a:t>
                      </a:r>
                      <a:endParaRPr lang="en-US" altLang="en-US" sz="2000" b="0" dirty="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cSld>
  <p:clrMapOvr>
    <a:masterClrMapping/>
  </p:clrMapOvr>
  <p:transition spd="med">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i="1" kern="0" dirty="0">
                <a:solidFill>
                  <a:srgbClr val="EE3028"/>
                </a:solidFill>
                <a:latin typeface="Times New Roman" panose="02020603050405020304" pitchFamily="18" charset="0"/>
                <a:cs typeface="Times New Roman" panose="02020603050405020304" pitchFamily="18" charset="0"/>
                <a:sym typeface="+mn-lt"/>
              </a:rPr>
              <a:t>s</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图像和 </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v</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图像的理解及应用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2"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757368" y="1551043"/>
            <a:ext cx="10696078" cy="452310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rPr>
              <a:t>1.</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[2019上海]</a:t>
            </a:r>
            <a:r>
              <a:rPr sz="2400" dirty="0">
                <a:solidFill>
                  <a:schemeClr val="tx1">
                    <a:lumMod val="85000"/>
                    <a:lumOff val="15000"/>
                  </a:schemeClr>
                </a:solidFill>
                <a:latin typeface="宋体" panose="02010600030101010101" pitchFamily="2" charset="-122"/>
                <a:ea typeface="宋体" panose="02010600030101010101" pitchFamily="2" charset="-122"/>
              </a:rPr>
              <a:t>甲、乙两车从相距20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a:t>
            </a:r>
            <a:r>
              <a:rPr sz="2400" dirty="0">
                <a:solidFill>
                  <a:schemeClr val="tx1">
                    <a:lumMod val="85000"/>
                    <a:lumOff val="15000"/>
                  </a:schemeClr>
                </a:solidFill>
                <a:latin typeface="宋体" panose="02010600030101010101" pitchFamily="2" charset="-122"/>
                <a:ea typeface="宋体" panose="02010600030101010101" pitchFamily="2" charset="-122"/>
              </a:rPr>
              <a:t>的</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A</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B</a:t>
            </a:r>
            <a:r>
              <a:rPr sz="2400" dirty="0">
                <a:solidFill>
                  <a:schemeClr val="tx1">
                    <a:lumMod val="85000"/>
                    <a:lumOff val="15000"/>
                  </a:schemeClr>
                </a:solidFill>
                <a:latin typeface="宋体" panose="02010600030101010101" pitchFamily="2" charset="-122"/>
                <a:ea typeface="宋体" panose="02010600030101010101" pitchFamily="2" charset="-122"/>
              </a:rPr>
              <a:t>两点同时相向做匀速直线运动,两车的</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图像分别如图(a)、(b)所示,速度分别为</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甲</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乙</a:t>
            </a:r>
            <a:r>
              <a:rPr sz="2400" dirty="0">
                <a:solidFill>
                  <a:schemeClr val="tx1">
                    <a:lumMod val="85000"/>
                    <a:lumOff val="15000"/>
                  </a:schemeClr>
                </a:solidFill>
                <a:latin typeface="宋体" panose="02010600030101010101" pitchFamily="2" charset="-122"/>
                <a:ea typeface="宋体" panose="02010600030101010101" pitchFamily="2" charset="-122"/>
              </a:rPr>
              <a:t>.经过时间</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后,两车相距10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m</a:t>
            </a:r>
            <a:r>
              <a:rPr sz="2400" dirty="0">
                <a:solidFill>
                  <a:schemeClr val="tx1">
                    <a:lumMod val="85000"/>
                    <a:lumOff val="15000"/>
                  </a:schemeClr>
                </a:solidFill>
                <a:latin typeface="宋体" panose="02010600030101010101" pitchFamily="2" charset="-122"/>
                <a:ea typeface="宋体" panose="02010600030101010101" pitchFamily="2" charset="-122"/>
              </a:rPr>
              <a:t>.则	                                                  (　　)</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endParaRPr>
          </a:p>
          <a:p>
            <a:pPr algn="just" fontAlgn="auto">
              <a:lnSpc>
                <a:spcPct val="150000"/>
              </a:lnSpc>
            </a:pPr>
            <a:r>
              <a:rPr sz="2400" dirty="0" err="1">
                <a:solidFill>
                  <a:schemeClr val="tx1">
                    <a:lumMod val="85000"/>
                    <a:lumOff val="15000"/>
                  </a:schemeClr>
                </a:solidFill>
                <a:latin typeface="宋体" panose="02010600030101010101" pitchFamily="2" charset="-122"/>
                <a:ea typeface="宋体" panose="02010600030101010101" pitchFamily="2" charset="-122"/>
              </a:rPr>
              <a:t>A.</a:t>
            </a:r>
            <a:r>
              <a:rPr sz="2400" i="1" dirty="0" err="1">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err="1">
                <a:solidFill>
                  <a:schemeClr val="tx1">
                    <a:lumMod val="85000"/>
                    <a:lumOff val="15000"/>
                  </a:schemeClr>
                </a:solidFill>
                <a:latin typeface="宋体" panose="02010600030101010101" pitchFamily="2" charset="-122"/>
                <a:ea typeface="宋体" panose="02010600030101010101" pitchFamily="2" charset="-122"/>
              </a:rPr>
              <a:t>甲</a:t>
            </a:r>
            <a:r>
              <a:rPr lang="zh-CN" altLang="en-US"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乙</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一定等于10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rPr>
              <a:t>	</a:t>
            </a:r>
            <a:r>
              <a:rPr lang="en-US" altLang="zh-CN" sz="2400" dirty="0">
                <a:solidFill>
                  <a:schemeClr val="tx1">
                    <a:lumMod val="85000"/>
                    <a:lumOff val="15000"/>
                  </a:schemeClr>
                </a:solidFill>
                <a:latin typeface="宋体" panose="02010600030101010101" pitchFamily="2" charset="-122"/>
                <a:ea typeface="宋体" panose="02010600030101010101" pitchFamily="2" charset="-122"/>
              </a:rPr>
              <a:t>        </a:t>
            </a:r>
            <a:r>
              <a:rPr sz="2400" dirty="0">
                <a:solidFill>
                  <a:schemeClr val="tx1">
                    <a:lumMod val="85000"/>
                    <a:lumOff val="15000"/>
                  </a:schemeClr>
                </a:solidFill>
                <a:latin typeface="宋体" panose="02010600030101010101" pitchFamily="2" charset="-122"/>
                <a:ea typeface="宋体" panose="02010600030101010101" pitchFamily="2"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rPr>
              <a:t>B.</a:t>
            </a:r>
            <a:r>
              <a:rPr sz="2400" i="1" dirty="0" err="1">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err="1">
                <a:solidFill>
                  <a:schemeClr val="tx1">
                    <a:lumMod val="85000"/>
                    <a:lumOff val="15000"/>
                  </a:schemeClr>
                </a:solidFill>
                <a:latin typeface="宋体" panose="02010600030101010101" pitchFamily="2" charset="-122"/>
                <a:ea typeface="宋体" panose="02010600030101010101" pitchFamily="2" charset="-122"/>
              </a:rPr>
              <a:t>甲</a:t>
            </a:r>
            <a:r>
              <a:rPr lang="zh-CN" altLang="en-US"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乙</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可能等于30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p>
          <a:p>
            <a:pPr algn="just" fontAlgn="auto">
              <a:lnSpc>
                <a:spcPct val="150000"/>
              </a:lnSpc>
            </a:pPr>
            <a:r>
              <a:rPr sz="2400" dirty="0" err="1">
                <a:solidFill>
                  <a:schemeClr val="tx1">
                    <a:lumMod val="85000"/>
                    <a:lumOff val="15000"/>
                  </a:schemeClr>
                </a:solidFill>
                <a:latin typeface="宋体" panose="02010600030101010101" pitchFamily="2" charset="-122"/>
                <a:ea typeface="宋体" panose="02010600030101010101" pitchFamily="2" charset="-122"/>
              </a:rPr>
              <a:t>C.</a:t>
            </a:r>
            <a:r>
              <a:rPr sz="2400" i="1" dirty="0" err="1">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err="1">
                <a:solidFill>
                  <a:schemeClr val="tx1">
                    <a:lumMod val="85000"/>
                    <a:lumOff val="15000"/>
                  </a:schemeClr>
                </a:solidFill>
                <a:latin typeface="宋体" panose="02010600030101010101" pitchFamily="2" charset="-122"/>
                <a:ea typeface="宋体" panose="02010600030101010101" pitchFamily="2" charset="-122"/>
              </a:rPr>
              <a:t>甲</a:t>
            </a:r>
            <a:r>
              <a:rPr lang="zh-CN" altLang="en-US"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乙</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可能等于10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r>
              <a:rPr sz="2400" dirty="0">
                <a:solidFill>
                  <a:schemeClr val="tx1">
                    <a:lumMod val="85000"/>
                    <a:lumOff val="15000"/>
                  </a:schemeClr>
                </a:solidFill>
                <a:latin typeface="宋体" panose="02010600030101010101" pitchFamily="2" charset="-122"/>
                <a:ea typeface="宋体" panose="02010600030101010101" pitchFamily="2" charset="-122"/>
              </a:rPr>
              <a:t>	</a:t>
            </a:r>
            <a:r>
              <a:rPr lang="en-US" altLang="zh-CN" sz="2400" dirty="0">
                <a:solidFill>
                  <a:schemeClr val="tx1">
                    <a:lumMod val="85000"/>
                    <a:lumOff val="15000"/>
                  </a:schemeClr>
                </a:solidFill>
                <a:latin typeface="宋体" panose="02010600030101010101" pitchFamily="2" charset="-122"/>
                <a:ea typeface="宋体" panose="02010600030101010101" pitchFamily="2" charset="-122"/>
              </a:rPr>
              <a:t>        </a:t>
            </a:r>
            <a:r>
              <a:rPr sz="2400" dirty="0">
                <a:solidFill>
                  <a:schemeClr val="tx1">
                    <a:lumMod val="85000"/>
                    <a:lumOff val="15000"/>
                  </a:schemeClr>
                </a:solidFill>
                <a:latin typeface="宋体" panose="02010600030101010101" pitchFamily="2" charset="-122"/>
                <a:ea typeface="宋体" panose="02010600030101010101" pitchFamily="2" charset="-122"/>
              </a:rPr>
              <a:t>　</a:t>
            </a:r>
            <a:r>
              <a:rPr sz="2400" dirty="0" err="1">
                <a:solidFill>
                  <a:schemeClr val="tx1">
                    <a:lumMod val="85000"/>
                    <a:lumOff val="15000"/>
                  </a:schemeClr>
                </a:solidFill>
                <a:latin typeface="宋体" panose="02010600030101010101" pitchFamily="2" charset="-122"/>
                <a:ea typeface="宋体" panose="02010600030101010101" pitchFamily="2" charset="-122"/>
              </a:rPr>
              <a:t>D.</a:t>
            </a:r>
            <a:r>
              <a:rPr sz="2400" i="1" dirty="0" err="1">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err="1">
                <a:solidFill>
                  <a:schemeClr val="tx1">
                    <a:lumMod val="85000"/>
                    <a:lumOff val="15000"/>
                  </a:schemeClr>
                </a:solidFill>
                <a:latin typeface="宋体" panose="02010600030101010101" pitchFamily="2" charset="-122"/>
                <a:ea typeface="宋体" panose="02010600030101010101" pitchFamily="2" charset="-122"/>
              </a:rPr>
              <a:t>甲</a:t>
            </a:r>
            <a:r>
              <a:rPr lang="zh-CN" altLang="en-US"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baseline="-25000" dirty="0">
                <a:solidFill>
                  <a:schemeClr val="tx1">
                    <a:lumMod val="85000"/>
                    <a:lumOff val="15000"/>
                  </a:schemeClr>
                </a:solidFill>
                <a:latin typeface="宋体" panose="02010600030101010101" pitchFamily="2" charset="-122"/>
                <a:ea typeface="宋体" panose="02010600030101010101" pitchFamily="2" charset="-122"/>
              </a:rPr>
              <a:t>乙</a:t>
            </a:r>
            <a:r>
              <a:rPr sz="2400" dirty="0">
                <a:solidFill>
                  <a:schemeClr val="tx1">
                    <a:lumMod val="85000"/>
                    <a:lumOff val="15000"/>
                  </a:schemeClr>
                </a:solidFill>
                <a:latin typeface="宋体" panose="02010600030101010101" pitchFamily="2" charset="-122"/>
                <a:ea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rPr>
              <a:t>可能等于30 </a:t>
            </a:r>
            <a:r>
              <a:rPr sz="2400"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s</a:t>
            </a:r>
          </a:p>
        </p:txBody>
      </p:sp>
      <p:sp>
        <p:nvSpPr>
          <p:cNvPr id="4" name="文本框 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705" name="19WJJANZKBWLZYY14.EPS" descr="id:2147492754;FounderCES"/>
          <p:cNvPicPr>
            <a:picLocks noChangeAspect="1"/>
          </p:cNvPicPr>
          <p:nvPr/>
        </p:nvPicPr>
        <p:blipFill>
          <a:blip r:embed="rId2"/>
          <a:stretch>
            <a:fillRect/>
          </a:stretch>
        </p:blipFill>
        <p:spPr>
          <a:xfrm>
            <a:off x="3754611" y="3011870"/>
            <a:ext cx="4682778" cy="1985432"/>
          </a:xfrm>
          <a:prstGeom prst="rect">
            <a:avLst/>
          </a:prstGeom>
        </p:spPr>
      </p:pic>
      <p:sp>
        <p:nvSpPr>
          <p:cNvPr id="5" name="矩形 4"/>
          <p:cNvSpPr/>
          <p:nvPr/>
        </p:nvSpPr>
        <p:spPr>
          <a:xfrm>
            <a:off x="10640695" y="2744470"/>
            <a:ext cx="3975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i="1" kern="0" dirty="0">
                <a:solidFill>
                  <a:srgbClr val="EE3028"/>
                </a:solidFill>
                <a:latin typeface="Times New Roman" panose="02020603050405020304" pitchFamily="18" charset="0"/>
                <a:cs typeface="Times New Roman" panose="02020603050405020304" pitchFamily="18" charset="0"/>
                <a:sym typeface="+mn-lt"/>
              </a:rPr>
              <a:t>s</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图像和 </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v</a:t>
            </a:r>
            <a:r>
              <a:rPr lang="zh-CN" altLang="en-US" sz="2400" b="1" kern="0" dirty="0">
                <a:solidFill>
                  <a:srgbClr val="EE3028"/>
                </a:solidFill>
                <a:cs typeface="+mn-ea"/>
                <a:sym typeface="+mn-lt"/>
              </a:rPr>
              <a:t>-</a:t>
            </a:r>
            <a:r>
              <a:rPr lang="zh-CN" altLang="en-US" sz="2400" i="1" kern="0" dirty="0">
                <a:solidFill>
                  <a:srgbClr val="EE3028"/>
                </a:solidFill>
                <a:latin typeface="Times New Roman" panose="02020603050405020304" pitchFamily="18" charset="0"/>
                <a:cs typeface="Times New Roman" panose="02020603050405020304" pitchFamily="18" charset="0"/>
                <a:sym typeface="+mn-lt"/>
              </a:rPr>
              <a:t>t </a:t>
            </a:r>
            <a:r>
              <a:rPr lang="zh-CN" altLang="en-US" sz="2400" b="1" kern="0" dirty="0">
                <a:solidFill>
                  <a:srgbClr val="EE3028"/>
                </a:solidFill>
                <a:cs typeface="+mn-ea"/>
                <a:sym typeface="+mn-lt"/>
              </a:rPr>
              <a:t>图像的理解及应用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2</a:t>
            </a:r>
          </a:p>
        </p:txBody>
      </p:sp>
      <p:sp>
        <p:nvSpPr>
          <p:cNvPr id="2"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757368" y="1551043"/>
            <a:ext cx="10696078" cy="2221762"/>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2.</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[2021预测]</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两木块自左向右运动,现用高速摄影机在同一底片上多次曝光,记录下木块每次曝光时的位置,如图甲所示,已知连续两次曝光的时间间隔是相等的.图乙是两木块运动的</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v</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图像和</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x</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i="1" dirty="0">
                <a:solidFill>
                  <a:schemeClr val="tx1">
                    <a:lumMod val="85000"/>
                    <a:lumOff val="15000"/>
                  </a:schemeClr>
                </a:solidFill>
                <a:latin typeface="Times New Roman" panose="02020603050405020304" pitchFamily="18" charset="0"/>
                <a:ea typeface="宋体" panose="02010600030101010101" pitchFamily="2" charset="-122"/>
                <a:cs typeface="Times New Roman" panose="02020603050405020304" pitchFamily="18" charset="0"/>
              </a:rPr>
              <a:t>t</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图像,其中可能正确反映了木块运动情况的是</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　　)</a:t>
            </a:r>
            <a:endPar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6" name="矩形 5"/>
          <p:cNvSpPr/>
          <p:nvPr/>
        </p:nvSpPr>
        <p:spPr>
          <a:xfrm>
            <a:off x="10666095" y="3305810"/>
            <a:ext cx="3975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pic>
        <p:nvPicPr>
          <p:cNvPr id="8" name="图片 7">
            <a:extLst>
              <a:ext uri="{FF2B5EF4-FFF2-40B4-BE49-F238E27FC236}">
                <a16:creationId xmlns:a16="http://schemas.microsoft.com/office/drawing/2014/main" xmlns="" id="{590B226E-806B-42E1-9FD3-42F313CD3FF9}"/>
              </a:ext>
            </a:extLst>
          </p:cNvPr>
          <p:cNvPicPr>
            <a:picLocks noChangeAspect="1"/>
          </p:cNvPicPr>
          <p:nvPr/>
        </p:nvPicPr>
        <p:blipFill>
          <a:blip r:embed="rId2"/>
          <a:stretch>
            <a:fillRect/>
          </a:stretch>
        </p:blipFill>
        <p:spPr>
          <a:xfrm>
            <a:off x="854074" y="3952449"/>
            <a:ext cx="4959341" cy="1158116"/>
          </a:xfrm>
          <a:prstGeom prst="rect">
            <a:avLst/>
          </a:prstGeom>
        </p:spPr>
      </p:pic>
      <p:pic>
        <p:nvPicPr>
          <p:cNvPr id="10" name="第四讲提分特训图8.EPS" descr="id:2147492768;FounderCES">
            <a:extLst>
              <a:ext uri="{FF2B5EF4-FFF2-40B4-BE49-F238E27FC236}">
                <a16:creationId xmlns:a16="http://schemas.microsoft.com/office/drawing/2014/main" xmlns="" id="{6DD4973D-1800-45F5-A688-086C47B0DF34}"/>
              </a:ext>
            </a:extLst>
          </p:cNvPr>
          <p:cNvPicPr>
            <a:picLocks noChangeAspect="1"/>
          </p:cNvPicPr>
          <p:nvPr/>
        </p:nvPicPr>
        <p:blipFill>
          <a:blip r:embed="rId3"/>
          <a:stretch>
            <a:fillRect/>
          </a:stretch>
        </p:blipFill>
        <p:spPr>
          <a:xfrm>
            <a:off x="6239225" y="3851510"/>
            <a:ext cx="5125943" cy="1359995"/>
          </a:xfrm>
          <a:prstGeom prst="rect">
            <a:avLst/>
          </a:prstGeom>
        </p:spPr>
      </p:pic>
      <p:sp>
        <p:nvSpPr>
          <p:cNvPr id="11" name="矩形 10">
            <a:extLst>
              <a:ext uri="{FF2B5EF4-FFF2-40B4-BE49-F238E27FC236}">
                <a16:creationId xmlns:a16="http://schemas.microsoft.com/office/drawing/2014/main" xmlns="" id="{5D52C854-BFDD-4E6B-AB35-ECA06618DE21}"/>
              </a:ext>
            </a:extLst>
          </p:cNvPr>
          <p:cNvSpPr/>
          <p:nvPr/>
        </p:nvSpPr>
        <p:spPr>
          <a:xfrm>
            <a:off x="3113171" y="5253120"/>
            <a:ext cx="441146" cy="400110"/>
          </a:xfrm>
          <a:prstGeom prst="rect">
            <a:avLst/>
          </a:prstGeom>
        </p:spPr>
        <p:txBody>
          <a:bodyPr wrap="none">
            <a:spAutoFit/>
          </a:bodyPr>
          <a:lstStyle/>
          <a:p>
            <a:r>
              <a:rPr lang="zh-CN" altLang="zh-CN" sz="20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甲</a:t>
            </a:r>
            <a:endParaRPr lang="zh-CN" altLang="en-US" sz="2000" dirty="0"/>
          </a:p>
        </p:txBody>
      </p:sp>
      <p:sp>
        <p:nvSpPr>
          <p:cNvPr id="12" name="矩形 11">
            <a:extLst>
              <a:ext uri="{FF2B5EF4-FFF2-40B4-BE49-F238E27FC236}">
                <a16:creationId xmlns:a16="http://schemas.microsoft.com/office/drawing/2014/main" xmlns="" id="{28C5306E-86E1-4B2B-B763-C8A81BB4C5BA}"/>
              </a:ext>
            </a:extLst>
          </p:cNvPr>
          <p:cNvSpPr/>
          <p:nvPr/>
        </p:nvSpPr>
        <p:spPr>
          <a:xfrm>
            <a:off x="8581623" y="5253120"/>
            <a:ext cx="441146" cy="400110"/>
          </a:xfrm>
          <a:prstGeom prst="rect">
            <a:avLst/>
          </a:prstGeom>
        </p:spPr>
        <p:txBody>
          <a:bodyPr wrap="none">
            <a:spAutoFit/>
          </a:bodyPr>
          <a:lstStyle/>
          <a:p>
            <a:r>
              <a:rPr lang="zh-CN" altLang="en-US" sz="2000" dirty="0">
                <a:latin typeface="宋体" panose="02010600030101010101" pitchFamily="2" charset="-122"/>
                <a:ea typeface="宋体" panose="02010600030101010101" pitchFamily="2" charset="-122"/>
              </a:rPr>
              <a:t>乙</a:t>
            </a:r>
          </a:p>
        </p:txBody>
      </p:sp>
      <p:sp>
        <p:nvSpPr>
          <p:cNvPr id="5" name="矩形 4">
            <a:extLst>
              <a:ext uri="{FF2B5EF4-FFF2-40B4-BE49-F238E27FC236}">
                <a16:creationId xmlns:a16="http://schemas.microsoft.com/office/drawing/2014/main" xmlns="" id="{DAC29B43-A04E-42E0-A14C-8D1E553E0045}"/>
              </a:ext>
            </a:extLst>
          </p:cNvPr>
          <p:cNvSpPr/>
          <p:nvPr/>
        </p:nvSpPr>
        <p:spPr>
          <a:xfrm>
            <a:off x="854073" y="5543389"/>
            <a:ext cx="10658553" cy="559769"/>
          </a:xfrm>
          <a:prstGeom prst="rect">
            <a:avLst/>
          </a:prstGeom>
        </p:spPr>
        <p:txBody>
          <a:bodyPr wrap="square">
            <a:spAutoFit/>
          </a:bodyPr>
          <a:lstStyle/>
          <a:p>
            <a:pPr algn="just" fontAlgn="auto">
              <a:lnSpc>
                <a:spcPct val="150000"/>
              </a:lnSpc>
            </a:pPr>
            <a:r>
              <a:rPr lang="en-US" altLang="zh-CN" sz="2400" dirty="0" err="1">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A.b、d</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400" dirty="0" err="1">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B.a、c</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400" dirty="0" err="1">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C.a、d</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400" dirty="0" err="1">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D.b</a:t>
            </a:r>
            <a:r>
              <a:rPr lang="zh-CN" altLang="en-US"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lang="en-US" altLang="zh-CN"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6" name="矩形 5"/>
          <p:cNvSpPr/>
          <p:nvPr/>
        </p:nvSpPr>
        <p:spPr>
          <a:xfrm>
            <a:off x="763270" y="1257300"/>
            <a:ext cx="10599420" cy="5077460"/>
          </a:xfrm>
          <a:prstGeom prst="rect">
            <a:avLst/>
          </a:prstGeom>
        </p:spPr>
        <p:txBody>
          <a:bodyPr wrap="square">
            <a:spAutoFit/>
          </a:bodyPr>
          <a:lstStyle/>
          <a:p>
            <a:pPr algn="just">
              <a:lnSpc>
                <a:spcPct val="15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6</a:t>
            </a:r>
            <a:r>
              <a:rPr lang="zh-CN" altLang="en-US" sz="2400" spc="-50" dirty="0">
                <a:latin typeface="黑体" panose="02010609060101010101" pitchFamily="49" charset="-122"/>
                <a:ea typeface="黑体" panose="02010609060101010101" pitchFamily="49" charset="-122"/>
              </a:rPr>
              <a:t>　</a:t>
            </a:r>
            <a:r>
              <a:rPr sz="2400" spc="-50" dirty="0">
                <a:latin typeface="宋体" panose="02010600030101010101" pitchFamily="2" charset="-122"/>
                <a:ea typeface="宋体" panose="02010600030101010101" pitchFamily="2" charset="-122"/>
                <a:cs typeface="宋体" panose="02010600030101010101" pitchFamily="2" charset="-122"/>
              </a:rPr>
              <a:t>在如图所示的斜面上测量小车运动的平均速度.小明让小车从斜面上的</a:t>
            </a:r>
            <a:r>
              <a:rPr sz="2400" i="1" spc="-50" dirty="0">
                <a:latin typeface="Times New Roman" panose="02020603050405020304" pitchFamily="18" charset="0"/>
                <a:ea typeface="宋体" panose="02010600030101010101" pitchFamily="2" charset="-122"/>
                <a:cs typeface="Times New Roman" panose="02020603050405020304" pitchFamily="18" charset="0"/>
              </a:rPr>
              <a:t>A</a:t>
            </a:r>
            <a:r>
              <a:rPr sz="2400" spc="-50" dirty="0">
                <a:latin typeface="宋体" panose="02010600030101010101" pitchFamily="2" charset="-122"/>
                <a:ea typeface="宋体" panose="02010600030101010101" pitchFamily="2" charset="-122"/>
                <a:cs typeface="宋体" panose="02010600030101010101" pitchFamily="2" charset="-122"/>
              </a:rPr>
              <a:t>点由静止开始下滑,分别测出小车到达</a:t>
            </a:r>
            <a:r>
              <a:rPr sz="2400" i="1" spc="-50" dirty="0">
                <a:latin typeface="Times New Roman" panose="02020603050405020304" pitchFamily="18" charset="0"/>
                <a:ea typeface="宋体" panose="02010600030101010101" pitchFamily="2" charset="-122"/>
                <a:cs typeface="Times New Roman" panose="02020603050405020304" pitchFamily="18" charset="0"/>
              </a:rPr>
              <a:t>B</a:t>
            </a:r>
            <a:r>
              <a:rPr sz="2400" spc="-50" dirty="0">
                <a:latin typeface="宋体" panose="02010600030101010101" pitchFamily="2" charset="-122"/>
                <a:ea typeface="宋体" panose="02010600030101010101" pitchFamily="2" charset="-122"/>
                <a:cs typeface="宋体" panose="02010600030101010101" pitchFamily="2" charset="-122"/>
              </a:rPr>
              <a:t>点和</a:t>
            </a:r>
            <a:r>
              <a:rPr sz="2400" i="1" spc="-50" dirty="0">
                <a:latin typeface="Times New Roman" panose="02020603050405020304" pitchFamily="18" charset="0"/>
                <a:ea typeface="宋体" panose="02010600030101010101" pitchFamily="2" charset="-122"/>
                <a:cs typeface="Times New Roman" panose="02020603050405020304" pitchFamily="18" charset="0"/>
              </a:rPr>
              <a:t>C</a:t>
            </a:r>
            <a:r>
              <a:rPr sz="2400" spc="-50" dirty="0">
                <a:latin typeface="宋体" panose="02010600030101010101" pitchFamily="2" charset="-122"/>
                <a:ea typeface="宋体" panose="02010600030101010101" pitchFamily="2" charset="-122"/>
                <a:cs typeface="宋体" panose="02010600030101010101" pitchFamily="2" charset="-122"/>
              </a:rPr>
              <a:t>点的时间,即可测出不同阶段的平均速度.</a:t>
            </a:r>
          </a:p>
          <a:p>
            <a:pPr algn="just">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(1)图中</a:t>
            </a:r>
            <a:r>
              <a:rPr sz="2400" i="1" spc="-5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段的路程</a:t>
            </a:r>
            <a:r>
              <a:rPr sz="2400" i="1" spc="-50" dirty="0">
                <a:latin typeface="Times New Roman" panose="02020603050405020304" pitchFamily="18" charset="0"/>
                <a:ea typeface="宋体" panose="02010600030101010101" pitchFamily="2" charset="-122"/>
                <a:cs typeface="Times New Roman" panose="02020603050405020304" pitchFamily="18" charset="0"/>
              </a:rPr>
              <a:t>s</a:t>
            </a:r>
            <a:r>
              <a:rPr sz="2400" i="1" spc="-50" baseline="-2500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Times New Roman" panose="02020603050405020304" pitchFamily="18" charset="0"/>
                <a:ea typeface="宋体" panose="02010600030101010101" pitchFamily="2" charset="-122"/>
                <a:cs typeface="Times New Roman" panose="02020603050405020304" pitchFamily="18" charset="0"/>
              </a:rPr>
              <a:t>cm</a:t>
            </a:r>
            <a:r>
              <a:rPr sz="2400" spc="-50" dirty="0">
                <a:latin typeface="宋体" panose="02010600030101010101" pitchFamily="2" charset="-122"/>
                <a:ea typeface="宋体" panose="02010600030101010101" pitchFamily="2" charset="-122"/>
                <a:cs typeface="宋体" panose="02010600030101010101" pitchFamily="2" charset="-122"/>
              </a:rPr>
              <a:t>,如果测得时间</a:t>
            </a:r>
            <a:r>
              <a:rPr sz="2400" i="1" spc="-50" dirty="0">
                <a:latin typeface="Times New Roman" panose="02020603050405020304" pitchFamily="18" charset="0"/>
                <a:ea typeface="宋体" panose="02010600030101010101" pitchFamily="2" charset="-122"/>
                <a:cs typeface="Times New Roman" panose="02020603050405020304" pitchFamily="18" charset="0"/>
              </a:rPr>
              <a:t>t</a:t>
            </a:r>
            <a:r>
              <a:rPr sz="2400" i="1" spc="-50" baseline="-2500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=1.6 </a:t>
            </a:r>
            <a:r>
              <a:rPr sz="2400" spc="-50" dirty="0">
                <a:latin typeface="Times New Roman" panose="02020603050405020304" pitchFamily="18" charset="0"/>
                <a:ea typeface="宋体" panose="02010600030101010101" pitchFamily="2" charset="-122"/>
                <a:cs typeface="Times New Roman" panose="02020603050405020304" pitchFamily="18" charset="0"/>
              </a:rPr>
              <a:t>s</a:t>
            </a:r>
            <a:r>
              <a:rPr sz="2400" spc="-50" dirty="0">
                <a:latin typeface="宋体" panose="02010600030101010101" pitchFamily="2" charset="-122"/>
                <a:ea typeface="宋体" panose="02010600030101010101" pitchFamily="2" charset="-122"/>
                <a:cs typeface="宋体" panose="02010600030101010101" pitchFamily="2" charset="-122"/>
              </a:rPr>
              <a:t>,则</a:t>
            </a:r>
            <a:r>
              <a:rPr sz="2400" i="1" spc="-5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段的平均速度</a:t>
            </a:r>
            <a:r>
              <a:rPr sz="2400" i="1" spc="-50" dirty="0">
                <a:latin typeface="Times New Roman" panose="02020603050405020304" pitchFamily="18" charset="0"/>
                <a:ea typeface="宋体" panose="02010600030101010101" pitchFamily="2" charset="-122"/>
                <a:cs typeface="Times New Roman" panose="02020603050405020304" pitchFamily="18" charset="0"/>
              </a:rPr>
              <a:t>v</a:t>
            </a:r>
            <a:r>
              <a:rPr sz="2400" i="1" spc="-50" baseline="-2500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Times New Roman" panose="02020603050405020304" pitchFamily="18" charset="0"/>
                <a:ea typeface="宋体" panose="02010600030101010101" pitchFamily="2" charset="-122"/>
                <a:cs typeface="Times New Roman" panose="02020603050405020304" pitchFamily="18" charset="0"/>
              </a:rPr>
              <a:t>m/s</a:t>
            </a:r>
            <a:r>
              <a:rPr sz="2400" spc="-50" dirty="0">
                <a:latin typeface="宋体" panose="02010600030101010101" pitchFamily="2" charset="-122"/>
                <a:ea typeface="宋体" panose="02010600030101010101" pitchFamily="2" charset="-122"/>
                <a:cs typeface="宋体" panose="02010600030101010101" pitchFamily="2" charset="-122"/>
              </a:rPr>
              <a:t>. </a:t>
            </a:r>
          </a:p>
          <a:p>
            <a:pPr algn="just">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(2)在测量小车到达</a:t>
            </a:r>
            <a:r>
              <a:rPr sz="2400" i="1" spc="-50" dirty="0">
                <a:latin typeface="Times New Roman" panose="02020603050405020304" pitchFamily="18" charset="0"/>
                <a:ea typeface="宋体" panose="02010600030101010101" pitchFamily="2" charset="-122"/>
                <a:cs typeface="Times New Roman" panose="02020603050405020304" pitchFamily="18" charset="0"/>
              </a:rPr>
              <a:t>B</a:t>
            </a:r>
            <a:r>
              <a:rPr sz="2400" spc="-50" dirty="0">
                <a:latin typeface="宋体" panose="02010600030101010101" pitchFamily="2" charset="-122"/>
                <a:ea typeface="宋体" panose="02010600030101010101" pitchFamily="2" charset="-122"/>
                <a:cs typeface="宋体" panose="02010600030101010101" pitchFamily="2" charset="-122"/>
              </a:rPr>
              <a:t>点的时间时,如果小车过了</a:t>
            </a:r>
            <a:r>
              <a:rPr sz="2400" i="1" spc="-50" dirty="0">
                <a:latin typeface="Times New Roman" panose="02020603050405020304" pitchFamily="18" charset="0"/>
                <a:ea typeface="宋体" panose="02010600030101010101" pitchFamily="2" charset="-122"/>
                <a:cs typeface="Times New Roman" panose="02020603050405020304" pitchFamily="18" charset="0"/>
              </a:rPr>
              <a:t>B</a:t>
            </a:r>
            <a:r>
              <a:rPr sz="2400" spc="-50" dirty="0">
                <a:latin typeface="宋体" panose="02010600030101010101" pitchFamily="2" charset="-122"/>
                <a:ea typeface="宋体" panose="02010600030101010101" pitchFamily="2" charset="-122"/>
                <a:cs typeface="宋体" panose="02010600030101010101" pitchFamily="2" charset="-122"/>
              </a:rPr>
              <a:t>点才停止计时,则测得</a:t>
            </a:r>
            <a:r>
              <a:rPr sz="2400" i="1" spc="-5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段的平均速度</a:t>
            </a:r>
            <a:r>
              <a:rPr sz="2400" i="1" spc="-50" dirty="0">
                <a:latin typeface="Times New Roman" panose="02020603050405020304" pitchFamily="18" charset="0"/>
                <a:ea typeface="宋体" panose="02010600030101010101" pitchFamily="2" charset="-122"/>
                <a:cs typeface="Times New Roman" panose="02020603050405020304" pitchFamily="18" charset="0"/>
              </a:rPr>
              <a:t>v</a:t>
            </a:r>
            <a:r>
              <a:rPr sz="2400" i="1" spc="-50" baseline="-25000" dirty="0">
                <a:latin typeface="Times New Roman" panose="02020603050405020304" pitchFamily="18" charset="0"/>
                <a:ea typeface="宋体" panose="02010600030101010101" pitchFamily="2" charset="-122"/>
                <a:cs typeface="Times New Roman" panose="02020603050405020304" pitchFamily="18" charset="0"/>
              </a:rPr>
              <a:t>AB</a:t>
            </a:r>
            <a:r>
              <a:rPr sz="2400" spc="-50" dirty="0">
                <a:latin typeface="宋体" panose="02010600030101010101" pitchFamily="2" charset="-122"/>
                <a:ea typeface="宋体" panose="02010600030101010101" pitchFamily="2" charset="-122"/>
                <a:cs typeface="宋体" panose="02010600030101010101" pitchFamily="2" charset="-122"/>
              </a:rPr>
              <a:t>会偏</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a:t>
            </a:r>
          </a:p>
        </p:txBody>
      </p:sp>
      <p:pic>
        <p:nvPicPr>
          <p:cNvPr id="711" name="18ZKYBWLKDBS68.jpg" descr="id:2147492796;FounderCES"/>
          <p:cNvPicPr>
            <a:picLocks noChangeAspect="1"/>
          </p:cNvPicPr>
          <p:nvPr/>
        </p:nvPicPr>
        <p:blipFill>
          <a:blip r:embed="rId2"/>
          <a:stretch>
            <a:fillRect/>
          </a:stretch>
        </p:blipFill>
        <p:spPr>
          <a:xfrm>
            <a:off x="3808730" y="2644140"/>
            <a:ext cx="4574540" cy="1320165"/>
          </a:xfrm>
          <a:prstGeom prst="rect">
            <a:avLst/>
          </a:prstGeom>
        </p:spPr>
      </p:pic>
      <p:sp>
        <p:nvSpPr>
          <p:cNvPr id="2" name="矩形 1"/>
          <p:cNvSpPr/>
          <p:nvPr/>
        </p:nvSpPr>
        <p:spPr>
          <a:xfrm>
            <a:off x="4424192" y="4098303"/>
            <a:ext cx="842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40.0</a:t>
            </a:r>
          </a:p>
        </p:txBody>
      </p:sp>
      <p:sp>
        <p:nvSpPr>
          <p:cNvPr id="3" name="矩形 2"/>
          <p:cNvSpPr/>
          <p:nvPr/>
        </p:nvSpPr>
        <p:spPr>
          <a:xfrm>
            <a:off x="2195830" y="4633109"/>
            <a:ext cx="1043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0.25</a:t>
            </a:r>
          </a:p>
        </p:txBody>
      </p:sp>
      <p:sp>
        <p:nvSpPr>
          <p:cNvPr id="4" name="矩形 3"/>
          <p:cNvSpPr/>
          <p:nvPr/>
        </p:nvSpPr>
        <p:spPr>
          <a:xfrm>
            <a:off x="3071495" y="5756910"/>
            <a:ext cx="3975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2" name="矩形 1"/>
          <p:cNvSpPr/>
          <p:nvPr/>
        </p:nvSpPr>
        <p:spPr>
          <a:xfrm>
            <a:off x="757555" y="1551305"/>
            <a:ext cx="10725608" cy="4391587"/>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(3)实验中应使斜面的坡度适当小一些,这是为了便于测量</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(填物理量的名称). </a:t>
            </a:r>
          </a:p>
          <a:p>
            <a:pPr algn="just" fontAlgn="auto">
              <a:lnSpc>
                <a:spcPct val="200000"/>
              </a:lnSpc>
            </a:pPr>
            <a:r>
              <a:rPr sz="2400" dirty="0">
                <a:latin typeface="宋体" panose="02010600030101010101" pitchFamily="2" charset="-122"/>
                <a:ea typeface="宋体" panose="02010600030101010101" pitchFamily="2" charset="-122"/>
              </a:rPr>
              <a:t>(4)为了测量小车运动过程中下半程的平均速度,小明让小车从</a:t>
            </a:r>
            <a:r>
              <a:rPr sz="2400" i="1" dirty="0">
                <a:latin typeface="Times New Roman" panose="02020603050405020304" pitchFamily="18" charset="0"/>
                <a:ea typeface="宋体" panose="02010600030101010101" pitchFamily="2" charset="-122"/>
                <a:cs typeface="Times New Roman" panose="02020603050405020304" pitchFamily="18" charset="0"/>
              </a:rPr>
              <a:t>B</a:t>
            </a:r>
            <a:r>
              <a:rPr sz="2400" dirty="0">
                <a:latin typeface="宋体" panose="02010600030101010101" pitchFamily="2" charset="-122"/>
                <a:ea typeface="宋体" panose="02010600030101010101" pitchFamily="2" charset="-122"/>
              </a:rPr>
              <a:t>点由静止释放,测出小车到达</a:t>
            </a:r>
            <a:r>
              <a:rPr sz="2400" i="1" dirty="0">
                <a:latin typeface="Times New Roman" panose="02020603050405020304" pitchFamily="18" charset="0"/>
                <a:ea typeface="宋体" panose="02010600030101010101" pitchFamily="2" charset="-122"/>
                <a:cs typeface="Times New Roman" panose="02020603050405020304" pitchFamily="18" charset="0"/>
              </a:rPr>
              <a:t>C</a:t>
            </a:r>
            <a:r>
              <a:rPr sz="2400" dirty="0">
                <a:latin typeface="宋体" panose="02010600030101010101" pitchFamily="2" charset="-122"/>
                <a:ea typeface="宋体" panose="02010600030101010101" pitchFamily="2" charset="-122"/>
              </a:rPr>
              <a:t>点的时间,从而计算出小车运动过程中下半程的平均速度.他的做法正确吗?</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;理由是:</a:t>
            </a:r>
            <a:r>
              <a:rPr lang="en-US" sz="2400" dirty="0">
                <a:latin typeface="宋体" panose="02010600030101010101" pitchFamily="2" charset="-122"/>
                <a:ea typeface="宋体" panose="02010600030101010101" pitchFamily="2" charset="-122"/>
              </a:rPr>
              <a:t>______________________________</a:t>
            </a:r>
          </a:p>
          <a:p>
            <a:pPr algn="just" fontAlgn="auto">
              <a:lnSpc>
                <a:spcPct val="200000"/>
              </a:lnSpc>
            </a:pPr>
            <a:r>
              <a:rPr lang="en-US" sz="2400" dirty="0">
                <a:latin typeface="宋体" panose="02010600030101010101" pitchFamily="2" charset="-122"/>
                <a:ea typeface="宋体" panose="02010600030101010101" pitchFamily="2" charset="-122"/>
              </a:rPr>
              <a:t>____________________</a:t>
            </a:r>
            <a:r>
              <a:rPr sz="2400" dirty="0">
                <a:latin typeface="宋体" panose="02010600030101010101" pitchFamily="2" charset="-122"/>
                <a:ea typeface="宋体" panose="02010600030101010101" pitchFamily="2" charset="-122"/>
              </a:rPr>
              <a:t>. </a:t>
            </a:r>
          </a:p>
        </p:txBody>
      </p:sp>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5" name="矩形 4"/>
          <p:cNvSpPr/>
          <p:nvPr/>
        </p:nvSpPr>
        <p:spPr>
          <a:xfrm>
            <a:off x="8913495" y="1769110"/>
            <a:ext cx="842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时间</a:t>
            </a:r>
          </a:p>
        </p:txBody>
      </p:sp>
      <p:sp>
        <p:nvSpPr>
          <p:cNvPr id="8" name="矩形 7"/>
          <p:cNvSpPr/>
          <p:nvPr/>
        </p:nvSpPr>
        <p:spPr>
          <a:xfrm>
            <a:off x="2969895" y="4690110"/>
            <a:ext cx="1350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不正确</a:t>
            </a:r>
          </a:p>
        </p:txBody>
      </p:sp>
      <p:sp>
        <p:nvSpPr>
          <p:cNvPr id="10" name="矩形 9"/>
          <p:cNvSpPr/>
          <p:nvPr/>
        </p:nvSpPr>
        <p:spPr>
          <a:xfrm>
            <a:off x="6297295" y="4690110"/>
            <a:ext cx="48139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所测时间不是运动过程中下半程的</a:t>
            </a:r>
          </a:p>
        </p:txBody>
      </p:sp>
      <p:sp>
        <p:nvSpPr>
          <p:cNvPr id="11" name="矩形 10"/>
          <p:cNvSpPr/>
          <p:nvPr/>
        </p:nvSpPr>
        <p:spPr>
          <a:xfrm>
            <a:off x="854075" y="5368290"/>
            <a:ext cx="233807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时间(合理即可)</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2" name="矩形 1"/>
          <p:cNvSpPr/>
          <p:nvPr/>
        </p:nvSpPr>
        <p:spPr>
          <a:xfrm>
            <a:off x="757555" y="1551305"/>
            <a:ext cx="10661812" cy="4523105"/>
          </a:xfrm>
          <a:prstGeom prst="rect">
            <a:avLst/>
          </a:prstGeom>
        </p:spPr>
        <p:txBody>
          <a:bodyPr wrap="square">
            <a:spAutoFit/>
          </a:bodyPr>
          <a:lstStyle/>
          <a:p>
            <a:pPr algn="just" fontAlgn="auto">
              <a:lnSpc>
                <a:spcPct val="200000"/>
              </a:lnSpc>
            </a:pPr>
            <a:r>
              <a:rPr sz="2400" dirty="0">
                <a:solidFill>
                  <a:schemeClr val="tx1"/>
                </a:solidFill>
                <a:uFillTx/>
                <a:latin typeface="宋体" panose="02010600030101010101" pitchFamily="2" charset="-122"/>
                <a:ea typeface="宋体" panose="02010600030101010101" pitchFamily="2" charset="-122"/>
              </a:rPr>
              <a:t>(5)</a:t>
            </a:r>
            <a:r>
              <a:rPr sz="2400" spc="-50" dirty="0" err="1">
                <a:solidFill>
                  <a:schemeClr val="tx1"/>
                </a:solidFill>
                <a:uFillTx/>
                <a:latin typeface="宋体" panose="02010600030101010101" pitchFamily="2" charset="-122"/>
                <a:ea typeface="宋体" panose="02010600030101010101" pitchFamily="2" charset="-122"/>
              </a:rPr>
              <a:t>小安用同样的实验器材组装了实验装置,重复小明的操作过程,测得</a:t>
            </a:r>
            <a:r>
              <a:rPr sz="2400" i="1" spc="-50" dirty="0" err="1">
                <a:latin typeface="Times New Roman" panose="02020603050405020304" pitchFamily="18" charset="0"/>
                <a:ea typeface="宋体" panose="02010600030101010101" pitchFamily="2" charset="-122"/>
                <a:cs typeface="Times New Roman" panose="02020603050405020304" pitchFamily="18" charset="0"/>
              </a:rPr>
              <a:t>t</a:t>
            </a:r>
            <a:r>
              <a:rPr sz="2400" i="1" spc="-50" baseline="-25000" dirty="0" err="1">
                <a:solidFill>
                  <a:schemeClr val="tx1"/>
                </a:solidFill>
                <a:uFillTx/>
                <a:latin typeface="Times New Roman" panose="02020603050405020304" pitchFamily="18" charset="0"/>
                <a:ea typeface="宋体" panose="02010600030101010101" pitchFamily="2" charset="-122"/>
                <a:cs typeface="Times New Roman" panose="02020603050405020304" pitchFamily="18" charset="0"/>
              </a:rPr>
              <a:t>AB</a:t>
            </a:r>
            <a:r>
              <a:rPr sz="2400" spc="-50" dirty="0">
                <a:solidFill>
                  <a:schemeClr val="tx1"/>
                </a:solidFill>
                <a:uFillTx/>
                <a:latin typeface="宋体" panose="02010600030101010101" pitchFamily="2" charset="-122"/>
                <a:ea typeface="宋体" panose="02010600030101010101" pitchFamily="2" charset="-122"/>
              </a:rPr>
              <a:t>=2.0</a:t>
            </a:r>
            <a:r>
              <a:rPr lang="en-US" altLang="zh-CN" sz="2400" spc="-50" dirty="0">
                <a:solidFill>
                  <a:schemeClr val="tx1"/>
                </a:solidFill>
                <a:uFillTx/>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spc="-50" dirty="0">
                <a:solidFill>
                  <a:schemeClr val="tx1"/>
                </a:solidFill>
                <a:uFillTx/>
                <a:latin typeface="宋体" panose="02010600030101010101" pitchFamily="2" charset="-122"/>
                <a:ea typeface="宋体" panose="02010600030101010101" pitchFamily="2" charset="-122"/>
              </a:rPr>
              <a:t>,</a:t>
            </a:r>
            <a:r>
              <a:rPr lang="en-US" altLang="zh-CN" sz="2400" spc="-50" dirty="0">
                <a:solidFill>
                  <a:schemeClr val="tx1"/>
                </a:solidFill>
                <a:uFillTx/>
                <a:latin typeface="宋体" panose="02010600030101010101" pitchFamily="2" charset="-122"/>
                <a:ea typeface="宋体" panose="02010600030101010101" pitchFamily="2" charset="-122"/>
              </a:rPr>
              <a:t> </a:t>
            </a:r>
            <a:r>
              <a:rPr sz="2400" i="1" dirty="0" err="1">
                <a:latin typeface="Times New Roman" panose="02020603050405020304" pitchFamily="18" charset="0"/>
                <a:ea typeface="宋体" panose="02010600030101010101" pitchFamily="2" charset="-122"/>
                <a:cs typeface="Times New Roman" panose="02020603050405020304" pitchFamily="18" charset="0"/>
              </a:rPr>
              <a:t>t</a:t>
            </a:r>
            <a:r>
              <a:rPr sz="2400" i="1" baseline="-25000" dirty="0" err="1">
                <a:latin typeface="Times New Roman" panose="02020603050405020304" pitchFamily="18" charset="0"/>
                <a:ea typeface="宋体" panose="02010600030101010101" pitchFamily="2" charset="-122"/>
                <a:cs typeface="Times New Roman" panose="02020603050405020304" pitchFamily="18" charset="0"/>
              </a:rPr>
              <a:t>AC</a:t>
            </a:r>
            <a:r>
              <a:rPr sz="2400" dirty="0">
                <a:solidFill>
                  <a:schemeClr val="tx1"/>
                </a:solidFill>
                <a:uFillTx/>
                <a:latin typeface="宋体" panose="02010600030101010101" pitchFamily="2" charset="-122"/>
                <a:ea typeface="宋体" panose="02010600030101010101" pitchFamily="2" charset="-122"/>
              </a:rPr>
              <a:t>=2.8 </a:t>
            </a:r>
            <a:r>
              <a:rPr sz="2400" dirty="0" err="1">
                <a:solidFill>
                  <a:schemeClr val="tx1"/>
                </a:solidFill>
                <a:uFillTx/>
                <a:latin typeface="Times New Roman" panose="02020603050405020304" pitchFamily="18" charset="0"/>
                <a:ea typeface="宋体" panose="02010600030101010101" pitchFamily="2" charset="-122"/>
                <a:cs typeface="Times New Roman" panose="02020603050405020304" pitchFamily="18" charset="0"/>
              </a:rPr>
              <a:t>s</a:t>
            </a:r>
            <a:r>
              <a:rPr sz="2400" dirty="0" err="1">
                <a:solidFill>
                  <a:schemeClr val="tx1"/>
                </a:solidFill>
                <a:uFillTx/>
                <a:latin typeface="宋体" panose="02010600030101010101" pitchFamily="2" charset="-122"/>
                <a:ea typeface="宋体" panose="02010600030101010101" pitchFamily="2" charset="-122"/>
              </a:rPr>
              <a:t>,</a:t>
            </a:r>
            <a:r>
              <a:rPr sz="2400" dirty="0" err="1">
                <a:latin typeface="宋体" panose="02010600030101010101" pitchFamily="2" charset="-122"/>
                <a:ea typeface="宋体" panose="02010600030101010101" pitchFamily="2" charset="-122"/>
              </a:rPr>
              <a:t>则小安测出的</a:t>
            </a:r>
            <a:r>
              <a:rPr sz="2400" i="1" dirty="0" err="1">
                <a:latin typeface="Times New Roman" panose="02020603050405020304" pitchFamily="18" charset="0"/>
                <a:ea typeface="宋体" panose="02010600030101010101" pitchFamily="2" charset="-122"/>
                <a:cs typeface="Times New Roman" panose="02020603050405020304" pitchFamily="18" charset="0"/>
              </a:rPr>
              <a:t>BC</a:t>
            </a:r>
            <a:r>
              <a:rPr sz="2400" dirty="0" err="1">
                <a:latin typeface="宋体" panose="02010600030101010101" pitchFamily="2" charset="-122"/>
                <a:ea typeface="宋体" panose="02010600030101010101" pitchFamily="2" charset="-122"/>
              </a:rPr>
              <a:t>段的平均速度为</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m/s</a:t>
            </a:r>
            <a:r>
              <a:rPr sz="2400" dirty="0">
                <a:latin typeface="宋体" panose="02010600030101010101" pitchFamily="2" charset="-122"/>
                <a:ea typeface="宋体" panose="02010600030101010101" pitchFamily="2" charset="-122"/>
              </a:rPr>
              <a:t>. </a:t>
            </a:r>
          </a:p>
          <a:p>
            <a:pPr algn="just" fontAlgn="auto">
              <a:lnSpc>
                <a:spcPct val="200000"/>
              </a:lnSpc>
            </a:pPr>
            <a:r>
              <a:rPr sz="2400" dirty="0">
                <a:latin typeface="宋体" panose="02010600030101010101" pitchFamily="2" charset="-122"/>
                <a:ea typeface="宋体" panose="02010600030101010101" pitchFamily="2" charset="-122"/>
              </a:rPr>
              <a:t>(6)小安测出的小车在</a:t>
            </a:r>
            <a:r>
              <a:rPr sz="2400" i="1" dirty="0">
                <a:latin typeface="Times New Roman" panose="02020603050405020304" pitchFamily="18" charset="0"/>
                <a:ea typeface="宋体" panose="02010600030101010101" pitchFamily="2" charset="-122"/>
                <a:cs typeface="Times New Roman" panose="02020603050405020304" pitchFamily="18" charset="0"/>
              </a:rPr>
              <a:t>AB</a:t>
            </a:r>
            <a:r>
              <a:rPr sz="2400" dirty="0">
                <a:latin typeface="宋体" panose="02010600030101010101" pitchFamily="2" charset="-122"/>
                <a:ea typeface="宋体" panose="02010600030101010101" pitchFamily="2" charset="-122"/>
              </a:rPr>
              <a:t>段的运动时间与小明测出的不同,原因可能是</a:t>
            </a:r>
            <a:r>
              <a:rPr lang="en-US" sz="2400" dirty="0">
                <a:latin typeface="宋体" panose="02010600030101010101" pitchFamily="2" charset="-122"/>
                <a:ea typeface="宋体" panose="02010600030101010101" pitchFamily="2" charset="-122"/>
              </a:rPr>
              <a:t>________</a:t>
            </a:r>
            <a:r>
              <a:rPr sz="2400" dirty="0">
                <a:latin typeface="宋体" panose="02010600030101010101" pitchFamily="2" charset="-122"/>
                <a:ea typeface="宋体" panose="02010600030101010101" pitchFamily="2" charset="-122"/>
              </a:rPr>
              <a:t>　　　　　　</a:t>
            </a:r>
            <a:r>
              <a:rPr lang="en-US" sz="2400" dirty="0">
                <a:latin typeface="宋体" panose="02010600030101010101" pitchFamily="2" charset="-122"/>
                <a:ea typeface="宋体" panose="02010600030101010101" pitchFamily="2" charset="-122"/>
              </a:rPr>
              <a:t>___________</a:t>
            </a:r>
            <a:r>
              <a:rPr sz="2400" dirty="0">
                <a:latin typeface="宋体" panose="02010600030101010101" pitchFamily="2" charset="-122"/>
                <a:ea typeface="宋体" panose="02010600030101010101" pitchFamily="2" charset="-122"/>
              </a:rPr>
              <a:t>. </a:t>
            </a:r>
          </a:p>
          <a:p>
            <a:pPr algn="just" fontAlgn="auto">
              <a:lnSpc>
                <a:spcPct val="200000"/>
              </a:lnSpc>
            </a:pPr>
            <a:r>
              <a:rPr sz="2400" dirty="0">
                <a:latin typeface="宋体" panose="02010600030101010101" pitchFamily="2" charset="-122"/>
                <a:ea typeface="宋体" panose="02010600030101010101" pitchFamily="2" charset="-122"/>
              </a:rPr>
              <a:t>(7)在小安的实验中,</a:t>
            </a:r>
            <a:r>
              <a:rPr sz="2400" i="1" dirty="0">
                <a:latin typeface="Times New Roman" panose="02020603050405020304" pitchFamily="18" charset="0"/>
                <a:ea typeface="宋体" panose="02010600030101010101" pitchFamily="2" charset="-122"/>
                <a:cs typeface="Times New Roman" panose="02020603050405020304" pitchFamily="18" charset="0"/>
              </a:rPr>
              <a:t>v</a:t>
            </a:r>
            <a:r>
              <a:rPr sz="2400" i="1" baseline="-25000" dirty="0">
                <a:latin typeface="Times New Roman" panose="02020603050405020304" pitchFamily="18" charset="0"/>
                <a:ea typeface="宋体" panose="02010600030101010101" pitchFamily="2" charset="-122"/>
                <a:cs typeface="Times New Roman" panose="02020603050405020304" pitchFamily="18" charset="0"/>
              </a:rPr>
              <a:t>AB</a:t>
            </a:r>
            <a:r>
              <a:rPr sz="2400" dirty="0">
                <a:latin typeface="宋体" panose="02010600030101010101" pitchFamily="2" charset="-122"/>
                <a:ea typeface="宋体" panose="02010600030101010101" pitchFamily="2" charset="-122"/>
              </a:rPr>
              <a:t>、</a:t>
            </a:r>
            <a:r>
              <a:rPr sz="2400" i="1" dirty="0">
                <a:latin typeface="Times New Roman" panose="02020603050405020304" pitchFamily="18" charset="0"/>
                <a:ea typeface="宋体" panose="02010600030101010101" pitchFamily="2" charset="-122"/>
                <a:cs typeface="Times New Roman" panose="02020603050405020304" pitchFamily="18" charset="0"/>
              </a:rPr>
              <a:t>v</a:t>
            </a:r>
            <a:r>
              <a:rPr sz="2400" i="1" baseline="-25000" dirty="0">
                <a:latin typeface="Times New Roman" panose="02020603050405020304" pitchFamily="18" charset="0"/>
                <a:ea typeface="宋体" panose="02010600030101010101" pitchFamily="2" charset="-122"/>
                <a:cs typeface="Times New Roman" panose="02020603050405020304" pitchFamily="18" charset="0"/>
              </a:rPr>
              <a:t>BC</a:t>
            </a:r>
            <a:r>
              <a:rPr sz="2400" dirty="0">
                <a:latin typeface="宋体" panose="02010600030101010101" pitchFamily="2" charset="-122"/>
                <a:ea typeface="宋体" panose="02010600030101010101" pitchFamily="2" charset="-122"/>
              </a:rPr>
              <a:t>、</a:t>
            </a:r>
            <a:r>
              <a:rPr sz="2400" i="1" dirty="0">
                <a:latin typeface="Times New Roman" panose="02020603050405020304" pitchFamily="18" charset="0"/>
                <a:ea typeface="宋体" panose="02010600030101010101" pitchFamily="2" charset="-122"/>
                <a:cs typeface="Times New Roman" panose="02020603050405020304" pitchFamily="18" charset="0"/>
              </a:rPr>
              <a:t>v</a:t>
            </a:r>
            <a:r>
              <a:rPr sz="2400" i="1" baseline="-25000" dirty="0">
                <a:latin typeface="Times New Roman" panose="02020603050405020304" pitchFamily="18" charset="0"/>
                <a:ea typeface="宋体" panose="02010600030101010101" pitchFamily="2" charset="-122"/>
                <a:cs typeface="Times New Roman" panose="02020603050405020304" pitchFamily="18" charset="0"/>
              </a:rPr>
              <a:t>AC</a:t>
            </a:r>
            <a:r>
              <a:rPr sz="2400" dirty="0">
                <a:latin typeface="宋体" panose="02010600030101010101" pitchFamily="2" charset="-122"/>
                <a:ea typeface="宋体" panose="02010600030101010101" pitchFamily="2" charset="-122"/>
              </a:rPr>
              <a:t>的大小关系是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;小车在斜面上做的是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(选填“变速”或“匀速”)运动. </a:t>
            </a:r>
          </a:p>
        </p:txBody>
      </p:sp>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8" name="矩形 7"/>
          <p:cNvSpPr/>
          <p:nvPr/>
        </p:nvSpPr>
        <p:spPr>
          <a:xfrm>
            <a:off x="6816090" y="2516047"/>
            <a:ext cx="1350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0.5</a:t>
            </a:r>
          </a:p>
        </p:txBody>
      </p:sp>
      <p:sp>
        <p:nvSpPr>
          <p:cNvPr id="5" name="矩形 4"/>
          <p:cNvSpPr/>
          <p:nvPr/>
        </p:nvSpPr>
        <p:spPr>
          <a:xfrm>
            <a:off x="10067426" y="3209128"/>
            <a:ext cx="1128661"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斜面的</a:t>
            </a:r>
          </a:p>
        </p:txBody>
      </p:sp>
      <p:sp>
        <p:nvSpPr>
          <p:cNvPr id="6" name="矩形 5"/>
          <p:cNvSpPr/>
          <p:nvPr/>
        </p:nvSpPr>
        <p:spPr>
          <a:xfrm>
            <a:off x="975360" y="3953510"/>
            <a:ext cx="1852295" cy="82994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坡度不同</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491095" y="4668844"/>
            <a:ext cx="2152635" cy="460375"/>
          </a:xfrm>
          <a:prstGeom prst="rect">
            <a:avLst/>
          </a:prstGeom>
        </p:spPr>
        <p:txBody>
          <a:bodyPr wrap="square">
            <a:spAutoFit/>
          </a:bodyPr>
          <a:lstStyle/>
          <a:p>
            <a:r>
              <a:rPr lang="zh-CN" altLang="en-US" sz="24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i="1" kern="100" baseline="-250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AB</a:t>
            </a:r>
            <a:r>
              <a:rPr lang="zh-CN" altLang="en-US"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a:t>
            </a:r>
            <a:r>
              <a:rPr lang="zh-CN" altLang="en-US" sz="24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i="1" kern="100" baseline="-250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AC</a:t>
            </a:r>
            <a:r>
              <a:rPr lang="zh-CN" altLang="en-US"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a:t>
            </a:r>
            <a:r>
              <a:rPr lang="zh-CN" altLang="en-US" sz="2400" i="1"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v</a:t>
            </a:r>
            <a:r>
              <a:rPr lang="zh-CN" altLang="en-US" sz="2400" i="1" kern="100" baseline="-250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BC</a:t>
            </a:r>
          </a:p>
        </p:txBody>
      </p:sp>
      <p:sp>
        <p:nvSpPr>
          <p:cNvPr id="11" name="矩形 10"/>
          <p:cNvSpPr/>
          <p:nvPr/>
        </p:nvSpPr>
        <p:spPr>
          <a:xfrm>
            <a:off x="3009044" y="5414133"/>
            <a:ext cx="1350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变速</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3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3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6"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mc:AlternateContent xmlns:mc="http://schemas.openxmlformats.org/markup-compatibility/2006" xmlns:a14="http://schemas.microsoft.com/office/drawing/2010/main">
        <mc:Choice Requires="a14">
          <p:sp>
            <p:nvSpPr>
              <p:cNvPr id="2" name="矩形 1"/>
              <p:cNvSpPr/>
              <p:nvPr/>
            </p:nvSpPr>
            <p:spPr>
              <a:xfrm>
                <a:off x="757555" y="1551305"/>
                <a:ext cx="10673080" cy="4071051"/>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实验原理</a:t>
                </a:r>
              </a:p>
              <a:p>
                <a:pPr algn="just" fontAlgn="auto">
                  <a:lnSpc>
                    <a:spcPct val="150000"/>
                  </a:lnSpc>
                </a:pPr>
                <a:r>
                  <a:rPr lang="en-US" altLang="zh-CN" sz="2400" dirty="0">
                    <a:latin typeface="宋体" panose="02010600030101010101" pitchFamily="2" charset="-122"/>
                    <a:ea typeface="宋体" panose="02010600030101010101" pitchFamily="2" charset="-122"/>
                  </a:rPr>
                  <a:t>1.</a:t>
                </a:r>
                <a:r>
                  <a:rPr lang="zh-CN" altLang="en-US" sz="2400" dirty="0">
                    <a:latin typeface="宋体" panose="02010600030101010101" pitchFamily="2" charset="-122"/>
                    <a:ea typeface="宋体" panose="02010600030101010101" pitchFamily="2" charset="-122"/>
                  </a:rPr>
                  <a:t>实验原理</a:t>
                </a:r>
                <a:r>
                  <a:rPr lang="en-US" altLang="zh-CN" sz="2400" dirty="0">
                    <a:latin typeface="宋体" panose="02010600030101010101" pitchFamily="2" charset="-122"/>
                    <a:ea typeface="宋体" panose="02010600030101010101" pitchFamily="2" charset="-122"/>
                  </a:rPr>
                  <a:t>:</a:t>
                </a:r>
                <a14:m>
                  <m:oMath xmlns:m="http://schemas.openxmlformats.org/officeDocument/2006/math">
                    <m:bar>
                      <m:barPr>
                        <m:pos m:val="top"/>
                        <m:ctrlPr>
                          <a:rPr lang="zh-CN" altLang="en-US" sz="2400" i="1" smtClean="0">
                            <a:latin typeface="Cambria Math"/>
                            <a:ea typeface="宋体" panose="02010600030101010101" pitchFamily="2" charset="-122"/>
                          </a:rPr>
                        </m:ctrlPr>
                      </m:barPr>
                      <m:e>
                        <m:r>
                          <a:rPr lang="en-US" altLang="zh-CN" sz="2400" b="0" i="1" smtClean="0">
                            <a:latin typeface="Cambria Math" panose="02040503050406030204" pitchFamily="18" charset="0"/>
                            <a:ea typeface="宋体" panose="02010600030101010101" pitchFamily="2" charset="-122"/>
                          </a:rPr>
                          <m:t>𝑣</m:t>
                        </m:r>
                      </m:e>
                    </m:bar>
                    <m:r>
                      <a:rPr lang="en-US" altLang="zh-CN" sz="2400" b="0" i="1" smtClean="0">
                        <a:latin typeface="Cambria Math" panose="02040503050406030204" pitchFamily="18" charset="0"/>
                        <a:ea typeface="宋体" panose="02010600030101010101" pitchFamily="2" charset="-122"/>
                      </a:rPr>
                      <m:t>=</m:t>
                    </m:r>
                    <m:f>
                      <m:fPr>
                        <m:ctrlPr>
                          <a:rPr lang="en-US" altLang="zh-CN" sz="2400" b="0" i="1" smtClean="0">
                            <a:latin typeface="Cambria Math"/>
                            <a:ea typeface="宋体" panose="02010600030101010101" pitchFamily="2" charset="-122"/>
                          </a:rPr>
                        </m:ctrlPr>
                      </m:fPr>
                      <m:num>
                        <m:r>
                          <a:rPr lang="en-US" altLang="zh-CN" sz="2400" b="0" i="1" smtClean="0">
                            <a:latin typeface="Cambria Math" panose="02040503050406030204" pitchFamily="18" charset="0"/>
                            <a:ea typeface="宋体" panose="02010600030101010101" pitchFamily="2" charset="-122"/>
                          </a:rPr>
                          <m:t>𝑠</m:t>
                        </m:r>
                      </m:num>
                      <m:den>
                        <m:r>
                          <a:rPr lang="en-US" altLang="zh-CN" sz="2400" b="0" i="1" smtClean="0">
                            <a:latin typeface="Cambria Math" panose="02040503050406030204" pitchFamily="18" charset="0"/>
                            <a:ea typeface="宋体" panose="02010600030101010101" pitchFamily="2" charset="-122"/>
                          </a:rPr>
                          <m:t>𝑡</m:t>
                        </m:r>
                      </m:den>
                    </m:f>
                  </m:oMath>
                </a14:m>
                <a:r>
                  <a:rPr lang="en-US" altLang="zh-CN" sz="2400" dirty="0">
                    <a:latin typeface="宋体" panose="02010600030101010101" pitchFamily="2" charset="-122"/>
                    <a:ea typeface="宋体" panose="02010600030101010101" pitchFamily="2" charset="-122"/>
                  </a:rPr>
                  <a:t>.</a:t>
                </a:r>
              </a:p>
              <a:p>
                <a:pPr algn="just" fontAlgn="auto">
                  <a:lnSpc>
                    <a:spcPct val="150000"/>
                  </a:lnSpc>
                </a:pPr>
                <a:r>
                  <a:rPr lang="zh-CN" altLang="en-US" sz="2400" dirty="0">
                    <a:latin typeface="黑体" panose="02010609060101010101" pitchFamily="49" charset="-122"/>
                    <a:ea typeface="黑体" panose="02010609060101010101" pitchFamily="49" charset="-122"/>
                  </a:rPr>
                  <a:t>实验器材与装置</a:t>
                </a:r>
              </a:p>
              <a:p>
                <a:pPr algn="just" fontAlgn="auto">
                  <a:lnSpc>
                    <a:spcPct val="150000"/>
                  </a:lnSpc>
                </a:pPr>
                <a:r>
                  <a:rPr lang="en-US" altLang="zh-CN" sz="2400" dirty="0">
                    <a:latin typeface="宋体" panose="02010600030101010101" pitchFamily="2" charset="-122"/>
                    <a:ea typeface="宋体" panose="02010600030101010101" pitchFamily="2" charset="-122"/>
                  </a:rPr>
                  <a:t>2.</a:t>
                </a:r>
                <a:r>
                  <a:rPr lang="zh-CN" altLang="en-US" sz="2400" dirty="0">
                    <a:latin typeface="宋体" panose="02010600030101010101" pitchFamily="2" charset="-122"/>
                    <a:ea typeface="宋体" panose="02010600030101010101" pitchFamily="2" charset="-122"/>
                  </a:rPr>
                  <a:t>实验器材</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小车、斜面、金属片、停表、刻度尺</a:t>
                </a:r>
                <a:r>
                  <a:rPr lang="en-US" altLang="zh-CN" sz="2400" dirty="0">
                    <a:latin typeface="宋体" panose="02010600030101010101" pitchFamily="2" charset="-122"/>
                    <a:ea typeface="宋体" panose="02010600030101010101" pitchFamily="2" charset="-122"/>
                  </a:rPr>
                  <a:t>.</a:t>
                </a:r>
              </a:p>
              <a:p>
                <a:pPr algn="just" fontAlgn="auto">
                  <a:lnSpc>
                    <a:spcPct val="150000"/>
                  </a:lnSpc>
                </a:pPr>
                <a:r>
                  <a:rPr lang="en-US" altLang="zh-CN" sz="2400" dirty="0">
                    <a:latin typeface="宋体" panose="02010600030101010101" pitchFamily="2" charset="-122"/>
                    <a:ea typeface="宋体" panose="02010600030101010101" pitchFamily="2" charset="-122"/>
                  </a:rPr>
                  <a:t>3.</a:t>
                </a:r>
                <a:r>
                  <a:rPr lang="zh-CN" altLang="en-US" sz="2400" dirty="0">
                    <a:latin typeface="宋体" panose="02010600030101010101" pitchFamily="2" charset="-122"/>
                    <a:ea typeface="宋体" panose="02010600030101010101" pitchFamily="2" charset="-122"/>
                  </a:rPr>
                  <a:t>金属片的作用</a:t>
                </a:r>
                <a:r>
                  <a:rPr lang="en-US" altLang="zh-CN" sz="2400" dirty="0">
                    <a:latin typeface="宋体" panose="02010600030101010101" pitchFamily="2" charset="-122"/>
                    <a:ea typeface="宋体" panose="02010600030101010101" pitchFamily="2" charset="-122"/>
                  </a:rPr>
                  <a:t>:①</a:t>
                </a:r>
                <a:r>
                  <a:rPr lang="zh-CN" altLang="en-US" sz="2400" dirty="0">
                    <a:latin typeface="宋体" panose="02010600030101010101" pitchFamily="2" charset="-122"/>
                    <a:ea typeface="宋体" panose="02010600030101010101" pitchFamily="2" charset="-122"/>
                  </a:rPr>
                  <a:t>便于确定终点</a:t>
                </a:r>
                <a:r>
                  <a:rPr lang="en-US" altLang="zh-CN" sz="2400" dirty="0">
                    <a:latin typeface="宋体" panose="02010600030101010101" pitchFamily="2" charset="-122"/>
                    <a:ea typeface="宋体" panose="02010600030101010101" pitchFamily="2" charset="-122"/>
                  </a:rPr>
                  <a:t>;②</a:t>
                </a:r>
                <a:r>
                  <a:rPr lang="zh-CN" altLang="en-US" sz="2400" dirty="0">
                    <a:latin typeface="宋体" panose="02010600030101010101" pitchFamily="2" charset="-122"/>
                    <a:ea typeface="宋体" panose="02010600030101010101" pitchFamily="2" charset="-122"/>
                  </a:rPr>
                  <a:t>便于判断小车到达终点并记录时间</a:t>
                </a:r>
                <a:r>
                  <a:rPr lang="en-US" altLang="zh-CN" sz="2400" dirty="0">
                    <a:latin typeface="宋体" panose="02010600030101010101" pitchFamily="2" charset="-122"/>
                    <a:ea typeface="宋体" panose="02010600030101010101" pitchFamily="2" charset="-122"/>
                  </a:rPr>
                  <a:t>;③</a:t>
                </a:r>
                <a:r>
                  <a:rPr lang="zh-CN" altLang="en-US" sz="2400" dirty="0">
                    <a:latin typeface="宋体" panose="02010600030101010101" pitchFamily="2" charset="-122"/>
                    <a:ea typeface="宋体" panose="02010600030101010101" pitchFamily="2" charset="-122"/>
                  </a:rPr>
                  <a:t>防止小车滑出斜面</a:t>
                </a:r>
                <a:r>
                  <a:rPr lang="en-US" altLang="zh-CN" sz="2400" dirty="0">
                    <a:latin typeface="宋体" panose="02010600030101010101" pitchFamily="2" charset="-122"/>
                    <a:ea typeface="宋体" panose="02010600030101010101" pitchFamily="2" charset="-122"/>
                  </a:rPr>
                  <a:t>.</a:t>
                </a:r>
              </a:p>
              <a:p>
                <a:pPr algn="just" fontAlgn="auto">
                  <a:lnSpc>
                    <a:spcPct val="150000"/>
                  </a:lnSpc>
                </a:pPr>
                <a:r>
                  <a:rPr lang="en-US" altLang="zh-CN" sz="2400" dirty="0">
                    <a:latin typeface="宋体" panose="02010600030101010101" pitchFamily="2" charset="-122"/>
                    <a:ea typeface="宋体" panose="02010600030101010101" pitchFamily="2" charset="-122"/>
                  </a:rPr>
                  <a:t>4.</a:t>
                </a:r>
                <a:r>
                  <a:rPr lang="zh-CN" altLang="en-US" sz="2400" dirty="0">
                    <a:latin typeface="宋体" panose="02010600030101010101" pitchFamily="2" charset="-122"/>
                    <a:ea typeface="宋体" panose="02010600030101010101" pitchFamily="2" charset="-122"/>
                  </a:rPr>
                  <a:t>刻度尺和停表的使用</a:t>
                </a:r>
                <a:r>
                  <a:rPr lang="en-US" altLang="zh-CN" sz="2400" dirty="0">
                    <a:latin typeface="宋体" panose="02010600030101010101" pitchFamily="2" charset="-122"/>
                    <a:ea typeface="宋体" panose="02010600030101010101" pitchFamily="2" charset="-122"/>
                  </a:rPr>
                  <a:t>.</a:t>
                </a:r>
                <a:endParaRPr sz="2400" dirty="0">
                  <a:latin typeface="宋体" panose="02010600030101010101" pitchFamily="2" charset="-122"/>
                  <a:ea typeface="宋体" panose="02010600030101010101" pitchFamily="2" charset="-122"/>
                </a:endParaRPr>
              </a:p>
            </p:txBody>
          </p:sp>
        </mc:Choice>
        <mc:Fallback xmlns="">
          <p:sp>
            <p:nvSpPr>
              <p:cNvPr id="2" name="矩形 1"/>
              <p:cNvSpPr>
                <a:spLocks noRot="1" noChangeAspect="1" noMove="1" noResize="1" noEditPoints="1" noAdjustHandles="1" noChangeArrowheads="1" noChangeShapeType="1" noTextEdit="1"/>
              </p:cNvSpPr>
              <p:nvPr/>
            </p:nvSpPr>
            <p:spPr>
              <a:xfrm>
                <a:off x="757555" y="1551305"/>
                <a:ext cx="10673080" cy="4071051"/>
              </a:xfrm>
              <a:prstGeom prst="rect">
                <a:avLst/>
              </a:prstGeom>
              <a:blipFill>
                <a:blip r:embed="rId2"/>
                <a:stretch>
                  <a:fillRect l="-857" r="-914" b="-2395"/>
                </a:stretch>
              </a:blipFill>
            </p:spPr>
            <p:txBody>
              <a:bodyPr/>
              <a:lstStyle/>
              <a:p>
                <a:r>
                  <a:rPr lang="zh-CN" altLang="en-US">
                    <a:noFill/>
                  </a:rPr>
                  <a:t> </a:t>
                </a:r>
              </a:p>
            </p:txBody>
          </p:sp>
        </mc:Fallback>
      </mc:AlternateContent>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mc:AlternateContent xmlns:mc="http://schemas.openxmlformats.org/markup-compatibility/2006" xmlns:a14="http://schemas.microsoft.com/office/drawing/2010/main">
        <mc:Choice Requires="a14">
          <p:sp>
            <p:nvSpPr>
              <p:cNvPr id="2" name="矩形 1"/>
              <p:cNvSpPr/>
              <p:nvPr/>
            </p:nvSpPr>
            <p:spPr>
              <a:xfrm>
                <a:off x="757554" y="1551305"/>
                <a:ext cx="10704343" cy="4649863"/>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5.斜面倾角的要求:</a:t>
                </a:r>
                <a:r>
                  <a:rPr sz="2400" u="wavyHeavy" dirty="0">
                    <a:uFill>
                      <a:solidFill>
                        <a:schemeClr val="accent1"/>
                      </a:solidFill>
                    </a:uFill>
                    <a:latin typeface="宋体" panose="02010600030101010101" pitchFamily="2" charset="-122"/>
                    <a:ea typeface="宋体" panose="02010600030101010101" pitchFamily="2" charset="-122"/>
                  </a:rPr>
                  <a:t>不宜太大</a:t>
                </a:r>
                <a:r>
                  <a:rPr sz="2400" dirty="0">
                    <a:latin typeface="宋体" panose="02010600030101010101" pitchFamily="2" charset="-122"/>
                    <a:ea typeface="宋体" panose="02010600030101010101" pitchFamily="2" charset="-122"/>
                  </a:rPr>
                  <a:t>,否则不易准确测量时间;</a:t>
                </a:r>
                <a:r>
                  <a:rPr sz="2400" u="wavyHeavy" dirty="0">
                    <a:uFill>
                      <a:solidFill>
                        <a:schemeClr val="accent1"/>
                      </a:solidFill>
                    </a:uFill>
                    <a:latin typeface="宋体" panose="02010600030101010101" pitchFamily="2" charset="-122"/>
                    <a:ea typeface="宋体" panose="02010600030101010101" pitchFamily="2" charset="-122"/>
                  </a:rPr>
                  <a:t>也不宜太小</a:t>
                </a:r>
                <a:r>
                  <a:rPr sz="2400" dirty="0">
                    <a:latin typeface="宋体" panose="02010600030101010101" pitchFamily="2" charset="-122"/>
                    <a:ea typeface="宋体" panose="02010600030101010101" pitchFamily="2" charset="-122"/>
                  </a:rPr>
                  <a:t>,否则小车速度变化不明显,甚至可能不运动.</a:t>
                </a:r>
              </a:p>
              <a:p>
                <a:pPr algn="just" fontAlgn="auto">
                  <a:lnSpc>
                    <a:spcPct val="150000"/>
                  </a:lnSpc>
                </a:pPr>
                <a:r>
                  <a:rPr sz="2400" dirty="0">
                    <a:latin typeface="黑体" panose="02010609060101010101" pitchFamily="49" charset="-122"/>
                    <a:ea typeface="黑体" panose="02010609060101010101" pitchFamily="49" charset="-122"/>
                  </a:rPr>
                  <a:t>实验操作要点</a:t>
                </a:r>
              </a:p>
              <a:p>
                <a:pPr algn="just" fontAlgn="auto">
                  <a:lnSpc>
                    <a:spcPct val="150000"/>
                  </a:lnSpc>
                </a:pPr>
                <a:r>
                  <a:rPr sz="2400" dirty="0">
                    <a:latin typeface="宋体" panose="02010600030101010101" pitchFamily="2" charset="-122"/>
                    <a:ea typeface="宋体" panose="02010600030101010101" pitchFamily="2" charset="-122"/>
                  </a:rPr>
                  <a:t>6.小车运动距离的测量方法:要测量小车上同一点运动的距离.</a:t>
                </a:r>
              </a:p>
              <a:p>
                <a:pPr algn="just" fontAlgn="auto">
                  <a:lnSpc>
                    <a:spcPct val="150000"/>
                  </a:lnSpc>
                </a:pPr>
                <a:r>
                  <a:rPr sz="2400" dirty="0">
                    <a:latin typeface="宋体" panose="02010600030101010101" pitchFamily="2" charset="-122"/>
                    <a:ea typeface="宋体" panose="02010600030101010101" pitchFamily="2" charset="-122"/>
                  </a:rPr>
                  <a:t>7.改变小车平均速度的方法:</a:t>
                </a:r>
                <a:r>
                  <a:rPr sz="2400" u="wavyHeavy" dirty="0">
                    <a:uFill>
                      <a:solidFill>
                        <a:schemeClr val="accent1"/>
                      </a:solidFill>
                    </a:uFill>
                    <a:latin typeface="宋体" panose="02010600030101010101" pitchFamily="2" charset="-122"/>
                    <a:ea typeface="宋体" panose="02010600030101010101" pitchFamily="2" charset="-122"/>
                  </a:rPr>
                  <a:t>改变斜面的倾角;改变斜面的长度</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黑体" panose="02010609060101010101" pitchFamily="49" charset="-122"/>
                    <a:ea typeface="黑体" panose="02010609060101010101" pitchFamily="49" charset="-122"/>
                  </a:rPr>
                  <a:t>实验数据处理</a:t>
                </a:r>
              </a:p>
              <a:p>
                <a:pPr algn="just" fontAlgn="auto">
                  <a:lnSpc>
                    <a:spcPct val="150000"/>
                  </a:lnSpc>
                </a:pPr>
                <a:r>
                  <a:rPr sz="2400" dirty="0">
                    <a:latin typeface="宋体" panose="02010600030101010101" pitchFamily="2" charset="-122"/>
                    <a:ea typeface="宋体" panose="02010600030101010101" pitchFamily="2" charset="-122"/>
                  </a:rPr>
                  <a:t>8.实验表格:①</a:t>
                </a:r>
                <a:r>
                  <a:rPr sz="2400" u="wavyHeavy" dirty="0">
                    <a:uFill>
                      <a:solidFill>
                        <a:schemeClr val="accent1"/>
                      </a:solidFill>
                    </a:uFill>
                    <a:latin typeface="宋体" panose="02010600030101010101" pitchFamily="2" charset="-122"/>
                    <a:ea typeface="宋体" panose="02010600030101010101" pitchFamily="2" charset="-122"/>
                  </a:rPr>
                  <a:t>表格里应包含路程、运动时间、平均速度</a:t>
                </a:r>
                <a:r>
                  <a:rPr sz="2400" dirty="0">
                    <a:latin typeface="宋体" panose="02010600030101010101" pitchFamily="2" charset="-122"/>
                    <a:ea typeface="宋体" panose="02010600030101010101" pitchFamily="2" charset="-122"/>
                  </a:rPr>
                  <a:t>;②需记录多组数据.</a:t>
                </a:r>
              </a:p>
              <a:p>
                <a:pPr algn="just" fontAlgn="auto">
                  <a:lnSpc>
                    <a:spcPct val="150000"/>
                  </a:lnSpc>
                </a:pPr>
                <a:r>
                  <a:rPr sz="2400" dirty="0">
                    <a:latin typeface="宋体" panose="02010600030101010101" pitchFamily="2" charset="-122"/>
                    <a:ea typeface="宋体" panose="02010600030101010101" pitchFamily="2" charset="-122"/>
                  </a:rPr>
                  <a:t>9.平均速度的计算:</a:t>
                </a:r>
                <a:r>
                  <a:rPr lang="zh-CN" altLang="en-US" sz="2400" dirty="0">
                    <a:ea typeface="宋体" panose="02010600030101010101" pitchFamily="2" charset="-122"/>
                  </a:rPr>
                  <a:t> </a:t>
                </a:r>
                <a14:m>
                  <m:oMath xmlns:m="http://schemas.openxmlformats.org/officeDocument/2006/math">
                    <m:bar>
                      <m:barPr>
                        <m:pos m:val="top"/>
                        <m:ctrlPr>
                          <a:rPr lang="zh-CN" altLang="en-US" sz="2400" i="1">
                            <a:latin typeface="Cambria Math"/>
                            <a:ea typeface="宋体" panose="02010600030101010101" pitchFamily="2" charset="-122"/>
                          </a:rPr>
                        </m:ctrlPr>
                      </m:barPr>
                      <m:e>
                        <m:r>
                          <a:rPr lang="en-US" altLang="zh-CN" sz="2400" i="1">
                            <a:latin typeface="Cambria Math" panose="02040503050406030204" pitchFamily="18" charset="0"/>
                            <a:ea typeface="宋体" panose="02010600030101010101" pitchFamily="2" charset="-122"/>
                          </a:rPr>
                          <m:t>𝑣</m:t>
                        </m:r>
                      </m:e>
                    </m:bar>
                    <m:r>
                      <a:rPr lang="en-US" altLang="zh-CN" sz="2400" i="1">
                        <a:latin typeface="Cambria Math" panose="02040503050406030204" pitchFamily="18" charset="0"/>
                        <a:ea typeface="宋体" panose="02010600030101010101" pitchFamily="2" charset="-122"/>
                      </a:rPr>
                      <m:t>=</m:t>
                    </m:r>
                    <m:f>
                      <m:fPr>
                        <m:ctrlPr>
                          <a:rPr lang="en-US" altLang="zh-CN" sz="2400" i="1">
                            <a:latin typeface="Cambria Math"/>
                            <a:ea typeface="宋体" panose="02010600030101010101" pitchFamily="2" charset="-122"/>
                          </a:rPr>
                        </m:ctrlPr>
                      </m:fPr>
                      <m:num>
                        <m:r>
                          <a:rPr lang="en-US" altLang="zh-CN" sz="2400" i="1">
                            <a:latin typeface="Cambria Math" panose="02040503050406030204" pitchFamily="18" charset="0"/>
                            <a:ea typeface="宋体" panose="02010600030101010101" pitchFamily="2" charset="-122"/>
                          </a:rPr>
                          <m:t>𝑠</m:t>
                        </m:r>
                      </m:num>
                      <m:den>
                        <m:r>
                          <a:rPr lang="en-US" altLang="zh-CN" sz="2400" i="1">
                            <a:latin typeface="Cambria Math" panose="02040503050406030204" pitchFamily="18" charset="0"/>
                            <a:ea typeface="宋体" panose="02010600030101010101" pitchFamily="2" charset="-122"/>
                          </a:rPr>
                          <m:t>𝑡</m:t>
                        </m:r>
                      </m:den>
                    </m:f>
                  </m:oMath>
                </a14:m>
                <a:r>
                  <a:rPr sz="2400" dirty="0">
                    <a:latin typeface="宋体" panose="02010600030101010101" pitchFamily="2" charset="-122"/>
                    <a:ea typeface="宋体" panose="02010600030101010101" pitchFamily="2" charset="-122"/>
                  </a:rPr>
                  <a:t>;</a:t>
                </a:r>
                <a:r>
                  <a:rPr sz="2400" u="wavyHeavy" dirty="0">
                    <a:uFill>
                      <a:solidFill>
                        <a:schemeClr val="accent1"/>
                      </a:solidFill>
                    </a:uFill>
                    <a:latin typeface="宋体" panose="02010600030101010101" pitchFamily="2" charset="-122"/>
                    <a:ea typeface="宋体" panose="02010600030101010101" pitchFamily="2" charset="-122"/>
                  </a:rPr>
                  <a:t>要多次测量求平均值以减小误差</a:t>
                </a:r>
                <a:r>
                  <a:rPr sz="2400" dirty="0">
                    <a:latin typeface="宋体" panose="02010600030101010101" pitchFamily="2" charset="-122"/>
                    <a:ea typeface="宋体" panose="02010600030101010101" pitchFamily="2" charset="-122"/>
                  </a:rPr>
                  <a:t>.</a:t>
                </a:r>
              </a:p>
            </p:txBody>
          </p:sp>
        </mc:Choice>
        <mc:Fallback xmlns="">
          <p:sp>
            <p:nvSpPr>
              <p:cNvPr id="2" name="矩形 1"/>
              <p:cNvSpPr>
                <a:spLocks noRot="1" noChangeAspect="1" noMove="1" noResize="1" noEditPoints="1" noAdjustHandles="1" noChangeArrowheads="1" noChangeShapeType="1" noTextEdit="1"/>
              </p:cNvSpPr>
              <p:nvPr/>
            </p:nvSpPr>
            <p:spPr>
              <a:xfrm>
                <a:off x="757554" y="1551305"/>
                <a:ext cx="10704343" cy="4649863"/>
              </a:xfrm>
              <a:prstGeom prst="rect">
                <a:avLst/>
              </a:prstGeom>
              <a:blipFill>
                <a:blip r:embed="rId2"/>
                <a:stretch>
                  <a:fillRect l="-854"/>
                </a:stretch>
              </a:blipFill>
            </p:spPr>
            <p:txBody>
              <a:bodyPr/>
              <a:lstStyle/>
              <a:p>
                <a:r>
                  <a:rPr lang="zh-CN" altLang="en-US">
                    <a:noFill/>
                  </a:rPr>
                  <a:t> </a:t>
                </a:r>
              </a:p>
            </p:txBody>
          </p:sp>
        </mc:Fallback>
      </mc:AlternateContent>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测量物体运动的平均速度</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2" name="矩形 1"/>
          <p:cNvSpPr/>
          <p:nvPr/>
        </p:nvSpPr>
        <p:spPr>
          <a:xfrm>
            <a:off x="757555" y="1551305"/>
            <a:ext cx="10673080" cy="4485640"/>
          </a:xfrm>
          <a:prstGeom prst="rect">
            <a:avLst/>
          </a:prstGeom>
        </p:spPr>
        <p:txBody>
          <a:bodyPr wrap="square">
            <a:spAutoFit/>
          </a:bodyPr>
          <a:lstStyle/>
          <a:p>
            <a:pPr algn="just" fontAlgn="auto">
              <a:lnSpc>
                <a:spcPct val="170000"/>
              </a:lnSpc>
            </a:pPr>
            <a:r>
              <a:rPr sz="2400" dirty="0">
                <a:latin typeface="黑体" panose="02010609060101010101" pitchFamily="49" charset="-122"/>
                <a:ea typeface="黑体" panose="02010609060101010101" pitchFamily="49" charset="-122"/>
              </a:rPr>
              <a:t>实验分析</a:t>
            </a:r>
          </a:p>
          <a:p>
            <a:pPr algn="just" fontAlgn="auto">
              <a:lnSpc>
                <a:spcPct val="170000"/>
              </a:lnSpc>
            </a:pPr>
            <a:r>
              <a:rPr sz="2400" dirty="0">
                <a:latin typeface="宋体" panose="02010600030101010101" pitchFamily="2" charset="-122"/>
                <a:ea typeface="宋体" panose="02010600030101010101" pitchFamily="2" charset="-122"/>
              </a:rPr>
              <a:t>10.小车运动状态的判断:变速直线运动.</a:t>
            </a:r>
          </a:p>
          <a:p>
            <a:pPr algn="just" fontAlgn="auto">
              <a:lnSpc>
                <a:spcPct val="170000"/>
              </a:lnSpc>
            </a:pPr>
            <a:r>
              <a:rPr sz="2400" dirty="0">
                <a:latin typeface="宋体" panose="02010600030101010101" pitchFamily="2" charset="-122"/>
                <a:ea typeface="宋体" panose="02010600030101010101" pitchFamily="2" charset="-122"/>
              </a:rPr>
              <a:t>11.误差分析:①</a:t>
            </a:r>
            <a:r>
              <a:rPr sz="2400" dirty="0" err="1">
                <a:latin typeface="宋体" panose="02010600030101010101" pitchFamily="2" charset="-122"/>
                <a:ea typeface="宋体" panose="02010600030101010101" pitchFamily="2" charset="-122"/>
              </a:rPr>
              <a:t>小车释放时速度不为零,测出的平均速度比静止释放时大</a:t>
            </a:r>
            <a:r>
              <a:rPr sz="2400" dirty="0">
                <a:latin typeface="宋体" panose="02010600030101010101" pitchFamily="2" charset="-122"/>
                <a:ea typeface="宋体" panose="02010600030101010101" pitchFamily="2" charset="-122"/>
              </a:rPr>
              <a:t>;②开始计时后才释放小车,或小车过了终点才停止计时,均导致测出的时间偏大,平均速度偏小.</a:t>
            </a:r>
          </a:p>
          <a:p>
            <a:pPr algn="just" fontAlgn="auto">
              <a:lnSpc>
                <a:spcPct val="170000"/>
              </a:lnSpc>
            </a:pPr>
            <a:r>
              <a:rPr sz="2400" dirty="0">
                <a:latin typeface="宋体" panose="02010600030101010101" pitchFamily="2" charset="-122"/>
                <a:ea typeface="宋体" panose="02010600030101010101" pitchFamily="2" charset="-122"/>
              </a:rPr>
              <a:t>12.机械能的转化:重力势能转化为动能和内能;动能增大、重力势能减小,机械能减小.</a:t>
            </a:r>
          </a:p>
        </p:txBody>
      </p:sp>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454233"/>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rPr>
              <a:t>1.</a:t>
            </a:r>
            <a:r>
              <a:rPr sz="2400" dirty="0">
                <a:latin typeface="黑体" panose="02010609060101010101" pitchFamily="49" charset="-122"/>
                <a:ea typeface="黑体" panose="02010609060101010101" pitchFamily="49" charset="-122"/>
              </a:rPr>
              <a:t>长度的测量</a:t>
            </a:r>
            <a:endParaRPr sz="2400" dirty="0">
              <a:latin typeface="宋体" panose="02010600030101010101" pitchFamily="2" charset="-122"/>
              <a:ea typeface="宋体" panose="02010600030101010101" pitchFamily="2" charset="-122"/>
            </a:endParaRPr>
          </a:p>
          <a:p>
            <a:pPr algn="just">
              <a:lnSpc>
                <a:spcPct val="150000"/>
              </a:lnSpc>
            </a:pPr>
            <a:r>
              <a:rPr sz="2400" dirty="0">
                <a:latin typeface="宋体" panose="02010600030101010101" pitchFamily="2" charset="-122"/>
                <a:ea typeface="宋体" panose="02010600030101010101" pitchFamily="2" charset="-122"/>
              </a:rPr>
              <a:t>(1)单位</a:t>
            </a:r>
          </a:p>
          <a:p>
            <a:pPr algn="just">
              <a:lnSpc>
                <a:spcPct val="150000"/>
              </a:lnSpc>
            </a:pPr>
            <a:r>
              <a:rPr sz="2400" dirty="0" err="1">
                <a:latin typeface="宋体" panose="02010600030101010101" pitchFamily="2" charset="-122"/>
                <a:ea typeface="宋体" panose="02010600030101010101" pitchFamily="2" charset="-122"/>
              </a:rPr>
              <a:t>ⅰ.基本单位是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a:t>
            </a:r>
            <a:r>
              <a:rPr sz="2400" dirty="0" err="1">
                <a:latin typeface="宋体" panose="02010600030101010101" pitchFamily="2" charset="-122"/>
                <a:ea typeface="宋体" panose="02010600030101010101" pitchFamily="2" charset="-122"/>
              </a:rPr>
              <a:t>符号是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rPr>
              <a:t>ⅱ.与常用单位的换算:1 </a:t>
            </a:r>
            <a:r>
              <a:rPr sz="2400" dirty="0">
                <a:latin typeface="Times New Roman" panose="02020603050405020304" pitchFamily="18" charset="0"/>
                <a:ea typeface="宋体" panose="02010600030101010101" pitchFamily="2" charset="-122"/>
                <a:cs typeface="Times New Roman" panose="02020603050405020304" pitchFamily="18" charset="0"/>
              </a:rPr>
              <a:t>m</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km</a:t>
            </a:r>
            <a:r>
              <a:rPr sz="2400" dirty="0">
                <a:latin typeface="宋体" panose="02010600030101010101" pitchFamily="2" charset="-122"/>
                <a:ea typeface="宋体" panose="02010600030101010101" pitchFamily="2" charset="-122"/>
              </a:rPr>
              <a:t>;1 </a:t>
            </a:r>
            <a:r>
              <a:rPr sz="2400" dirty="0">
                <a:latin typeface="Times New Roman" panose="02020603050405020304" pitchFamily="18" charset="0"/>
                <a:ea typeface="宋体" panose="02010600030101010101" pitchFamily="2" charset="-122"/>
                <a:cs typeface="Times New Roman" panose="02020603050405020304" pitchFamily="18" charset="0"/>
              </a:rPr>
              <a:t>m</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dm</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cm</a:t>
            </a:r>
            <a:r>
              <a:rPr sz="2400" dirty="0">
                <a:latin typeface="宋体" panose="02010600030101010101" pitchFamily="2" charset="-122"/>
                <a:ea typeface="宋体" panose="02010600030101010101" pitchFamily="2" charset="-122"/>
              </a:rPr>
              <a:t>=</a:t>
            </a:r>
          </a:p>
          <a:p>
            <a:pPr algn="just">
              <a:lnSpc>
                <a:spcPct val="150000"/>
              </a:lnSpc>
            </a:pP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mm</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μm</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nm</a:t>
            </a:r>
            <a:r>
              <a:rPr sz="2400" dirty="0">
                <a:latin typeface="宋体" panose="02010600030101010101" pitchFamily="2" charset="-122"/>
                <a:ea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rPr>
              <a:t>(2)长度的估计:</a:t>
            </a:r>
            <a:r>
              <a:rPr sz="2400" spc="-100" dirty="0">
                <a:latin typeface="宋体" panose="02010600030101010101" pitchFamily="2" charset="-122"/>
                <a:ea typeface="宋体" panose="02010600030101010101" pitchFamily="2" charset="-122"/>
              </a:rPr>
              <a:t>普通中学生的身高约1.6 </a:t>
            </a:r>
            <a:r>
              <a:rPr sz="2400" spc="-100" dirty="0">
                <a:latin typeface="Times New Roman" panose="02020603050405020304" pitchFamily="18" charset="0"/>
                <a:ea typeface="宋体" panose="02010600030101010101" pitchFamily="2" charset="-122"/>
                <a:cs typeface="Times New Roman" panose="02020603050405020304" pitchFamily="18" charset="0"/>
              </a:rPr>
              <a:t>m</a:t>
            </a:r>
            <a:r>
              <a:rPr sz="2400" spc="-100" dirty="0">
                <a:latin typeface="宋体" panose="02010600030101010101" pitchFamily="2" charset="-122"/>
                <a:ea typeface="宋体" panose="02010600030101010101" pitchFamily="2" charset="-122"/>
              </a:rPr>
              <a:t>,成年人步长约0.8 </a:t>
            </a:r>
            <a:r>
              <a:rPr sz="2400" spc="-100" dirty="0">
                <a:latin typeface="Times New Roman" panose="02020603050405020304" pitchFamily="18" charset="0"/>
                <a:ea typeface="宋体" panose="02010600030101010101" pitchFamily="2" charset="-122"/>
                <a:cs typeface="Times New Roman" panose="02020603050405020304" pitchFamily="18" charset="0"/>
              </a:rPr>
              <a:t>m</a:t>
            </a:r>
            <a:r>
              <a:rPr sz="2400" spc="-100" dirty="0">
                <a:latin typeface="宋体" panose="02010600030101010101" pitchFamily="2" charset="-122"/>
                <a:ea typeface="宋体" panose="02010600030101010101" pitchFamily="2" charset="-122"/>
              </a:rPr>
              <a:t>,一层楼的高度</a:t>
            </a:r>
            <a:r>
              <a:rPr sz="2400" spc="-100" dirty="0">
                <a:solidFill>
                  <a:schemeClr val="tx1"/>
                </a:solidFill>
                <a:uFillTx/>
                <a:latin typeface="宋体" panose="02010600030101010101" pitchFamily="2" charset="-122"/>
                <a:ea typeface="宋体" panose="02010600030101010101" pitchFamily="2" charset="-122"/>
              </a:rPr>
              <a:t>约3 </a:t>
            </a:r>
            <a:r>
              <a:rPr sz="2400" spc="-100" dirty="0">
                <a:latin typeface="Times New Roman" panose="02020603050405020304" pitchFamily="18" charset="0"/>
                <a:ea typeface="宋体" panose="02010600030101010101" pitchFamily="2" charset="-122"/>
                <a:cs typeface="Times New Roman" panose="02020603050405020304" pitchFamily="18" charset="0"/>
              </a:rPr>
              <a:t>m</a:t>
            </a:r>
            <a:r>
              <a:rPr sz="2400" spc="-100" dirty="0">
                <a:solidFill>
                  <a:schemeClr val="tx1"/>
                </a:solidFill>
                <a:uFillTx/>
                <a:latin typeface="宋体" panose="02010600030101010101" pitchFamily="2" charset="-122"/>
                <a:ea typeface="宋体" panose="02010600030101010101" pitchFamily="2" charset="-122"/>
              </a:rPr>
              <a:t>,教室门高约2 </a:t>
            </a:r>
            <a:r>
              <a:rPr sz="2400" spc="-100" dirty="0">
                <a:latin typeface="Times New Roman" panose="02020603050405020304" pitchFamily="18" charset="0"/>
                <a:ea typeface="宋体" panose="02010600030101010101" pitchFamily="2" charset="-122"/>
                <a:cs typeface="Times New Roman" panose="02020603050405020304" pitchFamily="18" charset="0"/>
              </a:rPr>
              <a:t>m</a:t>
            </a:r>
            <a:r>
              <a:rPr sz="2400" spc="-100" dirty="0">
                <a:solidFill>
                  <a:schemeClr val="tx1"/>
                </a:solidFill>
                <a:uFillTx/>
                <a:latin typeface="宋体" panose="02010600030101010101" pitchFamily="2" charset="-122"/>
                <a:ea typeface="宋体" panose="02010600030101010101" pitchFamily="2" charset="-122"/>
              </a:rPr>
              <a:t>,课桌高约0.8 </a:t>
            </a:r>
            <a:r>
              <a:rPr sz="2400" spc="-100" dirty="0">
                <a:latin typeface="Times New Roman" panose="02020603050405020304" pitchFamily="18" charset="0"/>
                <a:ea typeface="宋体" panose="02010600030101010101" pitchFamily="2" charset="-122"/>
                <a:cs typeface="Times New Roman" panose="02020603050405020304" pitchFamily="18" charset="0"/>
              </a:rPr>
              <a:t>m</a:t>
            </a:r>
            <a:r>
              <a:rPr sz="2400" spc="-100" dirty="0">
                <a:solidFill>
                  <a:schemeClr val="tx1"/>
                </a:solidFill>
                <a:uFillTx/>
                <a:latin typeface="宋体" panose="02010600030101010101" pitchFamily="2" charset="-122"/>
                <a:ea typeface="宋体" panose="02010600030101010101" pitchFamily="2" charset="-122"/>
              </a:rPr>
              <a:t>,课本长约26 </a:t>
            </a:r>
            <a:r>
              <a:rPr sz="2400" spc="-100" dirty="0">
                <a:latin typeface="Times New Roman" panose="02020603050405020304" pitchFamily="18" charset="0"/>
                <a:ea typeface="宋体" panose="02010600030101010101" pitchFamily="2" charset="-122"/>
                <a:cs typeface="Times New Roman" panose="02020603050405020304" pitchFamily="18" charset="0"/>
              </a:rPr>
              <a:t>cm</a:t>
            </a:r>
            <a:r>
              <a:rPr sz="2400" spc="-100" dirty="0">
                <a:solidFill>
                  <a:schemeClr val="tx1"/>
                </a:solidFill>
                <a:uFillTx/>
                <a:latin typeface="宋体" panose="02010600030101010101" pitchFamily="2" charset="-122"/>
                <a:ea typeface="宋体" panose="02010600030101010101" pitchFamily="2" charset="-122"/>
              </a:rPr>
              <a:t>,一支新铅笔的长度约20 </a:t>
            </a:r>
            <a:r>
              <a:rPr sz="2400" spc="-100" dirty="0">
                <a:latin typeface="Times New Roman" panose="02020603050405020304" pitchFamily="18" charset="0"/>
                <a:ea typeface="宋体" panose="02010600030101010101" pitchFamily="2" charset="-122"/>
                <a:cs typeface="Times New Roman" panose="02020603050405020304" pitchFamily="18" charset="0"/>
              </a:rPr>
              <a:t>cm</a:t>
            </a:r>
            <a:r>
              <a:rPr sz="2400" spc="-100" dirty="0">
                <a:solidFill>
                  <a:schemeClr val="tx1"/>
                </a:solidFill>
                <a:uFillTx/>
                <a:latin typeface="宋体" panose="02010600030101010101" pitchFamily="2" charset="-122"/>
                <a:ea typeface="宋体" panose="02010600030101010101" pitchFamily="2" charset="-122"/>
              </a:rPr>
              <a:t>,</a:t>
            </a:r>
            <a:r>
              <a:rPr sz="2400" spc="-100" dirty="0">
                <a:latin typeface="宋体" panose="02010600030101010101" pitchFamily="2" charset="-122"/>
                <a:ea typeface="宋体" panose="02010600030101010101" pitchFamily="2" charset="-122"/>
              </a:rPr>
              <a:t>一张纸的厚度约0.1 </a:t>
            </a:r>
            <a:r>
              <a:rPr sz="2400" spc="-100" dirty="0">
                <a:latin typeface="Times New Roman" panose="02020603050405020304" pitchFamily="18" charset="0"/>
                <a:ea typeface="宋体" panose="02010600030101010101" pitchFamily="2" charset="-122"/>
                <a:cs typeface="Times New Roman" panose="02020603050405020304" pitchFamily="18" charset="0"/>
              </a:rPr>
              <a:t>mm</a:t>
            </a:r>
            <a:r>
              <a:rPr sz="2400" spc="-100" dirty="0">
                <a:latin typeface="宋体" panose="02010600030101010101" pitchFamily="2" charset="-122"/>
                <a:ea typeface="宋体" panose="02010600030101010101" pitchFamily="2" charset="-122"/>
              </a:rPr>
              <a:t>,最新版1元硬币的直径约22 </a:t>
            </a:r>
            <a:r>
              <a:rPr sz="2400" spc="-100" dirty="0">
                <a:latin typeface="Times New Roman" panose="02020603050405020304" pitchFamily="18" charset="0"/>
                <a:ea typeface="宋体" panose="02010600030101010101" pitchFamily="2" charset="-122"/>
                <a:cs typeface="Times New Roman" panose="02020603050405020304" pitchFamily="18" charset="0"/>
              </a:rPr>
              <a:t>mm</a:t>
            </a:r>
            <a:r>
              <a:rPr sz="2400" spc="-100" dirty="0">
                <a:latin typeface="宋体" panose="02010600030101010101" pitchFamily="2" charset="-122"/>
                <a:ea typeface="宋体" panose="02010600030101010101" pitchFamily="2" charset="-122"/>
              </a:rPr>
              <a:t>.</a:t>
            </a:r>
          </a:p>
        </p:txBody>
      </p:sp>
      <p:sp>
        <p:nvSpPr>
          <p:cNvPr id="3" name="矩形 2"/>
          <p:cNvSpPr/>
          <p:nvPr/>
        </p:nvSpPr>
        <p:spPr>
          <a:xfrm>
            <a:off x="3416565" y="2449571"/>
            <a:ext cx="5010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米</a:t>
            </a:r>
          </a:p>
        </p:txBody>
      </p:sp>
      <p:sp>
        <p:nvSpPr>
          <p:cNvPr id="2" name="矩形 1"/>
          <p:cNvSpPr/>
          <p:nvPr/>
        </p:nvSpPr>
        <p:spPr>
          <a:xfrm>
            <a:off x="6178018" y="2564366"/>
            <a:ext cx="489585" cy="460375"/>
          </a:xfrm>
          <a:prstGeom prst="rect">
            <a:avLst/>
          </a:prstGeom>
        </p:spPr>
        <p:txBody>
          <a:bodyPr wrap="square">
            <a:spAutoFit/>
          </a:bodyPr>
          <a:lstStyle/>
          <a:p>
            <a:pPr algn="l"/>
            <a:r>
              <a:rPr lang="en-US" altLang="zh-CN"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m</a:t>
            </a:r>
          </a:p>
        </p:txBody>
      </p:sp>
      <p:sp>
        <p:nvSpPr>
          <p:cNvPr id="4" name="矩形 3"/>
          <p:cNvSpPr/>
          <p:nvPr/>
        </p:nvSpPr>
        <p:spPr>
          <a:xfrm>
            <a:off x="4837430" y="3105785"/>
            <a:ext cx="9207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p>
        </p:txBody>
      </p:sp>
      <p:sp>
        <p:nvSpPr>
          <p:cNvPr id="5" name="矩形 4"/>
          <p:cNvSpPr/>
          <p:nvPr/>
        </p:nvSpPr>
        <p:spPr>
          <a:xfrm>
            <a:off x="7692008" y="3067625"/>
            <a:ext cx="50292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p>
        </p:txBody>
      </p:sp>
      <p:sp>
        <p:nvSpPr>
          <p:cNvPr id="8" name="矩形 7"/>
          <p:cNvSpPr/>
          <p:nvPr/>
        </p:nvSpPr>
        <p:spPr>
          <a:xfrm>
            <a:off x="9675924" y="3105512"/>
            <a:ext cx="590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p>
        </p:txBody>
      </p:sp>
      <p:sp>
        <p:nvSpPr>
          <p:cNvPr id="10" name="矩形 9"/>
          <p:cNvSpPr/>
          <p:nvPr/>
        </p:nvSpPr>
        <p:spPr>
          <a:xfrm>
            <a:off x="1212644" y="3642087"/>
            <a:ext cx="590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p>
        </p:txBody>
      </p:sp>
      <p:sp>
        <p:nvSpPr>
          <p:cNvPr id="11" name="矩形 10"/>
          <p:cNvSpPr/>
          <p:nvPr/>
        </p:nvSpPr>
        <p:spPr>
          <a:xfrm>
            <a:off x="2995724" y="3642087"/>
            <a:ext cx="590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a:t>
            </a:r>
          </a:p>
        </p:txBody>
      </p:sp>
      <p:sp>
        <p:nvSpPr>
          <p:cNvPr id="12" name="矩形 11"/>
          <p:cNvSpPr/>
          <p:nvPr/>
        </p:nvSpPr>
        <p:spPr>
          <a:xfrm>
            <a:off x="4837224" y="3642087"/>
            <a:ext cx="590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r>
              <a:rPr lang="zh-CN" altLang="en-US" sz="2400" b="1" kern="100" baseline="300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9</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8"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523105"/>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rPr>
              <a:t>(3)测量工具:</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、三角尺、卷尺、游标卡尺、螺旋测微器等. </a:t>
            </a:r>
          </a:p>
          <a:p>
            <a:pPr algn="just">
              <a:lnSpc>
                <a:spcPct val="150000"/>
              </a:lnSpc>
            </a:pPr>
            <a:r>
              <a:rPr sz="2400" dirty="0">
                <a:latin typeface="宋体" panose="02010600030101010101" pitchFamily="2" charset="-122"/>
                <a:ea typeface="宋体" panose="02010600030101010101" pitchFamily="2" charset="-122"/>
              </a:rPr>
              <a:t>(4)刻度尺的使用</a:t>
            </a:r>
          </a:p>
          <a:p>
            <a:pPr algn="just">
              <a:lnSpc>
                <a:spcPct val="150000"/>
              </a:lnSpc>
            </a:pPr>
            <a:r>
              <a:rPr sz="2400" dirty="0">
                <a:latin typeface="宋体" panose="02010600030101010101" pitchFamily="2" charset="-122"/>
                <a:ea typeface="宋体" panose="02010600030101010101" pitchFamily="2" charset="-122"/>
              </a:rPr>
              <a:t>ⅰ.使用前需观察刻度尺.</a:t>
            </a:r>
          </a:p>
          <a:p>
            <a:pPr algn="just">
              <a:lnSpc>
                <a:spcPct val="150000"/>
              </a:lnSpc>
            </a:pPr>
            <a:r>
              <a:rPr sz="2400" dirty="0">
                <a:latin typeface="宋体" panose="02010600030101010101" pitchFamily="2" charset="-122"/>
                <a:ea typeface="宋体" panose="02010600030101010101" pitchFamily="2" charset="-122"/>
              </a:rPr>
              <a:t>一看刻度尺的</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是否磨损,如已磨损则应另选一个刻度线作为测量的起点; </a:t>
            </a:r>
          </a:p>
          <a:p>
            <a:pPr algn="just">
              <a:lnSpc>
                <a:spcPct val="150000"/>
              </a:lnSpc>
            </a:pPr>
            <a:r>
              <a:rPr sz="2400" dirty="0">
                <a:latin typeface="宋体" panose="02010600030101010101" pitchFamily="2" charset="-122"/>
                <a:ea typeface="宋体" panose="02010600030101010101" pitchFamily="2" charset="-122"/>
              </a:rPr>
              <a:t>二看刻度尺的</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,一般应大于待测长度; </a:t>
            </a:r>
          </a:p>
          <a:p>
            <a:pPr algn="just">
              <a:lnSpc>
                <a:spcPct val="150000"/>
              </a:lnSpc>
            </a:pPr>
            <a:r>
              <a:rPr sz="2400" dirty="0">
                <a:latin typeface="宋体" panose="02010600030101010101" pitchFamily="2" charset="-122"/>
                <a:ea typeface="宋体" panose="02010600030101010101" pitchFamily="2" charset="-122"/>
              </a:rPr>
              <a:t>三看刻度尺的</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,即相邻刻度线间的长度,分度值越小,测量结果越精确. </a:t>
            </a:r>
          </a:p>
        </p:txBody>
      </p:sp>
      <p:sp>
        <p:nvSpPr>
          <p:cNvPr id="11" name="矩形 10"/>
          <p:cNvSpPr/>
          <p:nvPr/>
        </p:nvSpPr>
        <p:spPr>
          <a:xfrm>
            <a:off x="2880789" y="1382200"/>
            <a:ext cx="13398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刻度尺</a:t>
            </a:r>
          </a:p>
        </p:txBody>
      </p:sp>
      <p:sp>
        <p:nvSpPr>
          <p:cNvPr id="2" name="矩形 1"/>
          <p:cNvSpPr/>
          <p:nvPr/>
        </p:nvSpPr>
        <p:spPr>
          <a:xfrm>
            <a:off x="2880995" y="3020060"/>
            <a:ext cx="16490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零刻度线</a:t>
            </a:r>
          </a:p>
        </p:txBody>
      </p:sp>
      <p:sp>
        <p:nvSpPr>
          <p:cNvPr id="3" name="矩形 2"/>
          <p:cNvSpPr/>
          <p:nvPr/>
        </p:nvSpPr>
        <p:spPr>
          <a:xfrm>
            <a:off x="2880360" y="4147185"/>
            <a:ext cx="25692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测量范围(量程)</a:t>
            </a:r>
          </a:p>
        </p:txBody>
      </p:sp>
      <p:sp>
        <p:nvSpPr>
          <p:cNvPr id="4" name="矩形 3"/>
          <p:cNvSpPr/>
          <p:nvPr/>
        </p:nvSpPr>
        <p:spPr>
          <a:xfrm>
            <a:off x="3000169" y="4683487"/>
            <a:ext cx="11010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分度值</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98786" cy="5077460"/>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rPr>
              <a:t>ⅱ.使用时应注意正确放置、读数和记录.</a:t>
            </a:r>
          </a:p>
          <a:p>
            <a:pPr algn="just">
              <a:lnSpc>
                <a:spcPct val="150000"/>
              </a:lnSpc>
            </a:pPr>
            <a:r>
              <a:rPr sz="2400" dirty="0">
                <a:latin typeface="宋体" panose="02010600030101010101" pitchFamily="2" charset="-122"/>
                <a:ea typeface="宋体" panose="02010600030101010101" pitchFamily="2" charset="-122"/>
              </a:rPr>
              <a:t>一要放正:刻度尺有刻度线的一边</a:t>
            </a:r>
            <a:r>
              <a:rPr sz="2400" u="sng" dirty="0">
                <a:latin typeface="宋体" panose="02010600030101010101" pitchFamily="2" charset="-122"/>
                <a:ea typeface="宋体" panose="02010600030101010101" pitchFamily="2" charset="-122"/>
              </a:rPr>
              <a:t>　　　　　　</a:t>
            </a:r>
            <a:r>
              <a:rPr sz="2400" dirty="0" err="1">
                <a:latin typeface="宋体" panose="02010600030101010101" pitchFamily="2" charset="-122"/>
                <a:ea typeface="宋体" panose="02010600030101010101" pitchFamily="2" charset="-122"/>
              </a:rPr>
              <a:t>被测对象,刻度尺的零刻度线</a:t>
            </a:r>
            <a:r>
              <a:rPr sz="2400" dirty="0">
                <a:latin typeface="宋体" panose="02010600030101010101" pitchFamily="2" charset="-122"/>
                <a:ea typeface="宋体" panose="02010600030101010101" pitchFamily="2" charset="-122"/>
              </a:rPr>
              <a:t>(或其他作为起点的刻度线)对齐被测对象的一边. </a:t>
            </a:r>
          </a:p>
          <a:p>
            <a:pPr algn="just">
              <a:lnSpc>
                <a:spcPct val="150000"/>
              </a:lnSpc>
            </a:pPr>
            <a:r>
              <a:rPr sz="2400" dirty="0">
                <a:latin typeface="宋体" panose="02010600030101010101" pitchFamily="2" charset="-122"/>
                <a:ea typeface="宋体" panose="02010600030101010101" pitchFamily="2" charset="-122"/>
              </a:rPr>
              <a:t>二要正视:读数时视线要</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终端刻度线,视线与尺面</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rPr>
              <a:t>三要正确记录测量结果:一般应估读到</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;测量结果要包含数值和</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;以非零刻度线作为起点测量时,测量结果是测量对象末端对应刻度值与测量起点刻度值的差. </a:t>
            </a:r>
          </a:p>
          <a:p>
            <a:pPr algn="just">
              <a:lnSpc>
                <a:spcPct val="150000"/>
              </a:lnSpc>
            </a:pPr>
            <a:r>
              <a:rPr sz="2400" dirty="0">
                <a:latin typeface="宋体" panose="02010600030101010101" pitchFamily="2" charset="-122"/>
                <a:ea typeface="宋体" panose="02010600030101010101" pitchFamily="2" charset="-122"/>
              </a:rPr>
              <a:t>(5)数据处理:测量长度应</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,平均值的精确程度应与测量数据一致.</a:t>
            </a:r>
          </a:p>
        </p:txBody>
      </p:sp>
      <p:sp>
        <p:nvSpPr>
          <p:cNvPr id="4" name="矩形 3"/>
          <p:cNvSpPr/>
          <p:nvPr/>
        </p:nvSpPr>
        <p:spPr>
          <a:xfrm>
            <a:off x="5933869" y="196314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紧贴</a:t>
            </a:r>
          </a:p>
        </p:txBody>
      </p:sp>
      <p:sp>
        <p:nvSpPr>
          <p:cNvPr id="2" name="矩形 1"/>
          <p:cNvSpPr/>
          <p:nvPr/>
        </p:nvSpPr>
        <p:spPr>
          <a:xfrm>
            <a:off x="4384469" y="304518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正对</a:t>
            </a:r>
          </a:p>
        </p:txBody>
      </p:sp>
      <p:sp>
        <p:nvSpPr>
          <p:cNvPr id="3" name="矩形 2"/>
          <p:cNvSpPr/>
          <p:nvPr/>
        </p:nvSpPr>
        <p:spPr>
          <a:xfrm>
            <a:off x="9400969" y="304518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p>
        </p:txBody>
      </p:sp>
      <p:sp>
        <p:nvSpPr>
          <p:cNvPr id="5" name="矩形 4"/>
          <p:cNvSpPr/>
          <p:nvPr/>
        </p:nvSpPr>
        <p:spPr>
          <a:xfrm>
            <a:off x="6450759" y="3592097"/>
            <a:ext cx="232537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分度值的下一位</a:t>
            </a:r>
          </a:p>
        </p:txBody>
      </p:sp>
      <p:sp>
        <p:nvSpPr>
          <p:cNvPr id="8" name="矩形 7"/>
          <p:cNvSpPr/>
          <p:nvPr/>
        </p:nvSpPr>
        <p:spPr>
          <a:xfrm>
            <a:off x="2280079" y="414772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单位</a:t>
            </a:r>
          </a:p>
        </p:txBody>
      </p:sp>
      <p:sp>
        <p:nvSpPr>
          <p:cNvPr id="10" name="矩形 9"/>
          <p:cNvSpPr/>
          <p:nvPr/>
        </p:nvSpPr>
        <p:spPr>
          <a:xfrm>
            <a:off x="4647565" y="5240195"/>
            <a:ext cx="33680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多次测量求平均值</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5"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3969385"/>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rPr>
              <a:t>2.</a:t>
            </a:r>
            <a:r>
              <a:rPr sz="2400" dirty="0">
                <a:latin typeface="黑体" panose="02010609060101010101" pitchFamily="49" charset="-122"/>
                <a:ea typeface="黑体" panose="02010609060101010101" pitchFamily="49" charset="-122"/>
              </a:rPr>
              <a:t>时间的测量</a:t>
            </a:r>
            <a:endParaRPr sz="2400" dirty="0">
              <a:latin typeface="宋体" panose="02010600030101010101" pitchFamily="2" charset="-122"/>
              <a:ea typeface="宋体" panose="02010600030101010101" pitchFamily="2" charset="-122"/>
            </a:endParaRPr>
          </a:p>
          <a:p>
            <a:pPr algn="just">
              <a:lnSpc>
                <a:spcPct val="150000"/>
              </a:lnSpc>
            </a:pPr>
            <a:r>
              <a:rPr sz="2400" dirty="0">
                <a:latin typeface="宋体" panose="02010600030101010101" pitchFamily="2" charset="-122"/>
                <a:ea typeface="宋体" panose="02010600030101010101" pitchFamily="2" charset="-122"/>
              </a:rPr>
              <a:t>(1)单位</a:t>
            </a:r>
          </a:p>
          <a:p>
            <a:pPr algn="just">
              <a:lnSpc>
                <a:spcPct val="150000"/>
              </a:lnSpc>
            </a:pPr>
            <a:r>
              <a:rPr sz="2400" dirty="0">
                <a:latin typeface="宋体" panose="02010600030101010101" pitchFamily="2" charset="-122"/>
                <a:ea typeface="宋体" panose="02010600030101010101" pitchFamily="2" charset="-122"/>
              </a:rPr>
              <a:t>ⅰ.基本单位是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,符号是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rPr>
              <a:t>ⅱ.与常用单位的换算:1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rPr>
              <a:t>,1 </a:t>
            </a:r>
            <a:r>
              <a:rPr sz="2400" dirty="0">
                <a:latin typeface="Times New Roman" panose="02020603050405020304" pitchFamily="18" charset="0"/>
                <a:ea typeface="宋体" panose="02010600030101010101" pitchFamily="2" charset="-122"/>
                <a:cs typeface="Times New Roman" panose="02020603050405020304" pitchFamily="18" charset="0"/>
              </a:rPr>
              <a:t>h</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rPr>
              <a:t>=</a:t>
            </a:r>
            <a:r>
              <a:rPr sz="2400" u="sng" dirty="0">
                <a:latin typeface="宋体" panose="02010600030101010101" pitchFamily="2" charset="-122"/>
                <a:ea typeface="宋体" panose="02010600030101010101" pitchFamily="2" charset="-122"/>
              </a:rPr>
              <a:t>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rPr>
              <a:t>. </a:t>
            </a:r>
          </a:p>
          <a:p>
            <a:pPr algn="just">
              <a:lnSpc>
                <a:spcPct val="150000"/>
              </a:lnSpc>
            </a:pPr>
            <a:r>
              <a:rPr sz="2400" dirty="0">
                <a:latin typeface="宋体" panose="02010600030101010101" pitchFamily="2" charset="-122"/>
                <a:ea typeface="宋体" panose="02010600030101010101" pitchFamily="2" charset="-122"/>
              </a:rPr>
              <a:t>(2)时间的估计:人平静时心脏/脉搏跳动75次的时间约</a:t>
            </a:r>
            <a:r>
              <a:rPr lang="en-US" altLang="zh-CN" sz="2400" dirty="0">
                <a:latin typeface="宋体" panose="02010600030101010101" pitchFamily="2" charset="-122"/>
                <a:ea typeface="宋体" panose="02010600030101010101" pitchFamily="2" charset="-122"/>
              </a:rPr>
              <a:t> 1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rPr>
              <a:t>,普通中学生的百米赛跑成绩约15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rPr>
              <a:t>,演奏一遍中华人民共和国国歌的时间约46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rPr>
              <a:t>.</a:t>
            </a:r>
          </a:p>
          <a:p>
            <a:pPr algn="just">
              <a:lnSpc>
                <a:spcPct val="150000"/>
              </a:lnSpc>
            </a:pPr>
            <a:r>
              <a:rPr sz="2400" dirty="0">
                <a:latin typeface="宋体" panose="02010600030101010101" pitchFamily="2" charset="-122"/>
                <a:ea typeface="宋体" panose="02010600030101010101" pitchFamily="2" charset="-122"/>
              </a:rPr>
              <a:t>(3)测量工具:实验室常用秒表(停表),生活中常用钟、表.</a:t>
            </a:r>
          </a:p>
        </p:txBody>
      </p:sp>
      <p:sp>
        <p:nvSpPr>
          <p:cNvPr id="8" name="矩形 7"/>
          <p:cNvSpPr/>
          <p:nvPr/>
        </p:nvSpPr>
        <p:spPr>
          <a:xfrm>
            <a:off x="3080179" y="254671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秒</a:t>
            </a:r>
          </a:p>
        </p:txBody>
      </p:sp>
      <p:sp>
        <p:nvSpPr>
          <p:cNvPr id="2" name="矩形 1"/>
          <p:cNvSpPr/>
          <p:nvPr/>
        </p:nvSpPr>
        <p:spPr>
          <a:xfrm>
            <a:off x="5976606" y="2546711"/>
            <a:ext cx="419735" cy="460375"/>
          </a:xfrm>
          <a:prstGeom prst="rect">
            <a:avLst/>
          </a:prstGeom>
        </p:spPr>
        <p:txBody>
          <a:bodyPr wrap="square">
            <a:spAutoFit/>
          </a:bodyPr>
          <a:lstStyle/>
          <a:p>
            <a:pPr algn="l"/>
            <a:r>
              <a:rPr lang="zh-CN" altLang="en-US" sz="2400" kern="100" dirty="0">
                <a:solidFill>
                  <a:srgbClr val="EE3028"/>
                </a:solidFill>
                <a:uFill>
                  <a:solidFill>
                    <a:srgbClr val="000000"/>
                  </a:solidFill>
                </a:uFill>
                <a:latin typeface="Times New Roman" panose="02020603050405020304" pitchFamily="18" charset="0"/>
                <a:ea typeface="宋体" panose="02010600030101010101" pitchFamily="2" charset="-122"/>
                <a:cs typeface="Times New Roman" panose="02020603050405020304" pitchFamily="18" charset="0"/>
              </a:rPr>
              <a:t>s</a:t>
            </a:r>
          </a:p>
        </p:txBody>
      </p:sp>
      <p:sp>
        <p:nvSpPr>
          <p:cNvPr id="3" name="矩形 2"/>
          <p:cNvSpPr/>
          <p:nvPr/>
        </p:nvSpPr>
        <p:spPr>
          <a:xfrm>
            <a:off x="5124879" y="3091542"/>
            <a:ext cx="4902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p>
        </p:txBody>
      </p:sp>
      <p:sp>
        <p:nvSpPr>
          <p:cNvPr id="4" name="矩形 3"/>
          <p:cNvSpPr/>
          <p:nvPr/>
        </p:nvSpPr>
        <p:spPr>
          <a:xfrm>
            <a:off x="7258479" y="3091542"/>
            <a:ext cx="4902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p>
        </p:txBody>
      </p:sp>
      <p:sp>
        <p:nvSpPr>
          <p:cNvPr id="5" name="矩形 4"/>
          <p:cNvSpPr/>
          <p:nvPr/>
        </p:nvSpPr>
        <p:spPr>
          <a:xfrm>
            <a:off x="8896779" y="3060252"/>
            <a:ext cx="95123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3 600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长度和时间的测量</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3347070"/>
          </a:xfrm>
          <a:prstGeom prst="rect">
            <a:avLst/>
          </a:prstGeom>
        </p:spPr>
        <p:txBody>
          <a:bodyPr wrap="square">
            <a:spAutoFit/>
          </a:bodyPr>
          <a:lstStyle/>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(4)机械停表的读数</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ⅰ.常见的规格为“15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cs typeface="宋体" panose="02010600030101010101" pitchFamily="2" charset="-122"/>
              </a:rPr>
              <a:t>　0.1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”:大表盘读数的单位是</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,分度值是0.1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,指针30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转一圈;小表盘读数的单位是</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cs typeface="宋体" panose="02010600030101010101" pitchFamily="2" charset="-122"/>
              </a:rPr>
              <a:t>,分度值是0.5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cs typeface="宋体" panose="02010600030101010101" pitchFamily="2" charset="-122"/>
              </a:rPr>
              <a:t>,指针15 </a:t>
            </a:r>
            <a:r>
              <a:rPr sz="2400" dirty="0">
                <a:latin typeface="Times New Roman" panose="02020603050405020304" pitchFamily="18" charset="0"/>
                <a:ea typeface="宋体" panose="02010600030101010101" pitchFamily="2" charset="-122"/>
                <a:cs typeface="Times New Roman" panose="02020603050405020304" pitchFamily="18" charset="0"/>
              </a:rPr>
              <a:t>min</a:t>
            </a:r>
            <a:r>
              <a:rPr sz="2400" dirty="0">
                <a:latin typeface="宋体" panose="02010600030101010101" pitchFamily="2" charset="-122"/>
                <a:ea typeface="宋体" panose="02010600030101010101" pitchFamily="2" charset="-122"/>
                <a:cs typeface="宋体" panose="02010600030101010101" pitchFamily="2" charset="-122"/>
              </a:rPr>
              <a:t>转一圈.</a:t>
            </a:r>
          </a:p>
          <a:p>
            <a:pPr algn="just">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ⅱ.读数时,从小表盘上读出整分钟数,同时注意指针指在半刻度前还是半刻度后:若指在半刻度前,则在大表盘上按0</a:t>
            </a:r>
            <a:r>
              <a:rPr sz="2400" dirty="0">
                <a:latin typeface="+mn-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30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读取数值;若指在半刻度后,则在大表盘上按30</a:t>
            </a:r>
            <a:r>
              <a:rPr sz="2400" dirty="0">
                <a:latin typeface="+mn-ea"/>
                <a:cs typeface="宋体" panose="02010600030101010101" pitchFamily="2" charset="-122"/>
              </a:rPr>
              <a:t>~</a:t>
            </a:r>
            <a:r>
              <a:rPr sz="2400" dirty="0">
                <a:latin typeface="宋体" panose="02010600030101010101" pitchFamily="2" charset="-122"/>
                <a:ea typeface="宋体" panose="02010600030101010101" pitchFamily="2" charset="-122"/>
                <a:cs typeface="宋体" panose="02010600030101010101" pitchFamily="2" charset="-122"/>
              </a:rPr>
              <a:t>60 </a:t>
            </a:r>
            <a:r>
              <a:rPr sz="2400" dirty="0">
                <a:latin typeface="Times New Roman" panose="02020603050405020304" pitchFamily="18" charset="0"/>
                <a:ea typeface="宋体" panose="02010600030101010101" pitchFamily="2" charset="-122"/>
                <a:cs typeface="Times New Roman" panose="02020603050405020304" pitchFamily="18" charset="0"/>
              </a:rPr>
              <a:t>s</a:t>
            </a:r>
            <a:r>
              <a:rPr sz="2400" dirty="0">
                <a:latin typeface="宋体" panose="02010600030101010101" pitchFamily="2" charset="-122"/>
                <a:ea typeface="宋体" panose="02010600030101010101" pitchFamily="2" charset="-122"/>
                <a:cs typeface="宋体" panose="02010600030101010101" pitchFamily="2" charset="-122"/>
              </a:rPr>
              <a:t>读取数值.最后将大表盘读数与小表盘读数相加.</a:t>
            </a:r>
          </a:p>
        </p:txBody>
      </p:sp>
    </p:spTree>
  </p:cSld>
  <p:clrMapOvr>
    <a:masterClrMapping/>
  </p:clrMapOvr>
  <p:transition spd="med">
    <p:wipe dir="d"/>
  </p:transition>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5793844c-ace2-49c1-9ecb-9894c355a421}"/>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c27f9f50-7077-467b-9ace-3201916b3426}"/>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57</TotalTime>
  <Words>1558</Words>
  <Application>Microsoft Office PowerPoint</Application>
  <PresentationFormat>自定义</PresentationFormat>
  <Paragraphs>382</Paragraphs>
  <Slides>42</Slides>
  <Notes>0</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