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0" r:id="rId3"/>
    <p:sldId id="295" r:id="rId4"/>
    <p:sldId id="315" r:id="rId5"/>
    <p:sldId id="349" r:id="rId6"/>
    <p:sldId id="305" r:id="rId7"/>
    <p:sldId id="360" r:id="rId8"/>
    <p:sldId id="350" r:id="rId9"/>
    <p:sldId id="303" r:id="rId10"/>
    <p:sldId id="351" r:id="rId11"/>
    <p:sldId id="352" r:id="rId12"/>
    <p:sldId id="354" r:id="rId13"/>
    <p:sldId id="341" r:id="rId14"/>
    <p:sldId id="361" r:id="rId15"/>
    <p:sldId id="355" r:id="rId16"/>
    <p:sldId id="362" r:id="rId17"/>
    <p:sldId id="342" r:id="rId18"/>
    <p:sldId id="356" r:id="rId19"/>
    <p:sldId id="357" r:id="rId20"/>
    <p:sldId id="353" r:id="rId21"/>
    <p:sldId id="322" r:id="rId22"/>
    <p:sldId id="323" r:id="rId23"/>
    <p:sldId id="345" r:id="rId24"/>
    <p:sldId id="346" r:id="rId25"/>
    <p:sldId id="358" r:id="rId26"/>
    <p:sldId id="359" r:id="rId27"/>
    <p:sldId id="328" r:id="rId28"/>
    <p:sldId id="363" r:id="rId29"/>
  </p:sldIdLst>
  <p:sldSz cx="9144000" cy="5143500" type="screen16x9"/>
  <p:notesSz cx="9942195" cy="676084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A096"/>
    <a:srgbClr val="006762"/>
    <a:srgbClr val="6FB52F"/>
    <a:srgbClr val="99CA6C"/>
    <a:srgbClr val="316A2C"/>
    <a:srgbClr val="5AB430"/>
    <a:srgbClr val="B18147"/>
    <a:srgbClr val="7F4E21"/>
    <a:srgbClr val="A50021"/>
    <a:srgbClr val="A27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aximized">
    <p:restoredLeft sz="9960" autoAdjust="0"/>
    <p:restoredTop sz="94660"/>
  </p:normalViewPr>
  <p:slideViewPr>
    <p:cSldViewPr snapToGrid="0">
      <p:cViewPr varScale="1">
        <p:scale>
          <a:sx n="68" d="100"/>
          <a:sy n="68" d="100"/>
        </p:scale>
        <p:origin x="-90" y="-13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502412" y="1941211"/>
            <a:ext cx="8139178" cy="674375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405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502412" y="2674620"/>
            <a:ext cx="8139178" cy="713238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8" y="714381"/>
            <a:ext cx="8139178" cy="378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02412" y="1941211"/>
            <a:ext cx="8139178" cy="674375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972000"/>
            <a:ext cx="8139178" cy="378101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2856548"/>
            <a:ext cx="8139178" cy="468634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27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02444" y="3383756"/>
            <a:ext cx="8139178" cy="808489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21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8" y="972000"/>
            <a:ext cx="3962432" cy="378000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972000"/>
            <a:ext cx="3962432" cy="3780000"/>
          </a:xfrm>
        </p:spPr>
        <p:txBody>
          <a:bodyPr>
            <a:no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8" y="972000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1341782"/>
            <a:ext cx="3962400" cy="341417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972000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41782"/>
            <a:ext cx="3962432" cy="341417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8" y="972000"/>
            <a:ext cx="3962432" cy="378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972000"/>
            <a:ext cx="3962432" cy="37800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A9239-D668-474B-AEC1-AED18A1262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5D4752-0CE7-4497-9789-8CD18D74C975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200" normalizeH="0">
          <a:solidFill>
            <a:schemeClr val="tx1"/>
          </a:solidFill>
          <a:uFillTx/>
          <a:latin typeface="华文楷体" panose="02010600040101010101" charset="-122"/>
          <a:ea typeface="华文楷体" panose="02010600040101010101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emf"/><Relationship Id="rId1" Type="http://schemas.openxmlformats.org/officeDocument/2006/relationships/package" Target="../embeddings/Document5.docx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emf"/><Relationship Id="rId1" Type="http://schemas.openxmlformats.org/officeDocument/2006/relationships/package" Target="../embeddings/Document6.docx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emf"/><Relationship Id="rId1" Type="http://schemas.openxmlformats.org/officeDocument/2006/relationships/package" Target="../embeddings/Document7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7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emf"/><Relationship Id="rId2" Type="http://schemas.openxmlformats.org/officeDocument/2006/relationships/package" Target="../embeddings/Document8.docx"/><Relationship Id="rId1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8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4.emf"/><Relationship Id="rId2" Type="http://schemas.openxmlformats.org/officeDocument/2006/relationships/package" Target="../embeddings/Document9.docx"/><Relationship Id="rId1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emf"/><Relationship Id="rId1" Type="http://schemas.openxmlformats.org/officeDocument/2006/relationships/package" Target="../embeddings/Document1.doc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emf"/><Relationship Id="rId3" Type="http://schemas.openxmlformats.org/officeDocument/2006/relationships/package" Target="../embeddings/Document3.docx"/><Relationship Id="rId2" Type="http://schemas.openxmlformats.org/officeDocument/2006/relationships/image" Target="../media/image6.emf"/><Relationship Id="rId1" Type="http://schemas.openxmlformats.org/officeDocument/2006/relationships/package" Target="../embeddings/Document2.docx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emf"/><Relationship Id="rId1" Type="http://schemas.openxmlformats.org/officeDocument/2006/relationships/package" Target="../embeddings/Document4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1263377"/>
            <a:ext cx="9143999" cy="2555629"/>
          </a:xfrm>
          <a:prstGeom prst="rect">
            <a:avLst/>
          </a:prstGeom>
          <a:solidFill>
            <a:srgbClr val="0F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26527" y="1727983"/>
            <a:ext cx="8406064" cy="1477328"/>
            <a:chOff x="497304" y="2256383"/>
            <a:chExt cx="8406064" cy="1477328"/>
          </a:xfrm>
        </p:grpSpPr>
        <p:sp>
          <p:nvSpPr>
            <p:cNvPr id="5" name="文本框 5"/>
            <p:cNvSpPr txBox="1"/>
            <p:nvPr/>
          </p:nvSpPr>
          <p:spPr>
            <a:xfrm>
              <a:off x="497304" y="2256383"/>
              <a:ext cx="8406064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 </a:t>
              </a:r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 </a:t>
              </a:r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</a:t>
              </a:r>
              <a:endPara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简单机械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191125" y="3029180"/>
              <a:ext cx="695024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/>
        </p:nvSpPr>
        <p:spPr>
          <a:xfrm>
            <a:off x="6903862" y="861797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spc="100" dirty="0" smtClean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第一篇　教材复习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  <a:alpha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16866" y="314036"/>
            <a:ext cx="4383207" cy="3812188"/>
            <a:chOff x="816866" y="314036"/>
            <a:chExt cx="4383207" cy="3812188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314036"/>
              <a:ext cx="4383207" cy="38121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3.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林红同学要将一圆柱体油桶推上台阶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若分别在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、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B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和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C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点用力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力的方向如图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9-5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则最小的推力是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	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9-5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A. 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F</a:t>
              </a:r>
              <a:r>
                <a:rPr lang="en-US" i="1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			B. 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F</a:t>
              </a:r>
              <a:r>
                <a:rPr lang="en-US" i="1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B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C. 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F</a:t>
              </a:r>
              <a:r>
                <a:rPr lang="en-US" i="1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C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			D.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一样大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7" name="20JX60.EPS" descr="id:2147501560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43858" y="1736375"/>
              <a:ext cx="1487633" cy="976953"/>
            </a:xfrm>
            <a:prstGeom prst="rect">
              <a:avLst/>
            </a:prstGeom>
          </p:spPr>
        </p:pic>
      </p:grpSp>
      <p:sp>
        <p:nvSpPr>
          <p:cNvPr id="8" name="TextBox 7"/>
          <p:cNvSpPr txBox="1"/>
          <p:nvPr/>
        </p:nvSpPr>
        <p:spPr>
          <a:xfrm>
            <a:off x="5430982" y="415636"/>
            <a:ext cx="3260436" cy="298119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答案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]B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解析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根据杠杆的平衡条件可知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动力臂最长时动力最小。如图所示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图中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O'OB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是圆柱体油桶的直径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则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F</a:t>
            </a:r>
            <a:r>
              <a:rPr lang="en-US" i="1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的力臂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O'B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最长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因为阻力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G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和阻力臂一定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F</a:t>
            </a:r>
            <a:r>
              <a:rPr lang="en-US" i="1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的力臂最长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所以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F</a:t>
            </a:r>
            <a:r>
              <a:rPr lang="en-US" i="1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最小。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314036"/>
            <a:ext cx="7929970" cy="17346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4. 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[2019</a:t>
            </a: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·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宜昌模拟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小小的筷子堪称中华文明的传承链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不仅以独特的形式传承着中华民族的特色文化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还蕴含着丰富的物理知识：正常使用的筷子属于</a:t>
            </a:r>
            <a:r>
              <a:rPr lang="en-US" i="1" u="sng" kern="1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          </a:t>
            </a:r>
            <a:endParaRPr lang="en-US" i="1" u="sng" kern="100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选填“省力”“费力”或“等臂”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杠杆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筷子能夹起食物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说明筷子与食物间有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i="1" u="sng" kern="1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        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力。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sz="10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8042382" y="785874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费力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74098" y="159838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摩擦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3663430" cy="498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杠杆的平衡条件及应用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16866" y="731521"/>
            <a:ext cx="7893025" cy="3812188"/>
            <a:chOff x="816866" y="731521"/>
            <a:chExt cx="7893025" cy="3812188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731521"/>
              <a:ext cx="7893025" cy="38121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5.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9-6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所示是某高压蒸气压力控制装置的示意图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阀门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的底面积为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 cm</a:t>
              </a:r>
              <a:r>
                <a:rPr lang="en-US" baseline="30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。当阀门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受到的蒸气压力超过其安全值时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阀门就会被顶起释放一些蒸气来降低压力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该装置相当于一个杠杆。忽略杆重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若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OA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=0.2 </a:t>
              </a:r>
              <a:r>
                <a:rPr lang="en-US" dirty="0" err="1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m,</a:t>
              </a:r>
              <a:r>
                <a:rPr lang="en-US" i="1" dirty="0" err="1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AB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=0.6 m,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物体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G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重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25 N,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那么杠杆平衡时杆上的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点所受的支持力为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N;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当锅炉内气压达到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4×10</a:t>
              </a:r>
              <a:r>
                <a:rPr lang="en-US" baseline="30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5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 Pa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蒸气对阀门下表面的压力是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N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          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9-6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8" name="20JX61.EPS" descr="id:2147501581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46305" y="2954249"/>
              <a:ext cx="2125693" cy="1437725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5546490" y="2041442"/>
            <a:ext cx="6126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100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072879" y="2440338"/>
            <a:ext cx="470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80</a:t>
            </a:r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31273" y="397164"/>
            <a:ext cx="7897091" cy="1948873"/>
            <a:chOff x="831273" y="350982"/>
            <a:chExt cx="7897091" cy="1948873"/>
          </a:xfrm>
        </p:grpSpPr>
        <p:sp>
          <p:nvSpPr>
            <p:cNvPr id="8" name="矩形 7"/>
            <p:cNvSpPr/>
            <p:nvPr/>
          </p:nvSpPr>
          <p:spPr>
            <a:xfrm>
              <a:off x="831273" y="350982"/>
              <a:ext cx="7897091" cy="194887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17" name="Object 3"/>
            <p:cNvGraphicFramePr>
              <a:graphicFrameLocks noChangeAspect="1"/>
            </p:cNvGraphicFramePr>
            <p:nvPr/>
          </p:nvGraphicFramePr>
          <p:xfrm>
            <a:off x="944275" y="389226"/>
            <a:ext cx="7685087" cy="18827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97" name="文档" r:id="rId1" imgW="8001635" imgH="1962150" progId="Word.Document.12">
                    <p:embed/>
                  </p:oleObj>
                </mc:Choice>
                <mc:Fallback>
                  <p:oleObj name="文档" r:id="rId1" imgW="8001635" imgH="1962150" progId="Word.Document.12">
                    <p:embed/>
                    <p:pic>
                      <p:nvPicPr>
                        <p:cNvPr id="0" name="图片 409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944275" y="389226"/>
                          <a:ext cx="7685087" cy="188277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868363" y="371475"/>
          <a:ext cx="7786687" cy="3195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文档" r:id="rId1" imgW="7784465" imgH="3203575" progId="Word.Document.12">
                  <p:embed/>
                </p:oleObj>
              </mc:Choice>
              <mc:Fallback>
                <p:oleObj name="文档" r:id="rId1" imgW="7784465" imgH="3203575" progId="Word.Document.12">
                  <p:embed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68363" y="371475"/>
                        <a:ext cx="7786687" cy="31956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6599436" y="915760"/>
            <a:ext cx="6126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200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266150" y="1404855"/>
            <a:ext cx="6687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2∶1</a:t>
            </a:r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9"/>
          <p:cNvGrpSpPr/>
          <p:nvPr/>
        </p:nvGrpSpPr>
        <p:grpSpPr>
          <a:xfrm>
            <a:off x="831273" y="397164"/>
            <a:ext cx="7897091" cy="2632363"/>
            <a:chOff x="831273" y="350982"/>
            <a:chExt cx="7897091" cy="2632363"/>
          </a:xfrm>
        </p:grpSpPr>
        <p:sp>
          <p:nvSpPr>
            <p:cNvPr id="8" name="矩形 7"/>
            <p:cNvSpPr/>
            <p:nvPr/>
          </p:nvSpPr>
          <p:spPr>
            <a:xfrm>
              <a:off x="831273" y="350982"/>
              <a:ext cx="7897091" cy="263236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17" name="Object 3"/>
            <p:cNvGraphicFramePr>
              <a:graphicFrameLocks noChangeAspect="1"/>
            </p:cNvGraphicFramePr>
            <p:nvPr/>
          </p:nvGraphicFramePr>
          <p:xfrm>
            <a:off x="941388" y="388793"/>
            <a:ext cx="7623175" cy="24622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45" name="文档" r:id="rId1" imgW="8022590" imgH="2606040" progId="Word.Document.12">
                    <p:embed/>
                  </p:oleObj>
                </mc:Choice>
                <mc:Fallback>
                  <p:oleObj name="文档" r:id="rId1" imgW="8022590" imgH="2606040" progId="Word.Document.12">
                    <p:embed/>
                    <p:pic>
                      <p:nvPicPr>
                        <p:cNvPr id="0" name="图片 614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941388" y="388793"/>
                          <a:ext cx="7623175" cy="2462213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2637508" cy="498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滑轮、滑轮组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16866" y="731521"/>
            <a:ext cx="7874552" cy="2565693"/>
            <a:chOff x="816866" y="731521"/>
            <a:chExt cx="7874552" cy="2565693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731521"/>
              <a:ext cx="7874552" cy="25656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7.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动滑轮是杠杆的变形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请在图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9-8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中标出支点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O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并作出动滑轮的动力臂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和阻力臂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9-8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8" name="18ZX89.EPS" descr="id:2147501602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31376" y="1257065"/>
              <a:ext cx="639388" cy="1557964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828251" y="2710356"/>
            <a:ext cx="2496839" cy="1822048"/>
            <a:chOff x="809778" y="2775011"/>
            <a:chExt cx="2496839" cy="1822048"/>
          </a:xfrm>
        </p:grpSpPr>
        <p:sp>
          <p:nvSpPr>
            <p:cNvPr id="11" name="矩形 10"/>
            <p:cNvSpPr/>
            <p:nvPr/>
          </p:nvSpPr>
          <p:spPr>
            <a:xfrm>
              <a:off x="809778" y="2775011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C00000"/>
                  </a:solidFill>
                  <a:ea typeface="微软雅黑" panose="020B0503020204020204" pitchFamily="34" charset="-122"/>
                  <a:cs typeface="Times New Roman" panose="02020603050405020304"/>
                </a:rPr>
                <a:t>如图所示</a:t>
              </a:r>
              <a:endParaRPr lang="zh-CN" altLang="en-US" dirty="0"/>
            </a:p>
          </p:txBody>
        </p:sp>
        <p:pic>
          <p:nvPicPr>
            <p:cNvPr id="14" name="18ZX90.EPS" descr="id:2147489750;FounderCES"/>
            <p:cNvPicPr/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93690" y="2872337"/>
              <a:ext cx="1112927" cy="172472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16866" y="314036"/>
            <a:ext cx="7878247" cy="4227687"/>
            <a:chOff x="816866" y="314036"/>
            <a:chExt cx="7878247" cy="4227687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314036"/>
              <a:ext cx="7878247" cy="422768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8. 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[2019</a:t>
              </a:r>
              <a:r>
                <a:rPr lang="en-US" altLang="zh-CN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·</a:t>
              </a:r>
              <a:r>
                <a:rPr lang="zh-CN" alt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江西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]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9-9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物重为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G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的物体在不同简单机械中均处于平衡状态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不计机械自重和摩擦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则拉力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F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、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F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、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F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3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、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F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4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的大小关系是</a:t>
              </a:r>
              <a:r>
                <a:rPr lang="en-US" altLang="zh-CN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	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9-9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A. 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F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&lt;F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3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=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F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4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&lt;F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					B. 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F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&lt;F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4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&lt;F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&lt;F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3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C. 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F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4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=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F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&lt;F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&lt;F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3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					D. 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F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4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&lt;F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&lt;F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3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&lt;F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7" name="20WLZT1038.EPS" descr="id:2147501609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75914" y="1294993"/>
              <a:ext cx="2326122" cy="1888371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7388854" y="859533"/>
            <a:ext cx="3417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B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3829765" y="1608344"/>
            <a:ext cx="327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042491" y="2429804"/>
            <a:ext cx="535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0.6</a:t>
            </a:r>
            <a:endParaRPr lang="zh-CN" altLang="en-US" dirty="0"/>
          </a:p>
        </p:txBody>
      </p:sp>
      <p:grpSp>
        <p:nvGrpSpPr>
          <p:cNvPr id="13" name="组合 12"/>
          <p:cNvGrpSpPr/>
          <p:nvPr/>
        </p:nvGrpSpPr>
        <p:grpSpPr>
          <a:xfrm>
            <a:off x="788729" y="314028"/>
            <a:ext cx="4447861" cy="4272455"/>
            <a:chOff x="816865" y="314036"/>
            <a:chExt cx="4447861" cy="4272455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5" y="314036"/>
              <a:ext cx="4447861" cy="25167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9.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9-10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所示是林红同学在探究使用滑轮组时拉力与物重的关系时的情形。每个滑轮的重力为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 N,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钩码总重为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 N,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若不计绳重和摩擦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弹簧测力计的示数是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N;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实验时匀速提升钩码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经过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10 s,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钩码被提升了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3 m,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则绳子自由端移动的速度是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m/s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7" name="18ZX88.EPS" descr="id:2147501616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37706" y="2919609"/>
              <a:ext cx="628768" cy="1599646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3297038" y="4078660"/>
              <a:ext cx="918841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9-10</a:t>
              </a: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</p:grpSp>
      <p:grpSp>
        <p:nvGrpSpPr>
          <p:cNvPr id="16" name="组合 9"/>
          <p:cNvGrpSpPr/>
          <p:nvPr/>
        </p:nvGrpSpPr>
        <p:grpSpPr>
          <a:xfrm>
            <a:off x="5523344" y="397164"/>
            <a:ext cx="3205019" cy="2852449"/>
            <a:chOff x="5523344" y="350982"/>
            <a:chExt cx="3205019" cy="2852449"/>
          </a:xfrm>
        </p:grpSpPr>
        <p:sp>
          <p:nvSpPr>
            <p:cNvPr id="17" name="矩形 16"/>
            <p:cNvSpPr/>
            <p:nvPr/>
          </p:nvSpPr>
          <p:spPr>
            <a:xfrm>
              <a:off x="5523344" y="350982"/>
              <a:ext cx="3205019" cy="267854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18" name="Object 3"/>
            <p:cNvGraphicFramePr>
              <a:graphicFrameLocks noChangeAspect="1"/>
            </p:cNvGraphicFramePr>
            <p:nvPr/>
          </p:nvGraphicFramePr>
          <p:xfrm>
            <a:off x="5676900" y="388793"/>
            <a:ext cx="2887663" cy="28146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69" name="文档" r:id="rId2" imgW="3114675" imgH="3019425" progId="Word.Document.12">
                    <p:embed/>
                  </p:oleObj>
                </mc:Choice>
                <mc:Fallback>
                  <p:oleObj name="文档" r:id="rId2" imgW="3114675" imgH="3019425" progId="Word.Document.12">
                    <p:embed/>
                    <p:pic>
                      <p:nvPicPr>
                        <p:cNvPr id="0" name="图片 7168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5676900" y="388793"/>
                          <a:ext cx="2887663" cy="2814638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16866" y="314036"/>
            <a:ext cx="7976152" cy="2565693"/>
            <a:chOff x="816866" y="314036"/>
            <a:chExt cx="7976152" cy="2565693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314036"/>
              <a:ext cx="7976152" cy="25656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10.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9-11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重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30 N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的物体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在水平拉力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F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的作用下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在水平桌面上做匀速直线运动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物体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所受的滑动摩擦力是物重的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0.2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倍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物体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在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 s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内前进了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0.2 m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。若不计滑轮重、绳重及轴摩擦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拉力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F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为</a:t>
              </a:r>
              <a:r>
                <a:rPr lang="en-US" i="1" u="sng" kern="100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          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N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。绳子自由端的速度为</a:t>
              </a:r>
              <a:r>
                <a:rPr lang="en-US" i="1" u="sng" kern="100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          </a:t>
              </a: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m/s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9-11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7" name="20JX63.EPS" descr="id:2147501623;FounderCES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3940750" y="1833303"/>
              <a:ext cx="1714481" cy="549677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4949959" y="1210315"/>
            <a:ext cx="327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042413" y="1211469"/>
            <a:ext cx="535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0.2</a:t>
            </a:r>
            <a:endParaRPr lang="en-US" altLang="zh-CN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3" name="组合 9"/>
          <p:cNvGrpSpPr/>
          <p:nvPr/>
        </p:nvGrpSpPr>
        <p:grpSpPr>
          <a:xfrm>
            <a:off x="775854" y="2955636"/>
            <a:ext cx="7906328" cy="1634981"/>
            <a:chOff x="831273" y="350982"/>
            <a:chExt cx="7906328" cy="1634981"/>
          </a:xfrm>
        </p:grpSpPr>
        <p:sp>
          <p:nvSpPr>
            <p:cNvPr id="16" name="矩形 15"/>
            <p:cNvSpPr/>
            <p:nvPr/>
          </p:nvSpPr>
          <p:spPr>
            <a:xfrm>
              <a:off x="831273" y="350982"/>
              <a:ext cx="7906328" cy="155170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17" name="Object 3"/>
            <p:cNvGraphicFramePr>
              <a:graphicFrameLocks noChangeAspect="1"/>
            </p:cNvGraphicFramePr>
            <p:nvPr/>
          </p:nvGraphicFramePr>
          <p:xfrm>
            <a:off x="933596" y="457200"/>
            <a:ext cx="7758112" cy="15287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93" name="文档" r:id="rId2" imgW="8340725" imgH="1649095" progId="Word.Document.12">
                    <p:embed/>
                  </p:oleObj>
                </mc:Choice>
                <mc:Fallback>
                  <p:oleObj name="文档" r:id="rId2" imgW="8340725" imgH="1649095" progId="Word.Document.12">
                    <p:embed/>
                    <p:pic>
                      <p:nvPicPr>
                        <p:cNvPr id="0" name="图片 8192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933596" y="457200"/>
                          <a:ext cx="7758112" cy="1528763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1611586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考点一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杠杆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18"/>
          <p:cNvSpPr txBox="1">
            <a:spLocks noChangeArrowheads="1"/>
          </p:cNvSpPr>
          <p:nvPr/>
        </p:nvSpPr>
        <p:spPr bwMode="auto">
          <a:xfrm>
            <a:off x="816866" y="818195"/>
            <a:ext cx="7910039" cy="33966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杠杆的定义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在力的作用下绕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    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转动的硬棒叫杠杆。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杠杆五要素</a:t>
            </a: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如图所示</a:t>
            </a: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支点：杠杆绕着转动的点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O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);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②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动力：驱使杠杆转动的力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F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);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③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阻力：阻碍杠杆转动的力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F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);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④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动力臂：从支点到动力作用线的距离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);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⑤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阻力臂：从支点到阻力作用线的距离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314845" y="1976582"/>
            <a:ext cx="1763116" cy="1816160"/>
            <a:chOff x="6499572" y="1930400"/>
            <a:chExt cx="1763116" cy="1816160"/>
          </a:xfrm>
        </p:grpSpPr>
        <p:pic>
          <p:nvPicPr>
            <p:cNvPr id="9" name="7jk80.EPS" descr="id:2147501488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99572" y="1930400"/>
              <a:ext cx="1763116" cy="1473371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7043177" y="3287652"/>
              <a:ext cx="784189" cy="45890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9-1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588541" y="1287957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固定点</a:t>
            </a:r>
            <a:endParaRPr lang="zh-CN" altLang="en-US" dirty="0"/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903382"/>
            <a:ext cx="7860478" cy="2981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【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设计和进行实验</a:t>
            </a: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】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让支点处于杠杆的中心：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消除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杠杆自重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对实验结论的影响。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让杠杆在水平位置平衡：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便于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从杠杆上直接读出力臂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3.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平衡螺母的调节：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左高左调</a:t>
            </a:r>
            <a:r>
              <a:rPr 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右高右调</a:t>
            </a:r>
            <a:r>
              <a:rPr 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实验开始后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不能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再调节平衡螺母。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4.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钩码换成弹簧测力计的好处：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能直接测出拉力的大小</a:t>
            </a:r>
            <a:r>
              <a:rPr 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可以改变用力的方向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5.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弹簧测力计由竖直变为倾斜拉杠杆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拉力会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变大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因为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拉力力臂变小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6.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多次实验的目的：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消除实验的偶然性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使实验结论更具有普遍性。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10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3406949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突破一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探究杠杆的平衡条件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6" y="332510"/>
            <a:ext cx="7869715" cy="1319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【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数据处理和分析</a:t>
            </a: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】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7.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设计实验记录表格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如下表所示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分析可得出：杠杆的平衡条件为动力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×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动力臂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阻力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×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阻力臂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表达式为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F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F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849745" y="1653887"/>
          <a:ext cx="7841675" cy="2057400"/>
        </p:xfrm>
        <a:graphic>
          <a:graphicData uri="http://schemas.openxmlformats.org/drawingml/2006/table">
            <a:tbl>
              <a:tblPr/>
              <a:tblGrid>
                <a:gridCol w="1568335"/>
                <a:gridCol w="1568335"/>
                <a:gridCol w="1568335"/>
                <a:gridCol w="1568335"/>
                <a:gridCol w="1568335"/>
              </a:tblGrid>
              <a:tr h="8229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次数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动力</a:t>
                      </a:r>
                      <a:endParaRPr 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F</a:t>
                      </a:r>
                      <a:r>
                        <a:rPr lang="en-US" sz="1700" kern="100" baseline="-250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r>
                        <a:rPr 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/N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动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力臂</a:t>
                      </a:r>
                      <a:endParaRPr 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l</a:t>
                      </a:r>
                      <a:r>
                        <a:rPr lang="en-US" sz="1700" kern="100" baseline="-250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r>
                        <a:rPr 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/cm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阻力</a:t>
                      </a:r>
                      <a:endParaRPr 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F</a:t>
                      </a:r>
                      <a:r>
                        <a:rPr lang="en-US" sz="1700" kern="100" baseline="-250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  <a:r>
                        <a:rPr 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/N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阻力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臂</a:t>
                      </a:r>
                      <a:endParaRPr 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l</a:t>
                      </a:r>
                      <a:r>
                        <a:rPr lang="en-US" sz="1700" kern="100" baseline="-250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  <a:r>
                        <a:rPr 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/cm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4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3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332510"/>
            <a:ext cx="7842006" cy="1319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【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交流、反思与评估</a:t>
            </a: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】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8.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实验时注意不同的物理量之间不能相加减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不能说“动力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+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动力臂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阻力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+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阻力臂”。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2466" y="332510"/>
            <a:ext cx="7869715" cy="3812188"/>
            <a:chOff x="812466" y="332510"/>
            <a:chExt cx="7869715" cy="3812188"/>
          </a:xfrm>
        </p:grpSpPr>
        <p:sp>
          <p:nvSpPr>
            <p:cNvPr id="9" name="文本框 14"/>
            <p:cNvSpPr txBox="1">
              <a:spLocks noChangeArrowheads="1"/>
            </p:cNvSpPr>
            <p:nvPr/>
          </p:nvSpPr>
          <p:spPr bwMode="auto">
            <a:xfrm>
              <a:off x="812466" y="332510"/>
              <a:ext cx="7869715" cy="3812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36000" rIns="36000" bIns="360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例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 小红和小明利用如图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9-12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所示装置做“探究杠杆平衡条件”的实验。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9-12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(1)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若实验前杠杆如图甲所示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可将杠杆两端的平衡螺母向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选填“左”或“右”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调节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使杠杆在水平位置平衡。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(2)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在实验过程中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调节杠杆在水平位置平衡的目的是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　　　　</a:t>
              </a:r>
              <a:r>
                <a:rPr lang="zh-CN" altLang="en-US" i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6" name="20JX64.EPS" descr="id:2147501673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36793" y="891829"/>
              <a:ext cx="3745282" cy="1565043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6679980" y="2854388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右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186027" y="365780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便于测量力臂</a:t>
            </a:r>
            <a:endParaRPr lang="zh-CN" altLang="en-US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6" y="332510"/>
            <a:ext cx="7934369" cy="422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(3)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在杠杆两端加挂钩码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并移动钩码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使杠杆在水平位置平衡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测出力臂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多次实验并把数据记录在表格中。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多次实验的目的是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　　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(4)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小明根据以上数据得出杠杆的平衡条件是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(5)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杠杆调节平衡后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小红在杠杆上的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点处挂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4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个钩码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如图乙所示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为使杠杆重新平衡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应在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点挂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个钩码。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871913" y="1250026"/>
          <a:ext cx="7837980" cy="1554480"/>
        </p:xfrm>
        <a:graphic>
          <a:graphicData uri="http://schemas.openxmlformats.org/drawingml/2006/table">
            <a:tbl>
              <a:tblPr/>
              <a:tblGrid>
                <a:gridCol w="1567596"/>
                <a:gridCol w="1567596"/>
                <a:gridCol w="1567596"/>
                <a:gridCol w="1567596"/>
                <a:gridCol w="1567596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NEU-BZ-S92"/>
                          <a:ea typeface="微软雅黑" panose="020B0503020204020204" pitchFamily="34" charset="-122"/>
                          <a:cs typeface="Times New Roman" panose="02020603050405020304"/>
                        </a:rPr>
                        <a:t>次数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 panose="03000509000000000000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 panose="03000509000000000000" charset="-122"/>
                          <a:cs typeface="Times New Roman" panose="02020603050405020304"/>
                        </a:rPr>
                        <a:t>F</a:t>
                      </a:r>
                      <a:r>
                        <a:rPr lang="en-US" sz="1700" kern="100" baseline="-250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 panose="03000509000000000000" charset="-122"/>
                          <a:cs typeface="Times New Roman" panose="02020603050405020304"/>
                        </a:rPr>
                        <a:t>1</a:t>
                      </a: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 panose="03000509000000000000" charset="-122"/>
                          <a:cs typeface="Times New Roman" panose="02020603050405020304"/>
                        </a:rPr>
                        <a:t>/N</a:t>
                      </a:r>
                      <a:endParaRPr lang="zh-CN" sz="1700" kern="100">
                        <a:solidFill>
                          <a:srgbClr val="000000"/>
                        </a:solidFill>
                        <a:latin typeface="NEU-BZ-S92"/>
                        <a:ea typeface="方正书宋_GBK" panose="03000509000000000000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 panose="03000509000000000000" charset="-122"/>
                          <a:cs typeface="Times New Roman" panose="02020603050405020304"/>
                        </a:rPr>
                        <a:t>l</a:t>
                      </a:r>
                      <a:r>
                        <a:rPr lang="en-US" sz="1700" kern="100" baseline="-250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 panose="03000509000000000000" charset="-122"/>
                          <a:cs typeface="Times New Roman" panose="02020603050405020304"/>
                        </a:rPr>
                        <a:t>1</a:t>
                      </a: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 panose="03000509000000000000" charset="-122"/>
                          <a:cs typeface="Times New Roman" panose="02020603050405020304"/>
                        </a:rPr>
                        <a:t>/cm</a:t>
                      </a:r>
                      <a:endParaRPr lang="zh-CN" sz="1700" kern="100">
                        <a:solidFill>
                          <a:srgbClr val="000000"/>
                        </a:solidFill>
                        <a:latin typeface="NEU-BZ-S92"/>
                        <a:ea typeface="方正书宋_GBK" panose="03000509000000000000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 panose="03000509000000000000" charset="-122"/>
                          <a:cs typeface="Times New Roman" panose="02020603050405020304"/>
                        </a:rPr>
                        <a:t>F</a:t>
                      </a:r>
                      <a:r>
                        <a:rPr lang="en-US" sz="1700" kern="100" baseline="-250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 panose="03000509000000000000" charset="-122"/>
                          <a:cs typeface="Times New Roman" panose="02020603050405020304"/>
                        </a:rPr>
                        <a:t>2</a:t>
                      </a: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 panose="03000509000000000000" charset="-122"/>
                          <a:cs typeface="Times New Roman" panose="02020603050405020304"/>
                        </a:rPr>
                        <a:t>/N</a:t>
                      </a:r>
                      <a:endParaRPr lang="zh-CN" sz="1700" kern="100">
                        <a:solidFill>
                          <a:srgbClr val="000000"/>
                        </a:solidFill>
                        <a:latin typeface="NEU-BZ-S92"/>
                        <a:ea typeface="方正书宋_GBK" panose="03000509000000000000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 panose="03000509000000000000" charset="-122"/>
                          <a:cs typeface="Times New Roman" panose="02020603050405020304"/>
                        </a:rPr>
                        <a:t>l</a:t>
                      </a:r>
                      <a:r>
                        <a:rPr lang="en-US" sz="1700" kern="100" baseline="-250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 panose="03000509000000000000" charset="-122"/>
                          <a:cs typeface="Times New Roman" panose="02020603050405020304"/>
                        </a:rPr>
                        <a:t>2</a:t>
                      </a: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 panose="03000509000000000000" charset="-122"/>
                          <a:cs typeface="Times New Roman" panose="02020603050405020304"/>
                        </a:rPr>
                        <a:t>/cm</a:t>
                      </a:r>
                      <a:endParaRPr lang="zh-CN" sz="1700" kern="100">
                        <a:solidFill>
                          <a:srgbClr val="000000"/>
                        </a:solidFill>
                        <a:latin typeface="NEU-BZ-S92"/>
                        <a:ea typeface="方正书宋_GBK" panose="03000509000000000000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 panose="03000509000000000000" charset="-122"/>
                          <a:cs typeface="Times New Roman" panose="02020603050405020304"/>
                        </a:rPr>
                        <a:t>1</a:t>
                      </a:r>
                      <a:endParaRPr lang="zh-CN" sz="1700" kern="100">
                        <a:solidFill>
                          <a:srgbClr val="000000"/>
                        </a:solidFill>
                        <a:latin typeface="NEU-BZ-S92"/>
                        <a:ea typeface="方正书宋_GBK" panose="03000509000000000000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 panose="03000509000000000000" charset="-122"/>
                          <a:cs typeface="Times New Roman" panose="02020603050405020304"/>
                        </a:rPr>
                        <a:t>1</a:t>
                      </a:r>
                      <a:endParaRPr lang="zh-CN" sz="1700" kern="100">
                        <a:solidFill>
                          <a:srgbClr val="000000"/>
                        </a:solidFill>
                        <a:latin typeface="NEU-BZ-S92"/>
                        <a:ea typeface="方正书宋_GBK" panose="03000509000000000000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 panose="03000509000000000000" charset="-122"/>
                          <a:cs typeface="Times New Roman" panose="02020603050405020304"/>
                        </a:rPr>
                        <a:t>10</a:t>
                      </a:r>
                      <a:endParaRPr lang="zh-CN" sz="1700" kern="100">
                        <a:solidFill>
                          <a:srgbClr val="000000"/>
                        </a:solidFill>
                        <a:latin typeface="NEU-BZ-S92"/>
                        <a:ea typeface="方正书宋_GBK" panose="03000509000000000000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 panose="03000509000000000000" charset="-122"/>
                          <a:cs typeface="Times New Roman" panose="02020603050405020304"/>
                        </a:rPr>
                        <a:t>2</a:t>
                      </a:r>
                      <a:endParaRPr lang="zh-CN" sz="1700" kern="100">
                        <a:solidFill>
                          <a:srgbClr val="000000"/>
                        </a:solidFill>
                        <a:latin typeface="NEU-BZ-S92"/>
                        <a:ea typeface="方正书宋_GBK" panose="03000509000000000000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 panose="03000509000000000000" charset="-122"/>
                          <a:cs typeface="Times New Roman" panose="02020603050405020304"/>
                        </a:rPr>
                        <a:t>5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 panose="03000509000000000000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 panose="03000509000000000000" charset="-122"/>
                          <a:cs typeface="Times New Roman" panose="02020603050405020304"/>
                        </a:rPr>
                        <a:t>2</a:t>
                      </a:r>
                      <a:endParaRPr lang="zh-CN" sz="1700" kern="100">
                        <a:solidFill>
                          <a:srgbClr val="000000"/>
                        </a:solidFill>
                        <a:latin typeface="NEU-BZ-S92"/>
                        <a:ea typeface="方正书宋_GBK" panose="03000509000000000000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 panose="03000509000000000000" charset="-122"/>
                          <a:cs typeface="Times New Roman" panose="02020603050405020304"/>
                        </a:rPr>
                        <a:t>2</a:t>
                      </a:r>
                      <a:endParaRPr lang="zh-CN" sz="1700" kern="100">
                        <a:solidFill>
                          <a:srgbClr val="000000"/>
                        </a:solidFill>
                        <a:latin typeface="NEU-BZ-S92"/>
                        <a:ea typeface="方正书宋_GBK" panose="03000509000000000000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 panose="03000509000000000000" charset="-122"/>
                          <a:cs typeface="Times New Roman" panose="02020603050405020304"/>
                        </a:rPr>
                        <a:t>10</a:t>
                      </a:r>
                      <a:endParaRPr lang="zh-CN" sz="1700" kern="100">
                        <a:solidFill>
                          <a:srgbClr val="000000"/>
                        </a:solidFill>
                        <a:latin typeface="NEU-BZ-S92"/>
                        <a:ea typeface="方正书宋_GBK" panose="03000509000000000000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 panose="03000509000000000000" charset="-122"/>
                          <a:cs typeface="Times New Roman" panose="02020603050405020304"/>
                        </a:rPr>
                        <a:t>1</a:t>
                      </a:r>
                      <a:endParaRPr lang="zh-CN" sz="1700" kern="100">
                        <a:solidFill>
                          <a:srgbClr val="000000"/>
                        </a:solidFill>
                        <a:latin typeface="NEU-BZ-S92"/>
                        <a:ea typeface="方正书宋_GBK" panose="03000509000000000000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 panose="03000509000000000000" charset="-122"/>
                          <a:cs typeface="Times New Roman" panose="02020603050405020304"/>
                        </a:rPr>
                        <a:t>20</a:t>
                      </a:r>
                      <a:endParaRPr lang="zh-CN" sz="1700" kern="100">
                        <a:solidFill>
                          <a:srgbClr val="000000"/>
                        </a:solidFill>
                        <a:latin typeface="NEU-BZ-S92"/>
                        <a:ea typeface="方正书宋_GBK" panose="03000509000000000000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 panose="03000509000000000000" charset="-122"/>
                          <a:cs typeface="Times New Roman" panose="02020603050405020304"/>
                        </a:rPr>
                        <a:t>3</a:t>
                      </a:r>
                      <a:endParaRPr lang="zh-CN" sz="1700" kern="100">
                        <a:solidFill>
                          <a:srgbClr val="000000"/>
                        </a:solidFill>
                        <a:latin typeface="NEU-BZ-S92"/>
                        <a:ea typeface="方正书宋_GBK" panose="03000509000000000000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 panose="03000509000000000000" charset="-122"/>
                          <a:cs typeface="Times New Roman" panose="02020603050405020304"/>
                        </a:rPr>
                        <a:t>2</a:t>
                      </a:r>
                      <a:endParaRPr lang="zh-CN" sz="1700" kern="100">
                        <a:solidFill>
                          <a:srgbClr val="000000"/>
                        </a:solidFill>
                        <a:latin typeface="NEU-BZ-S92"/>
                        <a:ea typeface="方正书宋_GBK" panose="03000509000000000000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 panose="03000509000000000000" charset="-122"/>
                          <a:cs typeface="Times New Roman" panose="02020603050405020304"/>
                        </a:rPr>
                        <a:t>15</a:t>
                      </a:r>
                      <a:endParaRPr lang="zh-CN" sz="1700" kern="100">
                        <a:solidFill>
                          <a:srgbClr val="000000"/>
                        </a:solidFill>
                        <a:latin typeface="NEU-BZ-S92"/>
                        <a:ea typeface="方正书宋_GBK" panose="03000509000000000000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 panose="03000509000000000000" charset="-122"/>
                          <a:cs typeface="Times New Roman" panose="02020603050405020304"/>
                        </a:rPr>
                        <a:t>3</a:t>
                      </a:r>
                      <a:endParaRPr lang="zh-CN" sz="1700" kern="100">
                        <a:solidFill>
                          <a:srgbClr val="000000"/>
                        </a:solidFill>
                        <a:latin typeface="NEU-BZ-S92"/>
                        <a:ea typeface="方正书宋_GBK" panose="03000509000000000000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 panose="03000509000000000000" charset="-122"/>
                          <a:cs typeface="Times New Roman" panose="02020603050405020304"/>
                        </a:rPr>
                        <a:t>10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 panose="03000509000000000000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2780483" y="285813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使结论具有普遍性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335214" y="3236403"/>
            <a:ext cx="1133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en-US" altLang="zh-CN" b="1" baseline="-30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l</a:t>
            </a:r>
            <a:r>
              <a:rPr lang="en-US" altLang="zh-CN" b="1" baseline="-30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=</a:t>
            </a:r>
            <a:r>
              <a:rPr lang="en-US" altLang="zh-CN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</a:t>
            </a:r>
            <a:r>
              <a:rPr lang="en-US" altLang="zh-CN" b="1" baseline="-30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l</a:t>
            </a:r>
            <a:r>
              <a:rPr lang="en-US" altLang="zh-CN" b="1" baseline="-30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607243" y="4104621"/>
            <a:ext cx="327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332510"/>
            <a:ext cx="7730284" cy="127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(6)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如图丙所示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用弹簧测力计在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处竖直向上拉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使杠杆在水平位置平衡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当弹簧测力计在原位置逐渐向右倾斜时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使杠杆仍然在水平位置平衡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则弹簧测力计的示数将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选填“变大”“变小”或“不变”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75089" y="119516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变大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0" name="矩形 9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889348" y="175364"/>
            <a:ext cx="7665929" cy="43927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实验拓展 </a:t>
            </a: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16866" y="606829"/>
            <a:ext cx="7885975" cy="3812188"/>
            <a:chOff x="816866" y="606829"/>
            <a:chExt cx="7885975" cy="3812188"/>
          </a:xfrm>
        </p:grpSpPr>
        <p:sp>
          <p:nvSpPr>
            <p:cNvPr id="6" name="文本框 18"/>
            <p:cNvSpPr txBox="1">
              <a:spLocks noChangeArrowheads="1"/>
            </p:cNvSpPr>
            <p:nvPr/>
          </p:nvSpPr>
          <p:spPr bwMode="auto">
            <a:xfrm>
              <a:off x="816866" y="606829"/>
              <a:ext cx="7885975" cy="38121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(7)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实验中调节杠杆平衡时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杠杆静止在如图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9-13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甲所示的位置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此时杠杆</a:t>
              </a:r>
              <a:r>
                <a:rPr lang="en-US" i="1" u="sng" kern="100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         </a:t>
              </a:r>
              <a:endParaRPr lang="en-US" i="1" u="sng" kern="1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选填“处于”或“不处于”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平衡状态。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9-13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(8)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用绳子拴住一根粗细不同的木棒某处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静止后木棒水平平衡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如图乙所示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现将木棒从拴绳处沿竖直方向切成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、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B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两段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可判断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G</a:t>
              </a:r>
              <a:r>
                <a:rPr lang="en-US" i="1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</a:t>
              </a:r>
              <a:r>
                <a:rPr lang="en-US" i="1" u="sng" kern="100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          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选填“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&gt;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”“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=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”或“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&lt;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”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G</a:t>
              </a:r>
              <a:r>
                <a:rPr lang="en-US" i="1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B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7" name="20JX65.EPS" descr="id:2147501695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00063" y="1539643"/>
              <a:ext cx="2475864" cy="1110639"/>
            </a:xfrm>
            <a:prstGeom prst="rect">
              <a:avLst/>
            </a:prstGeom>
          </p:spPr>
        </p:pic>
      </p:grpSp>
      <p:sp>
        <p:nvSpPr>
          <p:cNvPr id="13" name="矩形 12"/>
          <p:cNvSpPr/>
          <p:nvPr/>
        </p:nvSpPr>
        <p:spPr>
          <a:xfrm>
            <a:off x="7958677" y="674605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处于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060830" y="3565161"/>
            <a:ext cx="360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&gt;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0" name="矩形 9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16866" y="314036"/>
            <a:ext cx="7878247" cy="2932268"/>
            <a:chOff x="816866" y="314036"/>
            <a:chExt cx="7878247" cy="2932268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314036"/>
              <a:ext cx="7878247" cy="293226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[</a:t>
              </a:r>
              <a:r>
                <a:rPr lang="zh-CN" alt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解析</a:t>
              </a:r>
              <a:r>
                <a:rPr 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](8)</a:t>
              </a:r>
              <a:r>
                <a:rPr lang="zh-CN" alt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用绳子拴住一根粗细不同的木棒某处</a:t>
              </a:r>
              <a:r>
                <a:rPr 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静止后木棒水平平衡</a:t>
              </a:r>
              <a:r>
                <a:rPr 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支点</a:t>
              </a:r>
              <a:r>
                <a:rPr lang="en-US" i="1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O</a:t>
              </a:r>
              <a:r>
                <a:rPr lang="zh-CN" alt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左端部分重为</a:t>
              </a:r>
              <a:r>
                <a:rPr lang="en-US" i="1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G</a:t>
              </a:r>
              <a:r>
                <a:rPr lang="en-US" i="1" baseline="-25000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</a:t>
              </a:r>
              <a:r>
                <a:rPr 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重心为</a:t>
              </a:r>
              <a:r>
                <a:rPr lang="en-US" i="1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M</a:t>
              </a:r>
              <a:r>
                <a:rPr 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;</a:t>
              </a:r>
              <a:r>
                <a:rPr lang="zh-CN" alt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右端部分重为</a:t>
              </a:r>
              <a:r>
                <a:rPr lang="en-US" i="1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G</a:t>
              </a:r>
              <a:r>
                <a:rPr lang="en-US" i="1" baseline="-25000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B</a:t>
              </a:r>
              <a:r>
                <a:rPr 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重心为</a:t>
              </a:r>
              <a:r>
                <a:rPr lang="en-US" i="1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N</a:t>
              </a:r>
              <a:r>
                <a:rPr 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杠杆的示意图如图所示： 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根据力臂的定义</a:t>
              </a:r>
              <a:r>
                <a:rPr 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左端部分重力力臂大小就等于</a:t>
              </a:r>
              <a:r>
                <a:rPr lang="en-US" i="1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OE</a:t>
              </a:r>
              <a:r>
                <a:rPr 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右端部分重力力臂大小等于</a:t>
              </a:r>
              <a:r>
                <a:rPr lang="en-US" i="1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OF</a:t>
              </a:r>
              <a:r>
                <a:rPr 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且</a:t>
              </a:r>
              <a:r>
                <a:rPr lang="en-US" i="1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OE</a:t>
              </a:r>
              <a:r>
                <a:rPr 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&lt;</a:t>
              </a:r>
              <a:r>
                <a:rPr lang="en-US" i="1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OF</a:t>
              </a:r>
              <a:r>
                <a:rPr 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根据杠杆的平衡条件</a:t>
              </a:r>
              <a:r>
                <a:rPr 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en-US" i="1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G</a:t>
              </a:r>
              <a:r>
                <a:rPr lang="en-US" i="1" baseline="-25000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</a:t>
              </a:r>
              <a:r>
                <a:rPr 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×</a:t>
              </a:r>
              <a:r>
                <a:rPr lang="en-US" i="1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OE</a:t>
              </a:r>
              <a:r>
                <a:rPr 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=</a:t>
              </a:r>
              <a:r>
                <a:rPr lang="en-US" i="1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G</a:t>
              </a:r>
              <a:r>
                <a:rPr lang="en-US" i="1" baseline="-25000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B</a:t>
              </a:r>
              <a:r>
                <a:rPr 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×</a:t>
              </a:r>
              <a:r>
                <a:rPr lang="en-US" i="1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OF</a:t>
              </a:r>
              <a:r>
                <a:rPr 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故有</a:t>
              </a:r>
              <a:r>
                <a:rPr lang="en-US" i="1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G</a:t>
              </a:r>
              <a:r>
                <a:rPr lang="en-US" i="1" baseline="-25000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</a:t>
              </a:r>
              <a:r>
                <a:rPr 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&gt;</a:t>
              </a:r>
              <a:r>
                <a:rPr lang="en-US" i="1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G</a:t>
              </a:r>
              <a:r>
                <a:rPr lang="en-US" i="1" baseline="-25000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B</a:t>
              </a:r>
              <a:r>
                <a:rPr lang="zh-CN" alt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12" name="20JX66.EPS" descr="id:2147489764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20122" y="1240154"/>
              <a:ext cx="1369115" cy="1075327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8"/>
          <p:cNvSpPr txBox="1">
            <a:spLocks noChangeArrowheads="1"/>
          </p:cNvSpPr>
          <p:nvPr/>
        </p:nvSpPr>
        <p:spPr bwMode="auto">
          <a:xfrm>
            <a:off x="816866" y="340822"/>
            <a:ext cx="7910039" cy="33966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力臂画法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找支点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O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;②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画力的作用线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会画延长线或反向延长线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);③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画力臂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过支点垂直于力的作用线作垂线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);④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标力臂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大括号或背向箭头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4.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杠杆的平衡条件：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阿基米德首先发现了杠杆的平衡条件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即动力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×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动力臂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阻力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×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阻力臂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或写成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41375" y="1601355"/>
          <a:ext cx="7867650" cy="1349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文档" r:id="rId1" imgW="7872730" imgH="1357630" progId="Word.Document.12">
                  <p:embed/>
                </p:oleObj>
              </mc:Choice>
              <mc:Fallback>
                <p:oleObj name="文档" r:id="rId1" imgW="7872730" imgH="1357630" progId="Word.Document.12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41375" y="1601355"/>
                        <a:ext cx="7867650" cy="13493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2819106" y="3264539"/>
            <a:ext cx="1133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F</a:t>
            </a:r>
            <a:r>
              <a:rPr lang="en-US" b="1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en-US" b="1" i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="1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=</a:t>
            </a:r>
            <a:r>
              <a:rPr lang="en-US" b="1" i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F</a:t>
            </a:r>
            <a:r>
              <a:rPr lang="en-US" b="1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en-US" b="1" i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="1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2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8"/>
          <p:cNvSpPr txBox="1">
            <a:spLocks noChangeArrowheads="1"/>
          </p:cNvSpPr>
          <p:nvPr/>
        </p:nvSpPr>
        <p:spPr bwMode="auto">
          <a:xfrm>
            <a:off x="816866" y="340822"/>
            <a:ext cx="7910039" cy="4392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cs typeface="Times New Roman" panose="02020603050405020304"/>
              </a:rPr>
              <a:t>5. </a:t>
            </a:r>
            <a:r>
              <a:rPr lang="zh-CN" altLang="en-US" b="1" dirty="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/>
              </a:rPr>
              <a:t>杠杆的分类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878137" y="791440"/>
          <a:ext cx="7813283" cy="3235616"/>
        </p:xfrm>
        <a:graphic>
          <a:graphicData uri="http://schemas.openxmlformats.org/drawingml/2006/table">
            <a:tbl>
              <a:tblPr/>
              <a:tblGrid>
                <a:gridCol w="1348339"/>
                <a:gridCol w="1348339"/>
                <a:gridCol w="1348339"/>
                <a:gridCol w="1348339"/>
                <a:gridCol w="2419927"/>
              </a:tblGrid>
              <a:tr h="4064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名称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力臂关系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力的关系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特点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应用举例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5852" marR="65852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9430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省力杠杆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l</a:t>
                      </a:r>
                      <a:r>
                        <a:rPr lang="en-US" sz="1700" kern="100" baseline="-250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sz="1700" u="sng" kern="1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</a:t>
                      </a:r>
                      <a:r>
                        <a:rPr lang="en-US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l</a:t>
                      </a:r>
                      <a:r>
                        <a:rPr lang="en-US" sz="1700" kern="100" baseline="-250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2 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F</a:t>
                      </a:r>
                      <a:r>
                        <a:rPr lang="en-US" sz="1700" kern="100" baseline="-250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sz="1700" u="sng" kern="1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</a:t>
                      </a:r>
                      <a:r>
                        <a:rPr lang="en-US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F</a:t>
                      </a:r>
                      <a:r>
                        <a:rPr lang="en-US" sz="1700" kern="100" baseline="-250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2 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省力、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altLang="zh-CN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   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撬棒、铡刀、羊角锤、钢丝钳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5852" marR="65852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30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费力杠杆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l</a:t>
                      </a:r>
                      <a:r>
                        <a:rPr lang="en-US" sz="1700" kern="100" baseline="-250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sz="1700" u="sng" kern="1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</a:t>
                      </a:r>
                      <a:r>
                        <a:rPr lang="en-US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l</a:t>
                      </a:r>
                      <a:r>
                        <a:rPr lang="en-US" sz="1700" kern="100" baseline="-250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2 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F</a:t>
                      </a:r>
                      <a:r>
                        <a:rPr lang="en-US" sz="1700" kern="100" baseline="-250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sz="1700" u="sng" kern="1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</a:t>
                      </a:r>
                      <a:r>
                        <a:rPr lang="en-US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F</a:t>
                      </a:r>
                      <a:r>
                        <a:rPr lang="en-US" sz="1700" kern="100" baseline="-250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2 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u="none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 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</a:t>
                      </a:r>
                      <a:r>
                        <a:rPr lang="zh-CN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省距离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理发剪刀、钓鱼竿、镊子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5852" marR="65852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30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等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臂杠杆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l</a:t>
                      </a:r>
                      <a:r>
                        <a:rPr lang="en-US" sz="1700" kern="100" baseline="-250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sz="1700" u="sng" kern="1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</a:t>
                      </a:r>
                      <a:r>
                        <a:rPr lang="en-US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l</a:t>
                      </a:r>
                      <a:r>
                        <a:rPr lang="en-US" sz="1700" kern="100" baseline="-250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2 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F</a:t>
                      </a:r>
                      <a:r>
                        <a:rPr lang="en-US" sz="1700" kern="100" baseline="-250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sz="1700" u="sng" kern="10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</a:t>
                      </a:r>
                      <a:r>
                        <a:rPr lang="en-US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F</a:t>
                      </a:r>
                      <a:r>
                        <a:rPr lang="en-US" sz="1700" kern="100" baseline="-250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2 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不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省力、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不费力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天平、定滑轮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5852" marR="65852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2684409" y="1486007"/>
            <a:ext cx="351378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&gt;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015167" y="1514293"/>
            <a:ext cx="351378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&lt;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158033" y="1683665"/>
            <a:ext cx="838691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费距离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647174" y="2437498"/>
            <a:ext cx="351378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&lt;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4024115" y="2455969"/>
            <a:ext cx="351378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&gt;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5293821" y="2234297"/>
            <a:ext cx="620683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费力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2675028" y="3369936"/>
            <a:ext cx="351378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=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4050959" y="3388698"/>
            <a:ext cx="351378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=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  <p:bldP spid="15" grpId="0"/>
      <p:bldP spid="17" grpId="0"/>
      <p:bldP spid="18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2637508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考点二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滑轮　滑轮组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858982" y="882188"/>
          <a:ext cx="7813965" cy="3560503"/>
        </p:xfrm>
        <a:graphic>
          <a:graphicData uri="http://schemas.openxmlformats.org/drawingml/2006/table">
            <a:tbl>
              <a:tblPr/>
              <a:tblGrid>
                <a:gridCol w="1256145"/>
                <a:gridCol w="2185940"/>
                <a:gridCol w="2441478"/>
                <a:gridCol w="1930402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项目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定滑轮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动滑轮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滑轮组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188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示意图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实质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：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</a:t>
                      </a:r>
                      <a:r>
                        <a:rPr lang="en-US" altLang="zh-CN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         </a:t>
                      </a:r>
                      <a:r>
                        <a:rPr lang="en-US" altLang="zh-CN" sz="1700" i="1" u="sng" kern="100" baseline="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altLang="zh-CN" sz="1700" i="1" u="sng" kern="100" baseline="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</a:t>
                      </a:r>
                      <a:r>
                        <a:rPr lang="en-US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特点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：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</a:t>
                      </a:r>
                      <a:r>
                        <a:rPr lang="zh-CN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altLang="zh-CN" sz="1700" i="1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        </a:t>
                      </a:r>
                      <a:r>
                        <a:rPr lang="en-US" sz="1800" i="1" u="sng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en-US" sz="1800" i="1" u="sng" dirty="0" smtClean="0">
                        <a:solidFill>
                          <a:srgbClr val="000000"/>
                        </a:solidFill>
                        <a:uFill>
                          <a:solidFill>
                            <a:srgbClr val="000000"/>
                          </a:solidFill>
                        </a:u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i="1" u="none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        </a:t>
                      </a:r>
                      <a:r>
                        <a:rPr lang="en-US" altLang="zh-CN" sz="1700" i="1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                  </a:t>
                      </a:r>
                      <a:r>
                        <a:rPr lang="en-US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实质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：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altLang="zh-CN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        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altLang="zh-CN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 </a:t>
                      </a:r>
                      <a:r>
                        <a:rPr lang="zh-CN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特点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：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altLang="zh-CN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             </a:t>
                      </a:r>
                      <a:r>
                        <a:rPr lang="en-US" altLang="zh-CN" sz="1700" u="sng" kern="100" baseline="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altLang="zh-CN" sz="1700" u="sng" kern="100" baseline="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</a:t>
                      </a:r>
                      <a:r>
                        <a:rPr lang="zh-CN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en-US" sz="1700" i="1" u="sng" kern="100" dirty="0" smtClean="0">
                        <a:solidFill>
                          <a:srgbClr val="000000"/>
                        </a:solidFill>
                        <a:uFill>
                          <a:solidFill>
                            <a:srgbClr val="000000"/>
                          </a:solidFill>
                        </a:u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i="1" u="none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        </a:t>
                      </a:r>
                      <a:r>
                        <a:rPr lang="en-US" altLang="zh-CN" sz="1700" i="1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                       </a:t>
                      </a:r>
                      <a:r>
                        <a:rPr lang="en-US" sz="1700" i="1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2650836" y="1551709"/>
            <a:ext cx="5283200" cy="1911720"/>
            <a:chOff x="2854036" y="1366981"/>
            <a:chExt cx="5283200" cy="1911720"/>
          </a:xfrm>
        </p:grpSpPr>
        <p:pic>
          <p:nvPicPr>
            <p:cNvPr id="22531" name="20JX54.EPS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54036" y="1376217"/>
              <a:ext cx="1045389" cy="1289313"/>
            </a:xfrm>
            <a:prstGeom prst="rect">
              <a:avLst/>
            </a:prstGeom>
            <a:noFill/>
          </p:spPr>
        </p:pic>
        <p:pic>
          <p:nvPicPr>
            <p:cNvPr id="22530" name="20JX55.EPS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079998" y="1366981"/>
              <a:ext cx="1080235" cy="1359005"/>
            </a:xfrm>
            <a:prstGeom prst="rect">
              <a:avLst/>
            </a:prstGeom>
            <a:noFill/>
          </p:spPr>
        </p:pic>
        <p:pic>
          <p:nvPicPr>
            <p:cNvPr id="22529" name="20JX56.EPS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370617" y="1588654"/>
              <a:ext cx="766619" cy="1690047"/>
            </a:xfrm>
            <a:prstGeom prst="rect">
              <a:avLst/>
            </a:prstGeom>
            <a:noFill/>
          </p:spPr>
        </p:pic>
      </p:grpSp>
      <p:sp>
        <p:nvSpPr>
          <p:cNvPr id="13" name="矩形 12"/>
          <p:cNvSpPr/>
          <p:nvPr/>
        </p:nvSpPr>
        <p:spPr>
          <a:xfrm>
            <a:off x="2952614" y="3227593"/>
            <a:ext cx="1056700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等臂杠杆</a:t>
            </a:r>
            <a:endParaRPr lang="zh-CN" altLang="en-US" sz="1700" dirty="0"/>
          </a:p>
        </p:txBody>
      </p:sp>
      <p:sp>
        <p:nvSpPr>
          <p:cNvPr id="15" name="矩形 14"/>
          <p:cNvSpPr/>
          <p:nvPr/>
        </p:nvSpPr>
        <p:spPr>
          <a:xfrm>
            <a:off x="2774453" y="3537291"/>
            <a:ext cx="1492716" cy="83093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可改变力的方</a:t>
            </a:r>
            <a:endParaRPr lang="en-US" altLang="zh-CN" sz="17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向</a:t>
            </a:r>
            <a:r>
              <a:rPr 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不能省力</a:t>
            </a:r>
            <a:endParaRPr lang="zh-CN" altLang="en-US" sz="1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41632" y="3236829"/>
            <a:ext cx="1056700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省力杠杆</a:t>
            </a:r>
            <a:endParaRPr lang="zh-CN" altLang="en-US" sz="1700" dirty="0"/>
          </a:p>
        </p:txBody>
      </p:sp>
      <p:sp>
        <p:nvSpPr>
          <p:cNvPr id="18" name="矩形 17"/>
          <p:cNvSpPr/>
          <p:nvPr/>
        </p:nvSpPr>
        <p:spPr>
          <a:xfrm>
            <a:off x="4940381" y="3518068"/>
            <a:ext cx="1773242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不可改变力的方</a:t>
            </a:r>
            <a:endParaRPr lang="en-US" altLang="zh-CN" sz="17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向</a:t>
            </a:r>
            <a:r>
              <a:rPr lang="en-US" altLang="zh-CN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但可省一半力</a:t>
            </a:r>
            <a:endParaRPr lang="zh-CN" altLang="en-US" sz="1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840509" y="475788"/>
          <a:ext cx="7813965" cy="2045739"/>
        </p:xfrm>
        <a:graphic>
          <a:graphicData uri="http://schemas.openxmlformats.org/drawingml/2006/table">
            <a:tbl>
              <a:tblPr/>
              <a:tblGrid>
                <a:gridCol w="1256145"/>
                <a:gridCol w="2185940"/>
                <a:gridCol w="2185940"/>
                <a:gridCol w="218594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项目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定滑轮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动滑轮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滑轮组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711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力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、速度、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baseline="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距离的关系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F</a:t>
                      </a:r>
                      <a:r>
                        <a:rPr lang="en-US" sz="1700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=</a:t>
                      </a: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G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v</a:t>
                      </a:r>
                      <a:r>
                        <a:rPr lang="en-US" sz="1700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=</a:t>
                      </a: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v</a:t>
                      </a:r>
                      <a:r>
                        <a:rPr lang="en-US" sz="1700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s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=</a:t>
                      </a: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h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F</a:t>
                      </a:r>
                      <a:r>
                        <a:rPr lang="en-US" sz="1700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=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altLang="zh-CN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      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v</a:t>
                      </a:r>
                      <a:r>
                        <a:rPr lang="en-US" sz="1700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=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</a:t>
                      </a:r>
                      <a:r>
                        <a:rPr lang="en-US" altLang="zh-CN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      </a:t>
                      </a:r>
                      <a:r>
                        <a:rPr lang="zh-CN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s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=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</a:t>
                      </a:r>
                      <a:r>
                        <a:rPr lang="en-US" altLang="zh-CN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        </a:t>
                      </a:r>
                      <a:r>
                        <a:rPr lang="zh-CN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F</a:t>
                      </a:r>
                      <a:r>
                        <a:rPr lang="en-US" sz="1700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=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</a:t>
                      </a:r>
                      <a:r>
                        <a:rPr lang="en-US" altLang="zh-CN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       </a:t>
                      </a:r>
                      <a:r>
                        <a:rPr lang="zh-CN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v</a:t>
                      </a:r>
                      <a:r>
                        <a:rPr lang="en-US" sz="1700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=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altLang="zh-CN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       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s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=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altLang="zh-CN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        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849745" y="2623127"/>
            <a:ext cx="5855855" cy="48820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注：不计摩擦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动滑轮重为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G</a:t>
            </a:r>
            <a:r>
              <a:rPr lang="zh-CN" alt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动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5101856" y="790721"/>
          <a:ext cx="834711" cy="705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文档" r:id="rId1" imgW="941705" imgH="791845" progId="Word.Document.12">
                  <p:embed/>
                </p:oleObj>
              </mc:Choice>
              <mc:Fallback>
                <p:oleObj name="文档" r:id="rId1" imgW="941705" imgH="791845" progId="Word.Document.12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101856" y="790721"/>
                        <a:ext cx="834711" cy="70531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5195600" y="1504371"/>
            <a:ext cx="534121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en-US" sz="1700" b="1" i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v</a:t>
            </a:r>
            <a:r>
              <a:rPr lang="en-US" sz="1700" b="1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2</a:t>
            </a:r>
            <a:endParaRPr lang="zh-CN" altLang="en-US" sz="1700" dirty="0"/>
          </a:p>
        </p:txBody>
      </p:sp>
      <p:sp>
        <p:nvSpPr>
          <p:cNvPr id="17" name="矩形 16"/>
          <p:cNvSpPr/>
          <p:nvPr/>
        </p:nvSpPr>
        <p:spPr>
          <a:xfrm>
            <a:off x="5214820" y="1915602"/>
            <a:ext cx="460382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en-US" sz="1700" b="1" i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h</a:t>
            </a:r>
            <a:endParaRPr lang="zh-CN" altLang="en-US" sz="1700" dirty="0"/>
          </a:p>
        </p:txBody>
      </p:sp>
      <p:graphicFrame>
        <p:nvGraphicFramePr>
          <p:cNvPr id="50179" name="Object 3"/>
          <p:cNvGraphicFramePr>
            <a:graphicFrameLocks noChangeAspect="1"/>
          </p:cNvGraphicFramePr>
          <p:nvPr/>
        </p:nvGraphicFramePr>
        <p:xfrm>
          <a:off x="7296560" y="865038"/>
          <a:ext cx="637622" cy="6300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文档" r:id="rId3" imgW="805815" imgH="790575" progId="Word.Document.12">
                  <p:embed/>
                </p:oleObj>
              </mc:Choice>
              <mc:Fallback>
                <p:oleObj name="文档" r:id="rId3" imgW="805815" imgH="790575" progId="Word.Document.12">
                  <p:embed/>
                  <p:pic>
                    <p:nvPicPr>
                      <p:cNvPr id="0" name="图片 2049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296560" y="865038"/>
                        <a:ext cx="637622" cy="63000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矩形 17"/>
          <p:cNvSpPr/>
          <p:nvPr/>
        </p:nvSpPr>
        <p:spPr>
          <a:xfrm>
            <a:off x="7343054" y="1499753"/>
            <a:ext cx="534121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3</a:t>
            </a:r>
            <a:r>
              <a:rPr lang="en-US" sz="1700" b="1" i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v</a:t>
            </a:r>
            <a:r>
              <a:rPr lang="en-US" sz="1700" b="1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2</a:t>
            </a:r>
            <a:endParaRPr lang="zh-CN" altLang="en-US" sz="1700" dirty="0"/>
          </a:p>
        </p:txBody>
      </p:sp>
      <p:sp>
        <p:nvSpPr>
          <p:cNvPr id="20" name="矩形 19"/>
          <p:cNvSpPr/>
          <p:nvPr/>
        </p:nvSpPr>
        <p:spPr>
          <a:xfrm>
            <a:off x="7338970" y="1906152"/>
            <a:ext cx="460382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3</a:t>
            </a:r>
            <a:r>
              <a:rPr lang="en-US" sz="1700" b="1" i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h</a:t>
            </a:r>
            <a:endParaRPr lang="zh-CN" altLang="en-US" sz="17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8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3553" name="Object 1"/>
          <p:cNvGraphicFramePr>
            <a:graphicFrameLocks noChangeAspect="1"/>
          </p:cNvGraphicFramePr>
          <p:nvPr/>
        </p:nvGraphicFramePr>
        <p:xfrm>
          <a:off x="887413" y="407988"/>
          <a:ext cx="7804150" cy="1963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文档" r:id="rId1" imgW="7827645" imgH="1979295" progId="Word.Document.12">
                  <p:embed/>
                </p:oleObj>
              </mc:Choice>
              <mc:Fallback>
                <p:oleObj name="文档" r:id="rId1" imgW="7827645" imgH="1979295" progId="Word.Document.12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87413" y="407988"/>
                        <a:ext cx="7804150" cy="19637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3919910" cy="498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杠杆五要素及杠杆的识别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731521"/>
            <a:ext cx="7902261" cy="903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9-2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所示是开瓶盖的起子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可以看成是一个杠杆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9-3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中找出能正确表示出杠杆的支点、动力和阻力的是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	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endParaRPr lang="zh-CN" sz="10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304177" y="1935997"/>
            <a:ext cx="6967457" cy="1666701"/>
            <a:chOff x="1304177" y="1935997"/>
            <a:chExt cx="6967457" cy="1666701"/>
          </a:xfrm>
        </p:grpSpPr>
        <p:grpSp>
          <p:nvGrpSpPr>
            <p:cNvPr id="16" name="组合 15"/>
            <p:cNvGrpSpPr/>
            <p:nvPr/>
          </p:nvGrpSpPr>
          <p:grpSpPr>
            <a:xfrm>
              <a:off x="1304177" y="2393200"/>
              <a:ext cx="1131691" cy="1200984"/>
              <a:chOff x="1304177" y="2393200"/>
              <a:chExt cx="1131691" cy="1200984"/>
            </a:xfrm>
          </p:grpSpPr>
          <p:pic>
            <p:nvPicPr>
              <p:cNvPr id="8" name="20JX57a.EPS" descr="id:2147501539;FounderCES"/>
              <p:cNvPicPr/>
              <p:nvPr/>
            </p:nvPicPr>
            <p:blipFill>
              <a:blip r:embed="rId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304177" y="2393200"/>
                <a:ext cx="1131691" cy="516253"/>
              </a:xfrm>
              <a:prstGeom prst="rect">
                <a:avLst/>
              </a:prstGeom>
            </p:spPr>
          </p:pic>
          <p:sp>
            <p:nvSpPr>
              <p:cNvPr id="14" name="矩形 13"/>
              <p:cNvSpPr/>
              <p:nvPr/>
            </p:nvSpPr>
            <p:spPr>
              <a:xfrm>
                <a:off x="1406687" y="3224852"/>
                <a:ext cx="78418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/>
                  </a:rPr>
                  <a:t>图</a:t>
                </a:r>
                <a:r>
                  <a:rPr lang="en-US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/>
                  </a:rPr>
                  <a:t>9-2</a:t>
                </a:r>
                <a:endParaRPr lang="zh-CN" altLang="en-US" dirty="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3645072" y="1935997"/>
              <a:ext cx="4626562" cy="1666701"/>
              <a:chOff x="3645072" y="1935997"/>
              <a:chExt cx="4626562" cy="1666701"/>
            </a:xfrm>
          </p:grpSpPr>
          <p:pic>
            <p:nvPicPr>
              <p:cNvPr id="9" name="20JX57.EPS" descr="id:2147501546;FounderCES"/>
              <p:cNvPicPr/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645072" y="1935997"/>
                <a:ext cx="4626562" cy="1069469"/>
              </a:xfrm>
              <a:prstGeom prst="rect">
                <a:avLst/>
              </a:prstGeom>
            </p:spPr>
          </p:pic>
          <p:sp>
            <p:nvSpPr>
              <p:cNvPr id="15" name="矩形 14"/>
              <p:cNvSpPr/>
              <p:nvPr/>
            </p:nvSpPr>
            <p:spPr>
              <a:xfrm>
                <a:off x="5931783" y="3233366"/>
                <a:ext cx="78418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/>
                  </a:rPr>
                  <a:t>图</a:t>
                </a:r>
                <a:r>
                  <a:rPr lang="en-US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/>
                  </a:rPr>
                  <a:t>9-3</a:t>
                </a:r>
                <a:endParaRPr lang="zh-CN" altLang="en-US" dirty="0"/>
              </a:p>
            </p:txBody>
          </p:sp>
        </p:grpSp>
      </p:grpSp>
      <p:sp>
        <p:nvSpPr>
          <p:cNvPr id="20" name="矩形 19"/>
          <p:cNvSpPr/>
          <p:nvPr/>
        </p:nvSpPr>
        <p:spPr>
          <a:xfrm>
            <a:off x="4649662" y="1214065"/>
            <a:ext cx="340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C</a:t>
            </a:r>
            <a:endParaRPr lang="zh-CN" altLang="en-US" dirty="0"/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16866" y="314036"/>
            <a:ext cx="7878247" cy="2150195"/>
            <a:chOff x="816866" y="314036"/>
            <a:chExt cx="7878247" cy="2150195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314036"/>
              <a:ext cx="7878247" cy="21501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2.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9-4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杠杆在动力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F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和阻力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F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的作用下保持平衡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请在图中画出动力臂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和阻力臂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9-4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7" name="20JX58.EPS" descr="id:2147501553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34078" y="1222084"/>
              <a:ext cx="2091436" cy="699080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920615" y="2581048"/>
            <a:ext cx="3032549" cy="1196392"/>
            <a:chOff x="920615" y="2581048"/>
            <a:chExt cx="3032549" cy="1196392"/>
          </a:xfrm>
        </p:grpSpPr>
        <p:sp>
          <p:nvSpPr>
            <p:cNvPr id="10" name="矩形 9"/>
            <p:cNvSpPr/>
            <p:nvPr/>
          </p:nvSpPr>
          <p:spPr>
            <a:xfrm>
              <a:off x="920615" y="2581048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C00000"/>
                  </a:solidFill>
                  <a:ea typeface="微软雅黑" panose="020B0503020204020204" pitchFamily="34" charset="-122"/>
                  <a:cs typeface="Times New Roman" panose="02020603050405020304"/>
                </a:rPr>
                <a:t>如图所示</a:t>
              </a:r>
              <a:endParaRPr lang="zh-CN" altLang="en-US" dirty="0"/>
            </a:p>
          </p:txBody>
        </p:sp>
        <p:pic>
          <p:nvPicPr>
            <p:cNvPr id="11" name="20JX59.EPS" descr="id:2147489743;FounderCES"/>
            <p:cNvPicPr/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45423" y="2825285"/>
              <a:ext cx="2107741" cy="952155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23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3585</Words>
  <Application>WPS 演示</Application>
  <PresentationFormat>全屏显示(16:9)</PresentationFormat>
  <Paragraphs>468</Paragraphs>
  <Slides>27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9</vt:i4>
      </vt:variant>
      <vt:variant>
        <vt:lpstr>幻灯片标题</vt:lpstr>
      </vt:variant>
      <vt:variant>
        <vt:i4>27</vt:i4>
      </vt:variant>
    </vt:vector>
  </HeadingPairs>
  <TitlesOfParts>
    <vt:vector size="49" baseType="lpstr">
      <vt:lpstr>Arial</vt:lpstr>
      <vt:lpstr>宋体</vt:lpstr>
      <vt:lpstr>Wingdings</vt:lpstr>
      <vt:lpstr>微软雅黑</vt:lpstr>
      <vt:lpstr>Calibri</vt:lpstr>
      <vt:lpstr>Times New Roman</vt:lpstr>
      <vt:lpstr>Times New Roman</vt:lpstr>
      <vt:lpstr>NEU-BZ-S92</vt:lpstr>
      <vt:lpstr>Segoe Print</vt:lpstr>
      <vt:lpstr>方正书宋_GBK</vt:lpstr>
      <vt:lpstr>华文楷体</vt:lpstr>
      <vt:lpstr>楷体</vt:lpstr>
      <vt:lpstr>123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2019-07-27T07:43:00Z</cp:lastPrinted>
  <dcterms:created xsi:type="dcterms:W3CDTF">2018-08-24T06:22:00Z</dcterms:created>
  <dcterms:modified xsi:type="dcterms:W3CDTF">2020-02-10T18:48:31Z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