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5"/>
  </p:notesMasterIdLst>
  <p:sldIdLst>
    <p:sldId id="336" r:id="rId4"/>
    <p:sldId id="631" r:id="rId5"/>
    <p:sldId id="649" r:id="rId6"/>
    <p:sldId id="668" r:id="rId7"/>
    <p:sldId id="670" r:id="rId8"/>
    <p:sldId id="667" r:id="rId9"/>
    <p:sldId id="650" r:id="rId10"/>
    <p:sldId id="664" r:id="rId11"/>
    <p:sldId id="632" r:id="rId12"/>
    <p:sldId id="665" r:id="rId13"/>
    <p:sldId id="651" r:id="rId14"/>
    <p:sldId id="666" r:id="rId15"/>
    <p:sldId id="663" r:id="rId16"/>
    <p:sldId id="636" r:id="rId17"/>
    <p:sldId id="637" r:id="rId18"/>
    <p:sldId id="653" r:id="rId19"/>
    <p:sldId id="638" r:id="rId20"/>
    <p:sldId id="639" r:id="rId21"/>
    <p:sldId id="640" r:id="rId22"/>
    <p:sldId id="642" r:id="rId23"/>
    <p:sldId id="656" r:id="rId24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02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82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第九章   浮力与升力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203004" y="3572409"/>
            <a:ext cx="9143998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9.2  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阿基米德原理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请根据小雨的实验过程回答下列问题：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）请把上述实验过程补充完整。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）指出小雨在实验操作中漏掉的一个步骤：</a:t>
            </a:r>
            <a:r>
              <a:rPr lang="en-US" altLang="zh-CN" sz="2400" dirty="0"/>
              <a:t>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_____________________</a:t>
            </a:r>
            <a:r>
              <a:rPr lang="zh-CN" altLang="en-US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）指出上面实验操作中的一处错误：</a:t>
            </a:r>
            <a:r>
              <a:rPr lang="en-US" altLang="zh-CN" sz="2400" dirty="0"/>
              <a:t>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___________________</a:t>
            </a:r>
            <a:r>
              <a:rPr lang="zh-CN" altLang="en-US" sz="2400" dirty="0"/>
              <a:t>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6791" y="2767879"/>
            <a:ext cx="783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                                                                               用弹簧测力计测出空小桶的重力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6791" y="3483610"/>
            <a:ext cx="783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                                                                        烧杯的水没有装够</a:t>
            </a:r>
            <a:endParaRPr lang="en-US" altLang="en-US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阿基米德原理的应用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33051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将体积相同的甲、乙、丙、丁四个小球放入水中，静止时如图</a:t>
            </a:r>
            <a:r>
              <a:rPr lang="en-US" altLang="zh-CN" dirty="0"/>
              <a:t>9.2</a:t>
            </a:r>
            <a:r>
              <a:rPr lang="zh-CN" altLang="en-US" dirty="0"/>
              <a:t>－</a:t>
            </a:r>
            <a:r>
              <a:rPr lang="en-US" altLang="zh-CN" dirty="0"/>
              <a:t>3</a:t>
            </a:r>
            <a:r>
              <a:rPr lang="zh-CN" altLang="en-US" dirty="0"/>
              <a:t>所示，则受到浮力最小的是（　　）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甲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丙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45477" y="247126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A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817" y="3358448"/>
            <a:ext cx="3469012" cy="1491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（</a:t>
            </a:r>
            <a:r>
              <a:rPr lang="en-US" altLang="zh-CN" dirty="0"/>
              <a:t>2019·</a:t>
            </a:r>
            <a:r>
              <a:rPr lang="zh-CN" altLang="en-US" dirty="0"/>
              <a:t>广州市）两个相同的烧杯中分别装满了两种不同的液体，把甲、乙两球分别轻轻放入两杯液体，最后处于如图</a:t>
            </a:r>
            <a:r>
              <a:rPr lang="en-US" altLang="zh-CN" dirty="0"/>
              <a:t>9.2</a:t>
            </a:r>
            <a:r>
              <a:rPr lang="zh-CN" altLang="en-US" dirty="0"/>
              <a:t>－</a:t>
            </a:r>
            <a:r>
              <a:rPr lang="en-US" altLang="zh-CN" dirty="0"/>
              <a:t>4</a:t>
            </a:r>
            <a:r>
              <a:rPr lang="zh-CN" altLang="en-US" dirty="0"/>
              <a:t>所示状态。甲、乙排开液体的重力相等，甲、乙所受浮力相比（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甲所受浮力更大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乙所受浮力更大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甲、乙所受浮力一样大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不知道液体密度无法比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较浮力大小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707553" y="28102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3917182"/>
            <a:ext cx="3279102" cy="1652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4.</a:t>
            </a:r>
            <a:r>
              <a:rPr lang="zh-CN" altLang="en-US" sz="2600" dirty="0"/>
              <a:t>体积为</a:t>
            </a:r>
            <a:r>
              <a:rPr lang="en-US" altLang="zh-CN" sz="2600" dirty="0"/>
              <a:t>5×10</a:t>
            </a:r>
            <a:r>
              <a:rPr lang="zh-CN" altLang="en-US" sz="2600" baseline="30000" dirty="0"/>
              <a:t>－</a:t>
            </a:r>
            <a:r>
              <a:rPr lang="en-US" altLang="zh-CN" sz="2600" baseline="30000" dirty="0"/>
              <a:t>4 </a:t>
            </a:r>
            <a:r>
              <a:rPr lang="en-US" altLang="zh-CN" sz="2600" dirty="0"/>
              <a:t>m</a:t>
            </a:r>
            <a:r>
              <a:rPr lang="en-US" altLang="zh-CN" sz="2600" baseline="30000" dirty="0"/>
              <a:t>3</a:t>
            </a:r>
            <a:r>
              <a:rPr lang="zh-CN" altLang="en-US" sz="2600" dirty="0"/>
              <a:t>的金属球浸没在水中，求金属球受到的浮力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浮</a:t>
            </a:r>
            <a:r>
              <a:rPr lang="zh-CN" altLang="en-US" sz="2600" dirty="0"/>
              <a:t>。（</a:t>
            </a:r>
            <a:r>
              <a:rPr lang="en-US" altLang="zh-CN" sz="2600" i="1" dirty="0"/>
              <a:t>g</a:t>
            </a:r>
            <a:r>
              <a:rPr lang="zh-CN" altLang="en-US" sz="2600" dirty="0"/>
              <a:t>＝</a:t>
            </a:r>
            <a:r>
              <a:rPr lang="en-US" altLang="zh-CN" sz="2600" dirty="0"/>
              <a:t>10 N/kg</a:t>
            </a:r>
            <a:r>
              <a:rPr lang="zh-CN" altLang="en-US" sz="2600" dirty="0"/>
              <a:t>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5.</a:t>
            </a:r>
            <a:r>
              <a:rPr lang="zh-CN" altLang="en-US" sz="2600" dirty="0"/>
              <a:t>将质量为</a:t>
            </a:r>
            <a:r>
              <a:rPr lang="en-US" altLang="zh-CN" sz="2600" dirty="0"/>
              <a:t>0.26 kg</a:t>
            </a:r>
            <a:r>
              <a:rPr lang="zh-CN" altLang="en-US" sz="2600" dirty="0"/>
              <a:t>的物体竖直挂在弹簧测力计下，当物体的一部分浸在水中，静止时弹簧测力计的示数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拉</a:t>
            </a:r>
            <a:r>
              <a:rPr lang="zh-CN" altLang="en-US" sz="2600" dirty="0"/>
              <a:t>＝</a:t>
            </a:r>
            <a:r>
              <a:rPr lang="en-US" altLang="zh-CN" sz="2600" dirty="0"/>
              <a:t>1.8 N</a:t>
            </a:r>
            <a:r>
              <a:rPr lang="zh-CN" altLang="en-US" sz="2600" dirty="0"/>
              <a:t>，则物体受到的浮力为多少？（</a:t>
            </a:r>
            <a:r>
              <a:rPr lang="en-US" altLang="zh-CN" sz="2600" i="1" dirty="0"/>
              <a:t>g</a:t>
            </a:r>
            <a:r>
              <a:rPr lang="zh-CN" altLang="en-US" sz="2600" dirty="0"/>
              <a:t>＝</a:t>
            </a:r>
            <a:r>
              <a:rPr lang="en-US" altLang="zh-CN" sz="2600" dirty="0"/>
              <a:t>10 N/kg</a:t>
            </a:r>
            <a:r>
              <a:rPr lang="zh-CN" altLang="en-US" sz="2600" dirty="0"/>
              <a:t>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759472" y="2495125"/>
            <a:ext cx="6751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5 N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4678" y="5171812"/>
            <a:ext cx="9252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0.8 N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6"/>
            <a:ext cx="8229600" cy="5442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两手分别拿着一个小木块和一个大石块浸没在水中，同时松手，小木块上浮，大石块下沉。比较松手时两者所受的浮力（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小木块受的浮力大           </a:t>
            </a:r>
            <a:r>
              <a:rPr lang="en-US" altLang="zh-CN" sz="2600" dirty="0"/>
              <a:t>B.</a:t>
            </a:r>
            <a:r>
              <a:rPr lang="zh-CN" altLang="en-US" sz="2600" dirty="0"/>
              <a:t>大石块受的浮力大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两者受的浮力一样大  </a:t>
            </a:r>
            <a:r>
              <a:rPr lang="en-US" altLang="zh-CN" sz="2600" dirty="0"/>
              <a:t>     D.</a:t>
            </a:r>
            <a:r>
              <a:rPr lang="zh-CN" altLang="en-US" sz="2600" dirty="0"/>
              <a:t>条件不足，无法比较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如图</a:t>
            </a:r>
            <a:r>
              <a:rPr lang="en-US" altLang="zh-CN" sz="2600" dirty="0"/>
              <a:t>9.2</a:t>
            </a:r>
            <a:r>
              <a:rPr lang="zh-CN" altLang="en-US" sz="2600" dirty="0"/>
              <a:t>－</a:t>
            </a:r>
            <a:r>
              <a:rPr lang="en-US" altLang="zh-CN" sz="2600" dirty="0"/>
              <a:t>5</a:t>
            </a:r>
            <a:r>
              <a:rPr lang="zh-CN" altLang="en-US" sz="2600" dirty="0"/>
              <a:t>所示，体积相等的三个小球静止在水中，关于它们受到的浮力大小关系正确的是（　　）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A</a:t>
            </a:r>
            <a:r>
              <a:rPr lang="zh-CN" altLang="en-US" sz="2600" dirty="0"/>
              <a:t>＜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B</a:t>
            </a:r>
            <a:r>
              <a:rPr lang="zh-CN" altLang="en-US" sz="2600" dirty="0"/>
              <a:t>＝</a:t>
            </a:r>
            <a:r>
              <a:rPr lang="en-US" altLang="zh-CN" sz="2600" i="1" dirty="0"/>
              <a:t>F</a:t>
            </a:r>
            <a:r>
              <a:rPr lang="en-US" altLang="zh-CN" sz="2600" i="1" baseline="-25000" dirty="0"/>
              <a:t>C</a:t>
            </a:r>
            <a:r>
              <a:rPr lang="en-US" altLang="zh-CN" sz="26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A 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B 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A 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B 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C</a:t>
            </a:r>
            <a:r>
              <a:rPr lang="en-US" altLang="zh-CN" sz="26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A 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B 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F</a:t>
            </a:r>
            <a:r>
              <a:rPr lang="en-US" altLang="zh-CN" sz="2600" i="1" baseline="-25000" dirty="0"/>
              <a:t>C</a:t>
            </a:r>
            <a:endParaRPr lang="en-US" altLang="zh-CN" sz="2600" dirty="0"/>
          </a:p>
        </p:txBody>
      </p:sp>
      <p:sp>
        <p:nvSpPr>
          <p:cNvPr id="23" name="矩形 22"/>
          <p:cNvSpPr/>
          <p:nvPr/>
        </p:nvSpPr>
        <p:spPr>
          <a:xfrm>
            <a:off x="2629478" y="2227443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6571198" y="4136512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sz="2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4836595"/>
            <a:ext cx="2334051" cy="17546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74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3.</a:t>
            </a:r>
            <a:r>
              <a:rPr lang="zh-CN" altLang="en-US" sz="2400" dirty="0"/>
              <a:t>乒乓球在水底放手后上升到水面的全过程中，浮力的变化情况是（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A.</a:t>
            </a:r>
            <a:r>
              <a:rPr lang="zh-CN" altLang="en-US" sz="2400" dirty="0"/>
              <a:t>始终不变  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B.</a:t>
            </a:r>
            <a:r>
              <a:rPr lang="zh-CN" altLang="en-US" sz="2400" dirty="0"/>
              <a:t>一直是逐渐减小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C.</a:t>
            </a:r>
            <a:r>
              <a:rPr lang="zh-CN" altLang="en-US" sz="2400" dirty="0"/>
              <a:t>先变小，露出液面后不再改变  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D.</a:t>
            </a:r>
            <a:r>
              <a:rPr lang="zh-CN" altLang="en-US" sz="2400" dirty="0"/>
              <a:t>先不变，开始露出液面以后变小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4.</a:t>
            </a:r>
            <a:r>
              <a:rPr lang="zh-CN" altLang="en-US" sz="2400" dirty="0"/>
              <a:t>液体沸腾时，液体内部会产生大量气泡，在液体中不断上升、变大，如图</a:t>
            </a:r>
            <a:r>
              <a:rPr lang="en-US" altLang="zh-CN" sz="2400" dirty="0"/>
              <a:t>9.2</a:t>
            </a:r>
            <a:r>
              <a:rPr lang="zh-CN" altLang="en-US" sz="2400" dirty="0"/>
              <a:t>－</a:t>
            </a:r>
            <a:r>
              <a:rPr lang="en-US" altLang="zh-CN" sz="2400" dirty="0"/>
              <a:t>6</a:t>
            </a:r>
            <a:r>
              <a:rPr lang="zh-CN" altLang="en-US" sz="2400" dirty="0"/>
              <a:t>所示。对于气泡所受压强和浮力的变化情况（气泡未露出液面时），以下说法中正确的是（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A.</a:t>
            </a:r>
            <a:r>
              <a:rPr lang="zh-CN" altLang="en-US" sz="2400" dirty="0"/>
              <a:t>压强变小，浮力变小  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B.</a:t>
            </a:r>
            <a:r>
              <a:rPr lang="zh-CN" altLang="en-US" sz="2400" dirty="0"/>
              <a:t>压强不变，浮力不变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C.</a:t>
            </a:r>
            <a:r>
              <a:rPr lang="zh-CN" altLang="en-US" sz="2400" dirty="0"/>
              <a:t>压强变大，浮力不变  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D.</a:t>
            </a:r>
            <a:r>
              <a:rPr lang="zh-CN" altLang="en-US" sz="2400" dirty="0"/>
              <a:t>压强变小，浮力变大</a:t>
            </a:r>
          </a:p>
        </p:txBody>
      </p:sp>
      <p:sp>
        <p:nvSpPr>
          <p:cNvPr id="13" name="矩形 12"/>
          <p:cNvSpPr/>
          <p:nvPr/>
        </p:nvSpPr>
        <p:spPr>
          <a:xfrm>
            <a:off x="1867286" y="177179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7936375" y="470494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14" y="5166609"/>
            <a:ext cx="1449145" cy="164059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45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5.</a:t>
            </a:r>
            <a:r>
              <a:rPr lang="zh-CN" altLang="en-US" sz="2600" dirty="0"/>
              <a:t>一个棱长为</a:t>
            </a:r>
            <a:r>
              <a:rPr lang="en-US" altLang="zh-CN" sz="2600" dirty="0"/>
              <a:t>a</a:t>
            </a:r>
            <a:r>
              <a:rPr lang="zh-CN" altLang="en-US" sz="2600" dirty="0"/>
              <a:t>的正方体铁块从如图</a:t>
            </a:r>
            <a:r>
              <a:rPr lang="en-US" altLang="zh-CN" sz="2600" dirty="0"/>
              <a:t>9.2</a:t>
            </a:r>
            <a:r>
              <a:rPr lang="zh-CN" altLang="en-US" sz="2600" dirty="0"/>
              <a:t>－</a:t>
            </a:r>
            <a:r>
              <a:rPr lang="en-US" altLang="zh-CN" sz="2600" dirty="0"/>
              <a:t>7</a:t>
            </a:r>
            <a:r>
              <a:rPr lang="zh-CN" altLang="en-US" sz="2600" dirty="0"/>
              <a:t>所示的实线位置（此时该正方体的下表面恰与水面平齐）下降至图中的虚线位置，则图</a:t>
            </a:r>
            <a:r>
              <a:rPr lang="en-US" altLang="zh-CN" sz="2600" dirty="0"/>
              <a:t>9.2</a:t>
            </a:r>
            <a:r>
              <a:rPr lang="zh-CN" altLang="en-US" sz="2600" dirty="0"/>
              <a:t>－</a:t>
            </a:r>
            <a:r>
              <a:rPr lang="en-US" altLang="zh-CN" sz="2600" dirty="0"/>
              <a:t>8</a:t>
            </a:r>
            <a:r>
              <a:rPr lang="zh-CN" altLang="en-US" sz="2600" dirty="0"/>
              <a:t>中能正确反映铁块所受水的浮力</a:t>
            </a:r>
            <a:r>
              <a:rPr lang="en-US" altLang="zh-CN" sz="2600" i="1" dirty="0"/>
              <a:t>F</a:t>
            </a:r>
            <a:r>
              <a:rPr lang="zh-CN" altLang="en-US" sz="2600" dirty="0"/>
              <a:t>与铁块浸入水中的深度（距离液面）</a:t>
            </a:r>
            <a:r>
              <a:rPr lang="en-US" altLang="zh-CN" sz="2600" i="1" dirty="0"/>
              <a:t>h</a:t>
            </a:r>
            <a:r>
              <a:rPr lang="zh-CN" altLang="en-US" sz="2600" dirty="0"/>
              <a:t>的关系图象是（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                          A                  B                  C                   D</a:t>
            </a:r>
            <a:endParaRPr lang="zh-CN" altLang="zh-CN" sz="2600" dirty="0"/>
          </a:p>
        </p:txBody>
      </p:sp>
      <p:sp>
        <p:nvSpPr>
          <p:cNvPr id="13" name="矩形 12"/>
          <p:cNvSpPr/>
          <p:nvPr/>
        </p:nvSpPr>
        <p:spPr>
          <a:xfrm>
            <a:off x="952337" y="3030014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sz="2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1" y="3755296"/>
            <a:ext cx="1815768" cy="21616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654" y="4118947"/>
            <a:ext cx="1668511" cy="13342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147" y="4151489"/>
            <a:ext cx="1603427" cy="13016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556" y="4098239"/>
            <a:ext cx="1683303" cy="13549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840" y="4151489"/>
            <a:ext cx="1627094" cy="130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6.</a:t>
            </a:r>
            <a:r>
              <a:rPr lang="zh-CN" altLang="en-US" dirty="0"/>
              <a:t>游泳时，有的人会有这样的体验：当站立在水中且身体要浸没时，池底对脚的支持力几乎为零。假如一位重</a:t>
            </a:r>
            <a:r>
              <a:rPr lang="en-US" altLang="zh-CN" dirty="0"/>
              <a:t>500 N</a:t>
            </a:r>
            <a:r>
              <a:rPr lang="zh-CN" altLang="en-US" dirty="0"/>
              <a:t>的同学正在体验这种感觉，此时他受到的浮力方向为</a:t>
            </a:r>
            <a:r>
              <a:rPr lang="en-US" altLang="zh-CN" dirty="0"/>
              <a:t>____________</a:t>
            </a:r>
            <a:r>
              <a:rPr lang="zh-CN" altLang="en-US" dirty="0"/>
              <a:t>，大小约为</a:t>
            </a:r>
            <a:r>
              <a:rPr lang="en-US" altLang="zh-CN" dirty="0"/>
              <a:t>_________N</a:t>
            </a:r>
            <a:r>
              <a:rPr lang="zh-CN" altLang="en-US" dirty="0"/>
              <a:t>，排开水的体积约为</a:t>
            </a:r>
            <a:r>
              <a:rPr lang="en-US" altLang="zh-CN" dirty="0"/>
              <a:t>_________m</a:t>
            </a:r>
            <a:r>
              <a:rPr lang="en-US" altLang="zh-CN" baseline="30000" dirty="0"/>
              <a:t>3</a:t>
            </a:r>
            <a:r>
              <a:rPr lang="zh-CN" altLang="en-US" dirty="0"/>
              <a:t>。（</a:t>
            </a:r>
            <a:r>
              <a:rPr lang="en-US" altLang="zh-CN" i="1" dirty="0"/>
              <a:t>g</a:t>
            </a:r>
            <a:r>
              <a:rPr lang="zh-CN" altLang="en-US" dirty="0"/>
              <a:t>＝</a:t>
            </a:r>
            <a:r>
              <a:rPr lang="en-US" altLang="zh-CN" dirty="0"/>
              <a:t>10 N/kg</a:t>
            </a:r>
            <a:r>
              <a:rPr lang="zh-CN" altLang="en-US" dirty="0"/>
              <a:t>，水的密度为</a:t>
            </a:r>
            <a:r>
              <a:rPr lang="en-US" altLang="zh-CN" dirty="0"/>
              <a:t>1.0×10</a:t>
            </a:r>
            <a:r>
              <a:rPr lang="en-US" altLang="zh-CN" baseline="30000" dirty="0"/>
              <a:t>3</a:t>
            </a:r>
            <a:r>
              <a:rPr lang="en-US" altLang="zh-CN" dirty="0"/>
              <a:t> kg/m</a:t>
            </a:r>
            <a:r>
              <a:rPr lang="en-US" altLang="zh-CN" baseline="30000" dirty="0"/>
              <a:t>3</a:t>
            </a:r>
            <a:r>
              <a:rPr lang="zh-CN" altLang="en-US" dirty="0"/>
              <a:t>）</a:t>
            </a:r>
            <a:endParaRPr lang="zh-CN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2958250" y="28422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竖直向上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69850" y="283625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500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34243" y="3298084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0.05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7.</a:t>
            </a:r>
            <a:r>
              <a:rPr lang="zh-CN" altLang="en-US" dirty="0"/>
              <a:t>（</a:t>
            </a:r>
            <a:r>
              <a:rPr lang="en-US" altLang="zh-CN" dirty="0"/>
              <a:t>2019·</a:t>
            </a:r>
            <a:r>
              <a:rPr lang="zh-CN" altLang="en-US" dirty="0"/>
              <a:t>广东省）如图</a:t>
            </a:r>
            <a:r>
              <a:rPr lang="en-US" altLang="zh-CN" dirty="0"/>
              <a:t>9.2</a:t>
            </a:r>
            <a:r>
              <a:rPr lang="zh-CN" altLang="en-US" dirty="0"/>
              <a:t>－</a:t>
            </a:r>
            <a:r>
              <a:rPr lang="en-US" altLang="zh-CN" dirty="0"/>
              <a:t>9</a:t>
            </a:r>
            <a:r>
              <a:rPr lang="zh-CN" altLang="en-US" dirty="0"/>
              <a:t>甲所示，用弹簧测力计通过细线拉着正方体物块缓慢浸入某未知液体中，物块受到的拉力</a:t>
            </a:r>
            <a:r>
              <a:rPr lang="en-US" altLang="zh-CN" i="1" dirty="0"/>
              <a:t>F</a:t>
            </a:r>
            <a:r>
              <a:rPr lang="zh-CN" altLang="en-US" dirty="0"/>
              <a:t>与其下表面浸入液体中的深度</a:t>
            </a:r>
            <a:r>
              <a:rPr lang="en-US" altLang="zh-CN" i="1" dirty="0"/>
              <a:t>h</a:t>
            </a:r>
            <a:r>
              <a:rPr lang="zh-CN" altLang="en-US" dirty="0"/>
              <a:t>之间的关系如图</a:t>
            </a:r>
            <a:r>
              <a:rPr lang="en-US" altLang="zh-CN" dirty="0"/>
              <a:t>9.2</a:t>
            </a:r>
            <a:r>
              <a:rPr lang="zh-CN" altLang="en-US" dirty="0"/>
              <a:t>－</a:t>
            </a:r>
            <a:r>
              <a:rPr lang="en-US" altLang="zh-CN" dirty="0"/>
              <a:t>9</a:t>
            </a:r>
            <a:r>
              <a:rPr lang="zh-CN" altLang="en-US" dirty="0"/>
              <a:t>乙所示。则物块受到的重力为</a:t>
            </a:r>
            <a:r>
              <a:rPr lang="en-US" altLang="zh-CN" dirty="0"/>
              <a:t>______N</a:t>
            </a:r>
            <a:r>
              <a:rPr lang="zh-CN" altLang="en-US" dirty="0"/>
              <a:t>，物块刚好浸没在液体中时其下表面浸入的深度为</a:t>
            </a:r>
            <a:r>
              <a:rPr lang="en-US" altLang="zh-CN" dirty="0"/>
              <a:t>______cm</a:t>
            </a:r>
            <a:r>
              <a:rPr lang="zh-CN" altLang="en-US" dirty="0"/>
              <a:t>，未知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液体的密度为</a:t>
            </a:r>
            <a:r>
              <a:rPr lang="en-US" altLang="zh-CN" dirty="0"/>
              <a:t>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kg/m</a:t>
            </a:r>
            <a:r>
              <a:rPr lang="en-US" altLang="zh-CN" baseline="30000" dirty="0"/>
              <a:t>3</a:t>
            </a:r>
            <a:r>
              <a:rPr lang="zh-CN" altLang="en-US" dirty="0"/>
              <a:t>。（</a:t>
            </a:r>
            <a:r>
              <a:rPr lang="en-US" altLang="zh-CN" i="1" dirty="0"/>
              <a:t>g</a:t>
            </a:r>
            <a:r>
              <a:rPr lang="zh-CN" altLang="en-US" dirty="0"/>
              <a:t>取</a:t>
            </a:r>
            <a:r>
              <a:rPr lang="en-US" altLang="zh-CN" dirty="0"/>
              <a:t>10 N/kg</a:t>
            </a:r>
            <a:r>
              <a:rPr lang="zh-CN" altLang="en-US" dirty="0"/>
              <a:t>）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765727" y="31130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15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213527" y="35093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10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861087" y="3966880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0.9×10</a:t>
            </a:r>
            <a:r>
              <a:rPr lang="en-US" altLang="zh-CN" sz="2800" b="1" baseline="30000" dirty="0">
                <a:solidFill>
                  <a:srgbClr val="FF0000"/>
                </a:solidFill>
              </a:rPr>
              <a:t>3</a:t>
            </a:r>
            <a:endParaRPr lang="zh-CN" altLang="en-US" baseline="30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318" y="3636310"/>
            <a:ext cx="3847699" cy="29908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8.</a:t>
            </a:r>
            <a:r>
              <a:rPr lang="zh-CN" altLang="en-US" dirty="0"/>
              <a:t>一金属块的重力为</a:t>
            </a:r>
            <a:r>
              <a:rPr lang="en-US" altLang="zh-CN" dirty="0"/>
              <a:t>39 N</a:t>
            </a:r>
            <a:r>
              <a:rPr lang="zh-CN" altLang="en-US" dirty="0"/>
              <a:t>，把它全部浸没在水中测量时（金属块未接触地面），弹簧测力计的读数为</a:t>
            </a:r>
            <a:r>
              <a:rPr lang="en-US" altLang="zh-CN" dirty="0"/>
              <a:t>34 N</a:t>
            </a:r>
            <a:r>
              <a:rPr lang="zh-CN" altLang="en-US" dirty="0"/>
              <a:t>。（</a:t>
            </a:r>
            <a:r>
              <a:rPr lang="en-US" altLang="zh-CN" i="1" dirty="0"/>
              <a:t>g</a:t>
            </a:r>
            <a:r>
              <a:rPr lang="zh-CN" altLang="en-US" dirty="0"/>
              <a:t>＝</a:t>
            </a:r>
            <a:r>
              <a:rPr lang="en-US" altLang="zh-CN" dirty="0"/>
              <a:t>10 N/kg</a:t>
            </a:r>
            <a:r>
              <a:rPr lang="zh-CN" altLang="en-US" dirty="0"/>
              <a:t>）求：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）该金属块受到的浮力；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）该金属块的体积。</a:t>
            </a:r>
          </a:p>
        </p:txBody>
      </p:sp>
      <p:sp>
        <p:nvSpPr>
          <p:cNvPr id="16" name="矩形 15"/>
          <p:cNvSpPr/>
          <p:nvPr/>
        </p:nvSpPr>
        <p:spPr>
          <a:xfrm>
            <a:off x="4933453" y="2677997"/>
            <a:ext cx="71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5 N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66631" y="3141096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5×10</a:t>
            </a:r>
            <a:r>
              <a:rPr lang="zh-CN" altLang="en-US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－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4 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b="1" baseline="300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知道阿基米德原理。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探究浮力的大小，阿基米德原理的应用。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 </a:t>
            </a:r>
            <a:r>
              <a:rPr lang="zh-CN" altLang="en-US" sz="2600" dirty="0"/>
              <a:t>把一小球放入盛满酒精的溢水杯中，它漂浮在液面上，从杯中溢出</a:t>
            </a:r>
            <a:r>
              <a:rPr lang="en-US" altLang="zh-CN" sz="2600" dirty="0"/>
              <a:t>8 g</a:t>
            </a:r>
            <a:r>
              <a:rPr lang="zh-CN" altLang="en-US" sz="2600" dirty="0"/>
              <a:t>的酒精（</a:t>
            </a:r>
            <a:r>
              <a:rPr lang="en-US" altLang="zh-CN" sz="2600" i="1" dirty="0"/>
              <a:t>ρ</a:t>
            </a:r>
            <a:r>
              <a:rPr lang="zh-CN" altLang="en-US" sz="2600" baseline="-25000" dirty="0"/>
              <a:t>酒精</a:t>
            </a:r>
            <a:r>
              <a:rPr lang="zh-CN" altLang="en-US" sz="2600" dirty="0"/>
              <a:t>＝</a:t>
            </a:r>
            <a:r>
              <a:rPr lang="en-US" altLang="zh-CN" sz="2600" dirty="0"/>
              <a:t>0.8×10</a:t>
            </a:r>
            <a:r>
              <a:rPr lang="en-US" altLang="zh-CN" sz="2600" baseline="30000" dirty="0"/>
              <a:t>3</a:t>
            </a:r>
            <a:r>
              <a:rPr lang="en-US" altLang="zh-CN" sz="2600" dirty="0"/>
              <a:t> kg/m</a:t>
            </a:r>
            <a:r>
              <a:rPr lang="en-US" altLang="zh-CN" sz="2600" baseline="30000" dirty="0"/>
              <a:t>3</a:t>
            </a:r>
            <a:r>
              <a:rPr lang="zh-CN" altLang="en-US" sz="2600" dirty="0"/>
              <a:t>）。若将该小球放入盛满水的溢水杯中时，溢出水的质量（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等于</a:t>
            </a:r>
            <a:r>
              <a:rPr lang="en-US" altLang="zh-CN" sz="2600" dirty="0"/>
              <a:t>8 g      B.</a:t>
            </a:r>
            <a:r>
              <a:rPr lang="zh-CN" altLang="en-US" sz="2600" dirty="0"/>
              <a:t>大于</a:t>
            </a:r>
            <a:r>
              <a:rPr lang="en-US" altLang="zh-CN" sz="2600" dirty="0"/>
              <a:t>8 g      C.</a:t>
            </a:r>
            <a:r>
              <a:rPr lang="zh-CN" altLang="en-US" sz="2600" dirty="0"/>
              <a:t>小于</a:t>
            </a:r>
            <a:r>
              <a:rPr lang="en-US" altLang="zh-CN" sz="2600" dirty="0"/>
              <a:t>8 g      D.</a:t>
            </a:r>
            <a:r>
              <a:rPr lang="zh-CN" altLang="en-US" sz="2600" dirty="0"/>
              <a:t>无法确定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如图</a:t>
            </a:r>
            <a:r>
              <a:rPr lang="en-US" altLang="zh-CN" sz="2600" dirty="0"/>
              <a:t>9.2</a:t>
            </a:r>
            <a:r>
              <a:rPr lang="zh-CN" altLang="en-US" sz="2600" dirty="0"/>
              <a:t>－</a:t>
            </a:r>
            <a:r>
              <a:rPr lang="en-US" altLang="zh-CN" sz="2600" dirty="0"/>
              <a:t>10</a:t>
            </a:r>
            <a:r>
              <a:rPr lang="zh-CN" altLang="en-US" sz="2600" dirty="0"/>
              <a:t>所示，将完全相同的甲、乙、丙三个小球，分别放入三个装满不同液体的相同烧杯中，甲球下沉至杯底，乙球漂浮和丙球悬浮。它们受到的浮力大小关系正确的是（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＞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丙</a:t>
            </a:r>
            <a:r>
              <a:rPr lang="zh-CN" altLang="en-US" sz="2600" dirty="0"/>
              <a:t>＞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丙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丙</a:t>
            </a:r>
            <a:r>
              <a:rPr lang="en-US" altLang="zh-CN" sz="2600" dirty="0"/>
              <a:t>&gt;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丙</a:t>
            </a:r>
            <a:r>
              <a:rPr lang="en-US" altLang="zh-CN" sz="2600" dirty="0"/>
              <a:t>&gt;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7467640" y="2204178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</a:t>
            </a:r>
            <a:endParaRPr lang="zh-CN" altLang="en-US" sz="2600" b="1" dirty="0"/>
          </a:p>
        </p:txBody>
      </p:sp>
      <p:sp>
        <p:nvSpPr>
          <p:cNvPr id="13" name="矩形 12"/>
          <p:cNvSpPr/>
          <p:nvPr/>
        </p:nvSpPr>
        <p:spPr>
          <a:xfrm>
            <a:off x="2327334" y="4595695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C</a:t>
            </a:r>
            <a:endParaRPr lang="zh-CN" altLang="en-US" sz="2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59" y="4841916"/>
            <a:ext cx="4204386" cy="17970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3.</a:t>
            </a:r>
            <a:r>
              <a:rPr lang="zh-CN" altLang="en-US" sz="2600" dirty="0"/>
              <a:t>某同学用如图</a:t>
            </a:r>
            <a:r>
              <a:rPr lang="en-US" altLang="zh-CN" sz="2600" dirty="0"/>
              <a:t>9.2</a:t>
            </a:r>
            <a:r>
              <a:rPr lang="zh-CN" altLang="en-US" sz="2600" dirty="0"/>
              <a:t>－</a:t>
            </a:r>
            <a:r>
              <a:rPr lang="en-US" altLang="zh-CN" sz="2600" dirty="0"/>
              <a:t>11</a:t>
            </a:r>
            <a:r>
              <a:rPr lang="zh-CN" altLang="en-US" sz="2600" dirty="0"/>
              <a:t>所示的装置，研究物块受到液体的浮力。弹簧测力计吊着物块在空气中测量时，读数为</a:t>
            </a:r>
            <a:r>
              <a:rPr lang="en-US" altLang="zh-CN" sz="2600" dirty="0"/>
              <a:t>3 N</a:t>
            </a:r>
            <a:r>
              <a:rPr lang="zh-CN" altLang="en-US" sz="2600" dirty="0"/>
              <a:t>；当把物块浸没在水中测量时，读数为</a:t>
            </a:r>
            <a:r>
              <a:rPr lang="en-US" altLang="zh-CN" sz="2600" dirty="0"/>
              <a:t>2.5 N</a:t>
            </a:r>
            <a:r>
              <a:rPr lang="zh-CN" altLang="en-US" sz="2600" dirty="0"/>
              <a:t>，此时物块受的浮力为</a:t>
            </a:r>
            <a:r>
              <a:rPr lang="en-US" altLang="zh-CN" sz="2800" dirty="0"/>
              <a:t>_______</a:t>
            </a:r>
            <a:r>
              <a:rPr lang="en-US" altLang="zh-CN" sz="2600" dirty="0"/>
              <a:t>N</a:t>
            </a:r>
            <a:r>
              <a:rPr lang="zh-CN" altLang="en-US" sz="2600" dirty="0"/>
              <a:t>，金属块的体积是</a:t>
            </a:r>
            <a:r>
              <a:rPr lang="en-US" altLang="zh-CN" sz="2400" dirty="0"/>
              <a:t>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m</a:t>
            </a:r>
            <a:r>
              <a:rPr lang="en-US" altLang="zh-CN" sz="2600" baseline="30000" dirty="0"/>
              <a:t>3</a:t>
            </a:r>
            <a:r>
              <a:rPr lang="zh-CN" altLang="en-US" sz="2600" dirty="0"/>
              <a:t>，金属块的密度是</a:t>
            </a:r>
            <a:r>
              <a:rPr lang="en-US" altLang="zh-CN" sz="2400" dirty="0"/>
              <a:t>__________ </a:t>
            </a:r>
            <a:r>
              <a:rPr lang="en-US" altLang="zh-CN" sz="2600" dirty="0"/>
              <a:t>kg/m</a:t>
            </a:r>
            <a:r>
              <a:rPr lang="en-US" altLang="zh-CN" sz="2600" baseline="30000" dirty="0"/>
              <a:t>3</a:t>
            </a:r>
            <a:r>
              <a:rPr lang="zh-CN" altLang="en-US" sz="2600" dirty="0"/>
              <a:t>。（</a:t>
            </a:r>
            <a:r>
              <a:rPr lang="en-US" altLang="zh-CN" sz="2600" dirty="0"/>
              <a:t>g</a:t>
            </a:r>
            <a:r>
              <a:rPr lang="zh-CN" altLang="en-US" sz="2600" dirty="0"/>
              <a:t>＝</a:t>
            </a:r>
            <a:r>
              <a:rPr lang="en-US" altLang="zh-CN" sz="2600" dirty="0"/>
              <a:t>10 N/kg</a:t>
            </a:r>
            <a:r>
              <a:rPr lang="zh-CN" altLang="en-US" sz="2600" dirty="0"/>
              <a:t>）</a:t>
            </a:r>
            <a:endParaRPr lang="zh-CN" altLang="zh-CN" sz="2600" dirty="0"/>
          </a:p>
        </p:txBody>
      </p:sp>
      <p:sp>
        <p:nvSpPr>
          <p:cNvPr id="12" name="矩形 11"/>
          <p:cNvSpPr/>
          <p:nvPr/>
        </p:nvSpPr>
        <p:spPr>
          <a:xfrm>
            <a:off x="3182722" y="2637497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0.5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76" y="3798280"/>
            <a:ext cx="2271583" cy="261087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30822" y="2637497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5×10</a:t>
            </a:r>
            <a:r>
              <a:rPr lang="zh-CN" altLang="en-US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－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5</a:t>
            </a:r>
            <a:endParaRPr lang="zh-CN" altLang="en-US" b="1" baseline="30000" dirty="0"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78129" y="3037836"/>
            <a:ext cx="1440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6×10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b="1" baseline="300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25"/>
          <p:cNvGrpSpPr/>
          <p:nvPr/>
        </p:nvGrpSpPr>
        <p:grpSpPr bwMode="auto">
          <a:xfrm>
            <a:off x="-52809" y="1526191"/>
            <a:ext cx="3276600" cy="712787"/>
            <a:chOff x="672" y="432"/>
            <a:chExt cx="2064" cy="449"/>
          </a:xfrm>
        </p:grpSpPr>
        <p:pic>
          <p:nvPicPr>
            <p:cNvPr id="23" name="TextBox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432"/>
              <a:ext cx="206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768" y="505"/>
              <a:ext cx="1751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800" dirty="0">
                  <a:solidFill>
                    <a:srgbClr val="FFFFFF"/>
                  </a:solidFill>
                  <a:latin typeface="Calibri" panose="020F0502020204030204" pitchFamily="34" charset="0"/>
                  <a:ea typeface="楷体" panose="02010609060101010101" pitchFamily="49" charset="-122"/>
                </a:rPr>
                <a:t> </a:t>
              </a:r>
              <a:r>
                <a:rPr lang="zh-CN" altLang="en-US" sz="2800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阿基米德的灵感</a:t>
              </a:r>
              <a:endParaRPr lang="en-US" altLang="zh-CN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59472" y="2506318"/>
            <a:ext cx="7200900" cy="42288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E4C9"/>
              </a:gs>
              <a:gs pos="100000">
                <a:srgbClr val="FFCC99"/>
              </a:gs>
            </a:gsLst>
            <a:lin ang="5400000" scaled="1"/>
          </a:gradFill>
          <a:ln w="28575">
            <a:solidFill>
              <a:srgbClr val="FF9933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　　两千多年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以前，希腊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者阿基米德为了鉴定金王冠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是否是纯金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的，要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测量王冠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体积，冥思苦想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了很久都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没有结果。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一天，他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跨进盛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满水的浴缸洗澡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时，看见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浴缸里的水向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外溢，他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忽然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想到：</a:t>
            </a:r>
            <a:r>
              <a:rPr lang="zh-CN" altLang="en-US" sz="2800" dirty="0" smtClean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</a:t>
            </a:r>
            <a:r>
              <a:rPr lang="zh-CN" altLang="en-US" sz="2800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浸在液体中的</a:t>
            </a:r>
            <a:r>
              <a:rPr lang="zh-CN" altLang="en-US" sz="2800" dirty="0" smtClean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体积，不</a:t>
            </a:r>
            <a:r>
              <a:rPr lang="zh-CN" altLang="en-US" sz="2800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就是物体排开液体的体积</a:t>
            </a:r>
            <a:r>
              <a:rPr lang="zh-CN" altLang="en-US" sz="2800" dirty="0" smtClean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zh-CN" altLang="en-US" sz="2800" dirty="0">
              <a:solidFill>
                <a:srgbClr val="99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26" descr="阿基米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715" y="1553487"/>
            <a:ext cx="3014662" cy="3392487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42986" y="1668997"/>
            <a:ext cx="6529387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探究浮力的大小跟排开液体所受重力的关系</a:t>
            </a:r>
          </a:p>
        </p:txBody>
      </p:sp>
      <p:grpSp>
        <p:nvGrpSpPr>
          <p:cNvPr id="12" name="Group 32"/>
          <p:cNvGrpSpPr/>
          <p:nvPr/>
        </p:nvGrpSpPr>
        <p:grpSpPr bwMode="auto">
          <a:xfrm>
            <a:off x="1134344" y="2442951"/>
            <a:ext cx="1980299" cy="2550435"/>
            <a:chOff x="584" y="1167"/>
            <a:chExt cx="1867" cy="2127"/>
          </a:xfrm>
        </p:grpSpPr>
        <p:grpSp>
          <p:nvGrpSpPr>
            <p:cNvPr id="13" name="Group 18"/>
            <p:cNvGrpSpPr/>
            <p:nvPr/>
          </p:nvGrpSpPr>
          <p:grpSpPr bwMode="auto">
            <a:xfrm>
              <a:off x="584" y="1167"/>
              <a:ext cx="1350" cy="2127"/>
              <a:chOff x="5031" y="2960"/>
              <a:chExt cx="3375" cy="5317"/>
            </a:xfrm>
          </p:grpSpPr>
          <p:pic>
            <p:nvPicPr>
              <p:cNvPr id="15" name="Picture 108" descr="8-29-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31" y="2960"/>
                <a:ext cx="3375" cy="5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AutoShape 20"/>
              <p:cNvSpPr>
                <a:spLocks noChangeArrowheads="1"/>
              </p:cNvSpPr>
              <p:nvPr/>
            </p:nvSpPr>
            <p:spPr bwMode="auto">
              <a:xfrm flipV="1">
                <a:off x="6795" y="7216"/>
                <a:ext cx="693" cy="3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333333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800" dirty="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1957" y="1943"/>
              <a:ext cx="494" cy="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ea typeface="楷体" panose="02010609060101010101" pitchFamily="49" charset="-122"/>
                </a:rPr>
                <a:t>F</a:t>
              </a:r>
              <a:r>
                <a:rPr lang="en-US" altLang="zh-CN" sz="2800" baseline="-25000" dirty="0" smtClean="0">
                  <a:ea typeface="楷体" panose="02010609060101010101" pitchFamily="49" charset="-122"/>
                </a:rPr>
                <a:t>1</a:t>
              </a:r>
              <a:endParaRPr lang="zh-CN" altLang="en-US" sz="2800" baseline="-25000" dirty="0">
                <a:ea typeface="楷体" panose="02010609060101010101" pitchFamily="49" charset="-122"/>
              </a:endParaRPr>
            </a:p>
          </p:txBody>
        </p:sp>
      </p:grpSp>
      <p:grpSp>
        <p:nvGrpSpPr>
          <p:cNvPr id="17" name="Group 33"/>
          <p:cNvGrpSpPr/>
          <p:nvPr/>
        </p:nvGrpSpPr>
        <p:grpSpPr bwMode="auto">
          <a:xfrm>
            <a:off x="3429869" y="2541067"/>
            <a:ext cx="1325563" cy="2445067"/>
            <a:chOff x="2200" y="1271"/>
            <a:chExt cx="1164" cy="1994"/>
          </a:xfrm>
        </p:grpSpPr>
        <p:grpSp>
          <p:nvGrpSpPr>
            <p:cNvPr id="18" name="Group 24"/>
            <p:cNvGrpSpPr/>
            <p:nvPr/>
          </p:nvGrpSpPr>
          <p:grpSpPr bwMode="auto">
            <a:xfrm>
              <a:off x="2200" y="1271"/>
              <a:ext cx="1164" cy="1994"/>
              <a:chOff x="8456" y="4165"/>
              <a:chExt cx="2908" cy="4984"/>
            </a:xfrm>
          </p:grpSpPr>
          <p:pic>
            <p:nvPicPr>
              <p:cNvPr id="20" name="Picture 112" descr="8-29-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56" y="4165"/>
                <a:ext cx="2908" cy="4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AutoShape 26"/>
              <p:cNvSpPr>
                <a:spLocks noChangeArrowheads="1"/>
              </p:cNvSpPr>
              <p:nvPr/>
            </p:nvSpPr>
            <p:spPr bwMode="auto">
              <a:xfrm flipV="1">
                <a:off x="10323" y="8160"/>
                <a:ext cx="693" cy="33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333333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800" dirty="0"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2773" y="1949"/>
              <a:ext cx="461" cy="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ea typeface="楷体" panose="02010609060101010101" pitchFamily="49" charset="-122"/>
                </a:rPr>
                <a:t>F</a:t>
              </a:r>
              <a:r>
                <a:rPr lang="en-US" altLang="zh-CN" sz="2800" baseline="-25000" dirty="0" smtClean="0">
                  <a:ea typeface="楷体" panose="02010609060101010101" pitchFamily="49" charset="-122"/>
                </a:rPr>
                <a:t>2</a:t>
              </a:r>
              <a:endParaRPr lang="en-US" altLang="zh-CN" sz="2800" baseline="-25000" dirty="0"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Group 34"/>
          <p:cNvGrpSpPr/>
          <p:nvPr/>
        </p:nvGrpSpPr>
        <p:grpSpPr bwMode="auto">
          <a:xfrm>
            <a:off x="5419005" y="2415655"/>
            <a:ext cx="1238725" cy="2438572"/>
            <a:chOff x="3610" y="1224"/>
            <a:chExt cx="977" cy="1842"/>
          </a:xfrm>
        </p:grpSpPr>
        <p:pic>
          <p:nvPicPr>
            <p:cNvPr id="23" name="Picture 21" descr="实验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10" y="1224"/>
              <a:ext cx="601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4173" y="1934"/>
              <a:ext cx="414" cy="3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ea typeface="楷体" panose="02010609060101010101" pitchFamily="49" charset="-122"/>
                </a:rPr>
                <a:t>F</a:t>
              </a:r>
              <a:r>
                <a:rPr lang="en-US" altLang="zh-CN" sz="2800" baseline="-25000" dirty="0" smtClean="0">
                  <a:ea typeface="楷体" panose="02010609060101010101" pitchFamily="49" charset="-122"/>
                </a:rPr>
                <a:t>3</a:t>
              </a:r>
              <a:endParaRPr lang="en-US" altLang="zh-CN" sz="2800" baseline="-25000" dirty="0"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Group 35"/>
          <p:cNvGrpSpPr/>
          <p:nvPr/>
        </p:nvGrpSpPr>
        <p:grpSpPr bwMode="auto">
          <a:xfrm>
            <a:off x="6980684" y="2450580"/>
            <a:ext cx="1087684" cy="2458874"/>
            <a:chOff x="4468" y="1253"/>
            <a:chExt cx="810" cy="1842"/>
          </a:xfrm>
        </p:grpSpPr>
        <p:pic>
          <p:nvPicPr>
            <p:cNvPr id="26" name="Picture 23" descr="实验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8" y="1253"/>
              <a:ext cx="545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4887" y="1934"/>
              <a:ext cx="391" cy="3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ea typeface="楷体" panose="02010609060101010101" pitchFamily="49" charset="-122"/>
                </a:rPr>
                <a:t>F</a:t>
              </a:r>
              <a:r>
                <a:rPr lang="en-US" altLang="zh-CN" sz="2800" baseline="-25000" dirty="0" smtClean="0">
                  <a:ea typeface="楷体" panose="02010609060101010101" pitchFamily="49" charset="-122"/>
                </a:rPr>
                <a:t>4</a:t>
              </a:r>
              <a:endParaRPr lang="en-US" altLang="zh-CN" sz="2800" baseline="-25000" dirty="0"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Group 36"/>
          <p:cNvGrpSpPr/>
          <p:nvPr/>
        </p:nvGrpSpPr>
        <p:grpSpPr bwMode="auto">
          <a:xfrm>
            <a:off x="109783" y="1463570"/>
            <a:ext cx="1246187" cy="712788"/>
            <a:chOff x="612" y="487"/>
            <a:chExt cx="870" cy="449"/>
          </a:xfrm>
        </p:grpSpPr>
        <p:pic>
          <p:nvPicPr>
            <p:cNvPr id="29" name="TextBox 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2" y="487"/>
              <a:ext cx="870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725" y="544"/>
              <a:ext cx="695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8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实验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6898" y="5636275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F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 smtClean="0"/>
              <a:t>-</a:t>
            </a:r>
            <a:r>
              <a:rPr lang="en-US" altLang="zh-CN" sz="2800" i="1" dirty="0" smtClean="0"/>
              <a:t>F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 smtClean="0"/>
              <a:t>=</a:t>
            </a:r>
            <a:r>
              <a:rPr lang="en-US" altLang="zh-CN" sz="2800" i="1" dirty="0" smtClean="0"/>
              <a:t>F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-</a:t>
            </a:r>
            <a:r>
              <a:rPr lang="en-US" altLang="zh-CN" sz="2800" i="1" dirty="0" smtClean="0"/>
              <a:t>F</a:t>
            </a:r>
            <a:r>
              <a:rPr lang="en-US" altLang="zh-CN" sz="2800" baseline="-25000" dirty="0" smtClean="0"/>
              <a:t>4</a:t>
            </a:r>
            <a:endParaRPr lang="zh-CN" altLang="en-US" sz="2800" baseline="-25000" dirty="0"/>
          </a:p>
        </p:txBody>
      </p:sp>
      <p:grpSp>
        <p:nvGrpSpPr>
          <p:cNvPr id="32" name="Group 36"/>
          <p:cNvGrpSpPr/>
          <p:nvPr/>
        </p:nvGrpSpPr>
        <p:grpSpPr bwMode="auto">
          <a:xfrm>
            <a:off x="109783" y="5517836"/>
            <a:ext cx="1882172" cy="712788"/>
            <a:chOff x="612" y="487"/>
            <a:chExt cx="1314" cy="449"/>
          </a:xfrm>
        </p:grpSpPr>
        <p:pic>
          <p:nvPicPr>
            <p:cNvPr id="34" name="TextBox 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2" y="487"/>
              <a:ext cx="131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725" y="544"/>
              <a:ext cx="1201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8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实验</a:t>
              </a:r>
              <a:r>
                <a:rPr lang="zh-CN" altLang="en-US" sz="28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结果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4"/>
          <p:cNvSpPr>
            <a:spLocks noChangeArrowheads="1"/>
          </p:cNvSpPr>
          <p:nvPr/>
        </p:nvSpPr>
        <p:spPr bwMode="auto">
          <a:xfrm>
            <a:off x="202407" y="1475975"/>
            <a:ext cx="2388286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阿基米德原理</a:t>
            </a:r>
            <a:endParaRPr lang="zh-CN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2406" y="2263375"/>
            <a:ext cx="7620000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．</a:t>
            </a:r>
            <a:r>
              <a:rPr lang="zh-CN" altLang="en-US" sz="2800" dirty="0" smtClean="0"/>
              <a:t>内容：</a:t>
            </a:r>
            <a:r>
              <a:rPr lang="zh-CN" altLang="en-US" sz="2800" dirty="0" smtClean="0">
                <a:solidFill>
                  <a:srgbClr val="FF0000"/>
                </a:solidFill>
              </a:rPr>
              <a:t>浸</a:t>
            </a:r>
            <a:r>
              <a:rPr lang="zh-CN" altLang="en-US" sz="2800" dirty="0">
                <a:solidFill>
                  <a:srgbClr val="FF0000"/>
                </a:solidFill>
              </a:rPr>
              <a:t>在液体中的物体所受的</a:t>
            </a:r>
            <a:r>
              <a:rPr lang="zh-CN" altLang="en-US" sz="2800" dirty="0" smtClean="0">
                <a:solidFill>
                  <a:srgbClr val="FF0000"/>
                </a:solidFill>
              </a:rPr>
              <a:t>浮力，大小</a:t>
            </a:r>
            <a:r>
              <a:rPr lang="zh-CN" altLang="en-US" sz="2800" dirty="0">
                <a:solidFill>
                  <a:srgbClr val="FF0000"/>
                </a:solidFill>
              </a:rPr>
              <a:t>等于它排开液体的重力。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02406" y="3536550"/>
            <a:ext cx="41862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en-US" sz="2800" dirty="0"/>
              <a:t>．数学</a:t>
            </a:r>
            <a:r>
              <a:rPr lang="zh-CN" altLang="en-US" sz="2800" dirty="0" smtClean="0"/>
              <a:t>表达式：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F</a:t>
            </a:r>
            <a:r>
              <a:rPr lang="zh-CN" altLang="en-US" sz="2800" baseline="-25000" dirty="0">
                <a:solidFill>
                  <a:srgbClr val="FF0000"/>
                </a:solidFill>
              </a:rPr>
              <a:t>浮</a:t>
            </a:r>
            <a:r>
              <a:rPr lang="en-US" altLang="zh-CN" sz="2800" dirty="0">
                <a:solidFill>
                  <a:srgbClr val="FF0000"/>
                </a:solidFill>
              </a:rPr>
              <a:t>=</a:t>
            </a:r>
            <a:r>
              <a:rPr lang="en-US" altLang="zh-CN" sz="2800" i="1" dirty="0">
                <a:solidFill>
                  <a:srgbClr val="FF0000"/>
                </a:solidFill>
              </a:rPr>
              <a:t>G</a:t>
            </a:r>
            <a:r>
              <a:rPr lang="zh-CN" altLang="en-US" sz="2800" baseline="-25000" dirty="0">
                <a:solidFill>
                  <a:srgbClr val="FF0000"/>
                </a:solidFill>
              </a:rPr>
              <a:t>排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2406" y="5614588"/>
            <a:ext cx="43449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4</a:t>
            </a:r>
            <a:r>
              <a:rPr lang="zh-CN" altLang="en-US" sz="2800" dirty="0"/>
              <a:t>．</a:t>
            </a:r>
            <a:r>
              <a:rPr lang="zh-CN" altLang="en-US" sz="2800" dirty="0" smtClean="0"/>
              <a:t>适用范围：</a:t>
            </a:r>
            <a:r>
              <a:rPr lang="zh-CN" altLang="en-US" sz="2800" dirty="0" smtClean="0">
                <a:solidFill>
                  <a:srgbClr val="FF0000"/>
                </a:solidFill>
              </a:rPr>
              <a:t>液体</a:t>
            </a:r>
            <a:r>
              <a:rPr lang="zh-CN" altLang="en-US" sz="2800" dirty="0">
                <a:solidFill>
                  <a:srgbClr val="FF0000"/>
                </a:solidFill>
              </a:rPr>
              <a:t>和气体</a:t>
            </a:r>
            <a:endParaRPr lang="zh-CN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5581" y="4269975"/>
            <a:ext cx="5876925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3</a:t>
            </a:r>
            <a:r>
              <a:rPr lang="zh-CN" altLang="en-US" sz="2800" dirty="0"/>
              <a:t>．用于计算的导出</a:t>
            </a:r>
            <a:r>
              <a:rPr lang="zh-CN" altLang="en-US" sz="2800" dirty="0" smtClean="0"/>
              <a:t>式：</a:t>
            </a:r>
            <a:endParaRPr lang="zh-CN" altLang="en-US" sz="2800" dirty="0"/>
          </a:p>
          <a:p>
            <a:pPr>
              <a:lnSpc>
                <a:spcPct val="120000"/>
              </a:lnSpc>
            </a:pPr>
            <a:r>
              <a:rPr lang="en-US" altLang="zh-CN" sz="2800" i="1" dirty="0">
                <a:solidFill>
                  <a:srgbClr val="FF0000"/>
                </a:solidFill>
              </a:rPr>
              <a:t>                    F</a:t>
            </a:r>
            <a:r>
              <a:rPr lang="zh-CN" altLang="en-US" sz="2800" baseline="-25000" dirty="0">
                <a:solidFill>
                  <a:srgbClr val="FF0000"/>
                </a:solidFill>
              </a:rPr>
              <a:t>浮</a:t>
            </a:r>
            <a:r>
              <a:rPr lang="en-US" altLang="zh-CN" sz="2800" dirty="0">
                <a:solidFill>
                  <a:srgbClr val="FF0000"/>
                </a:solidFill>
              </a:rPr>
              <a:t>= </a:t>
            </a:r>
            <a:r>
              <a:rPr lang="en-US" altLang="zh-CN" sz="2800" i="1" dirty="0">
                <a:solidFill>
                  <a:srgbClr val="FF0000"/>
                </a:solidFill>
              </a:rPr>
              <a:t>G</a:t>
            </a:r>
            <a:r>
              <a:rPr lang="zh-CN" altLang="en-US" sz="2800" baseline="-25000" dirty="0">
                <a:solidFill>
                  <a:srgbClr val="FF0000"/>
                </a:solidFill>
              </a:rPr>
              <a:t>排</a:t>
            </a:r>
            <a:r>
              <a:rPr lang="en-US" altLang="zh-CN" sz="2800" dirty="0">
                <a:solidFill>
                  <a:srgbClr val="FF0000"/>
                </a:solidFill>
              </a:rPr>
              <a:t>= </a:t>
            </a:r>
            <a:r>
              <a:rPr lang="en-US" altLang="zh-CN" sz="2800" i="1" dirty="0">
                <a:solidFill>
                  <a:srgbClr val="FF0000"/>
                </a:solidFill>
              </a:rPr>
              <a:t>m</a:t>
            </a:r>
            <a:r>
              <a:rPr lang="zh-CN" altLang="en-US" sz="2800" baseline="-25000" dirty="0">
                <a:solidFill>
                  <a:srgbClr val="FF0000"/>
                </a:solidFill>
              </a:rPr>
              <a:t>排</a:t>
            </a:r>
            <a:r>
              <a:rPr lang="en-US" altLang="zh-CN" sz="2800" i="1" dirty="0">
                <a:solidFill>
                  <a:srgbClr val="FF0000"/>
                </a:solidFill>
              </a:rPr>
              <a:t>g= 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ρ</a:t>
            </a:r>
            <a:r>
              <a:rPr lang="zh-CN" altLang="en-US" sz="2800" baseline="-25000" dirty="0" smtClean="0">
                <a:solidFill>
                  <a:srgbClr val="FF0000"/>
                </a:solidFill>
              </a:rPr>
              <a:t>液 </a:t>
            </a:r>
            <a:r>
              <a:rPr lang="en-US" altLang="zh-CN" sz="2800" i="1" dirty="0" err="1">
                <a:solidFill>
                  <a:srgbClr val="FF0000"/>
                </a:solidFill>
              </a:rPr>
              <a:t>gV</a:t>
            </a:r>
            <a:r>
              <a:rPr lang="zh-CN" altLang="en-US" sz="2800" baseline="-25000" dirty="0">
                <a:solidFill>
                  <a:srgbClr val="FF0000"/>
                </a:solidFill>
              </a:rPr>
              <a:t>排</a:t>
            </a:r>
          </a:p>
        </p:txBody>
      </p:sp>
      <p:grpSp>
        <p:nvGrpSpPr>
          <p:cNvPr id="15" name="Group 6"/>
          <p:cNvGrpSpPr/>
          <p:nvPr/>
        </p:nvGrpSpPr>
        <p:grpSpPr bwMode="auto">
          <a:xfrm>
            <a:off x="5872956" y="2979338"/>
            <a:ext cx="1847850" cy="3165475"/>
            <a:chOff x="8456" y="4165"/>
            <a:chExt cx="2908" cy="4984"/>
          </a:xfrm>
        </p:grpSpPr>
        <p:pic>
          <p:nvPicPr>
            <p:cNvPr id="16" name="Picture 112" descr="8-29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56" y="4165"/>
              <a:ext cx="2908" cy="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 flipV="1">
              <a:off x="10323" y="8160"/>
              <a:ext cx="693" cy="33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333333"/>
              </a:solidFill>
              <a:miter lim="800000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阿基米德原理：浸在液体里的物体，受到</a:t>
            </a:r>
            <a:r>
              <a:rPr lang="en-US" altLang="zh-CN" dirty="0"/>
              <a:t>_______</a:t>
            </a:r>
            <a:r>
              <a:rPr lang="zh-CN" altLang="en-US" dirty="0"/>
              <a:t>的浮力，浮力的大小等于被物体排开的液体的</a:t>
            </a:r>
            <a:r>
              <a:rPr lang="en-US" altLang="zh-CN" dirty="0"/>
              <a:t>________</a:t>
            </a:r>
            <a:r>
              <a:rPr lang="zh-CN" altLang="en-US" dirty="0"/>
              <a:t>。公式为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zh-CN" altLang="en-US" dirty="0"/>
              <a:t>＝</a:t>
            </a:r>
            <a:r>
              <a:rPr lang="en-US" altLang="zh-CN" dirty="0"/>
              <a:t>_______</a:t>
            </a:r>
            <a:r>
              <a:rPr lang="zh-CN" altLang="en-US" dirty="0"/>
              <a:t>＝</a:t>
            </a:r>
            <a:r>
              <a:rPr lang="en-US" altLang="zh-CN" dirty="0"/>
              <a:t>_________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由阿基米德原理可知：液体对物体的浮力大小与液体的</a:t>
            </a:r>
            <a:r>
              <a:rPr lang="en-US" altLang="zh-CN" dirty="0"/>
              <a:t>______</a:t>
            </a:r>
            <a:r>
              <a:rPr lang="zh-CN" altLang="en-US" dirty="0"/>
              <a:t>和物体排开</a:t>
            </a:r>
            <a:r>
              <a:rPr lang="en-US" altLang="zh-CN" dirty="0"/>
              <a:t>_________</a:t>
            </a:r>
            <a:r>
              <a:rPr lang="zh-CN" altLang="en-US" dirty="0"/>
              <a:t>有关，而与物体的质量、体积、重力、形状、浸没深度等均</a:t>
            </a:r>
            <a:r>
              <a:rPr lang="en-US" altLang="zh-CN" dirty="0"/>
              <a:t>________</a:t>
            </a:r>
            <a:r>
              <a:rPr lang="zh-CN" altLang="en-US" dirty="0"/>
              <a:t>（选填“有关”或“无关”）。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实验证明，阿基米德原理对气体同样</a:t>
            </a:r>
            <a:r>
              <a:rPr lang="en-US" altLang="zh-CN" dirty="0"/>
              <a:t>_________</a:t>
            </a:r>
            <a:r>
              <a:rPr lang="zh-CN" altLang="en-US" dirty="0"/>
              <a:t>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186038" y="151534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竖直向上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6487" y="236417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重力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47491" y="229885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i="1" dirty="0">
                <a:latin typeface="+mn-lt"/>
                <a:sym typeface="+mn-ea"/>
              </a:rPr>
              <a:t>G</a:t>
            </a:r>
            <a:r>
              <a:rPr lang="zh-CN" altLang="en-US" sz="2800" baseline="-25000" dirty="0">
                <a:latin typeface="+mn-lt"/>
                <a:sym typeface="+mn-ea"/>
              </a:rPr>
              <a:t>排</a:t>
            </a:r>
            <a:endParaRPr lang="en-US" altLang="en-US" sz="2800" baseline="-250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94671" y="2298855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l-GR" altLang="zh-CN" sz="2800" i="1" dirty="0">
                <a:latin typeface="+mn-lt"/>
                <a:sym typeface="+mn-ea"/>
              </a:rPr>
              <a:t>ρ</a:t>
            </a:r>
            <a:r>
              <a:rPr lang="zh-CN" altLang="en-US" sz="2800" baseline="-25000" dirty="0">
                <a:latin typeface="+mn-lt"/>
                <a:sym typeface="+mn-ea"/>
              </a:rPr>
              <a:t>液</a:t>
            </a:r>
            <a:r>
              <a:rPr lang="en-US" altLang="zh-CN" sz="2800" i="1" dirty="0" err="1">
                <a:latin typeface="+mn-lt"/>
                <a:sym typeface="+mn-ea"/>
              </a:rPr>
              <a:t>gV</a:t>
            </a:r>
            <a:r>
              <a:rPr lang="zh-CN" altLang="en-US" sz="2800" baseline="-25000" dirty="0">
                <a:latin typeface="+mn-lt"/>
                <a:sym typeface="+mn-ea"/>
              </a:rPr>
              <a:t>排</a:t>
            </a:r>
            <a:endParaRPr lang="en-US" altLang="en-US" sz="2800" baseline="-250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61628" y="363036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密度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47491" y="363754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液体体积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1704" y="452622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无关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09958" y="534265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适用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8"/>
            <a:ext cx="8229600" cy="5498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如图</a:t>
            </a:r>
            <a:r>
              <a:rPr lang="en-US" altLang="zh-CN" sz="2600" dirty="0"/>
              <a:t>9.2</a:t>
            </a:r>
            <a:r>
              <a:rPr lang="zh-CN" altLang="en-US" sz="2600" dirty="0"/>
              <a:t>－</a:t>
            </a:r>
            <a:r>
              <a:rPr lang="en-US" altLang="zh-CN" sz="2600" dirty="0"/>
              <a:t>1</a:t>
            </a:r>
            <a:r>
              <a:rPr lang="zh-CN" altLang="en-US" sz="2600" dirty="0"/>
              <a:t>所示是“探究浮力的大小”的实验。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）取一铁块，把它挂在弹簧测力计的挂钩上，如图甲。当铁块浸入水中的体积缓慢增大时，铁块受到浮力</a:t>
            </a:r>
            <a:r>
              <a:rPr lang="en-US" altLang="zh-CN" sz="2400" dirty="0"/>
              <a:t>________</a:t>
            </a:r>
            <a:r>
              <a:rPr lang="zh-CN" altLang="en-US" sz="2600" dirty="0"/>
              <a:t>（选填“增大”“减小”或“不变”）。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02933" y="5845671"/>
            <a:ext cx="9060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增大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56" y="2043300"/>
            <a:ext cx="5374089" cy="2817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8"/>
            <a:ext cx="8229600" cy="5498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）探究“浮力的大小与排开水的重力关系”的实验过程：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①如图乙，用弹簧测力计测出石块的重力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1</a:t>
            </a:r>
            <a:r>
              <a:rPr lang="zh-CN" altLang="en-US" sz="26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②如图丙，用弹簧测力计测出空烧杯的重力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2</a:t>
            </a:r>
            <a:r>
              <a:rPr lang="zh-CN" altLang="en-US" sz="26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③如图丁，把石块浸入盛满水的溢水杯中，用该空烧杯承接从溢水杯里排出的水，当石块全部浸入水中时，读出弹簧测力计的示数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3</a:t>
            </a:r>
            <a:r>
              <a:rPr lang="zh-CN" altLang="en-US" sz="26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④如图戊，用弹簧测力计测出该烧杯和排出的水的总重力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4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        用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1</a:t>
            </a:r>
            <a:r>
              <a:rPr lang="zh-CN" altLang="en-US" sz="2600" dirty="0"/>
              <a:t>、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2</a:t>
            </a:r>
            <a:r>
              <a:rPr lang="zh-CN" altLang="en-US" sz="2600" dirty="0"/>
              <a:t>、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3</a:t>
            </a:r>
            <a:r>
              <a:rPr lang="zh-CN" altLang="en-US" sz="2600" dirty="0"/>
              <a:t>、</a:t>
            </a:r>
            <a:r>
              <a:rPr lang="en-US" altLang="zh-CN" sz="2600" i="1" dirty="0"/>
              <a:t>F</a:t>
            </a:r>
            <a:r>
              <a:rPr lang="en-US" altLang="zh-CN" sz="2600" baseline="-25000" dirty="0"/>
              <a:t>4</a:t>
            </a:r>
            <a:r>
              <a:rPr lang="zh-CN" altLang="en-US" sz="2600" dirty="0"/>
              <a:t>表示，实验中测得石块所受的浮力为</a:t>
            </a:r>
            <a:r>
              <a:rPr lang="en-US" altLang="zh-CN" dirty="0"/>
              <a:t>________</a:t>
            </a:r>
            <a:r>
              <a:rPr lang="zh-CN" altLang="en-US" sz="2600" dirty="0"/>
              <a:t>，排开水的重力为</a:t>
            </a:r>
            <a:r>
              <a:rPr lang="en-US" altLang="zh-CN" dirty="0"/>
              <a:t>________</a:t>
            </a:r>
            <a:r>
              <a:rPr lang="zh-CN" altLang="en-US" sz="2600" dirty="0"/>
              <a:t>。根据该实验的测量数据，可得出物体所受浮力大小与排开水的重力的定量关系是</a:t>
            </a:r>
            <a:r>
              <a:rPr lang="en-US" altLang="zh-CN" dirty="0"/>
              <a:t>______________________</a:t>
            </a:r>
            <a:r>
              <a:rPr lang="zh-CN" altLang="en-US" sz="2600" dirty="0"/>
              <a:t>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288955" y="5450201"/>
            <a:ext cx="13671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en-US" altLang="zh-CN" sz="2600" baseline="-25000" dirty="0">
                <a:latin typeface="+mn-lt"/>
                <a:sym typeface="+mn-ea"/>
              </a:rPr>
              <a:t>1</a:t>
            </a:r>
            <a:r>
              <a:rPr lang="zh-CN" altLang="en-US" sz="2600" dirty="0">
                <a:latin typeface="+mn-lt"/>
                <a:sym typeface="+mn-ea"/>
              </a:rPr>
              <a:t>－ </a:t>
            </a:r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en-US" altLang="zh-CN" sz="2600" baseline="-25000" dirty="0">
                <a:latin typeface="+mn-lt"/>
                <a:sym typeface="+mn-ea"/>
              </a:rPr>
              <a:t>3</a:t>
            </a:r>
            <a:endParaRPr lang="en-US" altLang="en-US" sz="2600" baseline="-250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16670" y="5450200"/>
            <a:ext cx="13671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en-US" altLang="zh-CN" sz="2600" baseline="-25000" dirty="0">
                <a:latin typeface="+mn-lt"/>
                <a:sym typeface="+mn-ea"/>
              </a:rPr>
              <a:t>4</a:t>
            </a:r>
            <a:r>
              <a:rPr lang="zh-CN" altLang="en-US" sz="2600" dirty="0">
                <a:latin typeface="+mn-lt"/>
                <a:sym typeface="+mn-ea"/>
              </a:rPr>
              <a:t>－ </a:t>
            </a:r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en-US" altLang="zh-CN" sz="2600" baseline="-25000" dirty="0">
                <a:latin typeface="+mn-lt"/>
                <a:sym typeface="+mn-ea"/>
              </a:rPr>
              <a:t>2</a:t>
            </a:r>
            <a:endParaRPr lang="en-US" altLang="en-US" sz="2600" baseline="-250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20144" y="6260368"/>
            <a:ext cx="3209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en-US" altLang="zh-CN" sz="2600" baseline="-25000" dirty="0">
                <a:latin typeface="+mn-lt"/>
                <a:sym typeface="+mn-ea"/>
              </a:rPr>
              <a:t>1</a:t>
            </a:r>
            <a:r>
              <a:rPr lang="zh-CN" altLang="en-US" sz="2600" dirty="0">
                <a:latin typeface="+mn-lt"/>
                <a:sym typeface="+mn-ea"/>
              </a:rPr>
              <a:t>－ </a:t>
            </a:r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en-US" altLang="zh-CN" sz="2600" baseline="-25000" dirty="0">
                <a:latin typeface="+mn-lt"/>
                <a:sym typeface="+mn-ea"/>
              </a:rPr>
              <a:t>3</a:t>
            </a:r>
            <a:r>
              <a:rPr lang="en-US" altLang="zh-CN" sz="2600" dirty="0">
                <a:latin typeface="+mn-lt"/>
                <a:sym typeface="+mn-ea"/>
              </a:rPr>
              <a:t>=</a:t>
            </a:r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en-US" altLang="zh-CN" sz="2600" baseline="-25000" dirty="0">
                <a:latin typeface="+mn-lt"/>
                <a:sym typeface="+mn-ea"/>
              </a:rPr>
              <a:t>4</a:t>
            </a:r>
            <a:r>
              <a:rPr lang="zh-CN" altLang="en-US" sz="2600" dirty="0">
                <a:latin typeface="+mn-lt"/>
                <a:sym typeface="+mn-ea"/>
              </a:rPr>
              <a:t>－ </a:t>
            </a:r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en-US" altLang="zh-CN" sz="2600" baseline="-25000" dirty="0">
                <a:latin typeface="+mn-lt"/>
                <a:sym typeface="+mn-ea"/>
              </a:rPr>
              <a:t>2</a:t>
            </a:r>
            <a:endParaRPr lang="en-US" altLang="en-US" sz="2600" baseline="-250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探究浮力的大小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1.</a:t>
            </a:r>
            <a:r>
              <a:rPr lang="zh-CN" altLang="en-US" sz="2400" dirty="0"/>
              <a:t>在物理实验操作考查中，小雨抽测的实验题目是“探究浮力的大小”。他的实验操作步骤如图</a:t>
            </a:r>
            <a:r>
              <a:rPr lang="en-US" altLang="zh-CN" sz="2400" dirty="0"/>
              <a:t>9.2</a:t>
            </a:r>
            <a:r>
              <a:rPr lang="zh-CN" altLang="en-US" sz="2400" dirty="0"/>
              <a:t>－</a:t>
            </a:r>
            <a:r>
              <a:rPr lang="en-US" altLang="zh-CN" sz="2400" dirty="0"/>
              <a:t>2</a:t>
            </a:r>
            <a:r>
              <a:rPr lang="zh-CN" altLang="en-US" sz="2400" dirty="0"/>
              <a:t>所示，实验过程如下。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A.</a:t>
            </a:r>
            <a:r>
              <a:rPr lang="zh-CN" altLang="en-US" sz="2400" dirty="0"/>
              <a:t>用细线将橡皮挂在弹簧测力计下，测出橡皮的</a:t>
            </a:r>
            <a:r>
              <a:rPr lang="en-US" altLang="zh-CN" sz="2400" dirty="0"/>
              <a:t>_______</a:t>
            </a:r>
            <a:r>
              <a:rPr lang="zh-CN" altLang="en-US" sz="24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B.</a:t>
            </a:r>
            <a:r>
              <a:rPr lang="zh-CN" altLang="en-US" sz="2400" dirty="0"/>
              <a:t>将水倒入烧杯中；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C.</a:t>
            </a:r>
            <a:r>
              <a:rPr lang="zh-CN" altLang="en-US" sz="2400" dirty="0"/>
              <a:t>将挂在弹簧测力计下的橡皮浸没水中，让溢出的水全部流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入小桶中，同时</a:t>
            </a:r>
            <a:r>
              <a:rPr lang="en-US" altLang="zh-CN" sz="2400" dirty="0"/>
              <a:t>___________________________</a:t>
            </a:r>
            <a:r>
              <a:rPr lang="zh-CN" altLang="en-US" sz="24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D.</a:t>
            </a:r>
            <a:r>
              <a:rPr lang="zh-CN" altLang="en-US" sz="2400" dirty="0"/>
              <a:t>将盛有溢出水的小桶挂在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弹簧测力计下，读出此时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    弹簧测力计的示数；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E.</a:t>
            </a:r>
            <a:r>
              <a:rPr lang="zh-CN" altLang="en-US" sz="2400" dirty="0"/>
              <a:t>记录、分析实验数据，得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    出实验结论；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F.</a:t>
            </a:r>
            <a:r>
              <a:rPr lang="zh-CN" altLang="en-US" sz="2400" dirty="0"/>
              <a:t>整理实验器材。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88907" y="310924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重力</a:t>
            </a:r>
            <a:endParaRPr lang="en-US" altLang="en-US" dirty="0">
              <a:latin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891" y="4641438"/>
            <a:ext cx="4292600" cy="219116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032000" y="420605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              读出弹簧测力计的示数</a:t>
            </a:r>
            <a:endParaRPr lang="en-US" altLang="en-US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1491</Words>
  <Application>Microsoft Office PowerPoint</Application>
  <PresentationFormat>全屏显示(4:3)</PresentationFormat>
  <Paragraphs>192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398</cp:revision>
  <dcterms:created xsi:type="dcterms:W3CDTF">2018-06-13T02:01:00Z</dcterms:created>
  <dcterms:modified xsi:type="dcterms:W3CDTF">2020-04-09T07:45:02Z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