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750" r:id="rId2"/>
    <p:sldId id="751" r:id="rId3"/>
    <p:sldId id="1094" r:id="rId4"/>
    <p:sldId id="1096" r:id="rId5"/>
    <p:sldId id="1384" r:id="rId6"/>
    <p:sldId id="1385" r:id="rId7"/>
    <p:sldId id="1386" r:id="rId8"/>
    <p:sldId id="1387" r:id="rId9"/>
    <p:sldId id="1388" r:id="rId10"/>
    <p:sldId id="1389" r:id="rId11"/>
  </p:sldIdLst>
  <p:sldSz cx="12192000" cy="6858000"/>
  <p:notesSz cx="6858000" cy="9144000"/>
  <p:custDataLst>
    <p:tags r:id="rId1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750"/>
            <p14:sldId id="751"/>
          </p14:sldIdLst>
        </p14:section>
        <p14:section name="考点帮" id="{978995A4-9037-4E87-967E-4A5438635121}">
          <p14:sldIdLst>
            <p14:sldId id="1094"/>
            <p14:sldId id="1096"/>
            <p14:sldId id="1384"/>
            <p14:sldId id="1385"/>
            <p14:sldId id="1386"/>
            <p14:sldId id="1387"/>
            <p14:sldId id="1388"/>
            <p14:sldId id="1389"/>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55" autoAdjust="0"/>
    <p:restoredTop sz="94660"/>
  </p:normalViewPr>
  <p:slideViewPr>
    <p:cSldViewPr snapToGrid="0">
      <p:cViewPr varScale="1">
        <p:scale>
          <a:sx n="114" d="100"/>
          <a:sy n="114" d="100"/>
        </p:scale>
        <p:origin x="-414" y="-108"/>
      </p:cViewPr>
      <p:guideLst>
        <p:guide orient="horz" pos="2144"/>
        <p:guide pos="3840"/>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1415369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第十四讲　生活用电</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安全用电</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51179" y="12844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57367" y="1633104"/>
            <a:ext cx="10694013" cy="4521835"/>
          </a:xfrm>
          <a:prstGeom prst="rect">
            <a:avLst/>
          </a:prstGeom>
        </p:spPr>
        <p:txBody>
          <a:bodyPr wrap="square">
            <a:spAutoFit/>
          </a:bodyPr>
          <a:lstStyle/>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判断以下命题的正误.</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1.三脚插头中间的插脚较长,主要是为了插得稳固.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2.家庭电路中使用的保险丝越粗越好.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3.使用试电笔时,手不能直接接触试电笔上的任何导体.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4.用试电笔测火线时,氖管发光说明有电流通过人体.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5.电流从火线流进家庭电路,从零线流出家庭电路.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6.若进户零线断路,则试电笔接触插座的两个插孔都可能使试电笔的氖管发光.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7.停在裸露的电线上的小鸟不会触电是因为小鸟被电线“短路”了.	   (　　)</a:t>
            </a:r>
          </a:p>
          <a:p>
            <a:pPr algn="just" fontAlgn="auto">
              <a:lnSpc>
                <a:spcPct val="12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8.发生触电事故时,首先要把触电者拉离电源.	                     (　　)</a:t>
            </a:r>
          </a:p>
        </p:txBody>
      </p:sp>
      <p:sp>
        <p:nvSpPr>
          <p:cNvPr id="14" name="文本框 13"/>
          <p:cNvSpPr txBox="1"/>
          <p:nvPr/>
        </p:nvSpPr>
        <p:spPr>
          <a:xfrm>
            <a:off x="854074" y="8912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失分警示</a:t>
            </a:r>
          </a:p>
        </p:txBody>
      </p:sp>
      <p:sp>
        <p:nvSpPr>
          <p:cNvPr id="2" name="矩形 1"/>
          <p:cNvSpPr/>
          <p:nvPr/>
        </p:nvSpPr>
        <p:spPr>
          <a:xfrm>
            <a:off x="10655935" y="3443605"/>
            <a:ext cx="4864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3" name="矩形 2"/>
          <p:cNvSpPr/>
          <p:nvPr/>
        </p:nvSpPr>
        <p:spPr>
          <a:xfrm>
            <a:off x="10656570" y="2062480"/>
            <a:ext cx="485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4" name="矩形 3"/>
          <p:cNvSpPr/>
          <p:nvPr/>
        </p:nvSpPr>
        <p:spPr>
          <a:xfrm>
            <a:off x="10655935" y="4726940"/>
            <a:ext cx="4864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5" name="矩形 4"/>
          <p:cNvSpPr/>
          <p:nvPr/>
        </p:nvSpPr>
        <p:spPr>
          <a:xfrm>
            <a:off x="10655935" y="5187315"/>
            <a:ext cx="4864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0" name="矩形 9"/>
          <p:cNvSpPr/>
          <p:nvPr/>
        </p:nvSpPr>
        <p:spPr>
          <a:xfrm>
            <a:off x="10656570" y="2522855"/>
            <a:ext cx="485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1" name="矩形 10"/>
          <p:cNvSpPr/>
          <p:nvPr/>
        </p:nvSpPr>
        <p:spPr>
          <a:xfrm>
            <a:off x="10656570" y="2983230"/>
            <a:ext cx="485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2" name="矩形 11"/>
          <p:cNvSpPr/>
          <p:nvPr/>
        </p:nvSpPr>
        <p:spPr>
          <a:xfrm>
            <a:off x="10744200" y="3903980"/>
            <a:ext cx="485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
        <p:nvSpPr>
          <p:cNvPr id="15" name="矩形 14"/>
          <p:cNvSpPr/>
          <p:nvPr/>
        </p:nvSpPr>
        <p:spPr>
          <a:xfrm>
            <a:off x="10655935" y="5647690"/>
            <a:ext cx="48577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3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3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3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3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3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3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Effect transition="in" filter="fade">
                                      <p:cBhvr>
                                        <p:cTn id="37" dur="300"/>
                                        <p:tgtEl>
                                          <p:spTgt spid="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3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10" grpId="0"/>
      <p:bldP spid="11" grpId="0"/>
      <p:bldP spid="12"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5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033958" y="2820084"/>
            <a:ext cx="1596297" cy="576159"/>
            <a:chOff x="5102177" y="5524936"/>
            <a:chExt cx="1596297" cy="576159"/>
          </a:xfrm>
          <a:solidFill>
            <a:srgbClr val="EE3028"/>
          </a:solidFill>
        </p:grpSpPr>
        <p:sp>
          <p:nvSpPr>
            <p:cNvPr id="5" name="圆角矩形 1">
              <a:hlinkClick r:id="rId2" action="ppaction://hlinksldjump"/>
            </p:cNvPr>
            <p:cNvSpPr/>
            <p:nvPr/>
          </p:nvSpPr>
          <p:spPr>
            <a:xfrm>
              <a:off x="5102177" y="552493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261973" y="561305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027170" y="2304415"/>
            <a:ext cx="7923530" cy="1198880"/>
          </a:xfrm>
          <a:prstGeom prst="rect">
            <a:avLst/>
          </a:prstGeom>
          <a:noFill/>
        </p:spPr>
        <p:txBody>
          <a:bodyPr wrap="square" rtlCol="0">
            <a:spAutoFit/>
          </a:bodyPr>
          <a:lstStyle/>
          <a:p>
            <a:pPr marL="285750" indent="-285750" fontAlgn="auto">
              <a:lnSpc>
                <a:spcPct val="15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家庭电路</a:t>
            </a:r>
          </a:p>
          <a:p>
            <a:pPr marL="285750" indent="-285750" fontAlgn="auto">
              <a:lnSpc>
                <a:spcPct val="150000"/>
              </a:lnSpc>
              <a:buFont typeface="Arial" panose="020B0604020202020204" pitchFamily="34" charset="0"/>
              <a:buChar char="•"/>
            </a:pPr>
            <a:r>
              <a:rPr sz="2400" dirty="0">
                <a:solidFill>
                  <a:schemeClr val="tx1">
                    <a:lumMod val="85000"/>
                    <a:lumOff val="15000"/>
                  </a:schemeClr>
                </a:solidFill>
                <a:latin typeface="+mn-ea"/>
              </a:rPr>
              <a:t>考点 2   安全用电</a:t>
            </a:r>
            <a:endParaRPr lang="zh-CN" altLang="en-US" sz="2400" dirty="0">
              <a:solidFill>
                <a:schemeClr val="tx1">
                  <a:lumMod val="85000"/>
                  <a:lumOff val="15000"/>
                </a:schemeClr>
              </a:solidFill>
              <a:latin typeface="+mn-ea"/>
              <a:sym typeface="+mn-ea"/>
            </a:endParaRPr>
          </a:p>
        </p:txBody>
      </p:sp>
    </p:spTree>
  </p:cSld>
  <p:clrMapOvr>
    <a:masterClrMapping/>
  </p:clrMapOvr>
  <p:transition spd="med">
    <p:wipe di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家庭电路</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1.</a:t>
            </a:r>
            <a:r>
              <a:rPr sz="2400" dirty="0">
                <a:latin typeface="黑体" panose="02010609060101010101" pitchFamily="49" charset="-122"/>
                <a:ea typeface="黑体" panose="02010609060101010101" pitchFamily="49" charset="-122"/>
              </a:rPr>
              <a:t>家庭电路的组成</a:t>
            </a: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(1)进户线:进户线有两条,一条是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(或称端线、相线,符号为L),一条是</a:t>
            </a:r>
          </a:p>
          <a:p>
            <a:pPr algn="just" fontAlgn="auto">
              <a:lnSpc>
                <a:spcPct val="150000"/>
              </a:lnSpc>
            </a:pP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(或称中性线,符号为N).火线与零线之间的电压是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V.零线在入户前已经与大地相连,因此正常情况下零线和大地之间的电压为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V,火线与大地之间的电压为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V.  </a:t>
            </a:r>
          </a:p>
          <a:p>
            <a:pPr algn="just" fontAlgn="auto">
              <a:lnSpc>
                <a:spcPct val="150000"/>
              </a:lnSpc>
            </a:pPr>
            <a:r>
              <a:rPr sz="2400" dirty="0">
                <a:latin typeface="宋体" panose="02010600030101010101" pitchFamily="2" charset="-122"/>
                <a:ea typeface="宋体" panose="02010600030101010101" pitchFamily="2" charset="-122"/>
              </a:rPr>
              <a:t>(2)电能表:电能表安装在家庭电路的干路上,计量整个电路消耗的电能.</a:t>
            </a:r>
          </a:p>
          <a:p>
            <a:pPr algn="just" fontAlgn="auto">
              <a:lnSpc>
                <a:spcPct val="150000"/>
              </a:lnSpc>
            </a:pPr>
            <a:r>
              <a:rPr sz="2400" dirty="0">
                <a:latin typeface="宋体" panose="02010600030101010101" pitchFamily="2" charset="-122"/>
                <a:ea typeface="宋体" panose="02010600030101010101" pitchFamily="2" charset="-122"/>
              </a:rPr>
              <a:t>(3)总开关和保险装置</a:t>
            </a:r>
          </a:p>
          <a:p>
            <a:pPr algn="just" fontAlgn="auto">
              <a:lnSpc>
                <a:spcPct val="150000"/>
              </a:lnSpc>
            </a:pPr>
            <a:r>
              <a:rPr sz="2400" dirty="0">
                <a:latin typeface="宋体" panose="02010600030101010101" pitchFamily="2" charset="-122"/>
                <a:ea typeface="宋体" panose="02010600030101010101" pitchFamily="2" charset="-122"/>
              </a:rPr>
              <a:t>ⅰ.总开关安装在家庭电路的干路上,控制整个电路的通断. </a:t>
            </a:r>
          </a:p>
        </p:txBody>
      </p:sp>
      <p:sp>
        <p:nvSpPr>
          <p:cNvPr id="11" name="矩形 10"/>
          <p:cNvSpPr/>
          <p:nvPr/>
        </p:nvSpPr>
        <p:spPr>
          <a:xfrm>
            <a:off x="5435394" y="196378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火线</a:t>
            </a:r>
          </a:p>
        </p:txBody>
      </p:sp>
      <p:sp>
        <p:nvSpPr>
          <p:cNvPr id="2" name="矩形 1"/>
          <p:cNvSpPr/>
          <p:nvPr/>
        </p:nvSpPr>
        <p:spPr>
          <a:xfrm>
            <a:off x="1065324" y="2526392"/>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零线</a:t>
            </a:r>
          </a:p>
        </p:txBody>
      </p:sp>
      <p:sp>
        <p:nvSpPr>
          <p:cNvPr id="3" name="矩形 2"/>
          <p:cNvSpPr/>
          <p:nvPr/>
        </p:nvSpPr>
        <p:spPr>
          <a:xfrm>
            <a:off x="8977424" y="2526392"/>
            <a:ext cx="6438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220</a:t>
            </a:r>
          </a:p>
        </p:txBody>
      </p:sp>
      <p:sp>
        <p:nvSpPr>
          <p:cNvPr id="4" name="矩形 3"/>
          <p:cNvSpPr/>
          <p:nvPr/>
        </p:nvSpPr>
        <p:spPr>
          <a:xfrm>
            <a:off x="9952149" y="3076937"/>
            <a:ext cx="3365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0</a:t>
            </a:r>
          </a:p>
        </p:txBody>
      </p:sp>
      <p:sp>
        <p:nvSpPr>
          <p:cNvPr id="5" name="矩形 4"/>
          <p:cNvSpPr/>
          <p:nvPr/>
        </p:nvSpPr>
        <p:spPr>
          <a:xfrm>
            <a:off x="4311444" y="3615417"/>
            <a:ext cx="6438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220</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3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3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3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fade">
                                      <p:cBhvr>
                                        <p:cTn id="27" dur="3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 grpId="0"/>
      <p:bldP spid="3" grpId="0"/>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家庭电路</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10682605" cy="4965065"/>
          </a:xfrm>
          <a:prstGeom prst="rect">
            <a:avLst/>
          </a:prstGeom>
        </p:spPr>
        <p:txBody>
          <a:bodyPr wrap="square">
            <a:spAutoFit/>
          </a:bodyPr>
          <a:lstStyle/>
          <a:p>
            <a:pPr algn="just" fontAlgn="auto">
              <a:lnSpc>
                <a:spcPct val="120000"/>
              </a:lnSpc>
            </a:pPr>
            <a:r>
              <a:rPr sz="2400" dirty="0">
                <a:latin typeface="宋体" panose="02010600030101010101" pitchFamily="2" charset="-122"/>
                <a:ea typeface="宋体" panose="02010600030101010101" pitchFamily="2" charset="-122"/>
              </a:rPr>
              <a:t>ⅱ.熔丝(保险丝)</a:t>
            </a:r>
          </a:p>
          <a:p>
            <a:pPr algn="just" fontAlgn="auto">
              <a:lnSpc>
                <a:spcPct val="120000"/>
              </a:lnSpc>
            </a:pPr>
            <a:r>
              <a:rPr sz="2400" dirty="0">
                <a:latin typeface="宋体" panose="02010600030101010101" pitchFamily="2" charset="-122"/>
                <a:ea typeface="宋体" panose="02010600030101010101" pitchFamily="2" charset="-122"/>
              </a:rPr>
              <a:t>a.电路符号:          .</a:t>
            </a:r>
          </a:p>
          <a:p>
            <a:pPr algn="just" fontAlgn="auto">
              <a:lnSpc>
                <a:spcPct val="120000"/>
              </a:lnSpc>
            </a:pPr>
            <a:r>
              <a:rPr sz="2400" dirty="0">
                <a:latin typeface="宋体" panose="02010600030101010101" pitchFamily="2" charset="-122"/>
                <a:ea typeface="宋体" panose="02010600030101010101" pitchFamily="2" charset="-122"/>
              </a:rPr>
              <a:t>b.材料:电阻率</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、熔点</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的合金. </a:t>
            </a:r>
          </a:p>
          <a:p>
            <a:pPr algn="just" fontAlgn="auto">
              <a:lnSpc>
                <a:spcPct val="120000"/>
              </a:lnSpc>
            </a:pPr>
            <a:r>
              <a:rPr sz="2400" dirty="0">
                <a:latin typeface="宋体" panose="02010600030101010101" pitchFamily="2" charset="-122"/>
                <a:ea typeface="宋体" panose="02010600030101010101" pitchFamily="2" charset="-122"/>
              </a:rPr>
              <a:t>c.原理:当电路中的电流超过一定限度时,熔丝发热使温度达到熔点,熔丝熔断,切断电路,保护电路安全.</a:t>
            </a:r>
          </a:p>
          <a:p>
            <a:pPr algn="just" fontAlgn="auto">
              <a:lnSpc>
                <a:spcPct val="120000"/>
              </a:lnSpc>
            </a:pPr>
            <a:r>
              <a:rPr sz="2400" dirty="0">
                <a:latin typeface="宋体" panose="02010600030101010101" pitchFamily="2" charset="-122"/>
                <a:ea typeface="宋体" panose="02010600030101010101" pitchFamily="2" charset="-122"/>
              </a:rPr>
              <a:t>d.注意事项:不能用额定电流过大的保险丝;不能用其他金属丝代替保险丝.</a:t>
            </a:r>
          </a:p>
          <a:p>
            <a:pPr algn="just" fontAlgn="auto">
              <a:lnSpc>
                <a:spcPct val="120000"/>
              </a:lnSpc>
            </a:pPr>
            <a:r>
              <a:rPr sz="2400" dirty="0">
                <a:latin typeface="宋体" panose="02010600030101010101" pitchFamily="2" charset="-122"/>
                <a:ea typeface="宋体" panose="02010600030101010101" pitchFamily="2" charset="-122"/>
              </a:rPr>
              <a:t>ⅲ.空气开关和漏电保护器:空气开关能在电路中的电流过大时切断电路,漏电保护器能在用电器发生漏电造成火线中的电流与零线中的电流不相等时切断电路.</a:t>
            </a:r>
          </a:p>
          <a:p>
            <a:pPr algn="just" fontAlgn="auto">
              <a:lnSpc>
                <a:spcPct val="120000"/>
              </a:lnSpc>
            </a:pPr>
            <a:r>
              <a:rPr sz="2400" dirty="0">
                <a:latin typeface="宋体" panose="02010600030101010101" pitchFamily="2" charset="-122"/>
                <a:ea typeface="宋体" panose="02010600030101010101" pitchFamily="2" charset="-122"/>
              </a:rPr>
              <a:t>(4)三孔插座和三脚插头</a:t>
            </a:r>
          </a:p>
          <a:p>
            <a:pPr algn="just" fontAlgn="auto">
              <a:lnSpc>
                <a:spcPct val="120000"/>
              </a:lnSpc>
            </a:pPr>
            <a:r>
              <a:rPr sz="2400" dirty="0">
                <a:latin typeface="宋体" panose="02010600030101010101" pitchFamily="2" charset="-122"/>
                <a:ea typeface="宋体" panose="02010600030101010101" pitchFamily="2" charset="-122"/>
              </a:rPr>
              <a:t>ⅰ.电路符号</a:t>
            </a:r>
          </a:p>
        </p:txBody>
      </p:sp>
      <p:pic>
        <p:nvPicPr>
          <p:cNvPr id="787" name="18ZHONGKAOWULIBANG96.EPS" descr="id:2147493177;FounderCES"/>
          <p:cNvPicPr>
            <a:picLocks noChangeAspect="1"/>
          </p:cNvPicPr>
          <p:nvPr/>
        </p:nvPicPr>
        <p:blipFill>
          <a:blip r:embed="rId2"/>
          <a:stretch>
            <a:fillRect/>
          </a:stretch>
        </p:blipFill>
        <p:spPr>
          <a:xfrm>
            <a:off x="2751455" y="1877695"/>
            <a:ext cx="985520" cy="218440"/>
          </a:xfrm>
          <a:prstGeom prst="rect">
            <a:avLst/>
          </a:prstGeom>
        </p:spPr>
      </p:pic>
      <p:pic>
        <p:nvPicPr>
          <p:cNvPr id="788" name="三孔.eps" descr="id:2147493184;FounderCES"/>
          <p:cNvPicPr>
            <a:picLocks noChangeAspect="1"/>
          </p:cNvPicPr>
          <p:nvPr/>
        </p:nvPicPr>
        <p:blipFill>
          <a:blip r:embed="rId3"/>
          <a:stretch>
            <a:fillRect/>
          </a:stretch>
        </p:blipFill>
        <p:spPr>
          <a:xfrm>
            <a:off x="6294120" y="5189855"/>
            <a:ext cx="1292860" cy="829945"/>
          </a:xfrm>
          <a:prstGeom prst="rect">
            <a:avLst/>
          </a:prstGeom>
        </p:spPr>
      </p:pic>
      <p:pic>
        <p:nvPicPr>
          <p:cNvPr id="789" name="三脚.EPS" descr="id:2147493191;FounderCES"/>
          <p:cNvPicPr>
            <a:picLocks noChangeAspect="1"/>
          </p:cNvPicPr>
          <p:nvPr/>
        </p:nvPicPr>
        <p:blipFill>
          <a:blip r:embed="rId4"/>
          <a:stretch>
            <a:fillRect/>
          </a:stretch>
        </p:blipFill>
        <p:spPr>
          <a:xfrm>
            <a:off x="8892540" y="5193665"/>
            <a:ext cx="728980" cy="826135"/>
          </a:xfrm>
          <a:prstGeom prst="rect">
            <a:avLst/>
          </a:prstGeom>
        </p:spPr>
      </p:pic>
      <p:sp>
        <p:nvSpPr>
          <p:cNvPr id="3" name="文本框 2"/>
          <p:cNvSpPr txBox="1"/>
          <p:nvPr/>
        </p:nvSpPr>
        <p:spPr>
          <a:xfrm>
            <a:off x="6539865" y="6174740"/>
            <a:ext cx="3711575" cy="398780"/>
          </a:xfrm>
          <a:prstGeom prst="rect">
            <a:avLst/>
          </a:prstGeom>
          <a:noFill/>
        </p:spPr>
        <p:txBody>
          <a:bodyPr wrap="square" rtlCol="0">
            <a:spAutoFit/>
          </a:bodyPr>
          <a:lstStyle/>
          <a:p>
            <a:r>
              <a:rPr lang="zh-CN" altLang="en-US" sz="2000">
                <a:latin typeface="宋体" panose="02010600030101010101" pitchFamily="2" charset="-122"/>
                <a:ea typeface="宋体" panose="02010600030101010101" pitchFamily="2" charset="-122"/>
                <a:cs typeface="宋体" panose="02010600030101010101" pitchFamily="2" charset="-122"/>
              </a:rPr>
              <a:t>三孔插座          三脚插头</a:t>
            </a:r>
          </a:p>
        </p:txBody>
      </p:sp>
      <p:sp>
        <p:nvSpPr>
          <p:cNvPr id="5" name="矩形 4"/>
          <p:cNvSpPr/>
          <p:nvPr/>
        </p:nvSpPr>
        <p:spPr>
          <a:xfrm>
            <a:off x="2922064" y="22006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大</a:t>
            </a:r>
          </a:p>
        </p:txBody>
      </p:sp>
      <p:sp>
        <p:nvSpPr>
          <p:cNvPr id="4" name="矩形 3"/>
          <p:cNvSpPr/>
          <p:nvPr/>
        </p:nvSpPr>
        <p:spPr>
          <a:xfrm>
            <a:off x="5363004" y="22006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低</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家庭电路</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7226935" cy="378460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ⅱ.如图,三孔插座的上孔接</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线,左孔接</a:t>
            </a:r>
            <a:r>
              <a:rPr lang="en-US" sz="2400" dirty="0">
                <a:latin typeface="宋体" panose="02010600030101010101" pitchFamily="2" charset="-122"/>
                <a:ea typeface="宋体" panose="02010600030101010101" pitchFamily="2" charset="-122"/>
              </a:rPr>
              <a:t>_______</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线,右孔接</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线;三脚插头上方的插脚(标有字母“E”或“PE”)较长,将用电器的金属外壳与地线相连,当用电器漏电导致用电器金属外壳带电时,电流流入大地,避免发生触电事故. </a:t>
            </a:r>
          </a:p>
        </p:txBody>
      </p:sp>
      <p:sp>
        <p:nvSpPr>
          <p:cNvPr id="2" name="矩形 1"/>
          <p:cNvSpPr/>
          <p:nvPr/>
        </p:nvSpPr>
        <p:spPr>
          <a:xfrm>
            <a:off x="671195" y="4970145"/>
            <a:ext cx="10849610" cy="1568450"/>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(5)用电器和开关:家庭电路中各用电器(包括插座)是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联的;开关和其控制的用电器</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联,且开关位于</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线一侧. </a:t>
            </a:r>
          </a:p>
        </p:txBody>
      </p:sp>
      <p:pic>
        <p:nvPicPr>
          <p:cNvPr id="790" name="18zhongkgaobang23.jpg" descr="id:2147493198;FounderCES"/>
          <p:cNvPicPr>
            <a:picLocks noChangeAspect="1"/>
          </p:cNvPicPr>
          <p:nvPr/>
        </p:nvPicPr>
        <p:blipFill>
          <a:blip r:embed="rId2"/>
          <a:stretch>
            <a:fillRect/>
          </a:stretch>
        </p:blipFill>
        <p:spPr>
          <a:xfrm>
            <a:off x="8428990" y="1797050"/>
            <a:ext cx="2858770" cy="2248535"/>
          </a:xfrm>
          <a:prstGeom prst="rect">
            <a:avLst/>
          </a:prstGeom>
        </p:spPr>
      </p:pic>
      <p:sp>
        <p:nvSpPr>
          <p:cNvPr id="5" name="矩形 4"/>
          <p:cNvSpPr/>
          <p:nvPr/>
        </p:nvSpPr>
        <p:spPr>
          <a:xfrm>
            <a:off x="4604814" y="163548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地</a:t>
            </a:r>
          </a:p>
        </p:txBody>
      </p:sp>
      <p:sp>
        <p:nvSpPr>
          <p:cNvPr id="8" name="矩形 7"/>
          <p:cNvSpPr/>
          <p:nvPr/>
        </p:nvSpPr>
        <p:spPr>
          <a:xfrm>
            <a:off x="6989874" y="163548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零</a:t>
            </a:r>
          </a:p>
        </p:txBody>
      </p:sp>
      <p:sp>
        <p:nvSpPr>
          <p:cNvPr id="10" name="矩形 9"/>
          <p:cNvSpPr/>
          <p:nvPr/>
        </p:nvSpPr>
        <p:spPr>
          <a:xfrm>
            <a:off x="7939834" y="525498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并</a:t>
            </a:r>
          </a:p>
        </p:txBody>
      </p:sp>
      <p:sp>
        <p:nvSpPr>
          <p:cNvPr id="11" name="矩形 10"/>
          <p:cNvSpPr/>
          <p:nvPr/>
        </p:nvSpPr>
        <p:spPr>
          <a:xfrm>
            <a:off x="2377869" y="590776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串</a:t>
            </a:r>
          </a:p>
        </p:txBody>
      </p:sp>
      <p:sp>
        <p:nvSpPr>
          <p:cNvPr id="12" name="矩形 11"/>
          <p:cNvSpPr/>
          <p:nvPr/>
        </p:nvSpPr>
        <p:spPr>
          <a:xfrm>
            <a:off x="5642404" y="590776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火</a:t>
            </a:r>
          </a:p>
        </p:txBody>
      </p:sp>
      <p:sp>
        <p:nvSpPr>
          <p:cNvPr id="13" name="矩形 12"/>
          <p:cNvSpPr/>
          <p:nvPr/>
        </p:nvSpPr>
        <p:spPr>
          <a:xfrm>
            <a:off x="2377869" y="2264137"/>
            <a:ext cx="48895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火</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3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3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3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3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3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3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0" grpId="0"/>
      <p:bldP spid="11"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家庭电路</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7060565" cy="2675255"/>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rPr>
              <a:t>2.</a:t>
            </a:r>
            <a:r>
              <a:rPr sz="2400" dirty="0">
                <a:latin typeface="黑体" panose="02010609060101010101" pitchFamily="49" charset="-122"/>
                <a:ea typeface="黑体" panose="02010609060101010101" pitchFamily="49" charset="-122"/>
                <a:cs typeface="黑体" panose="02010609060101010101" pitchFamily="49" charset="-122"/>
              </a:rPr>
              <a:t>试电笔(测电笔、验电笔)</a:t>
            </a:r>
            <a:endParaRPr sz="2400" dirty="0">
              <a:latin typeface="宋体" panose="02010600030101010101" pitchFamily="2" charset="-122"/>
              <a:ea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rPr>
              <a:t>(1)用途:试电笔用于</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rPr>
              <a:t>(2)结构:笔尖金属体、高阻值电阻、氖管、弹簧、金属笔卡(笔尾金属体)等(如图甲).</a:t>
            </a:r>
            <a:r>
              <a:rPr sz="2400" dirty="0">
                <a:latin typeface="宋体" panose="02010600030101010101" pitchFamily="2" charset="-122"/>
                <a:ea typeface="宋体" panose="02010600030101010101" pitchFamily="2" charset="-122"/>
                <a:sym typeface="+mn-ea"/>
              </a:rPr>
              <a:t>(3)使用方法:使</a:t>
            </a:r>
            <a:r>
              <a:rPr sz="2400" spc="100" dirty="0">
                <a:solidFill>
                  <a:schemeClr val="tx1"/>
                </a:solidFill>
                <a:uFillTx/>
                <a:latin typeface="宋体" panose="02010600030101010101" pitchFamily="2" charset="-122"/>
                <a:ea typeface="宋体" panose="02010600030101010101" pitchFamily="2" charset="-122"/>
                <a:sym typeface="+mn-ea"/>
              </a:rPr>
              <a:t>用时,笔尖的金属体接触被测的导线,手必须接触</a:t>
            </a:r>
          </a:p>
        </p:txBody>
      </p:sp>
      <p:sp>
        <p:nvSpPr>
          <p:cNvPr id="2" name="矩形 1"/>
          <p:cNvSpPr/>
          <p:nvPr/>
        </p:nvSpPr>
        <p:spPr>
          <a:xfrm>
            <a:off x="883920" y="3922395"/>
            <a:ext cx="10757535" cy="2158365"/>
          </a:xfrm>
          <a:prstGeom prst="rect">
            <a:avLst/>
          </a:prstGeom>
        </p:spPr>
        <p:txBody>
          <a:bodyPr wrap="square">
            <a:spAutoFit/>
          </a:bodyPr>
          <a:lstStyle/>
          <a:p>
            <a:pPr algn="just" fontAlgn="auto">
              <a:lnSpc>
                <a:spcPct val="140000"/>
              </a:lnSpc>
            </a:pPr>
            <a:r>
              <a:rPr lang="en-US" sz="2400" dirty="0">
                <a:latin typeface="宋体" panose="02010600030101010101" pitchFamily="2" charset="-122"/>
                <a:ea typeface="宋体" panose="02010600030101010101" pitchFamily="2" charset="-122"/>
              </a:rPr>
              <a:t>______________________,</a:t>
            </a:r>
            <a:r>
              <a:rPr sz="2400" dirty="0">
                <a:latin typeface="宋体" panose="02010600030101010101" pitchFamily="2" charset="-122"/>
                <a:ea typeface="宋体" panose="02010600030101010101" pitchFamily="2" charset="-122"/>
              </a:rPr>
              <a:t>且人体的任何部位不得接触笔尖的金属体.(如图乙) </a:t>
            </a:r>
          </a:p>
          <a:p>
            <a:pPr algn="just" fontAlgn="auto">
              <a:lnSpc>
                <a:spcPct val="140000"/>
              </a:lnSpc>
            </a:pPr>
            <a:r>
              <a:rPr sz="2400" dirty="0">
                <a:latin typeface="宋体" panose="02010600030101010101" pitchFamily="2" charset="-122"/>
                <a:ea typeface="宋体" panose="02010600030101010101" pitchFamily="2" charset="-122"/>
              </a:rPr>
              <a:t>(4)现象:试电笔笔尖接触火线时氖管</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,接触零线时氖管</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40000"/>
              </a:lnSpc>
            </a:pPr>
            <a:r>
              <a:rPr sz="2400" dirty="0">
                <a:latin typeface="宋体" panose="02010600030101010101" pitchFamily="2" charset="-122"/>
                <a:ea typeface="宋体" panose="02010600030101010101" pitchFamily="2" charset="-122"/>
              </a:rPr>
              <a:t>(5)原理:当笔尖接触火线时,电流从火线经试电笔和人体流入大地,氖管发光;由于试电笔中电阻的阻值很大,因而通过人体的电流很小,不会发生触电事故.</a:t>
            </a:r>
          </a:p>
        </p:txBody>
      </p:sp>
      <p:pic>
        <p:nvPicPr>
          <p:cNvPr id="795" name="18zhongkgaobang24.jpg" descr="id:2147493205;FounderCES"/>
          <p:cNvPicPr>
            <a:picLocks noChangeAspect="1"/>
          </p:cNvPicPr>
          <p:nvPr/>
        </p:nvPicPr>
        <p:blipFill>
          <a:blip r:embed="rId2"/>
          <a:stretch>
            <a:fillRect/>
          </a:stretch>
        </p:blipFill>
        <p:spPr>
          <a:xfrm>
            <a:off x="8338820" y="1041400"/>
            <a:ext cx="2693670" cy="2222500"/>
          </a:xfrm>
          <a:prstGeom prst="rect">
            <a:avLst/>
          </a:prstGeom>
        </p:spPr>
      </p:pic>
      <p:sp>
        <p:nvSpPr>
          <p:cNvPr id="3" name="矩形 2"/>
          <p:cNvSpPr/>
          <p:nvPr/>
        </p:nvSpPr>
        <p:spPr>
          <a:xfrm>
            <a:off x="8693150" y="3404870"/>
            <a:ext cx="1698625" cy="607695"/>
          </a:xfrm>
          <a:prstGeom prst="rect">
            <a:avLst/>
          </a:prstGeom>
        </p:spPr>
        <p:txBody>
          <a:bodyPr wrap="square">
            <a:spAutoFit/>
          </a:bodyPr>
          <a:lstStyle/>
          <a:p>
            <a:pPr algn="just" fontAlgn="auto">
              <a:lnSpc>
                <a:spcPct val="140000"/>
              </a:lnSpc>
            </a:pPr>
            <a:r>
              <a:rPr lang="zh-CN" sz="2400" dirty="0">
                <a:latin typeface="宋体" panose="02010600030101010101" pitchFamily="2" charset="-122"/>
                <a:ea typeface="宋体" panose="02010600030101010101" pitchFamily="2" charset="-122"/>
              </a:rPr>
              <a:t>甲     乙</a:t>
            </a:r>
          </a:p>
        </p:txBody>
      </p:sp>
      <p:sp>
        <p:nvSpPr>
          <p:cNvPr id="12" name="矩形 11"/>
          <p:cNvSpPr/>
          <p:nvPr/>
        </p:nvSpPr>
        <p:spPr>
          <a:xfrm>
            <a:off x="3666919" y="1921872"/>
            <a:ext cx="232537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辨别火线和零线</a:t>
            </a:r>
          </a:p>
        </p:txBody>
      </p:sp>
      <p:sp>
        <p:nvSpPr>
          <p:cNvPr id="4" name="矩形 3"/>
          <p:cNvSpPr/>
          <p:nvPr/>
        </p:nvSpPr>
        <p:spPr>
          <a:xfrm>
            <a:off x="1021080" y="3922395"/>
            <a:ext cx="3494405"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金属笔卡(笔尾的金属体)</a:t>
            </a:r>
          </a:p>
        </p:txBody>
      </p:sp>
      <p:sp>
        <p:nvSpPr>
          <p:cNvPr id="5" name="矩形 4"/>
          <p:cNvSpPr/>
          <p:nvPr/>
        </p:nvSpPr>
        <p:spPr>
          <a:xfrm>
            <a:off x="5851319" y="4517117"/>
            <a:ext cx="79502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发光</a:t>
            </a:r>
          </a:p>
        </p:txBody>
      </p:sp>
      <p:sp>
        <p:nvSpPr>
          <p:cNvPr id="8" name="矩形 7"/>
          <p:cNvSpPr/>
          <p:nvPr/>
        </p:nvSpPr>
        <p:spPr>
          <a:xfrm>
            <a:off x="9440974" y="4517117"/>
            <a:ext cx="110109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不发光</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3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3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3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3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5"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家庭电路</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270" y="1337310"/>
            <a:ext cx="10683240"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3.</a:t>
            </a:r>
            <a:r>
              <a:rPr sz="2400" dirty="0">
                <a:latin typeface="黑体" panose="02010609060101010101" pitchFamily="49" charset="-122"/>
                <a:ea typeface="黑体" panose="02010609060101010101" pitchFamily="49" charset="-122"/>
              </a:rPr>
              <a:t>家庭电路中电流过大的原因</a:t>
            </a:r>
            <a:endParaRPr sz="2400" dirty="0">
              <a:latin typeface="宋体" panose="02010600030101010101" pitchFamily="2" charset="-122"/>
              <a:ea typeface="宋体" panose="02010600030101010101" pitchFamily="2" charset="-122"/>
            </a:endParaRPr>
          </a:p>
          <a:p>
            <a:pPr algn="just" fontAlgn="auto">
              <a:lnSpc>
                <a:spcPct val="200000"/>
              </a:lnSpc>
            </a:pPr>
            <a:r>
              <a:rPr sz="2400" dirty="0">
                <a:latin typeface="宋体" panose="02010600030101010101" pitchFamily="2" charset="-122"/>
                <a:ea typeface="宋体" panose="02010600030101010101" pitchFamily="2" charset="-122"/>
              </a:rPr>
              <a:t>(1)总功率过大:使用大功率用电器或很多用电器同时使用时,会导致干路中电流过大.</a:t>
            </a:r>
          </a:p>
          <a:p>
            <a:pPr algn="just" fontAlgn="auto">
              <a:lnSpc>
                <a:spcPct val="200000"/>
              </a:lnSpc>
            </a:pPr>
            <a:r>
              <a:rPr sz="2400" dirty="0">
                <a:latin typeface="宋体" panose="02010600030101010101" pitchFamily="2" charset="-122"/>
                <a:ea typeface="宋体" panose="02010600030101010101" pitchFamily="2" charset="-122"/>
              </a:rPr>
              <a:t>(2)短路:火线和零线不经用电器直接连通时,会导致干路中电流极大.</a:t>
            </a:r>
          </a:p>
        </p:txBody>
      </p:sp>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安全用电</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270" y="1337310"/>
            <a:ext cx="10683240" cy="4887595"/>
          </a:xfrm>
          <a:prstGeom prst="rect">
            <a:avLst/>
          </a:prstGeom>
        </p:spPr>
        <p:txBody>
          <a:bodyPr wrap="square">
            <a:spAutoFit/>
          </a:bodyPr>
          <a:lstStyle/>
          <a:p>
            <a:pPr algn="just" fontAlgn="auto">
              <a:lnSpc>
                <a:spcPct val="130000"/>
              </a:lnSpc>
            </a:pPr>
            <a:r>
              <a:rPr sz="2400" dirty="0">
                <a:latin typeface="宋体" panose="02010600030101010101" pitchFamily="2" charset="-122"/>
                <a:ea typeface="宋体" panose="02010600030101010101" pitchFamily="2" charset="-122"/>
              </a:rPr>
              <a:t>1.</a:t>
            </a:r>
            <a:r>
              <a:rPr sz="2400" dirty="0">
                <a:latin typeface="黑体" panose="02010609060101010101" pitchFamily="49" charset="-122"/>
                <a:ea typeface="黑体" panose="02010609060101010101" pitchFamily="49" charset="-122"/>
              </a:rPr>
              <a:t>安全电压</a:t>
            </a:r>
            <a:r>
              <a:rPr sz="2400" dirty="0">
                <a:latin typeface="宋体" panose="02010600030101010101" pitchFamily="2" charset="-122"/>
                <a:ea typeface="宋体" panose="02010600030101010101" pitchFamily="2" charset="-122"/>
              </a:rPr>
              <a:t>:在一般情况下,人体的安全电压为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a:p>
            <a:pPr algn="just" fontAlgn="auto">
              <a:lnSpc>
                <a:spcPct val="130000"/>
              </a:lnSpc>
            </a:pPr>
            <a:r>
              <a:rPr sz="2400" dirty="0">
                <a:latin typeface="宋体" panose="02010600030101010101" pitchFamily="2" charset="-122"/>
                <a:ea typeface="宋体" panose="02010600030101010101" pitchFamily="2" charset="-122"/>
              </a:rPr>
              <a:t>2.</a:t>
            </a:r>
            <a:r>
              <a:rPr sz="2400" dirty="0">
                <a:latin typeface="黑体" panose="02010609060101010101" pitchFamily="49" charset="-122"/>
                <a:ea typeface="黑体" panose="02010609060101010101" pitchFamily="49" charset="-122"/>
              </a:rPr>
              <a:t>触电事故</a:t>
            </a:r>
            <a:endParaRPr sz="2400" dirty="0">
              <a:latin typeface="宋体" panose="02010600030101010101" pitchFamily="2" charset="-122"/>
              <a:ea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rPr>
              <a:t>(1)条件:人体成为闭合电路的一部分,且电流达到一定大小.</a:t>
            </a:r>
          </a:p>
          <a:p>
            <a:pPr algn="just" fontAlgn="auto">
              <a:lnSpc>
                <a:spcPct val="130000"/>
              </a:lnSpc>
            </a:pPr>
            <a:r>
              <a:rPr sz="2400" dirty="0">
                <a:latin typeface="宋体" panose="02010600030101010101" pitchFamily="2" charset="-122"/>
                <a:ea typeface="宋体" panose="02010600030101010101" pitchFamily="2" charset="-122"/>
              </a:rPr>
              <a:t>(2)类型:双线触电、单线触电、高压电弧触电、跨步电压触电等.</a:t>
            </a:r>
          </a:p>
          <a:p>
            <a:pPr algn="just" fontAlgn="auto">
              <a:lnSpc>
                <a:spcPct val="130000"/>
              </a:lnSpc>
            </a:pPr>
            <a:r>
              <a:rPr sz="2400" dirty="0">
                <a:latin typeface="宋体" panose="02010600030101010101" pitchFamily="2" charset="-122"/>
                <a:ea typeface="宋体" panose="02010600030101010101" pitchFamily="2" charset="-122"/>
              </a:rPr>
              <a:t>(3)触电急救注意事项:首先</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;不能直接接触触电者. </a:t>
            </a:r>
          </a:p>
          <a:p>
            <a:pPr algn="just" fontAlgn="auto">
              <a:lnSpc>
                <a:spcPct val="130000"/>
              </a:lnSpc>
            </a:pPr>
            <a:r>
              <a:rPr sz="2400" dirty="0">
                <a:latin typeface="宋体" panose="02010600030101010101" pitchFamily="2" charset="-122"/>
                <a:ea typeface="宋体" panose="02010600030101010101" pitchFamily="2" charset="-122"/>
              </a:rPr>
              <a:t>3.</a:t>
            </a:r>
            <a:r>
              <a:rPr sz="2400" dirty="0">
                <a:latin typeface="黑体" panose="02010609060101010101" pitchFamily="49" charset="-122"/>
                <a:ea typeface="黑体" panose="02010609060101010101" pitchFamily="49" charset="-122"/>
              </a:rPr>
              <a:t>安全用电的原则</a:t>
            </a:r>
            <a:endParaRPr sz="2400" dirty="0">
              <a:latin typeface="宋体" panose="02010600030101010101" pitchFamily="2" charset="-122"/>
              <a:ea typeface="宋体" panose="02010600030101010101" pitchFamily="2" charset="-122"/>
            </a:endParaRPr>
          </a:p>
          <a:p>
            <a:pPr algn="just" fontAlgn="auto">
              <a:lnSpc>
                <a:spcPct val="130000"/>
              </a:lnSpc>
            </a:pPr>
            <a:r>
              <a:rPr sz="2400" dirty="0">
                <a:latin typeface="宋体" panose="02010600030101010101" pitchFamily="2" charset="-122"/>
                <a:ea typeface="宋体" panose="02010600030101010101" pitchFamily="2" charset="-122"/>
              </a:rPr>
              <a:t>(1)不接触低压带电体,不靠近高压带电体;</a:t>
            </a:r>
          </a:p>
          <a:p>
            <a:pPr algn="just" fontAlgn="auto">
              <a:lnSpc>
                <a:spcPct val="130000"/>
              </a:lnSpc>
            </a:pPr>
            <a:r>
              <a:rPr sz="2400" dirty="0">
                <a:latin typeface="宋体" panose="02010600030101010101" pitchFamily="2" charset="-122"/>
                <a:ea typeface="宋体" panose="02010600030101010101" pitchFamily="2" charset="-122"/>
              </a:rPr>
              <a:t>(2)更换灯泡、搬动电器前应断开电源开关;</a:t>
            </a:r>
          </a:p>
          <a:p>
            <a:pPr algn="just" fontAlgn="auto">
              <a:lnSpc>
                <a:spcPct val="130000"/>
              </a:lnSpc>
            </a:pPr>
            <a:r>
              <a:rPr sz="2400" dirty="0">
                <a:latin typeface="宋体" panose="02010600030101010101" pitchFamily="2" charset="-122"/>
                <a:ea typeface="宋体" panose="02010600030101010101" pitchFamily="2" charset="-122"/>
              </a:rPr>
              <a:t>(3)不弄湿用电器,不损坏绝缘层;</a:t>
            </a:r>
          </a:p>
          <a:p>
            <a:pPr algn="just" fontAlgn="auto">
              <a:lnSpc>
                <a:spcPct val="130000"/>
              </a:lnSpc>
            </a:pPr>
            <a:r>
              <a:rPr sz="2400" dirty="0">
                <a:latin typeface="宋体" panose="02010600030101010101" pitchFamily="2" charset="-122"/>
                <a:ea typeface="宋体" panose="02010600030101010101" pitchFamily="2" charset="-122"/>
              </a:rPr>
              <a:t>(4)保险装置、插座、导线、家用电器等达到使用寿命应及时更换.</a:t>
            </a:r>
          </a:p>
        </p:txBody>
      </p:sp>
      <p:sp>
        <p:nvSpPr>
          <p:cNvPr id="8" name="矩形 7"/>
          <p:cNvSpPr/>
          <p:nvPr/>
        </p:nvSpPr>
        <p:spPr>
          <a:xfrm>
            <a:off x="7038134" y="1337037"/>
            <a:ext cx="1715770" cy="460375"/>
          </a:xfrm>
          <a:prstGeom prst="rect">
            <a:avLst/>
          </a:prstGeom>
        </p:spPr>
        <p:txBody>
          <a:bodyPr wrap="non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不高于36 V</a:t>
            </a:r>
          </a:p>
        </p:txBody>
      </p:sp>
      <p:sp>
        <p:nvSpPr>
          <p:cNvPr id="2" name="矩形 1"/>
          <p:cNvSpPr/>
          <p:nvPr/>
        </p:nvSpPr>
        <p:spPr>
          <a:xfrm>
            <a:off x="4621530" y="3289300"/>
            <a:ext cx="1654810" cy="460375"/>
          </a:xfrm>
          <a:prstGeom prst="rect">
            <a:avLst/>
          </a:prstGeom>
        </p:spPr>
        <p:txBody>
          <a:bodyPr wrap="square">
            <a:spAutoFit/>
          </a:bodyPr>
          <a:lstStyle/>
          <a:p>
            <a:pPr algn="l"/>
            <a:r>
              <a:rPr lang="zh-CN" altLang="en-US" sz="2400" b="1" kern="100" dirty="0">
                <a:solidFill>
                  <a:srgbClr val="EE3028"/>
                </a:solidFill>
                <a:uFill>
                  <a:solidFill>
                    <a:srgbClr val="000000"/>
                  </a:solidFill>
                </a:uFill>
                <a:latin typeface="宋体" panose="02010600030101010101" pitchFamily="2" charset="-122"/>
                <a:ea typeface="宋体" panose="02010600030101010101" pitchFamily="2" charset="-122"/>
                <a:cs typeface="Times New Roman" panose="02020603050405020304" pitchFamily="18" charset="0"/>
              </a:rPr>
              <a:t>切断电源</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3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3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253</Words>
  <Application>Microsoft Office PowerPoint</Application>
  <PresentationFormat>自定义</PresentationFormat>
  <Paragraphs>96</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2021-03-11T14:02:11Z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