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1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23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2.jpeg"/><Relationship Id="rId5" Type="http://schemas.openxmlformats.org/officeDocument/2006/relationships/tags" Target="../tags/tag24.xml"/><Relationship Id="rId10" Type="http://schemas.openxmlformats.org/officeDocument/2006/relationships/image" Target="../media/image18.svg"/><Relationship Id="rId4" Type="http://schemas.openxmlformats.org/officeDocument/2006/relationships/tags" Target="../tags/tag23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97655" y="2581534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动能和势能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910427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  <p:pic>
        <p:nvPicPr>
          <p:cNvPr id="10" name="20250417_17094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7841" end="9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9185" y="2344420"/>
            <a:ext cx="7453630" cy="4324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910427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8530" y="2475865"/>
            <a:ext cx="104692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让同一个钢球分别从不同的高度由静止开始滚下，钢球运动到水平面时的快慢一样吗？哪次木块被撞得远？</a:t>
            </a:r>
          </a:p>
        </p:txBody>
      </p:sp>
      <p:pic>
        <p:nvPicPr>
          <p:cNvPr id="11" name="https://img8.file.cache.docer.com/storage/1643092447826177000/0513914efdd9d981e7e2b8966f316afd.gif" descr="动能与哪些因素有关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830" y="2089785"/>
            <a:ext cx="4661535" cy="4661535"/>
          </a:xfrm>
          <a:prstGeom prst="rect">
            <a:avLst/>
          </a:prstGeom>
        </p:spPr>
      </p:pic>
      <p:pic>
        <p:nvPicPr>
          <p:cNvPr id="12" name="https://img8.file.cache.docer.com/storage/1643101279720765100/3110149390f779b3ed1b35d8c72752df.gif" descr="动能与哪些因素有关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830" y="3429000"/>
            <a:ext cx="4661535" cy="46615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2190" y="3429000"/>
            <a:ext cx="608774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实验表明，钢球从高处滚下，高度越高，钢球运动到水平面时速度越</a:t>
            </a:r>
            <a:r>
              <a:rPr lang="en-US" altLang="zh-CN" sz="2800"/>
              <a:t>___________,</a:t>
            </a:r>
            <a:r>
              <a:rPr lang="zh-CN" altLang="en-US" sz="2800"/>
              <a:t>木块被撞得越</a:t>
            </a:r>
            <a:r>
              <a:rPr lang="en-US" altLang="zh-CN" sz="2800"/>
              <a:t>_________</a:t>
            </a:r>
            <a:r>
              <a:rPr lang="zh-CN" altLang="en-US" sz="2800"/>
              <a:t>。所以，质量相同时，钢球的速度越大，动能越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94815" y="4798695"/>
            <a:ext cx="81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88330" y="4798695"/>
            <a:ext cx="81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远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698115" y="6097270"/>
            <a:ext cx="81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大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910427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8530" y="2475865"/>
            <a:ext cx="104692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2.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让质量不同的钢球从同一高度由静止开始滚下。哪个钢球把木块撞得远？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12190" y="3429000"/>
            <a:ext cx="60877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实验表明，</a:t>
            </a:r>
            <a:r>
              <a:rPr lang="zh-CN" sz="2800"/>
              <a:t>速度相同时，质量越</a:t>
            </a:r>
            <a:r>
              <a:rPr lang="en-US" altLang="zh-CN" sz="2800"/>
              <a:t>_________</a:t>
            </a:r>
            <a:r>
              <a:rPr lang="zh-CN" altLang="en-US" sz="2800"/>
              <a:t>的钢球将木块撞得越远。所以，钢球的速度相同时，质量越大，动能越</a:t>
            </a:r>
            <a:r>
              <a:rPr lang="en-US" altLang="zh-CN" sz="2800"/>
              <a:t>________</a:t>
            </a:r>
            <a:r>
              <a:rPr lang="zh-CN" altLang="en-US" sz="2800"/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09090" y="4204970"/>
            <a:ext cx="81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大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593340" y="5467985"/>
            <a:ext cx="815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大</a:t>
            </a:r>
          </a:p>
        </p:txBody>
      </p:sp>
      <p:pic>
        <p:nvPicPr>
          <p:cNvPr id="19" name="https://img8.file.cache.docer.com/storage/1643101279720765100/3110149390f779b3ed1b35d8c72752df.gif" descr="动能与哪些因素有关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635" y="1866900"/>
            <a:ext cx="4837430" cy="4837430"/>
          </a:xfrm>
          <a:prstGeom prst="rect">
            <a:avLst/>
          </a:prstGeom>
        </p:spPr>
      </p:pic>
      <p:pic>
        <p:nvPicPr>
          <p:cNvPr id="20" name="https://img8.file.cache.docer.com/storage/1643100008169254200/ae7cbe8ff4a5df14e3db43d6da5cf6ee.gif" descr="动能与哪些因素有关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635" y="3390265"/>
            <a:ext cx="4825365" cy="4825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94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2400935"/>
            <a:ext cx="21158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思考与讨论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855595"/>
            <a:ext cx="10820400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1.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本次实验中的变量有哪些？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accent5"/>
                </a:solidFill>
              </a:rPr>
              <a:t>答：钢球的质量、钢球到达平面的速度。</a:t>
            </a:r>
            <a:endParaRPr lang="zh-CN" altLang="en-US" sz="280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2.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在本次实验中采用了哪些实验方法？</a:t>
            </a:r>
            <a:endParaRPr lang="zh-CN" altLang="en-US" sz="2800"/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accent5"/>
                </a:solidFill>
              </a:rPr>
              <a:t>答：转换法</a:t>
            </a:r>
            <a:r>
              <a:rPr lang="en-US" altLang="zh-CN" sz="2800">
                <a:solidFill>
                  <a:schemeClr val="accent5"/>
                </a:solidFill>
              </a:rPr>
              <a:t>——</a:t>
            </a:r>
            <a:r>
              <a:rPr lang="zh-CN" altLang="en-US" sz="2800">
                <a:solidFill>
                  <a:schemeClr val="accent5"/>
                </a:solidFill>
              </a:rPr>
              <a:t>通过木块移动的距离</a:t>
            </a:r>
            <a:r>
              <a:rPr lang="en-US" altLang="zh-CN" sz="2800" i="1">
                <a:solidFill>
                  <a:schemeClr val="accent5"/>
                </a:solidFill>
              </a:rPr>
              <a:t>s</a:t>
            </a:r>
            <a:r>
              <a:rPr lang="zh-CN" altLang="en-US" sz="2800">
                <a:solidFill>
                  <a:schemeClr val="accent5"/>
                </a:solidFill>
              </a:rPr>
              <a:t>来反映动能的大小；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accent5"/>
                </a:solidFill>
              </a:rPr>
              <a:t>   </a:t>
            </a:r>
            <a:r>
              <a:rPr lang="zh-CN" altLang="en-US" sz="2800">
                <a:solidFill>
                  <a:schemeClr val="accent5"/>
                </a:solidFill>
              </a:rPr>
              <a:t>控制变量法</a:t>
            </a:r>
            <a:r>
              <a:rPr lang="en-US" altLang="zh-CN" sz="2800">
                <a:solidFill>
                  <a:schemeClr val="accent5"/>
                </a:solidFill>
              </a:rPr>
              <a:t>——</a:t>
            </a:r>
            <a:r>
              <a:rPr lang="zh-CN" altLang="en-US" sz="2800">
                <a:solidFill>
                  <a:schemeClr val="accent5"/>
                </a:solidFill>
              </a:rPr>
              <a:t>在研究钢球质量对动能的影响时，控制钢球滚到平面的速度大小相等；在研究</a:t>
            </a:r>
            <a:r>
              <a:rPr lang="zh-CN" altLang="en-US" sz="2800">
                <a:solidFill>
                  <a:schemeClr val="accent5"/>
                </a:solidFill>
                <a:sym typeface="+mn-ea"/>
              </a:rPr>
              <a:t>钢球滚到平面的速度大小对动能的影响时，控制钢球质量相等。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9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&amp;pky92149294373&amp;"/>
          <p:cNvPicPr>
            <a:picLocks noChangeAspect="1"/>
          </p:cNvPicPr>
          <p:nvPr/>
        </p:nvPicPr>
        <p:blipFill>
          <a:blip r:embed="rId3">
            <a:alphaModFix amt="40000"/>
          </a:blip>
          <a:srcRect l="-26" t="202" r="26" b="17106"/>
          <a:stretch>
            <a:fillRect/>
          </a:stretch>
        </p:blipFill>
        <p:spPr>
          <a:xfrm>
            <a:off x="0" y="611505"/>
            <a:ext cx="12188825" cy="623697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94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816735" y="2445385"/>
            <a:ext cx="88722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实验结论：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大量实验表明：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质量相同的物体，运动的速度越大，它的动能越大；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运动速度相同的物体，质量越大，它的动能越大。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1739265"/>
            <a:ext cx="1942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pic>
        <p:nvPicPr>
          <p:cNvPr id="11" name="图片 10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90" y="1745615"/>
            <a:ext cx="497205" cy="4972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09015" y="2391410"/>
            <a:ext cx="5207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某段道路的标志牌显示：小型客车最高行驶速度不得超过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100km/h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；大型客车、载货汽车最高行驶速度不得超过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80km/h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请你用物理知识解释，为什么要对机动车的最高行驶速度进行限制？为什么在同样的道路上，对不同车型会设定不一样的最高行驶速度？</a:t>
            </a:r>
          </a:p>
        </p:txBody>
      </p:sp>
      <p:pic>
        <p:nvPicPr>
          <p:cNvPr id="1843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675" y="1548765"/>
            <a:ext cx="3902075" cy="431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1739265"/>
            <a:ext cx="1942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pic>
        <p:nvPicPr>
          <p:cNvPr id="11" name="图片 10" descr="讨论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590" y="1745615"/>
            <a:ext cx="497205" cy="497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9795" y="2391410"/>
            <a:ext cx="58248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车型不同，车的质量往往也不同。如果车的行驶速度相同，质量大的车，动能大，行驶时危险性就大。因此，在同样的道路上，交通管理部门会对不同车型设定不同的最高行驶速度。</a:t>
            </a:r>
          </a:p>
        </p:txBody>
      </p:sp>
      <p:pic>
        <p:nvPicPr>
          <p:cNvPr id="1843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965" y="1953260"/>
            <a:ext cx="3902075" cy="431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32055" y="5888067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93775" y="5732145"/>
            <a:ext cx="108077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定义：在</a:t>
            </a:r>
            <a:r>
              <a:rPr lang="zh-CN" altLang="en-US" sz="2800" b="1">
                <a:solidFill>
                  <a:srgbClr val="FF0000"/>
                </a:solidFill>
              </a:rPr>
              <a:t>地球表面附近</a:t>
            </a:r>
            <a:r>
              <a:rPr lang="zh-CN" altLang="en-US" sz="2800"/>
              <a:t>，物体由于</a:t>
            </a:r>
            <a:r>
              <a:rPr lang="zh-CN" altLang="en-US" sz="2800" b="1">
                <a:solidFill>
                  <a:srgbClr val="FF0000"/>
                </a:solidFill>
              </a:rPr>
              <a:t>受到重力并处在一定高度时</a:t>
            </a:r>
            <a:r>
              <a:rPr lang="zh-CN" altLang="en-US" sz="2800"/>
              <a:t>所具有的能，叫作重力势能。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93775" y="2540000"/>
            <a:ext cx="50120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打桩机在工作时，把重锤高高举起，重锤落下就可以把桩打入地下，重锤对桩做了功。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这说明高处的重锤具有能量。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081520" y="619760"/>
            <a:ext cx="3387069" cy="4963125"/>
            <a:chOff x="9562" y="992"/>
            <a:chExt cx="5513" cy="8265"/>
          </a:xfrm>
        </p:grpSpPr>
        <p:pic>
          <p:nvPicPr>
            <p:cNvPr id="18" name="https://docer-ks3.wpscdn.cn/picture/57266514/cb56b22794cd8d30da66a3c41999208e_612.jpg" descr="heavy duty machinery on construction site. Detail of highway building with rotary drilling machin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2" y="992"/>
              <a:ext cx="5513" cy="826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0297" y="2310"/>
              <a:ext cx="2646" cy="23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被举高的桩锤具有重力势能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94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135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重力势能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ttps://docer-ks3.wpscdn.cn/picture/37132325/1eaeac1399f5e169be7174335a00a4d3_612.jpg" descr="电力线,植物群,水电站,水坝,水力发电,水库,发电站,工厂,电缆,水"/>
          <p:cNvPicPr>
            <a:picLocks noChangeAspect="1"/>
          </p:cNvPicPr>
          <p:nvPr/>
        </p:nvPicPr>
        <p:blipFill>
          <a:blip r:embed="rId3">
            <a:alphaModFix amt="55000"/>
          </a:blip>
          <a:srcRect t="15394" b="7865"/>
          <a:stretch>
            <a:fillRect/>
          </a:stretch>
        </p:blipFill>
        <p:spPr>
          <a:xfrm>
            <a:off x="1905" y="612140"/>
            <a:ext cx="12190095" cy="62458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51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92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重力势能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54098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385695"/>
            <a:ext cx="3570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重力势能的影响因素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3201382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99795" y="3046095"/>
            <a:ext cx="908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物体的</a:t>
            </a:r>
            <a:r>
              <a:rPr lang="zh-CN" altLang="en-US" sz="2800" b="1">
                <a:solidFill>
                  <a:srgbClr val="FF0000"/>
                </a:solidFill>
              </a:rPr>
              <a:t>质量越大，位置越高</a:t>
            </a:r>
            <a:r>
              <a:rPr lang="zh-CN" altLang="en-US" sz="2800"/>
              <a:t>，它的</a:t>
            </a:r>
            <a:r>
              <a:rPr lang="zh-CN" altLang="en-US" sz="2800" b="1">
                <a:solidFill>
                  <a:srgbClr val="FF0000"/>
                </a:solidFill>
              </a:rPr>
              <a:t>重力势能就越大</a:t>
            </a:r>
            <a:r>
              <a:rPr lang="zh-CN" altLang="en-US" sz="2800"/>
              <a:t>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43470" y="3763645"/>
            <a:ext cx="3654425" cy="224536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mpd="dbl">
            <a:solidFill>
              <a:schemeClr val="accent6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如果想让水力发电站发出更多的电，就要想办法储存更多的水，将水位提得更高，尽量增大水的重力势能。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51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92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重力势能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11400"/>
            <a:ext cx="1942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pic>
        <p:nvPicPr>
          <p:cNvPr id="11" name="图片 10" descr="讨论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2590" y="2317750"/>
            <a:ext cx="497205" cy="497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9795" y="2923540"/>
            <a:ext cx="5863590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我国的乌东德水电站的拦河拱坝高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270m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。水电站满负荷发电时，一天的发电量就可以满足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30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万人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年的生活用电。我国葛洲坝水电站的拦河坝高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70m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。有人说，前者水的重力势能比后者的大。能够这样简单地得出结论吗？为什么？</a:t>
            </a:r>
          </a:p>
        </p:txBody>
      </p:sp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6866255" y="684530"/>
            <a:ext cx="4345940" cy="5341620"/>
            <a:chOff x="10813" y="1078"/>
            <a:chExt cx="6844" cy="8412"/>
          </a:xfrm>
        </p:grpSpPr>
        <p:grpSp>
          <p:nvGrpSpPr>
            <p:cNvPr id="18" name="组合 17"/>
            <p:cNvGrpSpPr/>
            <p:nvPr>
              <p:custDataLst>
                <p:tags r:id="rId3"/>
              </p:custDataLst>
            </p:nvPr>
          </p:nvGrpSpPr>
          <p:grpSpPr>
            <a:xfrm>
              <a:off x="10813" y="1078"/>
              <a:ext cx="6844" cy="4562"/>
              <a:chOff x="10813" y="1078"/>
              <a:chExt cx="6844" cy="4562"/>
            </a:xfrm>
          </p:grpSpPr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0813" y="1078"/>
                <a:ext cx="6845" cy="4562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2347" y="4915"/>
                <a:ext cx="4240" cy="72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/>
                  <a:t>乌东德水电站</a:t>
                </a: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813" y="5640"/>
              <a:ext cx="6845" cy="385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12347" y="8765"/>
              <a:ext cx="4240" cy="72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葛洲坝水电站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51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92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弹力势能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11400"/>
            <a:ext cx="10340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发生形变的物体在恢复原状时可以做功，因此也具有能量。</a:t>
            </a:r>
          </a:p>
        </p:txBody>
      </p:sp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404995" y="2734310"/>
            <a:ext cx="3234690" cy="304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32985" y="5782310"/>
            <a:ext cx="29406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拉弯的弓能将箭射出，具有能量。</a:t>
            </a:r>
          </a:p>
        </p:txBody>
      </p:sp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500380" y="2809240"/>
            <a:ext cx="3904615" cy="29730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4935" y="5782310"/>
            <a:ext cx="4618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发生形变的网球拍能将网球弹出，具有能量。</a:t>
            </a:r>
          </a:p>
        </p:txBody>
      </p:sp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7773670" y="2834005"/>
            <a:ext cx="4318000" cy="2853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7958455" y="5782310"/>
            <a:ext cx="3949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被压弯的跳板能将运动员弹起，具有能量。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51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92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弹力势能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54098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99795" y="2385695"/>
            <a:ext cx="922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定义：物体由于</a:t>
            </a:r>
            <a:r>
              <a:rPr lang="zh-CN" altLang="en-US" sz="2800" b="1">
                <a:solidFill>
                  <a:srgbClr val="FF0000"/>
                </a:solidFill>
              </a:rPr>
              <a:t>发生弹性形变</a:t>
            </a:r>
            <a:r>
              <a:rPr lang="zh-CN" altLang="en-US" sz="2800"/>
              <a:t>而具有的</a:t>
            </a:r>
            <a:r>
              <a:rPr lang="zh-CN" altLang="en-US" sz="2800" b="1">
                <a:solidFill>
                  <a:srgbClr val="FF0000"/>
                </a:solidFill>
              </a:rPr>
              <a:t>能</a:t>
            </a:r>
            <a:r>
              <a:rPr lang="zh-CN" altLang="en-US" sz="2800"/>
              <a:t>叫作</a:t>
            </a:r>
            <a:r>
              <a:rPr lang="zh-CN" altLang="en-US" sz="2800" b="1">
                <a:solidFill>
                  <a:srgbClr val="FF0000"/>
                </a:solidFill>
              </a:rPr>
              <a:t>弹性势能</a:t>
            </a:r>
            <a:r>
              <a:rPr lang="zh-CN" altLang="en-US" sz="2800"/>
              <a:t>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4900" y="3428077"/>
            <a:ext cx="295322" cy="210471"/>
            <a:chOff x="435463" y="1226414"/>
            <a:chExt cx="295380" cy="210512"/>
          </a:xfrm>
        </p:grpSpPr>
        <p:sp>
          <p:nvSpPr>
            <p:cNvPr id="19" name="矩形 1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99795" y="3272155"/>
            <a:ext cx="8816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影响因素：物体的</a:t>
            </a:r>
            <a:r>
              <a:rPr lang="zh-CN" altLang="en-US" sz="2800" b="1">
                <a:solidFill>
                  <a:srgbClr val="FF0000"/>
                </a:solidFill>
              </a:rPr>
              <a:t>弹性形变越大</a:t>
            </a:r>
            <a:r>
              <a:rPr lang="zh-CN" altLang="en-US" sz="2800"/>
              <a:t>，具有的</a:t>
            </a:r>
            <a:r>
              <a:rPr lang="zh-CN" altLang="en-US" sz="2800" b="1">
                <a:solidFill>
                  <a:srgbClr val="FF0000"/>
                </a:solidFill>
              </a:rPr>
              <a:t>弹性势能越大</a:t>
            </a:r>
            <a:r>
              <a:rPr lang="zh-CN" altLang="en-US" sz="2800"/>
              <a:t>。</a:t>
            </a:r>
          </a:p>
        </p:txBody>
      </p:sp>
      <p:pic>
        <p:nvPicPr>
          <p:cNvPr id="22" name="https://docer-ks3.wpscdn.cn/picture/68275981/8b822f67db96745b5fa0b754587cd912_612.jpg" descr="Silver Metal Spring In Different Siz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470" y="4142105"/>
            <a:ext cx="3471545" cy="2604135"/>
          </a:xfrm>
          <a:prstGeom prst="rect">
            <a:avLst/>
          </a:prstGeom>
        </p:spPr>
      </p:pic>
      <p:pic>
        <p:nvPicPr>
          <p:cNvPr id="23" name="https://docer-ks3.wpscdn.cn/picture/32315593/07348a36e6bfaac5c0831c4404a745eb_612.jpg" descr="Rubber Band shoot"/>
          <p:cNvPicPr>
            <a:picLocks noChangeAspect="1"/>
          </p:cNvPicPr>
          <p:nvPr/>
        </p:nvPicPr>
        <p:blipFill>
          <a:blip r:embed="rId4"/>
          <a:srcRect r="17982"/>
          <a:stretch>
            <a:fillRect/>
          </a:stretch>
        </p:blipFill>
        <p:spPr>
          <a:xfrm>
            <a:off x="899795" y="4092575"/>
            <a:ext cx="3206115" cy="2605405"/>
          </a:xfrm>
          <a:prstGeom prst="rect">
            <a:avLst/>
          </a:prstGeom>
        </p:spPr>
      </p:pic>
      <p:pic>
        <p:nvPicPr>
          <p:cNvPr id="24" name="https://docer-ks3.wpscdn.cn/picture/70272957/1adaa26759ea91a2067333d494ebf727_612.jpg" descr="Archer draws his compound bow silhouet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10" y="4111625"/>
            <a:ext cx="3972560" cy="2647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518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926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势能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540982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2385695"/>
            <a:ext cx="10768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定义：人们将</a:t>
            </a:r>
            <a:r>
              <a:rPr lang="zh-CN" altLang="en-US" sz="2800" b="1">
                <a:solidFill>
                  <a:srgbClr val="FF0000"/>
                </a:solidFill>
              </a:rPr>
              <a:t>重力势能</a:t>
            </a:r>
            <a:r>
              <a:rPr lang="zh-CN" altLang="en-US" sz="2800"/>
              <a:t>、</a:t>
            </a:r>
            <a:r>
              <a:rPr lang="zh-CN" altLang="en-US" sz="2800" b="1">
                <a:solidFill>
                  <a:srgbClr val="FF0000"/>
                </a:solidFill>
              </a:rPr>
              <a:t>弹性势能</a:t>
            </a:r>
            <a:r>
              <a:rPr lang="zh-CN" altLang="en-US" sz="2800"/>
              <a:t>这类能统称为</a:t>
            </a:r>
            <a:r>
              <a:rPr lang="zh-CN" altLang="en-US" sz="2800" b="1">
                <a:solidFill>
                  <a:srgbClr val="FF0000"/>
                </a:solidFill>
              </a:rPr>
              <a:t>势能</a:t>
            </a:r>
            <a:r>
              <a:rPr lang="zh-CN" altLang="en-US" sz="2800"/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32604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99795" y="3105150"/>
            <a:ext cx="9654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单位：势能的单位在国际单位制中为</a:t>
            </a:r>
            <a:r>
              <a:rPr lang="zh-CN" altLang="en-US" sz="2800" b="1">
                <a:solidFill>
                  <a:srgbClr val="FF0000"/>
                </a:solidFill>
              </a:rPr>
              <a:t>焦耳（</a:t>
            </a:r>
            <a:r>
              <a:rPr lang="en-US" altLang="zh-CN" sz="2800" b="1">
                <a:solidFill>
                  <a:srgbClr val="FF0000"/>
                </a:solidFill>
              </a:rPr>
              <a:t>J</a:t>
            </a:r>
            <a:r>
              <a:rPr lang="zh-CN" altLang="en-US" sz="2800" b="1">
                <a:solidFill>
                  <a:srgbClr val="FF0000"/>
                </a:solidFill>
              </a:rPr>
              <a:t>）</a:t>
            </a:r>
          </a:p>
        </p:txBody>
      </p:sp>
      <p:pic>
        <p:nvPicPr>
          <p:cNvPr id="19" name="图片 18"/>
          <p:cNvPicPr/>
          <p:nvPr/>
        </p:nvPicPr>
        <p:blipFill>
          <a:blip r:embed="rId3"/>
          <a:stretch>
            <a:fillRect/>
          </a:stretch>
        </p:blipFill>
        <p:spPr>
          <a:xfrm>
            <a:off x="1495425" y="3762375"/>
            <a:ext cx="3517265" cy="2507615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4"/>
          <a:stretch>
            <a:fillRect/>
          </a:stretch>
        </p:blipFill>
        <p:spPr>
          <a:xfrm>
            <a:off x="6588125" y="3743960"/>
            <a:ext cx="3625850" cy="2526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85" y="1096010"/>
            <a:ext cx="704342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1. 2024</a:t>
            </a:r>
            <a:r>
              <a:rPr lang="zh-CN" altLang="en-US" sz="2800"/>
              <a:t>年</a:t>
            </a:r>
            <a:r>
              <a:rPr lang="en-US" altLang="zh-CN" sz="2800"/>
              <a:t>3</a:t>
            </a:r>
            <a:r>
              <a:rPr lang="zh-CN" altLang="en-US" sz="2800"/>
              <a:t>月</a:t>
            </a:r>
            <a:r>
              <a:rPr lang="en-US" altLang="zh-CN" sz="2800"/>
              <a:t>26</a:t>
            </a:r>
            <a:r>
              <a:rPr lang="zh-CN" altLang="en-US" sz="2800"/>
              <a:t>日，美国</a:t>
            </a:r>
            <a:r>
              <a:rPr lang="en-US" altLang="zh-CN" sz="2800"/>
              <a:t>“</a:t>
            </a:r>
            <a:r>
              <a:rPr lang="zh-CN" altLang="en-US" sz="2800"/>
              <a:t>弗朗西斯</a:t>
            </a:r>
            <a:r>
              <a:rPr lang="en-US" altLang="zh-CN" sz="2800"/>
              <a:t>·</a:t>
            </a:r>
            <a:r>
              <a:rPr lang="zh-CN" altLang="en-US" sz="2800"/>
              <a:t>斯科特</a:t>
            </a:r>
            <a:r>
              <a:rPr lang="en-US" altLang="zh-CN" sz="2800"/>
              <a:t>·</a:t>
            </a:r>
            <a:r>
              <a:rPr lang="zh-CN" altLang="en-US" sz="2800"/>
              <a:t>基</a:t>
            </a:r>
            <a:r>
              <a:rPr lang="en-US" altLang="zh-CN" sz="2800"/>
              <a:t>”</a:t>
            </a:r>
            <a:r>
              <a:rPr lang="zh-CN" altLang="en-US" sz="2800"/>
              <a:t>大桥被</a:t>
            </a:r>
            <a:r>
              <a:rPr lang="en-US" altLang="zh-CN" sz="2800"/>
              <a:t>“</a:t>
            </a:r>
            <a:r>
              <a:rPr lang="zh-CN" altLang="en-US" sz="2800"/>
              <a:t>达利</a:t>
            </a:r>
            <a:r>
              <a:rPr lang="en-US" altLang="zh-CN" sz="2800"/>
              <a:t>”</a:t>
            </a:r>
            <a:r>
              <a:rPr lang="zh-CN" altLang="en-US" sz="2800"/>
              <a:t>号集装箱船撞毁，如图所示，撞击前，船突发故障失去动力，但并没有立即停下，这是因为</a:t>
            </a:r>
            <a:r>
              <a:rPr lang="en-US" altLang="zh-CN" sz="2800" u="sng"/>
              <a:t>                        </a:t>
            </a:r>
            <a:r>
              <a:rPr lang="zh-CN" altLang="en-US" sz="2800"/>
              <a:t>，当船以</a:t>
            </a:r>
            <a:r>
              <a:rPr lang="en-US" altLang="zh-CN" sz="2800"/>
              <a:t>10.8km/h</a:t>
            </a:r>
            <a:r>
              <a:rPr lang="zh-CN" altLang="en-US" sz="2800"/>
              <a:t>、合</a:t>
            </a:r>
            <a:r>
              <a:rPr lang="en-US" altLang="zh-CN" sz="2800" u="sng"/>
              <a:t>           </a:t>
            </a:r>
            <a:r>
              <a:rPr lang="en-US" altLang="zh-CN" sz="2800"/>
              <a:t>m/s</a:t>
            </a:r>
            <a:r>
              <a:rPr lang="zh-CN" altLang="en-US" sz="2800"/>
              <a:t>的速度撞击大桥时，虽然船速较慢，但由于船的</a:t>
            </a:r>
            <a:r>
              <a:rPr lang="en-US" altLang="zh-CN" sz="2800" u="sng"/>
              <a:t>           </a:t>
            </a:r>
            <a:r>
              <a:rPr lang="zh-CN" altLang="en-US" sz="2800"/>
              <a:t>很大导致其</a:t>
            </a:r>
            <a:r>
              <a:rPr lang="en-US" altLang="zh-CN" sz="2800" u="sng"/>
              <a:t>           </a:t>
            </a:r>
            <a:r>
              <a:rPr lang="zh-CN" altLang="en-US" sz="2800"/>
              <a:t>能很大，使得船将大桥撞毁。</a:t>
            </a:r>
          </a:p>
        </p:txBody>
      </p:sp>
      <p:pic>
        <p:nvPicPr>
          <p:cNvPr id="100021" name="图片 100021" descr="@@@c608f5ee-840c-4ee0-81a1-31e0ff12b89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45" y="2621915"/>
            <a:ext cx="3373755" cy="2231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78985" y="3136900"/>
            <a:ext cx="2477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船具有惯性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48735" y="3821430"/>
            <a:ext cx="730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756275" y="4404995"/>
            <a:ext cx="1143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质量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97050" y="4988560"/>
            <a:ext cx="1225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56920" y="1366838"/>
            <a:ext cx="10544810" cy="31051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kumimoji="0" 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建高楼时首先要打好地基，原来相同高度的相同地桩，经打击后某一瞬间三个地桩所处的位置如图所示，由此可知，打桩时，三个重锤中</a:t>
            </a:r>
            <a:r>
              <a:rPr kumimoji="0" lang="zh-CN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kumimoji="0" 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锤的做功本领最大，如果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两锤的质量相同，则刚开始下落时，</a:t>
            </a:r>
            <a:r>
              <a:rPr kumimoji="0" lang="zh-CN" altLang="en-US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锤的高度要高一些。如果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两锤刚下落时的高度相同，则</a:t>
            </a:r>
            <a:r>
              <a:rPr kumimoji="0" lang="zh-CN" altLang="en-US" sz="2800" b="0" i="0" u="sng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kumimoji="0" lang="zh-CN" altLang="en-US" sz="2800" b="0" i="0" u="none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锤的质量要小一些。</a:t>
            </a:r>
          </a:p>
        </p:txBody>
      </p:sp>
      <p:pic>
        <p:nvPicPr>
          <p:cNvPr id="39937" name="图片24" descr="菁优网：http://www.jyeoo.co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1100" y="4501515"/>
            <a:ext cx="3615690" cy="212725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126407" y="2696259"/>
            <a:ext cx="4540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矩形 5"/>
          <p:cNvSpPr/>
          <p:nvPr/>
        </p:nvSpPr>
        <p:spPr>
          <a:xfrm>
            <a:off x="3174461" y="3283079"/>
            <a:ext cx="4540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矩形 6"/>
          <p:cNvSpPr/>
          <p:nvPr/>
        </p:nvSpPr>
        <p:spPr>
          <a:xfrm>
            <a:off x="3174417" y="3918679"/>
            <a:ext cx="4540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85" y="1096010"/>
            <a:ext cx="99218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</a:t>
            </a:r>
            <a:r>
              <a:rPr lang="zh-CN" altLang="en-US" sz="2800"/>
              <a:t>用橡皮筋来做几个小实验：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①</a:t>
            </a:r>
            <a:r>
              <a:rPr lang="zh-CN" altLang="en-US" sz="2800"/>
              <a:t>手拉橡皮筋，橡皮筋伸长，说明力可以使物体发生</a:t>
            </a:r>
            <a:r>
              <a:rPr lang="en-US" altLang="zh-CN" sz="2800" u="sng"/>
              <a:t>           </a:t>
            </a:r>
            <a:r>
              <a:rPr lang="zh-CN" altLang="en-US" sz="2800"/>
              <a:t>；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②</a:t>
            </a:r>
            <a:r>
              <a:rPr lang="zh-CN" altLang="en-US" sz="2800"/>
              <a:t>用手拨动拉紧的橡皮筋，橡皮筋会发出声音，说明声音是由物体</a:t>
            </a:r>
            <a:r>
              <a:rPr lang="en-US" altLang="zh-CN" sz="2800" u="sng"/>
              <a:t>               </a:t>
            </a:r>
            <a:r>
              <a:rPr lang="zh-CN" altLang="en-US" sz="2800"/>
              <a:t>产生的；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③</a:t>
            </a:r>
            <a:r>
              <a:rPr lang="zh-CN" altLang="en-US" sz="2800"/>
              <a:t>用橡皮筋做成</a:t>
            </a:r>
            <a:r>
              <a:rPr lang="en-US" altLang="zh-CN" sz="2800"/>
              <a:t>“</a:t>
            </a:r>
            <a:r>
              <a:rPr lang="zh-CN" altLang="en-US" sz="2800"/>
              <a:t>弹弓</a:t>
            </a:r>
            <a:r>
              <a:rPr lang="en-US" altLang="zh-CN" sz="2800"/>
              <a:t>”</a:t>
            </a:r>
            <a:r>
              <a:rPr lang="zh-CN" altLang="en-US" sz="2800"/>
              <a:t>，能将物体弹射，说明拉长的橡皮筋具有</a:t>
            </a:r>
            <a:r>
              <a:rPr lang="en-US" altLang="zh-CN" sz="2800" u="sng"/>
              <a:t>                 </a:t>
            </a:r>
            <a:r>
              <a:rPr lang="zh-CN" altLang="en-US" sz="2800"/>
              <a:t>能。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41740" y="1793240"/>
            <a:ext cx="1376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形变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96085" y="3072130"/>
            <a:ext cx="1143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振动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98220" y="4362450"/>
            <a:ext cx="1841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弹性势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66745" y="1403350"/>
            <a:ext cx="148463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018530" y="1440180"/>
            <a:ext cx="10985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概念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16940" y="2095500"/>
            <a:ext cx="716280" cy="311150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动能和势能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2140" y="1741805"/>
            <a:ext cx="1160145" cy="381952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4775200" y="1517650"/>
            <a:ext cx="1010285" cy="349885"/>
          </a:xfrm>
          <a:prstGeom prst="rightArrow">
            <a:avLst/>
          </a:prstGeom>
          <a:noFill/>
          <a:ln w="19050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78175" y="3071495"/>
            <a:ext cx="147320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4815205" y="2597150"/>
            <a:ext cx="806450" cy="151384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85485" y="2303780"/>
            <a:ext cx="10979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概念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85485" y="3045460"/>
            <a:ext cx="631444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演示：研究物体的动能跟哪些因素有关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85485" y="3787140"/>
            <a:ext cx="38830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动能与速度、质量有关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78810" y="5249545"/>
            <a:ext cx="147256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势能</a:t>
            </a:r>
          </a:p>
        </p:txBody>
      </p:sp>
      <p:sp>
        <p:nvSpPr>
          <p:cNvPr id="12" name="左大括号 11"/>
          <p:cNvSpPr/>
          <p:nvPr/>
        </p:nvSpPr>
        <p:spPr>
          <a:xfrm>
            <a:off x="4876800" y="4813300"/>
            <a:ext cx="806450" cy="14744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19165" y="4556760"/>
            <a:ext cx="10979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概念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19165" y="5278120"/>
            <a:ext cx="34677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重力势能与弹性势能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18530" y="5999480"/>
            <a:ext cx="34683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势能与哪些因素有关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7" grpId="0" bldLvl="0" animBg="1"/>
      <p:bldP spid="11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6" grpId="0" bldLvl="0" animBg="1"/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高空抛物“杀伤力”有多恐怖？消防员用实验告诉你,科学,科学,好看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9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8355" y="1734185"/>
            <a:ext cx="6790690" cy="3905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7425" y="2479040"/>
            <a:ext cx="318833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为什么这些不重的物体会有这么大的威力呢？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458335" y="2725420"/>
            <a:ext cx="4000500" cy="3380740"/>
            <a:chOff x="1953" y="4353"/>
            <a:chExt cx="6300" cy="5324"/>
          </a:xfrm>
        </p:grpSpPr>
        <p:pic>
          <p:nvPicPr>
            <p:cNvPr id="2" name="图片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53" y="4353"/>
              <a:ext cx="6300" cy="35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476" y="8177"/>
              <a:ext cx="4904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压缩的弹簧能将能将物体弹起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09355" y="2725420"/>
            <a:ext cx="2651760" cy="3380740"/>
            <a:chOff x="13873" y="4292"/>
            <a:chExt cx="4176" cy="5324"/>
          </a:xfrm>
        </p:grpSpPr>
        <p:pic>
          <p:nvPicPr>
            <p:cNvPr id="9" name="图片 8" descr="&amp;pky93111230726&amp;"/>
            <p:cNvPicPr>
              <a:picLocks noChangeAspect="1"/>
            </p:cNvPicPr>
            <p:nvPr/>
          </p:nvPicPr>
          <p:blipFill>
            <a:blip r:embed="rId4"/>
            <a:srcRect l="17718" t="3935" r="6713"/>
            <a:stretch>
              <a:fillRect/>
            </a:stretch>
          </p:blipFill>
          <p:spPr>
            <a:xfrm>
              <a:off x="13873" y="4292"/>
              <a:ext cx="4177" cy="353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3873" y="8116"/>
              <a:ext cx="417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湍急的流水能将</a:t>
              </a:r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  <a:sym typeface="+mn-ea"/>
                </a:rPr>
                <a:t>水车</a:t>
              </a:r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推动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75920" y="2725420"/>
            <a:ext cx="3907790" cy="3448685"/>
            <a:chOff x="592" y="4292"/>
            <a:chExt cx="6154" cy="5431"/>
          </a:xfrm>
        </p:grpSpPr>
        <p:sp>
          <p:nvSpPr>
            <p:cNvPr id="12" name="文本框 11"/>
            <p:cNvSpPr txBox="1"/>
            <p:nvPr/>
          </p:nvSpPr>
          <p:spPr>
            <a:xfrm>
              <a:off x="592" y="8223"/>
              <a:ext cx="615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从高处落下的鸡蛋能砸碎玻璃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" y="4292"/>
              <a:ext cx="6154" cy="353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443470" y="3043555"/>
            <a:ext cx="1059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弹起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443153" y="1953260"/>
            <a:ext cx="1010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击碎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470775" y="4133850"/>
            <a:ext cx="1053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推动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131695" y="4999990"/>
            <a:ext cx="111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/>
              <a:t>物体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923155" y="4999990"/>
            <a:ext cx="1069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对外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264400" y="4999990"/>
            <a:ext cx="1616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ym typeface="+mn-ea"/>
              </a:rPr>
              <a:t>做了功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871345" y="3043555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压缩的弹簧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631055" y="30435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能将物体</a:t>
            </a:r>
            <a:endParaRPr lang="zh-CN" altLang="en-US" sz="2800">
              <a:latin typeface="方正教材规范楷体_GBK" panose="02000000000000000000" charset="-122"/>
              <a:ea typeface="方正教材规范楷体_GBK" panose="020000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46580" y="195326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下落的鸡蛋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606290" y="195326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能将玻璃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846580" y="4133850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湍急的水流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55185" y="413385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能将水车</a:t>
            </a:r>
          </a:p>
        </p:txBody>
      </p:sp>
      <p:sp>
        <p:nvSpPr>
          <p:cNvPr id="40" name="直角上箭头 39"/>
          <p:cNvSpPr/>
          <p:nvPr/>
        </p:nvSpPr>
        <p:spPr>
          <a:xfrm rot="5400000">
            <a:off x="2715895" y="5486400"/>
            <a:ext cx="809625" cy="1003300"/>
          </a:xfrm>
          <a:prstGeom prst="bentUpArrow">
            <a:avLst>
              <a:gd name="adj1" fmla="val 16588"/>
              <a:gd name="adj2" fmla="val 18843"/>
              <a:gd name="adj3" fmla="val 41529"/>
            </a:avLst>
          </a:prstGeom>
          <a:solidFill>
            <a:srgbClr val="BDD7EE"/>
          </a:solidFill>
          <a:ln>
            <a:solidFill>
              <a:srgbClr val="036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3856355" y="5908040"/>
            <a:ext cx="1955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36EB8"/>
                </a:solidFill>
              </a:rPr>
              <a:t>具有能量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9" grpId="0"/>
      <p:bldP spid="24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bldLvl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&amp;pky8870421347&amp;"/>
          <p:cNvPicPr>
            <a:picLocks noChangeAspect="1"/>
          </p:cNvPicPr>
          <p:nvPr/>
        </p:nvPicPr>
        <p:blipFill>
          <a:blip r:embed="rId3">
            <a:alphaModFix amt="65000"/>
          </a:blip>
          <a:srcRect l="16" t="92" r="-16" b="17885"/>
          <a:stretch>
            <a:fillRect/>
          </a:stretch>
        </p:blipFill>
        <p:spPr>
          <a:xfrm flipH="1">
            <a:off x="0" y="608330"/>
            <a:ext cx="12190095" cy="6249035"/>
          </a:xfrm>
          <a:prstGeom prst="rect">
            <a:avLst/>
          </a:prstGeom>
        </p:spPr>
      </p:pic>
      <p:sp>
        <p:nvSpPr>
          <p:cNvPr id="24580" name="圆角矩形 7"/>
          <p:cNvSpPr>
            <a:spLocks noChangeArrowheads="1"/>
          </p:cNvSpPr>
          <p:nvPr/>
        </p:nvSpPr>
        <p:spPr bwMode="auto">
          <a:xfrm>
            <a:off x="899795" y="1953260"/>
            <a:ext cx="10475595" cy="644525"/>
          </a:xfrm>
          <a:prstGeom prst="rect">
            <a:avLst/>
          </a:prstGeom>
          <a:noFill/>
          <a:ln w="25400">
            <a:noFill/>
            <a:round/>
          </a:ln>
        </p:spPr>
        <p:txBody>
          <a:bodyPr anchor="ctr"/>
          <a:lstStyle/>
          <a:p>
            <a:pPr marL="457200" indent="-457200"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定义：物体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能够对外做功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，我们就说这个物体具有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能量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。简称能。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220824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99795" y="3276600"/>
            <a:ext cx="67506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单位：与功的单位相同，也是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焦耳（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J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/>
          </a:p>
        </p:txBody>
      </p:sp>
      <p:sp>
        <p:nvSpPr>
          <p:cNvPr id="20" name="文本框 19"/>
          <p:cNvSpPr txBox="1"/>
          <p:nvPr/>
        </p:nvSpPr>
        <p:spPr>
          <a:xfrm>
            <a:off x="899795" y="4477385"/>
            <a:ext cx="1049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一般来说，一个物体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能够做的功越多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，表示这个物体的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能量越大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/>
          </a:p>
        </p:txBody>
      </p:sp>
      <p:grpSp>
        <p:nvGrpSpPr>
          <p:cNvPr id="21" name="组合 20"/>
          <p:cNvGrpSpPr/>
          <p:nvPr/>
        </p:nvGrpSpPr>
        <p:grpSpPr>
          <a:xfrm>
            <a:off x="334900" y="3440777"/>
            <a:ext cx="295322" cy="210471"/>
            <a:chOff x="435463" y="1226414"/>
            <a:chExt cx="295380" cy="210512"/>
          </a:xfrm>
        </p:grpSpPr>
        <p:sp>
          <p:nvSpPr>
            <p:cNvPr id="22" name="矩形 2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34900" y="4632672"/>
            <a:ext cx="295322" cy="210471"/>
            <a:chOff x="435463" y="1226414"/>
            <a:chExt cx="295380" cy="210512"/>
          </a:xfrm>
        </p:grpSpPr>
        <p:sp>
          <p:nvSpPr>
            <p:cNvPr id="29" name="矩形 2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545245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5296535"/>
            <a:ext cx="7999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定义：物体由于</a:t>
            </a:r>
            <a:r>
              <a:rPr lang="zh-CN" altLang="en-US" sz="2800" b="1">
                <a:solidFill>
                  <a:srgbClr val="FF0000"/>
                </a:solidFill>
              </a:rPr>
              <a:t>运动</a:t>
            </a:r>
            <a:r>
              <a:rPr lang="zh-CN" altLang="en-US" sz="2800"/>
              <a:t>而具有的</a:t>
            </a:r>
            <a:r>
              <a:rPr lang="zh-CN" altLang="en-US" sz="2800" b="1">
                <a:solidFill>
                  <a:srgbClr val="FF0000"/>
                </a:solidFill>
              </a:rPr>
              <a:t>能量</a:t>
            </a:r>
            <a:r>
              <a:rPr lang="zh-CN" altLang="en-US" sz="2800"/>
              <a:t>叫做</a:t>
            </a:r>
            <a:r>
              <a:rPr lang="zh-CN" altLang="en-US" sz="2800" b="1">
                <a:solidFill>
                  <a:srgbClr val="FF0000"/>
                </a:solidFill>
              </a:rPr>
              <a:t>动能</a:t>
            </a:r>
            <a:r>
              <a:rPr lang="zh-CN" altLang="en-US" sz="2800"/>
              <a:t>。</a:t>
            </a:r>
          </a:p>
        </p:txBody>
      </p:sp>
      <p:pic>
        <p:nvPicPr>
          <p:cNvPr id="21" name="https://img8.file.cache.docer.com/storage/1643101279720765100/3110149390f779b3ed1b35d8c72752df.gif" descr="动能与哪些因素有关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110" y="880110"/>
            <a:ext cx="5977890" cy="5977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10285" y="1767205"/>
            <a:ext cx="444182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运动的钢球碰到木块上，木块被撞走，钢球对木块做了功。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钢球能够做功，说明钢球具有能量。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68985" y="2540000"/>
            <a:ext cx="5230495" cy="3879215"/>
            <a:chOff x="-1491" y="4292"/>
            <a:chExt cx="8237" cy="6109"/>
          </a:xfrm>
        </p:grpSpPr>
        <p:sp>
          <p:nvSpPr>
            <p:cNvPr id="17" name="文本框 16"/>
            <p:cNvSpPr txBox="1"/>
            <p:nvPr/>
          </p:nvSpPr>
          <p:spPr>
            <a:xfrm>
              <a:off x="-1454" y="9579"/>
              <a:ext cx="82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从高处落下的鸡蛋具有动能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91" y="4292"/>
              <a:ext cx="8237" cy="4737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5999480" y="2543175"/>
            <a:ext cx="4865370" cy="3876040"/>
            <a:chOff x="9448" y="4005"/>
            <a:chExt cx="7662" cy="610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" y="4005"/>
              <a:ext cx="7663" cy="473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079" y="9287"/>
              <a:ext cx="64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行驶的汽车具有动能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910427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1754505"/>
            <a:ext cx="506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一切运动的物体都具有动能。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7216775" y="614680"/>
            <a:ext cx="3507740" cy="2001520"/>
            <a:chOff x="11365" y="968"/>
            <a:chExt cx="5524" cy="3152"/>
          </a:xfrm>
        </p:grpSpPr>
        <p:grpSp>
          <p:nvGrpSpPr>
            <p:cNvPr id="23" name="图形 43"/>
            <p:cNvGrpSpPr/>
            <p:nvPr/>
          </p:nvGrpSpPr>
          <p:grpSpPr>
            <a:xfrm>
              <a:off x="11365" y="968"/>
              <a:ext cx="5524" cy="3152"/>
              <a:chOff x="3957637" y="2247900"/>
              <a:chExt cx="4276725" cy="2362200"/>
            </a:xfrm>
          </p:grpSpPr>
          <p:sp>
            <p:nvSpPr>
              <p:cNvPr id="24" name="任意多边形: 形状 2"/>
              <p:cNvSpPr/>
              <p:nvPr/>
            </p:nvSpPr>
            <p:spPr>
              <a:xfrm>
                <a:off x="3971924" y="2261975"/>
                <a:ext cx="4246278" cy="2335741"/>
              </a:xfrm>
              <a:custGeom>
                <a:avLst/>
                <a:gdLst>
                  <a:gd name="connsiteX0" fmla="*/ 4242435 w 4246278"/>
                  <a:gd name="connsiteY0" fmla="*/ 1688042 h 2335741"/>
                  <a:gd name="connsiteX1" fmla="*/ 3649980 w 4246278"/>
                  <a:gd name="connsiteY1" fmla="*/ 960332 h 2335741"/>
                  <a:gd name="connsiteX2" fmla="*/ 2506028 w 4246278"/>
                  <a:gd name="connsiteY2" fmla="*/ 356447 h 2335741"/>
                  <a:gd name="connsiteX3" fmla="*/ 686753 w 4246278"/>
                  <a:gd name="connsiteY3" fmla="*/ 705062 h 2335741"/>
                  <a:gd name="connsiteX4" fmla="*/ 0 w 4246278"/>
                  <a:gd name="connsiteY4" fmla="*/ 1514687 h 2335741"/>
                  <a:gd name="connsiteX5" fmla="*/ 821055 w 4246278"/>
                  <a:gd name="connsiteY5" fmla="*/ 2335742 h 2335741"/>
                  <a:gd name="connsiteX6" fmla="*/ 3640455 w 4246278"/>
                  <a:gd name="connsiteY6" fmla="*/ 2333837 h 2335741"/>
                  <a:gd name="connsiteX7" fmla="*/ 4242435 w 4246278"/>
                  <a:gd name="connsiteY7" fmla="*/ 1688042 h 233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78" h="2335741">
                    <a:moveTo>
                      <a:pt x="4242435" y="1688042"/>
                    </a:moveTo>
                    <a:cubicBezTo>
                      <a:pt x="4286250" y="1214650"/>
                      <a:pt x="3947160" y="1003195"/>
                      <a:pt x="3649980" y="960332"/>
                    </a:cubicBezTo>
                    <a:cubicBezTo>
                      <a:pt x="3632835" y="531707"/>
                      <a:pt x="3041333" y="91652"/>
                      <a:pt x="2506028" y="356447"/>
                    </a:cubicBezTo>
                    <a:cubicBezTo>
                      <a:pt x="1625918" y="-382693"/>
                      <a:pt x="808673" y="174519"/>
                      <a:pt x="686753" y="705062"/>
                    </a:cubicBezTo>
                    <a:cubicBezTo>
                      <a:pt x="297180" y="768879"/>
                      <a:pt x="0" y="1107017"/>
                      <a:pt x="0" y="1514687"/>
                    </a:cubicBezTo>
                    <a:cubicBezTo>
                      <a:pt x="0" y="1968077"/>
                      <a:pt x="367665" y="2335742"/>
                      <a:pt x="821055" y="2335742"/>
                    </a:cubicBezTo>
                    <a:lnTo>
                      <a:pt x="3640455" y="2333837"/>
                    </a:lnTo>
                    <a:cubicBezTo>
                      <a:pt x="3976688" y="2310977"/>
                      <a:pt x="4211955" y="2026180"/>
                      <a:pt x="4242435" y="1688042"/>
                    </a:cubicBezTo>
                    <a:close/>
                  </a:path>
                </a:pathLst>
              </a:custGeom>
              <a:noFill/>
              <a:ln w="28575" cap="flat">
                <a:solidFill>
                  <a:srgbClr val="036EB8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任意多边形: 形状 3"/>
              <p:cNvSpPr/>
              <p:nvPr/>
            </p:nvSpPr>
            <p:spPr>
              <a:xfrm>
                <a:off x="4491037" y="2854642"/>
                <a:ext cx="82867" cy="54292"/>
              </a:xfrm>
              <a:custGeom>
                <a:avLst/>
                <a:gdLst>
                  <a:gd name="connsiteX0" fmla="*/ 82867 w 82867"/>
                  <a:gd name="connsiteY0" fmla="*/ 54293 h 54292"/>
                  <a:gd name="connsiteX1" fmla="*/ 0 w 82867"/>
                  <a:gd name="connsiteY1" fmla="*/ 0 h 5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867" h="54292">
                    <a:moveTo>
                      <a:pt x="82867" y="54293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任意多边形: 形状 4"/>
              <p:cNvSpPr/>
              <p:nvPr/>
            </p:nvSpPr>
            <p:spPr>
              <a:xfrm>
                <a:off x="4587239" y="2725102"/>
                <a:ext cx="34290" cy="137160"/>
              </a:xfrm>
              <a:custGeom>
                <a:avLst/>
                <a:gdLst>
                  <a:gd name="connsiteX0" fmla="*/ 34290 w 34290"/>
                  <a:gd name="connsiteY0" fmla="*/ 137160 h 137160"/>
                  <a:gd name="connsiteX1" fmla="*/ 0 w 3429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90" h="137160">
                    <a:moveTo>
                      <a:pt x="34290" y="137160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任意多边形: 形状 5"/>
              <p:cNvSpPr/>
              <p:nvPr/>
            </p:nvSpPr>
            <p:spPr>
              <a:xfrm>
                <a:off x="7412354" y="4520565"/>
                <a:ext cx="174307" cy="9525"/>
              </a:xfrm>
              <a:custGeom>
                <a:avLst/>
                <a:gdLst>
                  <a:gd name="connsiteX0" fmla="*/ 0 w 174307"/>
                  <a:gd name="connsiteY0" fmla="*/ 0 h 9525"/>
                  <a:gd name="connsiteX1" fmla="*/ 174308 w 1743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4307" h="9525">
                    <a:moveTo>
                      <a:pt x="0" y="0"/>
                    </a:moveTo>
                    <a:lnTo>
                      <a:pt x="174308" y="0"/>
                    </a:lnTo>
                  </a:path>
                </a:pathLst>
              </a:custGeom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任意多边形: 形状 6"/>
              <p:cNvSpPr/>
              <p:nvPr/>
            </p:nvSpPr>
            <p:spPr>
              <a:xfrm>
                <a:off x="6718934" y="4520565"/>
                <a:ext cx="588645" cy="9525"/>
              </a:xfrm>
              <a:custGeom>
                <a:avLst/>
                <a:gdLst>
                  <a:gd name="connsiteX0" fmla="*/ 0 w 588645"/>
                  <a:gd name="connsiteY0" fmla="*/ 0 h 9525"/>
                  <a:gd name="connsiteX1" fmla="*/ 588645 w 58864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8645" h="9525">
                    <a:moveTo>
                      <a:pt x="0" y="0"/>
                    </a:moveTo>
                    <a:lnTo>
                      <a:pt x="588645" y="0"/>
                    </a:lnTo>
                  </a:path>
                </a:pathLst>
              </a:custGeom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任意多边形: 形状 7"/>
              <p:cNvSpPr/>
              <p:nvPr/>
            </p:nvSpPr>
            <p:spPr>
              <a:xfrm>
                <a:off x="4729162" y="4520565"/>
                <a:ext cx="109537" cy="9525"/>
              </a:xfrm>
              <a:custGeom>
                <a:avLst/>
                <a:gdLst>
                  <a:gd name="connsiteX0" fmla="*/ 109538 w 109537"/>
                  <a:gd name="connsiteY0" fmla="*/ 0 h 9525"/>
                  <a:gd name="connsiteX1" fmla="*/ 0 w 10953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537" h="9525">
                    <a:moveTo>
                      <a:pt x="109538" y="0"/>
                    </a:moveTo>
                    <a:lnTo>
                      <a:pt x="0" y="0"/>
                    </a:lnTo>
                  </a:path>
                </a:pathLst>
              </a:custGeom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任意多边形: 形状 8"/>
              <p:cNvSpPr/>
              <p:nvPr/>
            </p:nvSpPr>
            <p:spPr>
              <a:xfrm>
                <a:off x="7604759" y="3315652"/>
                <a:ext cx="314325" cy="157162"/>
              </a:xfrm>
              <a:custGeom>
                <a:avLst/>
                <a:gdLst>
                  <a:gd name="connsiteX0" fmla="*/ 0 w 314325"/>
                  <a:gd name="connsiteY0" fmla="*/ 0 h 157162"/>
                  <a:gd name="connsiteX1" fmla="*/ 314325 w 314325"/>
                  <a:gd name="connsiteY1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325" h="157162">
                    <a:moveTo>
                      <a:pt x="0" y="0"/>
                    </a:moveTo>
                    <a:cubicBezTo>
                      <a:pt x="0" y="0"/>
                      <a:pt x="230505" y="18098"/>
                      <a:pt x="314325" y="157163"/>
                    </a:cubicBezTo>
                  </a:path>
                </a:pathLst>
              </a:custGeom>
              <a:noFill/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任意多边形: 形状 9"/>
              <p:cNvSpPr/>
              <p:nvPr/>
            </p:nvSpPr>
            <p:spPr>
              <a:xfrm>
                <a:off x="4411979" y="3036570"/>
                <a:ext cx="268605" cy="98107"/>
              </a:xfrm>
              <a:custGeom>
                <a:avLst/>
                <a:gdLst>
                  <a:gd name="connsiteX0" fmla="*/ 268605 w 268605"/>
                  <a:gd name="connsiteY0" fmla="*/ 0 h 98107"/>
                  <a:gd name="connsiteX1" fmla="*/ 0 w 268605"/>
                  <a:gd name="connsiteY1" fmla="*/ 98107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8605" h="98107">
                    <a:moveTo>
                      <a:pt x="268605" y="0"/>
                    </a:moveTo>
                    <a:cubicBezTo>
                      <a:pt x="268605" y="0"/>
                      <a:pt x="107632" y="7620"/>
                      <a:pt x="0" y="98107"/>
                    </a:cubicBezTo>
                  </a:path>
                </a:pathLst>
              </a:custGeom>
              <a:noFill/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任意多边形: 形状 10"/>
              <p:cNvSpPr/>
              <p:nvPr/>
            </p:nvSpPr>
            <p:spPr>
              <a:xfrm>
                <a:off x="4239577" y="3186112"/>
                <a:ext cx="110490" cy="116204"/>
              </a:xfrm>
              <a:custGeom>
                <a:avLst/>
                <a:gdLst>
                  <a:gd name="connsiteX0" fmla="*/ 110490 w 110490"/>
                  <a:gd name="connsiteY0" fmla="*/ 0 h 116204"/>
                  <a:gd name="connsiteX1" fmla="*/ 0 w 110490"/>
                  <a:gd name="connsiteY1" fmla="*/ 116205 h 11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490" h="116204">
                    <a:moveTo>
                      <a:pt x="110490" y="0"/>
                    </a:moveTo>
                    <a:cubicBezTo>
                      <a:pt x="110490" y="0"/>
                      <a:pt x="41910" y="43815"/>
                      <a:pt x="0" y="116205"/>
                    </a:cubicBezTo>
                  </a:path>
                </a:pathLst>
              </a:custGeom>
              <a:noFill/>
              <a:ln w="28575" cap="rnd">
                <a:solidFill>
                  <a:srgbClr val="94C4FF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2197" y="1880"/>
              <a:ext cx="3950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那动能与那些因素有关呢？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843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动能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34900" y="1910427"/>
            <a:ext cx="295322" cy="210471"/>
            <a:chOff x="435463" y="1226414"/>
            <a:chExt cx="295380" cy="210512"/>
          </a:xfrm>
        </p:grpSpPr>
        <p:sp>
          <p:nvSpPr>
            <p:cNvPr id="2" name="矩形 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754505"/>
            <a:ext cx="631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  </a:t>
            </a:r>
            <a:r>
              <a:rPr lang="zh-CN" altLang="en-US" sz="2800"/>
              <a:t>影响物体的动能跟哪些因素有关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06805" y="2343150"/>
            <a:ext cx="10246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如图所示，钢球从斜槽上高为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h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处滚下，在水平面上运动。运动的钢球碰上木块后，将木块撞出的距离为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s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。在同样的水平面上，木块被撞得越远，说明钢球对木块做的功就越多。木块被撞的远近反映了钢球动能的大小。</a:t>
            </a:r>
          </a:p>
        </p:txBody>
      </p:sp>
      <p:pic>
        <p:nvPicPr>
          <p:cNvPr id="12" name="图片 11"/>
          <p:cNvPicPr/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15" y="4375785"/>
            <a:ext cx="8996680" cy="2230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6,&quot;left&quot;:540.65,&quot;top&quot;:53.9,&quot;width&quot;:342.2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Microsoft Office PowerPoint</Application>
  <PresentationFormat>宽屏</PresentationFormat>
  <Paragraphs>131</Paragraphs>
  <Slides>26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方正教材规范楷体_GBK</vt:lpstr>
      <vt:lpstr>宋体</vt:lpstr>
      <vt:lpstr>微软雅黑</vt:lpstr>
      <vt:lpstr>Arial</vt:lpstr>
      <vt:lpstr>Calibri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2025-05-07T00:05:37Z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