
<file path=[Content_Types].xml><?xml version="1.0" encoding="utf-8"?>
<Types xmlns="http://schemas.openxmlformats.org/package/2006/content-types">
  <Default Extension="jpeg" ContentType="image/jpeg"/>
  <Default Extension="vml" ContentType="application/vnd.openxmlformats-officedocument.vmlDrawing"/>
  <Default Extension="bin" ContentType="application/vnd.openxmlformats-officedocument.oleObject"/>
  <Default Extension="png" ContentType="image/png"/>
  <Default Extension="wmf" ContentType="image/x-w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handoutMasterIdLst>
    <p:handoutMasterId r:id="rId22"/>
  </p:handoutMasterIdLst>
  <p:sldIdLst>
    <p:sldId id="317" r:id="rId3"/>
    <p:sldId id="258" r:id="rId4"/>
    <p:sldId id="293" r:id="rId6"/>
    <p:sldId id="323" r:id="rId7"/>
    <p:sldId id="315" r:id="rId8"/>
    <p:sldId id="263" r:id="rId9"/>
    <p:sldId id="295" r:id="rId10"/>
    <p:sldId id="296" r:id="rId11"/>
    <p:sldId id="308" r:id="rId12"/>
    <p:sldId id="320" r:id="rId13"/>
    <p:sldId id="324" r:id="rId14"/>
    <p:sldId id="340" r:id="rId15"/>
    <p:sldId id="341" r:id="rId16"/>
    <p:sldId id="321" r:id="rId17"/>
    <p:sldId id="342" r:id="rId18"/>
    <p:sldId id="325" r:id="rId19"/>
    <p:sldId id="310" r:id="rId20"/>
    <p:sldId id="292" r:id="rId21"/>
  </p:sldIdLst>
  <p:sldSz cx="12192000" cy="6858000"/>
  <p:notesSz cx="6858000" cy="9144000"/>
  <p:custDataLst>
    <p:tags r:id="rId2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7117"/>
    <a:srgbClr val="FF9900"/>
    <a:srgbClr val="177743"/>
    <a:srgbClr val="FF9B01"/>
    <a:srgbClr val="DE0023"/>
    <a:srgbClr val="1A804A"/>
    <a:srgbClr val="A7EA65"/>
    <a:srgbClr val="6DC01A"/>
    <a:srgbClr val="529013"/>
    <a:srgbClr val="1470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969" autoAdjust="0"/>
    <p:restoredTop sz="94614" autoAdjust="0"/>
  </p:normalViewPr>
  <p:slideViewPr>
    <p:cSldViewPr snapToGrid="0" showGuides="1">
      <p:cViewPr>
        <p:scale>
          <a:sx n="80" d="100"/>
          <a:sy n="80" d="100"/>
        </p:scale>
        <p:origin x="-408" y="-90"/>
      </p:cViewPr>
      <p:guideLst>
        <p:guide orient="horz" pos="1855"/>
        <p:guide pos="60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6" Type="http://schemas.openxmlformats.org/officeDocument/2006/relationships/tags" Target="tags/tag1.xml"/><Relationship Id="rId25" Type="http://schemas.openxmlformats.org/officeDocument/2006/relationships/tableStyles" Target="tableStyles.xml"/><Relationship Id="rId24" Type="http://schemas.openxmlformats.org/officeDocument/2006/relationships/viewProps" Target="viewProps.xml"/><Relationship Id="rId23" Type="http://schemas.openxmlformats.org/officeDocument/2006/relationships/presProps" Target="presProps.xml"/><Relationship Id="rId22" Type="http://schemas.openxmlformats.org/officeDocument/2006/relationships/handoutMaster" Target="handoutMasters/handoutMaster1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13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CC37E846-C89D-4742-8455-2264ABF1651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F3B7977C-932D-4410-8CF1-A9FC3AAB8FDA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B7977C-932D-4410-8CF1-A9FC3AAB8FD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C742A-C417-4B3D-8AF9-DC82C9E4C5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C742A-C417-4B3D-8AF9-DC82C9E4C5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C742A-C417-4B3D-8AF9-DC82C9E4C5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C742A-C417-4B3D-8AF9-DC82C9E4C5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C742A-C417-4B3D-8AF9-DC82C9E4C5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C742A-C417-4B3D-8AF9-DC82C9E4C5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C742A-C417-4B3D-8AF9-DC82C9E4C5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B7977C-932D-4410-8CF1-A9FC3AAB8FD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C742A-C417-4B3D-8AF9-DC82C9E4C5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C742A-C417-4B3D-8AF9-DC82C9E4C5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C742A-C417-4B3D-8AF9-DC82C9E4C5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C742A-C417-4B3D-8AF9-DC82C9E4C5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C742A-C417-4B3D-8AF9-DC82C9E4C5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C742A-C417-4B3D-8AF9-DC82C9E4C5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C742A-C417-4B3D-8AF9-DC82C9E4C5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C742A-C417-4B3D-8AF9-DC82C9E4C5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AF5AE-2E0F-409A-8E23-AB5175A1EB6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B4C5C-6577-4D17-874D-74C56C501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AF5AE-2E0F-409A-8E23-AB5175A1EB6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B4C5C-6577-4D17-874D-74C56C501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AF5AE-2E0F-409A-8E23-AB5175A1EB6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B4C5C-6577-4D17-874D-74C56C501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图片 79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0" y="235642"/>
            <a:ext cx="449943" cy="756005"/>
          </a:xfrm>
          <a:prstGeom prst="rect">
            <a:avLst/>
          </a:prstGeom>
        </p:spPr>
      </p:pic>
      <p:pic>
        <p:nvPicPr>
          <p:cNvPr id="81" name="图片 80"/>
          <p:cNvPicPr>
            <a:picLocks noChangeAspect="1"/>
          </p:cNvPicPr>
          <p:nvPr userDrawn="1"/>
        </p:nvPicPr>
        <p:blipFill rotWithShape="1">
          <a:blip r:embed="rId3" cstate="screen"/>
          <a:srcRect l="-1" r="-801"/>
          <a:stretch>
            <a:fillRect/>
          </a:stretch>
        </p:blipFill>
        <p:spPr>
          <a:xfrm>
            <a:off x="-540774" y="5527839"/>
            <a:ext cx="12965003" cy="13301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AF5AE-2E0F-409A-8E23-AB5175A1EB6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B4C5C-6577-4D17-874D-74C56C501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AF5AE-2E0F-409A-8E23-AB5175A1EB6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B4C5C-6577-4D17-874D-74C56C501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AF5AE-2E0F-409A-8E23-AB5175A1EB63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B4C5C-6577-4D17-874D-74C56C501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AF5AE-2E0F-409A-8E23-AB5175A1EB63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B4C5C-6577-4D17-874D-74C56C501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AF5AE-2E0F-409A-8E23-AB5175A1EB63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B4C5C-6577-4D17-874D-74C56C501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AF5AE-2E0F-409A-8E23-AB5175A1EB63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B4C5C-6577-4D17-874D-74C56C501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AF5AE-2E0F-409A-8E23-AB5175A1EB63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B4C5C-6577-4D17-874D-74C56C501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AF5AE-2E0F-409A-8E23-AB5175A1EB63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B4C5C-6577-4D17-874D-74C56C501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A4AF5AE-2E0F-409A-8E23-AB5175A1EB6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6BEB4C5C-6577-4D17-874D-74C56C5016A8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9.xml"/><Relationship Id="rId6" Type="http://schemas.openxmlformats.org/officeDocument/2006/relationships/vmlDrawing" Target="../drawings/vmlDrawing1.vml"/><Relationship Id="rId5" Type="http://schemas.openxmlformats.org/officeDocument/2006/relationships/slideLayout" Target="../slideLayouts/slideLayout12.xml"/><Relationship Id="rId4" Type="http://schemas.openxmlformats.org/officeDocument/2006/relationships/oleObject" Target="../embeddings/oleObject2.bin"/><Relationship Id="rId3" Type="http://schemas.openxmlformats.org/officeDocument/2006/relationships/image" Target="../media/image11.wmf"/><Relationship Id="rId2" Type="http://schemas.openxmlformats.org/officeDocument/2006/relationships/oleObject" Target="../embeddings/oleObject1.bin"/><Relationship Id="rId1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2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10.png"/><Relationship Id="rId1" Type="http://schemas.openxmlformats.org/officeDocument/2006/relationships/slide" Target="slide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4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10.png"/><Relationship Id="rId1" Type="http://schemas.openxmlformats.org/officeDocument/2006/relationships/slide" Target="slide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6.xml"/><Relationship Id="rId8" Type="http://schemas.openxmlformats.org/officeDocument/2006/relationships/vmlDrawing" Target="../drawings/vmlDrawing2.vml"/><Relationship Id="rId7" Type="http://schemas.openxmlformats.org/officeDocument/2006/relationships/slideLayout" Target="../slideLayouts/slideLayout12.x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13.wmf"/><Relationship Id="rId3" Type="http://schemas.openxmlformats.org/officeDocument/2006/relationships/oleObject" Target="../embeddings/oleObject3.bin"/><Relationship Id="rId2" Type="http://schemas.openxmlformats.org/officeDocument/2006/relationships/image" Target="../media/image10.png"/><Relationship Id="rId1" Type="http://schemas.openxmlformats.org/officeDocument/2006/relationships/slide" Target="slide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5.xml"/><Relationship Id="rId6" Type="http://schemas.openxmlformats.org/officeDocument/2006/relationships/slideLayout" Target="../slideLayouts/slideLayout12.xml"/><Relationship Id="rId5" Type="http://schemas.openxmlformats.org/officeDocument/2006/relationships/slide" Target="slide8.xml"/><Relationship Id="rId4" Type="http://schemas.openxmlformats.org/officeDocument/2006/relationships/slide" Target="slide16.xml"/><Relationship Id="rId3" Type="http://schemas.openxmlformats.org/officeDocument/2006/relationships/slide" Target="slide14.xml"/><Relationship Id="rId2" Type="http://schemas.openxmlformats.org/officeDocument/2006/relationships/slide" Target="slide15.xml"/><Relationship Id="rId1" Type="http://schemas.openxmlformats.org/officeDocument/2006/relationships/slide" Target="slide7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.png"/><Relationship Id="rId8" Type="http://schemas.openxmlformats.org/officeDocument/2006/relationships/slide" Target="slide6.xml"/><Relationship Id="rId7" Type="http://schemas.openxmlformats.org/officeDocument/2006/relationships/slide" Target="slide8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1" Type="http://schemas.openxmlformats.org/officeDocument/2006/relationships/notesSlide" Target="../notesSlides/notesSlide6.xml"/><Relationship Id="rId10" Type="http://schemas.openxmlformats.org/officeDocument/2006/relationships/slideLayout" Target="../slideLayouts/slideLayout12.xml"/><Relationship Id="rId1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2.xml"/><Relationship Id="rId1" Type="http://schemas.openxmlformats.org/officeDocument/2006/relationships/slide" Target="slide7.xml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10.png"/><Relationship Id="rId1" Type="http://schemas.openxmlformats.org/officeDocument/2006/relationships/slide" Target="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66"/>
          <p:cNvGrpSpPr/>
          <p:nvPr/>
        </p:nvGrpSpPr>
        <p:grpSpPr>
          <a:xfrm>
            <a:off x="285710" y="1523987"/>
            <a:ext cx="5524525" cy="5022768"/>
            <a:chOff x="214282" y="1142990"/>
            <a:chExt cx="4143394" cy="3767076"/>
          </a:xfrm>
        </p:grpSpPr>
        <p:sp>
          <p:nvSpPr>
            <p:cNvPr id="6" name="Oval 33"/>
            <p:cNvSpPr/>
            <p:nvPr/>
          </p:nvSpPr>
          <p:spPr>
            <a:xfrm>
              <a:off x="214282" y="1142990"/>
              <a:ext cx="3767076" cy="376707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latin typeface="微软雅黑" panose="020B0503020204020204" charset="-122"/>
              </a:endParaRPr>
            </a:p>
          </p:txBody>
        </p:sp>
        <p:grpSp>
          <p:nvGrpSpPr>
            <p:cNvPr id="7" name="Group 14"/>
            <p:cNvGrpSpPr/>
            <p:nvPr/>
          </p:nvGrpSpPr>
          <p:grpSpPr>
            <a:xfrm>
              <a:off x="1050011" y="1411003"/>
              <a:ext cx="2015686" cy="1660970"/>
              <a:chOff x="2606675" y="2208213"/>
              <a:chExt cx="1136651" cy="936626"/>
            </a:xfrm>
          </p:grpSpPr>
          <p:sp>
            <p:nvSpPr>
              <p:cNvPr id="22" name="Freeform 138"/>
              <p:cNvSpPr>
                <a:spLocks noEditPoints="1"/>
              </p:cNvSpPr>
              <p:nvPr/>
            </p:nvSpPr>
            <p:spPr bwMode="auto">
              <a:xfrm>
                <a:off x="2606675" y="2895601"/>
                <a:ext cx="561975" cy="249238"/>
              </a:xfrm>
              <a:custGeom>
                <a:avLst/>
                <a:gdLst/>
                <a:ahLst/>
                <a:cxnLst>
                  <a:cxn ang="0">
                    <a:pos x="354" y="97"/>
                  </a:cxn>
                  <a:cxn ang="0">
                    <a:pos x="353" y="97"/>
                  </a:cxn>
                  <a:cxn ang="0">
                    <a:pos x="339" y="97"/>
                  </a:cxn>
                  <a:cxn ang="0">
                    <a:pos x="341" y="53"/>
                  </a:cxn>
                  <a:cxn ang="0">
                    <a:pos x="341" y="53"/>
                  </a:cxn>
                  <a:cxn ang="0">
                    <a:pos x="341" y="52"/>
                  </a:cxn>
                  <a:cxn ang="0">
                    <a:pos x="343" y="48"/>
                  </a:cxn>
                  <a:cxn ang="0">
                    <a:pos x="347" y="45"/>
                  </a:cxn>
                  <a:cxn ang="0">
                    <a:pos x="349" y="45"/>
                  </a:cxn>
                  <a:cxn ang="0">
                    <a:pos x="353" y="44"/>
                  </a:cxn>
                  <a:cxn ang="0">
                    <a:pos x="353" y="44"/>
                  </a:cxn>
                  <a:cxn ang="0">
                    <a:pos x="354" y="44"/>
                  </a:cxn>
                  <a:cxn ang="0">
                    <a:pos x="354" y="44"/>
                  </a:cxn>
                  <a:cxn ang="0">
                    <a:pos x="354" y="44"/>
                  </a:cxn>
                  <a:cxn ang="0">
                    <a:pos x="354" y="3"/>
                  </a:cxn>
                  <a:cxn ang="0">
                    <a:pos x="144" y="1"/>
                  </a:cxn>
                  <a:cxn ang="0">
                    <a:pos x="144" y="1"/>
                  </a:cxn>
                  <a:cxn ang="0">
                    <a:pos x="2" y="0"/>
                  </a:cxn>
                  <a:cxn ang="0">
                    <a:pos x="0" y="157"/>
                  </a:cxn>
                  <a:cxn ang="0">
                    <a:pos x="353" y="157"/>
                  </a:cxn>
                  <a:cxn ang="0">
                    <a:pos x="354" y="97"/>
                  </a:cxn>
                  <a:cxn ang="0">
                    <a:pos x="59" y="117"/>
                  </a:cxn>
                  <a:cxn ang="0">
                    <a:pos x="34" y="116"/>
                  </a:cxn>
                  <a:cxn ang="0">
                    <a:pos x="34" y="82"/>
                  </a:cxn>
                  <a:cxn ang="0">
                    <a:pos x="60" y="82"/>
                  </a:cxn>
                  <a:cxn ang="0">
                    <a:pos x="59" y="117"/>
                  </a:cxn>
                  <a:cxn ang="0">
                    <a:pos x="60" y="62"/>
                  </a:cxn>
                  <a:cxn ang="0">
                    <a:pos x="34" y="62"/>
                  </a:cxn>
                  <a:cxn ang="0">
                    <a:pos x="36" y="28"/>
                  </a:cxn>
                  <a:cxn ang="0">
                    <a:pos x="60" y="28"/>
                  </a:cxn>
                  <a:cxn ang="0">
                    <a:pos x="60" y="62"/>
                  </a:cxn>
                  <a:cxn ang="0">
                    <a:pos x="111" y="117"/>
                  </a:cxn>
                  <a:cxn ang="0">
                    <a:pos x="87" y="117"/>
                  </a:cxn>
                  <a:cxn ang="0">
                    <a:pos x="87" y="82"/>
                  </a:cxn>
                  <a:cxn ang="0">
                    <a:pos x="112" y="82"/>
                  </a:cxn>
                  <a:cxn ang="0">
                    <a:pos x="111" y="117"/>
                  </a:cxn>
                  <a:cxn ang="0">
                    <a:pos x="112" y="63"/>
                  </a:cxn>
                  <a:cxn ang="0">
                    <a:pos x="87" y="63"/>
                  </a:cxn>
                  <a:cxn ang="0">
                    <a:pos x="88" y="28"/>
                  </a:cxn>
                  <a:cxn ang="0">
                    <a:pos x="112" y="28"/>
                  </a:cxn>
                  <a:cxn ang="0">
                    <a:pos x="112" y="63"/>
                  </a:cxn>
                  <a:cxn ang="0">
                    <a:pos x="191" y="96"/>
                  </a:cxn>
                  <a:cxn ang="0">
                    <a:pos x="167" y="94"/>
                  </a:cxn>
                  <a:cxn ang="0">
                    <a:pos x="168" y="11"/>
                  </a:cxn>
                  <a:cxn ang="0">
                    <a:pos x="191" y="11"/>
                  </a:cxn>
                  <a:cxn ang="0">
                    <a:pos x="191" y="96"/>
                  </a:cxn>
                  <a:cxn ang="0">
                    <a:pos x="235" y="96"/>
                  </a:cxn>
                  <a:cxn ang="0">
                    <a:pos x="212" y="96"/>
                  </a:cxn>
                  <a:cxn ang="0">
                    <a:pos x="213" y="12"/>
                  </a:cxn>
                  <a:cxn ang="0">
                    <a:pos x="236" y="12"/>
                  </a:cxn>
                  <a:cxn ang="0">
                    <a:pos x="235" y="96"/>
                  </a:cxn>
                  <a:cxn ang="0">
                    <a:pos x="280" y="97"/>
                  </a:cxn>
                  <a:cxn ang="0">
                    <a:pos x="256" y="96"/>
                  </a:cxn>
                  <a:cxn ang="0">
                    <a:pos x="257" y="12"/>
                  </a:cxn>
                  <a:cxn ang="0">
                    <a:pos x="280" y="12"/>
                  </a:cxn>
                  <a:cxn ang="0">
                    <a:pos x="280" y="97"/>
                  </a:cxn>
                  <a:cxn ang="0">
                    <a:pos x="324" y="97"/>
                  </a:cxn>
                  <a:cxn ang="0">
                    <a:pos x="301" y="97"/>
                  </a:cxn>
                  <a:cxn ang="0">
                    <a:pos x="302" y="13"/>
                  </a:cxn>
                  <a:cxn ang="0">
                    <a:pos x="325" y="13"/>
                  </a:cxn>
                  <a:cxn ang="0">
                    <a:pos x="324" y="97"/>
                  </a:cxn>
                </a:cxnLst>
                <a:rect l="0" t="0" r="r" b="b"/>
                <a:pathLst>
                  <a:path w="354" h="157">
                    <a:moveTo>
                      <a:pt x="354" y="97"/>
                    </a:moveTo>
                    <a:lnTo>
                      <a:pt x="353" y="97"/>
                    </a:lnTo>
                    <a:lnTo>
                      <a:pt x="339" y="97"/>
                    </a:lnTo>
                    <a:lnTo>
                      <a:pt x="341" y="53"/>
                    </a:lnTo>
                    <a:lnTo>
                      <a:pt x="341" y="53"/>
                    </a:lnTo>
                    <a:lnTo>
                      <a:pt x="341" y="52"/>
                    </a:lnTo>
                    <a:lnTo>
                      <a:pt x="343" y="48"/>
                    </a:lnTo>
                    <a:lnTo>
                      <a:pt x="347" y="45"/>
                    </a:lnTo>
                    <a:lnTo>
                      <a:pt x="349" y="45"/>
                    </a:lnTo>
                    <a:lnTo>
                      <a:pt x="353" y="44"/>
                    </a:lnTo>
                    <a:lnTo>
                      <a:pt x="353" y="44"/>
                    </a:lnTo>
                    <a:lnTo>
                      <a:pt x="354" y="44"/>
                    </a:lnTo>
                    <a:lnTo>
                      <a:pt x="354" y="44"/>
                    </a:lnTo>
                    <a:lnTo>
                      <a:pt x="354" y="44"/>
                    </a:lnTo>
                    <a:lnTo>
                      <a:pt x="354" y="3"/>
                    </a:lnTo>
                    <a:lnTo>
                      <a:pt x="144" y="1"/>
                    </a:lnTo>
                    <a:lnTo>
                      <a:pt x="144" y="1"/>
                    </a:lnTo>
                    <a:lnTo>
                      <a:pt x="2" y="0"/>
                    </a:lnTo>
                    <a:lnTo>
                      <a:pt x="0" y="157"/>
                    </a:lnTo>
                    <a:lnTo>
                      <a:pt x="353" y="157"/>
                    </a:lnTo>
                    <a:lnTo>
                      <a:pt x="354" y="97"/>
                    </a:lnTo>
                    <a:close/>
                    <a:moveTo>
                      <a:pt x="59" y="117"/>
                    </a:moveTo>
                    <a:lnTo>
                      <a:pt x="34" y="116"/>
                    </a:lnTo>
                    <a:lnTo>
                      <a:pt x="34" y="82"/>
                    </a:lnTo>
                    <a:lnTo>
                      <a:pt x="60" y="82"/>
                    </a:lnTo>
                    <a:lnTo>
                      <a:pt x="59" y="117"/>
                    </a:lnTo>
                    <a:close/>
                    <a:moveTo>
                      <a:pt x="60" y="62"/>
                    </a:moveTo>
                    <a:lnTo>
                      <a:pt x="34" y="62"/>
                    </a:lnTo>
                    <a:lnTo>
                      <a:pt x="36" y="28"/>
                    </a:lnTo>
                    <a:lnTo>
                      <a:pt x="60" y="28"/>
                    </a:lnTo>
                    <a:lnTo>
                      <a:pt x="60" y="62"/>
                    </a:lnTo>
                    <a:close/>
                    <a:moveTo>
                      <a:pt x="111" y="117"/>
                    </a:moveTo>
                    <a:lnTo>
                      <a:pt x="87" y="117"/>
                    </a:lnTo>
                    <a:lnTo>
                      <a:pt x="87" y="82"/>
                    </a:lnTo>
                    <a:lnTo>
                      <a:pt x="112" y="82"/>
                    </a:lnTo>
                    <a:lnTo>
                      <a:pt x="111" y="117"/>
                    </a:lnTo>
                    <a:close/>
                    <a:moveTo>
                      <a:pt x="112" y="63"/>
                    </a:moveTo>
                    <a:lnTo>
                      <a:pt x="87" y="63"/>
                    </a:lnTo>
                    <a:lnTo>
                      <a:pt x="88" y="28"/>
                    </a:lnTo>
                    <a:lnTo>
                      <a:pt x="112" y="28"/>
                    </a:lnTo>
                    <a:lnTo>
                      <a:pt x="112" y="63"/>
                    </a:lnTo>
                    <a:close/>
                    <a:moveTo>
                      <a:pt x="191" y="96"/>
                    </a:moveTo>
                    <a:lnTo>
                      <a:pt x="167" y="94"/>
                    </a:lnTo>
                    <a:lnTo>
                      <a:pt x="168" y="11"/>
                    </a:lnTo>
                    <a:lnTo>
                      <a:pt x="191" y="11"/>
                    </a:lnTo>
                    <a:lnTo>
                      <a:pt x="191" y="96"/>
                    </a:lnTo>
                    <a:close/>
                    <a:moveTo>
                      <a:pt x="235" y="96"/>
                    </a:moveTo>
                    <a:lnTo>
                      <a:pt x="212" y="96"/>
                    </a:lnTo>
                    <a:lnTo>
                      <a:pt x="213" y="12"/>
                    </a:lnTo>
                    <a:lnTo>
                      <a:pt x="236" y="12"/>
                    </a:lnTo>
                    <a:lnTo>
                      <a:pt x="235" y="96"/>
                    </a:lnTo>
                    <a:close/>
                    <a:moveTo>
                      <a:pt x="280" y="97"/>
                    </a:moveTo>
                    <a:lnTo>
                      <a:pt x="256" y="96"/>
                    </a:lnTo>
                    <a:lnTo>
                      <a:pt x="257" y="12"/>
                    </a:lnTo>
                    <a:lnTo>
                      <a:pt x="280" y="12"/>
                    </a:lnTo>
                    <a:lnTo>
                      <a:pt x="280" y="97"/>
                    </a:lnTo>
                    <a:close/>
                    <a:moveTo>
                      <a:pt x="324" y="97"/>
                    </a:moveTo>
                    <a:lnTo>
                      <a:pt x="301" y="97"/>
                    </a:lnTo>
                    <a:lnTo>
                      <a:pt x="302" y="13"/>
                    </a:lnTo>
                    <a:lnTo>
                      <a:pt x="325" y="13"/>
                    </a:lnTo>
                    <a:lnTo>
                      <a:pt x="324" y="97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23" name="Freeform 139"/>
              <p:cNvSpPr>
                <a:spLocks noEditPoints="1"/>
              </p:cNvSpPr>
              <p:nvPr/>
            </p:nvSpPr>
            <p:spPr bwMode="auto">
              <a:xfrm>
                <a:off x="2976563" y="2711451"/>
                <a:ext cx="193675" cy="112713"/>
              </a:xfrm>
              <a:custGeom>
                <a:avLst/>
                <a:gdLst/>
                <a:ahLst/>
                <a:cxnLst>
                  <a:cxn ang="0">
                    <a:pos x="113" y="70"/>
                  </a:cxn>
                  <a:cxn ang="0">
                    <a:pos x="114" y="11"/>
                  </a:cxn>
                  <a:cxn ang="0">
                    <a:pos x="114" y="8"/>
                  </a:cxn>
                  <a:cxn ang="0">
                    <a:pos x="119" y="3"/>
                  </a:cxn>
                  <a:cxn ang="0">
                    <a:pos x="121" y="3"/>
                  </a:cxn>
                  <a:cxn ang="0">
                    <a:pos x="122" y="3"/>
                  </a:cxn>
                  <a:cxn ang="0">
                    <a:pos x="122" y="1"/>
                  </a:cxn>
                  <a:cxn ang="0">
                    <a:pos x="0" y="69"/>
                  </a:cxn>
                  <a:cxn ang="0">
                    <a:pos x="14" y="11"/>
                  </a:cxn>
                  <a:cxn ang="0">
                    <a:pos x="14" y="9"/>
                  </a:cxn>
                  <a:cxn ang="0">
                    <a:pos x="17" y="3"/>
                  </a:cxn>
                  <a:cxn ang="0">
                    <a:pos x="21" y="2"/>
                  </a:cxn>
                  <a:cxn ang="0">
                    <a:pos x="24" y="2"/>
                  </a:cxn>
                  <a:cxn ang="0">
                    <a:pos x="27" y="6"/>
                  </a:cxn>
                  <a:cxn ang="0">
                    <a:pos x="29" y="11"/>
                  </a:cxn>
                  <a:cxn ang="0">
                    <a:pos x="46" y="70"/>
                  </a:cxn>
                  <a:cxn ang="0">
                    <a:pos x="47" y="11"/>
                  </a:cxn>
                  <a:cxn ang="0">
                    <a:pos x="48" y="6"/>
                  </a:cxn>
                  <a:cxn ang="0">
                    <a:pos x="52" y="3"/>
                  </a:cxn>
                  <a:cxn ang="0">
                    <a:pos x="55" y="2"/>
                  </a:cxn>
                  <a:cxn ang="0">
                    <a:pos x="59" y="4"/>
                  </a:cxn>
                  <a:cxn ang="0">
                    <a:pos x="62" y="10"/>
                  </a:cxn>
                  <a:cxn ang="0">
                    <a:pos x="62" y="70"/>
                  </a:cxn>
                  <a:cxn ang="0">
                    <a:pos x="122" y="71"/>
                  </a:cxn>
                  <a:cxn ang="0">
                    <a:pos x="122" y="71"/>
                  </a:cxn>
                  <a:cxn ang="0">
                    <a:pos x="80" y="11"/>
                  </a:cxn>
                  <a:cxn ang="0">
                    <a:pos x="80" y="10"/>
                  </a:cxn>
                  <a:cxn ang="0">
                    <a:pos x="83" y="4"/>
                  </a:cxn>
                  <a:cxn ang="0">
                    <a:pos x="88" y="3"/>
                  </a:cxn>
                  <a:cxn ang="0">
                    <a:pos x="90" y="3"/>
                  </a:cxn>
                  <a:cxn ang="0">
                    <a:pos x="94" y="8"/>
                  </a:cxn>
                  <a:cxn ang="0">
                    <a:pos x="96" y="11"/>
                  </a:cxn>
                  <a:cxn ang="0">
                    <a:pos x="80" y="70"/>
                  </a:cxn>
                </a:cxnLst>
                <a:rect l="0" t="0" r="r" b="b"/>
                <a:pathLst>
                  <a:path w="122" h="71">
                    <a:moveTo>
                      <a:pt x="122" y="71"/>
                    </a:moveTo>
                    <a:lnTo>
                      <a:pt x="113" y="70"/>
                    </a:lnTo>
                    <a:lnTo>
                      <a:pt x="114" y="11"/>
                    </a:lnTo>
                    <a:lnTo>
                      <a:pt x="114" y="11"/>
                    </a:lnTo>
                    <a:lnTo>
                      <a:pt x="114" y="10"/>
                    </a:lnTo>
                    <a:lnTo>
                      <a:pt x="114" y="8"/>
                    </a:lnTo>
                    <a:lnTo>
                      <a:pt x="116" y="4"/>
                    </a:lnTo>
                    <a:lnTo>
                      <a:pt x="119" y="3"/>
                    </a:lnTo>
                    <a:lnTo>
                      <a:pt x="121" y="3"/>
                    </a:lnTo>
                    <a:lnTo>
                      <a:pt x="121" y="3"/>
                    </a:lnTo>
                    <a:lnTo>
                      <a:pt x="122" y="3"/>
                    </a:lnTo>
                    <a:lnTo>
                      <a:pt x="122" y="3"/>
                    </a:lnTo>
                    <a:lnTo>
                      <a:pt x="122" y="3"/>
                    </a:lnTo>
                    <a:lnTo>
                      <a:pt x="122" y="1"/>
                    </a:lnTo>
                    <a:lnTo>
                      <a:pt x="0" y="0"/>
                    </a:lnTo>
                    <a:lnTo>
                      <a:pt x="0" y="69"/>
                    </a:lnTo>
                    <a:lnTo>
                      <a:pt x="13" y="69"/>
                    </a:lnTo>
                    <a:lnTo>
                      <a:pt x="14" y="11"/>
                    </a:lnTo>
                    <a:lnTo>
                      <a:pt x="14" y="11"/>
                    </a:lnTo>
                    <a:lnTo>
                      <a:pt x="14" y="9"/>
                    </a:lnTo>
                    <a:lnTo>
                      <a:pt x="14" y="6"/>
                    </a:lnTo>
                    <a:lnTo>
                      <a:pt x="17" y="3"/>
                    </a:lnTo>
                    <a:lnTo>
                      <a:pt x="19" y="2"/>
                    </a:lnTo>
                    <a:lnTo>
                      <a:pt x="21" y="2"/>
                    </a:lnTo>
                    <a:lnTo>
                      <a:pt x="21" y="2"/>
                    </a:lnTo>
                    <a:lnTo>
                      <a:pt x="24" y="2"/>
                    </a:lnTo>
                    <a:lnTo>
                      <a:pt x="25" y="3"/>
                    </a:lnTo>
                    <a:lnTo>
                      <a:pt x="27" y="6"/>
                    </a:lnTo>
                    <a:lnTo>
                      <a:pt x="29" y="9"/>
                    </a:lnTo>
                    <a:lnTo>
                      <a:pt x="29" y="11"/>
                    </a:lnTo>
                    <a:lnTo>
                      <a:pt x="29" y="70"/>
                    </a:lnTo>
                    <a:lnTo>
                      <a:pt x="46" y="70"/>
                    </a:lnTo>
                    <a:lnTo>
                      <a:pt x="47" y="11"/>
                    </a:lnTo>
                    <a:lnTo>
                      <a:pt x="47" y="11"/>
                    </a:lnTo>
                    <a:lnTo>
                      <a:pt x="47" y="10"/>
                    </a:lnTo>
                    <a:lnTo>
                      <a:pt x="48" y="6"/>
                    </a:lnTo>
                    <a:lnTo>
                      <a:pt x="51" y="3"/>
                    </a:lnTo>
                    <a:lnTo>
                      <a:pt x="52" y="3"/>
                    </a:lnTo>
                    <a:lnTo>
                      <a:pt x="55" y="2"/>
                    </a:lnTo>
                    <a:lnTo>
                      <a:pt x="55" y="2"/>
                    </a:lnTo>
                    <a:lnTo>
                      <a:pt x="57" y="3"/>
                    </a:lnTo>
                    <a:lnTo>
                      <a:pt x="59" y="4"/>
                    </a:lnTo>
                    <a:lnTo>
                      <a:pt x="62" y="6"/>
                    </a:lnTo>
                    <a:lnTo>
                      <a:pt x="62" y="10"/>
                    </a:lnTo>
                    <a:lnTo>
                      <a:pt x="62" y="11"/>
                    </a:lnTo>
                    <a:lnTo>
                      <a:pt x="62" y="70"/>
                    </a:lnTo>
                    <a:lnTo>
                      <a:pt x="54" y="70"/>
                    </a:lnTo>
                    <a:lnTo>
                      <a:pt x="122" y="71"/>
                    </a:lnTo>
                    <a:lnTo>
                      <a:pt x="122" y="71"/>
                    </a:lnTo>
                    <a:lnTo>
                      <a:pt x="122" y="71"/>
                    </a:lnTo>
                    <a:close/>
                    <a:moveTo>
                      <a:pt x="80" y="70"/>
                    </a:moveTo>
                    <a:lnTo>
                      <a:pt x="80" y="11"/>
                    </a:lnTo>
                    <a:lnTo>
                      <a:pt x="80" y="11"/>
                    </a:lnTo>
                    <a:lnTo>
                      <a:pt x="80" y="10"/>
                    </a:lnTo>
                    <a:lnTo>
                      <a:pt x="81" y="6"/>
                    </a:lnTo>
                    <a:lnTo>
                      <a:pt x="83" y="4"/>
                    </a:lnTo>
                    <a:lnTo>
                      <a:pt x="86" y="3"/>
                    </a:lnTo>
                    <a:lnTo>
                      <a:pt x="88" y="3"/>
                    </a:lnTo>
                    <a:lnTo>
                      <a:pt x="88" y="3"/>
                    </a:lnTo>
                    <a:lnTo>
                      <a:pt x="90" y="3"/>
                    </a:lnTo>
                    <a:lnTo>
                      <a:pt x="92" y="4"/>
                    </a:lnTo>
                    <a:lnTo>
                      <a:pt x="94" y="8"/>
                    </a:lnTo>
                    <a:lnTo>
                      <a:pt x="96" y="10"/>
                    </a:lnTo>
                    <a:lnTo>
                      <a:pt x="96" y="11"/>
                    </a:lnTo>
                    <a:lnTo>
                      <a:pt x="94" y="70"/>
                    </a:lnTo>
                    <a:lnTo>
                      <a:pt x="80" y="70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24" name="Freeform 140"/>
              <p:cNvSpPr/>
              <p:nvPr/>
            </p:nvSpPr>
            <p:spPr bwMode="auto">
              <a:xfrm>
                <a:off x="3141663" y="2224088"/>
                <a:ext cx="33338" cy="180975"/>
              </a:xfrm>
              <a:custGeom>
                <a:avLst/>
                <a:gdLst/>
                <a:ahLst/>
                <a:cxnLst>
                  <a:cxn ang="0">
                    <a:pos x="20" y="114"/>
                  </a:cxn>
                  <a:cxn ang="0">
                    <a:pos x="21" y="0"/>
                  </a:cxn>
                  <a:cxn ang="0">
                    <a:pos x="17" y="0"/>
                  </a:cxn>
                  <a:cxn ang="0">
                    <a:pos x="17" y="60"/>
                  </a:cxn>
                  <a:cxn ang="0">
                    <a:pos x="17" y="60"/>
                  </a:cxn>
                  <a:cxn ang="0">
                    <a:pos x="11" y="62"/>
                  </a:cxn>
                  <a:cxn ang="0">
                    <a:pos x="8" y="66"/>
                  </a:cxn>
                  <a:cxn ang="0">
                    <a:pos x="6" y="66"/>
                  </a:cxn>
                  <a:cxn ang="0">
                    <a:pos x="6" y="66"/>
                  </a:cxn>
                  <a:cxn ang="0">
                    <a:pos x="4" y="67"/>
                  </a:cxn>
                  <a:cxn ang="0">
                    <a:pos x="2" y="68"/>
                  </a:cxn>
                  <a:cxn ang="0">
                    <a:pos x="0" y="70"/>
                  </a:cxn>
                  <a:cxn ang="0">
                    <a:pos x="0" y="72"/>
                  </a:cxn>
                  <a:cxn ang="0">
                    <a:pos x="0" y="72"/>
                  </a:cxn>
                  <a:cxn ang="0">
                    <a:pos x="1" y="74"/>
                  </a:cxn>
                  <a:cxn ang="0">
                    <a:pos x="4" y="76"/>
                  </a:cxn>
                  <a:cxn ang="0">
                    <a:pos x="2" y="114"/>
                  </a:cxn>
                  <a:cxn ang="0">
                    <a:pos x="20" y="114"/>
                  </a:cxn>
                </a:cxnLst>
                <a:rect l="0" t="0" r="r" b="b"/>
                <a:pathLst>
                  <a:path w="21" h="114">
                    <a:moveTo>
                      <a:pt x="20" y="114"/>
                    </a:moveTo>
                    <a:lnTo>
                      <a:pt x="21" y="0"/>
                    </a:lnTo>
                    <a:lnTo>
                      <a:pt x="17" y="0"/>
                    </a:lnTo>
                    <a:lnTo>
                      <a:pt x="17" y="60"/>
                    </a:lnTo>
                    <a:lnTo>
                      <a:pt x="17" y="60"/>
                    </a:lnTo>
                    <a:lnTo>
                      <a:pt x="11" y="62"/>
                    </a:lnTo>
                    <a:lnTo>
                      <a:pt x="8" y="66"/>
                    </a:lnTo>
                    <a:lnTo>
                      <a:pt x="6" y="66"/>
                    </a:lnTo>
                    <a:lnTo>
                      <a:pt x="6" y="66"/>
                    </a:lnTo>
                    <a:lnTo>
                      <a:pt x="4" y="67"/>
                    </a:lnTo>
                    <a:lnTo>
                      <a:pt x="2" y="68"/>
                    </a:lnTo>
                    <a:lnTo>
                      <a:pt x="0" y="70"/>
                    </a:lnTo>
                    <a:lnTo>
                      <a:pt x="0" y="72"/>
                    </a:lnTo>
                    <a:lnTo>
                      <a:pt x="0" y="72"/>
                    </a:lnTo>
                    <a:lnTo>
                      <a:pt x="1" y="74"/>
                    </a:lnTo>
                    <a:lnTo>
                      <a:pt x="4" y="76"/>
                    </a:lnTo>
                    <a:lnTo>
                      <a:pt x="2" y="114"/>
                    </a:lnTo>
                    <a:lnTo>
                      <a:pt x="20" y="114"/>
                    </a:lnTo>
                    <a:close/>
                  </a:path>
                </a:pathLst>
              </a:custGeom>
              <a:solidFill>
                <a:schemeClr val="tx2"/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25" name="Freeform 141"/>
              <p:cNvSpPr>
                <a:spLocks noEditPoints="1"/>
              </p:cNvSpPr>
              <p:nvPr/>
            </p:nvSpPr>
            <p:spPr bwMode="auto">
              <a:xfrm>
                <a:off x="2978150" y="2438401"/>
                <a:ext cx="195263" cy="241300"/>
              </a:xfrm>
              <a:custGeom>
                <a:avLst/>
                <a:gdLst/>
                <a:ahLst/>
                <a:cxnLst>
                  <a:cxn ang="0">
                    <a:pos x="122" y="152"/>
                  </a:cxn>
                  <a:cxn ang="0">
                    <a:pos x="121" y="152"/>
                  </a:cxn>
                  <a:cxn ang="0">
                    <a:pos x="115" y="109"/>
                  </a:cxn>
                  <a:cxn ang="0">
                    <a:pos x="115" y="106"/>
                  </a:cxn>
                  <a:cxn ang="0">
                    <a:pos x="121" y="103"/>
                  </a:cxn>
                  <a:cxn ang="0">
                    <a:pos x="122" y="103"/>
                  </a:cxn>
                  <a:cxn ang="0">
                    <a:pos x="122" y="103"/>
                  </a:cxn>
                  <a:cxn ang="0">
                    <a:pos x="95" y="0"/>
                  </a:cxn>
                  <a:cxn ang="0">
                    <a:pos x="96" y="0"/>
                  </a:cxn>
                  <a:cxn ang="0">
                    <a:pos x="85" y="5"/>
                  </a:cxn>
                  <a:cxn ang="0">
                    <a:pos x="62" y="23"/>
                  </a:cxn>
                  <a:cxn ang="0">
                    <a:pos x="52" y="35"/>
                  </a:cxn>
                  <a:cxn ang="0">
                    <a:pos x="44" y="49"/>
                  </a:cxn>
                  <a:cxn ang="0">
                    <a:pos x="35" y="79"/>
                  </a:cxn>
                  <a:cxn ang="0">
                    <a:pos x="23" y="90"/>
                  </a:cxn>
                  <a:cxn ang="0">
                    <a:pos x="19" y="91"/>
                  </a:cxn>
                  <a:cxn ang="0">
                    <a:pos x="14" y="95"/>
                  </a:cxn>
                  <a:cxn ang="0">
                    <a:pos x="13" y="98"/>
                  </a:cxn>
                  <a:cxn ang="0">
                    <a:pos x="18" y="106"/>
                  </a:cxn>
                  <a:cxn ang="0">
                    <a:pos x="2" y="151"/>
                  </a:cxn>
                  <a:cxn ang="0">
                    <a:pos x="0" y="151"/>
                  </a:cxn>
                  <a:cxn ang="0">
                    <a:pos x="93" y="103"/>
                  </a:cxn>
                  <a:cxn ang="0">
                    <a:pos x="97" y="104"/>
                  </a:cxn>
                  <a:cxn ang="0">
                    <a:pos x="100" y="108"/>
                  </a:cxn>
                  <a:cxn ang="0">
                    <a:pos x="87" y="151"/>
                  </a:cxn>
                  <a:cxn ang="0">
                    <a:pos x="88" y="108"/>
                  </a:cxn>
                  <a:cxn ang="0">
                    <a:pos x="90" y="104"/>
                  </a:cxn>
                  <a:cxn ang="0">
                    <a:pos x="93" y="103"/>
                  </a:cxn>
                  <a:cxn ang="0">
                    <a:pos x="66" y="103"/>
                  </a:cxn>
                  <a:cxn ang="0">
                    <a:pos x="71" y="105"/>
                  </a:cxn>
                  <a:cxn ang="0">
                    <a:pos x="73" y="151"/>
                  </a:cxn>
                  <a:cxn ang="0">
                    <a:pos x="61" y="108"/>
                  </a:cxn>
                  <a:cxn ang="0">
                    <a:pos x="61" y="105"/>
                  </a:cxn>
                  <a:cxn ang="0">
                    <a:pos x="66" y="103"/>
                  </a:cxn>
                  <a:cxn ang="0">
                    <a:pos x="33" y="108"/>
                  </a:cxn>
                  <a:cxn ang="0">
                    <a:pos x="34" y="105"/>
                  </a:cxn>
                  <a:cxn ang="0">
                    <a:pos x="39" y="102"/>
                  </a:cxn>
                  <a:cxn ang="0">
                    <a:pos x="43" y="103"/>
                  </a:cxn>
                  <a:cxn ang="0">
                    <a:pos x="45" y="108"/>
                  </a:cxn>
                  <a:cxn ang="0">
                    <a:pos x="33" y="151"/>
                  </a:cxn>
                </a:cxnLst>
                <a:rect l="0" t="0" r="r" b="b"/>
                <a:pathLst>
                  <a:path w="123" h="152">
                    <a:moveTo>
                      <a:pt x="0" y="151"/>
                    </a:moveTo>
                    <a:lnTo>
                      <a:pt x="122" y="152"/>
                    </a:lnTo>
                    <a:lnTo>
                      <a:pt x="122" y="152"/>
                    </a:lnTo>
                    <a:lnTo>
                      <a:pt x="121" y="152"/>
                    </a:lnTo>
                    <a:lnTo>
                      <a:pt x="114" y="152"/>
                    </a:lnTo>
                    <a:lnTo>
                      <a:pt x="115" y="109"/>
                    </a:lnTo>
                    <a:lnTo>
                      <a:pt x="115" y="109"/>
                    </a:lnTo>
                    <a:lnTo>
                      <a:pt x="115" y="106"/>
                    </a:lnTo>
                    <a:lnTo>
                      <a:pt x="118" y="104"/>
                    </a:lnTo>
                    <a:lnTo>
                      <a:pt x="121" y="103"/>
                    </a:lnTo>
                    <a:lnTo>
                      <a:pt x="121" y="103"/>
                    </a:lnTo>
                    <a:lnTo>
                      <a:pt x="122" y="103"/>
                    </a:lnTo>
                    <a:lnTo>
                      <a:pt x="122" y="103"/>
                    </a:lnTo>
                    <a:lnTo>
                      <a:pt x="122" y="103"/>
                    </a:lnTo>
                    <a:lnTo>
                      <a:pt x="123" y="0"/>
                    </a:lnTo>
                    <a:lnTo>
                      <a:pt x="95" y="0"/>
                    </a:lnTo>
                    <a:lnTo>
                      <a:pt x="95" y="0"/>
                    </a:lnTo>
                    <a:lnTo>
                      <a:pt x="96" y="0"/>
                    </a:lnTo>
                    <a:lnTo>
                      <a:pt x="96" y="0"/>
                    </a:lnTo>
                    <a:lnTo>
                      <a:pt x="85" y="5"/>
                    </a:lnTo>
                    <a:lnTo>
                      <a:pt x="73" y="13"/>
                    </a:lnTo>
                    <a:lnTo>
                      <a:pt x="62" y="23"/>
                    </a:lnTo>
                    <a:lnTo>
                      <a:pt x="52" y="35"/>
                    </a:lnTo>
                    <a:lnTo>
                      <a:pt x="52" y="35"/>
                    </a:lnTo>
                    <a:lnTo>
                      <a:pt x="47" y="41"/>
                    </a:lnTo>
                    <a:lnTo>
                      <a:pt x="44" y="49"/>
                    </a:lnTo>
                    <a:lnTo>
                      <a:pt x="39" y="64"/>
                    </a:lnTo>
                    <a:lnTo>
                      <a:pt x="35" y="79"/>
                    </a:lnTo>
                    <a:lnTo>
                      <a:pt x="34" y="90"/>
                    </a:lnTo>
                    <a:lnTo>
                      <a:pt x="23" y="90"/>
                    </a:lnTo>
                    <a:lnTo>
                      <a:pt x="23" y="90"/>
                    </a:lnTo>
                    <a:lnTo>
                      <a:pt x="19" y="91"/>
                    </a:lnTo>
                    <a:lnTo>
                      <a:pt x="17" y="92"/>
                    </a:lnTo>
                    <a:lnTo>
                      <a:pt x="14" y="95"/>
                    </a:lnTo>
                    <a:lnTo>
                      <a:pt x="13" y="98"/>
                    </a:lnTo>
                    <a:lnTo>
                      <a:pt x="13" y="98"/>
                    </a:lnTo>
                    <a:lnTo>
                      <a:pt x="14" y="103"/>
                    </a:lnTo>
                    <a:lnTo>
                      <a:pt x="18" y="106"/>
                    </a:lnTo>
                    <a:lnTo>
                      <a:pt x="17" y="151"/>
                    </a:lnTo>
                    <a:lnTo>
                      <a:pt x="2" y="151"/>
                    </a:lnTo>
                    <a:lnTo>
                      <a:pt x="2" y="151"/>
                    </a:lnTo>
                    <a:lnTo>
                      <a:pt x="0" y="151"/>
                    </a:lnTo>
                    <a:lnTo>
                      <a:pt x="0" y="151"/>
                    </a:lnTo>
                    <a:close/>
                    <a:moveTo>
                      <a:pt x="93" y="103"/>
                    </a:moveTo>
                    <a:lnTo>
                      <a:pt x="93" y="103"/>
                    </a:lnTo>
                    <a:lnTo>
                      <a:pt x="97" y="104"/>
                    </a:lnTo>
                    <a:lnTo>
                      <a:pt x="99" y="106"/>
                    </a:lnTo>
                    <a:lnTo>
                      <a:pt x="100" y="108"/>
                    </a:lnTo>
                    <a:lnTo>
                      <a:pt x="99" y="152"/>
                    </a:lnTo>
                    <a:lnTo>
                      <a:pt x="87" y="151"/>
                    </a:lnTo>
                    <a:lnTo>
                      <a:pt x="88" y="108"/>
                    </a:lnTo>
                    <a:lnTo>
                      <a:pt x="88" y="108"/>
                    </a:lnTo>
                    <a:lnTo>
                      <a:pt x="88" y="106"/>
                    </a:lnTo>
                    <a:lnTo>
                      <a:pt x="90" y="104"/>
                    </a:lnTo>
                    <a:lnTo>
                      <a:pt x="93" y="103"/>
                    </a:lnTo>
                    <a:lnTo>
                      <a:pt x="93" y="103"/>
                    </a:lnTo>
                    <a:close/>
                    <a:moveTo>
                      <a:pt x="66" y="103"/>
                    </a:moveTo>
                    <a:lnTo>
                      <a:pt x="66" y="103"/>
                    </a:lnTo>
                    <a:lnTo>
                      <a:pt x="70" y="104"/>
                    </a:lnTo>
                    <a:lnTo>
                      <a:pt x="71" y="105"/>
                    </a:lnTo>
                    <a:lnTo>
                      <a:pt x="73" y="108"/>
                    </a:lnTo>
                    <a:lnTo>
                      <a:pt x="73" y="151"/>
                    </a:lnTo>
                    <a:lnTo>
                      <a:pt x="61" y="151"/>
                    </a:lnTo>
                    <a:lnTo>
                      <a:pt x="61" y="108"/>
                    </a:lnTo>
                    <a:lnTo>
                      <a:pt x="61" y="108"/>
                    </a:lnTo>
                    <a:lnTo>
                      <a:pt x="61" y="105"/>
                    </a:lnTo>
                    <a:lnTo>
                      <a:pt x="63" y="103"/>
                    </a:lnTo>
                    <a:lnTo>
                      <a:pt x="66" y="103"/>
                    </a:lnTo>
                    <a:lnTo>
                      <a:pt x="66" y="103"/>
                    </a:lnTo>
                    <a:close/>
                    <a:moveTo>
                      <a:pt x="33" y="108"/>
                    </a:moveTo>
                    <a:lnTo>
                      <a:pt x="33" y="108"/>
                    </a:lnTo>
                    <a:lnTo>
                      <a:pt x="34" y="105"/>
                    </a:lnTo>
                    <a:lnTo>
                      <a:pt x="35" y="103"/>
                    </a:lnTo>
                    <a:lnTo>
                      <a:pt x="39" y="102"/>
                    </a:lnTo>
                    <a:lnTo>
                      <a:pt x="39" y="102"/>
                    </a:lnTo>
                    <a:lnTo>
                      <a:pt x="43" y="103"/>
                    </a:lnTo>
                    <a:lnTo>
                      <a:pt x="44" y="105"/>
                    </a:lnTo>
                    <a:lnTo>
                      <a:pt x="45" y="108"/>
                    </a:lnTo>
                    <a:lnTo>
                      <a:pt x="45" y="151"/>
                    </a:lnTo>
                    <a:lnTo>
                      <a:pt x="33" y="151"/>
                    </a:lnTo>
                    <a:lnTo>
                      <a:pt x="33" y="108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26" name="Freeform 142"/>
              <p:cNvSpPr/>
              <p:nvPr/>
            </p:nvSpPr>
            <p:spPr bwMode="auto">
              <a:xfrm>
                <a:off x="3125788" y="2405063"/>
                <a:ext cx="47625" cy="33338"/>
              </a:xfrm>
              <a:custGeom>
                <a:avLst/>
                <a:gdLst/>
                <a:ahLst/>
                <a:cxnLst>
                  <a:cxn ang="0">
                    <a:pos x="30" y="0"/>
                  </a:cxn>
                  <a:cxn ang="0">
                    <a:pos x="12" y="0"/>
                  </a:cxn>
                  <a:cxn ang="0">
                    <a:pos x="12" y="0"/>
                  </a:cxn>
                  <a:cxn ang="0">
                    <a:pos x="7" y="0"/>
                  </a:cxn>
                  <a:cxn ang="0">
                    <a:pos x="7" y="7"/>
                  </a:cxn>
                  <a:cxn ang="0">
                    <a:pos x="7" y="7"/>
                  </a:cxn>
                  <a:cxn ang="0">
                    <a:pos x="5" y="9"/>
                  </a:cxn>
                  <a:cxn ang="0">
                    <a:pos x="3" y="11"/>
                  </a:cxn>
                  <a:cxn ang="0">
                    <a:pos x="2" y="13"/>
                  </a:cxn>
                  <a:cxn ang="0">
                    <a:pos x="0" y="16"/>
                  </a:cxn>
                  <a:cxn ang="0">
                    <a:pos x="0" y="16"/>
                  </a:cxn>
                  <a:cxn ang="0">
                    <a:pos x="0" y="18"/>
                  </a:cxn>
                  <a:cxn ang="0">
                    <a:pos x="2" y="21"/>
                  </a:cxn>
                  <a:cxn ang="0">
                    <a:pos x="30" y="21"/>
                  </a:cxn>
                  <a:cxn ang="0">
                    <a:pos x="30" y="0"/>
                  </a:cxn>
                </a:cxnLst>
                <a:rect l="0" t="0" r="r" b="b"/>
                <a:pathLst>
                  <a:path w="30" h="21">
                    <a:moveTo>
                      <a:pt x="30" y="0"/>
                    </a:moveTo>
                    <a:lnTo>
                      <a:pt x="12" y="0"/>
                    </a:lnTo>
                    <a:lnTo>
                      <a:pt x="12" y="0"/>
                    </a:lnTo>
                    <a:lnTo>
                      <a:pt x="7" y="0"/>
                    </a:lnTo>
                    <a:lnTo>
                      <a:pt x="7" y="7"/>
                    </a:lnTo>
                    <a:lnTo>
                      <a:pt x="7" y="7"/>
                    </a:lnTo>
                    <a:lnTo>
                      <a:pt x="5" y="9"/>
                    </a:lnTo>
                    <a:lnTo>
                      <a:pt x="3" y="11"/>
                    </a:lnTo>
                    <a:lnTo>
                      <a:pt x="2" y="13"/>
                    </a:lnTo>
                    <a:lnTo>
                      <a:pt x="0" y="16"/>
                    </a:lnTo>
                    <a:lnTo>
                      <a:pt x="0" y="16"/>
                    </a:lnTo>
                    <a:lnTo>
                      <a:pt x="0" y="18"/>
                    </a:lnTo>
                    <a:lnTo>
                      <a:pt x="2" y="21"/>
                    </a:lnTo>
                    <a:lnTo>
                      <a:pt x="30" y="21"/>
                    </a:lnTo>
                    <a:lnTo>
                      <a:pt x="30" y="0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27" name="Freeform 143"/>
              <p:cNvSpPr/>
              <p:nvPr/>
            </p:nvSpPr>
            <p:spPr bwMode="auto">
              <a:xfrm>
                <a:off x="3170238" y="2713038"/>
                <a:ext cx="193675" cy="111125"/>
              </a:xfrm>
              <a:custGeom>
                <a:avLst/>
                <a:gdLst/>
                <a:ahLst/>
                <a:cxnLst>
                  <a:cxn ang="0">
                    <a:pos x="106" y="12"/>
                  </a:cxn>
                  <a:cxn ang="0">
                    <a:pos x="106" y="70"/>
                  </a:cxn>
                  <a:cxn ang="0">
                    <a:pos x="119" y="70"/>
                  </a:cxn>
                  <a:cxn ang="0">
                    <a:pos x="121" y="2"/>
                  </a:cxn>
                  <a:cxn ang="0">
                    <a:pos x="121" y="2"/>
                  </a:cxn>
                  <a:cxn ang="0">
                    <a:pos x="122" y="1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2" y="3"/>
                  </a:cxn>
                  <a:cxn ang="0">
                    <a:pos x="4" y="4"/>
                  </a:cxn>
                  <a:cxn ang="0">
                    <a:pos x="6" y="7"/>
                  </a:cxn>
                  <a:cxn ang="0">
                    <a:pos x="6" y="11"/>
                  </a:cxn>
                  <a:cxn ang="0">
                    <a:pos x="6" y="70"/>
                  </a:cxn>
                  <a:cxn ang="0">
                    <a:pos x="25" y="70"/>
                  </a:cxn>
                  <a:cxn ang="0">
                    <a:pos x="25" y="11"/>
                  </a:cxn>
                  <a:cxn ang="0">
                    <a:pos x="25" y="11"/>
                  </a:cxn>
                  <a:cxn ang="0">
                    <a:pos x="25" y="10"/>
                  </a:cxn>
                  <a:cxn ang="0">
                    <a:pos x="26" y="7"/>
                  </a:cxn>
                  <a:cxn ang="0">
                    <a:pos x="28" y="3"/>
                  </a:cxn>
                  <a:cxn ang="0">
                    <a:pos x="29" y="3"/>
                  </a:cxn>
                  <a:cxn ang="0">
                    <a:pos x="33" y="2"/>
                  </a:cxn>
                  <a:cxn ang="0">
                    <a:pos x="33" y="2"/>
                  </a:cxn>
                  <a:cxn ang="0">
                    <a:pos x="35" y="3"/>
                  </a:cxn>
                  <a:cxn ang="0">
                    <a:pos x="37" y="4"/>
                  </a:cxn>
                  <a:cxn ang="0">
                    <a:pos x="39" y="7"/>
                  </a:cxn>
                  <a:cxn ang="0">
                    <a:pos x="39" y="10"/>
                  </a:cxn>
                  <a:cxn ang="0">
                    <a:pos x="40" y="11"/>
                  </a:cxn>
                  <a:cxn ang="0">
                    <a:pos x="39" y="70"/>
                  </a:cxn>
                  <a:cxn ang="0">
                    <a:pos x="58" y="70"/>
                  </a:cxn>
                  <a:cxn ang="0">
                    <a:pos x="58" y="11"/>
                  </a:cxn>
                  <a:cxn ang="0">
                    <a:pos x="58" y="11"/>
                  </a:cxn>
                  <a:cxn ang="0">
                    <a:pos x="59" y="10"/>
                  </a:cxn>
                  <a:cxn ang="0">
                    <a:pos x="59" y="7"/>
                  </a:cxn>
                  <a:cxn ang="0">
                    <a:pos x="61" y="4"/>
                  </a:cxn>
                  <a:cxn ang="0">
                    <a:pos x="64" y="3"/>
                  </a:cxn>
                  <a:cxn ang="0">
                    <a:pos x="66" y="3"/>
                  </a:cxn>
                  <a:cxn ang="0">
                    <a:pos x="66" y="3"/>
                  </a:cxn>
                  <a:cxn ang="0">
                    <a:pos x="68" y="3"/>
                  </a:cxn>
                  <a:cxn ang="0">
                    <a:pos x="70" y="4"/>
                  </a:cxn>
                  <a:cxn ang="0">
                    <a:pos x="72" y="7"/>
                  </a:cxn>
                  <a:cxn ang="0">
                    <a:pos x="73" y="10"/>
                  </a:cxn>
                  <a:cxn ang="0">
                    <a:pos x="73" y="11"/>
                  </a:cxn>
                  <a:cxn ang="0">
                    <a:pos x="72" y="70"/>
                  </a:cxn>
                  <a:cxn ang="0">
                    <a:pos x="91" y="70"/>
                  </a:cxn>
                  <a:cxn ang="0">
                    <a:pos x="92" y="11"/>
                  </a:cxn>
                  <a:cxn ang="0">
                    <a:pos x="92" y="11"/>
                  </a:cxn>
                  <a:cxn ang="0">
                    <a:pos x="92" y="10"/>
                  </a:cxn>
                  <a:cxn ang="0">
                    <a:pos x="93" y="8"/>
                  </a:cxn>
                  <a:cxn ang="0">
                    <a:pos x="94" y="4"/>
                  </a:cxn>
                  <a:cxn ang="0">
                    <a:pos x="96" y="3"/>
                  </a:cxn>
                  <a:cxn ang="0">
                    <a:pos x="99" y="3"/>
                  </a:cxn>
                  <a:cxn ang="0">
                    <a:pos x="99" y="3"/>
                  </a:cxn>
                  <a:cxn ang="0">
                    <a:pos x="102" y="3"/>
                  </a:cxn>
                  <a:cxn ang="0">
                    <a:pos x="104" y="4"/>
                  </a:cxn>
                  <a:cxn ang="0">
                    <a:pos x="106" y="8"/>
                  </a:cxn>
                  <a:cxn ang="0">
                    <a:pos x="106" y="10"/>
                  </a:cxn>
                  <a:cxn ang="0">
                    <a:pos x="106" y="12"/>
                  </a:cxn>
                  <a:cxn ang="0">
                    <a:pos x="106" y="12"/>
                  </a:cxn>
                </a:cxnLst>
                <a:rect l="0" t="0" r="r" b="b"/>
                <a:pathLst>
                  <a:path w="122" h="70">
                    <a:moveTo>
                      <a:pt x="106" y="12"/>
                    </a:moveTo>
                    <a:lnTo>
                      <a:pt x="106" y="70"/>
                    </a:lnTo>
                    <a:lnTo>
                      <a:pt x="119" y="70"/>
                    </a:lnTo>
                    <a:lnTo>
                      <a:pt x="121" y="2"/>
                    </a:lnTo>
                    <a:lnTo>
                      <a:pt x="121" y="2"/>
                    </a:lnTo>
                    <a:lnTo>
                      <a:pt x="122" y="1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3"/>
                    </a:lnTo>
                    <a:lnTo>
                      <a:pt x="4" y="4"/>
                    </a:lnTo>
                    <a:lnTo>
                      <a:pt x="6" y="7"/>
                    </a:lnTo>
                    <a:lnTo>
                      <a:pt x="6" y="11"/>
                    </a:lnTo>
                    <a:lnTo>
                      <a:pt x="6" y="70"/>
                    </a:lnTo>
                    <a:lnTo>
                      <a:pt x="25" y="70"/>
                    </a:lnTo>
                    <a:lnTo>
                      <a:pt x="25" y="11"/>
                    </a:lnTo>
                    <a:lnTo>
                      <a:pt x="25" y="11"/>
                    </a:lnTo>
                    <a:lnTo>
                      <a:pt x="25" y="10"/>
                    </a:lnTo>
                    <a:lnTo>
                      <a:pt x="26" y="7"/>
                    </a:lnTo>
                    <a:lnTo>
                      <a:pt x="28" y="3"/>
                    </a:lnTo>
                    <a:lnTo>
                      <a:pt x="29" y="3"/>
                    </a:lnTo>
                    <a:lnTo>
                      <a:pt x="33" y="2"/>
                    </a:lnTo>
                    <a:lnTo>
                      <a:pt x="33" y="2"/>
                    </a:lnTo>
                    <a:lnTo>
                      <a:pt x="35" y="3"/>
                    </a:lnTo>
                    <a:lnTo>
                      <a:pt x="37" y="4"/>
                    </a:lnTo>
                    <a:lnTo>
                      <a:pt x="39" y="7"/>
                    </a:lnTo>
                    <a:lnTo>
                      <a:pt x="39" y="10"/>
                    </a:lnTo>
                    <a:lnTo>
                      <a:pt x="40" y="11"/>
                    </a:lnTo>
                    <a:lnTo>
                      <a:pt x="39" y="70"/>
                    </a:lnTo>
                    <a:lnTo>
                      <a:pt x="58" y="70"/>
                    </a:lnTo>
                    <a:lnTo>
                      <a:pt x="58" y="11"/>
                    </a:lnTo>
                    <a:lnTo>
                      <a:pt x="58" y="11"/>
                    </a:lnTo>
                    <a:lnTo>
                      <a:pt x="59" y="10"/>
                    </a:lnTo>
                    <a:lnTo>
                      <a:pt x="59" y="7"/>
                    </a:lnTo>
                    <a:lnTo>
                      <a:pt x="61" y="4"/>
                    </a:lnTo>
                    <a:lnTo>
                      <a:pt x="64" y="3"/>
                    </a:lnTo>
                    <a:lnTo>
                      <a:pt x="66" y="3"/>
                    </a:lnTo>
                    <a:lnTo>
                      <a:pt x="66" y="3"/>
                    </a:lnTo>
                    <a:lnTo>
                      <a:pt x="68" y="3"/>
                    </a:lnTo>
                    <a:lnTo>
                      <a:pt x="70" y="4"/>
                    </a:lnTo>
                    <a:lnTo>
                      <a:pt x="72" y="7"/>
                    </a:lnTo>
                    <a:lnTo>
                      <a:pt x="73" y="10"/>
                    </a:lnTo>
                    <a:lnTo>
                      <a:pt x="73" y="11"/>
                    </a:lnTo>
                    <a:lnTo>
                      <a:pt x="72" y="70"/>
                    </a:lnTo>
                    <a:lnTo>
                      <a:pt x="91" y="70"/>
                    </a:lnTo>
                    <a:lnTo>
                      <a:pt x="92" y="11"/>
                    </a:lnTo>
                    <a:lnTo>
                      <a:pt x="92" y="11"/>
                    </a:lnTo>
                    <a:lnTo>
                      <a:pt x="92" y="10"/>
                    </a:lnTo>
                    <a:lnTo>
                      <a:pt x="93" y="8"/>
                    </a:lnTo>
                    <a:lnTo>
                      <a:pt x="94" y="4"/>
                    </a:lnTo>
                    <a:lnTo>
                      <a:pt x="96" y="3"/>
                    </a:lnTo>
                    <a:lnTo>
                      <a:pt x="99" y="3"/>
                    </a:lnTo>
                    <a:lnTo>
                      <a:pt x="99" y="3"/>
                    </a:lnTo>
                    <a:lnTo>
                      <a:pt x="102" y="3"/>
                    </a:lnTo>
                    <a:lnTo>
                      <a:pt x="104" y="4"/>
                    </a:lnTo>
                    <a:lnTo>
                      <a:pt x="106" y="8"/>
                    </a:lnTo>
                    <a:lnTo>
                      <a:pt x="106" y="10"/>
                    </a:lnTo>
                    <a:lnTo>
                      <a:pt x="106" y="12"/>
                    </a:lnTo>
                    <a:lnTo>
                      <a:pt x="106" y="12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28" name="Freeform 144"/>
              <p:cNvSpPr/>
              <p:nvPr/>
            </p:nvSpPr>
            <p:spPr bwMode="auto">
              <a:xfrm>
                <a:off x="3173413" y="2224088"/>
                <a:ext cx="31750" cy="180975"/>
              </a:xfrm>
              <a:custGeom>
                <a:avLst/>
                <a:gdLst/>
                <a:ahLst/>
                <a:cxnLst>
                  <a:cxn ang="0">
                    <a:pos x="15" y="114"/>
                  </a:cxn>
                  <a:cxn ang="0">
                    <a:pos x="17" y="78"/>
                  </a:cxn>
                  <a:cxn ang="0">
                    <a:pos x="17" y="78"/>
                  </a:cxn>
                  <a:cxn ang="0">
                    <a:pos x="19" y="75"/>
                  </a:cxn>
                  <a:cxn ang="0">
                    <a:pos x="20" y="72"/>
                  </a:cxn>
                  <a:cxn ang="0">
                    <a:pos x="20" y="72"/>
                  </a:cxn>
                  <a:cxn ang="0">
                    <a:pos x="19" y="70"/>
                  </a:cxn>
                  <a:cxn ang="0">
                    <a:pos x="18" y="68"/>
                  </a:cxn>
                  <a:cxn ang="0">
                    <a:pos x="15" y="67"/>
                  </a:cxn>
                  <a:cxn ang="0">
                    <a:pos x="13" y="67"/>
                  </a:cxn>
                  <a:cxn ang="0">
                    <a:pos x="12" y="67"/>
                  </a:cxn>
                  <a:cxn ang="0">
                    <a:pos x="12" y="67"/>
                  </a:cxn>
                  <a:cxn ang="0">
                    <a:pos x="9" y="62"/>
                  </a:cxn>
                  <a:cxn ang="0">
                    <a:pos x="3" y="60"/>
                  </a:cxn>
                  <a:cxn ang="0">
                    <a:pos x="4" y="0"/>
                  </a:cxn>
                  <a:cxn ang="0">
                    <a:pos x="1" y="0"/>
                  </a:cxn>
                  <a:cxn ang="0">
                    <a:pos x="0" y="0"/>
                  </a:cxn>
                  <a:cxn ang="0">
                    <a:pos x="0" y="114"/>
                  </a:cxn>
                  <a:cxn ang="0">
                    <a:pos x="15" y="114"/>
                  </a:cxn>
                </a:cxnLst>
                <a:rect l="0" t="0" r="r" b="b"/>
                <a:pathLst>
                  <a:path w="20" h="114">
                    <a:moveTo>
                      <a:pt x="15" y="114"/>
                    </a:moveTo>
                    <a:lnTo>
                      <a:pt x="17" y="78"/>
                    </a:lnTo>
                    <a:lnTo>
                      <a:pt x="17" y="78"/>
                    </a:lnTo>
                    <a:lnTo>
                      <a:pt x="19" y="75"/>
                    </a:lnTo>
                    <a:lnTo>
                      <a:pt x="20" y="72"/>
                    </a:lnTo>
                    <a:lnTo>
                      <a:pt x="20" y="72"/>
                    </a:lnTo>
                    <a:lnTo>
                      <a:pt x="19" y="70"/>
                    </a:lnTo>
                    <a:lnTo>
                      <a:pt x="18" y="68"/>
                    </a:lnTo>
                    <a:lnTo>
                      <a:pt x="15" y="67"/>
                    </a:lnTo>
                    <a:lnTo>
                      <a:pt x="13" y="67"/>
                    </a:lnTo>
                    <a:lnTo>
                      <a:pt x="12" y="67"/>
                    </a:lnTo>
                    <a:lnTo>
                      <a:pt x="12" y="67"/>
                    </a:lnTo>
                    <a:lnTo>
                      <a:pt x="9" y="62"/>
                    </a:lnTo>
                    <a:lnTo>
                      <a:pt x="3" y="60"/>
                    </a:lnTo>
                    <a:lnTo>
                      <a:pt x="4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114"/>
                    </a:lnTo>
                    <a:lnTo>
                      <a:pt x="15" y="114"/>
                    </a:lnTo>
                    <a:close/>
                  </a:path>
                </a:pathLst>
              </a:custGeom>
              <a:solidFill>
                <a:schemeClr val="tx2">
                  <a:lumMod val="75000"/>
                </a:schemeClr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29" name="Freeform 145"/>
              <p:cNvSpPr/>
              <p:nvPr/>
            </p:nvSpPr>
            <p:spPr bwMode="auto">
              <a:xfrm>
                <a:off x="3173413" y="2405063"/>
                <a:ext cx="42863" cy="33338"/>
              </a:xfrm>
              <a:custGeom>
                <a:avLst/>
                <a:gdLst/>
                <a:ahLst/>
                <a:cxnLst>
                  <a:cxn ang="0">
                    <a:pos x="27" y="16"/>
                  </a:cxn>
                  <a:cxn ang="0">
                    <a:pos x="27" y="16"/>
                  </a:cxn>
                  <a:cxn ang="0">
                    <a:pos x="27" y="14"/>
                  </a:cxn>
                  <a:cxn ang="0">
                    <a:pos x="26" y="11"/>
                  </a:cxn>
                  <a:cxn ang="0">
                    <a:pos x="24" y="10"/>
                  </a:cxn>
                  <a:cxn ang="0">
                    <a:pos x="22" y="9"/>
                  </a:cxn>
                  <a:cxn ang="0">
                    <a:pos x="22" y="1"/>
                  </a:cxn>
                  <a:cxn ang="0">
                    <a:pos x="15" y="1"/>
                  </a:cxn>
                  <a:cxn ang="0">
                    <a:pos x="15" y="0"/>
                  </a:cxn>
                  <a:cxn ang="0">
                    <a:pos x="0" y="0"/>
                  </a:cxn>
                  <a:cxn ang="0">
                    <a:pos x="0" y="21"/>
                  </a:cxn>
                  <a:cxn ang="0">
                    <a:pos x="26" y="21"/>
                  </a:cxn>
                  <a:cxn ang="0">
                    <a:pos x="26" y="21"/>
                  </a:cxn>
                  <a:cxn ang="0">
                    <a:pos x="27" y="18"/>
                  </a:cxn>
                  <a:cxn ang="0">
                    <a:pos x="27" y="16"/>
                  </a:cxn>
                  <a:cxn ang="0">
                    <a:pos x="27" y="16"/>
                  </a:cxn>
                </a:cxnLst>
                <a:rect l="0" t="0" r="r" b="b"/>
                <a:pathLst>
                  <a:path w="27" h="21">
                    <a:moveTo>
                      <a:pt x="27" y="16"/>
                    </a:moveTo>
                    <a:lnTo>
                      <a:pt x="27" y="16"/>
                    </a:lnTo>
                    <a:lnTo>
                      <a:pt x="27" y="14"/>
                    </a:lnTo>
                    <a:lnTo>
                      <a:pt x="26" y="11"/>
                    </a:lnTo>
                    <a:lnTo>
                      <a:pt x="24" y="10"/>
                    </a:lnTo>
                    <a:lnTo>
                      <a:pt x="22" y="9"/>
                    </a:lnTo>
                    <a:lnTo>
                      <a:pt x="22" y="1"/>
                    </a:lnTo>
                    <a:lnTo>
                      <a:pt x="15" y="1"/>
                    </a:lnTo>
                    <a:lnTo>
                      <a:pt x="15" y="0"/>
                    </a:lnTo>
                    <a:lnTo>
                      <a:pt x="0" y="0"/>
                    </a:lnTo>
                    <a:lnTo>
                      <a:pt x="0" y="21"/>
                    </a:lnTo>
                    <a:lnTo>
                      <a:pt x="26" y="21"/>
                    </a:lnTo>
                    <a:lnTo>
                      <a:pt x="26" y="21"/>
                    </a:lnTo>
                    <a:lnTo>
                      <a:pt x="27" y="18"/>
                    </a:lnTo>
                    <a:lnTo>
                      <a:pt x="27" y="16"/>
                    </a:lnTo>
                    <a:lnTo>
                      <a:pt x="27" y="16"/>
                    </a:ln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30" name="Freeform 146"/>
              <p:cNvSpPr>
                <a:spLocks noEditPoints="1"/>
              </p:cNvSpPr>
              <p:nvPr/>
            </p:nvSpPr>
            <p:spPr bwMode="auto">
              <a:xfrm>
                <a:off x="3171825" y="2438401"/>
                <a:ext cx="168275" cy="242888"/>
              </a:xfrm>
              <a:custGeom>
                <a:avLst/>
                <a:gdLst/>
                <a:ahLst/>
                <a:cxnLst>
                  <a:cxn ang="0">
                    <a:pos x="87" y="152"/>
                  </a:cxn>
                  <a:cxn ang="0">
                    <a:pos x="103" y="108"/>
                  </a:cxn>
                  <a:cxn ang="0">
                    <a:pos x="105" y="105"/>
                  </a:cxn>
                  <a:cxn ang="0">
                    <a:pos x="106" y="101"/>
                  </a:cxn>
                  <a:cxn ang="0">
                    <a:pos x="104" y="94"/>
                  </a:cxn>
                  <a:cxn ang="0">
                    <a:pos x="98" y="92"/>
                  </a:cxn>
                  <a:cxn ang="0">
                    <a:pos x="87" y="92"/>
                  </a:cxn>
                  <a:cxn ang="0">
                    <a:pos x="82" y="65"/>
                  </a:cxn>
                  <a:cxn ang="0">
                    <a:pos x="73" y="42"/>
                  </a:cxn>
                  <a:cxn ang="0">
                    <a:pos x="70" y="36"/>
                  </a:cxn>
                  <a:cxn ang="0">
                    <a:pos x="49" y="14"/>
                  </a:cxn>
                  <a:cxn ang="0">
                    <a:pos x="27" y="0"/>
                  </a:cxn>
                  <a:cxn ang="0">
                    <a:pos x="27" y="0"/>
                  </a:cxn>
                  <a:cxn ang="0">
                    <a:pos x="0" y="103"/>
                  </a:cxn>
                  <a:cxn ang="0">
                    <a:pos x="3" y="104"/>
                  </a:cxn>
                  <a:cxn ang="0">
                    <a:pos x="5" y="109"/>
                  </a:cxn>
                  <a:cxn ang="0">
                    <a:pos x="0" y="152"/>
                  </a:cxn>
                  <a:cxn ang="0">
                    <a:pos x="47" y="152"/>
                  </a:cxn>
                  <a:cxn ang="0">
                    <a:pos x="47" y="109"/>
                  </a:cxn>
                  <a:cxn ang="0">
                    <a:pos x="50" y="104"/>
                  </a:cxn>
                  <a:cxn ang="0">
                    <a:pos x="54" y="104"/>
                  </a:cxn>
                  <a:cxn ang="0">
                    <a:pos x="59" y="106"/>
                  </a:cxn>
                  <a:cxn ang="0">
                    <a:pos x="59" y="152"/>
                  </a:cxn>
                  <a:cxn ang="0">
                    <a:pos x="75" y="109"/>
                  </a:cxn>
                  <a:cxn ang="0">
                    <a:pos x="76" y="107"/>
                  </a:cxn>
                  <a:cxn ang="0">
                    <a:pos x="81" y="104"/>
                  </a:cxn>
                  <a:cxn ang="0">
                    <a:pos x="84" y="105"/>
                  </a:cxn>
                  <a:cxn ang="0">
                    <a:pos x="87" y="109"/>
                  </a:cxn>
                  <a:cxn ang="0">
                    <a:pos x="32" y="152"/>
                  </a:cxn>
                  <a:cxn ang="0">
                    <a:pos x="21" y="109"/>
                  </a:cxn>
                  <a:cxn ang="0">
                    <a:pos x="21" y="106"/>
                  </a:cxn>
                  <a:cxn ang="0">
                    <a:pos x="26" y="103"/>
                  </a:cxn>
                  <a:cxn ang="0">
                    <a:pos x="30" y="104"/>
                  </a:cxn>
                  <a:cxn ang="0">
                    <a:pos x="33" y="109"/>
                  </a:cxn>
                </a:cxnLst>
                <a:rect l="0" t="0" r="r" b="b"/>
                <a:pathLst>
                  <a:path w="105" h="153">
                    <a:moveTo>
                      <a:pt x="87" y="109"/>
                    </a:moveTo>
                    <a:lnTo>
                      <a:pt x="87" y="152"/>
                    </a:lnTo>
                    <a:lnTo>
                      <a:pt x="102" y="153"/>
                    </a:lnTo>
                    <a:lnTo>
                      <a:pt x="103" y="108"/>
                    </a:lnTo>
                    <a:lnTo>
                      <a:pt x="103" y="108"/>
                    </a:lnTo>
                    <a:lnTo>
                      <a:pt x="105" y="105"/>
                    </a:lnTo>
                    <a:lnTo>
                      <a:pt x="106" y="101"/>
                    </a:lnTo>
                    <a:lnTo>
                      <a:pt x="106" y="101"/>
                    </a:lnTo>
                    <a:lnTo>
                      <a:pt x="106" y="97"/>
                    </a:lnTo>
                    <a:lnTo>
                      <a:pt x="104" y="94"/>
                    </a:lnTo>
                    <a:lnTo>
                      <a:pt x="101" y="93"/>
                    </a:lnTo>
                    <a:lnTo>
                      <a:pt x="98" y="92"/>
                    </a:lnTo>
                    <a:lnTo>
                      <a:pt x="87" y="92"/>
                    </a:lnTo>
                    <a:lnTo>
                      <a:pt x="87" y="92"/>
                    </a:lnTo>
                    <a:lnTo>
                      <a:pt x="84" y="80"/>
                    </a:lnTo>
                    <a:lnTo>
                      <a:pt x="82" y="65"/>
                    </a:lnTo>
                    <a:lnTo>
                      <a:pt x="77" y="50"/>
                    </a:lnTo>
                    <a:lnTo>
                      <a:pt x="73" y="42"/>
                    </a:lnTo>
                    <a:lnTo>
                      <a:pt x="70" y="36"/>
                    </a:lnTo>
                    <a:lnTo>
                      <a:pt x="70" y="36"/>
                    </a:lnTo>
                    <a:lnTo>
                      <a:pt x="60" y="24"/>
                    </a:lnTo>
                    <a:lnTo>
                      <a:pt x="49" y="14"/>
                    </a:lnTo>
                    <a:lnTo>
                      <a:pt x="38" y="6"/>
                    </a:lnTo>
                    <a:lnTo>
                      <a:pt x="27" y="0"/>
                    </a:lnTo>
                    <a:lnTo>
                      <a:pt x="27" y="0"/>
                    </a:lnTo>
                    <a:lnTo>
                      <a:pt x="27" y="0"/>
                    </a:lnTo>
                    <a:lnTo>
                      <a:pt x="1" y="0"/>
                    </a:lnTo>
                    <a:lnTo>
                      <a:pt x="0" y="103"/>
                    </a:lnTo>
                    <a:lnTo>
                      <a:pt x="0" y="103"/>
                    </a:lnTo>
                    <a:lnTo>
                      <a:pt x="3" y="104"/>
                    </a:lnTo>
                    <a:lnTo>
                      <a:pt x="4" y="106"/>
                    </a:lnTo>
                    <a:lnTo>
                      <a:pt x="5" y="109"/>
                    </a:lnTo>
                    <a:lnTo>
                      <a:pt x="4" y="152"/>
                    </a:lnTo>
                    <a:lnTo>
                      <a:pt x="0" y="152"/>
                    </a:lnTo>
                    <a:lnTo>
                      <a:pt x="0" y="152"/>
                    </a:lnTo>
                    <a:lnTo>
                      <a:pt x="47" y="152"/>
                    </a:lnTo>
                    <a:lnTo>
                      <a:pt x="47" y="109"/>
                    </a:lnTo>
                    <a:lnTo>
                      <a:pt x="47" y="109"/>
                    </a:lnTo>
                    <a:lnTo>
                      <a:pt x="48" y="106"/>
                    </a:lnTo>
                    <a:lnTo>
                      <a:pt x="50" y="104"/>
                    </a:lnTo>
                    <a:lnTo>
                      <a:pt x="54" y="104"/>
                    </a:lnTo>
                    <a:lnTo>
                      <a:pt x="54" y="104"/>
                    </a:lnTo>
                    <a:lnTo>
                      <a:pt x="57" y="105"/>
                    </a:lnTo>
                    <a:lnTo>
                      <a:pt x="59" y="106"/>
                    </a:lnTo>
                    <a:lnTo>
                      <a:pt x="59" y="109"/>
                    </a:lnTo>
                    <a:lnTo>
                      <a:pt x="59" y="152"/>
                    </a:lnTo>
                    <a:lnTo>
                      <a:pt x="75" y="152"/>
                    </a:lnTo>
                    <a:lnTo>
                      <a:pt x="75" y="109"/>
                    </a:lnTo>
                    <a:lnTo>
                      <a:pt x="75" y="109"/>
                    </a:lnTo>
                    <a:lnTo>
                      <a:pt x="76" y="107"/>
                    </a:lnTo>
                    <a:lnTo>
                      <a:pt x="77" y="105"/>
                    </a:lnTo>
                    <a:lnTo>
                      <a:pt x="81" y="104"/>
                    </a:lnTo>
                    <a:lnTo>
                      <a:pt x="81" y="104"/>
                    </a:lnTo>
                    <a:lnTo>
                      <a:pt x="84" y="105"/>
                    </a:lnTo>
                    <a:lnTo>
                      <a:pt x="87" y="107"/>
                    </a:lnTo>
                    <a:lnTo>
                      <a:pt x="87" y="109"/>
                    </a:lnTo>
                    <a:lnTo>
                      <a:pt x="87" y="109"/>
                    </a:lnTo>
                    <a:close/>
                    <a:moveTo>
                      <a:pt x="32" y="152"/>
                    </a:moveTo>
                    <a:lnTo>
                      <a:pt x="20" y="152"/>
                    </a:lnTo>
                    <a:lnTo>
                      <a:pt x="21" y="109"/>
                    </a:lnTo>
                    <a:lnTo>
                      <a:pt x="21" y="109"/>
                    </a:lnTo>
                    <a:lnTo>
                      <a:pt x="21" y="106"/>
                    </a:lnTo>
                    <a:lnTo>
                      <a:pt x="23" y="104"/>
                    </a:lnTo>
                    <a:lnTo>
                      <a:pt x="26" y="103"/>
                    </a:lnTo>
                    <a:lnTo>
                      <a:pt x="26" y="103"/>
                    </a:lnTo>
                    <a:lnTo>
                      <a:pt x="30" y="104"/>
                    </a:lnTo>
                    <a:lnTo>
                      <a:pt x="32" y="106"/>
                    </a:lnTo>
                    <a:lnTo>
                      <a:pt x="33" y="109"/>
                    </a:lnTo>
                    <a:lnTo>
                      <a:pt x="32" y="152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31" name="Freeform 147"/>
              <p:cNvSpPr>
                <a:spLocks noEditPoints="1"/>
              </p:cNvSpPr>
              <p:nvPr/>
            </p:nvSpPr>
            <p:spPr bwMode="auto">
              <a:xfrm>
                <a:off x="3167063" y="2900363"/>
                <a:ext cx="558800" cy="244475"/>
              </a:xfrm>
              <a:custGeom>
                <a:avLst/>
                <a:gdLst/>
                <a:ahLst/>
                <a:cxnLst>
                  <a:cxn ang="0">
                    <a:pos x="352" y="5"/>
                  </a:cxn>
                  <a:cxn ang="0">
                    <a:pos x="1" y="0"/>
                  </a:cxn>
                  <a:cxn ang="0">
                    <a:pos x="1" y="41"/>
                  </a:cxn>
                  <a:cxn ang="0">
                    <a:pos x="1" y="41"/>
                  </a:cxn>
                  <a:cxn ang="0">
                    <a:pos x="4" y="42"/>
                  </a:cxn>
                  <a:cxn ang="0">
                    <a:pos x="6" y="43"/>
                  </a:cxn>
                  <a:cxn ang="0">
                    <a:pos x="10" y="45"/>
                  </a:cxn>
                  <a:cxn ang="0">
                    <a:pos x="12" y="49"/>
                  </a:cxn>
                  <a:cxn ang="0">
                    <a:pos x="12" y="50"/>
                  </a:cxn>
                  <a:cxn ang="0">
                    <a:pos x="12" y="94"/>
                  </a:cxn>
                  <a:cxn ang="0">
                    <a:pos x="1" y="94"/>
                  </a:cxn>
                  <a:cxn ang="0">
                    <a:pos x="0" y="154"/>
                  </a:cxn>
                  <a:cxn ang="0">
                    <a:pos x="350" y="154"/>
                  </a:cxn>
                  <a:cxn ang="0">
                    <a:pos x="352" y="5"/>
                  </a:cxn>
                  <a:cxn ang="0">
                    <a:pos x="50" y="95"/>
                  </a:cxn>
                  <a:cxn ang="0">
                    <a:pos x="27" y="94"/>
                  </a:cxn>
                  <a:cxn ang="0">
                    <a:pos x="28" y="10"/>
                  </a:cxn>
                  <a:cxn ang="0">
                    <a:pos x="51" y="10"/>
                  </a:cxn>
                  <a:cxn ang="0">
                    <a:pos x="50" y="95"/>
                  </a:cxn>
                  <a:cxn ang="0">
                    <a:pos x="95" y="95"/>
                  </a:cxn>
                  <a:cxn ang="0">
                    <a:pos x="72" y="95"/>
                  </a:cxn>
                  <a:cxn ang="0">
                    <a:pos x="72" y="11"/>
                  </a:cxn>
                  <a:cxn ang="0">
                    <a:pos x="96" y="11"/>
                  </a:cxn>
                  <a:cxn ang="0">
                    <a:pos x="95" y="95"/>
                  </a:cxn>
                  <a:cxn ang="0">
                    <a:pos x="139" y="96"/>
                  </a:cxn>
                  <a:cxn ang="0">
                    <a:pos x="116" y="95"/>
                  </a:cxn>
                  <a:cxn ang="0">
                    <a:pos x="117" y="11"/>
                  </a:cxn>
                  <a:cxn ang="0">
                    <a:pos x="140" y="11"/>
                  </a:cxn>
                  <a:cxn ang="0">
                    <a:pos x="139" y="96"/>
                  </a:cxn>
                  <a:cxn ang="0">
                    <a:pos x="184" y="96"/>
                  </a:cxn>
                  <a:cxn ang="0">
                    <a:pos x="161" y="96"/>
                  </a:cxn>
                  <a:cxn ang="0">
                    <a:pos x="161" y="12"/>
                  </a:cxn>
                  <a:cxn ang="0">
                    <a:pos x="185" y="12"/>
                  </a:cxn>
                  <a:cxn ang="0">
                    <a:pos x="184" y="96"/>
                  </a:cxn>
                  <a:cxn ang="0">
                    <a:pos x="260" y="120"/>
                  </a:cxn>
                  <a:cxn ang="0">
                    <a:pos x="236" y="120"/>
                  </a:cxn>
                  <a:cxn ang="0">
                    <a:pos x="236" y="85"/>
                  </a:cxn>
                  <a:cxn ang="0">
                    <a:pos x="261" y="85"/>
                  </a:cxn>
                  <a:cxn ang="0">
                    <a:pos x="260" y="120"/>
                  </a:cxn>
                  <a:cxn ang="0">
                    <a:pos x="261" y="65"/>
                  </a:cxn>
                  <a:cxn ang="0">
                    <a:pos x="237" y="64"/>
                  </a:cxn>
                  <a:cxn ang="0">
                    <a:pos x="237" y="30"/>
                  </a:cxn>
                  <a:cxn ang="0">
                    <a:pos x="261" y="30"/>
                  </a:cxn>
                  <a:cxn ang="0">
                    <a:pos x="261" y="65"/>
                  </a:cxn>
                  <a:cxn ang="0">
                    <a:pos x="314" y="120"/>
                  </a:cxn>
                  <a:cxn ang="0">
                    <a:pos x="288" y="120"/>
                  </a:cxn>
                  <a:cxn ang="0">
                    <a:pos x="289" y="85"/>
                  </a:cxn>
                  <a:cxn ang="0">
                    <a:pos x="314" y="86"/>
                  </a:cxn>
                  <a:cxn ang="0">
                    <a:pos x="314" y="120"/>
                  </a:cxn>
                  <a:cxn ang="0">
                    <a:pos x="289" y="65"/>
                  </a:cxn>
                  <a:cxn ang="0">
                    <a:pos x="289" y="30"/>
                  </a:cxn>
                  <a:cxn ang="0">
                    <a:pos x="314" y="30"/>
                  </a:cxn>
                  <a:cxn ang="0">
                    <a:pos x="314" y="65"/>
                  </a:cxn>
                  <a:cxn ang="0">
                    <a:pos x="289" y="65"/>
                  </a:cxn>
                </a:cxnLst>
                <a:rect l="0" t="0" r="r" b="b"/>
                <a:pathLst>
                  <a:path w="352" h="154">
                    <a:moveTo>
                      <a:pt x="352" y="5"/>
                    </a:moveTo>
                    <a:lnTo>
                      <a:pt x="1" y="0"/>
                    </a:lnTo>
                    <a:lnTo>
                      <a:pt x="1" y="41"/>
                    </a:lnTo>
                    <a:lnTo>
                      <a:pt x="1" y="41"/>
                    </a:lnTo>
                    <a:lnTo>
                      <a:pt x="4" y="42"/>
                    </a:lnTo>
                    <a:lnTo>
                      <a:pt x="6" y="43"/>
                    </a:lnTo>
                    <a:lnTo>
                      <a:pt x="10" y="45"/>
                    </a:lnTo>
                    <a:lnTo>
                      <a:pt x="12" y="49"/>
                    </a:lnTo>
                    <a:lnTo>
                      <a:pt x="12" y="50"/>
                    </a:lnTo>
                    <a:lnTo>
                      <a:pt x="12" y="94"/>
                    </a:lnTo>
                    <a:lnTo>
                      <a:pt x="1" y="94"/>
                    </a:lnTo>
                    <a:lnTo>
                      <a:pt x="0" y="154"/>
                    </a:lnTo>
                    <a:lnTo>
                      <a:pt x="350" y="154"/>
                    </a:lnTo>
                    <a:lnTo>
                      <a:pt x="352" y="5"/>
                    </a:lnTo>
                    <a:close/>
                    <a:moveTo>
                      <a:pt x="50" y="95"/>
                    </a:moveTo>
                    <a:lnTo>
                      <a:pt x="27" y="94"/>
                    </a:lnTo>
                    <a:lnTo>
                      <a:pt x="28" y="10"/>
                    </a:lnTo>
                    <a:lnTo>
                      <a:pt x="51" y="10"/>
                    </a:lnTo>
                    <a:lnTo>
                      <a:pt x="50" y="95"/>
                    </a:lnTo>
                    <a:close/>
                    <a:moveTo>
                      <a:pt x="95" y="95"/>
                    </a:moveTo>
                    <a:lnTo>
                      <a:pt x="72" y="95"/>
                    </a:lnTo>
                    <a:lnTo>
                      <a:pt x="72" y="11"/>
                    </a:lnTo>
                    <a:lnTo>
                      <a:pt x="96" y="11"/>
                    </a:lnTo>
                    <a:lnTo>
                      <a:pt x="95" y="95"/>
                    </a:lnTo>
                    <a:close/>
                    <a:moveTo>
                      <a:pt x="139" y="96"/>
                    </a:moveTo>
                    <a:lnTo>
                      <a:pt x="116" y="95"/>
                    </a:lnTo>
                    <a:lnTo>
                      <a:pt x="117" y="11"/>
                    </a:lnTo>
                    <a:lnTo>
                      <a:pt x="140" y="11"/>
                    </a:lnTo>
                    <a:lnTo>
                      <a:pt x="139" y="96"/>
                    </a:lnTo>
                    <a:close/>
                    <a:moveTo>
                      <a:pt x="184" y="96"/>
                    </a:moveTo>
                    <a:lnTo>
                      <a:pt x="161" y="96"/>
                    </a:lnTo>
                    <a:lnTo>
                      <a:pt x="161" y="12"/>
                    </a:lnTo>
                    <a:lnTo>
                      <a:pt x="185" y="12"/>
                    </a:lnTo>
                    <a:lnTo>
                      <a:pt x="184" y="96"/>
                    </a:lnTo>
                    <a:close/>
                    <a:moveTo>
                      <a:pt x="260" y="120"/>
                    </a:moveTo>
                    <a:lnTo>
                      <a:pt x="236" y="120"/>
                    </a:lnTo>
                    <a:lnTo>
                      <a:pt x="236" y="85"/>
                    </a:lnTo>
                    <a:lnTo>
                      <a:pt x="261" y="85"/>
                    </a:lnTo>
                    <a:lnTo>
                      <a:pt x="260" y="120"/>
                    </a:lnTo>
                    <a:close/>
                    <a:moveTo>
                      <a:pt x="261" y="65"/>
                    </a:moveTo>
                    <a:lnTo>
                      <a:pt x="237" y="64"/>
                    </a:lnTo>
                    <a:lnTo>
                      <a:pt x="237" y="30"/>
                    </a:lnTo>
                    <a:lnTo>
                      <a:pt x="261" y="30"/>
                    </a:lnTo>
                    <a:lnTo>
                      <a:pt x="261" y="65"/>
                    </a:lnTo>
                    <a:close/>
                    <a:moveTo>
                      <a:pt x="314" y="120"/>
                    </a:moveTo>
                    <a:lnTo>
                      <a:pt x="288" y="120"/>
                    </a:lnTo>
                    <a:lnTo>
                      <a:pt x="289" y="85"/>
                    </a:lnTo>
                    <a:lnTo>
                      <a:pt x="314" y="86"/>
                    </a:lnTo>
                    <a:lnTo>
                      <a:pt x="314" y="120"/>
                    </a:lnTo>
                    <a:close/>
                    <a:moveTo>
                      <a:pt x="289" y="65"/>
                    </a:moveTo>
                    <a:lnTo>
                      <a:pt x="289" y="30"/>
                    </a:lnTo>
                    <a:lnTo>
                      <a:pt x="314" y="30"/>
                    </a:lnTo>
                    <a:lnTo>
                      <a:pt x="314" y="65"/>
                    </a:lnTo>
                    <a:lnTo>
                      <a:pt x="289" y="65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32" name="Freeform 148"/>
              <p:cNvSpPr/>
              <p:nvPr/>
            </p:nvSpPr>
            <p:spPr bwMode="auto">
              <a:xfrm>
                <a:off x="3168650" y="2824163"/>
                <a:ext cx="557213" cy="84138"/>
              </a:xfrm>
              <a:custGeom>
                <a:avLst/>
                <a:gdLst/>
                <a:ahLst/>
                <a:cxnLst>
                  <a:cxn ang="0">
                    <a:pos x="351" y="52"/>
                  </a:cxn>
                  <a:cxn ang="0">
                    <a:pos x="208" y="51"/>
                  </a:cxn>
                  <a:cxn ang="0">
                    <a:pos x="209" y="21"/>
                  </a:cxn>
                  <a:cxn ang="0">
                    <a:pos x="142" y="20"/>
                  </a:cxn>
                  <a:cxn ang="0">
                    <a:pos x="144" y="1"/>
                  </a:cxn>
                  <a:cxn ang="0">
                    <a:pos x="120" y="1"/>
                  </a:cxn>
                  <a:cxn ang="0">
                    <a:pos x="120" y="0"/>
                  </a:cxn>
                  <a:cxn ang="0">
                    <a:pos x="107" y="0"/>
                  </a:cxn>
                  <a:cxn ang="0">
                    <a:pos x="107" y="1"/>
                  </a:cxn>
                  <a:cxn ang="0">
                    <a:pos x="92" y="0"/>
                  </a:cxn>
                  <a:cxn ang="0">
                    <a:pos x="92" y="0"/>
                  </a:cxn>
                  <a:cxn ang="0">
                    <a:pos x="73" y="0"/>
                  </a:cxn>
                  <a:cxn ang="0">
                    <a:pos x="73" y="0"/>
                  </a:cxn>
                  <a:cxn ang="0">
                    <a:pos x="59" y="0"/>
                  </a:cxn>
                  <a:cxn ang="0">
                    <a:pos x="59" y="0"/>
                  </a:cxn>
                  <a:cxn ang="0">
                    <a:pos x="40" y="0"/>
                  </a:cxn>
                  <a:cxn ang="0">
                    <a:pos x="40" y="0"/>
                  </a:cxn>
                  <a:cxn ang="0">
                    <a:pos x="26" y="0"/>
                  </a:cxn>
                  <a:cxn ang="0">
                    <a:pos x="26" y="0"/>
                  </a:cxn>
                  <a:cxn ang="0">
                    <a:pos x="7" y="0"/>
                  </a:cxn>
                  <a:cxn ang="0">
                    <a:pos x="7" y="0"/>
                  </a:cxn>
                  <a:cxn ang="0">
                    <a:pos x="1" y="0"/>
                  </a:cxn>
                  <a:cxn ang="0">
                    <a:pos x="0" y="48"/>
                  </a:cxn>
                  <a:cxn ang="0">
                    <a:pos x="351" y="53"/>
                  </a:cxn>
                  <a:cxn ang="0">
                    <a:pos x="351" y="52"/>
                  </a:cxn>
                </a:cxnLst>
                <a:rect l="0" t="0" r="r" b="b"/>
                <a:pathLst>
                  <a:path w="351" h="52">
                    <a:moveTo>
                      <a:pt x="351" y="52"/>
                    </a:moveTo>
                    <a:lnTo>
                      <a:pt x="208" y="51"/>
                    </a:lnTo>
                    <a:lnTo>
                      <a:pt x="209" y="21"/>
                    </a:lnTo>
                    <a:lnTo>
                      <a:pt x="142" y="20"/>
                    </a:lnTo>
                    <a:lnTo>
                      <a:pt x="144" y="1"/>
                    </a:lnTo>
                    <a:lnTo>
                      <a:pt x="120" y="1"/>
                    </a:lnTo>
                    <a:lnTo>
                      <a:pt x="120" y="0"/>
                    </a:lnTo>
                    <a:lnTo>
                      <a:pt x="107" y="0"/>
                    </a:lnTo>
                    <a:lnTo>
                      <a:pt x="107" y="1"/>
                    </a:lnTo>
                    <a:lnTo>
                      <a:pt x="92" y="0"/>
                    </a:lnTo>
                    <a:lnTo>
                      <a:pt x="92" y="0"/>
                    </a:lnTo>
                    <a:lnTo>
                      <a:pt x="73" y="0"/>
                    </a:lnTo>
                    <a:lnTo>
                      <a:pt x="73" y="0"/>
                    </a:lnTo>
                    <a:lnTo>
                      <a:pt x="59" y="0"/>
                    </a:lnTo>
                    <a:lnTo>
                      <a:pt x="59" y="0"/>
                    </a:lnTo>
                    <a:lnTo>
                      <a:pt x="40" y="0"/>
                    </a:lnTo>
                    <a:lnTo>
                      <a:pt x="40" y="0"/>
                    </a:lnTo>
                    <a:lnTo>
                      <a:pt x="26" y="0"/>
                    </a:lnTo>
                    <a:lnTo>
                      <a:pt x="26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1" y="0"/>
                    </a:lnTo>
                    <a:lnTo>
                      <a:pt x="0" y="48"/>
                    </a:lnTo>
                    <a:lnTo>
                      <a:pt x="351" y="53"/>
                    </a:lnTo>
                    <a:lnTo>
                      <a:pt x="351" y="52"/>
                    </a:ln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33" name="Freeform 149"/>
              <p:cNvSpPr/>
              <p:nvPr/>
            </p:nvSpPr>
            <p:spPr bwMode="auto">
              <a:xfrm>
                <a:off x="2835275" y="2820988"/>
                <a:ext cx="334963" cy="79375"/>
              </a:xfrm>
              <a:custGeom>
                <a:avLst/>
                <a:gdLst/>
                <a:ahLst/>
                <a:cxnLst>
                  <a:cxn ang="0">
                    <a:pos x="211" y="1"/>
                  </a:cxn>
                  <a:cxn ang="0">
                    <a:pos x="143" y="1"/>
                  </a:cxn>
                  <a:cxn ang="0">
                    <a:pos x="136" y="1"/>
                  </a:cxn>
                  <a:cxn ang="0">
                    <a:pos x="136" y="1"/>
                  </a:cxn>
                  <a:cxn ang="0">
                    <a:pos x="118" y="0"/>
                  </a:cxn>
                  <a:cxn ang="0">
                    <a:pos x="118" y="0"/>
                  </a:cxn>
                  <a:cxn ang="0">
                    <a:pos x="102" y="0"/>
                  </a:cxn>
                  <a:cxn ang="0">
                    <a:pos x="102" y="0"/>
                  </a:cxn>
                  <a:cxn ang="0">
                    <a:pos x="89" y="0"/>
                  </a:cxn>
                  <a:cxn ang="0">
                    <a:pos x="89" y="1"/>
                  </a:cxn>
                  <a:cxn ang="0">
                    <a:pos x="66" y="0"/>
                  </a:cxn>
                  <a:cxn ang="0">
                    <a:pos x="66" y="19"/>
                  </a:cxn>
                  <a:cxn ang="0">
                    <a:pos x="0" y="19"/>
                  </a:cxn>
                  <a:cxn ang="0">
                    <a:pos x="0" y="47"/>
                  </a:cxn>
                  <a:cxn ang="0">
                    <a:pos x="211" y="50"/>
                  </a:cxn>
                  <a:cxn ang="0">
                    <a:pos x="211" y="1"/>
                  </a:cxn>
                </a:cxnLst>
                <a:rect l="0" t="0" r="r" b="b"/>
                <a:pathLst>
                  <a:path w="211" h="50">
                    <a:moveTo>
                      <a:pt x="211" y="1"/>
                    </a:moveTo>
                    <a:lnTo>
                      <a:pt x="143" y="1"/>
                    </a:lnTo>
                    <a:lnTo>
                      <a:pt x="136" y="1"/>
                    </a:lnTo>
                    <a:lnTo>
                      <a:pt x="136" y="1"/>
                    </a:lnTo>
                    <a:lnTo>
                      <a:pt x="118" y="0"/>
                    </a:lnTo>
                    <a:lnTo>
                      <a:pt x="118" y="0"/>
                    </a:lnTo>
                    <a:lnTo>
                      <a:pt x="102" y="0"/>
                    </a:lnTo>
                    <a:lnTo>
                      <a:pt x="102" y="0"/>
                    </a:lnTo>
                    <a:lnTo>
                      <a:pt x="89" y="0"/>
                    </a:lnTo>
                    <a:lnTo>
                      <a:pt x="89" y="1"/>
                    </a:lnTo>
                    <a:lnTo>
                      <a:pt x="66" y="0"/>
                    </a:lnTo>
                    <a:lnTo>
                      <a:pt x="66" y="19"/>
                    </a:lnTo>
                    <a:lnTo>
                      <a:pt x="0" y="19"/>
                    </a:lnTo>
                    <a:lnTo>
                      <a:pt x="0" y="47"/>
                    </a:lnTo>
                    <a:lnTo>
                      <a:pt x="211" y="50"/>
                    </a:lnTo>
                    <a:lnTo>
                      <a:pt x="211" y="1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34" name="Freeform 150"/>
              <p:cNvSpPr/>
              <p:nvPr/>
            </p:nvSpPr>
            <p:spPr bwMode="auto">
              <a:xfrm>
                <a:off x="2963863" y="2676526"/>
                <a:ext cx="207963" cy="36513"/>
              </a:xfrm>
              <a:custGeom>
                <a:avLst/>
                <a:gdLst/>
                <a:ahLst/>
                <a:cxnLst>
                  <a:cxn ang="0">
                    <a:pos x="131" y="1"/>
                  </a:cxn>
                  <a:cxn ang="0">
                    <a:pos x="9" y="0"/>
                  </a:cxn>
                  <a:cxn ang="0">
                    <a:pos x="9" y="0"/>
                  </a:cxn>
                  <a:cxn ang="0">
                    <a:pos x="6" y="1"/>
                  </a:cxn>
                  <a:cxn ang="0">
                    <a:pos x="3" y="4"/>
                  </a:cxn>
                  <a:cxn ang="0">
                    <a:pos x="1" y="8"/>
                  </a:cxn>
                  <a:cxn ang="0">
                    <a:pos x="0" y="11"/>
                  </a:cxn>
                  <a:cxn ang="0">
                    <a:pos x="0" y="11"/>
                  </a:cxn>
                  <a:cxn ang="0">
                    <a:pos x="0" y="15"/>
                  </a:cxn>
                  <a:cxn ang="0">
                    <a:pos x="3" y="17"/>
                  </a:cxn>
                  <a:cxn ang="0">
                    <a:pos x="5" y="21"/>
                  </a:cxn>
                  <a:cxn ang="0">
                    <a:pos x="8" y="22"/>
                  </a:cxn>
                  <a:cxn ang="0">
                    <a:pos x="8" y="22"/>
                  </a:cxn>
                  <a:cxn ang="0">
                    <a:pos x="130" y="23"/>
                  </a:cxn>
                  <a:cxn ang="0">
                    <a:pos x="131" y="1"/>
                  </a:cxn>
                </a:cxnLst>
                <a:rect l="0" t="0" r="r" b="b"/>
                <a:pathLst>
                  <a:path w="131" h="23">
                    <a:moveTo>
                      <a:pt x="131" y="1"/>
                    </a:moveTo>
                    <a:lnTo>
                      <a:pt x="9" y="0"/>
                    </a:lnTo>
                    <a:lnTo>
                      <a:pt x="9" y="0"/>
                    </a:lnTo>
                    <a:lnTo>
                      <a:pt x="6" y="1"/>
                    </a:lnTo>
                    <a:lnTo>
                      <a:pt x="3" y="4"/>
                    </a:lnTo>
                    <a:lnTo>
                      <a:pt x="1" y="8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3" y="17"/>
                    </a:lnTo>
                    <a:lnTo>
                      <a:pt x="5" y="21"/>
                    </a:lnTo>
                    <a:lnTo>
                      <a:pt x="8" y="22"/>
                    </a:lnTo>
                    <a:lnTo>
                      <a:pt x="8" y="22"/>
                    </a:lnTo>
                    <a:lnTo>
                      <a:pt x="130" y="23"/>
                    </a:lnTo>
                    <a:lnTo>
                      <a:pt x="131" y="1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35" name="Freeform 151"/>
              <p:cNvSpPr/>
              <p:nvPr/>
            </p:nvSpPr>
            <p:spPr bwMode="auto">
              <a:xfrm>
                <a:off x="3170238" y="2678113"/>
                <a:ext cx="203200" cy="36513"/>
              </a:xfrm>
              <a:custGeom>
                <a:avLst/>
                <a:gdLst/>
                <a:ahLst/>
                <a:cxnLst>
                  <a:cxn ang="0">
                    <a:pos x="128" y="13"/>
                  </a:cxn>
                  <a:cxn ang="0">
                    <a:pos x="128" y="13"/>
                  </a:cxn>
                  <a:cxn ang="0">
                    <a:pos x="128" y="9"/>
                  </a:cxn>
                  <a:cxn ang="0">
                    <a:pos x="126" y="5"/>
                  </a:cxn>
                  <a:cxn ang="0">
                    <a:pos x="122" y="3"/>
                  </a:cxn>
                  <a:cxn ang="0">
                    <a:pos x="118" y="2"/>
                  </a:cxn>
                  <a:cxn ang="0">
                    <a:pos x="103" y="2"/>
                  </a:cxn>
                  <a:cxn ang="0">
                    <a:pos x="103" y="2"/>
                  </a:cxn>
                  <a:cxn ang="0">
                    <a:pos x="88" y="1"/>
                  </a:cxn>
                  <a:cxn ang="0">
                    <a:pos x="88" y="2"/>
                  </a:cxn>
                  <a:cxn ang="0">
                    <a:pos x="76" y="1"/>
                  </a:cxn>
                  <a:cxn ang="0">
                    <a:pos x="76" y="1"/>
                  </a:cxn>
                  <a:cxn ang="0">
                    <a:pos x="60" y="1"/>
                  </a:cxn>
                  <a:cxn ang="0">
                    <a:pos x="60" y="1"/>
                  </a:cxn>
                  <a:cxn ang="0">
                    <a:pos x="48" y="1"/>
                  </a:cxn>
                  <a:cxn ang="0">
                    <a:pos x="48" y="1"/>
                  </a:cxn>
                  <a:cxn ang="0">
                    <a:pos x="0" y="0"/>
                  </a:cxn>
                  <a:cxn ang="0">
                    <a:pos x="0" y="22"/>
                  </a:cxn>
                  <a:cxn ang="0">
                    <a:pos x="122" y="23"/>
                  </a:cxn>
                  <a:cxn ang="0">
                    <a:pos x="122" y="23"/>
                  </a:cxn>
                  <a:cxn ang="0">
                    <a:pos x="124" y="22"/>
                  </a:cxn>
                  <a:cxn ang="0">
                    <a:pos x="127" y="20"/>
                  </a:cxn>
                  <a:cxn ang="0">
                    <a:pos x="128" y="16"/>
                  </a:cxn>
                  <a:cxn ang="0">
                    <a:pos x="128" y="13"/>
                  </a:cxn>
                  <a:cxn ang="0">
                    <a:pos x="128" y="13"/>
                  </a:cxn>
                </a:cxnLst>
                <a:rect l="0" t="0" r="r" b="b"/>
                <a:pathLst>
                  <a:path w="128" h="23">
                    <a:moveTo>
                      <a:pt x="128" y="13"/>
                    </a:moveTo>
                    <a:lnTo>
                      <a:pt x="128" y="13"/>
                    </a:lnTo>
                    <a:lnTo>
                      <a:pt x="128" y="9"/>
                    </a:lnTo>
                    <a:lnTo>
                      <a:pt x="126" y="5"/>
                    </a:lnTo>
                    <a:lnTo>
                      <a:pt x="122" y="3"/>
                    </a:lnTo>
                    <a:lnTo>
                      <a:pt x="118" y="2"/>
                    </a:lnTo>
                    <a:lnTo>
                      <a:pt x="103" y="2"/>
                    </a:lnTo>
                    <a:lnTo>
                      <a:pt x="103" y="2"/>
                    </a:lnTo>
                    <a:lnTo>
                      <a:pt x="88" y="1"/>
                    </a:lnTo>
                    <a:lnTo>
                      <a:pt x="88" y="2"/>
                    </a:lnTo>
                    <a:lnTo>
                      <a:pt x="76" y="1"/>
                    </a:lnTo>
                    <a:lnTo>
                      <a:pt x="76" y="1"/>
                    </a:lnTo>
                    <a:lnTo>
                      <a:pt x="60" y="1"/>
                    </a:lnTo>
                    <a:lnTo>
                      <a:pt x="60" y="1"/>
                    </a:lnTo>
                    <a:lnTo>
                      <a:pt x="48" y="1"/>
                    </a:lnTo>
                    <a:lnTo>
                      <a:pt x="48" y="1"/>
                    </a:lnTo>
                    <a:lnTo>
                      <a:pt x="0" y="0"/>
                    </a:lnTo>
                    <a:lnTo>
                      <a:pt x="0" y="22"/>
                    </a:lnTo>
                    <a:lnTo>
                      <a:pt x="122" y="23"/>
                    </a:lnTo>
                    <a:lnTo>
                      <a:pt x="122" y="23"/>
                    </a:lnTo>
                    <a:lnTo>
                      <a:pt x="124" y="22"/>
                    </a:lnTo>
                    <a:lnTo>
                      <a:pt x="127" y="20"/>
                    </a:lnTo>
                    <a:lnTo>
                      <a:pt x="128" y="16"/>
                    </a:lnTo>
                    <a:lnTo>
                      <a:pt x="128" y="13"/>
                    </a:lnTo>
                    <a:lnTo>
                      <a:pt x="128" y="13"/>
                    </a:ln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36" name="Freeform 316"/>
              <p:cNvSpPr/>
              <p:nvPr/>
            </p:nvSpPr>
            <p:spPr bwMode="auto">
              <a:xfrm>
                <a:off x="2654300" y="2501901"/>
                <a:ext cx="141288" cy="68263"/>
              </a:xfrm>
              <a:custGeom>
                <a:avLst/>
                <a:gdLst/>
                <a:ahLst/>
                <a:cxnLst>
                  <a:cxn ang="0">
                    <a:pos x="89" y="30"/>
                  </a:cxn>
                  <a:cxn ang="0">
                    <a:pos x="89" y="30"/>
                  </a:cxn>
                  <a:cxn ang="0">
                    <a:pos x="88" y="25"/>
                  </a:cxn>
                  <a:cxn ang="0">
                    <a:pos x="85" y="21"/>
                  </a:cxn>
                  <a:cxn ang="0">
                    <a:pos x="80" y="18"/>
                  </a:cxn>
                  <a:cxn ang="0">
                    <a:pos x="75" y="17"/>
                  </a:cxn>
                  <a:cxn ang="0">
                    <a:pos x="75" y="17"/>
                  </a:cxn>
                  <a:cxn ang="0">
                    <a:pos x="72" y="12"/>
                  </a:cxn>
                  <a:cxn ang="0">
                    <a:pos x="69" y="8"/>
                  </a:cxn>
                  <a:cxn ang="0">
                    <a:pos x="64" y="6"/>
                  </a:cxn>
                  <a:cxn ang="0">
                    <a:pos x="57" y="5"/>
                  </a:cxn>
                  <a:cxn ang="0">
                    <a:pos x="57" y="5"/>
                  </a:cxn>
                  <a:cxn ang="0">
                    <a:pos x="52" y="6"/>
                  </a:cxn>
                  <a:cxn ang="0">
                    <a:pos x="46" y="8"/>
                  </a:cxn>
                  <a:cxn ang="0">
                    <a:pos x="46" y="8"/>
                  </a:cxn>
                  <a:cxn ang="0">
                    <a:pos x="44" y="5"/>
                  </a:cxn>
                  <a:cxn ang="0">
                    <a:pos x="41" y="2"/>
                  </a:cxn>
                  <a:cxn ang="0">
                    <a:pos x="36" y="1"/>
                  </a:cxn>
                  <a:cxn ang="0">
                    <a:pos x="32" y="0"/>
                  </a:cxn>
                  <a:cxn ang="0">
                    <a:pos x="32" y="0"/>
                  </a:cxn>
                  <a:cxn ang="0">
                    <a:pos x="25" y="1"/>
                  </a:cxn>
                  <a:cxn ang="0">
                    <a:pos x="20" y="5"/>
                  </a:cxn>
                  <a:cxn ang="0">
                    <a:pos x="15" y="8"/>
                  </a:cxn>
                  <a:cxn ang="0">
                    <a:pos x="14" y="11"/>
                  </a:cxn>
                  <a:cxn ang="0">
                    <a:pos x="14" y="13"/>
                  </a:cxn>
                  <a:cxn ang="0">
                    <a:pos x="14" y="13"/>
                  </a:cxn>
                  <a:cxn ang="0">
                    <a:pos x="15" y="17"/>
                  </a:cxn>
                  <a:cxn ang="0">
                    <a:pos x="15" y="17"/>
                  </a:cxn>
                  <a:cxn ang="0">
                    <a:pos x="9" y="18"/>
                  </a:cxn>
                  <a:cxn ang="0">
                    <a:pos x="4" y="21"/>
                  </a:cxn>
                  <a:cxn ang="0">
                    <a:pos x="1" y="25"/>
                  </a:cxn>
                  <a:cxn ang="0">
                    <a:pos x="0" y="30"/>
                  </a:cxn>
                  <a:cxn ang="0">
                    <a:pos x="0" y="30"/>
                  </a:cxn>
                  <a:cxn ang="0">
                    <a:pos x="1" y="35"/>
                  </a:cxn>
                  <a:cxn ang="0">
                    <a:pos x="3" y="39"/>
                  </a:cxn>
                  <a:cxn ang="0">
                    <a:pos x="9" y="42"/>
                  </a:cxn>
                  <a:cxn ang="0">
                    <a:pos x="14" y="43"/>
                  </a:cxn>
                  <a:cxn ang="0">
                    <a:pos x="14" y="43"/>
                  </a:cxn>
                  <a:cxn ang="0">
                    <a:pos x="15" y="43"/>
                  </a:cxn>
                  <a:cxn ang="0">
                    <a:pos x="15" y="43"/>
                  </a:cxn>
                  <a:cxn ang="0">
                    <a:pos x="17" y="43"/>
                  </a:cxn>
                  <a:cxn ang="0">
                    <a:pos x="17" y="43"/>
                  </a:cxn>
                  <a:cxn ang="0">
                    <a:pos x="18" y="43"/>
                  </a:cxn>
                  <a:cxn ang="0">
                    <a:pos x="74" y="43"/>
                  </a:cxn>
                  <a:cxn ang="0">
                    <a:pos x="74" y="43"/>
                  </a:cxn>
                  <a:cxn ang="0">
                    <a:pos x="74" y="43"/>
                  </a:cxn>
                  <a:cxn ang="0">
                    <a:pos x="80" y="42"/>
                  </a:cxn>
                  <a:cxn ang="0">
                    <a:pos x="85" y="39"/>
                  </a:cxn>
                  <a:cxn ang="0">
                    <a:pos x="88" y="35"/>
                  </a:cxn>
                  <a:cxn ang="0">
                    <a:pos x="89" y="30"/>
                  </a:cxn>
                  <a:cxn ang="0">
                    <a:pos x="89" y="30"/>
                  </a:cxn>
                </a:cxnLst>
                <a:rect l="0" t="0" r="r" b="b"/>
                <a:pathLst>
                  <a:path w="89" h="43">
                    <a:moveTo>
                      <a:pt x="89" y="30"/>
                    </a:moveTo>
                    <a:lnTo>
                      <a:pt x="89" y="30"/>
                    </a:lnTo>
                    <a:lnTo>
                      <a:pt x="88" y="25"/>
                    </a:lnTo>
                    <a:lnTo>
                      <a:pt x="85" y="21"/>
                    </a:lnTo>
                    <a:lnTo>
                      <a:pt x="80" y="18"/>
                    </a:lnTo>
                    <a:lnTo>
                      <a:pt x="75" y="17"/>
                    </a:lnTo>
                    <a:lnTo>
                      <a:pt x="75" y="17"/>
                    </a:lnTo>
                    <a:lnTo>
                      <a:pt x="72" y="12"/>
                    </a:lnTo>
                    <a:lnTo>
                      <a:pt x="69" y="8"/>
                    </a:lnTo>
                    <a:lnTo>
                      <a:pt x="64" y="6"/>
                    </a:lnTo>
                    <a:lnTo>
                      <a:pt x="57" y="5"/>
                    </a:lnTo>
                    <a:lnTo>
                      <a:pt x="57" y="5"/>
                    </a:lnTo>
                    <a:lnTo>
                      <a:pt x="52" y="6"/>
                    </a:lnTo>
                    <a:lnTo>
                      <a:pt x="46" y="8"/>
                    </a:lnTo>
                    <a:lnTo>
                      <a:pt x="46" y="8"/>
                    </a:lnTo>
                    <a:lnTo>
                      <a:pt x="44" y="5"/>
                    </a:lnTo>
                    <a:lnTo>
                      <a:pt x="41" y="2"/>
                    </a:lnTo>
                    <a:lnTo>
                      <a:pt x="36" y="1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25" y="1"/>
                    </a:lnTo>
                    <a:lnTo>
                      <a:pt x="20" y="5"/>
                    </a:lnTo>
                    <a:lnTo>
                      <a:pt x="15" y="8"/>
                    </a:lnTo>
                    <a:lnTo>
                      <a:pt x="14" y="11"/>
                    </a:lnTo>
                    <a:lnTo>
                      <a:pt x="14" y="13"/>
                    </a:lnTo>
                    <a:lnTo>
                      <a:pt x="14" y="13"/>
                    </a:lnTo>
                    <a:lnTo>
                      <a:pt x="15" y="17"/>
                    </a:lnTo>
                    <a:lnTo>
                      <a:pt x="15" y="17"/>
                    </a:lnTo>
                    <a:lnTo>
                      <a:pt x="9" y="18"/>
                    </a:lnTo>
                    <a:lnTo>
                      <a:pt x="4" y="21"/>
                    </a:lnTo>
                    <a:lnTo>
                      <a:pt x="1" y="25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1" y="35"/>
                    </a:lnTo>
                    <a:lnTo>
                      <a:pt x="3" y="39"/>
                    </a:lnTo>
                    <a:lnTo>
                      <a:pt x="9" y="42"/>
                    </a:lnTo>
                    <a:lnTo>
                      <a:pt x="14" y="43"/>
                    </a:lnTo>
                    <a:lnTo>
                      <a:pt x="14" y="43"/>
                    </a:lnTo>
                    <a:lnTo>
                      <a:pt x="15" y="43"/>
                    </a:lnTo>
                    <a:lnTo>
                      <a:pt x="15" y="43"/>
                    </a:lnTo>
                    <a:lnTo>
                      <a:pt x="17" y="43"/>
                    </a:lnTo>
                    <a:lnTo>
                      <a:pt x="17" y="43"/>
                    </a:lnTo>
                    <a:lnTo>
                      <a:pt x="18" y="43"/>
                    </a:lnTo>
                    <a:lnTo>
                      <a:pt x="74" y="43"/>
                    </a:lnTo>
                    <a:lnTo>
                      <a:pt x="74" y="43"/>
                    </a:lnTo>
                    <a:lnTo>
                      <a:pt x="74" y="43"/>
                    </a:lnTo>
                    <a:lnTo>
                      <a:pt x="80" y="42"/>
                    </a:lnTo>
                    <a:lnTo>
                      <a:pt x="85" y="39"/>
                    </a:lnTo>
                    <a:lnTo>
                      <a:pt x="88" y="35"/>
                    </a:lnTo>
                    <a:lnTo>
                      <a:pt x="89" y="30"/>
                    </a:lnTo>
                    <a:lnTo>
                      <a:pt x="89" y="30"/>
                    </a:ln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37" name="Freeform 317"/>
              <p:cNvSpPr/>
              <p:nvPr/>
            </p:nvSpPr>
            <p:spPr bwMode="auto">
              <a:xfrm>
                <a:off x="3459163" y="2374901"/>
                <a:ext cx="284163" cy="136525"/>
              </a:xfrm>
              <a:custGeom>
                <a:avLst/>
                <a:gdLst/>
                <a:ahLst/>
                <a:cxnLst>
                  <a:cxn ang="0">
                    <a:pos x="179" y="59"/>
                  </a:cxn>
                  <a:cxn ang="0">
                    <a:pos x="177" y="49"/>
                  </a:cxn>
                  <a:cxn ang="0">
                    <a:pos x="170" y="42"/>
                  </a:cxn>
                  <a:cxn ang="0">
                    <a:pos x="160" y="36"/>
                  </a:cxn>
                  <a:cxn ang="0">
                    <a:pos x="148" y="33"/>
                  </a:cxn>
                  <a:cxn ang="0">
                    <a:pos x="147" y="29"/>
                  </a:cxn>
                  <a:cxn ang="0">
                    <a:pos x="143" y="20"/>
                  </a:cxn>
                  <a:cxn ang="0">
                    <a:pos x="133" y="13"/>
                  </a:cxn>
                  <a:cxn ang="0">
                    <a:pos x="122" y="9"/>
                  </a:cxn>
                  <a:cxn ang="0">
                    <a:pos x="115" y="9"/>
                  </a:cxn>
                  <a:cxn ang="0">
                    <a:pos x="103" y="10"/>
                  </a:cxn>
                  <a:cxn ang="0">
                    <a:pos x="93" y="14"/>
                  </a:cxn>
                  <a:cxn ang="0">
                    <a:pos x="88" y="9"/>
                  </a:cxn>
                  <a:cxn ang="0">
                    <a:pos x="72" y="1"/>
                  </a:cxn>
                  <a:cxn ang="0">
                    <a:pos x="64" y="0"/>
                  </a:cxn>
                  <a:cxn ang="0">
                    <a:pos x="51" y="2"/>
                  </a:cxn>
                  <a:cxn ang="0">
                    <a:pos x="40" y="8"/>
                  </a:cxn>
                  <a:cxn ang="0">
                    <a:pos x="33" y="17"/>
                  </a:cxn>
                  <a:cxn ang="0">
                    <a:pos x="30" y="26"/>
                  </a:cxn>
                  <a:cxn ang="0">
                    <a:pos x="31" y="33"/>
                  </a:cxn>
                  <a:cxn ang="0">
                    <a:pos x="24" y="34"/>
                  </a:cxn>
                  <a:cxn ang="0">
                    <a:pos x="13" y="39"/>
                  </a:cxn>
                  <a:cxn ang="0">
                    <a:pos x="6" y="45"/>
                  </a:cxn>
                  <a:cxn ang="0">
                    <a:pos x="1" y="54"/>
                  </a:cxn>
                  <a:cxn ang="0">
                    <a:pos x="0" y="59"/>
                  </a:cxn>
                  <a:cxn ang="0">
                    <a:pos x="2" y="69"/>
                  </a:cxn>
                  <a:cxn ang="0">
                    <a:pos x="9" y="77"/>
                  </a:cxn>
                  <a:cxn ang="0">
                    <a:pos x="19" y="82"/>
                  </a:cxn>
                  <a:cxn ang="0">
                    <a:pos x="30" y="86"/>
                  </a:cxn>
                  <a:cxn ang="0">
                    <a:pos x="32" y="86"/>
                  </a:cxn>
                  <a:cxn ang="0">
                    <a:pos x="34" y="86"/>
                  </a:cxn>
                  <a:cxn ang="0">
                    <a:pos x="35" y="86"/>
                  </a:cxn>
                  <a:cxn ang="0">
                    <a:pos x="147" y="86"/>
                  </a:cxn>
                  <a:cxn ang="0">
                    <a:pos x="154" y="85"/>
                  </a:cxn>
                  <a:cxn ang="0">
                    <a:pos x="165" y="80"/>
                  </a:cxn>
                  <a:cxn ang="0">
                    <a:pos x="173" y="74"/>
                  </a:cxn>
                  <a:cxn ang="0">
                    <a:pos x="178" y="65"/>
                  </a:cxn>
                  <a:cxn ang="0">
                    <a:pos x="179" y="59"/>
                  </a:cxn>
                </a:cxnLst>
                <a:rect l="0" t="0" r="r" b="b"/>
                <a:pathLst>
                  <a:path w="179" h="86">
                    <a:moveTo>
                      <a:pt x="179" y="59"/>
                    </a:moveTo>
                    <a:lnTo>
                      <a:pt x="179" y="59"/>
                    </a:lnTo>
                    <a:lnTo>
                      <a:pt x="178" y="54"/>
                    </a:lnTo>
                    <a:lnTo>
                      <a:pt x="177" y="49"/>
                    </a:lnTo>
                    <a:lnTo>
                      <a:pt x="173" y="45"/>
                    </a:lnTo>
                    <a:lnTo>
                      <a:pt x="170" y="42"/>
                    </a:lnTo>
                    <a:lnTo>
                      <a:pt x="166" y="39"/>
                    </a:lnTo>
                    <a:lnTo>
                      <a:pt x="160" y="36"/>
                    </a:lnTo>
                    <a:lnTo>
                      <a:pt x="155" y="34"/>
                    </a:lnTo>
                    <a:lnTo>
                      <a:pt x="148" y="33"/>
                    </a:lnTo>
                    <a:lnTo>
                      <a:pt x="148" y="33"/>
                    </a:lnTo>
                    <a:lnTo>
                      <a:pt x="147" y="29"/>
                    </a:lnTo>
                    <a:lnTo>
                      <a:pt x="145" y="23"/>
                    </a:lnTo>
                    <a:lnTo>
                      <a:pt x="143" y="20"/>
                    </a:lnTo>
                    <a:lnTo>
                      <a:pt x="138" y="15"/>
                    </a:lnTo>
                    <a:lnTo>
                      <a:pt x="133" y="13"/>
                    </a:lnTo>
                    <a:lnTo>
                      <a:pt x="127" y="10"/>
                    </a:lnTo>
                    <a:lnTo>
                      <a:pt x="122" y="9"/>
                    </a:lnTo>
                    <a:lnTo>
                      <a:pt x="115" y="9"/>
                    </a:lnTo>
                    <a:lnTo>
                      <a:pt x="115" y="9"/>
                    </a:lnTo>
                    <a:lnTo>
                      <a:pt x="109" y="9"/>
                    </a:lnTo>
                    <a:lnTo>
                      <a:pt x="103" y="10"/>
                    </a:lnTo>
                    <a:lnTo>
                      <a:pt x="98" y="12"/>
                    </a:lnTo>
                    <a:lnTo>
                      <a:pt x="93" y="14"/>
                    </a:lnTo>
                    <a:lnTo>
                      <a:pt x="93" y="14"/>
                    </a:lnTo>
                    <a:lnTo>
                      <a:pt x="88" y="9"/>
                    </a:lnTo>
                    <a:lnTo>
                      <a:pt x="81" y="5"/>
                    </a:lnTo>
                    <a:lnTo>
                      <a:pt x="72" y="1"/>
                    </a:lnTo>
                    <a:lnTo>
                      <a:pt x="64" y="0"/>
                    </a:lnTo>
                    <a:lnTo>
                      <a:pt x="64" y="0"/>
                    </a:lnTo>
                    <a:lnTo>
                      <a:pt x="57" y="1"/>
                    </a:lnTo>
                    <a:lnTo>
                      <a:pt x="51" y="2"/>
                    </a:lnTo>
                    <a:lnTo>
                      <a:pt x="45" y="5"/>
                    </a:lnTo>
                    <a:lnTo>
                      <a:pt x="40" y="8"/>
                    </a:lnTo>
                    <a:lnTo>
                      <a:pt x="35" y="12"/>
                    </a:lnTo>
                    <a:lnTo>
                      <a:pt x="33" y="17"/>
                    </a:lnTo>
                    <a:lnTo>
                      <a:pt x="31" y="21"/>
                    </a:lnTo>
                    <a:lnTo>
                      <a:pt x="30" y="26"/>
                    </a:lnTo>
                    <a:lnTo>
                      <a:pt x="30" y="26"/>
                    </a:lnTo>
                    <a:lnTo>
                      <a:pt x="31" y="33"/>
                    </a:lnTo>
                    <a:lnTo>
                      <a:pt x="31" y="33"/>
                    </a:lnTo>
                    <a:lnTo>
                      <a:pt x="24" y="34"/>
                    </a:lnTo>
                    <a:lnTo>
                      <a:pt x="19" y="36"/>
                    </a:lnTo>
                    <a:lnTo>
                      <a:pt x="13" y="39"/>
                    </a:lnTo>
                    <a:lnTo>
                      <a:pt x="9" y="42"/>
                    </a:lnTo>
                    <a:lnTo>
                      <a:pt x="6" y="45"/>
                    </a:lnTo>
                    <a:lnTo>
                      <a:pt x="2" y="49"/>
                    </a:lnTo>
                    <a:lnTo>
                      <a:pt x="1" y="54"/>
                    </a:lnTo>
                    <a:lnTo>
                      <a:pt x="0" y="59"/>
                    </a:lnTo>
                    <a:lnTo>
                      <a:pt x="0" y="59"/>
                    </a:lnTo>
                    <a:lnTo>
                      <a:pt x="1" y="65"/>
                    </a:lnTo>
                    <a:lnTo>
                      <a:pt x="2" y="69"/>
                    </a:lnTo>
                    <a:lnTo>
                      <a:pt x="6" y="74"/>
                    </a:lnTo>
                    <a:lnTo>
                      <a:pt x="9" y="77"/>
                    </a:lnTo>
                    <a:lnTo>
                      <a:pt x="13" y="80"/>
                    </a:lnTo>
                    <a:lnTo>
                      <a:pt x="19" y="82"/>
                    </a:lnTo>
                    <a:lnTo>
                      <a:pt x="24" y="85"/>
                    </a:lnTo>
                    <a:lnTo>
                      <a:pt x="30" y="86"/>
                    </a:lnTo>
                    <a:lnTo>
                      <a:pt x="30" y="86"/>
                    </a:lnTo>
                    <a:lnTo>
                      <a:pt x="32" y="86"/>
                    </a:lnTo>
                    <a:lnTo>
                      <a:pt x="32" y="86"/>
                    </a:lnTo>
                    <a:lnTo>
                      <a:pt x="34" y="86"/>
                    </a:lnTo>
                    <a:lnTo>
                      <a:pt x="34" y="86"/>
                    </a:lnTo>
                    <a:lnTo>
                      <a:pt x="35" y="86"/>
                    </a:lnTo>
                    <a:lnTo>
                      <a:pt x="147" y="86"/>
                    </a:lnTo>
                    <a:lnTo>
                      <a:pt x="147" y="86"/>
                    </a:lnTo>
                    <a:lnTo>
                      <a:pt x="147" y="86"/>
                    </a:lnTo>
                    <a:lnTo>
                      <a:pt x="154" y="85"/>
                    </a:lnTo>
                    <a:lnTo>
                      <a:pt x="160" y="82"/>
                    </a:lnTo>
                    <a:lnTo>
                      <a:pt x="165" y="80"/>
                    </a:lnTo>
                    <a:lnTo>
                      <a:pt x="170" y="77"/>
                    </a:lnTo>
                    <a:lnTo>
                      <a:pt x="173" y="74"/>
                    </a:lnTo>
                    <a:lnTo>
                      <a:pt x="177" y="69"/>
                    </a:lnTo>
                    <a:lnTo>
                      <a:pt x="178" y="65"/>
                    </a:lnTo>
                    <a:lnTo>
                      <a:pt x="179" y="59"/>
                    </a:lnTo>
                    <a:lnTo>
                      <a:pt x="179" y="59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38" name="Freeform 318"/>
              <p:cNvSpPr/>
              <p:nvPr/>
            </p:nvSpPr>
            <p:spPr bwMode="auto">
              <a:xfrm>
                <a:off x="3227388" y="2208213"/>
                <a:ext cx="157163" cy="74613"/>
              </a:xfrm>
              <a:custGeom>
                <a:avLst/>
                <a:gdLst/>
                <a:ahLst/>
                <a:cxnLst>
                  <a:cxn ang="0">
                    <a:pos x="99" y="33"/>
                  </a:cxn>
                  <a:cxn ang="0">
                    <a:pos x="99" y="33"/>
                  </a:cxn>
                  <a:cxn ang="0">
                    <a:pos x="99" y="29"/>
                  </a:cxn>
                  <a:cxn ang="0">
                    <a:pos x="98" y="27"/>
                  </a:cxn>
                  <a:cxn ang="0">
                    <a:pos x="93" y="23"/>
                  </a:cxn>
                  <a:cxn ang="0">
                    <a:pos x="89" y="20"/>
                  </a:cxn>
                  <a:cxn ang="0">
                    <a:pos x="82" y="18"/>
                  </a:cxn>
                  <a:cxn ang="0">
                    <a:pos x="82" y="18"/>
                  </a:cxn>
                  <a:cxn ang="0">
                    <a:pos x="81" y="15"/>
                  </a:cxn>
                  <a:cxn ang="0">
                    <a:pos x="80" y="13"/>
                  </a:cxn>
                  <a:cxn ang="0">
                    <a:pos x="76" y="9"/>
                  </a:cxn>
                  <a:cxn ang="0">
                    <a:pos x="70" y="5"/>
                  </a:cxn>
                  <a:cxn ang="0">
                    <a:pos x="64" y="4"/>
                  </a:cxn>
                  <a:cxn ang="0">
                    <a:pos x="64" y="4"/>
                  </a:cxn>
                  <a:cxn ang="0">
                    <a:pos x="57" y="5"/>
                  </a:cxn>
                  <a:cxn ang="0">
                    <a:pos x="52" y="7"/>
                  </a:cxn>
                  <a:cxn ang="0">
                    <a:pos x="52" y="7"/>
                  </a:cxn>
                  <a:cxn ang="0">
                    <a:pos x="48" y="4"/>
                  </a:cxn>
                  <a:cxn ang="0">
                    <a:pos x="45" y="2"/>
                  </a:cxn>
                  <a:cxn ang="0">
                    <a:pos x="40" y="1"/>
                  </a:cxn>
                  <a:cxn ang="0">
                    <a:pos x="35" y="0"/>
                  </a:cxn>
                  <a:cxn ang="0">
                    <a:pos x="35" y="0"/>
                  </a:cxn>
                  <a:cxn ang="0">
                    <a:pos x="28" y="1"/>
                  </a:cxn>
                  <a:cxn ang="0">
                    <a:pos x="22" y="4"/>
                  </a:cxn>
                  <a:cxn ang="0">
                    <a:pos x="18" y="9"/>
                  </a:cxn>
                  <a:cxn ang="0">
                    <a:pos x="17" y="12"/>
                  </a:cxn>
                  <a:cxn ang="0">
                    <a:pos x="17" y="14"/>
                  </a:cxn>
                  <a:cxn ang="0">
                    <a:pos x="17" y="14"/>
                  </a:cxn>
                  <a:cxn ang="0">
                    <a:pos x="17" y="18"/>
                  </a:cxn>
                  <a:cxn ang="0">
                    <a:pos x="17" y="18"/>
                  </a:cxn>
                  <a:cxn ang="0">
                    <a:pos x="10" y="20"/>
                  </a:cxn>
                  <a:cxn ang="0">
                    <a:pos x="4" y="23"/>
                  </a:cxn>
                  <a:cxn ang="0">
                    <a:pos x="1" y="27"/>
                  </a:cxn>
                  <a:cxn ang="0">
                    <a:pos x="0" y="29"/>
                  </a:cxn>
                  <a:cxn ang="0">
                    <a:pos x="0" y="33"/>
                  </a:cxn>
                  <a:cxn ang="0">
                    <a:pos x="0" y="33"/>
                  </a:cxn>
                  <a:cxn ang="0">
                    <a:pos x="1" y="38"/>
                  </a:cxn>
                  <a:cxn ang="0">
                    <a:pos x="4" y="43"/>
                  </a:cxn>
                  <a:cxn ang="0">
                    <a:pos x="10" y="46"/>
                  </a:cxn>
                  <a:cxn ang="0">
                    <a:pos x="17" y="47"/>
                  </a:cxn>
                  <a:cxn ang="0">
                    <a:pos x="17" y="47"/>
                  </a:cxn>
                  <a:cxn ang="0">
                    <a:pos x="18" y="47"/>
                  </a:cxn>
                  <a:cxn ang="0">
                    <a:pos x="18" y="47"/>
                  </a:cxn>
                  <a:cxn ang="0">
                    <a:pos x="19" y="47"/>
                  </a:cxn>
                  <a:cxn ang="0">
                    <a:pos x="19" y="47"/>
                  </a:cxn>
                  <a:cxn ang="0">
                    <a:pos x="20" y="47"/>
                  </a:cxn>
                  <a:cxn ang="0">
                    <a:pos x="81" y="47"/>
                  </a:cxn>
                  <a:cxn ang="0">
                    <a:pos x="81" y="47"/>
                  </a:cxn>
                  <a:cxn ang="0">
                    <a:pos x="81" y="47"/>
                  </a:cxn>
                  <a:cxn ang="0">
                    <a:pos x="88" y="46"/>
                  </a:cxn>
                  <a:cxn ang="0">
                    <a:pos x="93" y="43"/>
                  </a:cxn>
                  <a:cxn ang="0">
                    <a:pos x="98" y="38"/>
                  </a:cxn>
                  <a:cxn ang="0">
                    <a:pos x="98" y="35"/>
                  </a:cxn>
                  <a:cxn ang="0">
                    <a:pos x="99" y="33"/>
                  </a:cxn>
                  <a:cxn ang="0">
                    <a:pos x="99" y="33"/>
                  </a:cxn>
                </a:cxnLst>
                <a:rect l="0" t="0" r="r" b="b"/>
                <a:pathLst>
                  <a:path w="99" h="47">
                    <a:moveTo>
                      <a:pt x="99" y="33"/>
                    </a:moveTo>
                    <a:lnTo>
                      <a:pt x="99" y="33"/>
                    </a:lnTo>
                    <a:lnTo>
                      <a:pt x="99" y="29"/>
                    </a:lnTo>
                    <a:lnTo>
                      <a:pt x="98" y="27"/>
                    </a:lnTo>
                    <a:lnTo>
                      <a:pt x="93" y="23"/>
                    </a:lnTo>
                    <a:lnTo>
                      <a:pt x="89" y="20"/>
                    </a:lnTo>
                    <a:lnTo>
                      <a:pt x="82" y="18"/>
                    </a:lnTo>
                    <a:lnTo>
                      <a:pt x="82" y="18"/>
                    </a:lnTo>
                    <a:lnTo>
                      <a:pt x="81" y="15"/>
                    </a:lnTo>
                    <a:lnTo>
                      <a:pt x="80" y="13"/>
                    </a:lnTo>
                    <a:lnTo>
                      <a:pt x="76" y="9"/>
                    </a:lnTo>
                    <a:lnTo>
                      <a:pt x="70" y="5"/>
                    </a:lnTo>
                    <a:lnTo>
                      <a:pt x="64" y="4"/>
                    </a:lnTo>
                    <a:lnTo>
                      <a:pt x="64" y="4"/>
                    </a:lnTo>
                    <a:lnTo>
                      <a:pt x="57" y="5"/>
                    </a:lnTo>
                    <a:lnTo>
                      <a:pt x="52" y="7"/>
                    </a:lnTo>
                    <a:lnTo>
                      <a:pt x="52" y="7"/>
                    </a:lnTo>
                    <a:lnTo>
                      <a:pt x="48" y="4"/>
                    </a:lnTo>
                    <a:lnTo>
                      <a:pt x="45" y="2"/>
                    </a:lnTo>
                    <a:lnTo>
                      <a:pt x="40" y="1"/>
                    </a:lnTo>
                    <a:lnTo>
                      <a:pt x="35" y="0"/>
                    </a:lnTo>
                    <a:lnTo>
                      <a:pt x="35" y="0"/>
                    </a:lnTo>
                    <a:lnTo>
                      <a:pt x="28" y="1"/>
                    </a:lnTo>
                    <a:lnTo>
                      <a:pt x="22" y="4"/>
                    </a:lnTo>
                    <a:lnTo>
                      <a:pt x="18" y="9"/>
                    </a:lnTo>
                    <a:lnTo>
                      <a:pt x="17" y="12"/>
                    </a:lnTo>
                    <a:lnTo>
                      <a:pt x="17" y="14"/>
                    </a:lnTo>
                    <a:lnTo>
                      <a:pt x="17" y="14"/>
                    </a:lnTo>
                    <a:lnTo>
                      <a:pt x="17" y="18"/>
                    </a:lnTo>
                    <a:lnTo>
                      <a:pt x="17" y="18"/>
                    </a:lnTo>
                    <a:lnTo>
                      <a:pt x="10" y="20"/>
                    </a:lnTo>
                    <a:lnTo>
                      <a:pt x="4" y="23"/>
                    </a:lnTo>
                    <a:lnTo>
                      <a:pt x="1" y="27"/>
                    </a:lnTo>
                    <a:lnTo>
                      <a:pt x="0" y="29"/>
                    </a:lnTo>
                    <a:lnTo>
                      <a:pt x="0" y="33"/>
                    </a:lnTo>
                    <a:lnTo>
                      <a:pt x="0" y="33"/>
                    </a:lnTo>
                    <a:lnTo>
                      <a:pt x="1" y="38"/>
                    </a:lnTo>
                    <a:lnTo>
                      <a:pt x="4" y="43"/>
                    </a:lnTo>
                    <a:lnTo>
                      <a:pt x="10" y="46"/>
                    </a:lnTo>
                    <a:lnTo>
                      <a:pt x="17" y="47"/>
                    </a:lnTo>
                    <a:lnTo>
                      <a:pt x="17" y="47"/>
                    </a:lnTo>
                    <a:lnTo>
                      <a:pt x="18" y="47"/>
                    </a:lnTo>
                    <a:lnTo>
                      <a:pt x="18" y="47"/>
                    </a:lnTo>
                    <a:lnTo>
                      <a:pt x="19" y="47"/>
                    </a:lnTo>
                    <a:lnTo>
                      <a:pt x="19" y="47"/>
                    </a:lnTo>
                    <a:lnTo>
                      <a:pt x="20" y="47"/>
                    </a:lnTo>
                    <a:lnTo>
                      <a:pt x="81" y="47"/>
                    </a:lnTo>
                    <a:lnTo>
                      <a:pt x="81" y="47"/>
                    </a:lnTo>
                    <a:lnTo>
                      <a:pt x="81" y="47"/>
                    </a:lnTo>
                    <a:lnTo>
                      <a:pt x="88" y="46"/>
                    </a:lnTo>
                    <a:lnTo>
                      <a:pt x="93" y="43"/>
                    </a:lnTo>
                    <a:lnTo>
                      <a:pt x="98" y="38"/>
                    </a:lnTo>
                    <a:lnTo>
                      <a:pt x="98" y="35"/>
                    </a:lnTo>
                    <a:lnTo>
                      <a:pt x="99" y="33"/>
                    </a:lnTo>
                    <a:lnTo>
                      <a:pt x="99" y="33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</p:grpSp>
        <p:grpSp>
          <p:nvGrpSpPr>
            <p:cNvPr id="8" name="Group 97"/>
            <p:cNvGrpSpPr/>
            <p:nvPr/>
          </p:nvGrpSpPr>
          <p:grpSpPr>
            <a:xfrm>
              <a:off x="2857488" y="1285866"/>
              <a:ext cx="1500188" cy="439738"/>
              <a:chOff x="3000364" y="1000114"/>
              <a:chExt cx="1500188" cy="439738"/>
            </a:xfrm>
            <a:solidFill>
              <a:schemeClr val="accent4"/>
            </a:solidFill>
          </p:grpSpPr>
          <p:sp>
            <p:nvSpPr>
              <p:cNvPr id="9" name="Freeform 298"/>
              <p:cNvSpPr/>
              <p:nvPr/>
            </p:nvSpPr>
            <p:spPr bwMode="auto">
              <a:xfrm>
                <a:off x="4200514" y="1000114"/>
                <a:ext cx="300038" cy="266700"/>
              </a:xfrm>
              <a:custGeom>
                <a:avLst/>
                <a:gdLst/>
                <a:ahLst/>
                <a:cxnLst>
                  <a:cxn ang="0">
                    <a:pos x="186" y="97"/>
                  </a:cxn>
                  <a:cxn ang="0">
                    <a:pos x="186" y="97"/>
                  </a:cxn>
                  <a:cxn ang="0">
                    <a:pos x="183" y="94"/>
                  </a:cxn>
                  <a:cxn ang="0">
                    <a:pos x="178" y="92"/>
                  </a:cxn>
                  <a:cxn ang="0">
                    <a:pos x="161" y="88"/>
                  </a:cxn>
                  <a:cxn ang="0">
                    <a:pos x="130" y="81"/>
                  </a:cxn>
                  <a:cxn ang="0">
                    <a:pos x="90" y="4"/>
                  </a:cxn>
                  <a:cxn ang="0">
                    <a:pos x="75" y="0"/>
                  </a:cxn>
                  <a:cxn ang="0">
                    <a:pos x="83" y="72"/>
                  </a:cxn>
                  <a:cxn ang="0">
                    <a:pos x="43" y="64"/>
                  </a:cxn>
                  <a:cxn ang="0">
                    <a:pos x="26" y="32"/>
                  </a:cxn>
                  <a:cxn ang="0">
                    <a:pos x="18" y="31"/>
                  </a:cxn>
                  <a:cxn ang="0">
                    <a:pos x="18" y="34"/>
                  </a:cxn>
                  <a:cxn ang="0">
                    <a:pos x="16" y="33"/>
                  </a:cxn>
                  <a:cxn ang="0">
                    <a:pos x="19" y="69"/>
                  </a:cxn>
                  <a:cxn ang="0">
                    <a:pos x="19" y="75"/>
                  </a:cxn>
                  <a:cxn ang="0">
                    <a:pos x="17" y="80"/>
                  </a:cxn>
                  <a:cxn ang="0">
                    <a:pos x="0" y="111"/>
                  </a:cxn>
                  <a:cxn ang="0">
                    <a:pos x="2" y="112"/>
                  </a:cxn>
                  <a:cxn ang="0">
                    <a:pos x="0" y="114"/>
                  </a:cxn>
                  <a:cxn ang="0">
                    <a:pos x="9" y="117"/>
                  </a:cxn>
                  <a:cxn ang="0">
                    <a:pos x="38" y="95"/>
                  </a:cxn>
                  <a:cxn ang="0">
                    <a:pos x="77" y="102"/>
                  </a:cxn>
                  <a:cxn ang="0">
                    <a:pos x="41" y="165"/>
                  </a:cxn>
                  <a:cxn ang="0">
                    <a:pos x="57" y="168"/>
                  </a:cxn>
                  <a:cxn ang="0">
                    <a:pos x="124" y="111"/>
                  </a:cxn>
                  <a:cxn ang="0">
                    <a:pos x="155" y="118"/>
                  </a:cxn>
                  <a:cxn ang="0">
                    <a:pos x="173" y="121"/>
                  </a:cxn>
                  <a:cxn ang="0">
                    <a:pos x="173" y="121"/>
                  </a:cxn>
                  <a:cxn ang="0">
                    <a:pos x="177" y="121"/>
                  </a:cxn>
                  <a:cxn ang="0">
                    <a:pos x="181" y="119"/>
                  </a:cxn>
                  <a:cxn ang="0">
                    <a:pos x="181" y="119"/>
                  </a:cxn>
                  <a:cxn ang="0">
                    <a:pos x="186" y="115"/>
                  </a:cxn>
                  <a:cxn ang="0">
                    <a:pos x="188" y="112"/>
                  </a:cxn>
                  <a:cxn ang="0">
                    <a:pos x="189" y="109"/>
                  </a:cxn>
                  <a:cxn ang="0">
                    <a:pos x="189" y="109"/>
                  </a:cxn>
                  <a:cxn ang="0">
                    <a:pos x="189" y="109"/>
                  </a:cxn>
                  <a:cxn ang="0">
                    <a:pos x="189" y="109"/>
                  </a:cxn>
                  <a:cxn ang="0">
                    <a:pos x="189" y="109"/>
                  </a:cxn>
                  <a:cxn ang="0">
                    <a:pos x="189" y="109"/>
                  </a:cxn>
                  <a:cxn ang="0">
                    <a:pos x="189" y="106"/>
                  </a:cxn>
                  <a:cxn ang="0">
                    <a:pos x="189" y="102"/>
                  </a:cxn>
                  <a:cxn ang="0">
                    <a:pos x="186" y="97"/>
                  </a:cxn>
                  <a:cxn ang="0">
                    <a:pos x="186" y="97"/>
                  </a:cxn>
                </a:cxnLst>
                <a:rect l="0" t="0" r="r" b="b"/>
                <a:pathLst>
                  <a:path w="189" h="168">
                    <a:moveTo>
                      <a:pt x="186" y="97"/>
                    </a:moveTo>
                    <a:lnTo>
                      <a:pt x="186" y="97"/>
                    </a:lnTo>
                    <a:lnTo>
                      <a:pt x="183" y="94"/>
                    </a:lnTo>
                    <a:lnTo>
                      <a:pt x="178" y="92"/>
                    </a:lnTo>
                    <a:lnTo>
                      <a:pt x="161" y="88"/>
                    </a:lnTo>
                    <a:lnTo>
                      <a:pt x="130" y="81"/>
                    </a:lnTo>
                    <a:lnTo>
                      <a:pt x="90" y="4"/>
                    </a:lnTo>
                    <a:lnTo>
                      <a:pt x="75" y="0"/>
                    </a:lnTo>
                    <a:lnTo>
                      <a:pt x="83" y="72"/>
                    </a:lnTo>
                    <a:lnTo>
                      <a:pt x="43" y="64"/>
                    </a:lnTo>
                    <a:lnTo>
                      <a:pt x="26" y="32"/>
                    </a:lnTo>
                    <a:lnTo>
                      <a:pt x="18" y="31"/>
                    </a:lnTo>
                    <a:lnTo>
                      <a:pt x="18" y="34"/>
                    </a:lnTo>
                    <a:lnTo>
                      <a:pt x="16" y="33"/>
                    </a:lnTo>
                    <a:lnTo>
                      <a:pt x="19" y="69"/>
                    </a:lnTo>
                    <a:lnTo>
                      <a:pt x="19" y="75"/>
                    </a:lnTo>
                    <a:lnTo>
                      <a:pt x="17" y="80"/>
                    </a:lnTo>
                    <a:lnTo>
                      <a:pt x="0" y="111"/>
                    </a:lnTo>
                    <a:lnTo>
                      <a:pt x="2" y="112"/>
                    </a:lnTo>
                    <a:lnTo>
                      <a:pt x="0" y="114"/>
                    </a:lnTo>
                    <a:lnTo>
                      <a:pt x="9" y="117"/>
                    </a:lnTo>
                    <a:lnTo>
                      <a:pt x="38" y="95"/>
                    </a:lnTo>
                    <a:lnTo>
                      <a:pt x="77" y="102"/>
                    </a:lnTo>
                    <a:lnTo>
                      <a:pt x="41" y="165"/>
                    </a:lnTo>
                    <a:lnTo>
                      <a:pt x="57" y="168"/>
                    </a:lnTo>
                    <a:lnTo>
                      <a:pt x="124" y="111"/>
                    </a:lnTo>
                    <a:lnTo>
                      <a:pt x="155" y="118"/>
                    </a:lnTo>
                    <a:lnTo>
                      <a:pt x="173" y="121"/>
                    </a:lnTo>
                    <a:lnTo>
                      <a:pt x="173" y="121"/>
                    </a:lnTo>
                    <a:lnTo>
                      <a:pt x="177" y="121"/>
                    </a:lnTo>
                    <a:lnTo>
                      <a:pt x="181" y="119"/>
                    </a:lnTo>
                    <a:lnTo>
                      <a:pt x="181" y="119"/>
                    </a:lnTo>
                    <a:lnTo>
                      <a:pt x="186" y="115"/>
                    </a:lnTo>
                    <a:lnTo>
                      <a:pt x="188" y="112"/>
                    </a:lnTo>
                    <a:lnTo>
                      <a:pt x="189" y="109"/>
                    </a:lnTo>
                    <a:lnTo>
                      <a:pt x="189" y="109"/>
                    </a:lnTo>
                    <a:lnTo>
                      <a:pt x="189" y="109"/>
                    </a:lnTo>
                    <a:lnTo>
                      <a:pt x="189" y="109"/>
                    </a:lnTo>
                    <a:lnTo>
                      <a:pt x="189" y="109"/>
                    </a:lnTo>
                    <a:lnTo>
                      <a:pt x="189" y="109"/>
                    </a:lnTo>
                    <a:lnTo>
                      <a:pt x="189" y="106"/>
                    </a:lnTo>
                    <a:lnTo>
                      <a:pt x="189" y="102"/>
                    </a:lnTo>
                    <a:lnTo>
                      <a:pt x="186" y="97"/>
                    </a:lnTo>
                    <a:lnTo>
                      <a:pt x="186" y="97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10" name="Freeform 299"/>
              <p:cNvSpPr/>
              <p:nvPr/>
            </p:nvSpPr>
            <p:spPr bwMode="auto">
              <a:xfrm>
                <a:off x="3376602" y="1177914"/>
                <a:ext cx="53975" cy="30163"/>
              </a:xfrm>
              <a:custGeom>
                <a:avLst/>
                <a:gdLst/>
                <a:ahLst/>
                <a:cxnLst>
                  <a:cxn ang="0">
                    <a:pos x="0" y="12"/>
                  </a:cxn>
                  <a:cxn ang="0">
                    <a:pos x="3" y="19"/>
                  </a:cxn>
                  <a:cxn ang="0">
                    <a:pos x="3" y="19"/>
                  </a:cxn>
                  <a:cxn ang="0">
                    <a:pos x="34" y="7"/>
                  </a:cxn>
                  <a:cxn ang="0">
                    <a:pos x="32" y="0"/>
                  </a:cxn>
                  <a:cxn ang="0">
                    <a:pos x="32" y="0"/>
                  </a:cxn>
                  <a:cxn ang="0">
                    <a:pos x="0" y="12"/>
                  </a:cxn>
                  <a:cxn ang="0">
                    <a:pos x="0" y="12"/>
                  </a:cxn>
                </a:cxnLst>
                <a:rect l="0" t="0" r="r" b="b"/>
                <a:pathLst>
                  <a:path w="34" h="19">
                    <a:moveTo>
                      <a:pt x="0" y="12"/>
                    </a:moveTo>
                    <a:lnTo>
                      <a:pt x="3" y="19"/>
                    </a:lnTo>
                    <a:lnTo>
                      <a:pt x="3" y="19"/>
                    </a:lnTo>
                    <a:lnTo>
                      <a:pt x="34" y="7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11" name="Freeform 300"/>
              <p:cNvSpPr/>
              <p:nvPr/>
            </p:nvSpPr>
            <p:spPr bwMode="auto">
              <a:xfrm>
                <a:off x="3276589" y="1220776"/>
                <a:ext cx="53975" cy="31750"/>
              </a:xfrm>
              <a:custGeom>
                <a:avLst/>
                <a:gdLst/>
                <a:ahLst/>
                <a:cxnLst>
                  <a:cxn ang="0">
                    <a:pos x="0" y="15"/>
                  </a:cxn>
                  <a:cxn ang="0">
                    <a:pos x="3" y="20"/>
                  </a:cxn>
                  <a:cxn ang="0">
                    <a:pos x="3" y="20"/>
                  </a:cxn>
                  <a:cxn ang="0">
                    <a:pos x="34" y="6"/>
                  </a:cxn>
                  <a:cxn ang="0">
                    <a:pos x="30" y="0"/>
                  </a:cxn>
                  <a:cxn ang="0">
                    <a:pos x="30" y="0"/>
                  </a:cxn>
                  <a:cxn ang="0">
                    <a:pos x="0" y="15"/>
                  </a:cxn>
                  <a:cxn ang="0">
                    <a:pos x="0" y="15"/>
                  </a:cxn>
                </a:cxnLst>
                <a:rect l="0" t="0" r="r" b="b"/>
                <a:pathLst>
                  <a:path w="34" h="20">
                    <a:moveTo>
                      <a:pt x="0" y="15"/>
                    </a:moveTo>
                    <a:lnTo>
                      <a:pt x="3" y="20"/>
                    </a:lnTo>
                    <a:lnTo>
                      <a:pt x="3" y="20"/>
                    </a:lnTo>
                    <a:lnTo>
                      <a:pt x="34" y="6"/>
                    </a:lnTo>
                    <a:lnTo>
                      <a:pt x="30" y="0"/>
                    </a:lnTo>
                    <a:lnTo>
                      <a:pt x="30" y="0"/>
                    </a:lnTo>
                    <a:lnTo>
                      <a:pt x="0" y="15"/>
                    </a:lnTo>
                    <a:lnTo>
                      <a:pt x="0" y="15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12" name="Freeform 301"/>
              <p:cNvSpPr/>
              <p:nvPr/>
            </p:nvSpPr>
            <p:spPr bwMode="auto">
              <a:xfrm>
                <a:off x="3178164" y="1269989"/>
                <a:ext cx="53975" cy="38100"/>
              </a:xfrm>
              <a:custGeom>
                <a:avLst/>
                <a:gdLst/>
                <a:ahLst/>
                <a:cxnLst>
                  <a:cxn ang="0">
                    <a:pos x="0" y="18"/>
                  </a:cxn>
                  <a:cxn ang="0">
                    <a:pos x="5" y="24"/>
                  </a:cxn>
                  <a:cxn ang="0">
                    <a:pos x="5" y="24"/>
                  </a:cxn>
                  <a:cxn ang="0">
                    <a:pos x="34" y="6"/>
                  </a:cxn>
                  <a:cxn ang="0">
                    <a:pos x="31" y="0"/>
                  </a:cxn>
                  <a:cxn ang="0">
                    <a:pos x="31" y="0"/>
                  </a:cxn>
                  <a:cxn ang="0">
                    <a:pos x="0" y="18"/>
                  </a:cxn>
                  <a:cxn ang="0">
                    <a:pos x="0" y="18"/>
                  </a:cxn>
                </a:cxnLst>
                <a:rect l="0" t="0" r="r" b="b"/>
                <a:pathLst>
                  <a:path w="34" h="24">
                    <a:moveTo>
                      <a:pt x="0" y="18"/>
                    </a:moveTo>
                    <a:lnTo>
                      <a:pt x="5" y="24"/>
                    </a:lnTo>
                    <a:lnTo>
                      <a:pt x="5" y="24"/>
                    </a:lnTo>
                    <a:lnTo>
                      <a:pt x="34" y="6"/>
                    </a:lnTo>
                    <a:lnTo>
                      <a:pt x="31" y="0"/>
                    </a:lnTo>
                    <a:lnTo>
                      <a:pt x="31" y="0"/>
                    </a:lnTo>
                    <a:lnTo>
                      <a:pt x="0" y="18"/>
                    </a:lnTo>
                    <a:lnTo>
                      <a:pt x="0" y="18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13" name="Freeform 302"/>
              <p:cNvSpPr/>
              <p:nvPr/>
            </p:nvSpPr>
            <p:spPr bwMode="auto">
              <a:xfrm>
                <a:off x="3000364" y="1393814"/>
                <a:ext cx="49213" cy="46038"/>
              </a:xfrm>
              <a:custGeom>
                <a:avLst/>
                <a:gdLst/>
                <a:ahLst/>
                <a:cxnLst>
                  <a:cxn ang="0">
                    <a:pos x="0" y="23"/>
                  </a:cxn>
                  <a:cxn ang="0">
                    <a:pos x="5" y="29"/>
                  </a:cxn>
                  <a:cxn ang="0">
                    <a:pos x="5" y="29"/>
                  </a:cxn>
                  <a:cxn ang="0">
                    <a:pos x="31" y="6"/>
                  </a:cxn>
                  <a:cxn ang="0">
                    <a:pos x="27" y="0"/>
                  </a:cxn>
                  <a:cxn ang="0">
                    <a:pos x="27" y="0"/>
                  </a:cxn>
                  <a:cxn ang="0">
                    <a:pos x="0" y="23"/>
                  </a:cxn>
                  <a:cxn ang="0">
                    <a:pos x="0" y="23"/>
                  </a:cxn>
                </a:cxnLst>
                <a:rect l="0" t="0" r="r" b="b"/>
                <a:pathLst>
                  <a:path w="31" h="28">
                    <a:moveTo>
                      <a:pt x="0" y="23"/>
                    </a:moveTo>
                    <a:lnTo>
                      <a:pt x="5" y="29"/>
                    </a:lnTo>
                    <a:lnTo>
                      <a:pt x="5" y="29"/>
                    </a:lnTo>
                    <a:lnTo>
                      <a:pt x="31" y="6"/>
                    </a:lnTo>
                    <a:lnTo>
                      <a:pt x="27" y="0"/>
                    </a:lnTo>
                    <a:lnTo>
                      <a:pt x="27" y="0"/>
                    </a:lnTo>
                    <a:lnTo>
                      <a:pt x="0" y="23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14" name="Freeform 303"/>
              <p:cNvSpPr/>
              <p:nvPr/>
            </p:nvSpPr>
            <p:spPr bwMode="auto">
              <a:xfrm>
                <a:off x="3086089" y="1328726"/>
                <a:ext cx="50800" cy="39688"/>
              </a:xfrm>
              <a:custGeom>
                <a:avLst/>
                <a:gdLst/>
                <a:ahLst/>
                <a:cxnLst>
                  <a:cxn ang="0">
                    <a:pos x="0" y="19"/>
                  </a:cxn>
                  <a:cxn ang="0">
                    <a:pos x="4" y="25"/>
                  </a:cxn>
                  <a:cxn ang="0">
                    <a:pos x="4" y="25"/>
                  </a:cxn>
                  <a:cxn ang="0">
                    <a:pos x="32" y="5"/>
                  </a:cxn>
                  <a:cxn ang="0">
                    <a:pos x="29" y="0"/>
                  </a:cxn>
                  <a:cxn ang="0">
                    <a:pos x="29" y="0"/>
                  </a:cxn>
                  <a:cxn ang="0">
                    <a:pos x="0" y="19"/>
                  </a:cxn>
                  <a:cxn ang="0">
                    <a:pos x="0" y="19"/>
                  </a:cxn>
                </a:cxnLst>
                <a:rect l="0" t="0" r="r" b="b"/>
                <a:pathLst>
                  <a:path w="32" h="25">
                    <a:moveTo>
                      <a:pt x="0" y="19"/>
                    </a:moveTo>
                    <a:lnTo>
                      <a:pt x="4" y="25"/>
                    </a:lnTo>
                    <a:lnTo>
                      <a:pt x="4" y="25"/>
                    </a:lnTo>
                    <a:lnTo>
                      <a:pt x="32" y="5"/>
                    </a:lnTo>
                    <a:lnTo>
                      <a:pt x="29" y="0"/>
                    </a:lnTo>
                    <a:lnTo>
                      <a:pt x="29" y="0"/>
                    </a:lnTo>
                    <a:lnTo>
                      <a:pt x="0" y="19"/>
                    </a:lnTo>
                    <a:lnTo>
                      <a:pt x="0" y="19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15" name="Freeform 304"/>
              <p:cNvSpPr/>
              <p:nvPr/>
            </p:nvSpPr>
            <p:spPr bwMode="auto">
              <a:xfrm>
                <a:off x="3805227" y="1087426"/>
                <a:ext cx="55563" cy="15875"/>
              </a:xfrm>
              <a:custGeom>
                <a:avLst/>
                <a:gdLst/>
                <a:ahLst/>
                <a:cxnLst>
                  <a:cxn ang="0">
                    <a:pos x="1" y="10"/>
                  </a:cxn>
                  <a:cxn ang="0">
                    <a:pos x="1" y="10"/>
                  </a:cxn>
                  <a:cxn ang="0">
                    <a:pos x="35" y="7"/>
                  </a:cxn>
                  <a:cxn ang="0">
                    <a:pos x="35" y="0"/>
                  </a:cxn>
                  <a:cxn ang="0">
                    <a:pos x="35" y="0"/>
                  </a:cxn>
                  <a:cxn ang="0">
                    <a:pos x="0" y="3"/>
                  </a:cxn>
                  <a:cxn ang="0">
                    <a:pos x="1" y="10"/>
                  </a:cxn>
                </a:cxnLst>
                <a:rect l="0" t="0" r="r" b="b"/>
                <a:pathLst>
                  <a:path w="35" h="10">
                    <a:moveTo>
                      <a:pt x="1" y="10"/>
                    </a:moveTo>
                    <a:lnTo>
                      <a:pt x="1" y="10"/>
                    </a:lnTo>
                    <a:lnTo>
                      <a:pt x="35" y="7"/>
                    </a:lnTo>
                    <a:lnTo>
                      <a:pt x="35" y="0"/>
                    </a:lnTo>
                    <a:lnTo>
                      <a:pt x="35" y="0"/>
                    </a:lnTo>
                    <a:lnTo>
                      <a:pt x="0" y="3"/>
                    </a:lnTo>
                    <a:lnTo>
                      <a:pt x="1" y="1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16" name="Freeform 305"/>
              <p:cNvSpPr/>
              <p:nvPr/>
            </p:nvSpPr>
            <p:spPr bwMode="auto">
              <a:xfrm>
                <a:off x="4027477" y="1084251"/>
                <a:ext cx="55563" cy="14288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0" y="8"/>
                  </a:cxn>
                  <a:cxn ang="0">
                    <a:pos x="35" y="9"/>
                  </a:cxn>
                  <a:cxn ang="0">
                    <a:pos x="35" y="2"/>
                  </a:cxn>
                  <a:cxn ang="0">
                    <a:pos x="35" y="2"/>
                  </a:cxn>
                  <a:cxn ang="0">
                    <a:pos x="0" y="0"/>
                  </a:cxn>
                  <a:cxn ang="0">
                    <a:pos x="0" y="8"/>
                  </a:cxn>
                </a:cxnLst>
                <a:rect l="0" t="0" r="r" b="b"/>
                <a:pathLst>
                  <a:path w="35" h="9">
                    <a:moveTo>
                      <a:pt x="0" y="8"/>
                    </a:moveTo>
                    <a:lnTo>
                      <a:pt x="0" y="8"/>
                    </a:lnTo>
                    <a:lnTo>
                      <a:pt x="35" y="9"/>
                    </a:lnTo>
                    <a:lnTo>
                      <a:pt x="35" y="2"/>
                    </a:lnTo>
                    <a:lnTo>
                      <a:pt x="35" y="2"/>
                    </a:lnTo>
                    <a:lnTo>
                      <a:pt x="0" y="0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17" name="Freeform 306"/>
              <p:cNvSpPr/>
              <p:nvPr/>
            </p:nvSpPr>
            <p:spPr bwMode="auto">
              <a:xfrm>
                <a:off x="3914764" y="1084251"/>
                <a:ext cx="57150" cy="12700"/>
              </a:xfrm>
              <a:custGeom>
                <a:avLst/>
                <a:gdLst/>
                <a:ahLst/>
                <a:cxnLst>
                  <a:cxn ang="0">
                    <a:pos x="2" y="8"/>
                  </a:cxn>
                  <a:cxn ang="0">
                    <a:pos x="2" y="8"/>
                  </a:cxn>
                  <a:cxn ang="0">
                    <a:pos x="36" y="7"/>
                  </a:cxn>
                  <a:cxn ang="0">
                    <a:pos x="36" y="0"/>
                  </a:cxn>
                  <a:cxn ang="0">
                    <a:pos x="36" y="0"/>
                  </a:cxn>
                  <a:cxn ang="0">
                    <a:pos x="0" y="0"/>
                  </a:cxn>
                  <a:cxn ang="0">
                    <a:pos x="2" y="8"/>
                  </a:cxn>
                </a:cxnLst>
                <a:rect l="0" t="0" r="r" b="b"/>
                <a:pathLst>
                  <a:path w="36" h="8">
                    <a:moveTo>
                      <a:pt x="2" y="8"/>
                    </a:moveTo>
                    <a:lnTo>
                      <a:pt x="2" y="8"/>
                    </a:lnTo>
                    <a:lnTo>
                      <a:pt x="36" y="7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0" y="0"/>
                    </a:lnTo>
                    <a:lnTo>
                      <a:pt x="2" y="8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18" name="Freeform 307"/>
              <p:cNvSpPr/>
              <p:nvPr/>
            </p:nvSpPr>
            <p:spPr bwMode="auto">
              <a:xfrm>
                <a:off x="4137014" y="1092189"/>
                <a:ext cx="55563" cy="20638"/>
              </a:xfrm>
              <a:custGeom>
                <a:avLst/>
                <a:gdLst/>
                <a:ahLst/>
                <a:cxnLst>
                  <a:cxn ang="0">
                    <a:pos x="35" y="5"/>
                  </a:cxn>
                  <a:cxn ang="0">
                    <a:pos x="35" y="5"/>
                  </a:cxn>
                  <a:cxn ang="0">
                    <a:pos x="26" y="4"/>
                  </a:cxn>
                  <a:cxn ang="0">
                    <a:pos x="1" y="0"/>
                  </a:cxn>
                  <a:cxn ang="0">
                    <a:pos x="0" y="7"/>
                  </a:cxn>
                  <a:cxn ang="0">
                    <a:pos x="0" y="7"/>
                  </a:cxn>
                  <a:cxn ang="0">
                    <a:pos x="25" y="10"/>
                  </a:cxn>
                  <a:cxn ang="0">
                    <a:pos x="34" y="13"/>
                  </a:cxn>
                  <a:cxn ang="0">
                    <a:pos x="35" y="5"/>
                  </a:cxn>
                </a:cxnLst>
                <a:rect l="0" t="0" r="r" b="b"/>
                <a:pathLst>
                  <a:path w="35" h="13">
                    <a:moveTo>
                      <a:pt x="35" y="5"/>
                    </a:moveTo>
                    <a:lnTo>
                      <a:pt x="35" y="5"/>
                    </a:lnTo>
                    <a:lnTo>
                      <a:pt x="26" y="4"/>
                    </a:lnTo>
                    <a:lnTo>
                      <a:pt x="1" y="0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25" y="10"/>
                    </a:lnTo>
                    <a:lnTo>
                      <a:pt x="34" y="13"/>
                    </a:lnTo>
                    <a:lnTo>
                      <a:pt x="35" y="5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19" name="Freeform 308"/>
              <p:cNvSpPr/>
              <p:nvPr/>
            </p:nvSpPr>
            <p:spPr bwMode="auto">
              <a:xfrm>
                <a:off x="3695689" y="1098539"/>
                <a:ext cx="55563" cy="19050"/>
              </a:xfrm>
              <a:custGeom>
                <a:avLst/>
                <a:gdLst/>
                <a:ahLst/>
                <a:cxnLst>
                  <a:cxn ang="0">
                    <a:pos x="1" y="12"/>
                  </a:cxn>
                  <a:cxn ang="0">
                    <a:pos x="1" y="12"/>
                  </a:cxn>
                  <a:cxn ang="0">
                    <a:pos x="35" y="7"/>
                  </a:cxn>
                  <a:cxn ang="0">
                    <a:pos x="34" y="0"/>
                  </a:cxn>
                  <a:cxn ang="0">
                    <a:pos x="34" y="0"/>
                  </a:cxn>
                  <a:cxn ang="0">
                    <a:pos x="0" y="5"/>
                  </a:cxn>
                  <a:cxn ang="0">
                    <a:pos x="1" y="12"/>
                  </a:cxn>
                </a:cxnLst>
                <a:rect l="0" t="0" r="r" b="b"/>
                <a:pathLst>
                  <a:path w="35" h="12">
                    <a:moveTo>
                      <a:pt x="1" y="12"/>
                    </a:moveTo>
                    <a:lnTo>
                      <a:pt x="1" y="12"/>
                    </a:lnTo>
                    <a:lnTo>
                      <a:pt x="35" y="7"/>
                    </a:lnTo>
                    <a:lnTo>
                      <a:pt x="34" y="0"/>
                    </a:lnTo>
                    <a:lnTo>
                      <a:pt x="34" y="0"/>
                    </a:lnTo>
                    <a:lnTo>
                      <a:pt x="0" y="5"/>
                    </a:lnTo>
                    <a:lnTo>
                      <a:pt x="1" y="12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20" name="Freeform 309"/>
              <p:cNvSpPr/>
              <p:nvPr/>
            </p:nvSpPr>
            <p:spPr bwMode="auto">
              <a:xfrm>
                <a:off x="3587739" y="1117589"/>
                <a:ext cx="55563" cy="222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" y="14"/>
                  </a:cxn>
                  <a:cxn ang="0">
                    <a:pos x="1" y="14"/>
                  </a:cxn>
                  <a:cxn ang="0">
                    <a:pos x="35" y="6"/>
                  </a:cxn>
                  <a:cxn ang="0">
                    <a:pos x="34" y="0"/>
                  </a:cxn>
                  <a:cxn ang="0">
                    <a:pos x="34" y="0"/>
                  </a:cxn>
                  <a:cxn ang="0">
                    <a:pos x="0" y="7"/>
                  </a:cxn>
                  <a:cxn ang="0">
                    <a:pos x="0" y="7"/>
                  </a:cxn>
                </a:cxnLst>
                <a:rect l="0" t="0" r="r" b="b"/>
                <a:pathLst>
                  <a:path w="35" h="14">
                    <a:moveTo>
                      <a:pt x="0" y="7"/>
                    </a:moveTo>
                    <a:lnTo>
                      <a:pt x="1" y="14"/>
                    </a:lnTo>
                    <a:lnTo>
                      <a:pt x="1" y="14"/>
                    </a:lnTo>
                    <a:lnTo>
                      <a:pt x="35" y="6"/>
                    </a:lnTo>
                    <a:lnTo>
                      <a:pt x="34" y="0"/>
                    </a:lnTo>
                    <a:lnTo>
                      <a:pt x="34" y="0"/>
                    </a:lnTo>
                    <a:lnTo>
                      <a:pt x="0" y="7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21" name="Freeform 310"/>
              <p:cNvSpPr/>
              <p:nvPr/>
            </p:nvSpPr>
            <p:spPr bwMode="auto">
              <a:xfrm>
                <a:off x="3479789" y="1142989"/>
                <a:ext cx="57150" cy="26988"/>
              </a:xfrm>
              <a:custGeom>
                <a:avLst/>
                <a:gdLst/>
                <a:ahLst/>
                <a:cxnLst>
                  <a:cxn ang="0">
                    <a:pos x="0" y="10"/>
                  </a:cxn>
                  <a:cxn ang="0">
                    <a:pos x="2" y="17"/>
                  </a:cxn>
                  <a:cxn ang="0">
                    <a:pos x="2" y="17"/>
                  </a:cxn>
                  <a:cxn ang="0">
                    <a:pos x="36" y="7"/>
                  </a:cxn>
                  <a:cxn ang="0">
                    <a:pos x="34" y="0"/>
                  </a:cxn>
                  <a:cxn ang="0">
                    <a:pos x="34" y="0"/>
                  </a:cxn>
                  <a:cxn ang="0">
                    <a:pos x="0" y="10"/>
                  </a:cxn>
                  <a:cxn ang="0">
                    <a:pos x="0" y="10"/>
                  </a:cxn>
                </a:cxnLst>
                <a:rect l="0" t="0" r="r" b="b"/>
                <a:pathLst>
                  <a:path w="36" h="17">
                    <a:moveTo>
                      <a:pt x="0" y="10"/>
                    </a:moveTo>
                    <a:lnTo>
                      <a:pt x="2" y="17"/>
                    </a:lnTo>
                    <a:lnTo>
                      <a:pt x="2" y="17"/>
                    </a:lnTo>
                    <a:lnTo>
                      <a:pt x="36" y="7"/>
                    </a:lnTo>
                    <a:lnTo>
                      <a:pt x="34" y="0"/>
                    </a:lnTo>
                    <a:lnTo>
                      <a:pt x="34" y="0"/>
                    </a:lnTo>
                    <a:lnTo>
                      <a:pt x="0" y="10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</p:grpSp>
      </p:grpSp>
      <p:sp>
        <p:nvSpPr>
          <p:cNvPr id="39" name="Rectangle 32"/>
          <p:cNvSpPr/>
          <p:nvPr/>
        </p:nvSpPr>
        <p:spPr>
          <a:xfrm>
            <a:off x="0" y="4095755"/>
            <a:ext cx="12192000" cy="276224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latin typeface="微软雅黑" panose="020B0503020204020204" charset="-122"/>
            </a:endParaRPr>
          </a:p>
        </p:txBody>
      </p:sp>
      <p:sp>
        <p:nvSpPr>
          <p:cNvPr id="51" name="文本框 50"/>
          <p:cNvSpPr txBox="1"/>
          <p:nvPr/>
        </p:nvSpPr>
        <p:spPr>
          <a:xfrm>
            <a:off x="4911916" y="1642230"/>
            <a:ext cx="7098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1500" b="1" kern="8000" spc="100" dirty="0" smtClean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物 理</a:t>
            </a:r>
            <a:endParaRPr lang="zh-CN" altLang="en-US" sz="11500" b="1" kern="8000" spc="100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2" name="文本框 51"/>
          <p:cNvSpPr txBox="1"/>
          <p:nvPr/>
        </p:nvSpPr>
        <p:spPr>
          <a:xfrm>
            <a:off x="5922423" y="5311888"/>
            <a:ext cx="50501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人教</a:t>
            </a:r>
            <a:r>
              <a:rPr lang="en-US" altLang="zh-CN" sz="36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˙</a:t>
            </a:r>
            <a:r>
              <a:rPr lang="zh-CN" altLang="en-US" sz="36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九年级（全一册）</a:t>
            </a:r>
            <a:endParaRPr lang="zh-CN" altLang="en-US" sz="360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71103" y="388997"/>
            <a:ext cx="21130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讲授新课</a:t>
            </a:r>
            <a:endParaRPr lang="zh-CN" altLang="en-US" sz="2800" b="1" dirty="0">
              <a:solidFill>
                <a:schemeClr val="bg2">
                  <a:lumMod val="1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068830" y="514727"/>
            <a:ext cx="42405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（</a:t>
            </a:r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sym typeface="+mn-ea"/>
              </a:rPr>
              <a:t>热机的效率</a:t>
            </a:r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）</a:t>
            </a:r>
            <a:endParaRPr lang="zh-CN" altLang="en-US" b="1" dirty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2" name="图片 1" descr="u=3595864424,3840891891&amp;fm=26&amp;gp=0"/>
          <p:cNvPicPr>
            <a:picLocks noChangeAspect="1"/>
          </p:cNvPicPr>
          <p:nvPr/>
        </p:nvPicPr>
        <p:blipFill>
          <a:blip r:embed="rId1"/>
          <a:srcRect l="2250" t="11261" r="32070"/>
          <a:stretch>
            <a:fillRect/>
          </a:stretch>
        </p:blipFill>
        <p:spPr>
          <a:xfrm>
            <a:off x="852170" y="1635125"/>
            <a:ext cx="3987165" cy="3587750"/>
          </a:xfrm>
          <a:prstGeom prst="rect">
            <a:avLst/>
          </a:prstGeom>
        </p:spPr>
      </p:pic>
      <p:graphicFrame>
        <p:nvGraphicFramePr>
          <p:cNvPr id="4" name="对象 3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5638800" y="3321050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name="" r:id="rId2" imgW="914400" imgH="215900" progId="Equation.KSEE3">
                  <p:embed/>
                </p:oleObj>
              </mc:Choice>
              <mc:Fallback>
                <p:oleObj name="" r:id="rId2" imgW="914400" imgH="215900" progId="Equation.KSEE3">
                  <p:embed/>
                  <p:pic>
                    <p:nvPicPr>
                      <p:cNvPr id="0" name="图片 1024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638800" y="3321050"/>
                        <a:ext cx="914400" cy="215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对象 13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5638800" y="3321050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" r:id="rId4" imgW="914400" imgH="215900" progId="Equation.KSEE3">
                  <p:embed/>
                </p:oleObj>
              </mc:Choice>
              <mc:Fallback>
                <p:oleObj name="" r:id="rId4" imgW="914400" imgH="215900" progId="Equation.KSEE3">
                  <p:embed/>
                  <p:pic>
                    <p:nvPicPr>
                      <p:cNvPr id="0" name="图片 1025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638800" y="3321050"/>
                        <a:ext cx="914400" cy="215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文本框 14"/>
          <p:cNvSpPr txBox="1"/>
          <p:nvPr/>
        </p:nvSpPr>
        <p:spPr>
          <a:xfrm>
            <a:off x="5092700" y="1551305"/>
            <a:ext cx="11198225" cy="10763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zh-CN" altLang="en-US" sz="3200" b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当用煤烧水时，煤燃烧放出的热量</a:t>
            </a:r>
            <a:endParaRPr lang="zh-CN" altLang="en-US" sz="3200" b="1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3200" b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能否都被水吸收？</a:t>
            </a:r>
            <a:endParaRPr lang="zh-CN" altLang="en-US" sz="3200" b="1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16" name="直接箭头连接符 15"/>
          <p:cNvCxnSpPr/>
          <p:nvPr/>
        </p:nvCxnSpPr>
        <p:spPr>
          <a:xfrm flipV="1">
            <a:off x="5024120" y="2767330"/>
            <a:ext cx="6871335" cy="25400"/>
          </a:xfrm>
          <a:prstGeom prst="straightConnector1">
            <a:avLst/>
          </a:prstGeom>
          <a:ln w="25400">
            <a:solidFill>
              <a:srgbClr val="E97117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本框 16"/>
          <p:cNvSpPr txBox="1"/>
          <p:nvPr/>
        </p:nvSpPr>
        <p:spPr>
          <a:xfrm>
            <a:off x="5092700" y="2957830"/>
            <a:ext cx="7059930" cy="10502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30000"/>
              </a:lnSpc>
            </a:pPr>
            <a:r>
              <a:rPr lang="zh-CN" altLang="en-US" sz="2400" b="1">
                <a:solidFill>
                  <a:srgbClr val="E971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不能。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30000"/>
              </a:lnSpc>
            </a:pP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092700" y="3441065"/>
            <a:ext cx="6802755" cy="22866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30000"/>
              </a:lnSpc>
            </a:pPr>
            <a:r>
              <a:rPr lang="zh-CN" altLang="en-US" sz="2400">
                <a:solidFill>
                  <a:srgbClr val="E971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原因：</a:t>
            </a:r>
            <a:endParaRPr lang="zh-CN" altLang="en-US" sz="2400">
              <a:solidFill>
                <a:srgbClr val="E97117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1.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燃料燃烧时很难完全燃烧；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2.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燃料燃烧过程中有热量损失，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即有效利用的热量比放出的热量小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  <a:endParaRPr lang="zh-CN" altLang="en-US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71103" y="388997"/>
            <a:ext cx="21130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讲授新课</a:t>
            </a:r>
            <a:endParaRPr lang="zh-CN" altLang="en-US" sz="2800" b="1" dirty="0">
              <a:solidFill>
                <a:schemeClr val="bg2">
                  <a:lumMod val="1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068830" y="514727"/>
            <a:ext cx="42405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（</a:t>
            </a:r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sym typeface="+mn-ea"/>
              </a:rPr>
              <a:t>热机的效率</a:t>
            </a:r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）</a:t>
            </a:r>
            <a:endParaRPr lang="zh-CN" altLang="en-US" b="1" dirty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916940" y="1160145"/>
            <a:ext cx="4507230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algn="ctr"/>
            <a:r>
              <a:rPr lang="zh-CN" sz="4800" b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燃料的内能</a:t>
            </a:r>
            <a:endParaRPr lang="zh-CN" altLang="en-US" sz="4800" b="1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cxnSp>
        <p:nvCxnSpPr>
          <p:cNvPr id="6" name="直接箭头连接符 5"/>
          <p:cNvCxnSpPr/>
          <p:nvPr/>
        </p:nvCxnSpPr>
        <p:spPr>
          <a:xfrm flipH="1">
            <a:off x="2059305" y="2328545"/>
            <a:ext cx="3810" cy="1772285"/>
          </a:xfrm>
          <a:prstGeom prst="straightConnector1">
            <a:avLst/>
          </a:prstGeom>
          <a:ln>
            <a:solidFill>
              <a:srgbClr val="E97117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圆角矩形 11"/>
          <p:cNvSpPr/>
          <p:nvPr/>
        </p:nvSpPr>
        <p:spPr>
          <a:xfrm>
            <a:off x="1311275" y="4252595"/>
            <a:ext cx="1557655" cy="1297305"/>
          </a:xfrm>
          <a:prstGeom prst="roundRect">
            <a:avLst/>
          </a:prstGeom>
          <a:noFill/>
          <a:ln>
            <a:solidFill>
              <a:srgbClr val="E97117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E97117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024890" y="4229735"/>
            <a:ext cx="2072005" cy="12725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20000"/>
              </a:lnSpc>
            </a:pPr>
            <a:r>
              <a:rPr lang="zh-CN" altLang="en-US" sz="3200" b="1">
                <a:solidFill>
                  <a:srgbClr val="E97117"/>
                </a:solidFill>
                <a:latin typeface="微软雅黑" panose="020B0503020204020204" charset="-122"/>
                <a:ea typeface="微软雅黑" panose="020B0503020204020204" charset="-122"/>
              </a:rPr>
              <a:t>有用</a:t>
            </a:r>
            <a:endParaRPr lang="zh-CN" altLang="en-US" sz="3200" b="1">
              <a:solidFill>
                <a:srgbClr val="E97117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>
              <a:lnSpc>
                <a:spcPct val="120000"/>
              </a:lnSpc>
            </a:pPr>
            <a:r>
              <a:rPr lang="zh-CN" altLang="en-US" sz="3200" b="1">
                <a:solidFill>
                  <a:srgbClr val="E97117"/>
                </a:solidFill>
                <a:latin typeface="微软雅黑" panose="020B0503020204020204" charset="-122"/>
                <a:ea typeface="微软雅黑" panose="020B0503020204020204" charset="-122"/>
              </a:rPr>
              <a:t>机械能</a:t>
            </a:r>
            <a:endParaRPr lang="zh-CN" altLang="en-US" sz="3200" b="1">
              <a:solidFill>
                <a:srgbClr val="E97117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2" name="直接箭头连接符 1"/>
          <p:cNvCxnSpPr/>
          <p:nvPr/>
        </p:nvCxnSpPr>
        <p:spPr>
          <a:xfrm>
            <a:off x="2892425" y="2519045"/>
            <a:ext cx="638810" cy="1463040"/>
          </a:xfrm>
          <a:prstGeom prst="straightConnector1">
            <a:avLst/>
          </a:prstGeom>
          <a:ln>
            <a:solidFill>
              <a:srgbClr val="E97117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直接箭头连接符 2"/>
          <p:cNvCxnSpPr/>
          <p:nvPr/>
        </p:nvCxnSpPr>
        <p:spPr>
          <a:xfrm>
            <a:off x="4306570" y="2280285"/>
            <a:ext cx="1272540" cy="2809240"/>
          </a:xfrm>
          <a:prstGeom prst="straightConnector1">
            <a:avLst/>
          </a:prstGeom>
          <a:ln>
            <a:solidFill>
              <a:srgbClr val="E97117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圆角矩形 13"/>
          <p:cNvSpPr/>
          <p:nvPr/>
        </p:nvSpPr>
        <p:spPr>
          <a:xfrm>
            <a:off x="3224530" y="4238625"/>
            <a:ext cx="1082040" cy="699135"/>
          </a:xfrm>
          <a:prstGeom prst="roundRect">
            <a:avLst/>
          </a:prstGeom>
          <a:noFill/>
          <a:ln>
            <a:solidFill>
              <a:srgbClr val="E97117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E97117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2729230" y="4238625"/>
            <a:ext cx="2072005" cy="6076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20000"/>
              </a:lnSpc>
            </a:pPr>
            <a:r>
              <a:rPr lang="zh-CN" altLang="en-US" sz="2800" b="1">
                <a:solidFill>
                  <a:srgbClr val="E97117"/>
                </a:solidFill>
                <a:latin typeface="微软雅黑" panose="020B0503020204020204" charset="-122"/>
                <a:ea typeface="微软雅黑" panose="020B0503020204020204" charset="-122"/>
              </a:rPr>
              <a:t>废气</a:t>
            </a:r>
            <a:endParaRPr lang="zh-CN" altLang="en-US" sz="2800" b="1">
              <a:solidFill>
                <a:srgbClr val="E97117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圆角矩形 15"/>
          <p:cNvSpPr/>
          <p:nvPr/>
        </p:nvSpPr>
        <p:spPr>
          <a:xfrm>
            <a:off x="5041900" y="5226050"/>
            <a:ext cx="1082040" cy="699135"/>
          </a:xfrm>
          <a:prstGeom prst="roundRect">
            <a:avLst/>
          </a:prstGeom>
          <a:noFill/>
          <a:ln>
            <a:solidFill>
              <a:srgbClr val="E97117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E97117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4546600" y="5226050"/>
            <a:ext cx="2072005" cy="6076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20000"/>
              </a:lnSpc>
            </a:pPr>
            <a:r>
              <a:rPr lang="zh-CN" altLang="en-US" sz="2800" b="1">
                <a:solidFill>
                  <a:srgbClr val="E97117"/>
                </a:solidFill>
                <a:latin typeface="微软雅黑" panose="020B0503020204020204" charset="-122"/>
                <a:ea typeface="微软雅黑" panose="020B0503020204020204" charset="-122"/>
              </a:rPr>
              <a:t>散 失</a:t>
            </a:r>
            <a:endParaRPr lang="zh-CN" altLang="en-US" sz="2800" b="1">
              <a:solidFill>
                <a:srgbClr val="E97117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1" name="图片 10" descr="1cbfe24ee08683cdddd6e5e207aa411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18605" y="691515"/>
            <a:ext cx="3729355" cy="5045710"/>
          </a:xfrm>
          <a:prstGeom prst="rect">
            <a:avLst/>
          </a:prstGeom>
        </p:spPr>
      </p:pic>
      <p:cxnSp>
        <p:nvCxnSpPr>
          <p:cNvPr id="4" name="直接箭头连接符 3"/>
          <p:cNvCxnSpPr/>
          <p:nvPr/>
        </p:nvCxnSpPr>
        <p:spPr>
          <a:xfrm flipV="1">
            <a:off x="9762490" y="1357630"/>
            <a:ext cx="368935" cy="123825"/>
          </a:xfrm>
          <a:prstGeom prst="straightConnector1">
            <a:avLst/>
          </a:prstGeom>
          <a:ln>
            <a:solidFill>
              <a:srgbClr val="E97117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圆角矩形 7"/>
          <p:cNvSpPr/>
          <p:nvPr/>
        </p:nvSpPr>
        <p:spPr>
          <a:xfrm>
            <a:off x="10224770" y="912495"/>
            <a:ext cx="926465" cy="450850"/>
          </a:xfrm>
          <a:prstGeom prst="roundRect">
            <a:avLst/>
          </a:prstGeom>
          <a:noFill/>
          <a:ln>
            <a:solidFill>
              <a:srgbClr val="E97117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E97117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0161270" y="885825"/>
            <a:ext cx="102997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20000"/>
              </a:lnSpc>
            </a:pPr>
            <a:r>
              <a:rPr lang="zh-CN" altLang="en-US" sz="2000" b="1">
                <a:solidFill>
                  <a:srgbClr val="E97117"/>
                </a:solidFill>
                <a:latin typeface="微软雅黑" panose="020B0503020204020204" charset="-122"/>
                <a:ea typeface="微软雅黑" panose="020B0503020204020204" charset="-122"/>
              </a:rPr>
              <a:t>内燃机</a:t>
            </a:r>
            <a:endParaRPr lang="zh-CN" altLang="en-US" sz="2000" b="1">
              <a:solidFill>
                <a:srgbClr val="E97117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8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2294890" y="2456180"/>
            <a:ext cx="10381615" cy="12528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 algn="ctr">
              <a:lnSpc>
                <a:spcPct val="70000"/>
              </a:lnSpc>
            </a:pPr>
            <a:r>
              <a:rPr lang="zh-CN" sz="3600" b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用来做有用功的那部分能量</a:t>
            </a:r>
            <a:endParaRPr lang="zh-CN" sz="3600" b="0">
              <a:solidFill>
                <a:srgbClr val="E97117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indent="0" algn="ctr">
              <a:lnSpc>
                <a:spcPct val="70000"/>
              </a:lnSpc>
            </a:pPr>
            <a:endParaRPr lang="zh-CN" sz="3600" b="0">
              <a:solidFill>
                <a:srgbClr val="E97117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indent="0" algn="ctr">
              <a:lnSpc>
                <a:spcPct val="70000"/>
              </a:lnSpc>
            </a:pPr>
            <a:r>
              <a:rPr lang="zh-CN" sz="3600" b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燃料完全燃烧放出的能量</a:t>
            </a:r>
            <a:endParaRPr lang="zh-CN" sz="3600" b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71103" y="388997"/>
            <a:ext cx="21130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讲授新课</a:t>
            </a:r>
            <a:endParaRPr lang="zh-CN" altLang="en-US" sz="2800" b="1" dirty="0">
              <a:solidFill>
                <a:schemeClr val="bg2">
                  <a:lumMod val="1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068830" y="514727"/>
            <a:ext cx="42405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（</a:t>
            </a:r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sym typeface="+mn-ea"/>
              </a:rPr>
              <a:t>热机的效率</a:t>
            </a:r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）</a:t>
            </a:r>
            <a:endParaRPr lang="zh-CN" altLang="en-US" b="1" dirty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-3732530" y="2324735"/>
            <a:ext cx="11198225" cy="14452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algn="ctr"/>
            <a:r>
              <a:rPr lang="zh-CN" altLang="en-US" sz="4400" b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热机效率</a:t>
            </a:r>
            <a:endParaRPr lang="zh-CN" altLang="en-US" sz="4400" b="1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4400" b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概念</a:t>
            </a:r>
            <a:endParaRPr lang="zh-CN" altLang="en-US" sz="4400" b="1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矩形 9"/>
          <p:cNvSpPr/>
          <p:nvPr/>
        </p:nvSpPr>
        <p:spPr>
          <a:xfrm flipV="1">
            <a:off x="3756660" y="2901950"/>
            <a:ext cx="384810" cy="130175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400">
              <a:solidFill>
                <a:srgbClr val="E97117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矩形 10"/>
          <p:cNvSpPr/>
          <p:nvPr/>
        </p:nvSpPr>
        <p:spPr>
          <a:xfrm flipV="1">
            <a:off x="3262630" y="2901950"/>
            <a:ext cx="384810" cy="130175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400">
              <a:solidFill>
                <a:srgbClr val="E97117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20" name="直接连接符 19"/>
          <p:cNvCxnSpPr/>
          <p:nvPr/>
        </p:nvCxnSpPr>
        <p:spPr>
          <a:xfrm>
            <a:off x="4376420" y="2938145"/>
            <a:ext cx="6452870" cy="0"/>
          </a:xfrm>
          <a:prstGeom prst="line">
            <a:avLst/>
          </a:prstGeom>
          <a:ln w="254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文本框 20"/>
          <p:cNvSpPr txBox="1"/>
          <p:nvPr/>
        </p:nvSpPr>
        <p:spPr>
          <a:xfrm>
            <a:off x="2200275" y="3945890"/>
            <a:ext cx="643445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>
                <a:solidFill>
                  <a:srgbClr val="E971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 </a:t>
            </a:r>
            <a:r>
              <a:rPr lang="zh-CN" altLang="en-US" sz="2400">
                <a:solidFill>
                  <a:srgbClr val="E971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热 机 的 效 率 是 热 机 性 能 的 重 要 指 标 </a:t>
            </a:r>
            <a:r>
              <a:rPr lang="en-US" altLang="zh-CN" sz="2400">
                <a:solidFill>
                  <a:srgbClr val="E971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)</a:t>
            </a:r>
            <a:endParaRPr lang="en-US" altLang="zh-CN" sz="2400">
              <a:solidFill>
                <a:srgbClr val="E97117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/>
      <p:bldP spid="2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71103" y="388997"/>
            <a:ext cx="21130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讲授新课</a:t>
            </a:r>
            <a:endParaRPr lang="zh-CN" altLang="en-US" sz="2800" b="1" dirty="0">
              <a:solidFill>
                <a:schemeClr val="bg2">
                  <a:lumMod val="1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068830" y="514727"/>
            <a:ext cx="42405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（</a:t>
            </a:r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sym typeface="+mn-ea"/>
              </a:rPr>
              <a:t>热机的效率</a:t>
            </a:r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）</a:t>
            </a:r>
            <a:endParaRPr lang="zh-CN" altLang="en-US" b="1" dirty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7" name="图片 16">
            <a:hlinkClick r:id="rId1" action="ppaction://hlinksldjump"/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843" y="5226011"/>
            <a:ext cx="1269841" cy="380952"/>
          </a:xfrm>
          <a:prstGeom prst="rect">
            <a:avLst/>
          </a:prstGeom>
        </p:spPr>
      </p:pic>
      <p:graphicFrame>
        <p:nvGraphicFramePr>
          <p:cNvPr id="32" name="表格 31"/>
          <p:cNvGraphicFramePr/>
          <p:nvPr/>
        </p:nvGraphicFramePr>
        <p:xfrm>
          <a:off x="572770" y="1458595"/>
          <a:ext cx="4045585" cy="41478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48815"/>
                <a:gridCol w="2096770"/>
              </a:tblGrid>
              <a:tr h="93154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1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燃料</a:t>
                      </a:r>
                      <a:endParaRPr lang="en-US" altLang="en-US" sz="2400" b="1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altLang="en-US" sz="2400" b="1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效率</a:t>
                      </a:r>
                      <a:endParaRPr lang="zh-CN" altLang="en-US" sz="2400" b="1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7188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altLang="en-US" sz="2400" b="1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蒸汽机</a:t>
                      </a:r>
                      <a:endParaRPr lang="zh-CN" altLang="en-US" sz="2400" b="1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altLang="en-US" sz="2400" b="1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6%-15%</a:t>
                      </a:r>
                      <a:endParaRPr lang="en-US" altLang="en-US" sz="2400" b="1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7124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altLang="en-US" sz="2400" b="1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汽油机</a:t>
                      </a:r>
                      <a:endParaRPr lang="zh-CN" altLang="en-US" sz="2400" b="1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altLang="en-US" sz="2400" b="1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20%-30%</a:t>
                      </a:r>
                      <a:endParaRPr lang="en-US" altLang="en-US" sz="2400" b="1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7315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altLang="en-US" sz="2400" b="1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柴油机</a:t>
                      </a:r>
                      <a:endParaRPr lang="zh-CN" altLang="en-US" sz="2400" b="1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altLang="en-US" sz="2400" b="1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30%-45%</a:t>
                      </a:r>
                      <a:endParaRPr lang="en-US" altLang="en-US" sz="2400" b="1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" name="文本框 7"/>
          <p:cNvSpPr txBox="1"/>
          <p:nvPr/>
        </p:nvSpPr>
        <p:spPr>
          <a:xfrm>
            <a:off x="5993765" y="1907540"/>
            <a:ext cx="928624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提高燃料利用率的方法</a:t>
            </a:r>
            <a:r>
              <a:rPr lang="en-US" altLang="zh-CN" sz="36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:</a:t>
            </a:r>
            <a:endParaRPr lang="en-US" altLang="zh-CN" sz="36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142990" y="2858135"/>
            <a:ext cx="6095365" cy="17703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30000"/>
              </a:lnSpc>
            </a:pPr>
            <a:r>
              <a:rPr lang="en-US" altLang="zh-CN" sz="280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</a:t>
            </a:r>
            <a:r>
              <a:rPr lang="zh-CN" altLang="en-US" sz="280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让燃料尽可能地充分燃烧。</a:t>
            </a:r>
            <a:endParaRPr lang="zh-CN" altLang="en-US" sz="280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280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</a:t>
            </a:r>
            <a:r>
              <a:rPr lang="zh-CN" altLang="en-US" sz="280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充分利用各种废气，</a:t>
            </a:r>
            <a:endParaRPr lang="zh-CN" altLang="en-US" sz="280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80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减少热量的损失。</a:t>
            </a:r>
            <a:endParaRPr lang="zh-CN" altLang="en-US" sz="280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右箭头 11"/>
          <p:cNvSpPr/>
          <p:nvPr/>
        </p:nvSpPr>
        <p:spPr>
          <a:xfrm>
            <a:off x="4892675" y="3094990"/>
            <a:ext cx="892810" cy="313690"/>
          </a:xfrm>
          <a:prstGeom prst="rightArrow">
            <a:avLst/>
          </a:prstGeom>
          <a:solidFill>
            <a:srgbClr val="E971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9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352350" y="388997"/>
            <a:ext cx="21130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800" b="1" spc="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课堂小结</a:t>
            </a:r>
            <a:endParaRPr lang="zh-CN" altLang="en-US" sz="2800" b="1" spc="6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847090" y="1494790"/>
            <a:ext cx="10727690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266700"/>
            <a:r>
              <a:rPr lang="en-US" altLang="zh-CN" sz="3200" b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en-US" altLang="zh-CN" sz="3200" b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</a:t>
            </a:r>
            <a:r>
              <a:rPr lang="zh-CN" sz="3200" b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燃料的热值</a:t>
            </a:r>
            <a:endParaRPr lang="zh-CN" altLang="en-US" sz="3200" b="1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248410" y="4221480"/>
            <a:ext cx="769112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Q＝mq</a:t>
            </a:r>
            <a:endParaRPr lang="zh-CN" altLang="en-US" sz="36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198880" y="3637915"/>
            <a:ext cx="174180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en-US" altLang="zh-CN" sz="32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2.</a:t>
            </a:r>
            <a:r>
              <a:rPr lang="zh-CN" sz="32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学会利用燃料的热值计算燃料完全燃烧放出的热量。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234690" y="4406265"/>
            <a:ext cx="31311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m</a:t>
            </a:r>
            <a:r>
              <a:rPr lang="en-US" altLang="zh-CN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--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燃料的质量</a:t>
            </a:r>
            <a:endParaRPr lang="zh-CN" altLang="en-US" sz="24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653405" y="4378960"/>
            <a:ext cx="37388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q </a:t>
            </a:r>
            <a:r>
              <a:rPr lang="en-US" altLang="zh-CN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--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燃料的热值</a:t>
            </a:r>
            <a:endParaRPr lang="zh-CN" altLang="en-US" sz="24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8038465" y="4404360"/>
            <a:ext cx="37388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Q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en-US" altLang="zh-CN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--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燃料的热量</a:t>
            </a:r>
            <a:r>
              <a:rPr lang="en-US" altLang="zh-CN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)</a:t>
            </a:r>
            <a:endParaRPr lang="en-US" altLang="zh-CN" sz="24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354455" y="2741930"/>
            <a:ext cx="811466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(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燃烧相同质量的不同燃料，放出的热量不同</a:t>
            </a:r>
            <a:r>
              <a:rPr lang="en-US" altLang="zh-CN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)</a:t>
            </a:r>
            <a:endParaRPr lang="en-US" altLang="zh-CN" sz="24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354455" y="2158365"/>
            <a:ext cx="1260665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某种燃料完全燃烧放出的热量</a:t>
            </a:r>
            <a:r>
              <a:rPr lang="en-US" altLang="zh-CN" sz="320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/质量=燃料的热值</a:t>
            </a:r>
            <a:endParaRPr lang="en-US" altLang="zh-CN" sz="320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6" grpId="0"/>
      <p:bldP spid="7" grpId="0"/>
      <p:bldP spid="8" grpId="0"/>
      <p:bldP spid="9" grpId="0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352350" y="388997"/>
            <a:ext cx="21130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800" b="1" spc="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课堂小结</a:t>
            </a:r>
            <a:endParaRPr lang="zh-CN" altLang="en-US" sz="2800" b="1" spc="6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0" name="图片 9">
            <a:hlinkClick r:id="rId1" action="ppaction://hlinksldjump"/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1705" y="5236171"/>
            <a:ext cx="1269841" cy="380952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829310" y="1381760"/>
            <a:ext cx="48787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2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3.</a:t>
            </a:r>
            <a:r>
              <a:rPr lang="zh-CN" sz="32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知道什么是热机的效率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829310" y="2156460"/>
            <a:ext cx="11471275" cy="42729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30000"/>
              </a:lnSpc>
            </a:pPr>
            <a:r>
              <a:rPr lang="en-US" sz="240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(1)</a:t>
            </a:r>
            <a:r>
              <a:rPr lang="zh-CN" altLang="en-US" sz="240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用来做</a:t>
            </a:r>
            <a:r>
              <a:rPr lang="en-US" altLang="zh-CN" sz="240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________</a:t>
            </a:r>
            <a:r>
              <a:rPr lang="zh-CN" altLang="en-US" sz="240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的那部分能量，与燃料</a:t>
            </a:r>
            <a:r>
              <a:rPr lang="en-US" altLang="zh-CN" sz="240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__________</a:t>
            </a:r>
            <a:r>
              <a:rPr lang="zh-CN" altLang="en-US" sz="240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放出的</a:t>
            </a:r>
            <a:r>
              <a:rPr lang="en-US" altLang="zh-CN" sz="240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__________</a:t>
            </a:r>
            <a:r>
              <a:rPr lang="zh-CN" altLang="en-US" sz="240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，</a:t>
            </a:r>
            <a:endParaRPr lang="zh-CN" altLang="en-US" sz="240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40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    叫做</a:t>
            </a:r>
            <a:r>
              <a:rPr lang="zh-CN" altLang="en-US" sz="2400" b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热机的效率</a:t>
            </a:r>
            <a:r>
              <a:rPr lang="zh-CN" altLang="en-US" sz="240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40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10000"/>
              </a:lnSpc>
            </a:pPr>
            <a:r>
              <a:rPr lang="en-US" sz="240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(2)</a:t>
            </a:r>
            <a:r>
              <a:rPr lang="zh-CN" altLang="en-US" sz="240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热机的效率是热机性能的重要指标。</a:t>
            </a:r>
            <a:endParaRPr lang="zh-CN" altLang="en-US" sz="240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10000"/>
              </a:lnSpc>
            </a:pPr>
            <a:endParaRPr lang="en-US" altLang="zh-CN" sz="240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>
              <a:lnSpc>
                <a:spcPct val="130000"/>
              </a:lnSpc>
            </a:pPr>
            <a:r>
              <a:rPr lang="en-US" altLang="zh-CN" sz="3200" b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4.</a:t>
            </a:r>
            <a:r>
              <a:rPr lang="zh-CN" altLang="en-US" sz="3200" b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提高燃料利用率的方法</a:t>
            </a:r>
            <a:r>
              <a:rPr lang="en-US" altLang="zh-CN" sz="3200" b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:</a:t>
            </a:r>
            <a:endParaRPr lang="en-US" altLang="zh-CN" sz="3200">
              <a:solidFill>
                <a:srgbClr val="E97117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>
              <a:lnSpc>
                <a:spcPct val="130000"/>
              </a:lnSpc>
            </a:pPr>
            <a:r>
              <a:rPr lang="en-US" altLang="zh-CN" sz="240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(1)</a:t>
            </a:r>
            <a:r>
              <a:rPr lang="zh-CN" altLang="en-US" sz="240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让燃料尽可能地充分燃烧。</a:t>
            </a:r>
            <a:endParaRPr lang="zh-CN" altLang="en-US" sz="240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>
              <a:lnSpc>
                <a:spcPct val="130000"/>
              </a:lnSpc>
            </a:pPr>
            <a:r>
              <a:rPr lang="en-US" altLang="zh-CN" sz="240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(2)</a:t>
            </a:r>
            <a:r>
              <a:rPr lang="zh-CN" altLang="en-US" sz="240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充分利用各种废气，减少热量的损失。</a:t>
            </a:r>
            <a:endParaRPr lang="zh-CN" altLang="en-US" sz="240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10000"/>
              </a:lnSpc>
            </a:pPr>
            <a:endParaRPr lang="en-US" altLang="zh-CN" sz="24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10000"/>
              </a:lnSpc>
            </a:pPr>
            <a:endParaRPr lang="en-US" altLang="zh-CN" sz="2400">
              <a:solidFill>
                <a:srgbClr val="E97117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214880" y="2236470"/>
            <a:ext cx="125031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有用功</a:t>
            </a:r>
            <a:endParaRPr lang="zh-CN" altLang="en-US" sz="24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289040" y="2236470"/>
            <a:ext cx="153479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完全燃烧</a:t>
            </a:r>
            <a:endParaRPr lang="zh-CN" altLang="en-US" sz="24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547735" y="2236470"/>
            <a:ext cx="153479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能量之比</a:t>
            </a:r>
            <a:endParaRPr lang="zh-CN" altLang="en-US" sz="24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518605" y="388997"/>
            <a:ext cx="21130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课题练习</a:t>
            </a:r>
            <a:endParaRPr lang="zh-CN" altLang="en-US" sz="2800" b="1" dirty="0">
              <a:solidFill>
                <a:schemeClr val="bg2">
                  <a:lumMod val="1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99415" y="915035"/>
            <a:ext cx="4702175" cy="41700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30000"/>
              </a:lnSpc>
            </a:pPr>
            <a:r>
              <a:rPr lang="en-US" altLang="zh-CN" sz="32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</a:t>
            </a:r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以下提高热机效率的方法中，错误的是(　)。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30000"/>
              </a:lnSpc>
            </a:pPr>
            <a:endParaRPr lang="zh-CN" altLang="en-US" sz="2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A．尽量减小热机功率　　　　　　　　　　　　　　　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B．尽量使燃料充分燃烧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C．保证转动部分良好的润滑  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D．尽量减少各种热散失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447415" y="1668145"/>
            <a:ext cx="6159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A</a:t>
            </a:r>
            <a:endParaRPr lang="zh-CN" altLang="en-US" sz="32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5175250" y="992505"/>
            <a:ext cx="8719820" cy="49637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266700">
              <a:lnSpc>
                <a:spcPct val="120000"/>
              </a:lnSpc>
            </a:pPr>
            <a:r>
              <a:rPr lang="en-US" altLang="zh-CN" sz="32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</a:t>
            </a:r>
            <a:r>
              <a:rPr lang="zh-CN" sz="32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关于热值的概念，</a:t>
            </a:r>
            <a:endParaRPr lang="zh-CN" sz="32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266700">
              <a:lnSpc>
                <a:spcPct val="120000"/>
              </a:lnSpc>
            </a:pPr>
            <a:r>
              <a:rPr lang="zh-CN" sz="32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下列说法中正确的是(　)。</a:t>
            </a:r>
            <a:endParaRPr lang="zh-CN" sz="32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266700">
              <a:lnSpc>
                <a:spcPct val="120000"/>
              </a:lnSpc>
            </a:pPr>
            <a:endParaRPr lang="zh-CN" sz="32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266700">
              <a:lnSpc>
                <a:spcPct val="120000"/>
              </a:lnSpc>
            </a:pPr>
            <a:r>
              <a:rPr lang="zh-CN" sz="28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A．燃料燃烧越充分，其热值越大　  B．燃料没有燃烧，其热值为零　  C．燃料燃烧时放出热量越多，</a:t>
            </a:r>
            <a:endParaRPr lang="zh-CN" sz="28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266700">
              <a:lnSpc>
                <a:spcPct val="120000"/>
              </a:lnSpc>
            </a:pPr>
            <a:r>
              <a:rPr lang="zh-CN" sz="28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其热值越大　  D．燃料的热值与燃料的质量</a:t>
            </a:r>
            <a:endParaRPr lang="zh-CN" sz="28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266700">
              <a:lnSpc>
                <a:spcPct val="120000"/>
              </a:lnSpc>
            </a:pPr>
            <a:r>
              <a:rPr lang="zh-CN" sz="28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及燃烧情况无关</a:t>
            </a:r>
            <a:endParaRPr lang="zh-CN" altLang="en-US" sz="28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cxnSp>
        <p:nvCxnSpPr>
          <p:cNvPr id="6" name="直接连接符 5"/>
          <p:cNvCxnSpPr/>
          <p:nvPr/>
        </p:nvCxnSpPr>
        <p:spPr>
          <a:xfrm>
            <a:off x="5254625" y="593725"/>
            <a:ext cx="0" cy="5088890"/>
          </a:xfrm>
          <a:prstGeom prst="line">
            <a:avLst/>
          </a:prstGeom>
          <a:ln>
            <a:solidFill>
              <a:srgbClr val="E971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本框 6"/>
          <p:cNvSpPr txBox="1"/>
          <p:nvPr/>
        </p:nvSpPr>
        <p:spPr>
          <a:xfrm>
            <a:off x="9315450" y="1668145"/>
            <a:ext cx="22625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D</a:t>
            </a:r>
            <a:endParaRPr lang="en-US" altLang="zh-CN" sz="32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82979" y="388997"/>
            <a:ext cx="21130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课题练习</a:t>
            </a:r>
            <a:endParaRPr lang="zh-CN" altLang="en-US" sz="2800" b="1" dirty="0">
              <a:solidFill>
                <a:schemeClr val="bg2">
                  <a:lumMod val="1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4" name="图片 13">
            <a:hlinkClick r:id="rId1" action="ppaction://hlinksldjump"/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0095" y="5226011"/>
            <a:ext cx="1269841" cy="380952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863600" y="1183640"/>
            <a:ext cx="11146790" cy="12725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20000"/>
              </a:lnSpc>
            </a:pPr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</a:rPr>
              <a:t>如果燃烧干木柴跟燃烧煤油放出的热量相等，干木柴的质量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</a:rPr>
              <a:t>应该等于煤油质量的几倍？请列出相关计算式来说明理由。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918210" y="3014980"/>
            <a:ext cx="625919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 b="1">
                <a:solidFill>
                  <a:srgbClr val="E971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解：</a:t>
            </a:r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约为4倍。</a:t>
            </a:r>
            <a:endParaRPr lang="zh-CN" altLang="en-US" sz="32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aphicFrame>
        <p:nvGraphicFramePr>
          <p:cNvPr id="7" name="对象 6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1790700" y="3754120"/>
          <a:ext cx="4196715" cy="16141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name="" r:id="rId3" imgW="1155700" imgH="444500" progId="Equation.KSEE3">
                  <p:embed/>
                </p:oleObj>
              </mc:Choice>
              <mc:Fallback>
                <p:oleObj name="" r:id="rId3" imgW="1155700" imgH="444500" progId="Equation.KSEE3">
                  <p:embed/>
                  <p:pic>
                    <p:nvPicPr>
                      <p:cNvPr id="0" name="图片 1024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90700" y="3754120"/>
                        <a:ext cx="4196715" cy="161417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对象 7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5638800" y="3321050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" r:id="rId5" imgW="914400" imgH="215900" progId="Equation.KSEE3">
                  <p:embed/>
                </p:oleObj>
              </mc:Choice>
              <mc:Fallback>
                <p:oleObj name="" r:id="rId5" imgW="914400" imgH="215900" progId="Equation.KSEE3">
                  <p:embed/>
                  <p:pic>
                    <p:nvPicPr>
                      <p:cNvPr id="0" name="图片 1025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638800" y="3321050"/>
                        <a:ext cx="914400" cy="215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文本框 8"/>
          <p:cNvSpPr txBox="1"/>
          <p:nvPr/>
        </p:nvSpPr>
        <p:spPr>
          <a:xfrm>
            <a:off x="695960" y="4269105"/>
            <a:ext cx="625919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 b="1">
                <a:solidFill>
                  <a:srgbClr val="E971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理由：</a:t>
            </a:r>
            <a:endParaRPr lang="zh-CN" altLang="en-US" sz="32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989337" y="45308"/>
            <a:ext cx="10213326" cy="6825439"/>
            <a:chOff x="989337" y="45308"/>
            <a:chExt cx="10213326" cy="6825439"/>
          </a:xfrm>
        </p:grpSpPr>
        <p:pic>
          <p:nvPicPr>
            <p:cNvPr id="30" name="图片 29"/>
            <p:cNvPicPr>
              <a:picLocks noChangeAspect="1"/>
            </p:cNvPicPr>
            <p:nvPr/>
          </p:nvPicPr>
          <p:blipFill rotWithShape="1">
            <a:blip r:embed="rId1" cstate="screen"/>
            <a:srcRect/>
            <a:stretch>
              <a:fillRect/>
            </a:stretch>
          </p:blipFill>
          <p:spPr>
            <a:xfrm>
              <a:off x="989337" y="45308"/>
              <a:ext cx="10213326" cy="6825439"/>
            </a:xfrm>
            <a:prstGeom prst="rect">
              <a:avLst/>
            </a:prstGeom>
          </p:spPr>
        </p:pic>
        <p:sp>
          <p:nvSpPr>
            <p:cNvPr id="6" name="矩形 5"/>
            <p:cNvSpPr/>
            <p:nvPr/>
          </p:nvSpPr>
          <p:spPr>
            <a:xfrm>
              <a:off x="2461729" y="2785626"/>
              <a:ext cx="7771460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7200" b="1" spc="-150" dirty="0" smtClean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谢谢</a:t>
              </a:r>
              <a:r>
                <a:rPr lang="zh-CN" altLang="en-US" sz="7200" b="1" spc="-15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观看</a:t>
              </a:r>
              <a:endParaRPr lang="zh-CN" altLang="en-US" sz="7200" b="1" spc="-15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989337" y="30794"/>
            <a:ext cx="10213326" cy="6825439"/>
            <a:chOff x="989337" y="30794"/>
            <a:chExt cx="10213326" cy="6825439"/>
          </a:xfrm>
        </p:grpSpPr>
        <p:pic>
          <p:nvPicPr>
            <p:cNvPr id="30" name="图片 29"/>
            <p:cNvPicPr>
              <a:picLocks noChangeAspect="1"/>
            </p:cNvPicPr>
            <p:nvPr/>
          </p:nvPicPr>
          <p:blipFill rotWithShape="1">
            <a:blip r:embed="rId1" cstate="screen"/>
            <a:srcRect/>
            <a:stretch>
              <a:fillRect/>
            </a:stretch>
          </p:blipFill>
          <p:spPr>
            <a:xfrm>
              <a:off x="989337" y="30794"/>
              <a:ext cx="10213326" cy="6825439"/>
            </a:xfrm>
            <a:prstGeom prst="rect">
              <a:avLst/>
            </a:prstGeom>
          </p:spPr>
        </p:pic>
        <p:sp>
          <p:nvSpPr>
            <p:cNvPr id="2" name="文本框 1"/>
            <p:cNvSpPr txBox="1"/>
            <p:nvPr/>
          </p:nvSpPr>
          <p:spPr>
            <a:xfrm>
              <a:off x="2943675" y="2381176"/>
              <a:ext cx="6285186" cy="17532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zh-CN" altLang="en-US" sz="3600" dirty="0" smtClean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 </a:t>
              </a:r>
              <a:r>
                <a:rPr lang="zh-CN" altLang="en-US" sz="3600" dirty="0" smtClean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第十四章 内能的利用</a:t>
              </a:r>
              <a:endParaRPr lang="en-US" altLang="zh-CN" sz="3600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ctr">
                <a:lnSpc>
                  <a:spcPct val="150000"/>
                </a:lnSpc>
              </a:pPr>
              <a:r>
                <a:rPr lang="zh-CN" altLang="en-US" sz="3600" dirty="0" smtClean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第</a:t>
              </a:r>
              <a:r>
                <a:rPr lang="en-US" altLang="zh-CN" sz="3600" dirty="0" smtClean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2</a:t>
              </a:r>
              <a:r>
                <a:rPr lang="zh-CN" altLang="en-US" sz="3600" dirty="0" smtClean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节 热机的效率</a:t>
              </a:r>
              <a:endParaRPr lang="en-US" altLang="zh-CN" sz="36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352350" y="388997"/>
            <a:ext cx="21130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800" b="1" spc="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课前准备</a:t>
            </a:r>
            <a:endParaRPr lang="zh-CN" altLang="en-US" sz="2800" b="1" spc="6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1" name="TextBox 17"/>
          <p:cNvSpPr txBox="1"/>
          <p:nvPr/>
        </p:nvSpPr>
        <p:spPr>
          <a:xfrm>
            <a:off x="2944506" y="2071797"/>
            <a:ext cx="65233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7200" b="1" spc="10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教学分析</a:t>
            </a:r>
            <a:endParaRPr lang="id-ID" sz="7200" b="1" spc="10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4" name="文本框 153"/>
          <p:cNvSpPr txBox="1"/>
          <p:nvPr/>
        </p:nvSpPr>
        <p:spPr>
          <a:xfrm>
            <a:off x="1624349" y="2100825"/>
            <a:ext cx="9938760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2800" dirty="0" smtClean="0">
                <a:latin typeface="微软雅黑" panose="020B0503020204020204" charset="-122"/>
                <a:ea typeface="微软雅黑" panose="020B0503020204020204" charset="-122"/>
              </a:rPr>
              <a:t>1．从能量转化的角度认识燃料的热值，</a:t>
            </a:r>
            <a:endParaRPr lang="en-US" altLang="zh-CN" sz="2800" dirty="0" smtClean="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200000"/>
              </a:lnSpc>
            </a:pPr>
            <a:r>
              <a:rPr lang="en-US" altLang="zh-CN" sz="2800" dirty="0" smtClean="0">
                <a:latin typeface="微软雅黑" panose="020B0503020204020204" charset="-122"/>
                <a:ea typeface="微软雅黑" panose="020B0503020204020204" charset="-122"/>
              </a:rPr>
              <a:t>     学会利用燃料的热值计算有关燃料完全燃烧时放出的热量</a:t>
            </a:r>
            <a:r>
              <a:rPr lang="zh-CN" altLang="en-US" sz="2800" dirty="0" smtClean="0">
                <a:latin typeface="微软雅黑" panose="020B0503020204020204" charset="-122"/>
                <a:ea typeface="微软雅黑" panose="020B0503020204020204" charset="-122"/>
              </a:rPr>
              <a:t>。</a:t>
            </a:r>
            <a:r>
              <a:rPr lang="en-US" altLang="zh-CN" sz="2800" dirty="0" smtClean="0">
                <a:latin typeface="微软雅黑" panose="020B0503020204020204" charset="-122"/>
                <a:ea typeface="微软雅黑" panose="020B0503020204020204" charset="-122"/>
              </a:rPr>
              <a:t>2．了解热机的效率，了解提高燃料利用率的方法</a:t>
            </a:r>
            <a:r>
              <a:rPr lang="zh-CN" altLang="en-US" sz="2800" dirty="0" smtClean="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800" dirty="0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639319" y="1347330"/>
            <a:ext cx="24301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学习目标</a:t>
            </a:r>
            <a:endParaRPr lang="zh-CN" altLang="en-US" sz="4000" b="1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352350" y="388997"/>
            <a:ext cx="21130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800" b="1" spc="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课前准备</a:t>
            </a:r>
            <a:endParaRPr lang="zh-CN" altLang="en-US" sz="2800" b="1" spc="6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1" name="TextBox 17"/>
          <p:cNvSpPr txBox="1"/>
          <p:nvPr/>
        </p:nvSpPr>
        <p:spPr>
          <a:xfrm>
            <a:off x="2581925" y="2071797"/>
            <a:ext cx="70228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400" b="1" spc="10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教学分析</a:t>
            </a:r>
            <a:endParaRPr lang="id-ID" sz="2400" b="1" spc="10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5" name="文本框 154"/>
          <p:cNvSpPr txBox="1"/>
          <p:nvPr/>
        </p:nvSpPr>
        <p:spPr>
          <a:xfrm>
            <a:off x="1180581" y="1607277"/>
            <a:ext cx="1124933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4000" b="1" dirty="0">
                <a:latin typeface="微软雅黑" panose="020B0503020204020204" charset="-122"/>
                <a:ea typeface="微软雅黑" panose="020B0503020204020204" charset="-122"/>
              </a:rPr>
              <a:t>学习重点  </a:t>
            </a:r>
            <a:r>
              <a:rPr lang="en-US" altLang="zh-CN" sz="2800" dirty="0" smtClean="0">
                <a:latin typeface="微软雅黑" panose="020B0503020204020204" charset="-122"/>
                <a:ea typeface="微软雅黑" panose="020B0503020204020204" charset="-122"/>
              </a:rPr>
              <a:t>利用燃料热值计算燃料完全燃烧放出的热量</a:t>
            </a:r>
            <a:r>
              <a:rPr lang="zh-CN" altLang="en-US" sz="2800" dirty="0" smtClean="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800" dirty="0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161588" y="3473790"/>
            <a:ext cx="10132067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4000" b="1" dirty="0" smtClean="0">
                <a:latin typeface="微软雅黑" panose="020B0503020204020204" charset="-122"/>
                <a:ea typeface="微软雅黑" panose="020B0503020204020204" charset="-122"/>
              </a:rPr>
              <a:t>学习</a:t>
            </a:r>
            <a:r>
              <a:rPr lang="zh-CN" altLang="zh-CN" sz="4000" b="1" dirty="0">
                <a:latin typeface="微软雅黑" panose="020B0503020204020204" charset="-122"/>
                <a:ea typeface="微软雅黑" panose="020B0503020204020204" charset="-122"/>
              </a:rPr>
              <a:t>难点  </a:t>
            </a:r>
            <a:r>
              <a:rPr lang="en-US" altLang="zh-CN" sz="2800" dirty="0" smtClean="0">
                <a:latin typeface="微软雅黑" panose="020B0503020204020204" charset="-122"/>
                <a:ea typeface="微软雅黑" panose="020B0503020204020204" charset="-122"/>
              </a:rPr>
              <a:t>对燃料热值的理解</a:t>
            </a:r>
            <a:r>
              <a:rPr lang="zh-CN" altLang="en-US" sz="2800" dirty="0" smtClean="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800" dirty="0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352350" y="388997"/>
            <a:ext cx="21130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800" b="1" spc="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课前准备</a:t>
            </a:r>
            <a:endParaRPr lang="zh-CN" altLang="en-US" sz="2800" b="1" spc="6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1" name="TextBox 17"/>
          <p:cNvSpPr txBox="1"/>
          <p:nvPr/>
        </p:nvSpPr>
        <p:spPr>
          <a:xfrm>
            <a:off x="2581925" y="2071797"/>
            <a:ext cx="70228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400" b="1" spc="10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教学分析</a:t>
            </a:r>
            <a:endParaRPr lang="id-ID" sz="2400" b="1" spc="10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992913" y="771095"/>
            <a:ext cx="10909308" cy="4154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3600" b="1" dirty="0" smtClean="0">
                <a:latin typeface="微软雅黑" panose="020B0503020204020204" charset="-122"/>
                <a:ea typeface="微软雅黑" panose="020B0503020204020204" charset="-122"/>
              </a:rPr>
              <a:t>学习方法 </a:t>
            </a:r>
            <a:r>
              <a:rPr lang="en-US" altLang="zh-CN" sz="2800" dirty="0" smtClean="0"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en-US" altLang="zh-CN" sz="3600" dirty="0" smtClean="0">
                <a:latin typeface="微软雅黑" panose="020B0503020204020204" charset="-122"/>
                <a:ea typeface="微软雅黑" panose="020B0503020204020204" charset="-122"/>
              </a:rPr>
              <a:t>.</a:t>
            </a:r>
            <a:r>
              <a:rPr lang="zh-CN" altLang="zh-CN" sz="2800" dirty="0" smtClean="0">
                <a:latin typeface="微软雅黑" panose="020B0503020204020204" charset="-122"/>
                <a:ea typeface="微软雅黑" panose="020B0503020204020204" charset="-122"/>
              </a:rPr>
              <a:t>与密度、比热容的定义及公式类比得出热值的定义，</a:t>
            </a:r>
            <a:endParaRPr lang="zh-CN" altLang="zh-CN" sz="2800" dirty="0" smtClean="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 dirty="0" smtClean="0">
                <a:latin typeface="微软雅黑" panose="020B0503020204020204" charset="-122"/>
                <a:ea typeface="微软雅黑" panose="020B0503020204020204" charset="-122"/>
              </a:rPr>
              <a:t>                   2.</a:t>
            </a:r>
            <a:r>
              <a:rPr lang="zh-CN" altLang="en-US" sz="2800" dirty="0" smtClean="0">
                <a:latin typeface="微软雅黑" panose="020B0503020204020204" charset="-122"/>
                <a:ea typeface="微软雅黑" panose="020B0503020204020204" charset="-122"/>
              </a:rPr>
              <a:t>通</a:t>
            </a:r>
            <a:r>
              <a:rPr lang="zh-CN" altLang="zh-CN" sz="2800" dirty="0" smtClean="0">
                <a:latin typeface="微软雅黑" panose="020B0503020204020204" charset="-122"/>
                <a:ea typeface="微软雅黑" panose="020B0503020204020204" charset="-122"/>
              </a:rPr>
              <a:t>过对热值表和内燃机的能流图的分析，</a:t>
            </a:r>
            <a:endParaRPr lang="zh-CN" altLang="zh-CN" sz="2800" dirty="0" smtClean="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zh-CN" sz="2800" dirty="0" smtClean="0">
                <a:latin typeface="微软雅黑" panose="020B0503020204020204" charset="-122"/>
                <a:ea typeface="微软雅黑" panose="020B0503020204020204" charset="-122"/>
              </a:rPr>
              <a:t>                      培养学生从图表中获取信息的能力。  </a:t>
            </a:r>
            <a:endParaRPr lang="zh-CN" altLang="zh-CN" sz="2800" dirty="0" smtClean="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 dirty="0">
                <a:latin typeface="微软雅黑" panose="020B0503020204020204" charset="-122"/>
                <a:ea typeface="微软雅黑" panose="020B0503020204020204" charset="-122"/>
              </a:rPr>
              <a:t>                   3.</a:t>
            </a:r>
            <a:r>
              <a:rPr lang="zh-CN" altLang="zh-CN" sz="2800" dirty="0">
                <a:latin typeface="微软雅黑" panose="020B0503020204020204" charset="-122"/>
                <a:ea typeface="微软雅黑" panose="020B0503020204020204" charset="-122"/>
              </a:rPr>
              <a:t>通过讨论各种燃料燃烧时放出的热量不同，</a:t>
            </a:r>
            <a:endParaRPr lang="zh-CN" altLang="zh-CN" sz="2800" dirty="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zh-CN" sz="2800" dirty="0">
                <a:latin typeface="微软雅黑" panose="020B0503020204020204" charset="-122"/>
                <a:ea typeface="微软雅黑" panose="020B0503020204020204" charset="-122"/>
              </a:rPr>
              <a:t>                      得出热值的概念。</a:t>
            </a:r>
            <a:endParaRPr lang="zh-CN" altLang="zh-CN" sz="2800" dirty="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zh-CN" sz="2800" dirty="0">
                <a:latin typeface="微软雅黑" panose="020B0503020204020204" charset="-122"/>
                <a:ea typeface="微软雅黑" panose="020B0503020204020204" charset="-122"/>
              </a:rPr>
              <a:t>                   </a:t>
            </a:r>
            <a:r>
              <a:rPr lang="en-US" altLang="zh-CN" sz="2800" dirty="0">
                <a:latin typeface="微软雅黑" panose="020B0503020204020204" charset="-122"/>
                <a:ea typeface="微软雅黑" panose="020B0503020204020204" charset="-122"/>
              </a:rPr>
              <a:t>4.</a:t>
            </a: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</a:rPr>
              <a:t>总结出</a:t>
            </a:r>
            <a:r>
              <a:rPr lang="en-US" altLang="zh-CN" sz="2800" dirty="0">
                <a:latin typeface="微软雅黑" panose="020B0503020204020204" charset="-122"/>
                <a:ea typeface="微软雅黑" panose="020B0503020204020204" charset="-122"/>
              </a:rPr>
              <a:t>提高热机效率的方法</a:t>
            </a: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8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993047" y="4055021"/>
            <a:ext cx="10132067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en-US" altLang="zh-CN" sz="2800" b="1" dirty="0" smtClean="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zh-CN" sz="3600" b="1" dirty="0" smtClean="0">
                <a:latin typeface="微软雅黑" panose="020B0503020204020204" charset="-122"/>
                <a:ea typeface="微软雅黑" panose="020B0503020204020204" charset="-122"/>
              </a:rPr>
              <a:t>学具准备  </a:t>
            </a:r>
            <a:r>
              <a:rPr lang="zh-CN" altLang="zh-CN" sz="2800" dirty="0" smtClean="0">
                <a:latin typeface="微软雅黑" panose="020B0503020204020204" charset="-122"/>
                <a:ea typeface="微软雅黑" panose="020B0503020204020204" charset="-122"/>
              </a:rPr>
              <a:t>多媒体课件、火柴、铁丝、汽油、坩埚钳。</a:t>
            </a:r>
            <a:r>
              <a:rPr lang="en-US" altLang="zh-CN" sz="2800" dirty="0" smtClean="0">
                <a:latin typeface="微软雅黑" panose="020B0503020204020204" charset="-122"/>
                <a:ea typeface="微软雅黑" panose="020B0503020204020204" charset="-122"/>
              </a:rPr>
              <a:t>  </a:t>
            </a:r>
            <a:endParaRPr lang="en-US" altLang="zh-CN" sz="2800" dirty="0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18827" y="406299"/>
            <a:ext cx="21130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800" b="1" spc="6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教学内容</a:t>
            </a:r>
            <a:endParaRPr lang="zh-CN" altLang="en-US" sz="2800" b="1" spc="6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76" name="组合 75"/>
          <p:cNvGrpSpPr/>
          <p:nvPr/>
        </p:nvGrpSpPr>
        <p:grpSpPr>
          <a:xfrm>
            <a:off x="1639410" y="2056921"/>
            <a:ext cx="1250951" cy="1155700"/>
            <a:chOff x="990159" y="1862891"/>
            <a:chExt cx="1250951" cy="1155700"/>
          </a:xfrm>
        </p:grpSpPr>
        <p:sp>
          <p:nvSpPr>
            <p:cNvPr id="77" name="Freeform 6"/>
            <p:cNvSpPr/>
            <p:nvPr/>
          </p:nvSpPr>
          <p:spPr bwMode="auto">
            <a:xfrm rot="1800000">
              <a:off x="990159" y="1862891"/>
              <a:ext cx="1250951" cy="1155700"/>
            </a:xfrm>
            <a:custGeom>
              <a:avLst/>
              <a:gdLst>
                <a:gd name="T0" fmla="*/ 1730 w 2851"/>
                <a:gd name="T1" fmla="*/ 2494 h 2627"/>
                <a:gd name="T2" fmla="*/ 1425 w 2851"/>
                <a:gd name="T3" fmla="*/ 2423 h 2627"/>
                <a:gd name="T4" fmla="*/ 1120 w 2851"/>
                <a:gd name="T5" fmla="*/ 2493 h 2627"/>
                <a:gd name="T6" fmla="*/ 553 w 2851"/>
                <a:gd name="T7" fmla="*/ 2162 h 2627"/>
                <a:gd name="T8" fmla="*/ 462 w 2851"/>
                <a:gd name="T9" fmla="*/ 1867 h 2627"/>
                <a:gd name="T10" fmla="*/ 252 w 2851"/>
                <a:gd name="T11" fmla="*/ 1640 h 2627"/>
                <a:gd name="T12" fmla="*/ 252 w 2851"/>
                <a:gd name="T13" fmla="*/ 982 h 2627"/>
                <a:gd name="T14" fmla="*/ 462 w 2851"/>
                <a:gd name="T15" fmla="*/ 755 h 2627"/>
                <a:gd name="T16" fmla="*/ 553 w 2851"/>
                <a:gd name="T17" fmla="*/ 460 h 2627"/>
                <a:gd name="T18" fmla="*/ 1126 w 2851"/>
                <a:gd name="T19" fmla="*/ 132 h 2627"/>
                <a:gd name="T20" fmla="*/ 1425 w 2851"/>
                <a:gd name="T21" fmla="*/ 200 h 2627"/>
                <a:gd name="T22" fmla="*/ 1726 w 2851"/>
                <a:gd name="T23" fmla="*/ 131 h 2627"/>
                <a:gd name="T24" fmla="*/ 2109 w 2851"/>
                <a:gd name="T25" fmla="*/ 135 h 2627"/>
                <a:gd name="T26" fmla="*/ 2296 w 2851"/>
                <a:gd name="T27" fmla="*/ 460 h 2627"/>
                <a:gd name="T28" fmla="*/ 2387 w 2851"/>
                <a:gd name="T29" fmla="*/ 755 h 2627"/>
                <a:gd name="T30" fmla="*/ 2598 w 2851"/>
                <a:gd name="T31" fmla="*/ 982 h 2627"/>
                <a:gd name="T32" fmla="*/ 2600 w 2851"/>
                <a:gd name="T33" fmla="*/ 1639 h 2627"/>
                <a:gd name="T34" fmla="*/ 2387 w 2851"/>
                <a:gd name="T35" fmla="*/ 1867 h 2627"/>
                <a:gd name="T36" fmla="*/ 2297 w 2851"/>
                <a:gd name="T37" fmla="*/ 2164 h 2627"/>
                <a:gd name="T38" fmla="*/ 1730 w 2851"/>
                <a:gd name="T39" fmla="*/ 2494 h 26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851" h="2627">
                  <a:moveTo>
                    <a:pt x="1730" y="2494"/>
                  </a:moveTo>
                  <a:cubicBezTo>
                    <a:pt x="1638" y="2448"/>
                    <a:pt x="1534" y="2423"/>
                    <a:pt x="1425" y="2423"/>
                  </a:cubicBezTo>
                  <a:cubicBezTo>
                    <a:pt x="1315" y="2423"/>
                    <a:pt x="1212" y="2448"/>
                    <a:pt x="1120" y="2493"/>
                  </a:cubicBezTo>
                  <a:cubicBezTo>
                    <a:pt x="848" y="2627"/>
                    <a:pt x="575" y="2461"/>
                    <a:pt x="553" y="2162"/>
                  </a:cubicBezTo>
                  <a:cubicBezTo>
                    <a:pt x="546" y="2061"/>
                    <a:pt x="516" y="1960"/>
                    <a:pt x="462" y="1867"/>
                  </a:cubicBezTo>
                  <a:cubicBezTo>
                    <a:pt x="408" y="1773"/>
                    <a:pt x="336" y="1697"/>
                    <a:pt x="252" y="1640"/>
                  </a:cubicBezTo>
                  <a:cubicBezTo>
                    <a:pt x="0" y="1470"/>
                    <a:pt x="0" y="1152"/>
                    <a:pt x="252" y="982"/>
                  </a:cubicBezTo>
                  <a:cubicBezTo>
                    <a:pt x="336" y="925"/>
                    <a:pt x="408" y="849"/>
                    <a:pt x="462" y="755"/>
                  </a:cubicBezTo>
                  <a:cubicBezTo>
                    <a:pt x="516" y="662"/>
                    <a:pt x="546" y="561"/>
                    <a:pt x="553" y="460"/>
                  </a:cubicBezTo>
                  <a:cubicBezTo>
                    <a:pt x="575" y="152"/>
                    <a:pt x="851" y="0"/>
                    <a:pt x="1126" y="132"/>
                  </a:cubicBezTo>
                  <a:cubicBezTo>
                    <a:pt x="1217" y="175"/>
                    <a:pt x="1318" y="200"/>
                    <a:pt x="1425" y="200"/>
                  </a:cubicBezTo>
                  <a:cubicBezTo>
                    <a:pt x="1533" y="200"/>
                    <a:pt x="1635" y="175"/>
                    <a:pt x="1726" y="131"/>
                  </a:cubicBezTo>
                  <a:cubicBezTo>
                    <a:pt x="1865" y="63"/>
                    <a:pt x="2003" y="72"/>
                    <a:pt x="2109" y="135"/>
                  </a:cubicBezTo>
                  <a:cubicBezTo>
                    <a:pt x="2213" y="198"/>
                    <a:pt x="2286" y="313"/>
                    <a:pt x="2296" y="460"/>
                  </a:cubicBezTo>
                  <a:cubicBezTo>
                    <a:pt x="2304" y="561"/>
                    <a:pt x="2333" y="662"/>
                    <a:pt x="2387" y="755"/>
                  </a:cubicBezTo>
                  <a:cubicBezTo>
                    <a:pt x="2441" y="849"/>
                    <a:pt x="2514" y="925"/>
                    <a:pt x="2598" y="982"/>
                  </a:cubicBezTo>
                  <a:cubicBezTo>
                    <a:pt x="2846" y="1150"/>
                    <a:pt x="2851" y="1470"/>
                    <a:pt x="2600" y="1639"/>
                  </a:cubicBezTo>
                  <a:cubicBezTo>
                    <a:pt x="2515" y="1696"/>
                    <a:pt x="2442" y="1772"/>
                    <a:pt x="2387" y="1867"/>
                  </a:cubicBezTo>
                  <a:cubicBezTo>
                    <a:pt x="2333" y="1961"/>
                    <a:pt x="2304" y="2062"/>
                    <a:pt x="2297" y="2164"/>
                  </a:cubicBezTo>
                  <a:cubicBezTo>
                    <a:pt x="2275" y="2460"/>
                    <a:pt x="2000" y="2627"/>
                    <a:pt x="1730" y="2494"/>
                  </a:cubicBezTo>
                  <a:close/>
                </a:path>
              </a:pathLst>
            </a:cu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solidFill>
                  <a:schemeClr val="lt1"/>
                </a:solidFill>
                <a:latin typeface="Agency FB" panose="020B0503020202020204" pitchFamily="34" charset="0"/>
                <a:ea typeface="微软雅黑" panose="020B0503020204020204" charset="-122"/>
              </a:endParaRPr>
            </a:p>
          </p:txBody>
        </p:sp>
        <p:grpSp>
          <p:nvGrpSpPr>
            <p:cNvPr id="78" name="组合 77"/>
            <p:cNvGrpSpPr/>
            <p:nvPr/>
          </p:nvGrpSpPr>
          <p:grpSpPr>
            <a:xfrm>
              <a:off x="1085500" y="1950144"/>
              <a:ext cx="1060270" cy="981196"/>
              <a:chOff x="1085500" y="1950144"/>
              <a:chExt cx="1060270" cy="981196"/>
            </a:xfrm>
          </p:grpSpPr>
          <p:sp>
            <p:nvSpPr>
              <p:cNvPr id="79" name="Freeform 7"/>
              <p:cNvSpPr/>
              <p:nvPr/>
            </p:nvSpPr>
            <p:spPr bwMode="auto">
              <a:xfrm rot="1800000">
                <a:off x="1085500" y="1950144"/>
                <a:ext cx="1060270" cy="981196"/>
              </a:xfrm>
              <a:custGeom>
                <a:avLst/>
                <a:gdLst>
                  <a:gd name="T0" fmla="*/ 1297 w 2136"/>
                  <a:gd name="T1" fmla="*/ 1868 h 1968"/>
                  <a:gd name="T2" fmla="*/ 1068 w 2136"/>
                  <a:gd name="T3" fmla="*/ 1815 h 1968"/>
                  <a:gd name="T4" fmla="*/ 839 w 2136"/>
                  <a:gd name="T5" fmla="*/ 1868 h 1968"/>
                  <a:gd name="T6" fmla="*/ 415 w 2136"/>
                  <a:gd name="T7" fmla="*/ 1620 h 1968"/>
                  <a:gd name="T8" fmla="*/ 347 w 2136"/>
                  <a:gd name="T9" fmla="*/ 1399 h 1968"/>
                  <a:gd name="T10" fmla="*/ 189 w 2136"/>
                  <a:gd name="T11" fmla="*/ 1229 h 1968"/>
                  <a:gd name="T12" fmla="*/ 189 w 2136"/>
                  <a:gd name="T13" fmla="*/ 736 h 1968"/>
                  <a:gd name="T14" fmla="*/ 347 w 2136"/>
                  <a:gd name="T15" fmla="*/ 566 h 1968"/>
                  <a:gd name="T16" fmla="*/ 415 w 2136"/>
                  <a:gd name="T17" fmla="*/ 345 h 1968"/>
                  <a:gd name="T18" fmla="*/ 844 w 2136"/>
                  <a:gd name="T19" fmla="*/ 99 h 1968"/>
                  <a:gd name="T20" fmla="*/ 1068 w 2136"/>
                  <a:gd name="T21" fmla="*/ 150 h 1968"/>
                  <a:gd name="T22" fmla="*/ 1293 w 2136"/>
                  <a:gd name="T23" fmla="*/ 98 h 1968"/>
                  <a:gd name="T24" fmla="*/ 1580 w 2136"/>
                  <a:gd name="T25" fmla="*/ 102 h 1968"/>
                  <a:gd name="T26" fmla="*/ 1721 w 2136"/>
                  <a:gd name="T27" fmla="*/ 345 h 1968"/>
                  <a:gd name="T28" fmla="*/ 1789 w 2136"/>
                  <a:gd name="T29" fmla="*/ 566 h 1968"/>
                  <a:gd name="T30" fmla="*/ 1947 w 2136"/>
                  <a:gd name="T31" fmla="*/ 736 h 1968"/>
                  <a:gd name="T32" fmla="*/ 1948 w 2136"/>
                  <a:gd name="T33" fmla="*/ 1228 h 1968"/>
                  <a:gd name="T34" fmla="*/ 1789 w 2136"/>
                  <a:gd name="T35" fmla="*/ 1399 h 1968"/>
                  <a:gd name="T36" fmla="*/ 1721 w 2136"/>
                  <a:gd name="T37" fmla="*/ 1621 h 1968"/>
                  <a:gd name="T38" fmla="*/ 1297 w 2136"/>
                  <a:gd name="T39" fmla="*/ 1868 h 19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136" h="1968">
                    <a:moveTo>
                      <a:pt x="1297" y="1868"/>
                    </a:moveTo>
                    <a:cubicBezTo>
                      <a:pt x="1228" y="1834"/>
                      <a:pt x="1150" y="1815"/>
                      <a:pt x="1068" y="1815"/>
                    </a:cubicBezTo>
                    <a:cubicBezTo>
                      <a:pt x="986" y="1815"/>
                      <a:pt x="908" y="1834"/>
                      <a:pt x="839" y="1868"/>
                    </a:cubicBezTo>
                    <a:cubicBezTo>
                      <a:pt x="636" y="1968"/>
                      <a:pt x="431" y="1843"/>
                      <a:pt x="415" y="1620"/>
                    </a:cubicBezTo>
                    <a:cubicBezTo>
                      <a:pt x="409" y="1544"/>
                      <a:pt x="387" y="1469"/>
                      <a:pt x="347" y="1399"/>
                    </a:cubicBezTo>
                    <a:cubicBezTo>
                      <a:pt x="306" y="1329"/>
                      <a:pt x="252" y="1271"/>
                      <a:pt x="189" y="1229"/>
                    </a:cubicBezTo>
                    <a:cubicBezTo>
                      <a:pt x="0" y="1101"/>
                      <a:pt x="1" y="863"/>
                      <a:pt x="189" y="736"/>
                    </a:cubicBezTo>
                    <a:cubicBezTo>
                      <a:pt x="252" y="693"/>
                      <a:pt x="306" y="636"/>
                      <a:pt x="347" y="566"/>
                    </a:cubicBezTo>
                    <a:cubicBezTo>
                      <a:pt x="387" y="496"/>
                      <a:pt x="409" y="420"/>
                      <a:pt x="415" y="345"/>
                    </a:cubicBezTo>
                    <a:cubicBezTo>
                      <a:pt x="431" y="114"/>
                      <a:pt x="638" y="0"/>
                      <a:pt x="844" y="99"/>
                    </a:cubicBezTo>
                    <a:cubicBezTo>
                      <a:pt x="912" y="131"/>
                      <a:pt x="988" y="150"/>
                      <a:pt x="1068" y="150"/>
                    </a:cubicBezTo>
                    <a:cubicBezTo>
                      <a:pt x="1149" y="150"/>
                      <a:pt x="1225" y="131"/>
                      <a:pt x="1293" y="98"/>
                    </a:cubicBezTo>
                    <a:cubicBezTo>
                      <a:pt x="1397" y="48"/>
                      <a:pt x="1501" y="54"/>
                      <a:pt x="1580" y="102"/>
                    </a:cubicBezTo>
                    <a:cubicBezTo>
                      <a:pt x="1658" y="148"/>
                      <a:pt x="1713" y="235"/>
                      <a:pt x="1721" y="345"/>
                    </a:cubicBezTo>
                    <a:cubicBezTo>
                      <a:pt x="1726" y="420"/>
                      <a:pt x="1748" y="496"/>
                      <a:pt x="1789" y="566"/>
                    </a:cubicBezTo>
                    <a:cubicBezTo>
                      <a:pt x="1829" y="636"/>
                      <a:pt x="1884" y="693"/>
                      <a:pt x="1947" y="736"/>
                    </a:cubicBezTo>
                    <a:cubicBezTo>
                      <a:pt x="2132" y="862"/>
                      <a:pt x="2136" y="1102"/>
                      <a:pt x="1948" y="1228"/>
                    </a:cubicBezTo>
                    <a:cubicBezTo>
                      <a:pt x="1885" y="1270"/>
                      <a:pt x="1829" y="1328"/>
                      <a:pt x="1789" y="1399"/>
                    </a:cubicBezTo>
                    <a:cubicBezTo>
                      <a:pt x="1748" y="1469"/>
                      <a:pt x="1726" y="1545"/>
                      <a:pt x="1721" y="1621"/>
                    </a:cubicBezTo>
                    <a:cubicBezTo>
                      <a:pt x="1705" y="1843"/>
                      <a:pt x="1499" y="1968"/>
                      <a:pt x="1297" y="1868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80" name="TextBox 50"/>
              <p:cNvSpPr txBox="1"/>
              <p:nvPr/>
            </p:nvSpPr>
            <p:spPr>
              <a:xfrm>
                <a:off x="1337363" y="1957671"/>
                <a:ext cx="556544" cy="92333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altLang="zh-CN" sz="4000" dirty="0">
                    <a:solidFill>
                      <a:schemeClr val="bg1"/>
                    </a:solidFill>
                    <a:latin typeface="Agency FB" panose="020B0503020202020204" pitchFamily="34" charset="0"/>
                    <a:ea typeface="微软雅黑" panose="020B0503020204020204" charset="-122"/>
                  </a:rPr>
                  <a:t>01</a:t>
                </a:r>
                <a:endParaRPr lang="en-US" altLang="zh-CN" sz="4000" dirty="0">
                  <a:solidFill>
                    <a:schemeClr val="bg1"/>
                  </a:solidFill>
                  <a:latin typeface="Agency FB" panose="020B0503020202020204" pitchFamily="34" charset="0"/>
                  <a:ea typeface="微软雅黑" panose="020B0503020204020204" charset="-122"/>
                </a:endParaRPr>
              </a:p>
            </p:txBody>
          </p:sp>
        </p:grpSp>
      </p:grpSp>
      <p:sp>
        <p:nvSpPr>
          <p:cNvPr id="82" name="TextBox 43">
            <a:hlinkClick r:id="rId1" action="ppaction://hlinksldjump"/>
          </p:cNvPr>
          <p:cNvSpPr txBox="1"/>
          <p:nvPr/>
        </p:nvSpPr>
        <p:spPr>
          <a:xfrm>
            <a:off x="3148357" y="2165447"/>
            <a:ext cx="2239519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>
              <a:defRPr sz="20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 sz="4000" spc="300" dirty="0" smtClean="0">
                <a:solidFill>
                  <a:schemeClr val="bg2">
                    <a:lumMod val="10000"/>
                  </a:schemeClr>
                </a:solidFill>
                <a:hlinkClick r:id="rId1" action="ppaction://hlinksldjump"/>
              </a:rPr>
              <a:t>导入新课</a:t>
            </a:r>
            <a:endParaRPr lang="zh-CN" altLang="en-US" sz="4000" spc="300" dirty="0">
              <a:solidFill>
                <a:schemeClr val="bg2">
                  <a:lumMod val="10000"/>
                </a:schemeClr>
              </a:solidFill>
            </a:endParaRPr>
          </a:p>
        </p:txBody>
      </p:sp>
      <p:grpSp>
        <p:nvGrpSpPr>
          <p:cNvPr id="83" name="组合 82"/>
          <p:cNvGrpSpPr/>
          <p:nvPr/>
        </p:nvGrpSpPr>
        <p:grpSpPr>
          <a:xfrm>
            <a:off x="1661445" y="3624464"/>
            <a:ext cx="1250951" cy="1155700"/>
            <a:chOff x="990159" y="3430434"/>
            <a:chExt cx="1250951" cy="1155700"/>
          </a:xfrm>
        </p:grpSpPr>
        <p:sp>
          <p:nvSpPr>
            <p:cNvPr id="84" name="Freeform 6"/>
            <p:cNvSpPr/>
            <p:nvPr/>
          </p:nvSpPr>
          <p:spPr bwMode="auto">
            <a:xfrm rot="1800000">
              <a:off x="990159" y="3430434"/>
              <a:ext cx="1250951" cy="1155700"/>
            </a:xfrm>
            <a:custGeom>
              <a:avLst/>
              <a:gdLst>
                <a:gd name="T0" fmla="*/ 1730 w 2851"/>
                <a:gd name="T1" fmla="*/ 2494 h 2627"/>
                <a:gd name="T2" fmla="*/ 1425 w 2851"/>
                <a:gd name="T3" fmla="*/ 2423 h 2627"/>
                <a:gd name="T4" fmla="*/ 1120 w 2851"/>
                <a:gd name="T5" fmla="*/ 2493 h 2627"/>
                <a:gd name="T6" fmla="*/ 553 w 2851"/>
                <a:gd name="T7" fmla="*/ 2162 h 2627"/>
                <a:gd name="T8" fmla="*/ 462 w 2851"/>
                <a:gd name="T9" fmla="*/ 1867 h 2627"/>
                <a:gd name="T10" fmla="*/ 252 w 2851"/>
                <a:gd name="T11" fmla="*/ 1640 h 2627"/>
                <a:gd name="T12" fmla="*/ 252 w 2851"/>
                <a:gd name="T13" fmla="*/ 982 h 2627"/>
                <a:gd name="T14" fmla="*/ 462 w 2851"/>
                <a:gd name="T15" fmla="*/ 755 h 2627"/>
                <a:gd name="T16" fmla="*/ 553 w 2851"/>
                <a:gd name="T17" fmla="*/ 460 h 2627"/>
                <a:gd name="T18" fmla="*/ 1126 w 2851"/>
                <a:gd name="T19" fmla="*/ 132 h 2627"/>
                <a:gd name="T20" fmla="*/ 1425 w 2851"/>
                <a:gd name="T21" fmla="*/ 200 h 2627"/>
                <a:gd name="T22" fmla="*/ 1726 w 2851"/>
                <a:gd name="T23" fmla="*/ 131 h 2627"/>
                <a:gd name="T24" fmla="*/ 2109 w 2851"/>
                <a:gd name="T25" fmla="*/ 135 h 2627"/>
                <a:gd name="T26" fmla="*/ 2296 w 2851"/>
                <a:gd name="T27" fmla="*/ 460 h 2627"/>
                <a:gd name="T28" fmla="*/ 2387 w 2851"/>
                <a:gd name="T29" fmla="*/ 755 h 2627"/>
                <a:gd name="T30" fmla="*/ 2598 w 2851"/>
                <a:gd name="T31" fmla="*/ 982 h 2627"/>
                <a:gd name="T32" fmla="*/ 2600 w 2851"/>
                <a:gd name="T33" fmla="*/ 1639 h 2627"/>
                <a:gd name="T34" fmla="*/ 2387 w 2851"/>
                <a:gd name="T35" fmla="*/ 1867 h 2627"/>
                <a:gd name="T36" fmla="*/ 2297 w 2851"/>
                <a:gd name="T37" fmla="*/ 2164 h 2627"/>
                <a:gd name="T38" fmla="*/ 1730 w 2851"/>
                <a:gd name="T39" fmla="*/ 2494 h 26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851" h="2627">
                  <a:moveTo>
                    <a:pt x="1730" y="2494"/>
                  </a:moveTo>
                  <a:cubicBezTo>
                    <a:pt x="1638" y="2448"/>
                    <a:pt x="1534" y="2423"/>
                    <a:pt x="1425" y="2423"/>
                  </a:cubicBezTo>
                  <a:cubicBezTo>
                    <a:pt x="1315" y="2423"/>
                    <a:pt x="1212" y="2448"/>
                    <a:pt x="1120" y="2493"/>
                  </a:cubicBezTo>
                  <a:cubicBezTo>
                    <a:pt x="848" y="2627"/>
                    <a:pt x="575" y="2461"/>
                    <a:pt x="553" y="2162"/>
                  </a:cubicBezTo>
                  <a:cubicBezTo>
                    <a:pt x="546" y="2061"/>
                    <a:pt x="516" y="1960"/>
                    <a:pt x="462" y="1867"/>
                  </a:cubicBezTo>
                  <a:cubicBezTo>
                    <a:pt x="408" y="1773"/>
                    <a:pt x="336" y="1697"/>
                    <a:pt x="252" y="1640"/>
                  </a:cubicBezTo>
                  <a:cubicBezTo>
                    <a:pt x="0" y="1470"/>
                    <a:pt x="0" y="1152"/>
                    <a:pt x="252" y="982"/>
                  </a:cubicBezTo>
                  <a:cubicBezTo>
                    <a:pt x="336" y="925"/>
                    <a:pt x="408" y="849"/>
                    <a:pt x="462" y="755"/>
                  </a:cubicBezTo>
                  <a:cubicBezTo>
                    <a:pt x="516" y="662"/>
                    <a:pt x="546" y="561"/>
                    <a:pt x="553" y="460"/>
                  </a:cubicBezTo>
                  <a:cubicBezTo>
                    <a:pt x="575" y="152"/>
                    <a:pt x="851" y="0"/>
                    <a:pt x="1126" y="132"/>
                  </a:cubicBezTo>
                  <a:cubicBezTo>
                    <a:pt x="1217" y="175"/>
                    <a:pt x="1318" y="200"/>
                    <a:pt x="1425" y="200"/>
                  </a:cubicBezTo>
                  <a:cubicBezTo>
                    <a:pt x="1533" y="200"/>
                    <a:pt x="1635" y="175"/>
                    <a:pt x="1726" y="131"/>
                  </a:cubicBezTo>
                  <a:cubicBezTo>
                    <a:pt x="1865" y="63"/>
                    <a:pt x="2003" y="72"/>
                    <a:pt x="2109" y="135"/>
                  </a:cubicBezTo>
                  <a:cubicBezTo>
                    <a:pt x="2213" y="198"/>
                    <a:pt x="2286" y="313"/>
                    <a:pt x="2296" y="460"/>
                  </a:cubicBezTo>
                  <a:cubicBezTo>
                    <a:pt x="2304" y="561"/>
                    <a:pt x="2333" y="662"/>
                    <a:pt x="2387" y="755"/>
                  </a:cubicBezTo>
                  <a:cubicBezTo>
                    <a:pt x="2441" y="849"/>
                    <a:pt x="2514" y="925"/>
                    <a:pt x="2598" y="982"/>
                  </a:cubicBezTo>
                  <a:cubicBezTo>
                    <a:pt x="2846" y="1150"/>
                    <a:pt x="2851" y="1470"/>
                    <a:pt x="2600" y="1639"/>
                  </a:cubicBezTo>
                  <a:cubicBezTo>
                    <a:pt x="2515" y="1696"/>
                    <a:pt x="2442" y="1772"/>
                    <a:pt x="2387" y="1867"/>
                  </a:cubicBezTo>
                  <a:cubicBezTo>
                    <a:pt x="2333" y="1961"/>
                    <a:pt x="2304" y="2062"/>
                    <a:pt x="2297" y="2164"/>
                  </a:cubicBezTo>
                  <a:cubicBezTo>
                    <a:pt x="2275" y="2460"/>
                    <a:pt x="2000" y="2627"/>
                    <a:pt x="1730" y="2494"/>
                  </a:cubicBezTo>
                  <a:close/>
                </a:path>
              </a:pathLst>
            </a:cu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solidFill>
                  <a:schemeClr val="lt1"/>
                </a:solidFill>
                <a:latin typeface="Agency FB" panose="020B0503020202020204" pitchFamily="34" charset="0"/>
                <a:ea typeface="微软雅黑" panose="020B0503020204020204" charset="-122"/>
              </a:endParaRPr>
            </a:p>
          </p:txBody>
        </p:sp>
        <p:grpSp>
          <p:nvGrpSpPr>
            <p:cNvPr id="85" name="组合 84"/>
            <p:cNvGrpSpPr/>
            <p:nvPr/>
          </p:nvGrpSpPr>
          <p:grpSpPr>
            <a:xfrm>
              <a:off x="1085500" y="3517686"/>
              <a:ext cx="1060270" cy="981196"/>
              <a:chOff x="1085500" y="3517686"/>
              <a:chExt cx="1060270" cy="981196"/>
            </a:xfrm>
          </p:grpSpPr>
          <p:sp>
            <p:nvSpPr>
              <p:cNvPr id="86" name="Freeform 7"/>
              <p:cNvSpPr/>
              <p:nvPr/>
            </p:nvSpPr>
            <p:spPr bwMode="auto">
              <a:xfrm rot="1800000">
                <a:off x="1085500" y="3517686"/>
                <a:ext cx="1060270" cy="981196"/>
              </a:xfrm>
              <a:custGeom>
                <a:avLst/>
                <a:gdLst>
                  <a:gd name="T0" fmla="*/ 1297 w 2136"/>
                  <a:gd name="T1" fmla="*/ 1868 h 1968"/>
                  <a:gd name="T2" fmla="*/ 1068 w 2136"/>
                  <a:gd name="T3" fmla="*/ 1815 h 1968"/>
                  <a:gd name="T4" fmla="*/ 839 w 2136"/>
                  <a:gd name="T5" fmla="*/ 1868 h 1968"/>
                  <a:gd name="T6" fmla="*/ 415 w 2136"/>
                  <a:gd name="T7" fmla="*/ 1620 h 1968"/>
                  <a:gd name="T8" fmla="*/ 347 w 2136"/>
                  <a:gd name="T9" fmla="*/ 1399 h 1968"/>
                  <a:gd name="T10" fmla="*/ 189 w 2136"/>
                  <a:gd name="T11" fmla="*/ 1229 h 1968"/>
                  <a:gd name="T12" fmla="*/ 189 w 2136"/>
                  <a:gd name="T13" fmla="*/ 736 h 1968"/>
                  <a:gd name="T14" fmla="*/ 347 w 2136"/>
                  <a:gd name="T15" fmla="*/ 566 h 1968"/>
                  <a:gd name="T16" fmla="*/ 415 w 2136"/>
                  <a:gd name="T17" fmla="*/ 345 h 1968"/>
                  <a:gd name="T18" fmla="*/ 844 w 2136"/>
                  <a:gd name="T19" fmla="*/ 99 h 1968"/>
                  <a:gd name="T20" fmla="*/ 1068 w 2136"/>
                  <a:gd name="T21" fmla="*/ 150 h 1968"/>
                  <a:gd name="T22" fmla="*/ 1293 w 2136"/>
                  <a:gd name="T23" fmla="*/ 98 h 1968"/>
                  <a:gd name="T24" fmla="*/ 1580 w 2136"/>
                  <a:gd name="T25" fmla="*/ 102 h 1968"/>
                  <a:gd name="T26" fmla="*/ 1721 w 2136"/>
                  <a:gd name="T27" fmla="*/ 345 h 1968"/>
                  <a:gd name="T28" fmla="*/ 1789 w 2136"/>
                  <a:gd name="T29" fmla="*/ 566 h 1968"/>
                  <a:gd name="T30" fmla="*/ 1947 w 2136"/>
                  <a:gd name="T31" fmla="*/ 736 h 1968"/>
                  <a:gd name="T32" fmla="*/ 1948 w 2136"/>
                  <a:gd name="T33" fmla="*/ 1228 h 1968"/>
                  <a:gd name="T34" fmla="*/ 1789 w 2136"/>
                  <a:gd name="T35" fmla="*/ 1399 h 1968"/>
                  <a:gd name="T36" fmla="*/ 1721 w 2136"/>
                  <a:gd name="T37" fmla="*/ 1621 h 1968"/>
                  <a:gd name="T38" fmla="*/ 1297 w 2136"/>
                  <a:gd name="T39" fmla="*/ 1868 h 19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136" h="1968">
                    <a:moveTo>
                      <a:pt x="1297" y="1868"/>
                    </a:moveTo>
                    <a:cubicBezTo>
                      <a:pt x="1228" y="1834"/>
                      <a:pt x="1150" y="1815"/>
                      <a:pt x="1068" y="1815"/>
                    </a:cubicBezTo>
                    <a:cubicBezTo>
                      <a:pt x="986" y="1815"/>
                      <a:pt x="908" y="1834"/>
                      <a:pt x="839" y="1868"/>
                    </a:cubicBezTo>
                    <a:cubicBezTo>
                      <a:pt x="636" y="1968"/>
                      <a:pt x="431" y="1843"/>
                      <a:pt x="415" y="1620"/>
                    </a:cubicBezTo>
                    <a:cubicBezTo>
                      <a:pt x="409" y="1544"/>
                      <a:pt x="387" y="1469"/>
                      <a:pt x="347" y="1399"/>
                    </a:cubicBezTo>
                    <a:cubicBezTo>
                      <a:pt x="306" y="1329"/>
                      <a:pt x="252" y="1271"/>
                      <a:pt x="189" y="1229"/>
                    </a:cubicBezTo>
                    <a:cubicBezTo>
                      <a:pt x="0" y="1101"/>
                      <a:pt x="1" y="863"/>
                      <a:pt x="189" y="736"/>
                    </a:cubicBezTo>
                    <a:cubicBezTo>
                      <a:pt x="252" y="693"/>
                      <a:pt x="306" y="636"/>
                      <a:pt x="347" y="566"/>
                    </a:cubicBezTo>
                    <a:cubicBezTo>
                      <a:pt x="387" y="496"/>
                      <a:pt x="409" y="420"/>
                      <a:pt x="415" y="345"/>
                    </a:cubicBezTo>
                    <a:cubicBezTo>
                      <a:pt x="431" y="114"/>
                      <a:pt x="638" y="0"/>
                      <a:pt x="844" y="99"/>
                    </a:cubicBezTo>
                    <a:cubicBezTo>
                      <a:pt x="912" y="131"/>
                      <a:pt x="988" y="150"/>
                      <a:pt x="1068" y="150"/>
                    </a:cubicBezTo>
                    <a:cubicBezTo>
                      <a:pt x="1149" y="150"/>
                      <a:pt x="1225" y="131"/>
                      <a:pt x="1293" y="98"/>
                    </a:cubicBezTo>
                    <a:cubicBezTo>
                      <a:pt x="1397" y="48"/>
                      <a:pt x="1501" y="54"/>
                      <a:pt x="1580" y="102"/>
                    </a:cubicBezTo>
                    <a:cubicBezTo>
                      <a:pt x="1658" y="148"/>
                      <a:pt x="1713" y="235"/>
                      <a:pt x="1721" y="345"/>
                    </a:cubicBezTo>
                    <a:cubicBezTo>
                      <a:pt x="1726" y="420"/>
                      <a:pt x="1748" y="496"/>
                      <a:pt x="1789" y="566"/>
                    </a:cubicBezTo>
                    <a:cubicBezTo>
                      <a:pt x="1829" y="636"/>
                      <a:pt x="1884" y="693"/>
                      <a:pt x="1947" y="736"/>
                    </a:cubicBezTo>
                    <a:cubicBezTo>
                      <a:pt x="2132" y="862"/>
                      <a:pt x="2136" y="1102"/>
                      <a:pt x="1948" y="1228"/>
                    </a:cubicBezTo>
                    <a:cubicBezTo>
                      <a:pt x="1885" y="1270"/>
                      <a:pt x="1829" y="1328"/>
                      <a:pt x="1789" y="1399"/>
                    </a:cubicBezTo>
                    <a:cubicBezTo>
                      <a:pt x="1748" y="1469"/>
                      <a:pt x="1726" y="1545"/>
                      <a:pt x="1721" y="1621"/>
                    </a:cubicBezTo>
                    <a:cubicBezTo>
                      <a:pt x="1705" y="1843"/>
                      <a:pt x="1499" y="1968"/>
                      <a:pt x="1297" y="1868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87" name="TextBox 50"/>
              <p:cNvSpPr txBox="1"/>
              <p:nvPr/>
            </p:nvSpPr>
            <p:spPr>
              <a:xfrm>
                <a:off x="1337363" y="3529991"/>
                <a:ext cx="556544" cy="80227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altLang="zh-CN" sz="4000" dirty="0" smtClean="0">
                    <a:solidFill>
                      <a:schemeClr val="bg1"/>
                    </a:solidFill>
                    <a:latin typeface="Agency FB" panose="020B0503020202020204" pitchFamily="34" charset="0"/>
                    <a:ea typeface="微软雅黑" panose="020B0503020204020204" charset="-122"/>
                  </a:rPr>
                  <a:t>03</a:t>
                </a:r>
                <a:endParaRPr lang="en-US" altLang="zh-CN" sz="4000" dirty="0">
                  <a:solidFill>
                    <a:schemeClr val="bg1"/>
                  </a:solidFill>
                  <a:latin typeface="Agency FB" panose="020B0503020202020204" pitchFamily="34" charset="0"/>
                  <a:ea typeface="微软雅黑" panose="020B0503020204020204" charset="-122"/>
                </a:endParaRPr>
              </a:p>
            </p:txBody>
          </p:sp>
        </p:grpSp>
      </p:grpSp>
      <p:sp>
        <p:nvSpPr>
          <p:cNvPr id="89" name="TextBox 43">
            <a:hlinkClick r:id="rId2" action="ppaction://hlinksldjump"/>
          </p:cNvPr>
          <p:cNvSpPr txBox="1"/>
          <p:nvPr/>
        </p:nvSpPr>
        <p:spPr>
          <a:xfrm>
            <a:off x="3170392" y="3700740"/>
            <a:ext cx="2239519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>
              <a:defRPr sz="20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 sz="4000" dirty="0" smtClean="0">
                <a:solidFill>
                  <a:schemeClr val="bg2">
                    <a:lumMod val="10000"/>
                  </a:schemeClr>
                </a:solidFill>
                <a:hlinkClick r:id="rId3" action="ppaction://hlinksldjump"/>
              </a:rPr>
              <a:t>课堂小结</a:t>
            </a:r>
            <a:endParaRPr lang="zh-CN" altLang="en-US" sz="4000" dirty="0">
              <a:solidFill>
                <a:schemeClr val="bg2">
                  <a:lumMod val="10000"/>
                </a:schemeClr>
              </a:solidFill>
            </a:endParaRPr>
          </a:p>
        </p:txBody>
      </p:sp>
      <p:grpSp>
        <p:nvGrpSpPr>
          <p:cNvPr id="90" name="组合 89"/>
          <p:cNvGrpSpPr/>
          <p:nvPr/>
        </p:nvGrpSpPr>
        <p:grpSpPr>
          <a:xfrm>
            <a:off x="6618536" y="2056921"/>
            <a:ext cx="1250951" cy="1155700"/>
            <a:chOff x="6485268" y="1862891"/>
            <a:chExt cx="1250951" cy="1155700"/>
          </a:xfrm>
        </p:grpSpPr>
        <p:sp>
          <p:nvSpPr>
            <p:cNvPr id="91" name="Freeform 6"/>
            <p:cNvSpPr/>
            <p:nvPr/>
          </p:nvSpPr>
          <p:spPr bwMode="auto">
            <a:xfrm rot="1800000">
              <a:off x="6485268" y="1862891"/>
              <a:ext cx="1250951" cy="1155700"/>
            </a:xfrm>
            <a:custGeom>
              <a:avLst/>
              <a:gdLst>
                <a:gd name="T0" fmla="*/ 1730 w 2851"/>
                <a:gd name="T1" fmla="*/ 2494 h 2627"/>
                <a:gd name="T2" fmla="*/ 1425 w 2851"/>
                <a:gd name="T3" fmla="*/ 2423 h 2627"/>
                <a:gd name="T4" fmla="*/ 1120 w 2851"/>
                <a:gd name="T5" fmla="*/ 2493 h 2627"/>
                <a:gd name="T6" fmla="*/ 553 w 2851"/>
                <a:gd name="T7" fmla="*/ 2162 h 2627"/>
                <a:gd name="T8" fmla="*/ 462 w 2851"/>
                <a:gd name="T9" fmla="*/ 1867 h 2627"/>
                <a:gd name="T10" fmla="*/ 252 w 2851"/>
                <a:gd name="T11" fmla="*/ 1640 h 2627"/>
                <a:gd name="T12" fmla="*/ 252 w 2851"/>
                <a:gd name="T13" fmla="*/ 982 h 2627"/>
                <a:gd name="T14" fmla="*/ 462 w 2851"/>
                <a:gd name="T15" fmla="*/ 755 h 2627"/>
                <a:gd name="T16" fmla="*/ 553 w 2851"/>
                <a:gd name="T17" fmla="*/ 460 h 2627"/>
                <a:gd name="T18" fmla="*/ 1126 w 2851"/>
                <a:gd name="T19" fmla="*/ 132 h 2627"/>
                <a:gd name="T20" fmla="*/ 1425 w 2851"/>
                <a:gd name="T21" fmla="*/ 200 h 2627"/>
                <a:gd name="T22" fmla="*/ 1726 w 2851"/>
                <a:gd name="T23" fmla="*/ 131 h 2627"/>
                <a:gd name="T24" fmla="*/ 2109 w 2851"/>
                <a:gd name="T25" fmla="*/ 135 h 2627"/>
                <a:gd name="T26" fmla="*/ 2296 w 2851"/>
                <a:gd name="T27" fmla="*/ 460 h 2627"/>
                <a:gd name="T28" fmla="*/ 2387 w 2851"/>
                <a:gd name="T29" fmla="*/ 755 h 2627"/>
                <a:gd name="T30" fmla="*/ 2598 w 2851"/>
                <a:gd name="T31" fmla="*/ 982 h 2627"/>
                <a:gd name="T32" fmla="*/ 2600 w 2851"/>
                <a:gd name="T33" fmla="*/ 1639 h 2627"/>
                <a:gd name="T34" fmla="*/ 2387 w 2851"/>
                <a:gd name="T35" fmla="*/ 1867 h 2627"/>
                <a:gd name="T36" fmla="*/ 2297 w 2851"/>
                <a:gd name="T37" fmla="*/ 2164 h 2627"/>
                <a:gd name="T38" fmla="*/ 1730 w 2851"/>
                <a:gd name="T39" fmla="*/ 2494 h 26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851" h="2627">
                  <a:moveTo>
                    <a:pt x="1730" y="2494"/>
                  </a:moveTo>
                  <a:cubicBezTo>
                    <a:pt x="1638" y="2448"/>
                    <a:pt x="1534" y="2423"/>
                    <a:pt x="1425" y="2423"/>
                  </a:cubicBezTo>
                  <a:cubicBezTo>
                    <a:pt x="1315" y="2423"/>
                    <a:pt x="1212" y="2448"/>
                    <a:pt x="1120" y="2493"/>
                  </a:cubicBezTo>
                  <a:cubicBezTo>
                    <a:pt x="848" y="2627"/>
                    <a:pt x="575" y="2461"/>
                    <a:pt x="553" y="2162"/>
                  </a:cubicBezTo>
                  <a:cubicBezTo>
                    <a:pt x="546" y="2061"/>
                    <a:pt x="516" y="1960"/>
                    <a:pt x="462" y="1867"/>
                  </a:cubicBezTo>
                  <a:cubicBezTo>
                    <a:pt x="408" y="1773"/>
                    <a:pt x="336" y="1697"/>
                    <a:pt x="252" y="1640"/>
                  </a:cubicBezTo>
                  <a:cubicBezTo>
                    <a:pt x="0" y="1470"/>
                    <a:pt x="0" y="1152"/>
                    <a:pt x="252" y="982"/>
                  </a:cubicBezTo>
                  <a:cubicBezTo>
                    <a:pt x="336" y="925"/>
                    <a:pt x="408" y="849"/>
                    <a:pt x="462" y="755"/>
                  </a:cubicBezTo>
                  <a:cubicBezTo>
                    <a:pt x="516" y="662"/>
                    <a:pt x="546" y="561"/>
                    <a:pt x="553" y="460"/>
                  </a:cubicBezTo>
                  <a:cubicBezTo>
                    <a:pt x="575" y="152"/>
                    <a:pt x="851" y="0"/>
                    <a:pt x="1126" y="132"/>
                  </a:cubicBezTo>
                  <a:cubicBezTo>
                    <a:pt x="1217" y="175"/>
                    <a:pt x="1318" y="200"/>
                    <a:pt x="1425" y="200"/>
                  </a:cubicBezTo>
                  <a:cubicBezTo>
                    <a:pt x="1533" y="200"/>
                    <a:pt x="1635" y="175"/>
                    <a:pt x="1726" y="131"/>
                  </a:cubicBezTo>
                  <a:cubicBezTo>
                    <a:pt x="1865" y="63"/>
                    <a:pt x="2003" y="72"/>
                    <a:pt x="2109" y="135"/>
                  </a:cubicBezTo>
                  <a:cubicBezTo>
                    <a:pt x="2213" y="198"/>
                    <a:pt x="2286" y="313"/>
                    <a:pt x="2296" y="460"/>
                  </a:cubicBezTo>
                  <a:cubicBezTo>
                    <a:pt x="2304" y="561"/>
                    <a:pt x="2333" y="662"/>
                    <a:pt x="2387" y="755"/>
                  </a:cubicBezTo>
                  <a:cubicBezTo>
                    <a:pt x="2441" y="849"/>
                    <a:pt x="2514" y="925"/>
                    <a:pt x="2598" y="982"/>
                  </a:cubicBezTo>
                  <a:cubicBezTo>
                    <a:pt x="2846" y="1150"/>
                    <a:pt x="2851" y="1470"/>
                    <a:pt x="2600" y="1639"/>
                  </a:cubicBezTo>
                  <a:cubicBezTo>
                    <a:pt x="2515" y="1696"/>
                    <a:pt x="2442" y="1772"/>
                    <a:pt x="2387" y="1867"/>
                  </a:cubicBezTo>
                  <a:cubicBezTo>
                    <a:pt x="2333" y="1961"/>
                    <a:pt x="2304" y="2062"/>
                    <a:pt x="2297" y="2164"/>
                  </a:cubicBezTo>
                  <a:cubicBezTo>
                    <a:pt x="2275" y="2460"/>
                    <a:pt x="2000" y="2627"/>
                    <a:pt x="1730" y="2494"/>
                  </a:cubicBezTo>
                  <a:close/>
                </a:path>
              </a:pathLst>
            </a:cu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solidFill>
                  <a:schemeClr val="lt1"/>
                </a:solidFill>
                <a:latin typeface="Agency FB" panose="020B0503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92" name="Freeform 7"/>
            <p:cNvSpPr/>
            <p:nvPr/>
          </p:nvSpPr>
          <p:spPr bwMode="auto">
            <a:xfrm rot="1800000">
              <a:off x="6580609" y="1950144"/>
              <a:ext cx="1060270" cy="981196"/>
            </a:xfrm>
            <a:custGeom>
              <a:avLst/>
              <a:gdLst>
                <a:gd name="T0" fmla="*/ 1297 w 2136"/>
                <a:gd name="T1" fmla="*/ 1868 h 1968"/>
                <a:gd name="T2" fmla="*/ 1068 w 2136"/>
                <a:gd name="T3" fmla="*/ 1815 h 1968"/>
                <a:gd name="T4" fmla="*/ 839 w 2136"/>
                <a:gd name="T5" fmla="*/ 1868 h 1968"/>
                <a:gd name="T6" fmla="*/ 415 w 2136"/>
                <a:gd name="T7" fmla="*/ 1620 h 1968"/>
                <a:gd name="T8" fmla="*/ 347 w 2136"/>
                <a:gd name="T9" fmla="*/ 1399 h 1968"/>
                <a:gd name="T10" fmla="*/ 189 w 2136"/>
                <a:gd name="T11" fmla="*/ 1229 h 1968"/>
                <a:gd name="T12" fmla="*/ 189 w 2136"/>
                <a:gd name="T13" fmla="*/ 736 h 1968"/>
                <a:gd name="T14" fmla="*/ 347 w 2136"/>
                <a:gd name="T15" fmla="*/ 566 h 1968"/>
                <a:gd name="T16" fmla="*/ 415 w 2136"/>
                <a:gd name="T17" fmla="*/ 345 h 1968"/>
                <a:gd name="T18" fmla="*/ 844 w 2136"/>
                <a:gd name="T19" fmla="*/ 99 h 1968"/>
                <a:gd name="T20" fmla="*/ 1068 w 2136"/>
                <a:gd name="T21" fmla="*/ 150 h 1968"/>
                <a:gd name="T22" fmla="*/ 1293 w 2136"/>
                <a:gd name="T23" fmla="*/ 98 h 1968"/>
                <a:gd name="T24" fmla="*/ 1580 w 2136"/>
                <a:gd name="T25" fmla="*/ 102 h 1968"/>
                <a:gd name="T26" fmla="*/ 1721 w 2136"/>
                <a:gd name="T27" fmla="*/ 345 h 1968"/>
                <a:gd name="T28" fmla="*/ 1789 w 2136"/>
                <a:gd name="T29" fmla="*/ 566 h 1968"/>
                <a:gd name="T30" fmla="*/ 1947 w 2136"/>
                <a:gd name="T31" fmla="*/ 736 h 1968"/>
                <a:gd name="T32" fmla="*/ 1948 w 2136"/>
                <a:gd name="T33" fmla="*/ 1228 h 1968"/>
                <a:gd name="T34" fmla="*/ 1789 w 2136"/>
                <a:gd name="T35" fmla="*/ 1399 h 1968"/>
                <a:gd name="T36" fmla="*/ 1721 w 2136"/>
                <a:gd name="T37" fmla="*/ 1621 h 1968"/>
                <a:gd name="T38" fmla="*/ 1297 w 2136"/>
                <a:gd name="T39" fmla="*/ 1868 h 19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136" h="1968">
                  <a:moveTo>
                    <a:pt x="1297" y="1868"/>
                  </a:moveTo>
                  <a:cubicBezTo>
                    <a:pt x="1228" y="1834"/>
                    <a:pt x="1150" y="1815"/>
                    <a:pt x="1068" y="1815"/>
                  </a:cubicBezTo>
                  <a:cubicBezTo>
                    <a:pt x="986" y="1815"/>
                    <a:pt x="908" y="1834"/>
                    <a:pt x="839" y="1868"/>
                  </a:cubicBezTo>
                  <a:cubicBezTo>
                    <a:pt x="636" y="1968"/>
                    <a:pt x="431" y="1843"/>
                    <a:pt x="415" y="1620"/>
                  </a:cubicBezTo>
                  <a:cubicBezTo>
                    <a:pt x="409" y="1544"/>
                    <a:pt x="387" y="1469"/>
                    <a:pt x="347" y="1399"/>
                  </a:cubicBezTo>
                  <a:cubicBezTo>
                    <a:pt x="306" y="1329"/>
                    <a:pt x="252" y="1271"/>
                    <a:pt x="189" y="1229"/>
                  </a:cubicBezTo>
                  <a:cubicBezTo>
                    <a:pt x="0" y="1101"/>
                    <a:pt x="1" y="863"/>
                    <a:pt x="189" y="736"/>
                  </a:cubicBezTo>
                  <a:cubicBezTo>
                    <a:pt x="252" y="693"/>
                    <a:pt x="306" y="636"/>
                    <a:pt x="347" y="566"/>
                  </a:cubicBezTo>
                  <a:cubicBezTo>
                    <a:pt x="387" y="496"/>
                    <a:pt x="409" y="420"/>
                    <a:pt x="415" y="345"/>
                  </a:cubicBezTo>
                  <a:cubicBezTo>
                    <a:pt x="431" y="114"/>
                    <a:pt x="638" y="0"/>
                    <a:pt x="844" y="99"/>
                  </a:cubicBezTo>
                  <a:cubicBezTo>
                    <a:pt x="912" y="131"/>
                    <a:pt x="988" y="150"/>
                    <a:pt x="1068" y="150"/>
                  </a:cubicBezTo>
                  <a:cubicBezTo>
                    <a:pt x="1149" y="150"/>
                    <a:pt x="1225" y="131"/>
                    <a:pt x="1293" y="98"/>
                  </a:cubicBezTo>
                  <a:cubicBezTo>
                    <a:pt x="1397" y="48"/>
                    <a:pt x="1501" y="54"/>
                    <a:pt x="1580" y="102"/>
                  </a:cubicBezTo>
                  <a:cubicBezTo>
                    <a:pt x="1658" y="148"/>
                    <a:pt x="1713" y="235"/>
                    <a:pt x="1721" y="345"/>
                  </a:cubicBezTo>
                  <a:cubicBezTo>
                    <a:pt x="1726" y="420"/>
                    <a:pt x="1748" y="496"/>
                    <a:pt x="1789" y="566"/>
                  </a:cubicBezTo>
                  <a:cubicBezTo>
                    <a:pt x="1829" y="636"/>
                    <a:pt x="1884" y="693"/>
                    <a:pt x="1947" y="736"/>
                  </a:cubicBezTo>
                  <a:cubicBezTo>
                    <a:pt x="2132" y="862"/>
                    <a:pt x="2136" y="1102"/>
                    <a:pt x="1948" y="1228"/>
                  </a:cubicBezTo>
                  <a:cubicBezTo>
                    <a:pt x="1885" y="1270"/>
                    <a:pt x="1829" y="1328"/>
                    <a:pt x="1789" y="1399"/>
                  </a:cubicBezTo>
                  <a:cubicBezTo>
                    <a:pt x="1748" y="1469"/>
                    <a:pt x="1726" y="1545"/>
                    <a:pt x="1721" y="1621"/>
                  </a:cubicBezTo>
                  <a:cubicBezTo>
                    <a:pt x="1705" y="1843"/>
                    <a:pt x="1499" y="1968"/>
                    <a:pt x="1297" y="1868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93" name="TextBox 50"/>
            <p:cNvSpPr txBox="1"/>
            <p:nvPr/>
          </p:nvSpPr>
          <p:spPr>
            <a:xfrm>
              <a:off x="6828326" y="1949984"/>
              <a:ext cx="556544" cy="80227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4000" dirty="0" smtClean="0">
                  <a:solidFill>
                    <a:schemeClr val="bg1"/>
                  </a:solidFill>
                  <a:latin typeface="Agency FB" panose="020B0503020202020204" pitchFamily="34" charset="0"/>
                  <a:ea typeface="微软雅黑" panose="020B0503020204020204" charset="-122"/>
                </a:rPr>
                <a:t>02</a:t>
              </a:r>
              <a:endParaRPr lang="en-US" altLang="zh-CN" sz="4000" dirty="0">
                <a:solidFill>
                  <a:schemeClr val="bg1"/>
                </a:solidFill>
                <a:latin typeface="Agency FB" panose="020B0503020202020204" pitchFamily="34" charset="0"/>
                <a:ea typeface="微软雅黑" panose="020B0503020204020204" charset="-122"/>
              </a:endParaRPr>
            </a:p>
          </p:txBody>
        </p:sp>
      </p:grpSp>
      <p:grpSp>
        <p:nvGrpSpPr>
          <p:cNvPr id="96" name="组合 95"/>
          <p:cNvGrpSpPr/>
          <p:nvPr/>
        </p:nvGrpSpPr>
        <p:grpSpPr>
          <a:xfrm>
            <a:off x="6618536" y="3624464"/>
            <a:ext cx="1250951" cy="1155700"/>
            <a:chOff x="6485268" y="3430434"/>
            <a:chExt cx="1250951" cy="1155700"/>
          </a:xfrm>
        </p:grpSpPr>
        <p:sp>
          <p:nvSpPr>
            <p:cNvPr id="97" name="Freeform 6"/>
            <p:cNvSpPr/>
            <p:nvPr/>
          </p:nvSpPr>
          <p:spPr bwMode="auto">
            <a:xfrm rot="1800000">
              <a:off x="6485268" y="3430434"/>
              <a:ext cx="1250951" cy="1155700"/>
            </a:xfrm>
            <a:custGeom>
              <a:avLst/>
              <a:gdLst>
                <a:gd name="T0" fmla="*/ 1730 w 2851"/>
                <a:gd name="T1" fmla="*/ 2494 h 2627"/>
                <a:gd name="T2" fmla="*/ 1425 w 2851"/>
                <a:gd name="T3" fmla="*/ 2423 h 2627"/>
                <a:gd name="T4" fmla="*/ 1120 w 2851"/>
                <a:gd name="T5" fmla="*/ 2493 h 2627"/>
                <a:gd name="T6" fmla="*/ 553 w 2851"/>
                <a:gd name="T7" fmla="*/ 2162 h 2627"/>
                <a:gd name="T8" fmla="*/ 462 w 2851"/>
                <a:gd name="T9" fmla="*/ 1867 h 2627"/>
                <a:gd name="T10" fmla="*/ 252 w 2851"/>
                <a:gd name="T11" fmla="*/ 1640 h 2627"/>
                <a:gd name="T12" fmla="*/ 252 w 2851"/>
                <a:gd name="T13" fmla="*/ 982 h 2627"/>
                <a:gd name="T14" fmla="*/ 462 w 2851"/>
                <a:gd name="T15" fmla="*/ 755 h 2627"/>
                <a:gd name="T16" fmla="*/ 553 w 2851"/>
                <a:gd name="T17" fmla="*/ 460 h 2627"/>
                <a:gd name="T18" fmla="*/ 1126 w 2851"/>
                <a:gd name="T19" fmla="*/ 132 h 2627"/>
                <a:gd name="T20" fmla="*/ 1425 w 2851"/>
                <a:gd name="T21" fmla="*/ 200 h 2627"/>
                <a:gd name="T22" fmla="*/ 1726 w 2851"/>
                <a:gd name="T23" fmla="*/ 131 h 2627"/>
                <a:gd name="T24" fmla="*/ 2109 w 2851"/>
                <a:gd name="T25" fmla="*/ 135 h 2627"/>
                <a:gd name="T26" fmla="*/ 2296 w 2851"/>
                <a:gd name="T27" fmla="*/ 460 h 2627"/>
                <a:gd name="T28" fmla="*/ 2387 w 2851"/>
                <a:gd name="T29" fmla="*/ 755 h 2627"/>
                <a:gd name="T30" fmla="*/ 2598 w 2851"/>
                <a:gd name="T31" fmla="*/ 982 h 2627"/>
                <a:gd name="T32" fmla="*/ 2600 w 2851"/>
                <a:gd name="T33" fmla="*/ 1639 h 2627"/>
                <a:gd name="T34" fmla="*/ 2387 w 2851"/>
                <a:gd name="T35" fmla="*/ 1867 h 2627"/>
                <a:gd name="T36" fmla="*/ 2297 w 2851"/>
                <a:gd name="T37" fmla="*/ 2164 h 2627"/>
                <a:gd name="T38" fmla="*/ 1730 w 2851"/>
                <a:gd name="T39" fmla="*/ 2494 h 26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851" h="2627">
                  <a:moveTo>
                    <a:pt x="1730" y="2494"/>
                  </a:moveTo>
                  <a:cubicBezTo>
                    <a:pt x="1638" y="2448"/>
                    <a:pt x="1534" y="2423"/>
                    <a:pt x="1425" y="2423"/>
                  </a:cubicBezTo>
                  <a:cubicBezTo>
                    <a:pt x="1315" y="2423"/>
                    <a:pt x="1212" y="2448"/>
                    <a:pt x="1120" y="2493"/>
                  </a:cubicBezTo>
                  <a:cubicBezTo>
                    <a:pt x="848" y="2627"/>
                    <a:pt x="575" y="2461"/>
                    <a:pt x="553" y="2162"/>
                  </a:cubicBezTo>
                  <a:cubicBezTo>
                    <a:pt x="546" y="2061"/>
                    <a:pt x="516" y="1960"/>
                    <a:pt x="462" y="1867"/>
                  </a:cubicBezTo>
                  <a:cubicBezTo>
                    <a:pt x="408" y="1773"/>
                    <a:pt x="336" y="1697"/>
                    <a:pt x="252" y="1640"/>
                  </a:cubicBezTo>
                  <a:cubicBezTo>
                    <a:pt x="0" y="1470"/>
                    <a:pt x="0" y="1152"/>
                    <a:pt x="252" y="982"/>
                  </a:cubicBezTo>
                  <a:cubicBezTo>
                    <a:pt x="336" y="925"/>
                    <a:pt x="408" y="849"/>
                    <a:pt x="462" y="755"/>
                  </a:cubicBezTo>
                  <a:cubicBezTo>
                    <a:pt x="516" y="662"/>
                    <a:pt x="546" y="561"/>
                    <a:pt x="553" y="460"/>
                  </a:cubicBezTo>
                  <a:cubicBezTo>
                    <a:pt x="575" y="152"/>
                    <a:pt x="851" y="0"/>
                    <a:pt x="1126" y="132"/>
                  </a:cubicBezTo>
                  <a:cubicBezTo>
                    <a:pt x="1217" y="175"/>
                    <a:pt x="1318" y="200"/>
                    <a:pt x="1425" y="200"/>
                  </a:cubicBezTo>
                  <a:cubicBezTo>
                    <a:pt x="1533" y="200"/>
                    <a:pt x="1635" y="175"/>
                    <a:pt x="1726" y="131"/>
                  </a:cubicBezTo>
                  <a:cubicBezTo>
                    <a:pt x="1865" y="63"/>
                    <a:pt x="2003" y="72"/>
                    <a:pt x="2109" y="135"/>
                  </a:cubicBezTo>
                  <a:cubicBezTo>
                    <a:pt x="2213" y="198"/>
                    <a:pt x="2286" y="313"/>
                    <a:pt x="2296" y="460"/>
                  </a:cubicBezTo>
                  <a:cubicBezTo>
                    <a:pt x="2304" y="561"/>
                    <a:pt x="2333" y="662"/>
                    <a:pt x="2387" y="755"/>
                  </a:cubicBezTo>
                  <a:cubicBezTo>
                    <a:pt x="2441" y="849"/>
                    <a:pt x="2514" y="925"/>
                    <a:pt x="2598" y="982"/>
                  </a:cubicBezTo>
                  <a:cubicBezTo>
                    <a:pt x="2846" y="1150"/>
                    <a:pt x="2851" y="1470"/>
                    <a:pt x="2600" y="1639"/>
                  </a:cubicBezTo>
                  <a:cubicBezTo>
                    <a:pt x="2515" y="1696"/>
                    <a:pt x="2442" y="1772"/>
                    <a:pt x="2387" y="1867"/>
                  </a:cubicBezTo>
                  <a:cubicBezTo>
                    <a:pt x="2333" y="1961"/>
                    <a:pt x="2304" y="2062"/>
                    <a:pt x="2297" y="2164"/>
                  </a:cubicBezTo>
                  <a:cubicBezTo>
                    <a:pt x="2275" y="2460"/>
                    <a:pt x="2000" y="2627"/>
                    <a:pt x="1730" y="2494"/>
                  </a:cubicBezTo>
                  <a:close/>
                </a:path>
              </a:pathLst>
            </a:cu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solidFill>
                  <a:schemeClr val="lt1"/>
                </a:solidFill>
                <a:latin typeface="Agency FB" panose="020B0503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98" name="Freeform 7"/>
            <p:cNvSpPr/>
            <p:nvPr/>
          </p:nvSpPr>
          <p:spPr bwMode="auto">
            <a:xfrm rot="1800000">
              <a:off x="6580609" y="3517686"/>
              <a:ext cx="1060270" cy="981196"/>
            </a:xfrm>
            <a:custGeom>
              <a:avLst/>
              <a:gdLst>
                <a:gd name="T0" fmla="*/ 1297 w 2136"/>
                <a:gd name="T1" fmla="*/ 1868 h 1968"/>
                <a:gd name="T2" fmla="*/ 1068 w 2136"/>
                <a:gd name="T3" fmla="*/ 1815 h 1968"/>
                <a:gd name="T4" fmla="*/ 839 w 2136"/>
                <a:gd name="T5" fmla="*/ 1868 h 1968"/>
                <a:gd name="T6" fmla="*/ 415 w 2136"/>
                <a:gd name="T7" fmla="*/ 1620 h 1968"/>
                <a:gd name="T8" fmla="*/ 347 w 2136"/>
                <a:gd name="T9" fmla="*/ 1399 h 1968"/>
                <a:gd name="T10" fmla="*/ 189 w 2136"/>
                <a:gd name="T11" fmla="*/ 1229 h 1968"/>
                <a:gd name="T12" fmla="*/ 189 w 2136"/>
                <a:gd name="T13" fmla="*/ 736 h 1968"/>
                <a:gd name="T14" fmla="*/ 347 w 2136"/>
                <a:gd name="T15" fmla="*/ 566 h 1968"/>
                <a:gd name="T16" fmla="*/ 415 w 2136"/>
                <a:gd name="T17" fmla="*/ 345 h 1968"/>
                <a:gd name="T18" fmla="*/ 844 w 2136"/>
                <a:gd name="T19" fmla="*/ 99 h 1968"/>
                <a:gd name="T20" fmla="*/ 1068 w 2136"/>
                <a:gd name="T21" fmla="*/ 150 h 1968"/>
                <a:gd name="T22" fmla="*/ 1293 w 2136"/>
                <a:gd name="T23" fmla="*/ 98 h 1968"/>
                <a:gd name="T24" fmla="*/ 1580 w 2136"/>
                <a:gd name="T25" fmla="*/ 102 h 1968"/>
                <a:gd name="T26" fmla="*/ 1721 w 2136"/>
                <a:gd name="T27" fmla="*/ 345 h 1968"/>
                <a:gd name="T28" fmla="*/ 1789 w 2136"/>
                <a:gd name="T29" fmla="*/ 566 h 1968"/>
                <a:gd name="T30" fmla="*/ 1947 w 2136"/>
                <a:gd name="T31" fmla="*/ 736 h 1968"/>
                <a:gd name="T32" fmla="*/ 1948 w 2136"/>
                <a:gd name="T33" fmla="*/ 1228 h 1968"/>
                <a:gd name="T34" fmla="*/ 1789 w 2136"/>
                <a:gd name="T35" fmla="*/ 1399 h 1968"/>
                <a:gd name="T36" fmla="*/ 1721 w 2136"/>
                <a:gd name="T37" fmla="*/ 1621 h 1968"/>
                <a:gd name="T38" fmla="*/ 1297 w 2136"/>
                <a:gd name="T39" fmla="*/ 1868 h 19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136" h="1968">
                  <a:moveTo>
                    <a:pt x="1297" y="1868"/>
                  </a:moveTo>
                  <a:cubicBezTo>
                    <a:pt x="1228" y="1834"/>
                    <a:pt x="1150" y="1815"/>
                    <a:pt x="1068" y="1815"/>
                  </a:cubicBezTo>
                  <a:cubicBezTo>
                    <a:pt x="986" y="1815"/>
                    <a:pt x="908" y="1834"/>
                    <a:pt x="839" y="1868"/>
                  </a:cubicBezTo>
                  <a:cubicBezTo>
                    <a:pt x="636" y="1968"/>
                    <a:pt x="431" y="1843"/>
                    <a:pt x="415" y="1620"/>
                  </a:cubicBezTo>
                  <a:cubicBezTo>
                    <a:pt x="409" y="1544"/>
                    <a:pt x="387" y="1469"/>
                    <a:pt x="347" y="1399"/>
                  </a:cubicBezTo>
                  <a:cubicBezTo>
                    <a:pt x="306" y="1329"/>
                    <a:pt x="252" y="1271"/>
                    <a:pt x="189" y="1229"/>
                  </a:cubicBezTo>
                  <a:cubicBezTo>
                    <a:pt x="0" y="1101"/>
                    <a:pt x="1" y="863"/>
                    <a:pt x="189" y="736"/>
                  </a:cubicBezTo>
                  <a:cubicBezTo>
                    <a:pt x="252" y="693"/>
                    <a:pt x="306" y="636"/>
                    <a:pt x="347" y="566"/>
                  </a:cubicBezTo>
                  <a:cubicBezTo>
                    <a:pt x="387" y="496"/>
                    <a:pt x="409" y="420"/>
                    <a:pt x="415" y="345"/>
                  </a:cubicBezTo>
                  <a:cubicBezTo>
                    <a:pt x="431" y="114"/>
                    <a:pt x="638" y="0"/>
                    <a:pt x="844" y="99"/>
                  </a:cubicBezTo>
                  <a:cubicBezTo>
                    <a:pt x="912" y="131"/>
                    <a:pt x="988" y="150"/>
                    <a:pt x="1068" y="150"/>
                  </a:cubicBezTo>
                  <a:cubicBezTo>
                    <a:pt x="1149" y="150"/>
                    <a:pt x="1225" y="131"/>
                    <a:pt x="1293" y="98"/>
                  </a:cubicBezTo>
                  <a:cubicBezTo>
                    <a:pt x="1397" y="48"/>
                    <a:pt x="1501" y="54"/>
                    <a:pt x="1580" y="102"/>
                  </a:cubicBezTo>
                  <a:cubicBezTo>
                    <a:pt x="1658" y="148"/>
                    <a:pt x="1713" y="235"/>
                    <a:pt x="1721" y="345"/>
                  </a:cubicBezTo>
                  <a:cubicBezTo>
                    <a:pt x="1726" y="420"/>
                    <a:pt x="1748" y="496"/>
                    <a:pt x="1789" y="566"/>
                  </a:cubicBezTo>
                  <a:cubicBezTo>
                    <a:pt x="1829" y="636"/>
                    <a:pt x="1884" y="693"/>
                    <a:pt x="1947" y="736"/>
                  </a:cubicBezTo>
                  <a:cubicBezTo>
                    <a:pt x="2132" y="862"/>
                    <a:pt x="2136" y="1102"/>
                    <a:pt x="1948" y="1228"/>
                  </a:cubicBezTo>
                  <a:cubicBezTo>
                    <a:pt x="1885" y="1270"/>
                    <a:pt x="1829" y="1328"/>
                    <a:pt x="1789" y="1399"/>
                  </a:cubicBezTo>
                  <a:cubicBezTo>
                    <a:pt x="1748" y="1469"/>
                    <a:pt x="1726" y="1545"/>
                    <a:pt x="1721" y="1621"/>
                  </a:cubicBezTo>
                  <a:cubicBezTo>
                    <a:pt x="1705" y="1843"/>
                    <a:pt x="1499" y="1968"/>
                    <a:pt x="1297" y="1868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99" name="TextBox 50"/>
            <p:cNvSpPr txBox="1"/>
            <p:nvPr/>
          </p:nvSpPr>
          <p:spPr>
            <a:xfrm>
              <a:off x="6832471" y="3519459"/>
              <a:ext cx="556544" cy="80227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4000" dirty="0">
                  <a:solidFill>
                    <a:schemeClr val="bg1"/>
                  </a:solidFill>
                  <a:latin typeface="Agency FB" panose="020B0503020202020204" pitchFamily="34" charset="0"/>
                  <a:ea typeface="微软雅黑" panose="020B0503020204020204" charset="-122"/>
                </a:rPr>
                <a:t>04</a:t>
              </a:r>
              <a:endParaRPr lang="en-US" altLang="zh-CN" sz="4000" dirty="0">
                <a:solidFill>
                  <a:schemeClr val="bg1"/>
                </a:solidFill>
                <a:latin typeface="Agency FB" panose="020B0503020202020204" pitchFamily="34" charset="0"/>
                <a:ea typeface="微软雅黑" panose="020B0503020204020204" charset="-122"/>
              </a:endParaRPr>
            </a:p>
          </p:txBody>
        </p:sp>
      </p:grpSp>
      <p:sp>
        <p:nvSpPr>
          <p:cNvPr id="101" name="TextBox 43"/>
          <p:cNvSpPr txBox="1"/>
          <p:nvPr/>
        </p:nvSpPr>
        <p:spPr>
          <a:xfrm>
            <a:off x="8080674" y="3700740"/>
            <a:ext cx="2239519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>
              <a:defRPr sz="20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 sz="4000" dirty="0" smtClean="0">
                <a:solidFill>
                  <a:schemeClr val="bg2">
                    <a:lumMod val="10000"/>
                  </a:schemeClr>
                </a:solidFill>
                <a:hlinkClick r:id="rId4" action="ppaction://hlinksldjump"/>
              </a:rPr>
              <a:t>课题练习</a:t>
            </a:r>
            <a:endParaRPr lang="zh-CN" altLang="en-US" sz="40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6" name="椭圆形标注 5"/>
          <p:cNvSpPr/>
          <p:nvPr/>
        </p:nvSpPr>
        <p:spPr>
          <a:xfrm>
            <a:off x="4892542" y="1535247"/>
            <a:ext cx="1285461" cy="575839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090372" y="1630569"/>
            <a:ext cx="967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点我喔</a:t>
            </a:r>
            <a:endParaRPr lang="zh-CN" altLang="en-US" b="1" dirty="0">
              <a:solidFill>
                <a:schemeClr val="bg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27" name="TextBox 26">
            <a:hlinkClick r:id="rId5" action="ppaction://hlinksldjump"/>
          </p:cNvPr>
          <p:cNvSpPr txBox="1"/>
          <p:nvPr/>
        </p:nvSpPr>
        <p:spPr>
          <a:xfrm>
            <a:off x="8011977" y="2166143"/>
            <a:ext cx="30914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 smtClean="0">
                <a:solidFill>
                  <a:schemeClr val="bg2">
                    <a:lumMod val="1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hlinkClick r:id="rId5" action="ppaction://hlinksldjump"/>
              </a:rPr>
              <a:t>讲授新课</a:t>
            </a:r>
            <a:endParaRPr lang="zh-CN" altLang="en-US" sz="4000" b="1" dirty="0">
              <a:solidFill>
                <a:schemeClr val="bg2">
                  <a:lumMod val="1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530480" y="388997"/>
            <a:ext cx="21130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spc="300" dirty="0" smtClean="0">
                <a:solidFill>
                  <a:schemeClr val="bg2">
                    <a:lumMod val="1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导入新课</a:t>
            </a:r>
            <a:endParaRPr lang="zh-CN" altLang="en-US" sz="2800" b="1" spc="300" dirty="0">
              <a:solidFill>
                <a:schemeClr val="bg2">
                  <a:lumMod val="1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181600" y="3522345"/>
            <a:ext cx="444309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 sz="2800" dirty="0" smtClean="0">
              <a:solidFill>
                <a:srgbClr val="E97117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zh-CN" altLang="en-US" sz="28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3" name="图片 2" descr="u=3595864424,3840891891&amp;fm=26&amp;gp=0"/>
          <p:cNvPicPr>
            <a:picLocks noChangeAspect="1"/>
          </p:cNvPicPr>
          <p:nvPr/>
        </p:nvPicPr>
        <p:blipFill>
          <a:blip r:embed="rId1"/>
          <a:srcRect l="8130" t="10345" r="34470"/>
          <a:stretch>
            <a:fillRect/>
          </a:stretch>
        </p:blipFill>
        <p:spPr>
          <a:xfrm>
            <a:off x="338455" y="2701925"/>
            <a:ext cx="1371600" cy="142748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12395" y="4475480"/>
            <a:ext cx="5724525" cy="11734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10000"/>
              </a:lnSpc>
            </a:pPr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</a:rPr>
              <a:t>相同质量的不同燃料，</a:t>
            </a:r>
            <a:endParaRPr lang="zh-CN" altLang="en-US" sz="3200">
              <a:latin typeface="微软雅黑" panose="020B0503020204020204" charset="-122"/>
              <a:ea typeface="微软雅黑" panose="020B0503020204020204" charset="-122"/>
            </a:endParaRPr>
          </a:p>
          <a:p>
            <a:pPr algn="l">
              <a:lnSpc>
                <a:spcPct val="110000"/>
              </a:lnSpc>
            </a:pPr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</a:rPr>
              <a:t>燃烧时放出的热量是不是相同？</a:t>
            </a:r>
            <a:endParaRPr lang="zh-CN" altLang="en-US" sz="32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827405" y="1300480"/>
            <a:ext cx="213106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 b="1">
                <a:latin typeface="微软雅黑" panose="020B0503020204020204" charset="-122"/>
                <a:ea typeface="微软雅黑" panose="020B0503020204020204" charset="-122"/>
              </a:rPr>
              <a:t>固体燃料</a:t>
            </a:r>
            <a:endParaRPr lang="zh-CN" altLang="en-US" sz="36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7693025" y="4475480"/>
            <a:ext cx="278320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000" b="1">
                <a:solidFill>
                  <a:srgbClr val="E97117"/>
                </a:solidFill>
                <a:latin typeface="微软雅黑" panose="020B0503020204020204" charset="-122"/>
                <a:ea typeface="微软雅黑" panose="020B0503020204020204" charset="-122"/>
              </a:rPr>
              <a:t>不相同</a:t>
            </a:r>
            <a:endParaRPr lang="zh-CN" altLang="en-US" sz="4000" b="1">
              <a:solidFill>
                <a:srgbClr val="E97117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" name="图片 8" descr="24aab582449f48294e09146118f63f68"/>
          <p:cNvPicPr>
            <a:picLocks noChangeAspect="1"/>
          </p:cNvPicPr>
          <p:nvPr/>
        </p:nvPicPr>
        <p:blipFill>
          <a:blip r:embed="rId2"/>
          <a:srcRect l="38853" t="17844" r="26280" b="30688"/>
          <a:stretch>
            <a:fillRect/>
          </a:stretch>
        </p:blipFill>
        <p:spPr>
          <a:xfrm>
            <a:off x="1831975" y="2700020"/>
            <a:ext cx="1315085" cy="1429385"/>
          </a:xfrm>
          <a:prstGeom prst="rect">
            <a:avLst/>
          </a:prstGeom>
        </p:spPr>
      </p:pic>
      <p:cxnSp>
        <p:nvCxnSpPr>
          <p:cNvPr id="10" name="直接箭头连接符 9"/>
          <p:cNvCxnSpPr/>
          <p:nvPr/>
        </p:nvCxnSpPr>
        <p:spPr>
          <a:xfrm flipH="1">
            <a:off x="827405" y="2009140"/>
            <a:ext cx="421005" cy="556260"/>
          </a:xfrm>
          <a:prstGeom prst="straightConnector1">
            <a:avLst/>
          </a:prstGeom>
          <a:ln>
            <a:solidFill>
              <a:srgbClr val="E97117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箭头连接符 10"/>
          <p:cNvCxnSpPr/>
          <p:nvPr/>
        </p:nvCxnSpPr>
        <p:spPr>
          <a:xfrm>
            <a:off x="2446655" y="1985645"/>
            <a:ext cx="382270" cy="568960"/>
          </a:xfrm>
          <a:prstGeom prst="straightConnector1">
            <a:avLst/>
          </a:prstGeom>
          <a:ln>
            <a:solidFill>
              <a:srgbClr val="E97117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矩形 12"/>
          <p:cNvSpPr/>
          <p:nvPr/>
        </p:nvSpPr>
        <p:spPr>
          <a:xfrm>
            <a:off x="124460" y="1019175"/>
            <a:ext cx="3334385" cy="3244850"/>
          </a:xfrm>
          <a:prstGeom prst="rect">
            <a:avLst/>
          </a:prstGeom>
          <a:noFill/>
          <a:ln>
            <a:solidFill>
              <a:srgbClr val="E97117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4" name="图片 13" descr="1e0c43f68c6e3dde341e9dca62da8b3c"/>
          <p:cNvPicPr>
            <a:picLocks noChangeAspect="1"/>
          </p:cNvPicPr>
          <p:nvPr/>
        </p:nvPicPr>
        <p:blipFill>
          <a:blip r:embed="rId3"/>
          <a:srcRect l="24627" r="15858" b="17045"/>
          <a:stretch>
            <a:fillRect/>
          </a:stretch>
        </p:blipFill>
        <p:spPr>
          <a:xfrm>
            <a:off x="4111625" y="2700020"/>
            <a:ext cx="1530985" cy="1402080"/>
          </a:xfrm>
          <a:prstGeom prst="rect">
            <a:avLst/>
          </a:prstGeom>
        </p:spPr>
      </p:pic>
      <p:pic>
        <p:nvPicPr>
          <p:cNvPr id="15" name="图片 14" descr="240425-12102202562173"/>
          <p:cNvPicPr>
            <a:picLocks noChangeAspect="1"/>
          </p:cNvPicPr>
          <p:nvPr/>
        </p:nvPicPr>
        <p:blipFill>
          <a:blip r:embed="rId4"/>
          <a:srcRect l="20541" t="37121" r="18140" b="18182"/>
          <a:stretch>
            <a:fillRect/>
          </a:stretch>
        </p:blipFill>
        <p:spPr>
          <a:xfrm>
            <a:off x="5763895" y="2700020"/>
            <a:ext cx="1372235" cy="1409065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4628515" y="1300480"/>
            <a:ext cx="213106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 b="1">
                <a:latin typeface="微软雅黑" panose="020B0503020204020204" charset="-122"/>
                <a:ea typeface="微软雅黑" panose="020B0503020204020204" charset="-122"/>
              </a:rPr>
              <a:t>液体燃料</a:t>
            </a:r>
            <a:endParaRPr lang="zh-CN" altLang="en-US" sz="36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3964940" y="1019175"/>
            <a:ext cx="3458210" cy="3244850"/>
          </a:xfrm>
          <a:prstGeom prst="rect">
            <a:avLst/>
          </a:prstGeom>
          <a:noFill/>
          <a:ln>
            <a:solidFill>
              <a:srgbClr val="E97117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20" name="直接箭头连接符 19"/>
          <p:cNvCxnSpPr/>
          <p:nvPr/>
        </p:nvCxnSpPr>
        <p:spPr>
          <a:xfrm flipH="1">
            <a:off x="4639310" y="1969135"/>
            <a:ext cx="421005" cy="556260"/>
          </a:xfrm>
          <a:prstGeom prst="straightConnector1">
            <a:avLst/>
          </a:prstGeom>
          <a:ln>
            <a:solidFill>
              <a:srgbClr val="E97117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箭头连接符 21"/>
          <p:cNvCxnSpPr/>
          <p:nvPr/>
        </p:nvCxnSpPr>
        <p:spPr>
          <a:xfrm>
            <a:off x="6258560" y="1945640"/>
            <a:ext cx="382270" cy="568960"/>
          </a:xfrm>
          <a:prstGeom prst="straightConnector1">
            <a:avLst/>
          </a:prstGeom>
          <a:ln>
            <a:solidFill>
              <a:srgbClr val="E97117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图片 22" descr="3bd9be20079e2ddad35e9b1a123435a7"/>
          <p:cNvPicPr>
            <a:picLocks noChangeAspect="1"/>
          </p:cNvPicPr>
          <p:nvPr/>
        </p:nvPicPr>
        <p:blipFill>
          <a:blip r:embed="rId5"/>
          <a:srcRect r="33108"/>
          <a:stretch>
            <a:fillRect/>
          </a:stretch>
        </p:blipFill>
        <p:spPr>
          <a:xfrm>
            <a:off x="9624695" y="2717165"/>
            <a:ext cx="1372870" cy="1367790"/>
          </a:xfrm>
          <a:prstGeom prst="rect">
            <a:avLst/>
          </a:prstGeom>
        </p:spPr>
      </p:pic>
      <p:pic>
        <p:nvPicPr>
          <p:cNvPr id="24" name="图片 23" descr="66ce3f1dfdc2a2a4f07cbac2c69cafff"/>
          <p:cNvPicPr>
            <a:picLocks noChangeAspect="1"/>
          </p:cNvPicPr>
          <p:nvPr/>
        </p:nvPicPr>
        <p:blipFill>
          <a:blip r:embed="rId6"/>
          <a:srcRect l="10719" t="8289" r="3566" b="7413"/>
          <a:stretch>
            <a:fillRect/>
          </a:stretch>
        </p:blipFill>
        <p:spPr>
          <a:xfrm>
            <a:off x="7938135" y="2641600"/>
            <a:ext cx="1456690" cy="1467485"/>
          </a:xfrm>
          <a:prstGeom prst="rect">
            <a:avLst/>
          </a:prstGeom>
        </p:spPr>
      </p:pic>
      <p:sp>
        <p:nvSpPr>
          <p:cNvPr id="25" name="矩形 24"/>
          <p:cNvSpPr/>
          <p:nvPr/>
        </p:nvSpPr>
        <p:spPr>
          <a:xfrm>
            <a:off x="7833995" y="1022985"/>
            <a:ext cx="3458210" cy="3244850"/>
          </a:xfrm>
          <a:prstGeom prst="rect">
            <a:avLst/>
          </a:prstGeom>
          <a:noFill/>
          <a:ln>
            <a:solidFill>
              <a:srgbClr val="E97117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8537575" y="1300480"/>
            <a:ext cx="213106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 b="1">
                <a:latin typeface="微软雅黑" panose="020B0503020204020204" charset="-122"/>
                <a:ea typeface="微软雅黑" panose="020B0503020204020204" charset="-122"/>
              </a:rPr>
              <a:t>气体燃料</a:t>
            </a:r>
            <a:endParaRPr lang="zh-CN" altLang="en-US" sz="36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27" name="直接箭头连接符 26"/>
          <p:cNvCxnSpPr/>
          <p:nvPr/>
        </p:nvCxnSpPr>
        <p:spPr>
          <a:xfrm flipH="1">
            <a:off x="8474710" y="1969135"/>
            <a:ext cx="421005" cy="556260"/>
          </a:xfrm>
          <a:prstGeom prst="straightConnector1">
            <a:avLst/>
          </a:prstGeom>
          <a:ln>
            <a:solidFill>
              <a:srgbClr val="E97117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箭头连接符 27"/>
          <p:cNvCxnSpPr/>
          <p:nvPr/>
        </p:nvCxnSpPr>
        <p:spPr>
          <a:xfrm>
            <a:off x="10093960" y="1945640"/>
            <a:ext cx="382270" cy="568960"/>
          </a:xfrm>
          <a:prstGeom prst="straightConnector1">
            <a:avLst/>
          </a:prstGeom>
          <a:ln>
            <a:solidFill>
              <a:srgbClr val="E97117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圆角矩形 28">
            <a:hlinkClick r:id="rId7" action="ppaction://hlinksldjump"/>
          </p:cNvPr>
          <p:cNvSpPr/>
          <p:nvPr/>
        </p:nvSpPr>
        <p:spPr>
          <a:xfrm>
            <a:off x="10572750" y="5182235"/>
            <a:ext cx="1088390" cy="424815"/>
          </a:xfrm>
          <a:prstGeom prst="roundRect">
            <a:avLst/>
          </a:prstGeom>
          <a:solidFill>
            <a:srgbClr val="1777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11069320" y="4389120"/>
            <a:ext cx="224536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下一页</a:t>
            </a:r>
            <a:endParaRPr lang="zh-CN" altLang="en-US" sz="2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10572750" y="5146675"/>
            <a:ext cx="224536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hlinkClick r:id="rId7" action="ppaction://hlinksldjump"/>
              </a:rPr>
              <a:t>下一页</a:t>
            </a:r>
            <a:endParaRPr lang="zh-CN" altLang="en-US" sz="2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" name="图片 1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1694" y="5765390"/>
            <a:ext cx="1269841" cy="38095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3" grpId="0" animBg="1"/>
      <p:bldP spid="16" grpId="0"/>
      <p:bldP spid="19" grpId="0" animBg="1"/>
      <p:bldP spid="26" grpId="0"/>
      <p:bldP spid="25" grpId="0" animBg="1"/>
      <p:bldP spid="8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圆角矩形 2"/>
          <p:cNvSpPr/>
          <p:nvPr/>
        </p:nvSpPr>
        <p:spPr>
          <a:xfrm>
            <a:off x="6065520" y="4495165"/>
            <a:ext cx="5765165" cy="539750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圆角矩形 13"/>
          <p:cNvSpPr/>
          <p:nvPr/>
        </p:nvSpPr>
        <p:spPr>
          <a:xfrm>
            <a:off x="681990" y="2042160"/>
            <a:ext cx="5220970" cy="661670"/>
          </a:xfrm>
          <a:prstGeom prst="roundRect">
            <a:avLst/>
          </a:prstGeom>
          <a:solidFill>
            <a:srgbClr val="E971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圆角矩形 14"/>
          <p:cNvSpPr/>
          <p:nvPr/>
        </p:nvSpPr>
        <p:spPr>
          <a:xfrm>
            <a:off x="681990" y="3193415"/>
            <a:ext cx="5220970" cy="715010"/>
          </a:xfrm>
          <a:prstGeom prst="roundRect">
            <a:avLst/>
          </a:prstGeom>
          <a:solidFill>
            <a:srgbClr val="E97117"/>
          </a:solidFill>
          <a:ln>
            <a:solidFill>
              <a:srgbClr val="E9711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94853" y="388997"/>
            <a:ext cx="21130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讲授新课</a:t>
            </a:r>
            <a:endParaRPr lang="zh-CN" altLang="en-US" sz="2800" b="1" dirty="0">
              <a:solidFill>
                <a:schemeClr val="bg2">
                  <a:lumMod val="1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080260" y="514727"/>
            <a:ext cx="42405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（燃料的热值）</a:t>
            </a:r>
            <a:endParaRPr lang="zh-CN" altLang="en-US" b="1" dirty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3" name="圆角矩形 32">
            <a:hlinkClick r:id="rId1" action="ppaction://hlinksldjump"/>
          </p:cNvPr>
          <p:cNvSpPr/>
          <p:nvPr/>
        </p:nvSpPr>
        <p:spPr>
          <a:xfrm>
            <a:off x="11012805" y="5740400"/>
            <a:ext cx="1088390" cy="424815"/>
          </a:xfrm>
          <a:prstGeom prst="roundRect">
            <a:avLst/>
          </a:prstGeom>
          <a:solidFill>
            <a:srgbClr val="1777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11015980" y="5704840"/>
            <a:ext cx="224536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hlinkClick r:id="rId1" action="ppaction://hlinksldjump"/>
              </a:rPr>
              <a:t>上一页</a:t>
            </a:r>
            <a:endParaRPr lang="zh-CN" altLang="en-US" sz="2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aphicFrame>
        <p:nvGraphicFramePr>
          <p:cNvPr id="13" name="表格 12"/>
          <p:cNvGraphicFramePr/>
          <p:nvPr/>
        </p:nvGraphicFramePr>
        <p:xfrm>
          <a:off x="494665" y="1466850"/>
          <a:ext cx="11336020" cy="41935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50135"/>
                <a:gridCol w="3100705"/>
                <a:gridCol w="2070735"/>
                <a:gridCol w="3814445"/>
              </a:tblGrid>
              <a:tr h="64579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燃料</a:t>
                      </a:r>
                      <a:endParaRPr lang="en-US" altLang="en-US" sz="24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热值</a:t>
                      </a:r>
                      <a:endParaRPr lang="en-US" altLang="en-US" sz="24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燃料</a:t>
                      </a:r>
                      <a:endParaRPr lang="en-US" altLang="en-US" sz="24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热值</a:t>
                      </a:r>
                      <a:endParaRPr lang="en-US" altLang="en-US" sz="24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309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干木柴</a:t>
                      </a:r>
                      <a:endParaRPr lang="en-US" altLang="en-US" sz="24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约1.2×10</a:t>
                      </a:r>
                      <a:r>
                        <a:rPr lang="en-US" sz="2400" b="0" baseline="3000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7</a:t>
                      </a:r>
                      <a:r>
                        <a:rPr lang="en-US" sz="24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J/kg</a:t>
                      </a:r>
                      <a:endParaRPr lang="en-US" altLang="en-US" sz="24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柴油</a:t>
                      </a:r>
                      <a:endParaRPr lang="en-US" altLang="en-US" sz="24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4.3×10</a:t>
                      </a:r>
                      <a:r>
                        <a:rPr lang="en-US" sz="2400" b="0" baseline="3000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7</a:t>
                      </a:r>
                      <a:r>
                        <a:rPr lang="en-US" sz="24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J/kg</a:t>
                      </a:r>
                      <a:endParaRPr lang="en-US" altLang="en-US" sz="24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309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烟煤</a:t>
                      </a:r>
                      <a:endParaRPr lang="en-US" altLang="en-US" sz="24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约2.9×10</a:t>
                      </a:r>
                      <a:r>
                        <a:rPr lang="en-US" sz="2400" b="0" baseline="3000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7</a:t>
                      </a:r>
                      <a:r>
                        <a:rPr lang="en-US" sz="24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J/kg</a:t>
                      </a:r>
                      <a:endParaRPr lang="en-US" altLang="en-US" sz="24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煤油</a:t>
                      </a:r>
                      <a:endParaRPr lang="en-US" altLang="en-US" sz="24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4.6×10</a:t>
                      </a:r>
                      <a:r>
                        <a:rPr lang="en-US" sz="2400" b="0" baseline="3000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7</a:t>
                      </a:r>
                      <a:r>
                        <a:rPr lang="en-US" sz="24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J/kg</a:t>
                      </a:r>
                      <a:endParaRPr lang="en-US" altLang="en-US" sz="24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9309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无烟煤</a:t>
                      </a:r>
                      <a:endParaRPr lang="en-US" altLang="en-US" sz="24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约3.4×10</a:t>
                      </a:r>
                      <a:r>
                        <a:rPr lang="en-US" sz="2400" b="0" baseline="3000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7</a:t>
                      </a:r>
                      <a:r>
                        <a:rPr lang="en-US" sz="24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J/kg</a:t>
                      </a:r>
                      <a:endParaRPr lang="en-US" altLang="en-US" sz="24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汽油</a:t>
                      </a:r>
                      <a:endParaRPr lang="en-US" altLang="en-US" sz="24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4.6×10</a:t>
                      </a:r>
                      <a:r>
                        <a:rPr lang="en-US" sz="2400" b="0" baseline="3000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7</a:t>
                      </a:r>
                      <a:r>
                        <a:rPr lang="en-US" sz="24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J/kg</a:t>
                      </a:r>
                      <a:endParaRPr lang="en-US" altLang="en-US" sz="24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9309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焦炭</a:t>
                      </a:r>
                      <a:endParaRPr lang="en-US" altLang="en-US" sz="24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3.0×10</a:t>
                      </a:r>
                      <a:r>
                        <a:rPr lang="en-US" sz="2400" b="0" baseline="3000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7</a:t>
                      </a:r>
                      <a:r>
                        <a:rPr lang="en-US" sz="24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J/kg</a:t>
                      </a:r>
                      <a:endParaRPr lang="en-US" altLang="en-US" sz="24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氢</a:t>
                      </a:r>
                      <a:endParaRPr lang="en-US" altLang="en-US" sz="24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1.4×10</a:t>
                      </a:r>
                      <a:r>
                        <a:rPr lang="en-US" sz="2400" b="0" baseline="3000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8</a:t>
                      </a:r>
                      <a:r>
                        <a:rPr lang="en-US" sz="24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J/kg</a:t>
                      </a:r>
                      <a:endParaRPr lang="en-US" altLang="en-US" sz="24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8229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木炭</a:t>
                      </a:r>
                      <a:endParaRPr lang="en-US" altLang="en-US" sz="24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3.4×10</a:t>
                      </a:r>
                      <a:r>
                        <a:rPr lang="en-US" sz="2400" b="0" baseline="3000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7</a:t>
                      </a:r>
                      <a:r>
                        <a:rPr lang="en-US" sz="24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J/kg</a:t>
                      </a:r>
                      <a:endParaRPr lang="en-US" altLang="en-US" sz="24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煤气</a:t>
                      </a:r>
                      <a:endParaRPr lang="en-US" altLang="en-US" sz="24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3.9×10</a:t>
                      </a:r>
                      <a:r>
                        <a:rPr lang="en-US" sz="2400" b="0" baseline="3000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7</a:t>
                      </a:r>
                      <a:r>
                        <a:rPr lang="en-US" sz="24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J/m</a:t>
                      </a:r>
                      <a:r>
                        <a:rPr lang="en-US" sz="2400" b="0" baseline="3000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</a:t>
                      </a:r>
                      <a:endParaRPr lang="en-US" altLang="en-US" sz="2400" b="0" baseline="3000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309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酒精</a:t>
                      </a:r>
                      <a:endParaRPr lang="en-US" altLang="en-US" sz="24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3.0×10</a:t>
                      </a:r>
                      <a:r>
                        <a:rPr lang="en-US" sz="2400" b="0" baseline="3000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7</a:t>
                      </a:r>
                      <a:r>
                        <a:rPr lang="en-US" sz="24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J/kg</a:t>
                      </a:r>
                      <a:endParaRPr lang="en-US" altLang="en-US" sz="24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沼气</a:t>
                      </a:r>
                      <a:endParaRPr lang="en-US" altLang="en-US" sz="24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1.9×10</a:t>
                      </a:r>
                      <a:r>
                        <a:rPr lang="en-US" sz="2400" b="0" baseline="3000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7</a:t>
                      </a:r>
                      <a:r>
                        <a:rPr lang="en-US" sz="24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J/m</a:t>
                      </a:r>
                      <a:r>
                        <a:rPr lang="en-US" sz="2400" b="0" baseline="3000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</a:t>
                      </a:r>
                      <a:endParaRPr lang="en-US" altLang="en-US" sz="2400" b="0" baseline="3000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6" name="矩形标注 25"/>
          <p:cNvSpPr/>
          <p:nvPr/>
        </p:nvSpPr>
        <p:spPr>
          <a:xfrm>
            <a:off x="7933055" y="2448560"/>
            <a:ext cx="3780155" cy="1576070"/>
          </a:xfrm>
          <a:prstGeom prst="wedgeRectCallout">
            <a:avLst>
              <a:gd name="adj1" fmla="val 7567"/>
              <a:gd name="adj2" fmla="val 71512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115300" y="2589530"/>
            <a:ext cx="3552825" cy="16789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2m</a:t>
            </a:r>
            <a:r>
              <a:rPr lang="en-US" altLang="zh-CN" sz="2400" b="1" baseline="30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</a:t>
            </a: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的煤气完全燃烧放出的热量约为</a:t>
            </a:r>
            <a:r>
              <a:rPr lang="en-US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7.8×10</a:t>
            </a:r>
            <a:r>
              <a:rPr lang="en-US" sz="2400" b="1" baseline="30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7</a:t>
            </a:r>
            <a:r>
              <a:rPr lang="en-US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J/m</a:t>
            </a:r>
            <a:r>
              <a:rPr lang="en-US" sz="2400" b="1" baseline="30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</a:t>
            </a:r>
            <a:endParaRPr lang="en-US" altLang="en-US" sz="2400" b="1" baseline="30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en-US" altLang="zh-CN" sz="2400" b="1" baseline="30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endParaRPr lang="en-US" altLang="zh-CN" sz="2400" b="1" baseline="30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6" name="矩形标注 15"/>
          <p:cNvSpPr/>
          <p:nvPr/>
        </p:nvSpPr>
        <p:spPr>
          <a:xfrm>
            <a:off x="3366770" y="501015"/>
            <a:ext cx="4052570" cy="1431925"/>
          </a:xfrm>
          <a:prstGeom prst="wedgeRectCallout">
            <a:avLst>
              <a:gd name="adj1" fmla="val 5063"/>
              <a:gd name="adj2" fmla="val 74068"/>
            </a:avLst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3488055" y="617220"/>
            <a:ext cx="413956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燃烧</a:t>
            </a:r>
            <a:r>
              <a:rPr lang="en-US" altLang="zh-CN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1kg</a:t>
            </a: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无烟煤放出的热量，</a:t>
            </a:r>
            <a:endParaRPr lang="zh-CN" altLang="en-US" sz="24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是燃烧</a:t>
            </a:r>
            <a:r>
              <a:rPr lang="en-US" altLang="zh-CN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1kg</a:t>
            </a: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木柴放出热量的</a:t>
            </a:r>
            <a:endParaRPr lang="zh-CN" altLang="en-US" sz="24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r>
              <a:rPr lang="en-US" altLang="zh-CN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</a:t>
            </a: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倍多。</a:t>
            </a:r>
            <a:endParaRPr lang="zh-CN" altLang="en-US" sz="24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  <p:bldP spid="15" grpId="0" bldLvl="0" animBg="1"/>
      <p:bldP spid="17" grpId="0"/>
      <p:bldP spid="16" grpId="0" bldLvl="0" animBg="1"/>
      <p:bldP spid="17" grpId="1"/>
      <p:bldP spid="16" grpId="1" bldLvl="0" animBg="1"/>
      <p:bldP spid="14" grpId="1" bldLvl="0" animBg="1"/>
      <p:bldP spid="15" grpId="1" bldLvl="0" animBg="1"/>
      <p:bldP spid="3" grpId="0" animBg="1"/>
      <p:bldP spid="26" grpId="0" bldLvl="0" animBg="1"/>
      <p:bldP spid="4" grpId="0"/>
      <p:bldP spid="3" grpId="1" animBg="1"/>
      <p:bldP spid="26" grpId="1" bldLvl="0" animBg="1"/>
      <p:bldP spid="4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71103" y="388997"/>
            <a:ext cx="21130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讲授新课</a:t>
            </a:r>
            <a:endParaRPr lang="zh-CN" altLang="en-US" sz="2800" b="1" dirty="0">
              <a:solidFill>
                <a:schemeClr val="bg2">
                  <a:lumMod val="1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068830" y="514727"/>
            <a:ext cx="42405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（</a:t>
            </a:r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sym typeface="+mn-ea"/>
              </a:rPr>
              <a:t>燃料的热值</a:t>
            </a:r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）</a:t>
            </a:r>
            <a:endParaRPr lang="zh-CN" altLang="en-US" b="1" dirty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584450" y="2653665"/>
            <a:ext cx="810069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>
                <a:solidFill>
                  <a:srgbClr val="E97117"/>
                </a:solidFill>
                <a:latin typeface="微软雅黑" panose="020B0503020204020204" charset="-122"/>
                <a:ea typeface="微软雅黑" panose="020B0503020204020204" charset="-122"/>
              </a:rPr>
              <a:t>(</a:t>
            </a:r>
            <a:r>
              <a:rPr lang="zh-CN" altLang="en-US" sz="2400">
                <a:solidFill>
                  <a:srgbClr val="E97117"/>
                </a:solidFill>
                <a:latin typeface="微软雅黑" panose="020B0503020204020204" charset="-122"/>
                <a:ea typeface="微软雅黑" panose="020B0503020204020204" charset="-122"/>
              </a:rPr>
              <a:t>燃烧相同质量的不同燃料，放出的热量不同</a:t>
            </a:r>
            <a:r>
              <a:rPr lang="en-US" altLang="zh-CN" sz="2400">
                <a:solidFill>
                  <a:srgbClr val="E97117"/>
                </a:solidFill>
                <a:latin typeface="微软雅黑" panose="020B0503020204020204" charset="-122"/>
                <a:ea typeface="微软雅黑" panose="020B0503020204020204" charset="-122"/>
              </a:rPr>
              <a:t>)</a:t>
            </a:r>
            <a:endParaRPr lang="en-US" altLang="zh-CN" sz="2400">
              <a:solidFill>
                <a:srgbClr val="E97117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74370" y="1946910"/>
            <a:ext cx="1260665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000" b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某种燃料完全燃烧放出的热量</a:t>
            </a:r>
            <a:r>
              <a:rPr lang="en-US" altLang="zh-CN" sz="4000" b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/质量=____________</a:t>
            </a:r>
            <a:endParaRPr lang="en-US" altLang="zh-CN" sz="4000" b="1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2839720" y="3596640"/>
            <a:ext cx="374904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4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热值单位</a:t>
            </a:r>
            <a:endParaRPr lang="zh-CN" altLang="en-US" sz="44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矩形 16"/>
          <p:cNvSpPr/>
          <p:nvPr/>
        </p:nvSpPr>
        <p:spPr>
          <a:xfrm flipV="1">
            <a:off x="5754370" y="3952240"/>
            <a:ext cx="225425" cy="762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rgbClr val="E97117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6106160" y="3688715"/>
            <a:ext cx="539877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焦</a:t>
            </a:r>
            <a:r>
              <a:rPr lang="en-US" altLang="zh-CN" sz="320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/</a:t>
            </a:r>
            <a:r>
              <a:rPr lang="zh-CN" altLang="en-US" sz="320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每千克（J/kg</a:t>
            </a:r>
            <a:r>
              <a:rPr lang="en-US" altLang="zh-CN" sz="320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)</a:t>
            </a:r>
            <a:endParaRPr lang="en-US" altLang="zh-CN" sz="320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矩形 5"/>
          <p:cNvSpPr/>
          <p:nvPr/>
        </p:nvSpPr>
        <p:spPr>
          <a:xfrm flipV="1">
            <a:off x="5391150" y="3952240"/>
            <a:ext cx="225425" cy="762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rgbClr val="E97117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536065" y="4472305"/>
            <a:ext cx="1176909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sz="3200">
                <a:solidFill>
                  <a:srgbClr val="E97117"/>
                </a:solidFill>
                <a:latin typeface="微软雅黑" panose="020B0503020204020204" charset="-122"/>
                <a:ea typeface="微软雅黑" panose="020B0503020204020204" charset="-122"/>
              </a:rPr>
              <a:t>热值在数值上等于1kg某种燃料完全燃烧放出的热量</a:t>
            </a:r>
            <a:r>
              <a:rPr lang="zh-CN" sz="3200">
                <a:solidFill>
                  <a:srgbClr val="E97117"/>
                </a:solidFill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sz="3200">
              <a:solidFill>
                <a:srgbClr val="E97117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973820" y="1920240"/>
            <a:ext cx="5374640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40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燃料的热值</a:t>
            </a:r>
            <a:endParaRPr lang="en-US" altLang="zh-CN" sz="40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en-US" altLang="zh-CN" sz="40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1" name="图片 10">
            <a:hlinkClick r:id="rId1" action="ppaction://hlinksldjump"/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5049" y="5877150"/>
            <a:ext cx="1269841" cy="38095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  <p:bldP spid="8" grpId="0"/>
      <p:bldP spid="15" grpId="0"/>
      <p:bldP spid="19" grpId="0"/>
      <p:bldP spid="17" grpId="0" animBg="1"/>
      <p:bldP spid="6" grpId="0" animBg="1"/>
    </p:bldLst>
  </p:timing>
</p:sld>
</file>

<file path=ppt/tags/tag1.xml><?xml version="1.0" encoding="utf-8"?>
<p:tagLst xmlns:p="http://schemas.openxmlformats.org/presentationml/2006/main">
  <p:tag name="KSO_WM_DOC_GUID" val="{1fe60e50-013a-4409-af6f-e5b6616e0fbe}"/>
</p:tagLst>
</file>

<file path=ppt/theme/theme1.xml><?xml version="1.0" encoding="utf-8"?>
<a:theme xmlns:a="http://schemas.openxmlformats.org/drawingml/2006/main" name="Office 主题​​">
  <a:themeElements>
    <a:clrScheme name="自定义 3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159F18"/>
      </a:accent1>
      <a:accent2>
        <a:srgbClr val="6DC01A"/>
      </a:accent2>
      <a:accent3>
        <a:srgbClr val="5EB408"/>
      </a:accent3>
      <a:accent4>
        <a:srgbClr val="8BBD1D"/>
      </a:accent4>
      <a:accent5>
        <a:srgbClr val="8ABF13"/>
      </a:accent5>
      <a:accent6>
        <a:srgbClr val="ACEB0F"/>
      </a:accent6>
      <a:hlink>
        <a:srgbClr val="000000"/>
      </a:hlink>
      <a:folHlink>
        <a:srgbClr val="BFBFBF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1676</Words>
  <Application>WPS 演示</Application>
  <PresentationFormat>自定义</PresentationFormat>
  <Paragraphs>311</Paragraphs>
  <Slides>18</Slides>
  <Notes>16</Notes>
  <HiddenSlides>0</HiddenSlides>
  <MMClips>0</MMClips>
  <ScaleCrop>false</ScaleCrop>
  <HeadingPairs>
    <vt:vector size="8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4</vt:i4>
      </vt:variant>
      <vt:variant>
        <vt:lpstr>幻灯片标题</vt:lpstr>
      </vt:variant>
      <vt:variant>
        <vt:i4>18</vt:i4>
      </vt:variant>
    </vt:vector>
  </HeadingPairs>
  <TitlesOfParts>
    <vt:vector size="33" baseType="lpstr">
      <vt:lpstr>Arial</vt:lpstr>
      <vt:lpstr>宋体</vt:lpstr>
      <vt:lpstr>Wingdings</vt:lpstr>
      <vt:lpstr>微软雅黑</vt:lpstr>
      <vt:lpstr>黑体</vt:lpstr>
      <vt:lpstr>Agency FB</vt:lpstr>
      <vt:lpstr>Malgun Gothic</vt:lpstr>
      <vt:lpstr>幼圆</vt:lpstr>
      <vt:lpstr>微软雅黑 Light</vt:lpstr>
      <vt:lpstr>Arial Unicode MS</vt:lpstr>
      <vt:lpstr>Office 主题​​</vt:lpstr>
      <vt:lpstr>Equation.KSEE3</vt:lpstr>
      <vt:lpstr>Equation.KSEE3</vt:lpstr>
      <vt:lpstr>Equation.KSEE3</vt:lpstr>
      <vt:lpstr>Equation.KSEE3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1.10信息化教师说课05PPT</dc:title>
  <dc:creator>Administrator</dc:creator>
  <cp:lastModifiedBy>Administrator</cp:lastModifiedBy>
  <cp:revision>335</cp:revision>
  <dcterms:created xsi:type="dcterms:W3CDTF">2018-01-10T07:31:00Z</dcterms:created>
  <dcterms:modified xsi:type="dcterms:W3CDTF">2019-09-03T07:08:42Z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2052-11.1.0.8976</vt:lpwstr>
  </property>
</Properties>
</file>