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docx" ContentType="application/vnd.openxmlformats-officedocument.wordprocessingml.document"/>
  <Default Extension="emf" ContentType="image/x-emf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61" r:id="rId4"/>
    <p:sldId id="265" r:id="rId5"/>
    <p:sldId id="749" r:id="rId6"/>
    <p:sldId id="757" r:id="rId7"/>
    <p:sldId id="660" r:id="rId8"/>
    <p:sldId id="622" r:id="rId9"/>
    <p:sldId id="782" r:id="rId10"/>
    <p:sldId id="783" r:id="rId11"/>
    <p:sldId id="758" r:id="rId12"/>
    <p:sldId id="759" r:id="rId13"/>
    <p:sldId id="716" r:id="rId14"/>
    <p:sldId id="672" r:id="rId15"/>
    <p:sldId id="762" r:id="rId16"/>
    <p:sldId id="263" r:id="rId17"/>
    <p:sldId id="664" r:id="rId18"/>
    <p:sldId id="765" r:id="rId19"/>
    <p:sldId id="784" r:id="rId20"/>
    <p:sldId id="724" r:id="rId21"/>
    <p:sldId id="766" r:id="rId22"/>
    <p:sldId id="767" r:id="rId23"/>
    <p:sldId id="768" r:id="rId24"/>
    <p:sldId id="769" r:id="rId25"/>
    <p:sldId id="770" r:id="rId26"/>
    <p:sldId id="771" r:id="rId27"/>
    <p:sldId id="772" r:id="rId28"/>
    <p:sldId id="785" r:id="rId29"/>
    <p:sldId id="773" r:id="rId30"/>
    <p:sldId id="786" r:id="rId31"/>
    <p:sldId id="774" r:id="rId32"/>
    <p:sldId id="775" r:id="rId33"/>
    <p:sldId id="776" r:id="rId34"/>
    <p:sldId id="777" r:id="rId35"/>
    <p:sldId id="372" r:id="rId36"/>
    <p:sldId id="575" r:id="rId37"/>
    <p:sldId id="697" r:id="rId38"/>
    <p:sldId id="469" r:id="rId39"/>
    <p:sldId id="787" r:id="rId40"/>
    <p:sldId id="612" r:id="rId41"/>
    <p:sldId id="747" r:id="rId42"/>
    <p:sldId id="789" r:id="rId43"/>
    <p:sldId id="790" r:id="rId44"/>
    <p:sldId id="791" r:id="rId45"/>
    <p:sldId id="792" r:id="rId46"/>
    <p:sldId id="806" r:id="rId47"/>
    <p:sldId id="795" r:id="rId48"/>
    <p:sldId id="793" r:id="rId49"/>
    <p:sldId id="799" r:id="rId50"/>
    <p:sldId id="800" r:id="rId51"/>
    <p:sldId id="801" r:id="rId52"/>
    <p:sldId id="802" r:id="rId53"/>
    <p:sldId id="803" r:id="rId54"/>
    <p:sldId id="804" r:id="rId55"/>
    <p:sldId id="805" r:id="rId56"/>
  </p:sldIdLst>
  <p:sldSz cx="12190095" cy="6859270"/>
  <p:notesSz cx="6858000" cy="9144000"/>
  <p:custDataLst>
    <p:tags r:id="rId57"/>
  </p:custDataLst>
  <p:defaultTextStyle>
    <a:defPPr>
      <a:defRPr lang="zh-CN"/>
    </a:defPPr>
    <a:lvl1pPr marL="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7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3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5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493" autoAdjust="0"/>
    <p:restoredTop sz="94712" autoAdjust="0"/>
  </p:normalViewPr>
  <p:slideViewPr>
    <p:cSldViewPr>
      <p:cViewPr varScale="1">
        <p:scale>
          <a:sx n="108" d="100"/>
          <a:sy n="108" d="100"/>
        </p:scale>
        <p:origin x="-762" y="-78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3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slide" Target="slides/slide16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7.xml" /><Relationship Id="rId21" Type="http://schemas.openxmlformats.org/officeDocument/2006/relationships/slide" Target="slides/slide18.xml" /><Relationship Id="rId22" Type="http://schemas.openxmlformats.org/officeDocument/2006/relationships/slide" Target="slides/slide19.xml" /><Relationship Id="rId23" Type="http://schemas.openxmlformats.org/officeDocument/2006/relationships/slide" Target="slides/slide20.xml" /><Relationship Id="rId24" Type="http://schemas.openxmlformats.org/officeDocument/2006/relationships/slide" Target="slides/slide21.xml" /><Relationship Id="rId25" Type="http://schemas.openxmlformats.org/officeDocument/2006/relationships/slide" Target="slides/slide22.xml" /><Relationship Id="rId26" Type="http://schemas.openxmlformats.org/officeDocument/2006/relationships/slide" Target="slides/slide23.xml" /><Relationship Id="rId27" Type="http://schemas.openxmlformats.org/officeDocument/2006/relationships/slide" Target="slides/slide24.xml" /><Relationship Id="rId28" Type="http://schemas.openxmlformats.org/officeDocument/2006/relationships/slide" Target="slides/slide25.xml" /><Relationship Id="rId29" Type="http://schemas.openxmlformats.org/officeDocument/2006/relationships/slide" Target="slides/slide26.xml" /><Relationship Id="rId3" Type="http://schemas.openxmlformats.org/officeDocument/2006/relationships/handoutMaster" Target="handoutMasters/handoutMaster1.xml" /><Relationship Id="rId30" Type="http://schemas.openxmlformats.org/officeDocument/2006/relationships/slide" Target="slides/slide27.xml" /><Relationship Id="rId31" Type="http://schemas.openxmlformats.org/officeDocument/2006/relationships/slide" Target="slides/slide28.xml" /><Relationship Id="rId32" Type="http://schemas.openxmlformats.org/officeDocument/2006/relationships/slide" Target="slides/slide29.xml" /><Relationship Id="rId33" Type="http://schemas.openxmlformats.org/officeDocument/2006/relationships/slide" Target="slides/slide30.xml" /><Relationship Id="rId34" Type="http://schemas.openxmlformats.org/officeDocument/2006/relationships/slide" Target="slides/slide31.xml" /><Relationship Id="rId35" Type="http://schemas.openxmlformats.org/officeDocument/2006/relationships/slide" Target="slides/slide32.xml" /><Relationship Id="rId36" Type="http://schemas.openxmlformats.org/officeDocument/2006/relationships/slide" Target="slides/slide33.xml" /><Relationship Id="rId37" Type="http://schemas.openxmlformats.org/officeDocument/2006/relationships/slide" Target="slides/slide34.xml" /><Relationship Id="rId38" Type="http://schemas.openxmlformats.org/officeDocument/2006/relationships/slide" Target="slides/slide35.xml" /><Relationship Id="rId39" Type="http://schemas.openxmlformats.org/officeDocument/2006/relationships/slide" Target="slides/slide36.xml" /><Relationship Id="rId4" Type="http://schemas.openxmlformats.org/officeDocument/2006/relationships/slide" Target="slides/slide1.xml" /><Relationship Id="rId40" Type="http://schemas.openxmlformats.org/officeDocument/2006/relationships/slide" Target="slides/slide37.xml" /><Relationship Id="rId41" Type="http://schemas.openxmlformats.org/officeDocument/2006/relationships/slide" Target="slides/slide38.xml" /><Relationship Id="rId42" Type="http://schemas.openxmlformats.org/officeDocument/2006/relationships/slide" Target="slides/slide39.xml" /><Relationship Id="rId43" Type="http://schemas.openxmlformats.org/officeDocument/2006/relationships/slide" Target="slides/slide40.xml" /><Relationship Id="rId44" Type="http://schemas.openxmlformats.org/officeDocument/2006/relationships/slide" Target="slides/slide41.xml" /><Relationship Id="rId45" Type="http://schemas.openxmlformats.org/officeDocument/2006/relationships/slide" Target="slides/slide42.xml" /><Relationship Id="rId46" Type="http://schemas.openxmlformats.org/officeDocument/2006/relationships/slide" Target="slides/slide43.xml" /><Relationship Id="rId47" Type="http://schemas.openxmlformats.org/officeDocument/2006/relationships/slide" Target="slides/slide44.xml" /><Relationship Id="rId48" Type="http://schemas.openxmlformats.org/officeDocument/2006/relationships/slide" Target="slides/slide45.xml" /><Relationship Id="rId49" Type="http://schemas.openxmlformats.org/officeDocument/2006/relationships/slide" Target="slides/slide46.xml" /><Relationship Id="rId5" Type="http://schemas.openxmlformats.org/officeDocument/2006/relationships/slide" Target="slides/slide2.xml" /><Relationship Id="rId50" Type="http://schemas.openxmlformats.org/officeDocument/2006/relationships/slide" Target="slides/slide47.xml" /><Relationship Id="rId51" Type="http://schemas.openxmlformats.org/officeDocument/2006/relationships/slide" Target="slides/slide48.xml" /><Relationship Id="rId52" Type="http://schemas.openxmlformats.org/officeDocument/2006/relationships/slide" Target="slides/slide49.xml" /><Relationship Id="rId53" Type="http://schemas.openxmlformats.org/officeDocument/2006/relationships/slide" Target="slides/slide50.xml" /><Relationship Id="rId54" Type="http://schemas.openxmlformats.org/officeDocument/2006/relationships/slide" Target="slides/slide51.xml" /><Relationship Id="rId55" Type="http://schemas.openxmlformats.org/officeDocument/2006/relationships/slide" Target="slides/slide52.xml" /><Relationship Id="rId56" Type="http://schemas.openxmlformats.org/officeDocument/2006/relationships/slide" Target="slides/slide53.xml" /><Relationship Id="rId57" Type="http://schemas.openxmlformats.org/officeDocument/2006/relationships/tags" Target="tags/tag63.xml" /><Relationship Id="rId58" Type="http://schemas.openxmlformats.org/officeDocument/2006/relationships/presProps" Target="presProps.xml" /><Relationship Id="rId59" Type="http://schemas.openxmlformats.org/officeDocument/2006/relationships/viewProps" Target="viewProps.xml" /><Relationship Id="rId6" Type="http://schemas.openxmlformats.org/officeDocument/2006/relationships/slide" Target="slides/slide3.xml" /><Relationship Id="rId60" Type="http://schemas.openxmlformats.org/officeDocument/2006/relationships/theme" Target="theme/theme1.xml" /><Relationship Id="rId61" Type="http://schemas.openxmlformats.org/officeDocument/2006/relationships/tableStyles" Target="tableStyles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emf" /></Relationships>
</file>

<file path=ppt/drawings/_rels/vmlDrawing2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emf" /></Relationships>
</file>

<file path=ppt/drawings/_rels/vmlDrawing3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5.emf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C0901-3DCA-48F9-B0CB-D8F0D1E6B36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D9095-D5A4-4D04-8CEB-69FB25E1308C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4836C-7D3D-44DD-AD4F-98DBA4D10582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C9960B-A742-4F79-9BC8-14A4E9893419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tags" Target="../tags/tag3.xml" /><Relationship Id="rId4" Type="http://schemas.openxmlformats.org/officeDocument/2006/relationships/tags" Target="../tags/tag4.xml" /><Relationship Id="rId5" Type="http://schemas.openxmlformats.org/officeDocument/2006/relationships/tags" Target="../tags/tag5.xml" /><Relationship Id="rId6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8.xml" /><Relationship Id="rId2" Type="http://schemas.openxmlformats.org/officeDocument/2006/relationships/tags" Target="../tags/tag49.xml" /><Relationship Id="rId3" Type="http://schemas.openxmlformats.org/officeDocument/2006/relationships/tags" Target="../tags/tag50.xml" /><Relationship Id="rId4" Type="http://schemas.openxmlformats.org/officeDocument/2006/relationships/tags" Target="../tags/tag51.xml" /><Relationship Id="rId5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2.xml" /><Relationship Id="rId2" Type="http://schemas.openxmlformats.org/officeDocument/2006/relationships/tags" Target="../tags/tag53.xml" /><Relationship Id="rId3" Type="http://schemas.openxmlformats.org/officeDocument/2006/relationships/tags" Target="../tags/tag54.xml" /><Relationship Id="rId4" Type="http://schemas.openxmlformats.org/officeDocument/2006/relationships/tags" Target="../tags/tag55.xml" /><Relationship Id="rId5" Type="http://schemas.openxmlformats.org/officeDocument/2006/relationships/tags" Target="../tags/tag56.xml" /><Relationship Id="rId6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6.xml" /><Relationship Id="rId2" Type="http://schemas.openxmlformats.org/officeDocument/2006/relationships/tags" Target="../tags/tag7.xml" /><Relationship Id="rId3" Type="http://schemas.openxmlformats.org/officeDocument/2006/relationships/tags" Target="../tags/tag8.xml" /><Relationship Id="rId4" Type="http://schemas.openxmlformats.org/officeDocument/2006/relationships/tags" Target="../tags/tag9.xml" /><Relationship Id="rId5" Type="http://schemas.openxmlformats.org/officeDocument/2006/relationships/tags" Target="../tags/tag10.xml" /><Relationship Id="rId6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1.xml" /><Relationship Id="rId2" Type="http://schemas.openxmlformats.org/officeDocument/2006/relationships/tags" Target="../tags/tag12.xml" /><Relationship Id="rId3" Type="http://schemas.openxmlformats.org/officeDocument/2006/relationships/tags" Target="../tags/tag13.xml" /><Relationship Id="rId4" Type="http://schemas.openxmlformats.org/officeDocument/2006/relationships/tags" Target="../tags/tag14.xml" /><Relationship Id="rId5" Type="http://schemas.openxmlformats.org/officeDocument/2006/relationships/tags" Target="../tags/tag15.xml" /><Relationship Id="rId6" Type="http://schemas.openxmlformats.org/officeDocument/2006/relationships/slideMaster" Target="../slideMasters/slideMaster1.xml" /></Relationships>
</file>

<file path=ppt/slideLayouts/_rels/slideLayout3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6.xml" /><Relationship Id="rId2" Type="http://schemas.openxmlformats.org/officeDocument/2006/relationships/tags" Target="../tags/tag17.xml" /><Relationship Id="rId3" Type="http://schemas.openxmlformats.org/officeDocument/2006/relationships/tags" Target="../tags/tag18.xml" /><Relationship Id="rId4" Type="http://schemas.openxmlformats.org/officeDocument/2006/relationships/tags" Target="../tags/tag19.xml" /><Relationship Id="rId5" Type="http://schemas.openxmlformats.org/officeDocument/2006/relationships/tags" Target="../tags/tag20.xml" /><Relationship Id="rId6" Type="http://schemas.openxmlformats.org/officeDocument/2006/relationships/tags" Target="../tags/tag21.xml" /><Relationship Id="rId7" Type="http://schemas.openxmlformats.org/officeDocument/2006/relationships/slideMaster" Target="../slideMasters/slideMaster1.xml" /></Relationships>
</file>

<file path=ppt/slideLayouts/_rels/slideLayout4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2.xml" /><Relationship Id="rId2" Type="http://schemas.openxmlformats.org/officeDocument/2006/relationships/tags" Target="../tags/tag23.xml" /><Relationship Id="rId3" Type="http://schemas.openxmlformats.org/officeDocument/2006/relationships/tags" Target="../tags/tag24.xml" /><Relationship Id="rId4" Type="http://schemas.openxmlformats.org/officeDocument/2006/relationships/tags" Target="../tags/tag25.xml" /><Relationship Id="rId5" Type="http://schemas.openxmlformats.org/officeDocument/2006/relationships/tags" Target="../tags/tag26.xml" /><Relationship Id="rId6" Type="http://schemas.openxmlformats.org/officeDocument/2006/relationships/tags" Target="../tags/tag27.xml" /><Relationship Id="rId7" Type="http://schemas.openxmlformats.org/officeDocument/2006/relationships/tags" Target="../tags/tag28.xml" /><Relationship Id="rId8" Type="http://schemas.openxmlformats.org/officeDocument/2006/relationships/tags" Target="../tags/tag29.xml" /><Relationship Id="rId9" Type="http://schemas.openxmlformats.org/officeDocument/2006/relationships/slideMaster" Target="../slideMasters/slideMaster1.xml" /></Relationships>
</file>

<file path=ppt/slideLayouts/_rels/slideLayout5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0.xml" /><Relationship Id="rId2" Type="http://schemas.openxmlformats.org/officeDocument/2006/relationships/tags" Target="../tags/tag31.xml" /><Relationship Id="rId3" Type="http://schemas.openxmlformats.org/officeDocument/2006/relationships/tags" Target="../tags/tag32.xml" /><Relationship Id="rId4" Type="http://schemas.openxmlformats.org/officeDocument/2006/relationships/tags" Target="../tags/tag33.xml" /><Relationship Id="rId5" Type="http://schemas.openxmlformats.org/officeDocument/2006/relationships/slideMaster" Target="../slideMasters/slideMaster1.xml" /></Relationships>
</file>

<file path=ppt/slideLayouts/_rels/slideLayout6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4.xml" /><Relationship Id="rId2" Type="http://schemas.openxmlformats.org/officeDocument/2006/relationships/tags" Target="../tags/tag35.xml" /><Relationship Id="rId3" Type="http://schemas.openxmlformats.org/officeDocument/2006/relationships/tags" Target="../tags/tag36.xml" /><Relationship Id="rId4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7.xml" /><Relationship Id="rId2" Type="http://schemas.openxmlformats.org/officeDocument/2006/relationships/tags" Target="../tags/tag38.xml" /><Relationship Id="rId3" Type="http://schemas.openxmlformats.org/officeDocument/2006/relationships/tags" Target="../tags/tag39.xml" /><Relationship Id="rId4" Type="http://schemas.openxmlformats.org/officeDocument/2006/relationships/tags" Target="../tags/tag40.xml" /><Relationship Id="rId5" Type="http://schemas.openxmlformats.org/officeDocument/2006/relationships/tags" Target="../tags/tag41.xml" /><Relationship Id="rId6" Type="http://schemas.openxmlformats.org/officeDocument/2006/relationships/tags" Target="../tags/tag42.xml" /><Relationship Id="rId7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3.xml" /><Relationship Id="rId2" Type="http://schemas.openxmlformats.org/officeDocument/2006/relationships/tags" Target="../tags/tag44.xml" /><Relationship Id="rId3" Type="http://schemas.openxmlformats.org/officeDocument/2006/relationships/tags" Target="../tags/tag45.xml" /><Relationship Id="rId4" Type="http://schemas.openxmlformats.org/officeDocument/2006/relationships/tags" Target="../tags/tag46.xml" /><Relationship Id="rId5" Type="http://schemas.openxmlformats.org/officeDocument/2006/relationships/tags" Target="../tags/tag47.xml" /><Relationship Id="rId6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613" y="914569"/>
            <a:ext cx="9797669" cy="2570876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613" y="3561059"/>
            <a:ext cx="9797669" cy="1472673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5365" indent="0" algn="ctr">
              <a:buNone/>
              <a:defRPr sz="1600"/>
            </a:lvl6pPr>
            <a:lvl7pPr marL="2742565" indent="0" algn="ctr">
              <a:buNone/>
              <a:defRPr sz="1600"/>
            </a:lvl7pPr>
            <a:lvl8pPr marL="3199765" indent="0" algn="ctr">
              <a:buNone/>
              <a:defRPr sz="1600"/>
            </a:lvl8pPr>
            <a:lvl9pPr marL="3656965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305" y="774143"/>
            <a:ext cx="10971086" cy="548381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613" y="2484460"/>
            <a:ext cx="9797669" cy="1018989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613" y="3561059"/>
            <a:ext cx="9797669" cy="471687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05" y="1490676"/>
            <a:ext cx="10967486" cy="4760081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489" y="3849113"/>
            <a:ext cx="7767586" cy="766942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489" y="4616055"/>
            <a:ext cx="7767586" cy="867761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5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7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305" y="1501478"/>
            <a:ext cx="5175991" cy="4749279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0598" y="1501478"/>
            <a:ext cx="5175991" cy="4749279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305" y="1429465"/>
            <a:ext cx="5341565" cy="381671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305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4776" y="1421992"/>
            <a:ext cx="5341565" cy="381671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4776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5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5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5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305" y="1555488"/>
            <a:ext cx="5232259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49408" y="1555488"/>
            <a:ext cx="5226383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3201" y="914569"/>
            <a:ext cx="1043837" cy="5030131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257" y="914569"/>
            <a:ext cx="9167767" cy="5030131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6765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slideLayout" Target="../slideLayouts/slideLayout17.xml" /><Relationship Id="rId18" Type="http://schemas.openxmlformats.org/officeDocument/2006/relationships/slideLayout" Target="../slideLayouts/slideLayout18.xml" /><Relationship Id="rId19" Type="http://schemas.openxmlformats.org/officeDocument/2006/relationships/slideLayout" Target="../slideLayouts/slideLayout19.xml" /><Relationship Id="rId2" Type="http://schemas.openxmlformats.org/officeDocument/2006/relationships/slideLayout" Target="../slideLayouts/slideLayout2.xml" /><Relationship Id="rId20" Type="http://schemas.openxmlformats.org/officeDocument/2006/relationships/slideLayout" Target="../slideLayouts/slideLayout20.xml" /><Relationship Id="rId21" Type="http://schemas.openxmlformats.org/officeDocument/2006/relationships/slideLayout" Target="../slideLayouts/slideLayout21.xml" /><Relationship Id="rId22" Type="http://schemas.openxmlformats.org/officeDocument/2006/relationships/slideLayout" Target="../slideLayouts/slideLayout22.xml" /><Relationship Id="rId23" Type="http://schemas.openxmlformats.org/officeDocument/2006/relationships/slideLayout" Target="../slideLayouts/slideLayout23.xml" /><Relationship Id="rId24" Type="http://schemas.openxmlformats.org/officeDocument/2006/relationships/slideLayout" Target="../slideLayouts/slideLayout24.xml" /><Relationship Id="rId25" Type="http://schemas.openxmlformats.org/officeDocument/2006/relationships/slideLayout" Target="../slideLayouts/slideLayout25.xml" /><Relationship Id="rId26" Type="http://schemas.openxmlformats.org/officeDocument/2006/relationships/slideLayout" Target="../slideLayouts/slideLayout26.xml" /><Relationship Id="rId27" Type="http://schemas.openxmlformats.org/officeDocument/2006/relationships/slideLayout" Target="../slideLayouts/slideLayout27.xml" /><Relationship Id="rId28" Type="http://schemas.openxmlformats.org/officeDocument/2006/relationships/slideLayout" Target="../slideLayouts/slideLayout28.xml" /><Relationship Id="rId29" Type="http://schemas.openxmlformats.org/officeDocument/2006/relationships/slideLayout" Target="../slideLayouts/slideLayout29.xml" /><Relationship Id="rId3" Type="http://schemas.openxmlformats.org/officeDocument/2006/relationships/slideLayout" Target="../slideLayouts/slideLayout3.xml" /><Relationship Id="rId30" Type="http://schemas.openxmlformats.org/officeDocument/2006/relationships/slideLayout" Target="../slideLayouts/slideLayout30.xml" /><Relationship Id="rId31" Type="http://schemas.openxmlformats.org/officeDocument/2006/relationships/slideLayout" Target="../slideLayouts/slideLayout31.xml" /><Relationship Id="rId32" Type="http://schemas.openxmlformats.org/officeDocument/2006/relationships/slideLayout" Target="../slideLayouts/slideLayout32.xml" /><Relationship Id="rId33" Type="http://schemas.openxmlformats.org/officeDocument/2006/relationships/slideLayout" Target="../slideLayouts/slideLayout33.xml" /><Relationship Id="rId34" Type="http://schemas.openxmlformats.org/officeDocument/2006/relationships/slideLayout" Target="../slideLayouts/slideLayout34.xml" /><Relationship Id="rId35" Type="http://schemas.openxmlformats.org/officeDocument/2006/relationships/slideLayout" Target="../slideLayouts/slideLayout35.xml" /><Relationship Id="rId36" Type="http://schemas.openxmlformats.org/officeDocument/2006/relationships/slideLayout" Target="../slideLayouts/slideLayout36.xml" /><Relationship Id="rId37" Type="http://schemas.openxmlformats.org/officeDocument/2006/relationships/slideLayout" Target="../slideLayouts/slideLayout37.xml" /><Relationship Id="rId38" Type="http://schemas.openxmlformats.org/officeDocument/2006/relationships/slideLayout" Target="../slideLayouts/slideLayout38.xml" /><Relationship Id="rId39" Type="http://schemas.openxmlformats.org/officeDocument/2006/relationships/slideLayout" Target="../slideLayouts/slideLayout39.xml" /><Relationship Id="rId4" Type="http://schemas.openxmlformats.org/officeDocument/2006/relationships/slideLayout" Target="../slideLayouts/slideLayout4.xml" /><Relationship Id="rId40" Type="http://schemas.openxmlformats.org/officeDocument/2006/relationships/slideLayout" Target="../slideLayouts/slideLayout40.xml" /><Relationship Id="rId41" Type="http://schemas.openxmlformats.org/officeDocument/2006/relationships/slideLayout" Target="../slideLayouts/slideLayout41.xml" /><Relationship Id="rId42" Type="http://schemas.openxmlformats.org/officeDocument/2006/relationships/slideLayout" Target="../slideLayouts/slideLayout42.xml" /><Relationship Id="rId43" Type="http://schemas.openxmlformats.org/officeDocument/2006/relationships/slideLayout" Target="../slideLayouts/slideLayout43.xml" /><Relationship Id="rId44" Type="http://schemas.openxmlformats.org/officeDocument/2006/relationships/slideLayout" Target="../slideLayouts/slideLayout44.xml" /><Relationship Id="rId45" Type="http://schemas.openxmlformats.org/officeDocument/2006/relationships/slideLayout" Target="../slideLayouts/slideLayout45.xml" /><Relationship Id="rId46" Type="http://schemas.openxmlformats.org/officeDocument/2006/relationships/slideLayout" Target="../slideLayouts/slideLayout46.xml" /><Relationship Id="rId47" Type="http://schemas.openxmlformats.org/officeDocument/2006/relationships/slideLayout" Target="../slideLayouts/slideLayout47.xml" /><Relationship Id="rId48" Type="http://schemas.openxmlformats.org/officeDocument/2006/relationships/slideLayout" Target="../slideLayouts/slideLayout48.xml" /><Relationship Id="rId49" Type="http://schemas.openxmlformats.org/officeDocument/2006/relationships/slideLayout" Target="../slideLayouts/slideLayout49.xml" /><Relationship Id="rId5" Type="http://schemas.openxmlformats.org/officeDocument/2006/relationships/slideLayout" Target="../slideLayouts/slideLayout5.xml" /><Relationship Id="rId50" Type="http://schemas.openxmlformats.org/officeDocument/2006/relationships/slideLayout" Target="../slideLayouts/slideLayout50.xml" /><Relationship Id="rId51" Type="http://schemas.openxmlformats.org/officeDocument/2006/relationships/slideLayout" Target="../slideLayouts/slideLayout51.xml" /><Relationship Id="rId52" Type="http://schemas.openxmlformats.org/officeDocument/2006/relationships/slideLayout" Target="../slideLayouts/slideLayout52.xml" /><Relationship Id="rId53" Type="http://schemas.openxmlformats.org/officeDocument/2006/relationships/slideLayout" Target="../slideLayouts/slideLayout53.xml" /><Relationship Id="rId54" Type="http://schemas.openxmlformats.org/officeDocument/2006/relationships/slideLayout" Target="../slideLayouts/slideLayout54.xml" /><Relationship Id="rId55" Type="http://schemas.openxmlformats.org/officeDocument/2006/relationships/slideLayout" Target="../slideLayouts/slideLayout55.xml" /><Relationship Id="rId56" Type="http://schemas.openxmlformats.org/officeDocument/2006/relationships/slideLayout" Target="../slideLayouts/slideLayout56.xml" /><Relationship Id="rId57" Type="http://schemas.openxmlformats.org/officeDocument/2006/relationships/slideLayout" Target="../slideLayouts/slideLayout57.xml" /><Relationship Id="rId58" Type="http://schemas.openxmlformats.org/officeDocument/2006/relationships/slideLayout" Target="../slideLayouts/slideLayout58.xml" /><Relationship Id="rId59" Type="http://schemas.openxmlformats.org/officeDocument/2006/relationships/slideLayout" Target="../slideLayouts/slideLayout59.xml" /><Relationship Id="rId6" Type="http://schemas.openxmlformats.org/officeDocument/2006/relationships/slideLayout" Target="../slideLayouts/slideLayout6.xml" /><Relationship Id="rId60" Type="http://schemas.openxmlformats.org/officeDocument/2006/relationships/slideLayout" Target="../slideLayouts/slideLayout60.xml" /><Relationship Id="rId61" Type="http://schemas.openxmlformats.org/officeDocument/2006/relationships/slideLayout" Target="../slideLayouts/slideLayout61.xml" /><Relationship Id="rId62" Type="http://schemas.openxmlformats.org/officeDocument/2006/relationships/slideLayout" Target="../slideLayouts/slideLayout62.xml" /><Relationship Id="rId63" Type="http://schemas.openxmlformats.org/officeDocument/2006/relationships/slideLayout" Target="../slideLayouts/slideLayout63.xml" /><Relationship Id="rId64" Type="http://schemas.openxmlformats.org/officeDocument/2006/relationships/slideLayout" Target="../slideLayouts/slideLayout64.xml" /><Relationship Id="rId65" Type="http://schemas.openxmlformats.org/officeDocument/2006/relationships/tags" Target="../tags/tag57.xml" /><Relationship Id="rId66" Type="http://schemas.openxmlformats.org/officeDocument/2006/relationships/tags" Target="../tags/tag58.xml" /><Relationship Id="rId67" Type="http://schemas.openxmlformats.org/officeDocument/2006/relationships/tags" Target="../tags/tag59.xml" /><Relationship Id="rId68" Type="http://schemas.openxmlformats.org/officeDocument/2006/relationships/tags" Target="../tags/tag60.xml" /><Relationship Id="rId69" Type="http://schemas.openxmlformats.org/officeDocument/2006/relationships/tags" Target="../tags/tag61.xml" /><Relationship Id="rId7" Type="http://schemas.openxmlformats.org/officeDocument/2006/relationships/slideLayout" Target="../slideLayouts/slideLayout7.xml" /><Relationship Id="rId70" Type="http://schemas.openxmlformats.org/officeDocument/2006/relationships/tags" Target="../tags/tag62.xml" /><Relationship Id="rId71" Type="http://schemas.openxmlformats.org/officeDocument/2006/relationships/theme" Target="../theme/theme1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65"/>
            </p:custDataLst>
          </p:nvPr>
        </p:nvSpPr>
        <p:spPr>
          <a:xfrm>
            <a:off x="608305" y="608513"/>
            <a:ext cx="10967486" cy="705731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66"/>
            </p:custDataLst>
          </p:nvPr>
        </p:nvSpPr>
        <p:spPr>
          <a:xfrm>
            <a:off x="608305" y="1490676"/>
            <a:ext cx="10967486" cy="4760081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67"/>
            </p:custDataLst>
          </p:nvPr>
        </p:nvSpPr>
        <p:spPr>
          <a:xfrm>
            <a:off x="611904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68"/>
            </p:custDataLst>
          </p:nvPr>
        </p:nvSpPr>
        <p:spPr>
          <a:xfrm>
            <a:off x="4115357" y="6315569"/>
            <a:ext cx="3959381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69"/>
            </p:custDataLst>
          </p:nvPr>
        </p:nvSpPr>
        <p:spPr>
          <a:xfrm>
            <a:off x="8876213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</p:spTree>
    <p:custDataLst>
      <p:tags r:id="rId70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  <p:sldLayoutId id="2147483692" r:id="rId44"/>
    <p:sldLayoutId id="2147483693" r:id="rId45"/>
    <p:sldLayoutId id="2147483694" r:id="rId46"/>
    <p:sldLayoutId id="2147483695" r:id="rId47"/>
    <p:sldLayoutId id="2147483696" r:id="rId48"/>
    <p:sldLayoutId id="2147483697" r:id="rId49"/>
    <p:sldLayoutId id="2147483698" r:id="rId50"/>
    <p:sldLayoutId id="2147483699" r:id="rId51"/>
    <p:sldLayoutId id="2147483700" r:id="rId52"/>
    <p:sldLayoutId id="2147483701" r:id="rId53"/>
    <p:sldLayoutId id="2147483702" r:id="rId54"/>
    <p:sldLayoutId id="2147483703" r:id="rId55"/>
    <p:sldLayoutId id="2147483704" r:id="rId56"/>
    <p:sldLayoutId id="2147483705" r:id="rId57"/>
    <p:sldLayoutId id="2147483706" r:id="rId58"/>
    <p:sldLayoutId id="2147483707" r:id="rId59"/>
    <p:sldLayoutId id="2147483708" r:id="rId60"/>
    <p:sldLayoutId id="2147483709" r:id="rId61"/>
    <p:sldLayoutId id="2147483710" r:id="rId62"/>
    <p:sldLayoutId id="2147483711" r:id="rId63"/>
    <p:sldLayoutId id="2147483712" r:id="rId64"/>
  </p:sldLayoutIdLst>
  <p:transition/>
  <p:timing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6765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1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2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3.xml" /><Relationship Id="rId2" Type="http://schemas.openxmlformats.org/officeDocument/2006/relationships/image" Target="../media/image6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4.xml" /><Relationship Id="rId2" Type="http://schemas.openxmlformats.org/officeDocument/2006/relationships/image" Target="../media/image7.jpe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5.xml" /><Relationship Id="rId2" Type="http://schemas.openxmlformats.org/officeDocument/2006/relationships/image" Target="../media/image8.jpe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6.xml" /><Relationship Id="rId2" Type="http://schemas.openxmlformats.org/officeDocument/2006/relationships/image" Target="../media/image9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7.xml" /><Relationship Id="rId2" Type="http://schemas.openxmlformats.org/officeDocument/2006/relationships/image" Target="../media/image10.jpe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8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9.xml" /><Relationship Id="rId2" Type="http://schemas.openxmlformats.org/officeDocument/2006/relationships/image" Target="../media/image11.jpe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0.xml" /><Relationship Id="rId2" Type="http://schemas.openxmlformats.org/officeDocument/2006/relationships/image" Target="../media/image12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package" Target="../embeddings/Document1.docx" TargetMode="Internal" /><Relationship Id="rId3" Type="http://schemas.openxmlformats.org/officeDocument/2006/relationships/image" Target="../media/image1.emf" /><Relationship Id="rId4" Type="http://schemas.openxmlformats.org/officeDocument/2006/relationships/vmlDrawing" Target="../drawings/vmlDrawing1.vm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1.xm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2.xml" /><Relationship Id="rId2" Type="http://schemas.openxmlformats.org/officeDocument/2006/relationships/image" Target="../media/image13.jpeg" /><Relationship Id="rId3" Type="http://schemas.openxmlformats.org/officeDocument/2006/relationships/image" Target="../media/image14.jpeg" /><Relationship Id="rId4" Type="http://schemas.openxmlformats.org/officeDocument/2006/relationships/image" Target="../media/image15.jpeg" /><Relationship Id="rId5" Type="http://schemas.openxmlformats.org/officeDocument/2006/relationships/image" Target="../media/image16.jpeg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3.xml" /><Relationship Id="rId2" Type="http://schemas.openxmlformats.org/officeDocument/2006/relationships/image" Target="../media/image17.jpeg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4.xml" /><Relationship Id="rId2" Type="http://schemas.openxmlformats.org/officeDocument/2006/relationships/image" Target="../media/image18.jpeg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5.xml" /><Relationship Id="rId2" Type="http://schemas.openxmlformats.org/officeDocument/2006/relationships/image" Target="../media/image19.jpeg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6.xml" /><Relationship Id="rId2" Type="http://schemas.openxmlformats.org/officeDocument/2006/relationships/image" Target="../media/image20.jpeg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7.xml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8.xml" /><Relationship Id="rId2" Type="http://schemas.openxmlformats.org/officeDocument/2006/relationships/image" Target="../media/image21.jpeg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0.xml" /><Relationship Id="rId2" Type="http://schemas.openxmlformats.org/officeDocument/2006/relationships/image" Target="../media/image2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1.xml" /><Relationship Id="rId2" Type="http://schemas.openxmlformats.org/officeDocument/2006/relationships/image" Target="../media/image23.jpeg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2.xml" /><Relationship Id="rId2" Type="http://schemas.openxmlformats.org/officeDocument/2006/relationships/image" Target="../media/image24.jpeg" /></Relationships>
</file>

<file path=ppt/slides/_rels/slide3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3.xml" /><Relationship Id="rId2" Type="http://schemas.openxmlformats.org/officeDocument/2006/relationships/image" Target="../media/image25.jpeg" /></Relationships>
</file>

<file path=ppt/slides/_rels/slide3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4.xml" /></Relationships>
</file>

<file path=ppt/slides/_rels/slide3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5.xml" /></Relationships>
</file>

<file path=ppt/slides/_rels/slide3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6.xml" /></Relationships>
</file>

<file path=ppt/slides/_rels/slide3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7.xml" /><Relationship Id="rId2" Type="http://schemas.openxmlformats.org/officeDocument/2006/relationships/image" Target="../media/image26.jpeg" /></Relationships>
</file>

<file path=ppt/slides/_rels/slide3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8.xml" /></Relationships>
</file>

<file path=ppt/slides/_rels/slide3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9.xml" /><Relationship Id="rId2" Type="http://schemas.openxmlformats.org/officeDocument/2006/relationships/image" Target="../media/image27.jpeg" /></Relationships>
</file>

<file path=ppt/slides/_rels/slide3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0.xml" /><Relationship Id="rId2" Type="http://schemas.openxmlformats.org/officeDocument/2006/relationships/image" Target="../media/image28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Relationship Id="rId2" Type="http://schemas.openxmlformats.org/officeDocument/2006/relationships/package" Target="../embeddings/Document2.docx" TargetMode="Internal" /><Relationship Id="rId3" Type="http://schemas.openxmlformats.org/officeDocument/2006/relationships/image" Target="../media/image2.emf" /><Relationship Id="rId4" Type="http://schemas.openxmlformats.org/officeDocument/2006/relationships/vmlDrawing" Target="../drawings/vmlDrawing2.vml" /></Relationships>
</file>

<file path=ppt/slides/_rels/slide4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1.xml" /></Relationships>
</file>

<file path=ppt/slides/_rels/slide4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2.xml" /><Relationship Id="rId2" Type="http://schemas.openxmlformats.org/officeDocument/2006/relationships/image" Target="../media/image29.jpeg" /><Relationship Id="rId3" Type="http://schemas.openxmlformats.org/officeDocument/2006/relationships/image" Target="../media/image30.jpeg" /></Relationships>
</file>

<file path=ppt/slides/_rels/slide4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3.xml" /><Relationship Id="rId2" Type="http://schemas.openxmlformats.org/officeDocument/2006/relationships/image" Target="../media/image29.jpeg" /></Relationships>
</file>

<file path=ppt/slides/_rels/slide4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4.xml" /><Relationship Id="rId2" Type="http://schemas.openxmlformats.org/officeDocument/2006/relationships/image" Target="../media/image29.jpeg" /></Relationships>
</file>

<file path=ppt/slides/_rels/slide4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5.xml" /></Relationships>
</file>

<file path=ppt/slides/_rels/slide4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6.xml" /><Relationship Id="rId2" Type="http://schemas.openxmlformats.org/officeDocument/2006/relationships/image" Target="../media/image31.jpeg" /><Relationship Id="rId3" Type="http://schemas.openxmlformats.org/officeDocument/2006/relationships/image" Target="../media/image32.jpeg" /></Relationships>
</file>

<file path=ppt/slides/_rels/slide4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7.xml" /></Relationships>
</file>

<file path=ppt/slides/_rels/slide4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8.xml" /></Relationships>
</file>

<file path=ppt/slides/_rels/slide4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9.xml" /></Relationships>
</file>

<file path=ppt/slides/_rels/slide4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0.xml" /><Relationship Id="rId2" Type="http://schemas.openxmlformats.org/officeDocument/2006/relationships/image" Target="../media/image33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6.xml" /></Relationships>
</file>

<file path=ppt/slides/_rels/slide5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1.xml" /><Relationship Id="rId2" Type="http://schemas.openxmlformats.org/officeDocument/2006/relationships/image" Target="../media/image33.jpeg" /></Relationships>
</file>

<file path=ppt/slides/_rels/slide5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2.xml" /><Relationship Id="rId2" Type="http://schemas.openxmlformats.org/officeDocument/2006/relationships/image" Target="../media/image33.jpeg" /></Relationships>
</file>

<file path=ppt/slides/_rels/slide5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3.xml" /></Relationships>
</file>

<file path=ppt/slides/_rels/slide5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4.xml" /><Relationship Id="rId2" Type="http://schemas.openxmlformats.org/officeDocument/2006/relationships/image" Target="../media/image34.jpeg" /><Relationship Id="rId3" Type="http://schemas.openxmlformats.org/officeDocument/2006/relationships/image" Target="../media/image35.jpeg" /><Relationship Id="rId4" Type="http://schemas.openxmlformats.org/officeDocument/2006/relationships/image" Target="../media/image36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8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9.xml" /><Relationship Id="rId2" Type="http://schemas.openxmlformats.org/officeDocument/2006/relationships/image" Target="../media/image3.jpeg" /><Relationship Id="rId3" Type="http://schemas.openxmlformats.org/officeDocument/2006/relationships/image" Target="../media/image4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0.xml" /><Relationship Id="rId2" Type="http://schemas.openxmlformats.org/officeDocument/2006/relationships/package" Target="../embeddings/Document3.docx" TargetMode="Internal" /><Relationship Id="rId3" Type="http://schemas.openxmlformats.org/officeDocument/2006/relationships/image" Target="../media/image5.emf" /><Relationship Id="rId4" Type="http://schemas.openxmlformats.org/officeDocument/2006/relationships/vmlDrawing" Target="../drawings/vmlDrawing3.v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1523174" y="2501100"/>
            <a:ext cx="9144064" cy="1846659"/>
            <a:chOff x="1523174" y="2501100"/>
            <a:chExt cx="9144064" cy="1846659"/>
          </a:xfrm>
        </p:grpSpPr>
        <p:sp>
          <p:nvSpPr>
            <p:cNvPr id="2" name="文本框 5"/>
            <p:cNvSpPr txBox="1"/>
            <p:nvPr/>
          </p:nvSpPr>
          <p:spPr>
            <a:xfrm>
              <a:off x="1951802" y="2501100"/>
              <a:ext cx="8406064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CN" altLang="en-US" sz="4400" b="1" spc="20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第 </a:t>
              </a:r>
              <a:r>
                <a:rPr lang="en-US" altLang="zh-CN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14 </a:t>
              </a:r>
              <a:r>
                <a:rPr lang="zh-CN" altLang="en-US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课时</a:t>
              </a:r>
              <a:endParaRPr lang="en-US" altLang="zh-CN" sz="4400" b="1" spc="20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zh-CN" altLang="en-US" sz="3200" spc="20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电流和电路　电压　电阻</a:t>
              </a:r>
              <a:endParaRPr lang="zh-CN" altLang="en-US" sz="2500" spc="2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3" name="直接连接符 2"/>
            <p:cNvCxnSpPr/>
            <p:nvPr/>
          </p:nvCxnSpPr>
          <p:spPr>
            <a:xfrm>
              <a:off x="1523174" y="3501232"/>
              <a:ext cx="914406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86588"/>
            <a:ext cx="10287072" cy="58105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/>
              <a:t> </a:t>
            </a:r>
            <a:r>
              <a:rPr lang="en-US" altLang="zh-CN" sz="2400" b="1" smtClean="0"/>
              <a:t>2.</a:t>
            </a:r>
            <a:r>
              <a:rPr lang="zh-CN" altLang="en-US" sz="2400" b="1" smtClean="0"/>
              <a:t>串联电路和并联电路</a:t>
            </a:r>
            <a:endParaRPr lang="zh-CN" altLang="en-US" sz="2400" b="1" smtClean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1023109" y="1429530"/>
          <a:ext cx="10715699" cy="2743200"/>
        </p:xfrm>
        <a:graphic>
          <a:graphicData uri="http://schemas.openxmlformats.org/drawingml/2006/table">
            <a:tbl>
              <a:tblPr/>
              <a:tblGrid>
                <a:gridCol w="1071569"/>
                <a:gridCol w="4500594"/>
                <a:gridCol w="5143536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规律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串联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并联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电流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规律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处处相等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I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=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I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1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=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I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2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=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…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=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I</a:t>
                      </a:r>
                      <a:r>
                        <a:rPr lang="en-US" sz="2400" i="1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n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干路电流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等于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          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endParaRPr lang="en-US" sz="2400" kern="100" smtClean="0">
                        <a:solidFill>
                          <a:srgbClr val="000000"/>
                        </a:solidFill>
                        <a:latin typeface="NEU-BZ-S9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I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=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I</a:t>
                      </a:r>
                      <a:r>
                        <a:rPr lang="en-US" sz="2400" kern="100" baseline="-250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1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+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I</a:t>
                      </a:r>
                      <a:r>
                        <a:rPr lang="en-US" sz="2400" kern="100" baseline="-250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2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+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…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+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I</a:t>
                      </a:r>
                      <a:r>
                        <a:rPr lang="en-US" sz="2400" i="1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n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电压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规律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总电压等于各用电器两端电压之和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即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U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=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U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1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+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U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2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+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…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+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U</a:t>
                      </a:r>
                      <a:r>
                        <a:rPr lang="en-US" sz="2400" i="1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n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电源电压与各用电器两端电压相等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即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U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=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U</a:t>
                      </a:r>
                      <a:r>
                        <a:rPr lang="en-US" sz="2400" kern="100" baseline="-250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=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U</a:t>
                      </a:r>
                      <a:r>
                        <a:rPr lang="en-US" sz="2400" kern="100" baseline="-250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2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=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…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=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U</a:t>
                      </a:r>
                      <a:r>
                        <a:rPr lang="en-US" sz="2400" i="1" kern="100" baseline="-250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n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9095602" y="2001034"/>
            <a:ext cx="233910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各支路电流之和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16"/>
          <p:cNvSpPr txBox="1">
            <a:spLocks noChangeArrowheads="1"/>
          </p:cNvSpPr>
          <p:nvPr/>
        </p:nvSpPr>
        <p:spPr bwMode="auto">
          <a:xfrm>
            <a:off x="951670" y="656416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考点四　电阻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1670" y="1299358"/>
            <a:ext cx="107157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b="1" smtClean="0"/>
              <a:t>定义</a:t>
            </a:r>
            <a:r>
              <a:rPr lang="en-US" b="1" smtClean="0"/>
              <a:t>:</a:t>
            </a:r>
            <a:r>
              <a:rPr lang="zh-CN" altLang="en-US" smtClean="0"/>
              <a:t>导体对电流阻碍作用的大小</a:t>
            </a:r>
            <a:r>
              <a:rPr lang="en-US" smtClean="0"/>
              <a:t>,</a:t>
            </a:r>
            <a:r>
              <a:rPr lang="zh-CN" altLang="en-US" smtClean="0"/>
              <a:t>用</a:t>
            </a:r>
            <a:r>
              <a:rPr lang="en-US" i="1" smtClean="0"/>
              <a:t>R</a:t>
            </a:r>
            <a:r>
              <a:rPr lang="zh-CN" altLang="en-US" smtClean="0"/>
              <a:t>表示</a:t>
            </a:r>
            <a:r>
              <a:rPr lang="en-US" smtClean="0"/>
              <a:t>,</a:t>
            </a:r>
            <a:r>
              <a:rPr lang="zh-CN" altLang="en-US" smtClean="0"/>
              <a:t>单位是欧姆</a:t>
            </a:r>
            <a:r>
              <a:rPr lang="en-US" smtClean="0"/>
              <a:t>(Ω)</a:t>
            </a:r>
            <a:r>
              <a:rPr lang="zh-CN" altLang="en-US" smtClean="0"/>
              <a:t>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b="1" smtClean="0"/>
              <a:t>影响因素</a:t>
            </a:r>
            <a:r>
              <a:rPr lang="en-US" b="1" smtClean="0"/>
              <a:t>:</a:t>
            </a:r>
            <a:r>
              <a:rPr lang="en-US" smtClean="0"/>
              <a:t>①</a:t>
            </a:r>
            <a:r>
              <a:rPr lang="zh-CN" altLang="en-US" smtClean="0"/>
              <a:t>长度</a:t>
            </a:r>
            <a:r>
              <a:rPr lang="en-US" smtClean="0"/>
              <a:t>:</a:t>
            </a:r>
            <a:r>
              <a:rPr lang="zh-CN" altLang="en-US" smtClean="0"/>
              <a:t>同种材料、横截面积相同的导体</a:t>
            </a:r>
            <a:r>
              <a:rPr lang="en-US" smtClean="0"/>
              <a:t>,</a:t>
            </a:r>
            <a:r>
              <a:rPr lang="zh-CN" altLang="en-US" smtClean="0"/>
              <a:t>长度</a:t>
            </a:r>
            <a:r>
              <a:rPr lang="zh-CN" altLang="en-US" i="1" u="sng" smtClean="0"/>
              <a:t>　　  　</a:t>
            </a:r>
            <a:r>
              <a:rPr lang="en-US" smtClean="0"/>
              <a:t>,</a:t>
            </a:r>
            <a:r>
              <a:rPr lang="zh-CN" altLang="en-US" smtClean="0"/>
              <a:t>电阻越大。</a:t>
            </a:r>
            <a:r>
              <a:rPr lang="en-US" smtClean="0"/>
              <a:t>②</a:t>
            </a:r>
            <a:r>
              <a:rPr lang="zh-CN" altLang="en-US" smtClean="0"/>
              <a:t>横截面积</a:t>
            </a:r>
            <a:r>
              <a:rPr lang="en-US" smtClean="0"/>
              <a:t>:</a:t>
            </a:r>
            <a:r>
              <a:rPr lang="zh-CN" altLang="en-US" smtClean="0"/>
              <a:t>同种材料、长度相同的导体</a:t>
            </a:r>
            <a:r>
              <a:rPr lang="en-US" smtClean="0"/>
              <a:t>,</a:t>
            </a:r>
            <a:r>
              <a:rPr lang="zh-CN" altLang="en-US" smtClean="0"/>
              <a:t>横截面积越小</a:t>
            </a:r>
            <a:r>
              <a:rPr lang="en-US" smtClean="0"/>
              <a:t>,</a:t>
            </a:r>
            <a:r>
              <a:rPr lang="zh-CN" altLang="en-US" smtClean="0"/>
              <a:t>电阻</a:t>
            </a:r>
            <a:r>
              <a:rPr lang="zh-CN" altLang="en-US" i="1" u="sng" smtClean="0"/>
              <a:t>　  　　</a:t>
            </a:r>
            <a:r>
              <a:rPr lang="zh-CN" altLang="en-US" smtClean="0"/>
              <a:t>。</a:t>
            </a:r>
            <a:r>
              <a:rPr lang="en-US" smtClean="0"/>
              <a:t>③</a:t>
            </a:r>
            <a:r>
              <a:rPr lang="zh-CN" altLang="en-US" smtClean="0"/>
              <a:t>温度</a:t>
            </a:r>
            <a:r>
              <a:rPr lang="en-US" smtClean="0"/>
              <a:t>:</a:t>
            </a:r>
            <a:r>
              <a:rPr lang="zh-CN" altLang="en-US" smtClean="0"/>
              <a:t>大多数导体的温度越高</a:t>
            </a:r>
            <a:r>
              <a:rPr lang="en-US" smtClean="0"/>
              <a:t>,</a:t>
            </a:r>
            <a:r>
              <a:rPr lang="zh-CN" altLang="en-US" smtClean="0"/>
              <a:t>电阻越大。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8738412" y="1858158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越长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8809850" y="2396625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越大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86588"/>
            <a:ext cx="10287072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3.</a:t>
            </a:r>
            <a:r>
              <a:rPr lang="zh-CN" altLang="en-US" sz="2400" b="1" smtClean="0"/>
              <a:t>滑动变阻器</a:t>
            </a:r>
            <a:endParaRPr lang="zh-CN" altLang="en-US" sz="2400" b="1" smtClean="0"/>
          </a:p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原理</a:t>
            </a:r>
            <a:r>
              <a:rPr lang="en-US" sz="2400" smtClean="0"/>
              <a:t>:</a:t>
            </a:r>
            <a:r>
              <a:rPr lang="zh-CN" altLang="en-US" sz="2400" smtClean="0"/>
              <a:t>通过改变连入电路中电阻丝的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来改变电路中的电阻。</a:t>
            </a:r>
            <a:r>
              <a:rPr lang="en-US" sz="2400" smtClean="0"/>
              <a:t> 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接法</a:t>
            </a:r>
            <a:r>
              <a:rPr lang="en-US" sz="2400" smtClean="0"/>
              <a:t>:</a:t>
            </a:r>
            <a:r>
              <a:rPr lang="zh-CN" altLang="en-US" sz="2400" smtClean="0"/>
              <a:t>滑动变阻器与用电器串联</a:t>
            </a:r>
            <a:r>
              <a:rPr lang="en-US" sz="2400" smtClean="0"/>
              <a:t>,</a:t>
            </a:r>
            <a:r>
              <a:rPr lang="zh-CN" altLang="en-US" sz="2400" smtClean="0"/>
              <a:t>采用“一上一下”接法</a:t>
            </a:r>
            <a:r>
              <a:rPr lang="en-US" sz="2400" smtClean="0"/>
              <a:t>,</a:t>
            </a:r>
            <a:r>
              <a:rPr lang="zh-CN" altLang="en-US" sz="2400" smtClean="0"/>
              <a:t>如图</a:t>
            </a:r>
            <a:r>
              <a:rPr lang="en-US" sz="2400" smtClean="0"/>
              <a:t>14-1</a:t>
            </a:r>
            <a:r>
              <a:rPr lang="zh-CN" altLang="en-US" sz="2400" smtClean="0"/>
              <a:t>所示。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①</a:t>
            </a:r>
            <a:r>
              <a:rPr lang="zh-CN" altLang="en-US" sz="2400" smtClean="0"/>
              <a:t>当滑片</a:t>
            </a:r>
            <a:r>
              <a:rPr lang="en-US" sz="2400" i="1" smtClean="0"/>
              <a:t>P </a:t>
            </a:r>
            <a:r>
              <a:rPr lang="zh-CN" altLang="en-US" sz="2400" smtClean="0"/>
              <a:t>靠近下接线柱移动时</a:t>
            </a:r>
            <a:r>
              <a:rPr lang="en-US" sz="2400" smtClean="0"/>
              <a:t>,</a:t>
            </a:r>
            <a:r>
              <a:rPr lang="zh-CN" altLang="en-US" sz="2400" smtClean="0"/>
              <a:t>阻值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;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②</a:t>
            </a:r>
            <a:r>
              <a:rPr lang="zh-CN" altLang="en-US" sz="2400" smtClean="0"/>
              <a:t>当滑片</a:t>
            </a:r>
            <a:r>
              <a:rPr lang="en-US" sz="2400" i="1" smtClean="0"/>
              <a:t>P </a:t>
            </a:r>
            <a:r>
              <a:rPr lang="zh-CN" altLang="en-US" sz="2400" smtClean="0"/>
              <a:t>远离下接线柱移动时</a:t>
            </a:r>
            <a:r>
              <a:rPr lang="en-US" sz="2400" smtClean="0"/>
              <a:t>,</a:t>
            </a:r>
            <a:r>
              <a:rPr lang="zh-CN" altLang="en-US" sz="2400" smtClean="0"/>
              <a:t>阻值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5152767" y="5283793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14-1</a:t>
            </a:r>
            <a:endParaRPr lang="zh-CN" altLang="en-US" smtClean="0"/>
          </a:p>
        </p:txBody>
      </p:sp>
      <p:pic>
        <p:nvPicPr>
          <p:cNvPr id="6" name="7jk146.EPS" descr="id:2147501845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523438" y="3786984"/>
            <a:ext cx="5108517" cy="1526926"/>
          </a:xfrm>
          <a:prstGeom prst="rect">
            <a:avLst/>
          </a:prstGeom>
        </p:spPr>
      </p:pic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6309520" y="1325055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长度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6166644" y="2429662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变小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6095206" y="3001166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变大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86588"/>
            <a:ext cx="10644262" cy="39703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(3)</a:t>
            </a:r>
            <a:r>
              <a:rPr lang="zh-CN" altLang="en-US" sz="2400" smtClean="0"/>
              <a:t>如图</a:t>
            </a:r>
            <a:r>
              <a:rPr lang="en-US" sz="2400" smtClean="0"/>
              <a:t>14-2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滑动变阻器在电路中的作用</a:t>
            </a:r>
            <a:r>
              <a:rPr lang="en-US" sz="2400" smtClean="0"/>
              <a:t>:</a:t>
            </a:r>
            <a:endParaRPr 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①</a:t>
            </a:r>
            <a:r>
              <a:rPr lang="zh-CN" altLang="en-US" sz="2400" i="1" u="sng" smtClean="0"/>
              <a:t>　　　　　　　</a:t>
            </a:r>
            <a:r>
              <a:rPr lang="en-US" sz="2400" smtClean="0"/>
              <a:t>;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②</a:t>
            </a:r>
            <a:r>
              <a:rPr lang="zh-CN" altLang="en-US" sz="2400" i="1" u="sng" smtClean="0"/>
              <a:t>　　　　　　　　　　　</a:t>
            </a:r>
            <a:r>
              <a:rPr lang="en-US" sz="2400" smtClean="0"/>
              <a:t>;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③</a:t>
            </a:r>
            <a:r>
              <a:rPr lang="zh-CN" altLang="en-US" sz="2400" i="1" u="sng" smtClean="0"/>
              <a:t>　　　　　　　　　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en-US" sz="2400" smtClean="0"/>
          </a:p>
          <a:p>
            <a:pPr>
              <a:lnSpc>
                <a:spcPct val="150000"/>
              </a:lnSpc>
            </a:pPr>
            <a:endParaRPr lang="en-US" altLang="zh-CN" sz="2400" smtClean="0"/>
          </a:p>
          <a:p>
            <a:pPr>
              <a:lnSpc>
                <a:spcPct val="150000"/>
              </a:lnSpc>
            </a:pP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(4)</a:t>
            </a:r>
            <a:r>
              <a:rPr lang="zh-CN" altLang="en-US" sz="2400" smtClean="0"/>
              <a:t>铭牌“</a:t>
            </a:r>
            <a:r>
              <a:rPr lang="en-US" sz="2400" smtClean="0"/>
              <a:t>5 Ω</a:t>
            </a:r>
            <a:r>
              <a:rPr lang="zh-CN" altLang="en-US" sz="2400" i="1" smtClean="0"/>
              <a:t>　</a:t>
            </a:r>
            <a:r>
              <a:rPr lang="en-US" sz="2400" smtClean="0"/>
              <a:t>3 A</a:t>
            </a:r>
            <a:r>
              <a:rPr lang="zh-CN" altLang="en-US" sz="2400" smtClean="0"/>
              <a:t>”的意义</a:t>
            </a:r>
            <a:r>
              <a:rPr lang="en-US" sz="2400" smtClean="0"/>
              <a:t>:①</a:t>
            </a:r>
            <a:r>
              <a:rPr lang="zh-CN" altLang="en-US" sz="2400" smtClean="0"/>
              <a:t>最大阻值为</a:t>
            </a:r>
            <a:r>
              <a:rPr lang="en-US" sz="2400" smtClean="0"/>
              <a:t>5 Ω,②</a:t>
            </a:r>
            <a:r>
              <a:rPr lang="zh-CN" altLang="en-US" sz="2400" smtClean="0"/>
              <a:t>允许通过的最大电流为</a:t>
            </a:r>
            <a:r>
              <a:rPr lang="en-US" sz="2400" smtClean="0"/>
              <a:t>3 A</a:t>
            </a:r>
            <a:r>
              <a:rPr lang="zh-CN" altLang="en-US" sz="2400" smtClean="0"/>
              <a:t>。</a:t>
            </a:r>
            <a:endParaRPr lang="zh-CN" altLang="en-US" sz="2400"/>
          </a:p>
        </p:txBody>
      </p:sp>
      <p:sp>
        <p:nvSpPr>
          <p:cNvPr id="3" name="矩形 2"/>
          <p:cNvSpPr/>
          <p:nvPr/>
        </p:nvSpPr>
        <p:spPr>
          <a:xfrm>
            <a:off x="7257743" y="3569281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14-2</a:t>
            </a:r>
            <a:endParaRPr lang="zh-CN" altLang="en-US" smtClean="0"/>
          </a:p>
        </p:txBody>
      </p:sp>
      <p:pic>
        <p:nvPicPr>
          <p:cNvPr id="4" name="7jk147.EPS" descr="id:2147501852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6881024" y="1321472"/>
            <a:ext cx="2390728" cy="2165614"/>
          </a:xfrm>
          <a:prstGeom prst="rect">
            <a:avLst/>
          </a:prstGeom>
        </p:spPr>
      </p:pic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1523174" y="1325055"/>
            <a:ext cx="14157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保护电路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1594612" y="1858158"/>
            <a:ext cx="2646878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改变电路中的电流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1666050" y="2429662"/>
            <a:ext cx="326243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改变小灯泡两端的电压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重难一　电荷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1670" y="1286654"/>
            <a:ext cx="10715700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扬州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14</a:t>
            </a:r>
            <a:r>
              <a:rPr lang="en-US" sz="2400" i="1" smtClean="0"/>
              <a:t>-</a:t>
            </a:r>
            <a:r>
              <a:rPr lang="en-US" sz="2400" smtClean="0"/>
              <a:t>3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将一块有机玻璃板架在两本书之间</a:t>
            </a:r>
            <a:r>
              <a:rPr lang="en-US" sz="2400" smtClean="0"/>
              <a:t>,</a:t>
            </a:r>
            <a:r>
              <a:rPr lang="zh-CN" altLang="en-US" sz="2400" smtClean="0"/>
              <a:t>用干燥的丝绸在有机玻璃板上摩擦后</a:t>
            </a:r>
            <a:r>
              <a:rPr lang="en-US" sz="2400" smtClean="0"/>
              <a:t>,</a:t>
            </a:r>
            <a:r>
              <a:rPr lang="zh-CN" altLang="en-US" sz="2400" smtClean="0"/>
              <a:t>看到有机玻璃板下方的小纸屑上下飞舞。有机玻璃板由于摩擦带上</a:t>
            </a:r>
            <a:r>
              <a:rPr lang="zh-CN" altLang="en-US" sz="2400" i="1" u="sng" smtClean="0"/>
              <a:t>　　             　　</a:t>
            </a:r>
            <a:r>
              <a:rPr lang="en-US" sz="2400" smtClean="0"/>
              <a:t>,</a:t>
            </a:r>
            <a:r>
              <a:rPr lang="zh-CN" altLang="en-US" sz="2400" smtClean="0"/>
              <a:t>具有</a:t>
            </a:r>
            <a:r>
              <a:rPr lang="zh-CN" altLang="en-US" sz="2400" i="1" u="sng" smtClean="0"/>
              <a:t>　　　　　　　　</a:t>
            </a:r>
            <a:r>
              <a:rPr lang="zh-CN" altLang="en-US" sz="2400" smtClean="0"/>
              <a:t>的性质。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5509957" y="4825517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14</a:t>
            </a:r>
            <a:r>
              <a:rPr lang="en-US" i="1" smtClean="0"/>
              <a:t>-</a:t>
            </a:r>
            <a:r>
              <a:rPr lang="en-US" smtClean="0"/>
              <a:t>3</a:t>
            </a:r>
            <a:endParaRPr lang="zh-CN" altLang="en-US"/>
          </a:p>
        </p:txBody>
      </p:sp>
      <p:pic>
        <p:nvPicPr>
          <p:cNvPr id="7" name="21bjztwls112.jpg" descr="id:2147501873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595008" y="3128317"/>
            <a:ext cx="3146736" cy="1698580"/>
          </a:xfrm>
          <a:prstGeom prst="rect">
            <a:avLst/>
          </a:prstGeom>
        </p:spPr>
      </p:pic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2737620" y="2396625"/>
            <a:ext cx="196399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电荷</a:t>
            </a:r>
            <a:r>
              <a:rPr lang="en-US" b="1" smtClean="0">
                <a:solidFill>
                  <a:srgbClr val="A50021"/>
                </a:solidFill>
              </a:rPr>
              <a:t>(</a:t>
            </a:r>
            <a:r>
              <a:rPr lang="zh-CN" altLang="en-US" b="1" smtClean="0">
                <a:solidFill>
                  <a:srgbClr val="A50021"/>
                </a:solidFill>
              </a:rPr>
              <a:t>或静电</a:t>
            </a:r>
            <a:r>
              <a:rPr lang="en-US" b="1" smtClean="0">
                <a:solidFill>
                  <a:srgbClr val="A50021"/>
                </a:solidFill>
              </a:rPr>
              <a:t>)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5809454" y="2358224"/>
            <a:ext cx="20313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吸引轻小物体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2. </a:t>
            </a:r>
            <a:r>
              <a:rPr lang="en-US" sz="2400" smtClean="0">
                <a:solidFill>
                  <a:srgbClr val="18B48F"/>
                </a:solidFill>
              </a:rPr>
              <a:t>[2019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14-4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甲、乙是两个轻小的物体</a:t>
            </a:r>
            <a:r>
              <a:rPr lang="en-US" sz="2400" smtClean="0"/>
              <a:t>,</a:t>
            </a:r>
            <a:r>
              <a:rPr lang="zh-CN" altLang="en-US" sz="2400" smtClean="0"/>
              <a:t>它们见面时相互吸引。由图中对话可以判断</a:t>
            </a:r>
            <a:r>
              <a:rPr lang="en-US" sz="2400" smtClean="0"/>
              <a:t>:</a:t>
            </a:r>
            <a:r>
              <a:rPr lang="zh-CN" altLang="en-US" sz="2400" smtClean="0"/>
              <a:t>甲物体可能带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电或</a:t>
            </a:r>
            <a:r>
              <a:rPr lang="zh-CN" altLang="en-US" sz="2400" i="1" u="sng" smtClean="0"/>
              <a:t>　  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5438519" y="4626928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14-4</a:t>
            </a:r>
            <a:endParaRPr lang="zh-CN" altLang="en-US"/>
          </a:p>
        </p:txBody>
      </p:sp>
      <p:pic>
        <p:nvPicPr>
          <p:cNvPr id="6" name="20WLZT1035.EPS" descr="id:2147501880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380694" y="2001034"/>
            <a:ext cx="3451730" cy="2632380"/>
          </a:xfrm>
          <a:prstGeom prst="rect">
            <a:avLst/>
          </a:prstGeom>
        </p:spPr>
      </p:pic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6023768" y="1253617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负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7666842" y="1286654"/>
            <a:ext cx="110799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不带电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39703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3.</a:t>
            </a:r>
            <a:r>
              <a:rPr lang="en-US" sz="2400" smtClean="0">
                <a:solidFill>
                  <a:srgbClr val="18B48F"/>
                </a:solidFill>
              </a:rPr>
              <a:t> 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青海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甲、乙、丙三个轻质泡沫小球用绝缘细线悬挂在天花板上</a:t>
            </a:r>
            <a:r>
              <a:rPr lang="en-US" sz="2400" smtClean="0"/>
              <a:t>,</a:t>
            </a:r>
            <a:r>
              <a:rPr lang="zh-CN" altLang="en-US" sz="2400" smtClean="0"/>
              <a:t>它们之间相互作用时的场景如图</a:t>
            </a:r>
            <a:r>
              <a:rPr lang="en-US" sz="2400" smtClean="0"/>
              <a:t>14</a:t>
            </a:r>
            <a:r>
              <a:rPr lang="en-US" sz="2400" i="1" smtClean="0"/>
              <a:t>-</a:t>
            </a:r>
            <a:r>
              <a:rPr lang="en-US" sz="2400" smtClean="0"/>
              <a:t>5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已知丙球与用毛皮摩擦过的橡胶棒所带的电荷相同</a:t>
            </a:r>
            <a:r>
              <a:rPr lang="en-US" sz="2400" smtClean="0"/>
              <a:t>,</a:t>
            </a:r>
            <a:r>
              <a:rPr lang="zh-CN" altLang="en-US" sz="2400" smtClean="0"/>
              <a:t>下列判断正确的是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甲、乙两球均带正电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甲、乙两球均带负电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甲球带正电</a:t>
            </a:r>
            <a:r>
              <a:rPr lang="en-US" sz="2400" smtClean="0"/>
              <a:t>,</a:t>
            </a:r>
            <a:r>
              <a:rPr lang="zh-CN" altLang="en-US" sz="2400" smtClean="0"/>
              <a:t>乙球一定带负电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甲球带负电</a:t>
            </a:r>
            <a:r>
              <a:rPr lang="en-US" sz="2400" smtClean="0"/>
              <a:t>,</a:t>
            </a:r>
            <a:r>
              <a:rPr lang="zh-CN" altLang="en-US" sz="2400" smtClean="0"/>
              <a:t>乙球可能不带电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7998130" y="4144174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14-5</a:t>
            </a:r>
            <a:endParaRPr lang="zh-CN" altLang="en-US"/>
          </a:p>
        </p:txBody>
      </p:sp>
      <p:pic>
        <p:nvPicPr>
          <p:cNvPr id="7" name="2021QH13.EPS" descr="id:2147501887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6523834" y="2358224"/>
            <a:ext cx="4095184" cy="169124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/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26"/>
          <p:cNvSpPr txBox="1">
            <a:spLocks noChangeArrowheads="1"/>
          </p:cNvSpPr>
          <p:nvPr/>
        </p:nvSpPr>
        <p:spPr bwMode="auto">
          <a:xfrm>
            <a:off x="951670" y="837841"/>
            <a:ext cx="10572824" cy="173469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]D</a:t>
            </a:r>
            <a:r>
              <a:rPr lang="en-US" b="1" smtClean="0"/>
              <a:t> </a:t>
            </a:r>
            <a:endParaRPr lang="en-US" b="1" smtClean="0"/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用毛皮摩擦过的橡胶棒带负电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则丙球带负电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丙球排斥甲球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甲球带负电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甲球与乙球相吸引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则乙球可能不带电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也可能带正电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故选</a:t>
            </a:r>
            <a:r>
              <a:rPr lang="en-US" smtClean="0">
                <a:solidFill>
                  <a:srgbClr val="A50021"/>
                </a:solidFill>
              </a:rPr>
              <a:t>D</a:t>
            </a:r>
            <a:r>
              <a:rPr lang="zh-CN" altLang="en-US" smtClean="0">
                <a:solidFill>
                  <a:srgbClr val="A50021"/>
                </a:solidFill>
              </a:rPr>
              <a:t>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重难二　电路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5857916" cy="452431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4. </a:t>
            </a:r>
            <a:r>
              <a:rPr lang="en-US" sz="2400" smtClean="0">
                <a:solidFill>
                  <a:srgbClr val="18B48F"/>
                </a:solidFill>
              </a:rPr>
              <a:t>[2019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湘潭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图</a:t>
            </a:r>
            <a:r>
              <a:rPr lang="en-US" sz="2400" smtClean="0"/>
              <a:t>14-6</a:t>
            </a:r>
            <a:r>
              <a:rPr lang="zh-CN" altLang="en-US" sz="2400" smtClean="0"/>
              <a:t>是电吹风的简化电路图</a:t>
            </a:r>
            <a:r>
              <a:rPr lang="en-US" sz="2400" smtClean="0"/>
              <a:t>,</a:t>
            </a:r>
            <a:r>
              <a:rPr lang="zh-CN" altLang="en-US" sz="2400" smtClean="0"/>
              <a:t>其中</a:t>
            </a:r>
            <a:r>
              <a:rPr lang="en-US" sz="2400" smtClean="0"/>
              <a:t>M</a:t>
            </a:r>
            <a:r>
              <a:rPr lang="zh-CN" altLang="en-US" sz="2400" smtClean="0"/>
              <a:t>是吹风机</a:t>
            </a:r>
            <a:r>
              <a:rPr lang="en-US" sz="2400" smtClean="0"/>
              <a:t>,</a:t>
            </a:r>
            <a:r>
              <a:rPr lang="en-US" sz="2400" i="1" smtClean="0"/>
              <a:t>R</a:t>
            </a:r>
            <a:r>
              <a:rPr lang="zh-CN" altLang="en-US" sz="2400" smtClean="0"/>
              <a:t>是电热丝。由电路图可知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只将开关</a:t>
            </a:r>
            <a:r>
              <a:rPr lang="en-US" sz="2400" smtClean="0"/>
              <a:t>S</a:t>
            </a:r>
            <a:r>
              <a:rPr lang="en-US" sz="2400" baseline="-25000" smtClean="0"/>
              <a:t>1</a:t>
            </a:r>
            <a:r>
              <a:rPr lang="zh-CN" altLang="en-US" sz="2400" smtClean="0"/>
              <a:t>闭合</a:t>
            </a:r>
            <a:r>
              <a:rPr lang="en-US" sz="2400" smtClean="0"/>
              <a:t>,</a:t>
            </a:r>
            <a:r>
              <a:rPr lang="zh-CN" altLang="en-US" sz="2400" smtClean="0"/>
              <a:t>吹出的是热风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B.M</a:t>
            </a:r>
            <a:r>
              <a:rPr lang="zh-CN" altLang="en-US" sz="2400" smtClean="0"/>
              <a:t>和</a:t>
            </a:r>
            <a:r>
              <a:rPr lang="en-US" sz="2400" i="1" smtClean="0"/>
              <a:t>R</a:t>
            </a:r>
            <a:r>
              <a:rPr lang="zh-CN" altLang="en-US" sz="2400" smtClean="0"/>
              <a:t>是串联在电路中的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将</a:t>
            </a:r>
            <a:r>
              <a:rPr lang="en-US" sz="2400" smtClean="0"/>
              <a:t>S</a:t>
            </a:r>
            <a:r>
              <a:rPr lang="en-US" sz="2400" baseline="-25000" smtClean="0"/>
              <a:t>1</a:t>
            </a:r>
            <a:r>
              <a:rPr lang="zh-CN" altLang="en-US" sz="2400" smtClean="0"/>
              <a:t>和</a:t>
            </a:r>
            <a:r>
              <a:rPr lang="en-US" sz="2400" smtClean="0"/>
              <a:t>S</a:t>
            </a:r>
            <a:r>
              <a:rPr lang="en-US" sz="2400" baseline="-25000" smtClean="0"/>
              <a:t>2</a:t>
            </a:r>
            <a:r>
              <a:rPr lang="zh-CN" altLang="en-US" sz="2400" smtClean="0"/>
              <a:t>都闭合</a:t>
            </a:r>
            <a:r>
              <a:rPr lang="en-US" sz="2400" smtClean="0"/>
              <a:t>,</a:t>
            </a:r>
            <a:r>
              <a:rPr lang="zh-CN" altLang="en-US" sz="2400" smtClean="0"/>
              <a:t>吹出的是热风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开关</a:t>
            </a:r>
            <a:r>
              <a:rPr lang="en-US" sz="2400" smtClean="0"/>
              <a:t>S</a:t>
            </a:r>
            <a:r>
              <a:rPr lang="en-US" sz="2400" baseline="-25000" smtClean="0"/>
              <a:t>2</a:t>
            </a:r>
            <a:r>
              <a:rPr lang="zh-CN" altLang="en-US" sz="2400" smtClean="0"/>
              <a:t>可以控制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整个电路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4497668" y="6144438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14-6</a:t>
            </a:r>
            <a:endParaRPr lang="zh-CN" altLang="en-US" smtClean="0"/>
          </a:p>
        </p:txBody>
      </p:sp>
      <p:pic>
        <p:nvPicPr>
          <p:cNvPr id="6" name="20WLZT781.EPS" descr="id:2147501901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809190" y="4635801"/>
            <a:ext cx="2643206" cy="1580075"/>
          </a:xfrm>
          <a:prstGeom prst="rect">
            <a:avLst/>
          </a:prstGeom>
        </p:spPr>
      </p:pic>
      <p:sp>
        <p:nvSpPr>
          <p:cNvPr id="7" name="TextBox 26"/>
          <p:cNvSpPr txBox="1">
            <a:spLocks noChangeArrowheads="1"/>
          </p:cNvSpPr>
          <p:nvPr/>
        </p:nvSpPr>
        <p:spPr bwMode="auto">
          <a:xfrm>
            <a:off x="6952462" y="1265056"/>
            <a:ext cx="4714908" cy="339669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b="1" smtClean="0"/>
              <a:t> </a:t>
            </a:r>
            <a:r>
              <a:rPr lang="en-US" smtClean="0">
                <a:solidFill>
                  <a:srgbClr val="A50021"/>
                </a:solidFill>
              </a:rPr>
              <a:t>C</a:t>
            </a:r>
            <a:endParaRPr lang="en-US" b="1" smtClean="0"/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将开关</a:t>
            </a:r>
            <a:r>
              <a:rPr lang="en-US" smtClean="0">
                <a:solidFill>
                  <a:srgbClr val="A50021"/>
                </a:solidFill>
              </a:rPr>
              <a:t>S</a:t>
            </a:r>
            <a:r>
              <a:rPr lang="en-US" baseline="-25000" smtClean="0">
                <a:solidFill>
                  <a:srgbClr val="A50021"/>
                </a:solidFill>
              </a:rPr>
              <a:t>1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smtClean="0">
                <a:solidFill>
                  <a:srgbClr val="A50021"/>
                </a:solidFill>
              </a:rPr>
              <a:t>S</a:t>
            </a:r>
            <a:r>
              <a:rPr lang="en-US" baseline="-25000" smtClean="0">
                <a:solidFill>
                  <a:srgbClr val="A50021"/>
                </a:solidFill>
              </a:rPr>
              <a:t>2</a:t>
            </a:r>
            <a:r>
              <a:rPr lang="zh-CN" altLang="en-US" smtClean="0">
                <a:solidFill>
                  <a:srgbClr val="A50021"/>
                </a:solidFill>
              </a:rPr>
              <a:t>都闭合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吹出的才是热风</a:t>
            </a:r>
            <a:r>
              <a:rPr lang="en-US" smtClean="0">
                <a:solidFill>
                  <a:srgbClr val="A50021"/>
                </a:solidFill>
              </a:rPr>
              <a:t>,A</a:t>
            </a:r>
            <a:r>
              <a:rPr lang="zh-CN" altLang="en-US" smtClean="0">
                <a:solidFill>
                  <a:srgbClr val="A50021"/>
                </a:solidFill>
              </a:rPr>
              <a:t>不符合题意</a:t>
            </a:r>
            <a:r>
              <a:rPr lang="en-US" smtClean="0">
                <a:solidFill>
                  <a:srgbClr val="A50021"/>
                </a:solidFill>
              </a:rPr>
              <a:t>,C</a:t>
            </a:r>
            <a:r>
              <a:rPr lang="zh-CN" altLang="en-US" smtClean="0">
                <a:solidFill>
                  <a:srgbClr val="A50021"/>
                </a:solidFill>
              </a:rPr>
              <a:t>符合题意</a:t>
            </a:r>
            <a:r>
              <a:rPr lang="en-US" smtClean="0">
                <a:solidFill>
                  <a:srgbClr val="A50021"/>
                </a:solidFill>
              </a:rPr>
              <a:t>; M</a:t>
            </a:r>
            <a:r>
              <a:rPr lang="zh-CN" altLang="en-US" smtClean="0">
                <a:solidFill>
                  <a:srgbClr val="A50021"/>
                </a:solidFill>
              </a:rPr>
              <a:t>和</a:t>
            </a:r>
            <a:r>
              <a:rPr lang="en-US" i="1" smtClean="0">
                <a:solidFill>
                  <a:srgbClr val="A50021"/>
                </a:solidFill>
              </a:rPr>
              <a:t>R</a:t>
            </a:r>
            <a:r>
              <a:rPr lang="zh-CN" altLang="en-US" smtClean="0">
                <a:solidFill>
                  <a:srgbClr val="A50021"/>
                </a:solidFill>
              </a:rPr>
              <a:t>是并联在电路中的</a:t>
            </a:r>
            <a:r>
              <a:rPr lang="en-US" smtClean="0">
                <a:solidFill>
                  <a:srgbClr val="A50021"/>
                </a:solidFill>
              </a:rPr>
              <a:t>,B</a:t>
            </a:r>
            <a:r>
              <a:rPr lang="zh-CN" altLang="en-US" smtClean="0">
                <a:solidFill>
                  <a:srgbClr val="A50021"/>
                </a:solidFill>
              </a:rPr>
              <a:t>不符合题意</a:t>
            </a:r>
            <a:r>
              <a:rPr lang="en-US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开关</a:t>
            </a:r>
            <a:r>
              <a:rPr lang="en-US" smtClean="0">
                <a:solidFill>
                  <a:srgbClr val="A50021"/>
                </a:solidFill>
              </a:rPr>
              <a:t>S</a:t>
            </a:r>
            <a:r>
              <a:rPr lang="en-US" baseline="-25000" smtClean="0">
                <a:solidFill>
                  <a:srgbClr val="A50021"/>
                </a:solidFill>
              </a:rPr>
              <a:t>2</a:t>
            </a:r>
            <a:r>
              <a:rPr lang="zh-CN" altLang="en-US" smtClean="0">
                <a:solidFill>
                  <a:srgbClr val="A50021"/>
                </a:solidFill>
              </a:rPr>
              <a:t>只控制电热丝</a:t>
            </a:r>
            <a:r>
              <a:rPr lang="en-US" smtClean="0">
                <a:solidFill>
                  <a:srgbClr val="A50021"/>
                </a:solidFill>
              </a:rPr>
              <a:t>,D</a:t>
            </a:r>
            <a:r>
              <a:rPr lang="zh-CN" altLang="en-US" smtClean="0">
                <a:solidFill>
                  <a:srgbClr val="A50021"/>
                </a:solidFill>
              </a:rPr>
              <a:t>不符合题意。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5. </a:t>
            </a:r>
            <a:r>
              <a:rPr lang="zh-CN" altLang="en-US" sz="2400" smtClean="0"/>
              <a:t>如图</a:t>
            </a:r>
            <a:r>
              <a:rPr lang="en-US" sz="2400" smtClean="0"/>
              <a:t>14</a:t>
            </a:r>
            <a:r>
              <a:rPr lang="en-US" sz="2400" i="1" smtClean="0"/>
              <a:t>-</a:t>
            </a:r>
            <a:r>
              <a:rPr lang="en-US" sz="2400" smtClean="0"/>
              <a:t>7</a:t>
            </a:r>
            <a:r>
              <a:rPr lang="zh-CN" altLang="en-US" sz="2400" smtClean="0"/>
              <a:t>所示的电路中</a:t>
            </a:r>
            <a:r>
              <a:rPr lang="en-US" sz="2400" smtClean="0"/>
              <a:t>,</a:t>
            </a:r>
            <a:r>
              <a:rPr lang="zh-CN" altLang="en-US" sz="2400" smtClean="0"/>
              <a:t>要使两灯泡串联</a:t>
            </a:r>
            <a:r>
              <a:rPr lang="en-US" sz="2400" smtClean="0"/>
              <a:t>,</a:t>
            </a:r>
            <a:r>
              <a:rPr lang="zh-CN" altLang="en-US" sz="2400" smtClean="0"/>
              <a:t>应该闭合开关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;</a:t>
            </a:r>
            <a:r>
              <a:rPr lang="zh-CN" altLang="en-US" sz="2400" smtClean="0"/>
              <a:t>要使两灯泡并联</a:t>
            </a:r>
            <a:r>
              <a:rPr lang="en-US" sz="2400" smtClean="0"/>
              <a:t>,</a:t>
            </a:r>
            <a:r>
              <a:rPr lang="zh-CN" altLang="en-US" sz="2400" smtClean="0"/>
              <a:t>应该闭合开关</a:t>
            </a:r>
            <a:r>
              <a:rPr lang="zh-CN" altLang="en-US" sz="2400" i="1" u="sng" smtClean="0"/>
              <a:t>　    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5438519" y="4350593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14-7</a:t>
            </a:r>
            <a:endParaRPr lang="zh-CN" altLang="en-US"/>
          </a:p>
        </p:txBody>
      </p:sp>
      <p:pic>
        <p:nvPicPr>
          <p:cNvPr id="7" name="21JFA52.EPS" descr="id:2147501915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452132" y="2072472"/>
            <a:ext cx="3214710" cy="2152557"/>
          </a:xfrm>
          <a:prstGeom prst="rect">
            <a:avLst/>
          </a:prstGeom>
        </p:spPr>
      </p:pic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8952726" y="715150"/>
            <a:ext cx="49725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S</a:t>
            </a:r>
            <a:r>
              <a:rPr lang="en-US" b="1" baseline="-25000" smtClean="0">
                <a:solidFill>
                  <a:srgbClr val="A50021"/>
                </a:solidFill>
              </a:rPr>
              <a:t>3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3526808" y="1253617"/>
            <a:ext cx="142539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i="1" smtClean="0">
                <a:solidFill>
                  <a:srgbClr val="A50021"/>
                </a:solidFill>
              </a:rPr>
              <a:t>　</a:t>
            </a:r>
            <a:r>
              <a:rPr lang="en-US" b="1" smtClean="0">
                <a:solidFill>
                  <a:srgbClr val="A50021"/>
                </a:solidFill>
              </a:rPr>
              <a:t>S</a:t>
            </a:r>
            <a:r>
              <a:rPr lang="en-US" b="1" baseline="-25000" smtClean="0">
                <a:solidFill>
                  <a:srgbClr val="A50021"/>
                </a:solidFill>
              </a:rPr>
              <a:t>1</a:t>
            </a:r>
            <a:r>
              <a:rPr lang="zh-CN" altLang="en-US" b="1" smtClean="0">
                <a:solidFill>
                  <a:srgbClr val="A50021"/>
                </a:solidFill>
              </a:rPr>
              <a:t>、</a:t>
            </a:r>
            <a:r>
              <a:rPr lang="en-US" b="1" smtClean="0">
                <a:solidFill>
                  <a:srgbClr val="A50021"/>
                </a:solidFill>
              </a:rPr>
              <a:t>S</a:t>
            </a:r>
            <a:r>
              <a:rPr lang="en-US" b="1" baseline="-25000" smtClean="0">
                <a:solidFill>
                  <a:srgbClr val="A50021"/>
                </a:solidFill>
              </a:rPr>
              <a:t>2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16"/>
          <p:cNvSpPr txBox="1">
            <a:spLocks noChangeArrowheads="1"/>
          </p:cNvSpPr>
          <p:nvPr/>
        </p:nvSpPr>
        <p:spPr bwMode="auto">
          <a:xfrm>
            <a:off x="951670" y="656416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电荷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51670" y="1299358"/>
            <a:ext cx="108585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b="1" smtClean="0"/>
              <a:t>摩擦起电</a:t>
            </a:r>
            <a:endParaRPr lang="zh-CN" altLang="en-US" b="1" smtClean="0"/>
          </a:p>
          <a:p>
            <a:pPr>
              <a:lnSpc>
                <a:spcPct val="150000"/>
              </a:lnSpc>
            </a:pPr>
            <a:r>
              <a:rPr lang="en-US" smtClean="0"/>
              <a:t>(1)</a:t>
            </a:r>
            <a:r>
              <a:rPr lang="zh-CN" altLang="en-US" smtClean="0"/>
              <a:t>定义</a:t>
            </a:r>
            <a:r>
              <a:rPr lang="en-US" smtClean="0"/>
              <a:t>:</a:t>
            </a:r>
            <a:r>
              <a:rPr lang="zh-CN" altLang="en-US" smtClean="0"/>
              <a:t>用摩擦的方法使物体带电</a:t>
            </a:r>
            <a:r>
              <a:rPr lang="en-US" smtClean="0"/>
              <a:t>,</a:t>
            </a:r>
            <a:r>
              <a:rPr lang="zh-CN" altLang="en-US" smtClean="0"/>
              <a:t>叫摩擦起电。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(2)</a:t>
            </a:r>
            <a:r>
              <a:rPr lang="zh-CN" altLang="en-US" smtClean="0"/>
              <a:t>实质</a:t>
            </a:r>
            <a:r>
              <a:rPr lang="en-US" smtClean="0"/>
              <a:t>:</a:t>
            </a:r>
            <a:r>
              <a:rPr lang="zh-CN" altLang="en-US" smtClean="0"/>
              <a:t>电子的</a:t>
            </a:r>
            <a:r>
              <a:rPr lang="zh-CN" altLang="en-US" i="1" u="sng" smtClean="0"/>
              <a:t>　　  　</a:t>
            </a:r>
            <a:r>
              <a:rPr lang="zh-CN" altLang="en-US" smtClean="0"/>
              <a:t>。物体失去电子带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电</a:t>
            </a:r>
            <a:r>
              <a:rPr lang="en-US" smtClean="0"/>
              <a:t>,</a:t>
            </a:r>
            <a:r>
              <a:rPr lang="zh-CN" altLang="en-US" smtClean="0"/>
              <a:t>得到电子带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电。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(3)</a:t>
            </a:r>
            <a:r>
              <a:rPr lang="zh-CN" altLang="en-US" smtClean="0"/>
              <a:t>带电体的性质</a:t>
            </a:r>
            <a:r>
              <a:rPr lang="en-US" smtClean="0"/>
              <a:t>:</a:t>
            </a:r>
            <a:r>
              <a:rPr lang="zh-CN" altLang="en-US" smtClean="0"/>
              <a:t>带电体能够吸引</a:t>
            </a:r>
            <a:r>
              <a:rPr lang="zh-CN" altLang="en-US" i="1" u="sng" smtClean="0"/>
              <a:t>　　  　　　　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3166248" y="2396625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转移</a:t>
            </a:r>
            <a:endParaRPr lang="zh-CN" altLang="en-US">
              <a:solidFill>
                <a:srgbClr val="A50021"/>
              </a:solidFill>
            </a:endParaRPr>
          </a:p>
        </p:txBody>
      </p:sp>
      <p:graphicFrame>
        <p:nvGraphicFramePr>
          <p:cNvPr id="77825" name="Object 1"/>
          <p:cNvGraphicFramePr>
            <a:graphicFrameLocks noChangeAspect="1"/>
          </p:cNvGraphicFramePr>
          <p:nvPr/>
        </p:nvGraphicFramePr>
        <p:xfrm>
          <a:off x="1069203" y="3532994"/>
          <a:ext cx="8097837" cy="168275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name="文档" r:id="rId2" imgW="8316595" imgH="1732915" progId="Word.Document.12">
                  <p:embed/>
                </p:oleObj>
              </mc:Choice>
              <mc:Fallback>
                <p:oleObj name="文档" r:id="rId2" imgW="8316595" imgH="173291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69203" y="3532994"/>
                        <a:ext cx="8097837" cy="16827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6952462" y="2396625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正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10024296" y="2396625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负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751004" y="2968129"/>
            <a:ext cx="14157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轻小物体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6938061" y="3501232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正</a:t>
            </a:r>
            <a:r>
              <a:rPr lang="zh-CN" altLang="en-US" b="1" i="1" smtClean="0">
                <a:solidFill>
                  <a:srgbClr val="A50021"/>
                </a:solidFill>
              </a:rPr>
              <a:t>　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6952462" y="4111137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负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5" grpId="0"/>
      <p:bldP spid="16" grpId="0"/>
      <p:bldP spid="1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6. </a:t>
            </a:r>
            <a:r>
              <a:rPr lang="en-US" sz="2400" smtClean="0">
                <a:solidFill>
                  <a:srgbClr val="18B48F"/>
                </a:solidFill>
              </a:rPr>
              <a:t>[2018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简单电路是由电源、用电器、开关和导线组成的。给充电宝充电时</a:t>
            </a:r>
            <a:r>
              <a:rPr lang="en-US" sz="2400" smtClean="0"/>
              <a:t>,</a:t>
            </a:r>
            <a:r>
              <a:rPr lang="zh-CN" altLang="en-US" sz="2400" smtClean="0"/>
              <a:t>充电宝相当于简单电路中的</a:t>
            </a:r>
            <a:r>
              <a:rPr lang="zh-CN" altLang="en-US" sz="2400" i="1" u="sng" smtClean="0"/>
              <a:t>　   　　　</a:t>
            </a:r>
            <a:r>
              <a:rPr lang="en-US" sz="2400" smtClean="0"/>
              <a:t>;</a:t>
            </a:r>
            <a:r>
              <a:rPr lang="zh-CN" altLang="en-US" sz="2400" smtClean="0"/>
              <a:t>充电宝给手机充电时</a:t>
            </a:r>
            <a:r>
              <a:rPr lang="en-US" sz="2400" smtClean="0"/>
              <a:t>,</a:t>
            </a:r>
            <a:r>
              <a:rPr lang="zh-CN" altLang="en-US" sz="2400" smtClean="0"/>
              <a:t>它相当于简单电路中的</a:t>
            </a:r>
            <a:r>
              <a:rPr lang="zh-CN" altLang="en-US" sz="2400" i="1" u="sng" smtClean="0"/>
              <a:t>　　  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7. </a:t>
            </a:r>
            <a:r>
              <a:rPr lang="en-US" sz="2400" smtClean="0">
                <a:solidFill>
                  <a:srgbClr val="18B48F"/>
                </a:solidFill>
              </a:rPr>
              <a:t>[2018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华灯初上</a:t>
            </a:r>
            <a:r>
              <a:rPr lang="en-US" sz="2400" smtClean="0"/>
              <a:t>,</a:t>
            </a:r>
            <a:r>
              <a:rPr lang="zh-CN" altLang="en-US" sz="2400" smtClean="0"/>
              <a:t>路灯的连接方式是</a:t>
            </a:r>
            <a:r>
              <a:rPr lang="en-US" sz="2400" i="1" u="sng" smtClean="0"/>
              <a:t>           </a:t>
            </a:r>
            <a:r>
              <a:rPr lang="zh-CN" altLang="en-US" sz="2400" smtClean="0"/>
              <a:t>联</a:t>
            </a:r>
            <a:r>
              <a:rPr lang="en-US" sz="2400" smtClean="0"/>
              <a:t>;</a:t>
            </a:r>
            <a:r>
              <a:rPr lang="zh-CN" altLang="en-US" sz="2400" smtClean="0"/>
              <a:t>回到家中</a:t>
            </a:r>
            <a:r>
              <a:rPr lang="en-US" sz="2400" smtClean="0"/>
              <a:t>,</a:t>
            </a:r>
            <a:r>
              <a:rPr lang="zh-CN" altLang="en-US" sz="2400" smtClean="0"/>
              <a:t>按下开关</a:t>
            </a:r>
            <a:r>
              <a:rPr lang="en-US" sz="2400" smtClean="0"/>
              <a:t>,</a:t>
            </a:r>
            <a:r>
              <a:rPr lang="zh-CN" altLang="en-US" sz="2400" smtClean="0"/>
              <a:t>电灯亮了</a:t>
            </a:r>
            <a:r>
              <a:rPr lang="en-US" sz="2400" smtClean="0"/>
              <a:t>,</a:t>
            </a:r>
            <a:r>
              <a:rPr lang="zh-CN" altLang="en-US" sz="2400" smtClean="0"/>
              <a:t>开关与电灯的连接方式是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联。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5380826" y="1286654"/>
            <a:ext cx="110799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用电器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2308992" y="1858158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电源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7031523" y="2396625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并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5166512" y="2929728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串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重难三　电流、电流的规律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10644262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8.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吉林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14</a:t>
            </a:r>
            <a:r>
              <a:rPr lang="en-US" sz="2400" i="1" smtClean="0"/>
              <a:t>-</a:t>
            </a:r>
            <a:r>
              <a:rPr lang="en-US" sz="2400" smtClean="0"/>
              <a:t>8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能正确地测出小灯泡</a:t>
            </a:r>
            <a:r>
              <a:rPr lang="en-US" sz="2400" smtClean="0"/>
              <a:t>L</a:t>
            </a:r>
            <a:r>
              <a:rPr lang="en-US" sz="2400" baseline="-25000" smtClean="0"/>
              <a:t>2</a:t>
            </a:r>
            <a:r>
              <a:rPr lang="zh-CN" altLang="en-US" sz="2400" smtClean="0"/>
              <a:t>电流的电路是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5023636" y="3563117"/>
            <a:ext cx="1168910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14-8</a:t>
            </a:r>
            <a:endParaRPr lang="zh-CN" altLang="en-US" smtClean="0"/>
          </a:p>
        </p:txBody>
      </p:sp>
      <p:pic>
        <p:nvPicPr>
          <p:cNvPr id="137220" name="2021JL215.EPS" descr="id:2147501929;FounderCE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691536" y="1942465"/>
            <a:ext cx="1594612" cy="1676387"/>
          </a:xfrm>
          <a:prstGeom prst="rect">
            <a:avLst/>
          </a:prstGeom>
          <a:noFill/>
        </p:spPr>
      </p:pic>
      <p:pic>
        <p:nvPicPr>
          <p:cNvPr id="137219" name="2021JL216.EPS" descr="id:2147501936;FounderCES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714776" y="1929596"/>
            <a:ext cx="1758162" cy="1655943"/>
          </a:xfrm>
          <a:prstGeom prst="rect">
            <a:avLst/>
          </a:prstGeom>
          <a:noFill/>
        </p:spPr>
      </p:pic>
      <p:pic>
        <p:nvPicPr>
          <p:cNvPr id="137218" name="2021JL217.EPS" descr="id:2147501943;FounderCES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5786478" y="1980590"/>
            <a:ext cx="1594612" cy="1676387"/>
          </a:xfrm>
          <a:prstGeom prst="rect">
            <a:avLst/>
          </a:prstGeom>
          <a:noFill/>
        </p:spPr>
      </p:pic>
      <p:pic>
        <p:nvPicPr>
          <p:cNvPr id="137217" name="2021JL218.EPS" descr="id:2147501950;FounderCES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7858180" y="1942465"/>
            <a:ext cx="1594612" cy="1655943"/>
          </a:xfrm>
          <a:prstGeom prst="rect">
            <a:avLst/>
          </a:prstGeom>
          <a:noFill/>
        </p:spPr>
      </p:pic>
      <p:sp>
        <p:nvSpPr>
          <p:cNvPr id="15" name="TextBox 26"/>
          <p:cNvSpPr txBox="1">
            <a:spLocks noChangeArrowheads="1"/>
          </p:cNvSpPr>
          <p:nvPr/>
        </p:nvSpPr>
        <p:spPr bwMode="auto">
          <a:xfrm>
            <a:off x="951670" y="4215612"/>
            <a:ext cx="10572824" cy="228869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]C</a:t>
            </a:r>
            <a:r>
              <a:rPr lang="en-US" b="1" smtClean="0"/>
              <a:t> </a:t>
            </a:r>
            <a:endParaRPr lang="en-US" b="1" smtClean="0"/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en-US" b="1" smtClean="0"/>
              <a:t> </a:t>
            </a:r>
            <a:r>
              <a:rPr lang="en-US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选项图中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电流表的正、负接线柱接反</a:t>
            </a:r>
            <a:r>
              <a:rPr lang="en-US" smtClean="0">
                <a:solidFill>
                  <a:srgbClr val="A50021"/>
                </a:solidFill>
              </a:rPr>
              <a:t>,A</a:t>
            </a:r>
            <a:r>
              <a:rPr lang="zh-CN" altLang="en-US" smtClean="0">
                <a:solidFill>
                  <a:srgbClr val="A50021"/>
                </a:solidFill>
              </a:rPr>
              <a:t>错误</a:t>
            </a:r>
            <a:r>
              <a:rPr lang="en-US" smtClean="0">
                <a:solidFill>
                  <a:srgbClr val="A50021"/>
                </a:solidFill>
              </a:rPr>
              <a:t>;B</a:t>
            </a:r>
            <a:r>
              <a:rPr lang="zh-CN" altLang="en-US" smtClean="0">
                <a:solidFill>
                  <a:srgbClr val="A50021"/>
                </a:solidFill>
              </a:rPr>
              <a:t>选项图中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电流表测量干路电流</a:t>
            </a:r>
            <a:r>
              <a:rPr lang="en-US" smtClean="0">
                <a:solidFill>
                  <a:srgbClr val="A50021"/>
                </a:solidFill>
              </a:rPr>
              <a:t>,B</a:t>
            </a:r>
            <a:r>
              <a:rPr lang="zh-CN" altLang="en-US" smtClean="0">
                <a:solidFill>
                  <a:srgbClr val="A50021"/>
                </a:solidFill>
              </a:rPr>
              <a:t>错误</a:t>
            </a:r>
            <a:r>
              <a:rPr lang="en-US" smtClean="0">
                <a:solidFill>
                  <a:srgbClr val="A50021"/>
                </a:solidFill>
              </a:rPr>
              <a:t>;D</a:t>
            </a:r>
            <a:r>
              <a:rPr lang="zh-CN" altLang="en-US" smtClean="0">
                <a:solidFill>
                  <a:srgbClr val="A50021"/>
                </a:solidFill>
              </a:rPr>
              <a:t>选项图中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电流表与灯</a:t>
            </a:r>
            <a:r>
              <a:rPr lang="en-US" smtClean="0">
                <a:solidFill>
                  <a:srgbClr val="A50021"/>
                </a:solidFill>
              </a:rPr>
              <a:t>L</a:t>
            </a:r>
            <a:r>
              <a:rPr lang="en-US" baseline="-25000" smtClean="0">
                <a:solidFill>
                  <a:srgbClr val="A50021"/>
                </a:solidFill>
              </a:rPr>
              <a:t>1</a:t>
            </a:r>
            <a:r>
              <a:rPr lang="zh-CN" altLang="en-US" smtClean="0">
                <a:solidFill>
                  <a:srgbClr val="A50021"/>
                </a:solidFill>
              </a:rPr>
              <a:t>串联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并且电流从正接线柱流入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从负接线柱流出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能正确测出</a:t>
            </a:r>
            <a:r>
              <a:rPr lang="en-US" smtClean="0">
                <a:solidFill>
                  <a:srgbClr val="A50021"/>
                </a:solidFill>
              </a:rPr>
              <a:t>L</a:t>
            </a:r>
            <a:r>
              <a:rPr lang="en-US" baseline="-25000" smtClean="0">
                <a:solidFill>
                  <a:srgbClr val="A50021"/>
                </a:solidFill>
              </a:rPr>
              <a:t>1</a:t>
            </a:r>
            <a:r>
              <a:rPr lang="zh-CN" altLang="en-US" smtClean="0">
                <a:solidFill>
                  <a:srgbClr val="A50021"/>
                </a:solidFill>
              </a:rPr>
              <a:t>的电流</a:t>
            </a:r>
            <a:r>
              <a:rPr lang="en-US" smtClean="0">
                <a:solidFill>
                  <a:srgbClr val="A50021"/>
                </a:solidFill>
              </a:rPr>
              <a:t>,D</a:t>
            </a:r>
            <a:r>
              <a:rPr lang="zh-CN" altLang="en-US" smtClean="0">
                <a:solidFill>
                  <a:srgbClr val="A50021"/>
                </a:solidFill>
              </a:rPr>
              <a:t>错误。故选</a:t>
            </a:r>
            <a:r>
              <a:rPr lang="en-US" smtClean="0">
                <a:solidFill>
                  <a:srgbClr val="A50021"/>
                </a:solidFill>
              </a:rPr>
              <a:t>C</a:t>
            </a:r>
            <a:r>
              <a:rPr lang="zh-CN" altLang="en-US" smtClean="0">
                <a:solidFill>
                  <a:srgbClr val="A50021"/>
                </a:solidFill>
              </a:rPr>
              <a:t>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6143668" cy="452431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9.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海南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用如图</a:t>
            </a:r>
            <a:r>
              <a:rPr lang="en-US" sz="2400" smtClean="0"/>
              <a:t>14</a:t>
            </a:r>
            <a:r>
              <a:rPr lang="en-US" sz="2400" i="1" smtClean="0"/>
              <a:t>-</a:t>
            </a:r>
            <a:r>
              <a:rPr lang="en-US" sz="2400" smtClean="0"/>
              <a:t>9</a:t>
            </a:r>
            <a:r>
              <a:rPr lang="zh-CN" altLang="en-US" sz="2400" smtClean="0"/>
              <a:t>所示电路探究并联电路中电流的关系。</a:t>
            </a:r>
            <a:r>
              <a:rPr lang="en-US" sz="2400" smtClean="0"/>
              <a:t>L</a:t>
            </a:r>
            <a:r>
              <a:rPr lang="en-US" sz="2400" baseline="-25000" smtClean="0"/>
              <a:t>1</a:t>
            </a:r>
            <a:r>
              <a:rPr lang="zh-CN" altLang="en-US" sz="2400" smtClean="0"/>
              <a:t>与</a:t>
            </a:r>
            <a:r>
              <a:rPr lang="en-US" sz="2400" smtClean="0"/>
              <a:t>L</a:t>
            </a:r>
            <a:r>
              <a:rPr lang="en-US" sz="2400" baseline="-25000" smtClean="0"/>
              <a:t>2</a:t>
            </a:r>
            <a:r>
              <a:rPr lang="zh-CN" altLang="en-US" sz="2400" smtClean="0"/>
              <a:t>是两个不同规格的小灯泡</a:t>
            </a:r>
            <a:r>
              <a:rPr lang="en-US" sz="2400" smtClean="0"/>
              <a:t>,</a:t>
            </a:r>
            <a:r>
              <a:rPr lang="zh-CN" altLang="en-US" sz="2400" smtClean="0"/>
              <a:t>闭合开关后</a:t>
            </a:r>
            <a:r>
              <a:rPr lang="en-US" sz="2400" smtClean="0"/>
              <a:t>,</a:t>
            </a:r>
            <a:r>
              <a:rPr lang="zh-CN" altLang="en-US" sz="2400" smtClean="0"/>
              <a:t>通过</a:t>
            </a:r>
            <a:r>
              <a:rPr lang="en-US" sz="2400" i="1" smtClean="0"/>
              <a:t>a</a:t>
            </a:r>
            <a:r>
              <a:rPr lang="zh-CN" altLang="en-US" sz="2400" smtClean="0"/>
              <a:t>、</a:t>
            </a:r>
            <a:r>
              <a:rPr lang="en-US" sz="2400" i="1" smtClean="0"/>
              <a:t>b</a:t>
            </a:r>
            <a:r>
              <a:rPr lang="zh-CN" altLang="en-US" sz="2400" smtClean="0"/>
              <a:t>、</a:t>
            </a:r>
            <a:r>
              <a:rPr lang="en-US" sz="2400" i="1" smtClean="0"/>
              <a:t>c</a:t>
            </a:r>
            <a:r>
              <a:rPr lang="zh-CN" altLang="en-US" sz="2400" smtClean="0"/>
              <a:t>、</a:t>
            </a:r>
            <a:r>
              <a:rPr lang="en-US" sz="2400" i="1" smtClean="0"/>
              <a:t>d </a:t>
            </a:r>
            <a:r>
              <a:rPr lang="zh-CN" altLang="en-US" sz="2400" smtClean="0"/>
              <a:t>四处电流的大小关系正确的是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err="1" smtClean="0"/>
              <a:t>A.</a:t>
            </a:r>
            <a:r>
              <a:rPr lang="en-US" sz="2400" i="1" err="1" smtClean="0"/>
              <a:t>I</a:t>
            </a:r>
            <a:r>
              <a:rPr lang="en-US" sz="2400" i="1" baseline="-25000" err="1" smtClean="0"/>
              <a:t>a</a:t>
            </a:r>
            <a:r>
              <a:rPr lang="en-US" sz="2400" smtClean="0"/>
              <a:t>=</a:t>
            </a:r>
            <a:r>
              <a:rPr lang="en-US" sz="2400" i="1" err="1" smtClean="0"/>
              <a:t>I</a:t>
            </a:r>
            <a:r>
              <a:rPr lang="en-US" sz="2400" i="1" baseline="-25000" err="1" smtClean="0"/>
              <a:t>b</a:t>
            </a:r>
            <a:r>
              <a:rPr lang="en-US" sz="2400" smtClean="0"/>
              <a:t>	</a:t>
            </a:r>
            <a:endParaRPr lang="en-US" sz="2400" smtClean="0"/>
          </a:p>
          <a:p>
            <a:pPr>
              <a:lnSpc>
                <a:spcPct val="150000"/>
              </a:lnSpc>
            </a:pPr>
            <a:r>
              <a:rPr lang="en-US" sz="2400" err="1" smtClean="0"/>
              <a:t>B.</a:t>
            </a:r>
            <a:r>
              <a:rPr lang="en-US" sz="2400" i="1" err="1" smtClean="0"/>
              <a:t>I</a:t>
            </a:r>
            <a:r>
              <a:rPr lang="en-US" sz="2400" i="1" baseline="-25000" err="1" smtClean="0"/>
              <a:t>a</a:t>
            </a:r>
            <a:r>
              <a:rPr lang="en-US" sz="2400" smtClean="0"/>
              <a:t>=</a:t>
            </a:r>
            <a:r>
              <a:rPr lang="en-US" sz="2400" i="1" err="1" smtClean="0"/>
              <a:t>I</a:t>
            </a:r>
            <a:r>
              <a:rPr lang="en-US" sz="2400" i="1" baseline="-25000" err="1" smtClean="0"/>
              <a:t>c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err="1" smtClean="0"/>
              <a:t>C.</a:t>
            </a:r>
            <a:r>
              <a:rPr lang="en-US" sz="2400" i="1" err="1" smtClean="0"/>
              <a:t>I</a:t>
            </a:r>
            <a:r>
              <a:rPr lang="en-US" sz="2400" i="1" baseline="-25000" err="1" smtClean="0"/>
              <a:t>b</a:t>
            </a:r>
            <a:r>
              <a:rPr lang="en-US" sz="2400" smtClean="0"/>
              <a:t>=</a:t>
            </a:r>
            <a:r>
              <a:rPr lang="en-US" sz="2400" i="1" err="1" smtClean="0"/>
              <a:t>I</a:t>
            </a:r>
            <a:r>
              <a:rPr lang="en-US" sz="2400" i="1" baseline="-25000" err="1" smtClean="0"/>
              <a:t>c</a:t>
            </a:r>
            <a:r>
              <a:rPr lang="en-US" sz="2400" smtClean="0"/>
              <a:t>	</a:t>
            </a:r>
            <a:endParaRPr lang="en-US" sz="2400" smtClean="0"/>
          </a:p>
          <a:p>
            <a:pPr>
              <a:lnSpc>
                <a:spcPct val="150000"/>
              </a:lnSpc>
            </a:pPr>
            <a:r>
              <a:rPr lang="en-US" sz="2400" err="1" smtClean="0"/>
              <a:t>D.</a:t>
            </a:r>
            <a:r>
              <a:rPr lang="en-US" sz="2400" i="1" err="1" smtClean="0"/>
              <a:t>I</a:t>
            </a:r>
            <a:r>
              <a:rPr lang="en-US" sz="2400" i="1" baseline="-25000" err="1" smtClean="0"/>
              <a:t>a</a:t>
            </a:r>
            <a:r>
              <a:rPr lang="en-US" sz="2400" smtClean="0"/>
              <a:t>=</a:t>
            </a:r>
            <a:r>
              <a:rPr lang="en-US" sz="2400" i="1" smtClean="0"/>
              <a:t>I</a:t>
            </a:r>
            <a:r>
              <a:rPr lang="en-US" sz="2400" i="1" baseline="-25000" smtClean="0"/>
              <a:t>d</a:t>
            </a:r>
            <a:endParaRPr lang="zh-CN" altLang="en-US" sz="2400"/>
          </a:p>
        </p:txBody>
      </p:sp>
      <p:sp>
        <p:nvSpPr>
          <p:cNvPr id="3" name="矩形 2"/>
          <p:cNvSpPr/>
          <p:nvPr/>
        </p:nvSpPr>
        <p:spPr>
          <a:xfrm>
            <a:off x="3910668" y="5034661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14</a:t>
            </a:r>
            <a:r>
              <a:rPr lang="en-US" i="1" smtClean="0"/>
              <a:t>-</a:t>
            </a:r>
            <a:r>
              <a:rPr lang="en-US" smtClean="0"/>
              <a:t>9</a:t>
            </a:r>
            <a:endParaRPr lang="zh-CN" altLang="en-US" smtClean="0"/>
          </a:p>
        </p:txBody>
      </p:sp>
      <p:pic>
        <p:nvPicPr>
          <p:cNvPr id="4" name="2021HN106.EPS" descr="id:2147501957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023372" y="3072604"/>
            <a:ext cx="3115619" cy="2019454"/>
          </a:xfrm>
          <a:prstGeom prst="rect">
            <a:avLst/>
          </a:prstGeom>
        </p:spPr>
      </p:pic>
      <p:sp>
        <p:nvSpPr>
          <p:cNvPr id="5" name="TextBox 26"/>
          <p:cNvSpPr txBox="1">
            <a:spLocks noChangeArrowheads="1"/>
          </p:cNvSpPr>
          <p:nvPr/>
        </p:nvSpPr>
        <p:spPr bwMode="auto">
          <a:xfrm>
            <a:off x="6952462" y="715150"/>
            <a:ext cx="4857784" cy="505868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b="1" smtClean="0"/>
              <a:t> </a:t>
            </a:r>
            <a:r>
              <a:rPr lang="en-US" smtClean="0">
                <a:solidFill>
                  <a:srgbClr val="A50021"/>
                </a:solidFill>
              </a:rPr>
              <a:t>D</a:t>
            </a:r>
            <a:endParaRPr lang="en-US" b="1" smtClean="0"/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根据电路图可知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两灯并联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en-US" i="1" err="1" smtClean="0">
                <a:solidFill>
                  <a:srgbClr val="A50021"/>
                </a:solidFill>
              </a:rPr>
              <a:t>I</a:t>
            </a:r>
            <a:r>
              <a:rPr lang="en-US" i="1" baseline="-25000" err="1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i="1" smtClean="0">
                <a:solidFill>
                  <a:srgbClr val="A50021"/>
                </a:solidFill>
              </a:rPr>
              <a:t>I</a:t>
            </a:r>
            <a:r>
              <a:rPr lang="en-US" i="1" baseline="-25000" smtClean="0">
                <a:solidFill>
                  <a:srgbClr val="A50021"/>
                </a:solidFill>
              </a:rPr>
              <a:t>d </a:t>
            </a:r>
            <a:r>
              <a:rPr lang="zh-CN" altLang="en-US" smtClean="0">
                <a:solidFill>
                  <a:srgbClr val="A50021"/>
                </a:solidFill>
              </a:rPr>
              <a:t>为干路电流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en-US" i="1" err="1" smtClean="0">
                <a:solidFill>
                  <a:srgbClr val="A50021"/>
                </a:solidFill>
              </a:rPr>
              <a:t>I</a:t>
            </a:r>
            <a:r>
              <a:rPr lang="en-US" i="1" baseline="-25000" err="1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i="1" err="1" smtClean="0">
                <a:solidFill>
                  <a:srgbClr val="A50021"/>
                </a:solidFill>
              </a:rPr>
              <a:t>I</a:t>
            </a:r>
            <a:r>
              <a:rPr lang="en-US" i="1" baseline="-25000" err="1" smtClean="0">
                <a:solidFill>
                  <a:srgbClr val="A50021"/>
                </a:solidFill>
              </a:rPr>
              <a:t>c </a:t>
            </a:r>
            <a:r>
              <a:rPr lang="zh-CN" altLang="en-US" smtClean="0">
                <a:solidFill>
                  <a:srgbClr val="A50021"/>
                </a:solidFill>
              </a:rPr>
              <a:t>是两条支路的电流。根据干路电流等于各支路电流之和可得</a:t>
            </a:r>
            <a:r>
              <a:rPr lang="en-US" smtClean="0">
                <a:solidFill>
                  <a:srgbClr val="A50021"/>
                </a:solidFill>
              </a:rPr>
              <a:t>:</a:t>
            </a:r>
            <a:r>
              <a:rPr lang="en-US" i="1" err="1" smtClean="0">
                <a:solidFill>
                  <a:srgbClr val="A50021"/>
                </a:solidFill>
              </a:rPr>
              <a:t>I</a:t>
            </a:r>
            <a:r>
              <a:rPr lang="en-US" i="1" baseline="-25000" err="1" smtClean="0">
                <a:solidFill>
                  <a:srgbClr val="A50021"/>
                </a:solidFill>
              </a:rPr>
              <a:t>a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err="1" smtClean="0">
                <a:solidFill>
                  <a:srgbClr val="A50021"/>
                </a:solidFill>
              </a:rPr>
              <a:t>I</a:t>
            </a:r>
            <a:r>
              <a:rPr lang="en-US" i="1" baseline="-25000" err="1" smtClean="0">
                <a:solidFill>
                  <a:srgbClr val="A50021"/>
                </a:solidFill>
              </a:rPr>
              <a:t>b</a:t>
            </a:r>
            <a:r>
              <a:rPr lang="en-US" err="1" smtClean="0">
                <a:solidFill>
                  <a:srgbClr val="A50021"/>
                </a:solidFill>
              </a:rPr>
              <a:t>+</a:t>
            </a:r>
            <a:r>
              <a:rPr lang="en-US" i="1" err="1" smtClean="0">
                <a:solidFill>
                  <a:srgbClr val="A50021"/>
                </a:solidFill>
              </a:rPr>
              <a:t>I</a:t>
            </a:r>
            <a:r>
              <a:rPr lang="en-US" i="1" baseline="-25000" err="1" smtClean="0">
                <a:solidFill>
                  <a:srgbClr val="A50021"/>
                </a:solidFill>
              </a:rPr>
              <a:t>c 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</a:t>
            </a:r>
            <a:r>
              <a:rPr lang="en-US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错误。由于两个小灯泡的规格不同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根据并联电路各支路两端的电压相等和欧姆定律可得</a:t>
            </a:r>
            <a:r>
              <a:rPr lang="en-US" smtClean="0">
                <a:solidFill>
                  <a:srgbClr val="A50021"/>
                </a:solidFill>
              </a:rPr>
              <a:t>:</a:t>
            </a:r>
            <a:r>
              <a:rPr lang="en-US" i="1" err="1" smtClean="0">
                <a:solidFill>
                  <a:srgbClr val="A50021"/>
                </a:solidFill>
              </a:rPr>
              <a:t>I</a:t>
            </a:r>
            <a:r>
              <a:rPr lang="en-US" i="1" baseline="-25000" err="1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≠</a:t>
            </a:r>
            <a:r>
              <a:rPr lang="en-US" i="1" err="1" smtClean="0">
                <a:solidFill>
                  <a:srgbClr val="A50021"/>
                </a:solidFill>
              </a:rPr>
              <a:t>I</a:t>
            </a:r>
            <a:r>
              <a:rPr lang="en-US" i="1" baseline="-25000" err="1" smtClean="0">
                <a:solidFill>
                  <a:srgbClr val="A50021"/>
                </a:solidFill>
              </a:rPr>
              <a:t>c 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</a:t>
            </a:r>
            <a:r>
              <a:rPr lang="en-US" smtClean="0">
                <a:solidFill>
                  <a:srgbClr val="A50021"/>
                </a:solidFill>
              </a:rPr>
              <a:t>C</a:t>
            </a:r>
            <a:r>
              <a:rPr lang="zh-CN" altLang="en-US" smtClean="0">
                <a:solidFill>
                  <a:srgbClr val="A50021"/>
                </a:solidFill>
              </a:rPr>
              <a:t>错误。由于</a:t>
            </a:r>
            <a:r>
              <a:rPr lang="en-US" i="1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i="1" smtClean="0">
                <a:solidFill>
                  <a:srgbClr val="A50021"/>
                </a:solidFill>
              </a:rPr>
              <a:t>d</a:t>
            </a:r>
            <a:r>
              <a:rPr lang="zh-CN" altLang="en-US" smtClean="0">
                <a:solidFill>
                  <a:srgbClr val="A50021"/>
                </a:solidFill>
              </a:rPr>
              <a:t>点都在干路上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</a:t>
            </a:r>
            <a:r>
              <a:rPr lang="en-US" i="1" err="1" smtClean="0">
                <a:solidFill>
                  <a:srgbClr val="A50021"/>
                </a:solidFill>
              </a:rPr>
              <a:t>I</a:t>
            </a:r>
            <a:r>
              <a:rPr lang="en-US" i="1" baseline="-25000" err="1" smtClean="0">
                <a:solidFill>
                  <a:srgbClr val="A50021"/>
                </a:solidFill>
              </a:rPr>
              <a:t>a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I</a:t>
            </a:r>
            <a:r>
              <a:rPr lang="en-US" i="1" baseline="-25000" smtClean="0">
                <a:solidFill>
                  <a:srgbClr val="A50021"/>
                </a:solidFill>
              </a:rPr>
              <a:t>d 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</a:t>
            </a:r>
            <a:r>
              <a:rPr lang="en-US" smtClean="0">
                <a:solidFill>
                  <a:srgbClr val="A50021"/>
                </a:solidFill>
              </a:rPr>
              <a:t>D</a:t>
            </a:r>
            <a:r>
              <a:rPr lang="zh-CN" altLang="en-US" smtClean="0">
                <a:solidFill>
                  <a:srgbClr val="A50021"/>
                </a:solidFill>
              </a:rPr>
              <a:t>正确。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11350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10. </a:t>
            </a:r>
            <a:r>
              <a:rPr lang="zh-CN" altLang="en-US" sz="2400" smtClean="0"/>
              <a:t>在图</a:t>
            </a:r>
            <a:r>
              <a:rPr lang="en-US" sz="2400" smtClean="0"/>
              <a:t>14-10</a:t>
            </a:r>
            <a:r>
              <a:rPr lang="zh-CN" altLang="en-US" sz="2400" smtClean="0"/>
              <a:t>甲所示的电路中</a:t>
            </a:r>
            <a:r>
              <a:rPr lang="en-US" sz="2400" smtClean="0"/>
              <a:t>,</a:t>
            </a:r>
            <a:r>
              <a:rPr lang="zh-CN" altLang="en-US" sz="2400" smtClean="0"/>
              <a:t>闭合开关</a:t>
            </a:r>
            <a:r>
              <a:rPr lang="en-US" sz="2400" smtClean="0"/>
              <a:t>S</a:t>
            </a:r>
            <a:r>
              <a:rPr lang="zh-CN" altLang="en-US" sz="2400" smtClean="0"/>
              <a:t>后</a:t>
            </a:r>
            <a:r>
              <a:rPr lang="en-US" sz="2400" smtClean="0"/>
              <a:t>,</a:t>
            </a:r>
            <a:r>
              <a:rPr lang="zh-CN" altLang="en-US" sz="2400" smtClean="0"/>
              <a:t>两个电流表的指针位置均如图乙所示。则通过灯泡</a:t>
            </a:r>
            <a:r>
              <a:rPr lang="en-US" sz="2400" smtClean="0"/>
              <a:t>L</a:t>
            </a:r>
            <a:r>
              <a:rPr lang="en-US" sz="2400" baseline="-25000" smtClean="0"/>
              <a:t>1</a:t>
            </a:r>
            <a:r>
              <a:rPr lang="zh-CN" altLang="en-US" sz="2400" smtClean="0"/>
              <a:t>中的电流</a:t>
            </a:r>
            <a:r>
              <a:rPr lang="en-US" sz="2400" i="1" smtClean="0"/>
              <a:t>I</a:t>
            </a:r>
            <a:r>
              <a:rPr lang="en-US" sz="2400" baseline="-25000" smtClean="0"/>
              <a:t>1</a:t>
            </a:r>
            <a:r>
              <a:rPr lang="en-US" sz="2400" smtClean="0"/>
              <a:t>=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A,</a:t>
            </a:r>
            <a:r>
              <a:rPr lang="zh-CN" altLang="en-US" sz="2400" smtClean="0"/>
              <a:t>通过灯泡</a:t>
            </a:r>
            <a:r>
              <a:rPr lang="en-US" sz="2400" smtClean="0"/>
              <a:t>L</a:t>
            </a:r>
            <a:r>
              <a:rPr lang="en-US" sz="2400" baseline="-25000" smtClean="0"/>
              <a:t>2</a:t>
            </a:r>
            <a:r>
              <a:rPr lang="zh-CN" altLang="en-US" sz="2400" smtClean="0"/>
              <a:t>的电流</a:t>
            </a:r>
            <a:r>
              <a:rPr lang="en-US" sz="2400" i="1" smtClean="0"/>
              <a:t>I</a:t>
            </a:r>
            <a:r>
              <a:rPr lang="en-US" sz="2400" baseline="-25000" smtClean="0"/>
              <a:t>2</a:t>
            </a:r>
            <a:r>
              <a:rPr lang="en-US" sz="2400" smtClean="0"/>
              <a:t>=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A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</p:txBody>
      </p:sp>
      <p:sp>
        <p:nvSpPr>
          <p:cNvPr id="5" name="矩形 4"/>
          <p:cNvSpPr/>
          <p:nvPr/>
        </p:nvSpPr>
        <p:spPr>
          <a:xfrm>
            <a:off x="5257308" y="4105967"/>
            <a:ext cx="13500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14-10</a:t>
            </a:r>
            <a:endParaRPr lang="zh-CN" altLang="en-US"/>
          </a:p>
        </p:txBody>
      </p:sp>
      <p:pic>
        <p:nvPicPr>
          <p:cNvPr id="6" name="18ZX138.EPS" descr="id:2147501964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594876" y="2001034"/>
            <a:ext cx="4767143" cy="2232732"/>
          </a:xfrm>
          <a:prstGeom prst="rect">
            <a:avLst/>
          </a:prstGeom>
        </p:spPr>
      </p:pic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5380826" y="1286654"/>
            <a:ext cx="65114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altLang="zh-CN" b="1" smtClean="0">
                <a:solidFill>
                  <a:srgbClr val="A50021"/>
                </a:solidFill>
              </a:rPr>
              <a:t>0.2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9738544" y="1286654"/>
            <a:ext cx="65114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altLang="zh-CN" b="1" smtClean="0">
                <a:solidFill>
                  <a:srgbClr val="A50021"/>
                </a:solidFill>
              </a:rPr>
              <a:t>0.8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重难四　电压、电压的规律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5214974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11. </a:t>
            </a:r>
            <a:r>
              <a:rPr lang="zh-CN" altLang="en-US" sz="2400" smtClean="0"/>
              <a:t>在图</a:t>
            </a:r>
            <a:r>
              <a:rPr lang="en-US" sz="2400" smtClean="0"/>
              <a:t>14-11</a:t>
            </a:r>
            <a:r>
              <a:rPr lang="zh-CN" altLang="en-US" sz="2400" smtClean="0"/>
              <a:t>所示的电路中</a:t>
            </a:r>
            <a:r>
              <a:rPr lang="en-US" sz="2400" smtClean="0"/>
              <a:t>,</a:t>
            </a:r>
            <a:r>
              <a:rPr lang="zh-CN" altLang="en-US" sz="2400" smtClean="0"/>
              <a:t>开关闭合后电压表测量的是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A.L</a:t>
            </a:r>
            <a:r>
              <a:rPr lang="en-US" sz="2400" baseline="-25000" smtClean="0"/>
              <a:t>1</a:t>
            </a:r>
            <a:r>
              <a:rPr lang="zh-CN" altLang="en-US" sz="2400" smtClean="0"/>
              <a:t>两端的电压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B.L</a:t>
            </a:r>
            <a:r>
              <a:rPr lang="en-US" sz="2400" baseline="-25000" smtClean="0"/>
              <a:t>1</a:t>
            </a:r>
            <a:r>
              <a:rPr lang="zh-CN" altLang="en-US" sz="2400" smtClean="0"/>
              <a:t>和</a:t>
            </a:r>
            <a:r>
              <a:rPr lang="en-US" sz="2400" smtClean="0"/>
              <a:t>L</a:t>
            </a:r>
            <a:r>
              <a:rPr lang="en-US" sz="2400" baseline="-25000" smtClean="0"/>
              <a:t>2</a:t>
            </a:r>
            <a:r>
              <a:rPr lang="zh-CN" altLang="en-US" sz="2400" smtClean="0"/>
              <a:t>两端的电压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C.L</a:t>
            </a:r>
            <a:r>
              <a:rPr lang="en-US" sz="2400" baseline="-25000" smtClean="0"/>
              <a:t>3</a:t>
            </a:r>
            <a:r>
              <a:rPr lang="zh-CN" altLang="en-US" sz="2400" smtClean="0"/>
              <a:t>和电源两端的电压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电源电压</a:t>
            </a:r>
            <a:endParaRPr lang="zh-CN" altLang="en-US" sz="2400"/>
          </a:p>
        </p:txBody>
      </p:sp>
      <p:sp>
        <p:nvSpPr>
          <p:cNvPr id="13" name="矩形 12"/>
          <p:cNvSpPr/>
          <p:nvPr/>
        </p:nvSpPr>
        <p:spPr>
          <a:xfrm>
            <a:off x="3776313" y="6034793"/>
            <a:ext cx="13500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14-11</a:t>
            </a:r>
            <a:endParaRPr lang="zh-CN" altLang="en-US" smtClean="0"/>
          </a:p>
        </p:txBody>
      </p:sp>
      <p:pic>
        <p:nvPicPr>
          <p:cNvPr id="14" name="20JX105.EPS" descr="id:214750197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880496" y="4215612"/>
            <a:ext cx="3353508" cy="1921916"/>
          </a:xfrm>
          <a:prstGeom prst="rect">
            <a:avLst/>
          </a:prstGeom>
        </p:spPr>
      </p:pic>
      <p:sp>
        <p:nvSpPr>
          <p:cNvPr id="16" name="TextBox 26"/>
          <p:cNvSpPr txBox="1">
            <a:spLocks noChangeArrowheads="1"/>
          </p:cNvSpPr>
          <p:nvPr/>
        </p:nvSpPr>
        <p:spPr bwMode="auto">
          <a:xfrm>
            <a:off x="6666710" y="1215216"/>
            <a:ext cx="4857784" cy="228869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b="1" smtClean="0"/>
              <a:t> </a:t>
            </a:r>
            <a:r>
              <a:rPr lang="en-US" smtClean="0">
                <a:solidFill>
                  <a:srgbClr val="A50021"/>
                </a:solidFill>
              </a:rPr>
              <a:t>B</a:t>
            </a:r>
            <a:endParaRPr lang="en-US" b="1" smtClean="0"/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由图可知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三个灯泡串联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电压表与灯泡</a:t>
            </a:r>
            <a:r>
              <a:rPr lang="en-US" smtClean="0">
                <a:solidFill>
                  <a:srgbClr val="A50021"/>
                </a:solidFill>
              </a:rPr>
              <a:t>L</a:t>
            </a:r>
            <a:r>
              <a:rPr lang="en-US" baseline="-25000" smtClean="0">
                <a:solidFill>
                  <a:srgbClr val="A50021"/>
                </a:solidFill>
              </a:rPr>
              <a:t>1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smtClean="0">
                <a:solidFill>
                  <a:srgbClr val="A50021"/>
                </a:solidFill>
              </a:rPr>
              <a:t>L</a:t>
            </a:r>
            <a:r>
              <a:rPr lang="en-US" baseline="-25000" smtClean="0">
                <a:solidFill>
                  <a:srgbClr val="A50021"/>
                </a:solidFill>
              </a:rPr>
              <a:t>2</a:t>
            </a:r>
            <a:r>
              <a:rPr lang="zh-CN" altLang="en-US" smtClean="0">
                <a:solidFill>
                  <a:srgbClr val="A50021"/>
                </a:solidFill>
              </a:rPr>
              <a:t>并联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所以电压表测量灯泡</a:t>
            </a:r>
            <a:r>
              <a:rPr lang="en-US" smtClean="0">
                <a:solidFill>
                  <a:srgbClr val="A50021"/>
                </a:solidFill>
              </a:rPr>
              <a:t>L</a:t>
            </a:r>
            <a:r>
              <a:rPr lang="en-US" baseline="-25000" smtClean="0">
                <a:solidFill>
                  <a:srgbClr val="A50021"/>
                </a:solidFill>
              </a:rPr>
              <a:t>1</a:t>
            </a:r>
            <a:r>
              <a:rPr lang="zh-CN" altLang="en-US" smtClean="0">
                <a:solidFill>
                  <a:srgbClr val="A50021"/>
                </a:solidFill>
              </a:rPr>
              <a:t>和</a:t>
            </a:r>
            <a:r>
              <a:rPr lang="en-US" smtClean="0">
                <a:solidFill>
                  <a:srgbClr val="A50021"/>
                </a:solidFill>
              </a:rPr>
              <a:t>L</a:t>
            </a:r>
            <a:r>
              <a:rPr lang="en-US" baseline="-25000" smtClean="0">
                <a:solidFill>
                  <a:srgbClr val="A50021"/>
                </a:solidFill>
              </a:rPr>
              <a:t>2</a:t>
            </a:r>
            <a:r>
              <a:rPr lang="zh-CN" altLang="en-US" smtClean="0">
                <a:solidFill>
                  <a:srgbClr val="A50021"/>
                </a:solidFill>
              </a:rPr>
              <a:t>两端的电压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</a:t>
            </a:r>
            <a:r>
              <a:rPr lang="en-US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正确。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12. </a:t>
            </a:r>
            <a:r>
              <a:rPr lang="zh-CN" altLang="en-US" sz="2400" smtClean="0"/>
              <a:t>如图</a:t>
            </a:r>
            <a:r>
              <a:rPr lang="en-US" sz="2400" smtClean="0"/>
              <a:t>14-12</a:t>
            </a:r>
            <a:r>
              <a:rPr lang="zh-CN" altLang="en-US" sz="2400" smtClean="0"/>
              <a:t>甲所示电路</a:t>
            </a:r>
            <a:r>
              <a:rPr lang="en-US" sz="2400" smtClean="0"/>
              <a:t>,</a:t>
            </a:r>
            <a:r>
              <a:rPr lang="zh-CN" altLang="en-US" sz="2400" smtClean="0"/>
              <a:t>电源由</a:t>
            </a:r>
            <a:r>
              <a:rPr lang="en-US" sz="2400" smtClean="0"/>
              <a:t>4</a:t>
            </a:r>
            <a:r>
              <a:rPr lang="zh-CN" altLang="en-US" sz="2400" smtClean="0"/>
              <a:t>节新干电池串联组成</a:t>
            </a:r>
            <a:r>
              <a:rPr lang="en-US" sz="2400" smtClean="0"/>
              <a:t>,</a:t>
            </a:r>
            <a:r>
              <a:rPr lang="zh-CN" altLang="en-US" sz="2400" smtClean="0"/>
              <a:t>则电源电压是</a:t>
            </a:r>
            <a:r>
              <a:rPr lang="zh-CN" altLang="en-US" sz="2400" i="1" u="sng" smtClean="0"/>
              <a:t>　　　</a:t>
            </a:r>
            <a:r>
              <a:rPr lang="en-US" sz="2400" smtClean="0"/>
              <a:t>,</a:t>
            </a:r>
            <a:r>
              <a:rPr lang="zh-CN" altLang="en-US" sz="2400" smtClean="0"/>
              <a:t>其中电压表和电流表的示数分别如图乙、丙所示</a:t>
            </a:r>
            <a:r>
              <a:rPr lang="en-US" sz="2400" smtClean="0"/>
              <a:t>,</a:t>
            </a:r>
            <a:r>
              <a:rPr lang="zh-CN" altLang="en-US" sz="2400" smtClean="0"/>
              <a:t>则灯泡</a:t>
            </a:r>
            <a:r>
              <a:rPr lang="en-US" sz="2400" smtClean="0"/>
              <a:t>L</a:t>
            </a:r>
            <a:r>
              <a:rPr lang="en-US" sz="2400" baseline="-25000" smtClean="0"/>
              <a:t>2</a:t>
            </a:r>
            <a:r>
              <a:rPr lang="zh-CN" altLang="en-US" sz="2400" smtClean="0"/>
              <a:t>两端的电压是</a:t>
            </a:r>
            <a:r>
              <a:rPr lang="zh-CN" altLang="en-US" sz="2400" i="1" u="sng" smtClean="0"/>
              <a:t>　　　</a:t>
            </a:r>
            <a:r>
              <a:rPr lang="en-US" sz="2400" smtClean="0"/>
              <a:t>,</a:t>
            </a:r>
            <a:r>
              <a:rPr lang="zh-CN" altLang="en-US" sz="2400" smtClean="0"/>
              <a:t>通过灯泡</a:t>
            </a:r>
            <a:r>
              <a:rPr lang="en-US" sz="2400" smtClean="0"/>
              <a:t>L</a:t>
            </a:r>
            <a:r>
              <a:rPr lang="en-US" sz="2400" baseline="-25000" smtClean="0"/>
              <a:t>1</a:t>
            </a:r>
            <a:r>
              <a:rPr lang="zh-CN" altLang="en-US" sz="2400" smtClean="0"/>
              <a:t>的电流是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7" name="矩形 6"/>
          <p:cNvSpPr/>
          <p:nvPr/>
        </p:nvSpPr>
        <p:spPr>
          <a:xfrm>
            <a:off x="5617634" y="5111269"/>
            <a:ext cx="13500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14-12</a:t>
            </a:r>
            <a:endParaRPr lang="zh-CN" altLang="en-US"/>
          </a:p>
        </p:txBody>
      </p:sp>
      <p:pic>
        <p:nvPicPr>
          <p:cNvPr id="8" name="18ZX140.EPS" descr="id:2147501985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435801" y="2485375"/>
            <a:ext cx="8088561" cy="258666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/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26"/>
          <p:cNvSpPr txBox="1">
            <a:spLocks noChangeArrowheads="1"/>
          </p:cNvSpPr>
          <p:nvPr/>
        </p:nvSpPr>
        <p:spPr bwMode="auto">
          <a:xfrm>
            <a:off x="951670" y="837841"/>
            <a:ext cx="10572824" cy="339669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pt-BR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6 V</a:t>
            </a:r>
            <a:r>
              <a:rPr lang="zh-CN" altLang="pt-BR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　</a:t>
            </a:r>
            <a:r>
              <a:rPr lang="pt-BR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3.7 V</a:t>
            </a:r>
            <a:r>
              <a:rPr lang="zh-CN" altLang="pt-BR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　</a:t>
            </a:r>
            <a:r>
              <a:rPr lang="pt-BR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0.48 A</a:t>
            </a:r>
            <a:r>
              <a:rPr lang="en-US" b="1" smtClean="0"/>
              <a:t> </a:t>
            </a:r>
            <a:endParaRPr lang="en-US" b="1" smtClean="0"/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一节新干电池的电压是</a:t>
            </a:r>
            <a:r>
              <a:rPr lang="en-US" smtClean="0">
                <a:solidFill>
                  <a:srgbClr val="A50021"/>
                </a:solidFill>
              </a:rPr>
              <a:t>1.5 V,</a:t>
            </a:r>
            <a:r>
              <a:rPr lang="zh-CN" altLang="en-US" smtClean="0">
                <a:solidFill>
                  <a:srgbClr val="A50021"/>
                </a:solidFill>
              </a:rPr>
              <a:t>电源由</a:t>
            </a:r>
            <a:r>
              <a:rPr lang="en-US" smtClean="0">
                <a:solidFill>
                  <a:srgbClr val="A50021"/>
                </a:solidFill>
              </a:rPr>
              <a:t>4</a:t>
            </a:r>
            <a:r>
              <a:rPr lang="zh-CN" altLang="en-US" smtClean="0">
                <a:solidFill>
                  <a:srgbClr val="A50021"/>
                </a:solidFill>
              </a:rPr>
              <a:t>节新干电池串联组成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电源电压为</a:t>
            </a:r>
            <a:r>
              <a:rPr lang="en-US" i="1" smtClean="0">
                <a:solidFill>
                  <a:srgbClr val="A50021"/>
                </a:solidFill>
              </a:rPr>
              <a:t>U</a:t>
            </a:r>
            <a:r>
              <a:rPr lang="en-US" smtClean="0">
                <a:solidFill>
                  <a:srgbClr val="A50021"/>
                </a:solidFill>
              </a:rPr>
              <a:t>=1.5 V×4=6 V</a:t>
            </a:r>
            <a:r>
              <a:rPr lang="zh-CN" altLang="en-US" smtClean="0">
                <a:solidFill>
                  <a:srgbClr val="A50021"/>
                </a:solidFill>
              </a:rPr>
              <a:t>。由题图甲可知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电压表测量</a:t>
            </a:r>
            <a:r>
              <a:rPr lang="en-US" smtClean="0">
                <a:solidFill>
                  <a:srgbClr val="A50021"/>
                </a:solidFill>
              </a:rPr>
              <a:t>L</a:t>
            </a:r>
            <a:r>
              <a:rPr lang="en-US" baseline="-25000" smtClean="0">
                <a:solidFill>
                  <a:srgbClr val="A50021"/>
                </a:solidFill>
              </a:rPr>
              <a:t>1</a:t>
            </a:r>
            <a:r>
              <a:rPr lang="zh-CN" altLang="en-US" smtClean="0">
                <a:solidFill>
                  <a:srgbClr val="A50021"/>
                </a:solidFill>
              </a:rPr>
              <a:t>两端的电压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由题图乙可知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电压表示数是</a:t>
            </a:r>
            <a:r>
              <a:rPr lang="en-US" smtClean="0">
                <a:solidFill>
                  <a:srgbClr val="A50021"/>
                </a:solidFill>
              </a:rPr>
              <a:t>2.3 V;</a:t>
            </a:r>
            <a:r>
              <a:rPr lang="zh-CN" altLang="en-US" smtClean="0">
                <a:solidFill>
                  <a:srgbClr val="A50021"/>
                </a:solidFill>
              </a:rPr>
              <a:t>两灯泡</a:t>
            </a:r>
            <a:r>
              <a:rPr lang="en-US" smtClean="0">
                <a:solidFill>
                  <a:srgbClr val="A50021"/>
                </a:solidFill>
              </a:rPr>
              <a:t>L</a:t>
            </a:r>
            <a:r>
              <a:rPr lang="en-US" baseline="-25000" smtClean="0">
                <a:solidFill>
                  <a:srgbClr val="A50021"/>
                </a:solidFill>
              </a:rPr>
              <a:t>1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smtClean="0">
                <a:solidFill>
                  <a:srgbClr val="A50021"/>
                </a:solidFill>
              </a:rPr>
              <a:t>L</a:t>
            </a:r>
            <a:r>
              <a:rPr lang="en-US" baseline="-25000" smtClean="0">
                <a:solidFill>
                  <a:srgbClr val="A50021"/>
                </a:solidFill>
              </a:rPr>
              <a:t>2</a:t>
            </a:r>
            <a:r>
              <a:rPr lang="zh-CN" altLang="en-US" smtClean="0">
                <a:solidFill>
                  <a:srgbClr val="A50021"/>
                </a:solidFill>
              </a:rPr>
              <a:t>串联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串联电路两端的总电压等于各串联导体两端的电压之和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所以</a:t>
            </a:r>
            <a:r>
              <a:rPr lang="en-US" smtClean="0">
                <a:solidFill>
                  <a:srgbClr val="A50021"/>
                </a:solidFill>
              </a:rPr>
              <a:t>L</a:t>
            </a:r>
            <a:r>
              <a:rPr lang="en-US" baseline="-25000" smtClean="0">
                <a:solidFill>
                  <a:srgbClr val="A50021"/>
                </a:solidFill>
              </a:rPr>
              <a:t>2</a:t>
            </a:r>
            <a:r>
              <a:rPr lang="zh-CN" altLang="en-US" smtClean="0">
                <a:solidFill>
                  <a:srgbClr val="A50021"/>
                </a:solidFill>
              </a:rPr>
              <a:t>两端的电压是</a:t>
            </a:r>
            <a:r>
              <a:rPr lang="en-US" i="1" smtClean="0">
                <a:solidFill>
                  <a:srgbClr val="A50021"/>
                </a:solidFill>
              </a:rPr>
              <a:t>U</a:t>
            </a:r>
            <a:r>
              <a:rPr lang="en-US" baseline="-25000" smtClean="0">
                <a:solidFill>
                  <a:srgbClr val="A50021"/>
                </a:solidFill>
              </a:rPr>
              <a:t>2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smtClean="0">
                <a:solidFill>
                  <a:srgbClr val="A50021"/>
                </a:solidFill>
              </a:rPr>
              <a:t>U</a:t>
            </a:r>
            <a:r>
              <a:rPr lang="en-US" smtClean="0">
                <a:solidFill>
                  <a:srgbClr val="A50021"/>
                </a:solidFill>
              </a:rPr>
              <a:t>-</a:t>
            </a:r>
            <a:r>
              <a:rPr lang="en-US" i="1" smtClean="0">
                <a:solidFill>
                  <a:srgbClr val="A50021"/>
                </a:solidFill>
              </a:rPr>
              <a:t>U</a:t>
            </a:r>
            <a:r>
              <a:rPr lang="en-US" baseline="-25000" smtClean="0">
                <a:solidFill>
                  <a:srgbClr val="A50021"/>
                </a:solidFill>
              </a:rPr>
              <a:t>1</a:t>
            </a:r>
            <a:r>
              <a:rPr lang="en-US" smtClean="0">
                <a:solidFill>
                  <a:srgbClr val="A50021"/>
                </a:solidFill>
              </a:rPr>
              <a:t>=6 V-2.3 V=3.7 V</a:t>
            </a:r>
            <a:r>
              <a:rPr lang="zh-CN" altLang="en-US" smtClean="0">
                <a:solidFill>
                  <a:srgbClr val="A50021"/>
                </a:solidFill>
              </a:rPr>
              <a:t>。由题图丙可知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电流表示数是</a:t>
            </a:r>
            <a:r>
              <a:rPr lang="en-US" smtClean="0">
                <a:solidFill>
                  <a:srgbClr val="A50021"/>
                </a:solidFill>
              </a:rPr>
              <a:t>0.48 A,</a:t>
            </a:r>
            <a:r>
              <a:rPr lang="zh-CN" altLang="en-US" smtClean="0">
                <a:solidFill>
                  <a:srgbClr val="A50021"/>
                </a:solidFill>
              </a:rPr>
              <a:t>串联电路的电流处处相等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所以通过灯泡</a:t>
            </a:r>
            <a:r>
              <a:rPr lang="en-US" smtClean="0">
                <a:solidFill>
                  <a:srgbClr val="A50021"/>
                </a:solidFill>
              </a:rPr>
              <a:t>L</a:t>
            </a:r>
            <a:r>
              <a:rPr lang="en-US" baseline="-25000" smtClean="0">
                <a:solidFill>
                  <a:srgbClr val="A50021"/>
                </a:solidFill>
              </a:rPr>
              <a:t>1</a:t>
            </a:r>
            <a:r>
              <a:rPr lang="zh-CN" altLang="en-US" smtClean="0">
                <a:solidFill>
                  <a:srgbClr val="A50021"/>
                </a:solidFill>
              </a:rPr>
              <a:t>的电流是</a:t>
            </a:r>
            <a:r>
              <a:rPr lang="en-US" smtClean="0">
                <a:solidFill>
                  <a:srgbClr val="A50021"/>
                </a:solidFill>
              </a:rPr>
              <a:t>0.48 A</a:t>
            </a:r>
            <a:r>
              <a:rPr lang="zh-CN" altLang="en-US" smtClean="0">
                <a:solidFill>
                  <a:srgbClr val="A50021"/>
                </a:solidFill>
              </a:rPr>
              <a:t>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重难五　电阻、变阻器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10644262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13. </a:t>
            </a:r>
            <a:r>
              <a:rPr lang="en-US" sz="2400" smtClean="0"/>
              <a:t>[2020</a:t>
            </a:r>
            <a:r>
              <a:rPr lang="en-US" altLang="zh-CN" sz="2400" smtClean="0"/>
              <a:t>·</a:t>
            </a:r>
            <a:r>
              <a:rPr lang="zh-CN" altLang="en-US" sz="2400" smtClean="0"/>
              <a:t>荆门</a:t>
            </a:r>
            <a:r>
              <a:rPr lang="en-US" sz="2400" smtClean="0"/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14</a:t>
            </a:r>
            <a:r>
              <a:rPr lang="en-US" sz="2400" i="1" smtClean="0"/>
              <a:t>-</a:t>
            </a:r>
            <a:r>
              <a:rPr lang="en-US" sz="2400" smtClean="0"/>
              <a:t>13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en-US" sz="2400" i="1" smtClean="0"/>
              <a:t>AB </a:t>
            </a:r>
            <a:r>
              <a:rPr lang="zh-CN" altLang="en-US" sz="2400" smtClean="0"/>
              <a:t>和</a:t>
            </a:r>
            <a:r>
              <a:rPr lang="en-US" sz="2400" i="1" smtClean="0"/>
              <a:t>BC </a:t>
            </a:r>
            <a:r>
              <a:rPr lang="zh-CN" altLang="en-US" sz="2400" smtClean="0"/>
              <a:t>是由不同材料制成的长度相同、横截面积不同的两段导体</a:t>
            </a:r>
            <a:r>
              <a:rPr lang="en-US" sz="2400" smtClean="0"/>
              <a:t>,</a:t>
            </a:r>
            <a:r>
              <a:rPr lang="zh-CN" altLang="en-US" sz="2400" smtClean="0"/>
              <a:t>将它们串联后接入电路中</a:t>
            </a:r>
            <a:r>
              <a:rPr lang="en-US" sz="2400" smtClean="0"/>
              <a:t>,</a:t>
            </a:r>
            <a:r>
              <a:rPr lang="zh-CN" altLang="en-US" sz="2400" smtClean="0"/>
              <a:t>下列说法正确的是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en-US" sz="2400" i="1" smtClean="0"/>
              <a:t>AB </a:t>
            </a:r>
            <a:r>
              <a:rPr lang="zh-CN" altLang="en-US" sz="2400" smtClean="0"/>
              <a:t>段电阻大</a:t>
            </a:r>
            <a:r>
              <a:rPr lang="en-US" sz="2400" smtClean="0"/>
              <a:t>,</a:t>
            </a:r>
            <a:r>
              <a:rPr lang="zh-CN" altLang="en-US" sz="2400" smtClean="0"/>
              <a:t>电流小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en-US" sz="2400" i="1" smtClean="0"/>
              <a:t>BC </a:t>
            </a:r>
            <a:r>
              <a:rPr lang="zh-CN" altLang="en-US" sz="2400" smtClean="0"/>
              <a:t>段电阻小</a:t>
            </a:r>
            <a:r>
              <a:rPr lang="en-US" sz="2400" smtClean="0"/>
              <a:t>,</a:t>
            </a:r>
            <a:r>
              <a:rPr lang="zh-CN" altLang="en-US" sz="2400" smtClean="0"/>
              <a:t>电流小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en-US" sz="2400" i="1" smtClean="0"/>
              <a:t>AB </a:t>
            </a:r>
            <a:r>
              <a:rPr lang="zh-CN" altLang="en-US" sz="2400" smtClean="0"/>
              <a:t>段电阻一定大</a:t>
            </a:r>
            <a:r>
              <a:rPr lang="en-US" sz="2400" smtClean="0"/>
              <a:t>,</a:t>
            </a:r>
            <a:r>
              <a:rPr lang="zh-CN" altLang="en-US" sz="2400" smtClean="0"/>
              <a:t>电流与</a:t>
            </a:r>
            <a:r>
              <a:rPr lang="en-US" sz="2400" i="1" smtClean="0"/>
              <a:t>BC </a:t>
            </a:r>
            <a:r>
              <a:rPr lang="zh-CN" altLang="en-US" sz="2400" smtClean="0"/>
              <a:t>段相等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en-US" sz="2400" i="1" smtClean="0"/>
              <a:t>BC </a:t>
            </a:r>
            <a:r>
              <a:rPr lang="zh-CN" altLang="en-US" sz="2400" smtClean="0"/>
              <a:t>段电阻可能大</a:t>
            </a:r>
            <a:r>
              <a:rPr lang="en-US" sz="2400" smtClean="0"/>
              <a:t>,</a:t>
            </a:r>
            <a:r>
              <a:rPr lang="zh-CN" altLang="en-US" sz="2400" smtClean="0"/>
              <a:t>电流与</a:t>
            </a:r>
            <a:r>
              <a:rPr lang="en-US" sz="2400" i="1" smtClean="0"/>
              <a:t>AB </a:t>
            </a:r>
            <a:r>
              <a:rPr lang="zh-CN" altLang="en-US" sz="2400" smtClean="0"/>
              <a:t>段相等</a:t>
            </a:r>
            <a:endParaRPr lang="zh-CN" altLang="en-US" sz="2400"/>
          </a:p>
        </p:txBody>
      </p:sp>
      <p:sp>
        <p:nvSpPr>
          <p:cNvPr id="137221" name="Rectangle 5"/>
          <p:cNvSpPr>
            <a:spLocks noChangeArrowheads="1"/>
          </p:cNvSpPr>
          <p:nvPr/>
        </p:nvSpPr>
        <p:spPr bwMode="auto">
          <a:xfrm>
            <a:off x="0" y="0"/>
            <a:ext cx="1219041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37222" name="Rectangle 6"/>
          <p:cNvSpPr>
            <a:spLocks noChangeArrowheads="1"/>
          </p:cNvSpPr>
          <p:nvPr/>
        </p:nvSpPr>
        <p:spPr bwMode="auto">
          <a:xfrm>
            <a:off x="0" y="1238250"/>
            <a:ext cx="12190413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	</a:t>
            </a:r>
            <a:endParaRPr kumimoji="0" lang="en-US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37223" name="Rectangle 7"/>
          <p:cNvSpPr>
            <a:spLocks noChangeArrowheads="1"/>
          </p:cNvSpPr>
          <p:nvPr/>
        </p:nvSpPr>
        <p:spPr bwMode="auto">
          <a:xfrm>
            <a:off x="0" y="2009775"/>
            <a:ext cx="1219041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137224" name="Rectangle 8"/>
          <p:cNvSpPr>
            <a:spLocks noChangeArrowheads="1"/>
          </p:cNvSpPr>
          <p:nvPr/>
        </p:nvSpPr>
        <p:spPr bwMode="auto">
          <a:xfrm>
            <a:off x="0" y="3248025"/>
            <a:ext cx="12190413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	</a:t>
            </a:r>
            <a:endParaRPr kumimoji="0" lang="en-US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991155" y="3748777"/>
            <a:ext cx="13500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14</a:t>
            </a:r>
            <a:r>
              <a:rPr lang="en-US" i="1" smtClean="0"/>
              <a:t>-</a:t>
            </a:r>
            <a:r>
              <a:rPr lang="en-US" smtClean="0"/>
              <a:t>13</a:t>
            </a:r>
            <a:endParaRPr lang="zh-CN" altLang="en-US" smtClean="0"/>
          </a:p>
        </p:txBody>
      </p:sp>
      <p:pic>
        <p:nvPicPr>
          <p:cNvPr id="11" name="21WLX1.EPS" descr="id:2147501999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7095338" y="2715414"/>
            <a:ext cx="3571900" cy="1106322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/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26"/>
          <p:cNvSpPr txBox="1">
            <a:spLocks noChangeArrowheads="1"/>
          </p:cNvSpPr>
          <p:nvPr/>
        </p:nvSpPr>
        <p:spPr bwMode="auto">
          <a:xfrm>
            <a:off x="951670" y="837841"/>
            <a:ext cx="10572824" cy="284269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pt-BR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D</a:t>
            </a:r>
            <a:endParaRPr lang="en-US" b="1" smtClean="0"/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导体</a:t>
            </a:r>
            <a:r>
              <a:rPr lang="en-US" i="1" smtClean="0">
                <a:solidFill>
                  <a:srgbClr val="A50021"/>
                </a:solidFill>
              </a:rPr>
              <a:t>AB </a:t>
            </a:r>
            <a:r>
              <a:rPr lang="zh-CN" altLang="en-US" smtClean="0">
                <a:solidFill>
                  <a:srgbClr val="A50021"/>
                </a:solidFill>
              </a:rPr>
              <a:t>和</a:t>
            </a:r>
            <a:r>
              <a:rPr lang="en-US" i="1" smtClean="0">
                <a:solidFill>
                  <a:srgbClr val="A50021"/>
                </a:solidFill>
              </a:rPr>
              <a:t>BC </a:t>
            </a:r>
            <a:r>
              <a:rPr lang="zh-CN" altLang="en-US" smtClean="0">
                <a:solidFill>
                  <a:srgbClr val="A50021"/>
                </a:solidFill>
              </a:rPr>
              <a:t>串联后接入电路中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根据串联电路电流规律可知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通过导体</a:t>
            </a:r>
            <a:r>
              <a:rPr lang="en-US" i="1" smtClean="0">
                <a:solidFill>
                  <a:srgbClr val="A50021"/>
                </a:solidFill>
              </a:rPr>
              <a:t>AB </a:t>
            </a:r>
            <a:r>
              <a:rPr lang="zh-CN" altLang="en-US" smtClean="0">
                <a:solidFill>
                  <a:srgbClr val="A50021"/>
                </a:solidFill>
              </a:rPr>
              <a:t>和</a:t>
            </a:r>
            <a:r>
              <a:rPr lang="en-US" i="1" smtClean="0">
                <a:solidFill>
                  <a:srgbClr val="A50021"/>
                </a:solidFill>
              </a:rPr>
              <a:t>BC </a:t>
            </a:r>
            <a:r>
              <a:rPr lang="zh-CN" altLang="en-US" smtClean="0">
                <a:solidFill>
                  <a:srgbClr val="A50021"/>
                </a:solidFill>
              </a:rPr>
              <a:t>的电流相等</a:t>
            </a:r>
            <a:r>
              <a:rPr lang="en-US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因为导体的电阻与导体的材料、长度、横截面积、温度有关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由题知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导体</a:t>
            </a:r>
            <a:r>
              <a:rPr lang="en-US" i="1" smtClean="0">
                <a:solidFill>
                  <a:srgbClr val="A50021"/>
                </a:solidFill>
              </a:rPr>
              <a:t>AB </a:t>
            </a:r>
            <a:r>
              <a:rPr lang="zh-CN" altLang="en-US" smtClean="0">
                <a:solidFill>
                  <a:srgbClr val="A50021"/>
                </a:solidFill>
              </a:rPr>
              <a:t>和</a:t>
            </a:r>
            <a:r>
              <a:rPr lang="en-US" i="1" smtClean="0">
                <a:solidFill>
                  <a:srgbClr val="A50021"/>
                </a:solidFill>
              </a:rPr>
              <a:t>BC </a:t>
            </a:r>
            <a:r>
              <a:rPr lang="zh-CN" altLang="en-US" smtClean="0">
                <a:solidFill>
                  <a:srgbClr val="A50021"/>
                </a:solidFill>
              </a:rPr>
              <a:t>长度相同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而材料、横截面积不同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则导体</a:t>
            </a:r>
            <a:r>
              <a:rPr lang="en-US" i="1" smtClean="0">
                <a:solidFill>
                  <a:srgbClr val="A50021"/>
                </a:solidFill>
              </a:rPr>
              <a:t>AB </a:t>
            </a:r>
            <a:r>
              <a:rPr lang="zh-CN" altLang="en-US" smtClean="0">
                <a:solidFill>
                  <a:srgbClr val="A50021"/>
                </a:solidFill>
              </a:rPr>
              <a:t>和</a:t>
            </a:r>
            <a:r>
              <a:rPr lang="en-US" i="1" smtClean="0">
                <a:solidFill>
                  <a:srgbClr val="A50021"/>
                </a:solidFill>
              </a:rPr>
              <a:t>BC  </a:t>
            </a:r>
            <a:r>
              <a:rPr lang="zh-CN" altLang="en-US" smtClean="0">
                <a:solidFill>
                  <a:srgbClr val="A50021"/>
                </a:solidFill>
              </a:rPr>
              <a:t>的电阻大小无法确定。故选</a:t>
            </a:r>
            <a:r>
              <a:rPr lang="en-US" smtClean="0">
                <a:solidFill>
                  <a:srgbClr val="A50021"/>
                </a:solidFill>
              </a:rPr>
              <a:t>D</a:t>
            </a:r>
            <a:r>
              <a:rPr lang="zh-CN" altLang="en-US" smtClean="0">
                <a:solidFill>
                  <a:srgbClr val="A50021"/>
                </a:solidFill>
              </a:rPr>
              <a:t>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5786478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14. </a:t>
            </a:r>
            <a:r>
              <a:rPr lang="zh-CN" altLang="en-US" sz="2400" smtClean="0"/>
              <a:t>实验室中常用的滑动变阻器是通过改变</a:t>
            </a:r>
            <a:r>
              <a:rPr lang="zh-CN" altLang="en-US" sz="2400" i="1" u="sng" smtClean="0"/>
              <a:t>　　　　　</a:t>
            </a:r>
            <a:r>
              <a:rPr lang="zh-CN" altLang="en-US" sz="2400" smtClean="0"/>
              <a:t>来改变电阻的。在如图</a:t>
            </a:r>
            <a:r>
              <a:rPr lang="en-US" sz="2400" smtClean="0"/>
              <a:t>14-14</a:t>
            </a:r>
            <a:r>
              <a:rPr lang="zh-CN" altLang="en-US" sz="2400" smtClean="0"/>
              <a:t>所示的电路中</a:t>
            </a:r>
            <a:r>
              <a:rPr lang="en-US" sz="2400" smtClean="0"/>
              <a:t>,</a:t>
            </a:r>
            <a:r>
              <a:rPr lang="zh-CN" altLang="en-US" sz="2400" smtClean="0"/>
              <a:t>当滑动变阻器的滑片</a:t>
            </a:r>
            <a:r>
              <a:rPr lang="en-US" sz="2400" i="1" smtClean="0"/>
              <a:t>P </a:t>
            </a:r>
            <a:r>
              <a:rPr lang="zh-CN" altLang="en-US" sz="2400" smtClean="0"/>
              <a:t>向右移动时</a:t>
            </a:r>
            <a:r>
              <a:rPr lang="en-US" sz="2400" smtClean="0"/>
              <a:t>,</a:t>
            </a:r>
            <a:r>
              <a:rPr lang="zh-CN" altLang="en-US" sz="2400" smtClean="0"/>
              <a:t>小灯泡的亮度会变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7" name="矩形 6"/>
          <p:cNvSpPr/>
          <p:nvPr/>
        </p:nvSpPr>
        <p:spPr>
          <a:xfrm>
            <a:off x="2908045" y="4912680"/>
            <a:ext cx="13500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14-14</a:t>
            </a:r>
            <a:endParaRPr lang="zh-CN" altLang="en-US"/>
          </a:p>
        </p:txBody>
      </p:sp>
      <p:pic>
        <p:nvPicPr>
          <p:cNvPr id="8" name="18ZX143.EPS" descr="id:2147502006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523306" y="3072604"/>
            <a:ext cx="2725215" cy="1732262"/>
          </a:xfrm>
          <a:prstGeom prst="rect">
            <a:avLst/>
          </a:prstGeom>
        </p:spPr>
      </p:pic>
      <p:sp>
        <p:nvSpPr>
          <p:cNvPr id="9" name="TextBox 26"/>
          <p:cNvSpPr txBox="1">
            <a:spLocks noChangeArrowheads="1"/>
          </p:cNvSpPr>
          <p:nvPr/>
        </p:nvSpPr>
        <p:spPr bwMode="auto">
          <a:xfrm>
            <a:off x="6809586" y="715150"/>
            <a:ext cx="4714908" cy="450468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连入电路中的电阻丝长度　暗</a:t>
            </a:r>
            <a:endParaRPr 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滑动变阻器通过改变连入电路中的电阻丝的长度来改变电阻的大小</a:t>
            </a:r>
            <a:r>
              <a:rPr lang="en-US" altLang="zh-CN" smtClean="0">
                <a:solidFill>
                  <a:srgbClr val="A50021"/>
                </a:solidFill>
              </a:rPr>
              <a:t>;</a:t>
            </a:r>
            <a:r>
              <a:rPr lang="zh-CN" altLang="en-US" smtClean="0">
                <a:solidFill>
                  <a:srgbClr val="A50021"/>
                </a:solidFill>
              </a:rPr>
              <a:t>由题图知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当滑片</a:t>
            </a:r>
            <a:r>
              <a:rPr lang="en-US" altLang="zh-CN" smtClean="0">
                <a:solidFill>
                  <a:srgbClr val="A50021"/>
                </a:solidFill>
              </a:rPr>
              <a:t>P</a:t>
            </a:r>
            <a:r>
              <a:rPr lang="zh-CN" altLang="en-US" smtClean="0">
                <a:solidFill>
                  <a:srgbClr val="A50021"/>
                </a:solidFill>
              </a:rPr>
              <a:t>向右移动时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连入电路的电阻丝的长度变大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连入电路的电阻丝的电阻变大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使得电路中的电流变小</a:t>
            </a:r>
            <a:r>
              <a:rPr lang="en-US" altLang="zh-CN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小灯泡变暗。</a:t>
            </a:r>
            <a:endParaRPr lang="zh-CN" altLang="en-US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1023108" y="858026"/>
            <a:ext cx="107157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b="1" smtClean="0"/>
              <a:t>电荷间的相互作用</a:t>
            </a:r>
            <a:endParaRPr lang="zh-CN" altLang="en-US" b="1" smtClean="0"/>
          </a:p>
          <a:p>
            <a:pPr>
              <a:lnSpc>
                <a:spcPct val="150000"/>
              </a:lnSpc>
            </a:pPr>
            <a:r>
              <a:rPr lang="en-US" smtClean="0"/>
              <a:t>(1)</a:t>
            </a:r>
            <a:r>
              <a:rPr lang="zh-CN" altLang="en-US" smtClean="0"/>
              <a:t>同种电荷相互</a:t>
            </a:r>
            <a:r>
              <a:rPr lang="zh-CN" altLang="en-US" i="1" u="sng" smtClean="0"/>
              <a:t>　　   　</a:t>
            </a:r>
            <a:r>
              <a:rPr lang="en-US" smtClean="0"/>
              <a:t>,</a:t>
            </a:r>
            <a:r>
              <a:rPr lang="zh-CN" altLang="en-US" smtClean="0"/>
              <a:t>异种电荷相互</a:t>
            </a:r>
            <a:r>
              <a:rPr lang="zh-CN" altLang="en-US" i="1" u="sng" smtClean="0"/>
              <a:t>　   　　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18B48F"/>
                </a:solidFill>
              </a:rPr>
              <a:t>[</a:t>
            </a:r>
            <a:r>
              <a:rPr lang="zh-CN" altLang="en-US" smtClean="0">
                <a:solidFill>
                  <a:srgbClr val="18B48F"/>
                </a:solidFill>
              </a:rPr>
              <a:t>注意</a:t>
            </a:r>
            <a:r>
              <a:rPr lang="en-US" smtClean="0">
                <a:solidFill>
                  <a:srgbClr val="18B48F"/>
                </a:solidFill>
              </a:rPr>
              <a:t>]</a:t>
            </a:r>
            <a:r>
              <a:rPr lang="zh-CN" altLang="en-US" smtClean="0"/>
              <a:t>互相排斥的两个带电物体一定带同种电荷</a:t>
            </a:r>
            <a:r>
              <a:rPr lang="en-US" smtClean="0"/>
              <a:t>;</a:t>
            </a:r>
            <a:r>
              <a:rPr lang="zh-CN" altLang="en-US" smtClean="0"/>
              <a:t>互相吸引的两个物体</a:t>
            </a:r>
            <a:r>
              <a:rPr lang="en-US" smtClean="0"/>
              <a:t>,</a:t>
            </a:r>
            <a:r>
              <a:rPr lang="zh-CN" altLang="en-US" smtClean="0"/>
              <a:t>一个带电时</a:t>
            </a:r>
            <a:r>
              <a:rPr lang="en-US" smtClean="0"/>
              <a:t>,</a:t>
            </a:r>
            <a:r>
              <a:rPr lang="zh-CN" altLang="en-US" smtClean="0"/>
              <a:t>另一个可能带异种电荷</a:t>
            </a:r>
            <a:r>
              <a:rPr lang="en-US" smtClean="0"/>
              <a:t>,</a:t>
            </a:r>
            <a:r>
              <a:rPr lang="zh-CN" altLang="en-US" smtClean="0"/>
              <a:t>也可能不带电。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(2)</a:t>
            </a:r>
            <a:r>
              <a:rPr lang="zh-CN" altLang="en-US" smtClean="0"/>
              <a:t>检验物体是否带电的仪器是</a:t>
            </a:r>
            <a:r>
              <a:rPr lang="zh-CN" altLang="en-US" i="1" u="sng" smtClean="0"/>
              <a:t>　     　　　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①</a:t>
            </a:r>
            <a:r>
              <a:rPr lang="zh-CN" altLang="en-US" smtClean="0"/>
              <a:t>原理</a:t>
            </a:r>
            <a:r>
              <a:rPr lang="en-US" smtClean="0"/>
              <a:t>:</a:t>
            </a:r>
            <a:r>
              <a:rPr lang="zh-CN" altLang="en-US" i="1" u="sng" smtClean="0"/>
              <a:t>　　　　  　　　　　　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②</a:t>
            </a:r>
            <a:r>
              <a:rPr lang="zh-CN" altLang="en-US" smtClean="0"/>
              <a:t>箔片张开的角度越大</a:t>
            </a:r>
            <a:r>
              <a:rPr lang="en-US" smtClean="0"/>
              <a:t>,</a:t>
            </a:r>
            <a:r>
              <a:rPr lang="zh-CN" altLang="en-US" smtClean="0"/>
              <a:t>带电体所带的电荷越多。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(3)</a:t>
            </a:r>
            <a:r>
              <a:rPr lang="zh-CN" altLang="en-US" smtClean="0"/>
              <a:t>物体所带电荷的多少叫带电量</a:t>
            </a:r>
            <a:r>
              <a:rPr lang="en-US" smtClean="0"/>
              <a:t>,</a:t>
            </a:r>
            <a:r>
              <a:rPr lang="zh-CN" altLang="en-US" smtClean="0"/>
              <a:t>单位是库仑</a:t>
            </a:r>
            <a:r>
              <a:rPr lang="en-US" smtClean="0"/>
              <a:t>(C)</a:t>
            </a:r>
            <a:r>
              <a:rPr lang="zh-CN" altLang="en-US" smtClean="0"/>
              <a:t>。</a:t>
            </a:r>
            <a:endParaRPr lang="zh-CN" altLang="en-US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3594876" y="1396493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排斥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6652309" y="1396493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吸引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5452264" y="3072604"/>
            <a:ext cx="110799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验电器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2380430" y="3611071"/>
            <a:ext cx="2646878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同种电荷相互排斥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重难六　电路故障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5214974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15. </a:t>
            </a:r>
            <a:r>
              <a:rPr lang="zh-CN" altLang="en-US" sz="2400" smtClean="0"/>
              <a:t>如图</a:t>
            </a:r>
            <a:r>
              <a:rPr lang="en-US" sz="2400" smtClean="0"/>
              <a:t>14-15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开关</a:t>
            </a:r>
            <a:r>
              <a:rPr lang="en-US" sz="2400" smtClean="0"/>
              <a:t>S</a:t>
            </a:r>
            <a:r>
              <a:rPr lang="zh-CN" altLang="en-US" sz="2400" smtClean="0"/>
              <a:t>闭合后</a:t>
            </a:r>
            <a:r>
              <a:rPr lang="en-US" sz="2400" smtClean="0"/>
              <a:t>,</a:t>
            </a:r>
            <a:r>
              <a:rPr lang="zh-CN" altLang="en-US" sz="2400" smtClean="0"/>
              <a:t>电路正常工作</a:t>
            </a:r>
            <a:r>
              <a:rPr lang="en-US" sz="2400" smtClean="0"/>
              <a:t>,</a:t>
            </a:r>
            <a:r>
              <a:rPr lang="zh-CN" altLang="en-US" sz="2400" smtClean="0"/>
              <a:t>电压表有一定的示数。一段时间后</a:t>
            </a:r>
            <a:r>
              <a:rPr lang="en-US" sz="2400" smtClean="0"/>
              <a:t>,</a:t>
            </a:r>
            <a:r>
              <a:rPr lang="zh-CN" altLang="en-US" sz="2400" smtClean="0"/>
              <a:t>电压表的示数突然变为零</a:t>
            </a:r>
            <a:r>
              <a:rPr lang="en-US" sz="2400" smtClean="0"/>
              <a:t>,</a:t>
            </a:r>
            <a:r>
              <a:rPr lang="zh-CN" altLang="en-US" sz="2400" smtClean="0"/>
              <a:t>则故障可能是</a:t>
            </a:r>
            <a:r>
              <a:rPr lang="en-US" sz="2400" i="1" smtClean="0"/>
              <a:t>R</a:t>
            </a:r>
            <a:r>
              <a:rPr lang="en-US" sz="2400" baseline="-25000" smtClean="0"/>
              <a:t>1</a:t>
            </a:r>
            <a:r>
              <a:rPr lang="zh-CN" altLang="en-US" sz="2400" i="1" u="sng" smtClean="0"/>
              <a:t>　　　</a:t>
            </a:r>
            <a:r>
              <a:rPr lang="zh-CN" altLang="en-US" sz="2400" smtClean="0"/>
              <a:t>或</a:t>
            </a:r>
            <a:r>
              <a:rPr lang="en-US" sz="2400" i="1" smtClean="0"/>
              <a:t>R</a:t>
            </a:r>
            <a:r>
              <a:rPr lang="en-US" sz="2400" baseline="-25000" smtClean="0"/>
              <a:t>2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。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</a:t>
            </a:r>
            <a:r>
              <a:rPr lang="zh-CN" altLang="en-US" sz="2400" smtClean="0"/>
              <a:t>均选填“短路”或“断路”</a:t>
            </a:r>
            <a:r>
              <a:rPr lang="en-US" sz="2400" smtClean="0"/>
              <a:t>) </a:t>
            </a:r>
            <a:endParaRPr lang="zh-CN" altLang="en-US" sz="2400"/>
          </a:p>
        </p:txBody>
      </p:sp>
      <p:sp>
        <p:nvSpPr>
          <p:cNvPr id="10" name="矩形 9"/>
          <p:cNvSpPr/>
          <p:nvPr/>
        </p:nvSpPr>
        <p:spPr>
          <a:xfrm>
            <a:off x="2880496" y="6144438"/>
            <a:ext cx="1350050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14</a:t>
            </a:r>
            <a:r>
              <a:rPr lang="en-US" i="1" smtClean="0"/>
              <a:t>-</a:t>
            </a:r>
            <a:r>
              <a:rPr lang="en-US" smtClean="0"/>
              <a:t>15</a:t>
            </a:r>
            <a:endParaRPr lang="zh-CN" altLang="en-US" smtClean="0"/>
          </a:p>
        </p:txBody>
      </p:sp>
      <p:pic>
        <p:nvPicPr>
          <p:cNvPr id="12" name="18ZX146.EPS" descr="id:2147502013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1880364" y="4072736"/>
            <a:ext cx="3239185" cy="2214578"/>
          </a:xfrm>
          <a:prstGeom prst="rect">
            <a:avLst/>
          </a:prstGeom>
        </p:spPr>
      </p:pic>
      <p:sp>
        <p:nvSpPr>
          <p:cNvPr id="13" name="TextBox 26"/>
          <p:cNvSpPr txBox="1">
            <a:spLocks noChangeArrowheads="1"/>
          </p:cNvSpPr>
          <p:nvPr/>
        </p:nvSpPr>
        <p:spPr bwMode="auto">
          <a:xfrm>
            <a:off x="6166644" y="1286654"/>
            <a:ext cx="5786478" cy="505868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短路　断路　</a:t>
            </a:r>
            <a:endParaRPr 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电压表测电阻</a:t>
            </a:r>
            <a:r>
              <a:rPr lang="en-US" i="1" smtClean="0">
                <a:solidFill>
                  <a:srgbClr val="A50021"/>
                </a:solidFill>
              </a:rPr>
              <a:t>R</a:t>
            </a:r>
            <a:r>
              <a:rPr lang="en-US" baseline="-25000" smtClean="0">
                <a:solidFill>
                  <a:srgbClr val="A50021"/>
                </a:solidFill>
              </a:rPr>
              <a:t>1</a:t>
            </a:r>
            <a:r>
              <a:rPr lang="zh-CN" altLang="en-US" smtClean="0">
                <a:solidFill>
                  <a:srgbClr val="A50021"/>
                </a:solidFill>
              </a:rPr>
              <a:t>两端的电压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en-US" i="1" smtClean="0">
                <a:solidFill>
                  <a:srgbClr val="A50021"/>
                </a:solidFill>
              </a:rPr>
              <a:t>R</a:t>
            </a:r>
            <a:r>
              <a:rPr lang="en-US" baseline="-25000" smtClean="0">
                <a:solidFill>
                  <a:srgbClr val="A50021"/>
                </a:solidFill>
              </a:rPr>
              <a:t>1</a:t>
            </a:r>
            <a:r>
              <a:rPr lang="zh-CN" altLang="en-US" smtClean="0">
                <a:solidFill>
                  <a:srgbClr val="A50021"/>
                </a:solidFill>
              </a:rPr>
              <a:t>和</a:t>
            </a:r>
            <a:r>
              <a:rPr lang="en-US" i="1" smtClean="0">
                <a:solidFill>
                  <a:srgbClr val="A50021"/>
                </a:solidFill>
              </a:rPr>
              <a:t>R</a:t>
            </a:r>
            <a:r>
              <a:rPr lang="en-US" baseline="-25000" smtClean="0">
                <a:solidFill>
                  <a:srgbClr val="A50021"/>
                </a:solidFill>
              </a:rPr>
              <a:t>2</a:t>
            </a:r>
            <a:r>
              <a:rPr lang="zh-CN" altLang="en-US" smtClean="0">
                <a:solidFill>
                  <a:srgbClr val="A50021"/>
                </a:solidFill>
              </a:rPr>
              <a:t>串联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电压表由有示数变为无示数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说明电路出现了断路或短路。如果</a:t>
            </a:r>
            <a:r>
              <a:rPr lang="en-US" i="1" smtClean="0">
                <a:solidFill>
                  <a:srgbClr val="A50021"/>
                </a:solidFill>
              </a:rPr>
              <a:t>R</a:t>
            </a:r>
            <a:r>
              <a:rPr lang="en-US" baseline="-25000" smtClean="0">
                <a:solidFill>
                  <a:srgbClr val="A50021"/>
                </a:solidFill>
              </a:rPr>
              <a:t>1</a:t>
            </a:r>
            <a:r>
              <a:rPr lang="zh-CN" altLang="en-US" smtClean="0">
                <a:solidFill>
                  <a:srgbClr val="A50021"/>
                </a:solidFill>
              </a:rPr>
              <a:t>断路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电压表就会和</a:t>
            </a:r>
            <a:r>
              <a:rPr lang="en-US" i="1" smtClean="0">
                <a:solidFill>
                  <a:srgbClr val="A50021"/>
                </a:solidFill>
              </a:rPr>
              <a:t>R</a:t>
            </a:r>
            <a:r>
              <a:rPr lang="en-US" baseline="-25000" smtClean="0">
                <a:solidFill>
                  <a:srgbClr val="A50021"/>
                </a:solidFill>
              </a:rPr>
              <a:t>2</a:t>
            </a:r>
            <a:r>
              <a:rPr lang="zh-CN" altLang="en-US" smtClean="0">
                <a:solidFill>
                  <a:srgbClr val="A50021"/>
                </a:solidFill>
              </a:rPr>
              <a:t>串联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电压表的示数接近电源电压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不符合题意。如果</a:t>
            </a:r>
            <a:r>
              <a:rPr lang="en-US" i="1" smtClean="0">
                <a:solidFill>
                  <a:srgbClr val="A50021"/>
                </a:solidFill>
              </a:rPr>
              <a:t>R</a:t>
            </a:r>
            <a:r>
              <a:rPr lang="en-US" baseline="-25000" smtClean="0">
                <a:solidFill>
                  <a:srgbClr val="A50021"/>
                </a:solidFill>
              </a:rPr>
              <a:t>1</a:t>
            </a:r>
            <a:r>
              <a:rPr lang="zh-CN" altLang="en-US" smtClean="0">
                <a:solidFill>
                  <a:srgbClr val="A50021"/>
                </a:solidFill>
              </a:rPr>
              <a:t>短路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电压表也被短路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电压表示数为零。如果</a:t>
            </a:r>
            <a:r>
              <a:rPr lang="en-US" i="1" smtClean="0">
                <a:solidFill>
                  <a:srgbClr val="A50021"/>
                </a:solidFill>
              </a:rPr>
              <a:t>R</a:t>
            </a:r>
            <a:r>
              <a:rPr lang="en-US" baseline="-25000" smtClean="0">
                <a:solidFill>
                  <a:srgbClr val="A50021"/>
                </a:solidFill>
              </a:rPr>
              <a:t>2</a:t>
            </a:r>
            <a:r>
              <a:rPr lang="zh-CN" altLang="en-US" smtClean="0">
                <a:solidFill>
                  <a:srgbClr val="A50021"/>
                </a:solidFill>
              </a:rPr>
              <a:t>短路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</a:t>
            </a:r>
            <a:r>
              <a:rPr lang="en-US" i="1" smtClean="0">
                <a:solidFill>
                  <a:srgbClr val="A50021"/>
                </a:solidFill>
              </a:rPr>
              <a:t>R</a:t>
            </a:r>
            <a:r>
              <a:rPr lang="en-US" baseline="-25000" smtClean="0">
                <a:solidFill>
                  <a:srgbClr val="A50021"/>
                </a:solidFill>
              </a:rPr>
              <a:t>1</a:t>
            </a:r>
            <a:r>
              <a:rPr lang="zh-CN" altLang="en-US" smtClean="0">
                <a:solidFill>
                  <a:srgbClr val="A50021"/>
                </a:solidFill>
              </a:rPr>
              <a:t>正常工作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电压表有示数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不符合题意。如果</a:t>
            </a:r>
            <a:r>
              <a:rPr lang="en-US" i="1" smtClean="0">
                <a:solidFill>
                  <a:srgbClr val="A50021"/>
                </a:solidFill>
              </a:rPr>
              <a:t>R</a:t>
            </a:r>
            <a:r>
              <a:rPr lang="en-US" baseline="-25000" smtClean="0">
                <a:solidFill>
                  <a:srgbClr val="A50021"/>
                </a:solidFill>
              </a:rPr>
              <a:t>2</a:t>
            </a:r>
            <a:r>
              <a:rPr lang="zh-CN" altLang="en-US" smtClean="0">
                <a:solidFill>
                  <a:srgbClr val="A50021"/>
                </a:solidFill>
              </a:rPr>
              <a:t>断路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整个电路也断路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电压表无示数。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16.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永州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14-16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闭合开关</a:t>
            </a:r>
            <a:r>
              <a:rPr lang="en-US" sz="2400" smtClean="0"/>
              <a:t>,</a:t>
            </a:r>
            <a:r>
              <a:rPr lang="zh-CN" altLang="en-US" sz="2400" smtClean="0"/>
              <a:t>小灯泡不亮</a:t>
            </a:r>
            <a:r>
              <a:rPr lang="en-US" sz="2400" smtClean="0"/>
              <a:t>,</a:t>
            </a:r>
            <a:r>
              <a:rPr lang="zh-CN" altLang="en-US" sz="2400" smtClean="0"/>
              <a:t>电流表无示数</a:t>
            </a:r>
            <a:r>
              <a:rPr lang="en-US" sz="2400" smtClean="0"/>
              <a:t>,</a:t>
            </a:r>
            <a:r>
              <a:rPr lang="zh-CN" altLang="en-US" sz="2400" smtClean="0"/>
              <a:t>电压表有明显的示数。若电路中只有一处故障</a:t>
            </a:r>
            <a:r>
              <a:rPr lang="en-US" sz="2400" smtClean="0"/>
              <a:t>,</a:t>
            </a:r>
            <a:r>
              <a:rPr lang="zh-CN" altLang="en-US" sz="2400" smtClean="0"/>
              <a:t>则故障可能是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A.L</a:t>
            </a:r>
            <a:r>
              <a:rPr lang="zh-CN" altLang="en-US" sz="2400" smtClean="0"/>
              <a:t>断路</a:t>
            </a:r>
            <a:r>
              <a:rPr lang="en-US" sz="2400" smtClean="0"/>
              <a:t>					B.</a:t>
            </a:r>
            <a:r>
              <a:rPr lang="en-US" sz="2400" i="1" smtClean="0"/>
              <a:t>R </a:t>
            </a:r>
            <a:r>
              <a:rPr lang="zh-CN" altLang="en-US" sz="2400" smtClean="0"/>
              <a:t>断路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en-US" sz="2400" i="1" smtClean="0"/>
              <a:t>R </a:t>
            </a:r>
            <a:r>
              <a:rPr lang="zh-CN" altLang="en-US" sz="2400" smtClean="0"/>
              <a:t>短路</a:t>
            </a:r>
            <a:r>
              <a:rPr lang="en-US" sz="2400" smtClean="0"/>
              <a:t>					D.</a:t>
            </a:r>
            <a:r>
              <a:rPr lang="zh-CN" altLang="en-US" sz="2400" smtClean="0"/>
              <a:t>电流表断路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8491221" y="4247888"/>
            <a:ext cx="13500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14-16</a:t>
            </a:r>
            <a:endParaRPr lang="zh-CN" altLang="en-US"/>
          </a:p>
        </p:txBody>
      </p:sp>
      <p:pic>
        <p:nvPicPr>
          <p:cNvPr id="6" name="21JFA52A.EPS" descr="id:2147502027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7666842" y="1929596"/>
            <a:ext cx="3236999" cy="2335604"/>
          </a:xfrm>
          <a:prstGeom prst="rect">
            <a:avLst/>
          </a:prstGeom>
        </p:spPr>
      </p:pic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8129438" y="1396493"/>
            <a:ext cx="39466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altLang="zh-CN" b="1" smtClean="0">
                <a:solidFill>
                  <a:srgbClr val="A50021"/>
                </a:solidFill>
              </a:rPr>
              <a:t>B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787138" cy="452431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17.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株洲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小明同学按如图</a:t>
            </a:r>
            <a:r>
              <a:rPr lang="en-US" sz="2400" smtClean="0"/>
              <a:t>14</a:t>
            </a:r>
            <a:r>
              <a:rPr lang="en-US" sz="2400" i="1" smtClean="0"/>
              <a:t>-</a:t>
            </a:r>
            <a:r>
              <a:rPr lang="en-US" sz="2400" smtClean="0"/>
              <a:t>17</a:t>
            </a:r>
            <a:r>
              <a:rPr lang="zh-CN" altLang="en-US" sz="2400" smtClean="0"/>
              <a:t>连接好电路</a:t>
            </a:r>
            <a:r>
              <a:rPr lang="en-US" sz="2400" smtClean="0"/>
              <a:t>,</a:t>
            </a:r>
            <a:r>
              <a:rPr lang="zh-CN" altLang="en-US" sz="2400" smtClean="0"/>
              <a:t>闭合开关后发现</a:t>
            </a:r>
            <a:r>
              <a:rPr lang="en-US" sz="2400" smtClean="0"/>
              <a:t>,</a:t>
            </a:r>
            <a:r>
              <a:rPr lang="zh-CN" altLang="en-US" sz="2400" smtClean="0"/>
              <a:t>甲、乙两灯泡不亮</a:t>
            </a:r>
            <a:r>
              <a:rPr lang="en-US" sz="2400" smtClean="0"/>
              <a:t>,</a:t>
            </a:r>
            <a:r>
              <a:rPr lang="zh-CN" altLang="en-US" sz="2400" smtClean="0"/>
              <a:t>然后他拿来一根直导线连接在甲灯泡两端</a:t>
            </a:r>
            <a:r>
              <a:rPr lang="en-US" sz="2400" smtClean="0"/>
              <a:t>,</a:t>
            </a:r>
            <a:r>
              <a:rPr lang="zh-CN" altLang="en-US" sz="2400" smtClean="0"/>
              <a:t>此时甲、乙灯泡仍不亮</a:t>
            </a:r>
            <a:r>
              <a:rPr lang="en-US" sz="2400" smtClean="0"/>
              <a:t>,</a:t>
            </a:r>
            <a:r>
              <a:rPr lang="zh-CN" altLang="en-US" sz="2400" smtClean="0"/>
              <a:t>于是取下这根导线</a:t>
            </a:r>
            <a:r>
              <a:rPr lang="en-US" sz="2400" smtClean="0"/>
              <a:t>,</a:t>
            </a:r>
            <a:r>
              <a:rPr lang="zh-CN" altLang="en-US" sz="2400" smtClean="0"/>
              <a:t>直接连在乙灯泡两端</a:t>
            </a:r>
            <a:r>
              <a:rPr lang="en-US" sz="2400" smtClean="0"/>
              <a:t>,</a:t>
            </a:r>
            <a:r>
              <a:rPr lang="zh-CN" altLang="en-US" sz="2400" smtClean="0"/>
              <a:t>此时发现甲灯亮了起来。根据以上现象可以推断出下列哪个结论是正确的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甲灯泡断路</a:t>
            </a:r>
            <a:r>
              <a:rPr lang="en-US" sz="2400" smtClean="0"/>
              <a:t>	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乙灯泡断路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甲、乙灯泡都断路</a:t>
            </a:r>
            <a:r>
              <a:rPr lang="en-US" sz="2400" smtClean="0"/>
              <a:t>	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电源坏了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5848015" y="5176582"/>
            <a:ext cx="13500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14-17</a:t>
            </a:r>
            <a:endParaRPr lang="zh-CN" altLang="en-US"/>
          </a:p>
        </p:txBody>
      </p:sp>
      <p:pic>
        <p:nvPicPr>
          <p:cNvPr id="7" name="21JFA53.EPS" descr="id:2147502034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5095074" y="3072604"/>
            <a:ext cx="2922632" cy="2047867"/>
          </a:xfrm>
          <a:prstGeom prst="rect">
            <a:avLst/>
          </a:prstGeom>
        </p:spPr>
      </p:pic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5414794" y="2468063"/>
            <a:ext cx="39466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altLang="zh-CN" b="1" smtClean="0">
                <a:solidFill>
                  <a:srgbClr val="A50021"/>
                </a:solidFill>
              </a:rPr>
              <a:t>B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突破一　探究串、并联电路中电流、电压的规律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1670" y="1286654"/>
            <a:ext cx="107157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smtClean="0"/>
              <a:t>【</a:t>
            </a:r>
            <a:r>
              <a:rPr lang="zh-CN" altLang="en-US" b="1" smtClean="0"/>
              <a:t>设计和进行实验</a:t>
            </a:r>
            <a:r>
              <a:rPr lang="en-US" altLang="zh-CN" b="1" smtClean="0"/>
              <a:t>】</a:t>
            </a:r>
            <a:endParaRPr lang="en-US" altLang="zh-CN" b="1" smtClean="0"/>
          </a:p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smtClean="0"/>
              <a:t>画电路图或连接实物图</a:t>
            </a:r>
            <a:r>
              <a:rPr lang="en-US" smtClean="0"/>
              <a:t>,</a:t>
            </a:r>
            <a:r>
              <a:rPr lang="zh-CN" altLang="en-US" smtClean="0"/>
              <a:t>在连接电路时</a:t>
            </a:r>
            <a:r>
              <a:rPr lang="en-US" smtClean="0"/>
              <a:t>,</a:t>
            </a:r>
            <a:r>
              <a:rPr lang="zh-CN" altLang="en-US" smtClean="0"/>
              <a:t>开关要</a:t>
            </a:r>
            <a:r>
              <a:rPr lang="zh-CN" altLang="en-US" u="sng" smtClean="0"/>
              <a:t>断开</a:t>
            </a:r>
            <a:r>
              <a:rPr lang="zh-CN" altLang="en-US" smtClean="0"/>
              <a:t>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smtClean="0"/>
              <a:t>电流表和电压表的</a:t>
            </a:r>
            <a:r>
              <a:rPr lang="zh-CN" altLang="en-US" u="sng" smtClean="0"/>
              <a:t>“</a:t>
            </a:r>
            <a:r>
              <a:rPr lang="en-US" u="sng" smtClean="0"/>
              <a:t>+</a:t>
            </a:r>
            <a:r>
              <a:rPr lang="zh-CN" altLang="en-US" u="sng" smtClean="0"/>
              <a:t>”“</a:t>
            </a:r>
            <a:r>
              <a:rPr lang="en-US" i="1" u="sng" smtClean="0"/>
              <a:t>-</a:t>
            </a:r>
            <a:r>
              <a:rPr lang="zh-CN" altLang="en-US" u="sng" smtClean="0"/>
              <a:t>”接线柱不能接反</a:t>
            </a:r>
            <a:r>
              <a:rPr lang="zh-CN" altLang="en-US" smtClean="0"/>
              <a:t>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3.</a:t>
            </a:r>
            <a:r>
              <a:rPr lang="zh-CN" altLang="en-US" smtClean="0"/>
              <a:t>电流表、电压表要选择合适的量程</a:t>
            </a:r>
            <a:r>
              <a:rPr lang="en-US" smtClean="0"/>
              <a:t>,</a:t>
            </a:r>
            <a:r>
              <a:rPr lang="zh-CN" altLang="en-US" smtClean="0"/>
              <a:t>为了使读数精确</a:t>
            </a:r>
            <a:r>
              <a:rPr lang="en-US" smtClean="0"/>
              <a:t>,</a:t>
            </a:r>
            <a:r>
              <a:rPr lang="zh-CN" altLang="en-US" smtClean="0"/>
              <a:t>能用小量程的一定不要用大量程</a:t>
            </a:r>
            <a:r>
              <a:rPr lang="en-US" smtClean="0"/>
              <a:t>,</a:t>
            </a:r>
            <a:r>
              <a:rPr lang="zh-CN" altLang="en-US" smtClean="0"/>
              <a:t>可用“</a:t>
            </a:r>
            <a:r>
              <a:rPr lang="zh-CN" altLang="en-US" u="sng" smtClean="0"/>
              <a:t>试触法</a:t>
            </a:r>
            <a:r>
              <a:rPr lang="zh-CN" altLang="en-US" smtClean="0"/>
              <a:t>”选择合适的电表量程。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4.</a:t>
            </a:r>
            <a:r>
              <a:rPr lang="zh-CN" altLang="en-US" smtClean="0"/>
              <a:t>连好电路后</a:t>
            </a:r>
            <a:r>
              <a:rPr lang="en-US" smtClean="0"/>
              <a:t>,</a:t>
            </a:r>
            <a:r>
              <a:rPr lang="zh-CN" altLang="en-US" smtClean="0"/>
              <a:t>先用开关试触</a:t>
            </a:r>
            <a:r>
              <a:rPr lang="en-US" smtClean="0"/>
              <a:t>,</a:t>
            </a:r>
            <a:r>
              <a:rPr lang="zh-CN" altLang="en-US" smtClean="0"/>
              <a:t>观察电表指针偏转情况</a:t>
            </a:r>
            <a:r>
              <a:rPr lang="en-US" smtClean="0"/>
              <a:t>,</a:t>
            </a:r>
            <a:r>
              <a:rPr lang="zh-CN" altLang="en-US" smtClean="0"/>
              <a:t>确认无误后</a:t>
            </a:r>
            <a:r>
              <a:rPr lang="en-US" smtClean="0"/>
              <a:t>,</a:t>
            </a:r>
            <a:r>
              <a:rPr lang="zh-CN" altLang="en-US" smtClean="0"/>
              <a:t>方可进行实验。</a:t>
            </a:r>
            <a:endParaRPr lang="zh-CN" altLang="en-US"/>
          </a:p>
        </p:txBody>
      </p:sp>
    </p:spTree>
  </p:cSld>
  <p:clrMapOvr>
    <a:masterClrMapping/>
  </p:clrMapOvr>
  <p:transition>
    <p:pull dir="u"/>
  </p:transition>
  <p:timing/>
</p:sld>
</file>

<file path=ppt/slides/slide3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Box 2"/>
          <p:cNvSpPr txBox="1"/>
          <p:nvPr/>
        </p:nvSpPr>
        <p:spPr>
          <a:xfrm>
            <a:off x="951670" y="858026"/>
            <a:ext cx="107157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5.</a:t>
            </a:r>
            <a:r>
              <a:rPr lang="zh-CN" altLang="en-US" smtClean="0"/>
              <a:t>电表异常原因判断</a:t>
            </a:r>
            <a:r>
              <a:rPr lang="en-US" smtClean="0"/>
              <a:t>:①</a:t>
            </a:r>
            <a:r>
              <a:rPr lang="zh-CN" altLang="en-US" smtClean="0"/>
              <a:t>反向偏转</a:t>
            </a:r>
            <a:r>
              <a:rPr lang="en-US" smtClean="0"/>
              <a:t>,</a:t>
            </a:r>
            <a:r>
              <a:rPr lang="zh-CN" altLang="en-US" smtClean="0"/>
              <a:t>说明</a:t>
            </a:r>
            <a:r>
              <a:rPr lang="zh-CN" altLang="en-US" u="sng" smtClean="0"/>
              <a:t>正、负接线柱接反</a:t>
            </a:r>
            <a:r>
              <a:rPr lang="en-US" smtClean="0"/>
              <a:t>;②</a:t>
            </a:r>
            <a:r>
              <a:rPr lang="zh-CN" altLang="en-US" smtClean="0"/>
              <a:t>正向偏转幅度过小</a:t>
            </a:r>
            <a:r>
              <a:rPr lang="en-US" smtClean="0"/>
              <a:t>,</a:t>
            </a:r>
            <a:r>
              <a:rPr lang="zh-CN" altLang="en-US" smtClean="0"/>
              <a:t>说明</a:t>
            </a:r>
            <a:r>
              <a:rPr lang="zh-CN" altLang="en-US" u="sng" smtClean="0"/>
              <a:t>量程选择过大</a:t>
            </a:r>
            <a:r>
              <a:rPr lang="en-US" smtClean="0"/>
              <a:t>;③</a:t>
            </a:r>
            <a:r>
              <a:rPr lang="zh-CN" altLang="en-US" smtClean="0"/>
              <a:t>正向偏转幅度过大</a:t>
            </a:r>
            <a:r>
              <a:rPr lang="en-US" smtClean="0"/>
              <a:t>,</a:t>
            </a:r>
            <a:r>
              <a:rPr lang="zh-CN" altLang="en-US" smtClean="0"/>
              <a:t>指针到达右边没有刻度处</a:t>
            </a:r>
            <a:r>
              <a:rPr lang="en-US" smtClean="0"/>
              <a:t>,</a:t>
            </a:r>
            <a:r>
              <a:rPr lang="zh-CN" altLang="en-US" smtClean="0"/>
              <a:t>说明</a:t>
            </a:r>
            <a:r>
              <a:rPr lang="zh-CN" altLang="en-US" u="sng" smtClean="0"/>
              <a:t>量程选择过小</a:t>
            </a:r>
            <a:r>
              <a:rPr lang="zh-CN" altLang="en-US" smtClean="0"/>
              <a:t>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6.</a:t>
            </a:r>
            <a:r>
              <a:rPr lang="zh-CN" altLang="en-US" smtClean="0"/>
              <a:t>更换</a:t>
            </a:r>
            <a:r>
              <a:rPr lang="zh-CN" altLang="en-US" u="sng" smtClean="0"/>
              <a:t>不同规格的灯泡</a:t>
            </a:r>
            <a:r>
              <a:rPr lang="zh-CN" altLang="en-US" smtClean="0"/>
              <a:t>或在电路中接入</a:t>
            </a:r>
            <a:r>
              <a:rPr lang="zh-CN" altLang="en-US" u="sng" smtClean="0"/>
              <a:t>滑动变阻器</a:t>
            </a:r>
            <a:r>
              <a:rPr lang="zh-CN" altLang="en-US" smtClean="0"/>
              <a:t>或改变</a:t>
            </a:r>
            <a:r>
              <a:rPr lang="zh-CN" altLang="en-US" u="sng" smtClean="0"/>
              <a:t>电源电压</a:t>
            </a:r>
            <a:r>
              <a:rPr lang="zh-CN" altLang="en-US" smtClean="0"/>
              <a:t>多次实验的目的是使实验结论具有普遍性。</a:t>
            </a:r>
            <a:endParaRPr lang="zh-CN" altLang="en-US"/>
          </a:p>
        </p:txBody>
      </p:sp>
    </p:spTree>
  </p:cSld>
  <p:clrMapOvr>
    <a:masterClrMapping/>
  </p:clrMapOvr>
  <p:transition>
    <p:fade/>
  </p:transition>
  <p:timing/>
</p:sld>
</file>

<file path=ppt/slides/slide3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643712"/>
            <a:ext cx="10715700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实验结论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7.</a:t>
            </a:r>
            <a:r>
              <a:rPr lang="zh-CN" altLang="en-US" sz="2400" smtClean="0"/>
              <a:t>分析数据得出结论</a:t>
            </a:r>
            <a:r>
              <a:rPr lang="en-US" sz="2400" smtClean="0"/>
              <a:t>:</a:t>
            </a:r>
            <a:r>
              <a:rPr lang="zh-CN" altLang="en-US" sz="2400" smtClean="0"/>
              <a:t>串联电路中</a:t>
            </a:r>
            <a:r>
              <a:rPr lang="zh-CN" altLang="en-US" sz="2400" u="sng" smtClean="0"/>
              <a:t>各处电流均相等</a:t>
            </a:r>
            <a:r>
              <a:rPr lang="en-US" sz="2400" smtClean="0"/>
              <a:t>,</a:t>
            </a:r>
            <a:r>
              <a:rPr lang="zh-CN" altLang="en-US" sz="2400" smtClean="0"/>
              <a:t>电源电压等于</a:t>
            </a:r>
            <a:r>
              <a:rPr lang="zh-CN" altLang="en-US" sz="2400" u="sng" smtClean="0"/>
              <a:t>各用电器两端电压之和</a:t>
            </a:r>
            <a:r>
              <a:rPr lang="en-US" sz="2400" smtClean="0"/>
              <a:t>;</a:t>
            </a:r>
            <a:r>
              <a:rPr lang="zh-CN" altLang="en-US" sz="2400" smtClean="0"/>
              <a:t>并联电路中</a:t>
            </a:r>
            <a:r>
              <a:rPr lang="zh-CN" altLang="en-US" sz="2400" u="sng" smtClean="0"/>
              <a:t>各支路两端电压相等且等于电源电压</a:t>
            </a:r>
            <a:r>
              <a:rPr lang="en-US" sz="2400" smtClean="0"/>
              <a:t>,</a:t>
            </a:r>
            <a:r>
              <a:rPr lang="zh-CN" altLang="en-US" sz="2400" smtClean="0"/>
              <a:t>干路电流等于</a:t>
            </a:r>
            <a:r>
              <a:rPr lang="zh-CN" altLang="en-US" sz="2400" u="sng" smtClean="0"/>
              <a:t>各支路电流之和</a:t>
            </a:r>
            <a:r>
              <a:rPr lang="zh-CN" altLang="en-US" sz="2400" smtClean="0"/>
              <a:t>。</a:t>
            </a:r>
            <a:endParaRPr lang="zh-CN" altLang="en-US" sz="2400"/>
          </a:p>
        </p:txBody>
      </p:sp>
    </p:spTree>
  </p:cSld>
  <p:clrMapOvr>
    <a:masterClrMapping/>
  </p:clrMapOvr>
  <p:transition>
    <p:fade/>
  </p:transition>
  <p:timing/>
</p:sld>
</file>

<file path=ppt/slides/slide3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643712"/>
            <a:ext cx="10501386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/>
              <a:t>例</a:t>
            </a:r>
            <a:r>
              <a:rPr lang="en-US" altLang="zh-CN" sz="2400" b="1" smtClean="0"/>
              <a:t>1</a:t>
            </a:r>
            <a:r>
              <a:rPr lang="zh-CN" altLang="en-US" sz="2400" smtClean="0"/>
              <a:t>在“探究串联电路的电压”实验中</a:t>
            </a:r>
            <a:r>
              <a:rPr lang="en-US" sz="2400" smtClean="0"/>
              <a:t>,</a:t>
            </a:r>
            <a:r>
              <a:rPr lang="zh-CN" altLang="en-US" sz="2400" smtClean="0"/>
              <a:t>林红同学设计了如图</a:t>
            </a:r>
            <a:r>
              <a:rPr lang="en-US" sz="2400" smtClean="0"/>
              <a:t>14-18</a:t>
            </a:r>
            <a:r>
              <a:rPr lang="zh-CN" altLang="en-US" sz="2400" smtClean="0"/>
              <a:t>所示的电路。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在连接电路时</a:t>
            </a:r>
            <a:r>
              <a:rPr lang="en-US" sz="2400" smtClean="0"/>
              <a:t>,</a:t>
            </a:r>
            <a:r>
              <a:rPr lang="zh-CN" altLang="en-US" sz="2400" smtClean="0"/>
              <a:t>开关应该处于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选填“闭合”或“断开”</a:t>
            </a:r>
            <a:r>
              <a:rPr lang="en-US" sz="2400" smtClean="0"/>
              <a:t>)</a:t>
            </a:r>
            <a:r>
              <a:rPr lang="zh-CN" altLang="en-US" sz="2400" smtClean="0"/>
              <a:t>状态。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连接好电路</a:t>
            </a:r>
            <a:r>
              <a:rPr lang="en-US" sz="2400" smtClean="0"/>
              <a:t>,</a:t>
            </a:r>
            <a:r>
              <a:rPr lang="zh-CN" altLang="en-US" sz="2400" smtClean="0"/>
              <a:t>闭合开关后</a:t>
            </a:r>
            <a:r>
              <a:rPr lang="en-US" sz="2400" smtClean="0"/>
              <a:t>,</a:t>
            </a:r>
            <a:r>
              <a:rPr lang="zh-CN" altLang="en-US" sz="2400" smtClean="0"/>
              <a:t>她发现两只灯泡都不亮</a:t>
            </a:r>
            <a:r>
              <a:rPr lang="en-US" sz="2400" smtClean="0"/>
              <a:t>,</a:t>
            </a:r>
            <a:r>
              <a:rPr lang="zh-CN" altLang="en-US" sz="2400" smtClean="0"/>
              <a:t>且电压表示数为</a:t>
            </a:r>
            <a:r>
              <a:rPr lang="en-US" sz="2400" smtClean="0"/>
              <a:t>0,</a:t>
            </a:r>
            <a:r>
              <a:rPr lang="zh-CN" altLang="en-US" sz="2400" smtClean="0"/>
              <a:t>若只有</a:t>
            </a:r>
            <a:r>
              <a:rPr lang="en-US" sz="2400" smtClean="0"/>
              <a:t>L</a:t>
            </a:r>
            <a:r>
              <a:rPr lang="en-US" sz="2400" baseline="-25000" smtClean="0"/>
              <a:t>1</a:t>
            </a:r>
            <a:r>
              <a:rPr lang="zh-CN" altLang="en-US" sz="2400" smtClean="0"/>
              <a:t>或</a:t>
            </a:r>
            <a:r>
              <a:rPr lang="en-US" sz="2400" smtClean="0"/>
              <a:t>L</a:t>
            </a:r>
            <a:r>
              <a:rPr lang="en-US" sz="2400" baseline="-25000" smtClean="0"/>
              <a:t>2</a:t>
            </a:r>
            <a:r>
              <a:rPr lang="zh-CN" altLang="en-US" sz="2400" smtClean="0"/>
              <a:t>中的一处发生故障</a:t>
            </a:r>
            <a:r>
              <a:rPr lang="en-US" sz="2400" smtClean="0"/>
              <a:t>,</a:t>
            </a:r>
            <a:r>
              <a:rPr lang="zh-CN" altLang="en-US" sz="2400" smtClean="0"/>
              <a:t>则故障是</a:t>
            </a:r>
            <a:r>
              <a:rPr lang="zh-CN" altLang="en-US" sz="2400" i="1" u="sng" smtClean="0"/>
              <a:t>　　    　　</a:t>
            </a:r>
            <a:r>
              <a:rPr lang="en-US" sz="2400" smtClean="0"/>
              <a:t>(</a:t>
            </a:r>
            <a:r>
              <a:rPr lang="zh-CN" altLang="en-US" sz="2400" smtClean="0"/>
              <a:t>选填“</a:t>
            </a:r>
            <a:r>
              <a:rPr lang="en-US" sz="2400" smtClean="0"/>
              <a:t>L</a:t>
            </a:r>
            <a:r>
              <a:rPr lang="en-US" sz="2400" baseline="-25000" smtClean="0"/>
              <a:t>1</a:t>
            </a:r>
            <a:r>
              <a:rPr lang="zh-CN" altLang="en-US" sz="2400" smtClean="0"/>
              <a:t>断路”“</a:t>
            </a:r>
            <a:r>
              <a:rPr lang="en-US" sz="2400" smtClean="0"/>
              <a:t>L</a:t>
            </a:r>
            <a:r>
              <a:rPr lang="en-US" sz="2400" baseline="-25000" smtClean="0"/>
              <a:t>1</a:t>
            </a:r>
            <a:r>
              <a:rPr lang="zh-CN" altLang="en-US" sz="2400" smtClean="0"/>
              <a:t>短路”“</a:t>
            </a:r>
            <a:r>
              <a:rPr lang="en-US" sz="2400" smtClean="0"/>
              <a:t>L</a:t>
            </a:r>
            <a:r>
              <a:rPr lang="en-US" sz="2400" baseline="-25000" smtClean="0"/>
              <a:t>2</a:t>
            </a:r>
            <a:r>
              <a:rPr lang="zh-CN" altLang="en-US" sz="2400" smtClean="0"/>
              <a:t>断路”或“</a:t>
            </a:r>
            <a:r>
              <a:rPr lang="en-US" sz="2400" smtClean="0"/>
              <a:t>L</a:t>
            </a:r>
            <a:r>
              <a:rPr lang="en-US" sz="2400" baseline="-25000" smtClean="0"/>
              <a:t>2</a:t>
            </a:r>
            <a:r>
              <a:rPr lang="zh-CN" altLang="en-US" sz="2400" smtClean="0"/>
              <a:t>短路”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endParaRPr lang="zh-CN" altLang="en-US" sz="2400"/>
          </a:p>
        </p:txBody>
      </p:sp>
      <p:pic>
        <p:nvPicPr>
          <p:cNvPr id="7" name="A100.EPS" descr="id:2147502069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899348" y="3001166"/>
            <a:ext cx="2267428" cy="2098217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5459536" y="5140917"/>
            <a:ext cx="13500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14-18</a:t>
            </a:r>
            <a:endParaRPr lang="zh-CN" altLang="en-US" smtClean="0"/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5380826" y="1215216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断开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5595140" y="2325187"/>
            <a:ext cx="10951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L</a:t>
            </a:r>
            <a:r>
              <a:rPr lang="en-US" b="1" baseline="-25000" smtClean="0">
                <a:solidFill>
                  <a:srgbClr val="A50021"/>
                </a:solidFill>
              </a:rPr>
              <a:t>2</a:t>
            </a:r>
            <a:r>
              <a:rPr lang="zh-CN" altLang="en-US" b="1" smtClean="0">
                <a:solidFill>
                  <a:srgbClr val="A50021"/>
                </a:solidFill>
              </a:rPr>
              <a:t>断路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643712"/>
            <a:ext cx="10644262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(3)</a:t>
            </a:r>
            <a:r>
              <a:rPr lang="zh-CN" altLang="en-US" sz="2400" smtClean="0"/>
              <a:t>故障排除后</a:t>
            </a:r>
            <a:r>
              <a:rPr lang="en-US" sz="2400" smtClean="0"/>
              <a:t>,</a:t>
            </a:r>
            <a:r>
              <a:rPr lang="zh-CN" altLang="en-US" sz="2400" smtClean="0"/>
              <a:t>她选用不同的灯泡</a:t>
            </a:r>
            <a:r>
              <a:rPr lang="en-US" sz="2400" smtClean="0"/>
              <a:t>,</a:t>
            </a:r>
            <a:r>
              <a:rPr lang="zh-CN" altLang="en-US" sz="2400" smtClean="0"/>
              <a:t>完成了三次实验</a:t>
            </a:r>
            <a:r>
              <a:rPr lang="en-US" sz="2400" smtClean="0"/>
              <a:t>,</a:t>
            </a:r>
            <a:r>
              <a:rPr lang="zh-CN" altLang="en-US" sz="2400" smtClean="0"/>
              <a:t>并记录了数据。分析表一中的数据</a:t>
            </a:r>
            <a:r>
              <a:rPr lang="en-US" sz="2400" smtClean="0"/>
              <a:t>,</a:t>
            </a:r>
            <a:r>
              <a:rPr lang="zh-CN" altLang="en-US" sz="2400" smtClean="0"/>
              <a:t>可得出的结论</a:t>
            </a:r>
            <a:r>
              <a:rPr lang="en-US" sz="2400" smtClean="0"/>
              <a:t>:</a:t>
            </a:r>
            <a:r>
              <a:rPr lang="zh-CN" altLang="en-US" sz="2400" smtClean="0"/>
              <a:t>串联电路两端的总电压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串联电路中各部分电路两端的电压之和。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3094810" y="2501100"/>
          <a:ext cx="6217084" cy="2743200"/>
        </p:xfrm>
        <a:graphic>
          <a:graphicData uri="http://schemas.openxmlformats.org/drawingml/2006/table">
            <a:tbl>
              <a:tblPr/>
              <a:tblGrid>
                <a:gridCol w="1351540"/>
                <a:gridCol w="1621848"/>
                <a:gridCol w="1621848"/>
                <a:gridCol w="1621848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实验次数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L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两端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的电压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/ 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V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L</a:t>
                      </a:r>
                      <a:r>
                        <a:rPr lang="en-US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2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两端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的电压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/ 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V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串联电路总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电压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/ 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V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1.4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1.4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2.8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2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1.2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1.6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2.8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3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1.1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1.7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2.8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5479989" y="2001034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表一</a:t>
            </a:r>
            <a:endParaRPr lang="zh-CN" altLang="en-US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7238214" y="1215216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等于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572274"/>
            <a:ext cx="10644262" cy="62177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zh-CN" altLang="en-US" sz="2600" b="1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◀ 实验拓展 ▶</a:t>
            </a:r>
            <a:endParaRPr lang="en-US" altLang="zh-CN" sz="2600" spc="150" smtClean="0">
              <a:solidFill>
                <a:srgbClr val="18B48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15"/>
          <p:cNvSpPr txBox="1"/>
          <p:nvPr/>
        </p:nvSpPr>
        <p:spPr>
          <a:xfrm>
            <a:off x="951670" y="1215216"/>
            <a:ext cx="10787138" cy="228869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(4)</a:t>
            </a:r>
            <a:r>
              <a:rPr lang="zh-CN" altLang="en-US" sz="2400" smtClean="0"/>
              <a:t>若林红同学连接好电路</a:t>
            </a:r>
            <a:r>
              <a:rPr lang="en-US" sz="2400" smtClean="0"/>
              <a:t>,</a:t>
            </a:r>
            <a:r>
              <a:rPr lang="zh-CN" altLang="en-US" sz="2400" smtClean="0"/>
              <a:t>闭合开关前</a:t>
            </a:r>
            <a:r>
              <a:rPr lang="en-US" sz="2400" smtClean="0"/>
              <a:t>,</a:t>
            </a:r>
            <a:r>
              <a:rPr lang="zh-CN" altLang="en-US" sz="2400" smtClean="0"/>
              <a:t>她发现电压表指针如图</a:t>
            </a:r>
            <a:r>
              <a:rPr lang="en-US" sz="2400" smtClean="0"/>
              <a:t>14-19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出现这一现象的原因是</a:t>
            </a:r>
            <a:r>
              <a:rPr lang="zh-CN" altLang="en-US" sz="2400" i="1" u="sng" smtClean="0"/>
              <a:t>　　　　      　　　　　</a:t>
            </a:r>
            <a:r>
              <a:rPr lang="en-US" sz="2400" smtClean="0"/>
              <a:t>;</a:t>
            </a:r>
            <a:r>
              <a:rPr lang="zh-CN" altLang="en-US" sz="2400" smtClean="0"/>
              <a:t>同小组的小月同学连接好电路</a:t>
            </a:r>
            <a:r>
              <a:rPr lang="en-US" sz="2400" smtClean="0"/>
              <a:t>,</a:t>
            </a:r>
            <a:r>
              <a:rPr lang="zh-CN" altLang="en-US" sz="2400" smtClean="0"/>
              <a:t>在用开关试触时发现电压表指针也出现同样现象</a:t>
            </a:r>
            <a:r>
              <a:rPr lang="en-US" sz="2400" smtClean="0"/>
              <a:t>,</a:t>
            </a:r>
            <a:r>
              <a:rPr lang="zh-CN" altLang="en-US" sz="2400" smtClean="0"/>
              <a:t>出现这一现象的原因是</a:t>
            </a:r>
            <a:r>
              <a:rPr lang="zh-CN" altLang="en-US" sz="2400" i="1" u="sng" smtClean="0"/>
              <a:t>　                  </a:t>
            </a:r>
            <a:r>
              <a:rPr lang="en-US" sz="2400" i="1" u="sng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                           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10" name="矩形 9"/>
          <p:cNvSpPr/>
          <p:nvPr/>
        </p:nvSpPr>
        <p:spPr>
          <a:xfrm>
            <a:off x="5245222" y="5539897"/>
            <a:ext cx="13500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14-19</a:t>
            </a:r>
            <a:endParaRPr lang="zh-CN" altLang="en-US"/>
          </a:p>
        </p:txBody>
      </p:sp>
      <p:pic>
        <p:nvPicPr>
          <p:cNvPr id="11" name="A101.EPS" descr="id:2147502091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400498" y="2929728"/>
            <a:ext cx="3266344" cy="2499046"/>
          </a:xfrm>
          <a:prstGeom prst="rect">
            <a:avLst/>
          </a:prstGeom>
        </p:spPr>
      </p:pic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3309124" y="1753683"/>
            <a:ext cx="295465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电压表指针没有调零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9667106" y="2286786"/>
            <a:ext cx="203132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电压表的正、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9" name="Rectangle 14"/>
          <p:cNvSpPr>
            <a:spLocks noChangeArrowheads="1"/>
          </p:cNvSpPr>
          <p:nvPr/>
        </p:nvSpPr>
        <p:spPr bwMode="auto">
          <a:xfrm>
            <a:off x="1112898" y="2858290"/>
            <a:ext cx="233910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负接线柱接反了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9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643712"/>
            <a:ext cx="10715700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(5)</a:t>
            </a:r>
            <a:r>
              <a:rPr lang="zh-CN" altLang="en-US" sz="2400" smtClean="0"/>
              <a:t>如图</a:t>
            </a:r>
            <a:r>
              <a:rPr lang="en-US" sz="2400" smtClean="0"/>
              <a:t>14-20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林红同学在测出</a:t>
            </a:r>
            <a:r>
              <a:rPr lang="en-US" sz="2400" smtClean="0"/>
              <a:t>L</a:t>
            </a:r>
            <a:r>
              <a:rPr lang="en-US" sz="2400" baseline="-25000" smtClean="0"/>
              <a:t>1</a:t>
            </a:r>
            <a:r>
              <a:rPr lang="zh-CN" altLang="en-US" sz="2400" smtClean="0"/>
              <a:t>两端电压后</a:t>
            </a:r>
            <a:r>
              <a:rPr lang="en-US" sz="2400" smtClean="0"/>
              <a:t>,</a:t>
            </a:r>
            <a:r>
              <a:rPr lang="zh-CN" altLang="en-US" sz="2400" smtClean="0"/>
              <a:t>保持电压表的</a:t>
            </a:r>
            <a:r>
              <a:rPr lang="en-US" sz="2400" i="1" smtClean="0"/>
              <a:t>b</a:t>
            </a:r>
            <a:r>
              <a:rPr lang="zh-CN" altLang="en-US" sz="2400" smtClean="0"/>
              <a:t>连接点不动</a:t>
            </a:r>
            <a:r>
              <a:rPr lang="en-US" sz="2400" smtClean="0"/>
              <a:t>,</a:t>
            </a:r>
            <a:r>
              <a:rPr lang="zh-CN" altLang="en-US" sz="2400" smtClean="0"/>
              <a:t>只断开</a:t>
            </a:r>
            <a:r>
              <a:rPr lang="en-US" sz="2400" i="1" smtClean="0"/>
              <a:t>a </a:t>
            </a:r>
            <a:r>
              <a:rPr lang="zh-CN" altLang="en-US" sz="2400" smtClean="0"/>
              <a:t>连接点</a:t>
            </a:r>
            <a:r>
              <a:rPr lang="en-US" sz="2400" smtClean="0"/>
              <a:t>,</a:t>
            </a:r>
            <a:r>
              <a:rPr lang="zh-CN" altLang="en-US" sz="2400" smtClean="0"/>
              <a:t>并改接到</a:t>
            </a:r>
            <a:r>
              <a:rPr lang="en-US" sz="2400" i="1" smtClean="0"/>
              <a:t>c </a:t>
            </a:r>
            <a:r>
              <a:rPr lang="zh-CN" altLang="en-US" sz="2400" smtClean="0"/>
              <a:t>连接点上</a:t>
            </a:r>
            <a:r>
              <a:rPr lang="en-US" sz="2400" smtClean="0"/>
              <a:t>,</a:t>
            </a:r>
            <a:r>
              <a:rPr lang="zh-CN" altLang="en-US" sz="2400" smtClean="0"/>
              <a:t>测量</a:t>
            </a:r>
            <a:r>
              <a:rPr lang="en-US" sz="2400" smtClean="0"/>
              <a:t>L</a:t>
            </a:r>
            <a:r>
              <a:rPr lang="en-US" sz="2400" baseline="-25000" smtClean="0"/>
              <a:t>2</a:t>
            </a:r>
            <a:r>
              <a:rPr lang="zh-CN" altLang="en-US" sz="2400" smtClean="0"/>
              <a:t>两端电压。她能否测出</a:t>
            </a:r>
            <a:r>
              <a:rPr lang="en-US" sz="2400" smtClean="0"/>
              <a:t>L</a:t>
            </a:r>
            <a:r>
              <a:rPr lang="en-US" sz="2400" baseline="-25000" smtClean="0"/>
              <a:t>2</a:t>
            </a:r>
            <a:r>
              <a:rPr lang="zh-CN" altLang="en-US" sz="2400" smtClean="0"/>
              <a:t>两端电压</a:t>
            </a:r>
            <a:r>
              <a:rPr lang="en-US" sz="2400" smtClean="0"/>
              <a:t>?</a:t>
            </a:r>
            <a:r>
              <a:rPr lang="zh-CN" altLang="en-US" sz="2400" i="1" u="sng" smtClean="0"/>
              <a:t>　</a:t>
            </a:r>
            <a:endParaRPr lang="en-US" altLang="zh-CN" sz="2400" i="1" u="sng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　   　</a:t>
            </a:r>
            <a:r>
              <a:rPr lang="en-US" sz="2400" smtClean="0"/>
              <a:t>,</a:t>
            </a:r>
            <a:r>
              <a:rPr lang="zh-CN" altLang="en-US" sz="2400" smtClean="0"/>
              <a:t>理由是</a:t>
            </a:r>
            <a:r>
              <a:rPr lang="zh-CN" altLang="en-US" sz="2400" i="1" u="sng" smtClean="0"/>
              <a:t>　　　　                     　　　　　　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8" name="矩形 7"/>
          <p:cNvSpPr/>
          <p:nvPr/>
        </p:nvSpPr>
        <p:spPr>
          <a:xfrm>
            <a:off x="5388098" y="4325451"/>
            <a:ext cx="13500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14-20</a:t>
            </a:r>
            <a:endParaRPr lang="zh-CN" altLang="en-US"/>
          </a:p>
        </p:txBody>
      </p:sp>
      <p:pic>
        <p:nvPicPr>
          <p:cNvPr id="9" name="A102.EPS" descr="id:214750209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5023636" y="2429662"/>
            <a:ext cx="2241710" cy="1866321"/>
          </a:xfrm>
          <a:prstGeom prst="rect">
            <a:avLst/>
          </a:prstGeom>
        </p:spPr>
      </p:pic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1223021" y="1753683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不能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3464420" y="1753683"/>
            <a:ext cx="5416868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改接后电压表的正、负接线柱就接反了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120834" name="Object 2"/>
          <p:cNvGraphicFramePr>
            <a:graphicFrameLocks noChangeAspect="1"/>
          </p:cNvGraphicFramePr>
          <p:nvPr/>
        </p:nvGraphicFramePr>
        <p:xfrm>
          <a:off x="1023108" y="823118"/>
          <a:ext cx="7991475" cy="246380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9" name="文档" r:id="rId2" imgW="8339455" imgH="2575560" progId="Word.Document.12">
                  <p:embed/>
                </p:oleObj>
              </mc:Choice>
              <mc:Fallback>
                <p:oleObj name="文档" r:id="rId2" imgW="8339455" imgH="257556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23108" y="823118"/>
                        <a:ext cx="7991475" cy="2463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3959689" y="1429530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正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2951934" y="2001034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中子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4023504" y="2001034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不带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2594744" y="2572538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电子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643712"/>
            <a:ext cx="10715700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(6)</a:t>
            </a:r>
            <a:r>
              <a:rPr lang="zh-CN" altLang="en-US" sz="2400" smtClean="0"/>
              <a:t>小月分别测出</a:t>
            </a:r>
            <a:r>
              <a:rPr lang="en-US" sz="2400" i="1" err="1" smtClean="0"/>
              <a:t>ab</a:t>
            </a:r>
            <a:r>
              <a:rPr lang="zh-CN" altLang="en-US" sz="2400" smtClean="0"/>
              <a:t>、</a:t>
            </a:r>
            <a:r>
              <a:rPr lang="en-US" sz="2400" i="1" err="1" smtClean="0"/>
              <a:t>bc</a:t>
            </a:r>
            <a:r>
              <a:rPr lang="zh-CN" altLang="en-US" sz="2400" smtClean="0"/>
              <a:t>、</a:t>
            </a:r>
            <a:r>
              <a:rPr lang="en-US" sz="2400" i="1" smtClean="0"/>
              <a:t>ac </a:t>
            </a:r>
            <a:r>
              <a:rPr lang="zh-CN" altLang="en-US" sz="2400" smtClean="0"/>
              <a:t>间的电压并记录在表二中</a:t>
            </a:r>
            <a:r>
              <a:rPr lang="en-US" sz="2400" smtClean="0"/>
              <a:t>,</a:t>
            </a:r>
            <a:r>
              <a:rPr lang="zh-CN" altLang="en-US" sz="2400" smtClean="0"/>
              <a:t>分析实验数据得出结论</a:t>
            </a:r>
            <a:r>
              <a:rPr lang="en-US" sz="2400" smtClean="0"/>
              <a:t>:</a:t>
            </a:r>
            <a:r>
              <a:rPr lang="zh-CN" altLang="en-US" sz="2400" smtClean="0"/>
              <a:t>串联电路总电压等于各部分电路两端电压之和。请对小月的做法进行评价</a:t>
            </a:r>
            <a:r>
              <a:rPr lang="en-US" sz="2400" smtClean="0"/>
              <a:t>:</a:t>
            </a:r>
            <a:endParaRPr 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　　　　　　　　　　</a:t>
            </a:r>
            <a:r>
              <a:rPr lang="en-US" sz="2400" smtClean="0"/>
              <a:t>,</a:t>
            </a:r>
            <a:r>
              <a:rPr lang="zh-CN" altLang="en-US" sz="2400" smtClean="0"/>
              <a:t>改进方法是</a:t>
            </a:r>
            <a:r>
              <a:rPr lang="zh-CN" altLang="en-US" sz="2400" i="1" u="sng" smtClean="0"/>
              <a:t>　　　　　　　　　　　　　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3809190" y="2904018"/>
          <a:ext cx="4319061" cy="1097280"/>
        </p:xfrm>
        <a:graphic>
          <a:graphicData uri="http://schemas.openxmlformats.org/drawingml/2006/table">
            <a:tbl>
              <a:tblPr/>
              <a:tblGrid>
                <a:gridCol w="1439687"/>
                <a:gridCol w="1439687"/>
                <a:gridCol w="1439687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 err="1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U</a:t>
                      </a:r>
                      <a:r>
                        <a:rPr lang="en-US" sz="2400" i="1" kern="100" baseline="-25000" err="1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ab 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/ 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V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 err="1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U</a:t>
                      </a:r>
                      <a:r>
                        <a:rPr lang="en-US" sz="2400" i="1" kern="100" baseline="-25000" err="1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bc 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/ 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V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 err="1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U</a:t>
                      </a:r>
                      <a:r>
                        <a:rPr lang="en-US" sz="2400" i="1" kern="100" baseline="-25000" err="1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ac 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/ 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V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2.4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1.4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3.8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5738016" y="2429662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表二</a:t>
            </a:r>
            <a:endParaRPr lang="zh-CN" altLang="en-US"/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1237422" y="1753683"/>
            <a:ext cx="295465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一次实验具有偶然性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6223114" y="1753683"/>
            <a:ext cx="480131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更换规格不同的灯泡进行多次实验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643712"/>
            <a:ext cx="10715700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/>
              <a:t>例</a:t>
            </a:r>
            <a:r>
              <a:rPr lang="en-US" altLang="zh-CN" sz="2400" b="1" smtClean="0"/>
              <a:t>2  </a:t>
            </a:r>
            <a:r>
              <a:rPr lang="zh-CN" altLang="en-US" sz="2400" smtClean="0"/>
              <a:t>林红同学用如图</a:t>
            </a:r>
            <a:r>
              <a:rPr lang="en-US" sz="2400" smtClean="0"/>
              <a:t>14-21</a:t>
            </a:r>
            <a:r>
              <a:rPr lang="zh-CN" altLang="en-US" sz="2400" smtClean="0"/>
              <a:t>甲所示的电路图来探究并联电路中干路电流与各支路电流的关系。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请根据图甲电路图</a:t>
            </a:r>
            <a:r>
              <a:rPr lang="en-US" sz="2400" smtClean="0"/>
              <a:t>,</a:t>
            </a:r>
            <a:r>
              <a:rPr lang="zh-CN" altLang="en-US" sz="2400" smtClean="0"/>
              <a:t>用笔画线代替导线把图乙的电路连接完整。</a:t>
            </a:r>
            <a:endParaRPr lang="zh-CN" altLang="en-US" sz="2400"/>
          </a:p>
        </p:txBody>
      </p:sp>
      <p:sp>
        <p:nvSpPr>
          <p:cNvPr id="7" name="矩形 6"/>
          <p:cNvSpPr/>
          <p:nvPr/>
        </p:nvSpPr>
        <p:spPr>
          <a:xfrm>
            <a:off x="3309124" y="5215744"/>
            <a:ext cx="13500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14-21</a:t>
            </a:r>
            <a:endParaRPr lang="zh-CN" altLang="en-US"/>
          </a:p>
        </p:txBody>
      </p:sp>
      <p:pic>
        <p:nvPicPr>
          <p:cNvPr id="8" name="A104.EPS" descr="id:2147502120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880232" y="2786852"/>
            <a:ext cx="6908239" cy="2361748"/>
          </a:xfrm>
          <a:prstGeom prst="rect">
            <a:avLst/>
          </a:prstGeom>
        </p:spPr>
      </p:pic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8095470" y="2286786"/>
            <a:ext cx="14157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如图所示</a:t>
            </a:r>
            <a:endParaRPr lang="zh-CN" altLang="en-US">
              <a:solidFill>
                <a:srgbClr val="A50021"/>
              </a:solidFill>
            </a:endParaRPr>
          </a:p>
        </p:txBody>
      </p:sp>
      <p:pic>
        <p:nvPicPr>
          <p:cNvPr id="10" name="A108.EPS" descr="id:2147489530;FounderCES"/>
          <p:cNvPicPr/>
          <p:nvPr/>
        </p:nvPicPr>
        <p:blipFill>
          <a:blip r:embed="rId3"/>
          <a:stretch>
            <a:fillRect/>
          </a:stretch>
        </p:blipFill>
        <p:spPr>
          <a:xfrm>
            <a:off x="8595536" y="2715414"/>
            <a:ext cx="2714644" cy="2668521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643712"/>
            <a:ext cx="10715700" cy="618630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连接电路后</a:t>
            </a:r>
            <a:r>
              <a:rPr lang="en-US" sz="2400" smtClean="0"/>
              <a:t>,</a:t>
            </a:r>
            <a:r>
              <a:rPr lang="zh-CN" altLang="en-US" sz="2400" smtClean="0"/>
              <a:t>林红把电流表接入图甲中的</a:t>
            </a:r>
            <a:r>
              <a:rPr lang="en-US" sz="2400" i="1" smtClean="0"/>
              <a:t>A</a:t>
            </a:r>
            <a:r>
              <a:rPr lang="zh-CN" altLang="en-US" sz="2400" smtClean="0"/>
              <a:t>处</a:t>
            </a:r>
            <a:r>
              <a:rPr lang="en-US" sz="2400" smtClean="0"/>
              <a:t>,</a:t>
            </a:r>
            <a:r>
              <a:rPr lang="zh-CN" altLang="en-US" sz="2400" smtClean="0"/>
              <a:t>闭合开关</a:t>
            </a:r>
            <a:r>
              <a:rPr lang="en-US" sz="2400" smtClean="0"/>
              <a:t>S</a:t>
            </a:r>
            <a:r>
              <a:rPr lang="zh-CN" altLang="en-US" sz="2400" smtClean="0"/>
              <a:t>后</a:t>
            </a:r>
            <a:r>
              <a:rPr lang="en-US" sz="2400" smtClean="0"/>
              <a:t>,</a:t>
            </a:r>
            <a:r>
              <a:rPr lang="zh-CN" altLang="en-US" sz="2400" smtClean="0"/>
              <a:t>发现小灯泡</a:t>
            </a:r>
            <a:r>
              <a:rPr lang="en-US" sz="2400" smtClean="0"/>
              <a:t>L</a:t>
            </a:r>
            <a:r>
              <a:rPr lang="en-US" sz="2400" baseline="-25000" smtClean="0"/>
              <a:t>1</a:t>
            </a:r>
            <a:r>
              <a:rPr lang="zh-CN" altLang="en-US" sz="2400" smtClean="0"/>
              <a:t>不亮、</a:t>
            </a:r>
            <a:r>
              <a:rPr lang="en-US" sz="2400" smtClean="0"/>
              <a:t>L</a:t>
            </a:r>
            <a:r>
              <a:rPr lang="en-US" sz="2400" baseline="-25000" smtClean="0"/>
              <a:t>2</a:t>
            </a:r>
            <a:r>
              <a:rPr lang="zh-CN" altLang="en-US" sz="2400" smtClean="0"/>
              <a:t>亮</a:t>
            </a:r>
            <a:r>
              <a:rPr lang="en-US" sz="2400" smtClean="0"/>
              <a:t>,</a:t>
            </a:r>
            <a:r>
              <a:rPr lang="zh-CN" altLang="en-US" sz="2400" smtClean="0"/>
              <a:t>电流表无示数</a:t>
            </a:r>
            <a:r>
              <a:rPr lang="en-US" sz="2400" smtClean="0"/>
              <a:t>,</a:t>
            </a:r>
            <a:r>
              <a:rPr lang="zh-CN" altLang="en-US" sz="2400" smtClean="0"/>
              <a:t>产生这种现象的原因可能是</a:t>
            </a:r>
            <a:r>
              <a:rPr lang="zh-CN" altLang="en-US" sz="2400" i="1" u="sng" smtClean="0"/>
              <a:t>　　　   　　　　</a:t>
            </a:r>
            <a:r>
              <a:rPr lang="zh-CN" altLang="en-US" sz="2400" smtClean="0"/>
              <a:t>。排除电路故障再做实验</a:t>
            </a:r>
            <a:r>
              <a:rPr lang="en-US" sz="2400" smtClean="0"/>
              <a:t>,</a:t>
            </a:r>
            <a:r>
              <a:rPr lang="zh-CN" altLang="en-US" sz="2400" smtClean="0"/>
              <a:t>电流表在</a:t>
            </a:r>
            <a:r>
              <a:rPr lang="en-US" sz="2400" i="1" smtClean="0"/>
              <a:t>A</a:t>
            </a:r>
            <a:r>
              <a:rPr lang="zh-CN" altLang="en-US" sz="2400" smtClean="0"/>
              <a:t>处的示数如图丙所示</a:t>
            </a:r>
            <a:r>
              <a:rPr lang="en-US" sz="2400" smtClean="0"/>
              <a:t>,</a:t>
            </a:r>
            <a:r>
              <a:rPr lang="zh-CN" altLang="en-US" sz="2400" smtClean="0"/>
              <a:t>请你帮林红把该示数填入表一中的空线处。然后林红把电流表分别接入电路中的</a:t>
            </a:r>
            <a:r>
              <a:rPr lang="en-US" sz="2400" i="1" smtClean="0"/>
              <a:t>B</a:t>
            </a:r>
            <a:r>
              <a:rPr lang="zh-CN" altLang="en-US" sz="2400" smtClean="0"/>
              <a:t>、</a:t>
            </a:r>
            <a:r>
              <a:rPr lang="en-US" sz="2400" i="1" smtClean="0"/>
              <a:t>C </a:t>
            </a:r>
            <a:r>
              <a:rPr lang="zh-CN" altLang="en-US" sz="2400" smtClean="0"/>
              <a:t>两处测电流</a:t>
            </a:r>
            <a:r>
              <a:rPr lang="en-US" sz="2400" smtClean="0"/>
              <a:t>,</a:t>
            </a:r>
            <a:r>
              <a:rPr lang="zh-CN" altLang="en-US" sz="2400" smtClean="0"/>
              <a:t>并把电流表的示数记录在表一中。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endParaRPr lang="en-US" altLang="zh-CN" sz="2400" smtClean="0"/>
          </a:p>
          <a:p>
            <a:pPr>
              <a:lnSpc>
                <a:spcPct val="150000"/>
              </a:lnSpc>
            </a:pPr>
            <a:endParaRPr lang="en-US" altLang="zh-CN" sz="2400" smtClean="0"/>
          </a:p>
          <a:p>
            <a:pPr>
              <a:lnSpc>
                <a:spcPct val="150000"/>
              </a:lnSpc>
            </a:pPr>
            <a:endParaRPr lang="en-US" altLang="zh-CN" sz="2400" smtClean="0"/>
          </a:p>
          <a:p>
            <a:pPr>
              <a:lnSpc>
                <a:spcPct val="150000"/>
              </a:lnSpc>
            </a:pP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林红分析表一中的数据认为</a:t>
            </a:r>
            <a:r>
              <a:rPr lang="en-US" sz="2400" smtClean="0"/>
              <a:t>:</a:t>
            </a:r>
            <a:r>
              <a:rPr lang="zh-CN" altLang="en-US" sz="2400" smtClean="0"/>
              <a:t>并联电路中干路电流等于</a:t>
            </a:r>
            <a:r>
              <a:rPr lang="zh-CN" altLang="en-US" sz="2400" i="1" u="sng" smtClean="0"/>
              <a:t>　　　　　　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endParaRPr lang="zh-CN" altLang="en-US" sz="240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380298" y="3501232"/>
          <a:ext cx="5145513" cy="1645920"/>
        </p:xfrm>
        <a:graphic>
          <a:graphicData uri="http://schemas.openxmlformats.org/drawingml/2006/table">
            <a:tbl>
              <a:tblPr/>
              <a:tblGrid>
                <a:gridCol w="1715171"/>
                <a:gridCol w="1715171"/>
                <a:gridCol w="1715171"/>
              </a:tblGrid>
              <a:tr h="525776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A 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处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的电流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I</a:t>
                      </a:r>
                      <a:r>
                        <a:rPr lang="en-US" sz="2400" i="1" kern="100" baseline="-250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A 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A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B 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处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的电流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I</a:t>
                      </a:r>
                      <a:r>
                        <a:rPr lang="en-US" sz="2400" i="1" kern="100" baseline="-250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B 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A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C 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处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的电流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I</a:t>
                      </a:r>
                      <a:r>
                        <a:rPr lang="en-US" sz="2400" i="1" kern="100" baseline="-250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C 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A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　　　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0.16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0.26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4051229" y="3001166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表一</a:t>
            </a:r>
            <a:endParaRPr lang="zh-CN" altLang="en-US"/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7523966" y="1182179"/>
            <a:ext cx="2018501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L</a:t>
            </a:r>
            <a:r>
              <a:rPr lang="en-US" b="1" baseline="-25000" smtClean="0">
                <a:solidFill>
                  <a:srgbClr val="A50021"/>
                </a:solidFill>
              </a:rPr>
              <a:t>1</a:t>
            </a:r>
            <a:r>
              <a:rPr lang="zh-CN" altLang="en-US" b="1" smtClean="0">
                <a:solidFill>
                  <a:srgbClr val="A50021"/>
                </a:solidFill>
              </a:rPr>
              <a:t>支路有断路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1803863" y="4572802"/>
            <a:ext cx="1148071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0.10</a:t>
            </a:r>
            <a:r>
              <a:rPr lang="zh-CN" altLang="en-US" b="1" i="1" smtClean="0">
                <a:solidFill>
                  <a:srgbClr val="A50021"/>
                </a:solidFill>
              </a:rPr>
              <a:t>　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8452660" y="5572934"/>
            <a:ext cx="233910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各支路电流之和</a:t>
            </a:r>
            <a:endParaRPr lang="zh-CN" altLang="en-US">
              <a:solidFill>
                <a:srgbClr val="A50021"/>
              </a:solidFill>
            </a:endParaRPr>
          </a:p>
        </p:txBody>
      </p:sp>
      <p:pic>
        <p:nvPicPr>
          <p:cNvPr id="12" name="A104.EPS" descr="id:2147502120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6800561" y="3072604"/>
            <a:ext cx="5223999" cy="1785950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8738412" y="4929992"/>
            <a:ext cx="13500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14-21</a:t>
            </a:r>
            <a:endParaRPr lang="zh-CN" alt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643712"/>
            <a:ext cx="10715700" cy="563231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(3)</a:t>
            </a:r>
            <a:r>
              <a:rPr lang="zh-CN" altLang="en-US" sz="2400" smtClean="0"/>
              <a:t>林红想</a:t>
            </a:r>
            <a:r>
              <a:rPr lang="en-US" sz="2400" smtClean="0"/>
              <a:t>,</a:t>
            </a:r>
            <a:r>
              <a:rPr lang="zh-CN" altLang="en-US" sz="2400" smtClean="0"/>
              <a:t>要使上述结论更具普遍性</a:t>
            </a:r>
            <a:r>
              <a:rPr lang="en-US" sz="2400" smtClean="0"/>
              <a:t>,</a:t>
            </a:r>
            <a:r>
              <a:rPr lang="zh-CN" altLang="en-US" sz="2400" smtClean="0"/>
              <a:t>还要用不同的方法进行多次实验</a:t>
            </a:r>
            <a:r>
              <a:rPr lang="en-US" sz="2400" smtClean="0"/>
              <a:t>,</a:t>
            </a:r>
            <a:r>
              <a:rPr lang="zh-CN" altLang="en-US" sz="2400" smtClean="0"/>
              <a:t>于是林红和同学们讨论后确定了以下三种方案</a:t>
            </a:r>
            <a:r>
              <a:rPr lang="en-US" sz="2400" smtClean="0"/>
              <a:t>: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方案一</a:t>
            </a:r>
            <a:r>
              <a:rPr lang="en-US" sz="2400" smtClean="0"/>
              <a:t>:</a:t>
            </a:r>
            <a:r>
              <a:rPr lang="zh-CN" altLang="en-US" sz="2400" smtClean="0"/>
              <a:t>在图甲的基础上</a:t>
            </a:r>
            <a:r>
              <a:rPr lang="en-US" sz="2400" smtClean="0"/>
              <a:t>,</a:t>
            </a:r>
            <a:r>
              <a:rPr lang="zh-CN" altLang="en-US" sz="2400" smtClean="0"/>
              <a:t>反复断开、闭合开关</a:t>
            </a:r>
            <a:r>
              <a:rPr lang="en-US" sz="2400" smtClean="0"/>
              <a:t>,</a:t>
            </a:r>
            <a:r>
              <a:rPr lang="zh-CN" altLang="en-US" sz="2400" smtClean="0"/>
              <a:t>测出</a:t>
            </a:r>
            <a:r>
              <a:rPr lang="en-US" sz="2400" i="1" smtClean="0"/>
              <a:t>A</a:t>
            </a:r>
            <a:r>
              <a:rPr lang="zh-CN" altLang="en-US" sz="2400" smtClean="0"/>
              <a:t>、</a:t>
            </a:r>
            <a:r>
              <a:rPr lang="en-US" sz="2400" i="1" smtClean="0"/>
              <a:t>B</a:t>
            </a:r>
            <a:r>
              <a:rPr lang="zh-CN" altLang="en-US" sz="2400" smtClean="0"/>
              <a:t>、</a:t>
            </a:r>
            <a:r>
              <a:rPr lang="en-US" sz="2400" i="1" smtClean="0"/>
              <a:t>C </a:t>
            </a:r>
            <a:r>
              <a:rPr lang="zh-CN" altLang="en-US" sz="2400" smtClean="0"/>
              <a:t>三处的电流。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方案二</a:t>
            </a:r>
            <a:r>
              <a:rPr lang="en-US" sz="2400" smtClean="0"/>
              <a:t>:</a:t>
            </a:r>
            <a:r>
              <a:rPr lang="zh-CN" altLang="en-US" sz="2400" smtClean="0"/>
              <a:t>在图甲的基础上</a:t>
            </a:r>
            <a:r>
              <a:rPr lang="en-US" sz="2400" smtClean="0"/>
              <a:t>,</a:t>
            </a:r>
            <a:r>
              <a:rPr lang="zh-CN" altLang="en-US" sz="2400" smtClean="0"/>
              <a:t>只改变电源电压</a:t>
            </a:r>
            <a:r>
              <a:rPr lang="en-US" sz="2400" smtClean="0"/>
              <a:t>,</a:t>
            </a:r>
            <a:r>
              <a:rPr lang="zh-CN" altLang="en-US" sz="2400" smtClean="0"/>
              <a:t>测出</a:t>
            </a:r>
            <a:r>
              <a:rPr lang="en-US" sz="2400" i="1" smtClean="0"/>
              <a:t>A</a:t>
            </a:r>
            <a:r>
              <a:rPr lang="zh-CN" altLang="en-US" sz="2400" smtClean="0"/>
              <a:t>、</a:t>
            </a:r>
            <a:r>
              <a:rPr lang="en-US" sz="2400" i="1" smtClean="0"/>
              <a:t>B</a:t>
            </a:r>
            <a:r>
              <a:rPr lang="zh-CN" altLang="en-US" sz="2400" smtClean="0"/>
              <a:t>、</a:t>
            </a:r>
            <a:r>
              <a:rPr lang="en-US" sz="2400" i="1" smtClean="0"/>
              <a:t>C </a:t>
            </a:r>
            <a:r>
              <a:rPr lang="zh-CN" altLang="en-US" sz="2400" smtClean="0"/>
              <a:t>三处的电流。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方案三</a:t>
            </a:r>
            <a:r>
              <a:rPr lang="en-US" sz="2400" smtClean="0"/>
              <a:t>:</a:t>
            </a:r>
            <a:r>
              <a:rPr lang="zh-CN" altLang="en-US" sz="2400" smtClean="0"/>
              <a:t>在图甲的基础上</a:t>
            </a:r>
            <a:r>
              <a:rPr lang="en-US" sz="2400" smtClean="0"/>
              <a:t>,</a:t>
            </a:r>
            <a:r>
              <a:rPr lang="zh-CN" altLang="en-US" sz="2400" smtClean="0"/>
              <a:t>在其中一条支路上换上规格不同的灯泡</a:t>
            </a:r>
            <a:r>
              <a:rPr lang="en-US" sz="2400" smtClean="0"/>
              <a:t>,</a:t>
            </a:r>
            <a:r>
              <a:rPr lang="zh-CN" altLang="en-US" sz="2400" smtClean="0"/>
              <a:t>测出</a:t>
            </a:r>
            <a:r>
              <a:rPr lang="en-US" sz="2400" i="1" smtClean="0"/>
              <a:t>A</a:t>
            </a:r>
            <a:r>
              <a:rPr lang="zh-CN" altLang="en-US" sz="2400" smtClean="0"/>
              <a:t>、</a:t>
            </a:r>
            <a:r>
              <a:rPr lang="en-US" sz="2400" i="1" smtClean="0"/>
              <a:t>B</a:t>
            </a:r>
            <a:r>
              <a:rPr lang="zh-CN" altLang="en-US" sz="2400" smtClean="0"/>
              <a:t>、</a:t>
            </a:r>
            <a:r>
              <a:rPr lang="en-US" sz="2400" i="1" smtClean="0"/>
              <a:t>C</a:t>
            </a:r>
            <a:r>
              <a:rPr lang="zh-CN" altLang="en-US" sz="2400" smtClean="0"/>
              <a:t>三处的电流。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以上三种方案</a:t>
            </a:r>
            <a:r>
              <a:rPr lang="en-US" sz="2400" smtClean="0"/>
              <a:t>,</a:t>
            </a:r>
            <a:r>
              <a:rPr lang="zh-CN" altLang="en-US" sz="2400" smtClean="0"/>
              <a:t>你认为不可行的是方案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选填“一”“二”或“三”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林红选择上述可行方案之一</a:t>
            </a:r>
            <a:r>
              <a:rPr lang="en-US" sz="2400" smtClean="0"/>
              <a:t>,</a:t>
            </a:r>
            <a:r>
              <a:rPr lang="zh-CN" altLang="en-US" sz="2400" smtClean="0"/>
              <a:t>做了三次实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验</a:t>
            </a:r>
            <a:r>
              <a:rPr lang="en-US" sz="2400" smtClean="0"/>
              <a:t>,</a:t>
            </a:r>
            <a:r>
              <a:rPr lang="zh-CN" altLang="en-US" sz="2400" smtClean="0"/>
              <a:t>并把实验数据填入表二。</a:t>
            </a:r>
            <a:endParaRPr lang="zh-CN" altLang="en-US" sz="2400"/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1451736" y="4501364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一</a:t>
            </a:r>
            <a:endParaRPr lang="zh-CN" altLang="en-US">
              <a:solidFill>
                <a:srgbClr val="A50021"/>
              </a:solidFill>
            </a:endParaRPr>
          </a:p>
        </p:txBody>
      </p:sp>
      <p:pic>
        <p:nvPicPr>
          <p:cNvPr id="10" name="A104.EPS" descr="id:2147502120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6523834" y="3572670"/>
            <a:ext cx="5223999" cy="178595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8524098" y="5287182"/>
            <a:ext cx="13500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14-21</a:t>
            </a:r>
            <a:endParaRPr lang="zh-CN" alt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5095074" y="620848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表二</a:t>
            </a:r>
            <a:endParaRPr lang="zh-CN" altLang="en-US"/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1094546" y="1163796"/>
          <a:ext cx="10001320" cy="2194560"/>
        </p:xfrm>
        <a:graphic>
          <a:graphicData uri="http://schemas.openxmlformats.org/drawingml/2006/table">
            <a:tbl>
              <a:tblPr/>
              <a:tblGrid>
                <a:gridCol w="1525267"/>
                <a:gridCol w="3257973"/>
                <a:gridCol w="2609040"/>
                <a:gridCol w="2609040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实验次数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A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处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的电流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I</a:t>
                      </a:r>
                      <a:r>
                        <a:rPr lang="en-US" sz="2400" i="1" kern="100" baseline="-250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A 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A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B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处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的电流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I</a:t>
                      </a:r>
                      <a:r>
                        <a:rPr lang="en-US" sz="2400" i="1" kern="100" baseline="-250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B 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A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C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处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的电流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I</a:t>
                      </a:r>
                      <a:r>
                        <a:rPr lang="en-US" sz="2400" i="1" kern="100" baseline="-250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C 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/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A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1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0.12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0.18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0.30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2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0.16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0.24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0.40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3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0.20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0.30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0.50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4737884" y="3929860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断开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1023108" y="3358356"/>
            <a:ext cx="10715700" cy="168905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smtClean="0"/>
              <a:t>请你根据林红的实验步骤和有关数据回答下列问题</a:t>
            </a:r>
            <a:r>
              <a:rPr lang="en-US" sz="2400" smtClean="0"/>
              <a:t>: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①</a:t>
            </a:r>
            <a:r>
              <a:rPr lang="zh-CN" altLang="en-US" sz="2400" smtClean="0"/>
              <a:t>在改装电路时</a:t>
            </a:r>
            <a:r>
              <a:rPr lang="en-US" sz="2400" smtClean="0"/>
              <a:t>,</a:t>
            </a:r>
            <a:r>
              <a:rPr lang="zh-CN" altLang="en-US" sz="2400" smtClean="0"/>
              <a:t>开关必须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②</a:t>
            </a:r>
            <a:r>
              <a:rPr lang="zh-CN" altLang="en-US" sz="2400" smtClean="0"/>
              <a:t>林红选择的是方案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选填“一”“二”或“三”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4166380" y="4468327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二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572274"/>
            <a:ext cx="10644262" cy="62177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zh-CN" altLang="en-US" sz="2600" b="1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◀ 实验拓展 ▶</a:t>
            </a:r>
            <a:endParaRPr lang="en-US" altLang="zh-CN" sz="2600" spc="150" smtClean="0">
              <a:solidFill>
                <a:srgbClr val="18B48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15"/>
          <p:cNvSpPr txBox="1"/>
          <p:nvPr/>
        </p:nvSpPr>
        <p:spPr>
          <a:xfrm>
            <a:off x="951670" y="1215216"/>
            <a:ext cx="10787138" cy="228869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(4)</a:t>
            </a:r>
            <a:r>
              <a:rPr lang="zh-CN" altLang="en-US" sz="2400" smtClean="0"/>
              <a:t>如图</a:t>
            </a:r>
            <a:r>
              <a:rPr lang="en-US" sz="2400" smtClean="0"/>
              <a:t>14-22</a:t>
            </a:r>
            <a:r>
              <a:rPr lang="zh-CN" altLang="en-US" sz="2400" smtClean="0"/>
              <a:t>所示是林红测量电流时连接的实验电路</a:t>
            </a:r>
            <a:r>
              <a:rPr lang="en-US" sz="2400" smtClean="0"/>
              <a:t>,</a:t>
            </a:r>
            <a:r>
              <a:rPr lang="zh-CN" altLang="en-US" sz="2400" smtClean="0"/>
              <a:t>此时电流表测量的是</a:t>
            </a:r>
            <a:r>
              <a:rPr lang="en-US" altLang="zh-CN" sz="2400" smtClean="0"/>
              <a:t>_____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</a:t>
            </a:r>
            <a:r>
              <a:rPr lang="zh-CN" altLang="en-US" sz="2400" smtClean="0"/>
              <a:t>选填“</a:t>
            </a:r>
            <a:r>
              <a:rPr lang="en-US" sz="2400" i="1" smtClean="0"/>
              <a:t>A</a:t>
            </a:r>
            <a:r>
              <a:rPr lang="zh-CN" altLang="en-US" sz="2400" smtClean="0"/>
              <a:t>”“</a:t>
            </a:r>
            <a:r>
              <a:rPr lang="en-US" sz="2400" i="1" smtClean="0"/>
              <a:t>B</a:t>
            </a:r>
            <a:r>
              <a:rPr lang="zh-CN" altLang="en-US" sz="2400" smtClean="0"/>
              <a:t>”或“</a:t>
            </a:r>
            <a:r>
              <a:rPr lang="en-US" sz="2400" i="1" smtClean="0"/>
              <a:t>C</a:t>
            </a:r>
            <a:r>
              <a:rPr lang="zh-CN" altLang="en-US" sz="2400" smtClean="0"/>
              <a:t>”</a:t>
            </a:r>
            <a:r>
              <a:rPr lang="en-US" sz="2400" smtClean="0"/>
              <a:t>)</a:t>
            </a:r>
            <a:r>
              <a:rPr lang="zh-CN" altLang="en-US" sz="2400" smtClean="0"/>
              <a:t>处的电流。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(5)</a:t>
            </a:r>
            <a:r>
              <a:rPr lang="zh-CN" altLang="en-US" sz="2400" smtClean="0"/>
              <a:t>请在图</a:t>
            </a:r>
            <a:r>
              <a:rPr lang="en-US" sz="2400" smtClean="0"/>
              <a:t>14-22</a:t>
            </a:r>
            <a:r>
              <a:rPr lang="zh-CN" altLang="en-US" sz="2400" smtClean="0"/>
              <a:t>中移动一根导线</a:t>
            </a:r>
            <a:r>
              <a:rPr lang="en-US" sz="2400" smtClean="0"/>
              <a:t>,</a:t>
            </a:r>
            <a:r>
              <a:rPr lang="zh-CN" altLang="en-US" sz="2400" smtClean="0"/>
              <a:t>使电流表测量</a:t>
            </a:r>
            <a:r>
              <a:rPr lang="en-US" sz="2400" i="1" smtClean="0"/>
              <a:t>B</a:t>
            </a:r>
            <a:r>
              <a:rPr lang="zh-CN" altLang="en-US" sz="2400" smtClean="0"/>
              <a:t>点的电流。在移动的导线上画“</a:t>
            </a:r>
            <a:r>
              <a:rPr lang="en-US" sz="2400" smtClean="0"/>
              <a:t>×</a:t>
            </a:r>
            <a:r>
              <a:rPr lang="zh-CN" altLang="en-US" sz="2400" smtClean="0"/>
              <a:t>”</a:t>
            </a:r>
            <a:r>
              <a:rPr lang="en-US" sz="2400" smtClean="0"/>
              <a:t>,</a:t>
            </a:r>
            <a:r>
              <a:rPr lang="zh-CN" altLang="en-US" sz="2400" smtClean="0"/>
              <a:t>并用笔画线代替导线连接正确的电路。</a:t>
            </a:r>
            <a:endParaRPr lang="zh-CN" altLang="en-US" sz="2400"/>
          </a:p>
        </p:txBody>
      </p:sp>
      <p:sp>
        <p:nvSpPr>
          <p:cNvPr id="6" name="矩形 5"/>
          <p:cNvSpPr/>
          <p:nvPr/>
        </p:nvSpPr>
        <p:spPr>
          <a:xfrm>
            <a:off x="2737620" y="5572934"/>
            <a:ext cx="13500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14-22</a:t>
            </a:r>
            <a:endParaRPr lang="zh-CN" altLang="en-US" smtClean="0"/>
          </a:p>
        </p:txBody>
      </p:sp>
      <p:pic>
        <p:nvPicPr>
          <p:cNvPr id="7" name="A105.EPS" descr="id:2147502150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1808926" y="3429794"/>
            <a:ext cx="3526378" cy="2311961"/>
          </a:xfrm>
          <a:prstGeom prst="rect">
            <a:avLst/>
          </a:prstGeom>
        </p:spPr>
      </p:pic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10952990" y="1215216"/>
            <a:ext cx="39145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i="1" smtClean="0">
                <a:solidFill>
                  <a:srgbClr val="A50021"/>
                </a:solidFill>
              </a:rPr>
              <a:t>C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7238214" y="3286918"/>
            <a:ext cx="14157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如图所示</a:t>
            </a:r>
            <a:endParaRPr lang="zh-CN" altLang="en-US">
              <a:solidFill>
                <a:srgbClr val="A50021"/>
              </a:solidFill>
            </a:endParaRPr>
          </a:p>
        </p:txBody>
      </p:sp>
      <p:pic>
        <p:nvPicPr>
          <p:cNvPr id="12" name="A109.EPS" descr="id:2147489537;FounderCES"/>
          <p:cNvPicPr/>
          <p:nvPr/>
        </p:nvPicPr>
        <p:blipFill>
          <a:blip r:embed="rId3"/>
          <a:stretch>
            <a:fillRect/>
          </a:stretch>
        </p:blipFill>
        <p:spPr>
          <a:xfrm>
            <a:off x="7738280" y="3786984"/>
            <a:ext cx="3643338" cy="230061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突破二　探究影响导体电阻大小的因素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1670" y="1286654"/>
            <a:ext cx="107157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smtClean="0"/>
              <a:t>【</a:t>
            </a:r>
            <a:r>
              <a:rPr lang="zh-CN" altLang="en-US" b="1" smtClean="0"/>
              <a:t>设计和进行实验</a:t>
            </a:r>
            <a:r>
              <a:rPr lang="en-US" altLang="zh-CN" b="1" smtClean="0"/>
              <a:t>】</a:t>
            </a:r>
            <a:endParaRPr lang="en-US" altLang="zh-CN" b="1" smtClean="0"/>
          </a:p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smtClean="0"/>
              <a:t>实验主要器材</a:t>
            </a:r>
            <a:r>
              <a:rPr lang="en-US" smtClean="0"/>
              <a:t>:</a:t>
            </a:r>
            <a:r>
              <a:rPr lang="zh-CN" altLang="en-US" smtClean="0"/>
              <a:t>定值电阻</a:t>
            </a:r>
            <a:r>
              <a:rPr lang="en-US" smtClean="0"/>
              <a:t>(</a:t>
            </a:r>
            <a:r>
              <a:rPr lang="zh-CN" altLang="en-US" smtClean="0"/>
              <a:t>作用</a:t>
            </a:r>
            <a:r>
              <a:rPr lang="en-US" smtClean="0"/>
              <a:t>:</a:t>
            </a:r>
            <a:r>
              <a:rPr lang="zh-CN" altLang="en-US" smtClean="0"/>
              <a:t>保护电路</a:t>
            </a:r>
            <a:r>
              <a:rPr lang="en-US" smtClean="0"/>
              <a:t>)</a:t>
            </a:r>
            <a:r>
              <a:rPr lang="zh-CN" altLang="en-US" smtClean="0"/>
              <a:t>、电流表</a:t>
            </a:r>
            <a:r>
              <a:rPr lang="en-US" smtClean="0"/>
              <a:t>(</a:t>
            </a:r>
            <a:r>
              <a:rPr lang="zh-CN" altLang="en-US" smtClean="0"/>
              <a:t>电流表的使用和读数以及电流表指针偏转异常的原因</a:t>
            </a:r>
            <a:r>
              <a:rPr lang="en-US" smtClean="0"/>
              <a:t>)</a:t>
            </a:r>
            <a:r>
              <a:rPr lang="zh-CN" altLang="en-US" smtClean="0"/>
              <a:t>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smtClean="0"/>
              <a:t>实验方法</a:t>
            </a:r>
            <a:r>
              <a:rPr lang="en-US" smtClean="0"/>
              <a:t>:①</a:t>
            </a:r>
            <a:r>
              <a:rPr lang="zh-CN" altLang="en-US" smtClean="0"/>
              <a:t>转换法</a:t>
            </a:r>
            <a:r>
              <a:rPr lang="en-US" smtClean="0"/>
              <a:t>(</a:t>
            </a:r>
            <a:r>
              <a:rPr lang="zh-CN" altLang="en-US" smtClean="0"/>
              <a:t>在电压一定时</a:t>
            </a:r>
            <a:r>
              <a:rPr lang="en-US" smtClean="0"/>
              <a:t>,</a:t>
            </a:r>
            <a:r>
              <a:rPr lang="zh-CN" altLang="en-US" u="sng" smtClean="0"/>
              <a:t>用灯的亮度或电流表示数的变化</a:t>
            </a:r>
            <a:r>
              <a:rPr lang="zh-CN" altLang="en-US" smtClean="0"/>
              <a:t>判断电阻的大小</a:t>
            </a:r>
            <a:r>
              <a:rPr lang="en-US" smtClean="0"/>
              <a:t>);②</a:t>
            </a:r>
            <a:r>
              <a:rPr lang="zh-CN" altLang="en-US" smtClean="0"/>
              <a:t>控制变量法</a:t>
            </a:r>
            <a:r>
              <a:rPr lang="en-US" smtClean="0"/>
              <a:t>(</a:t>
            </a:r>
            <a:r>
              <a:rPr lang="zh-CN" altLang="en-US" smtClean="0"/>
              <a:t>讨论“电阻的大小与某一个因素的关系”时必须指明“在其他因素相同的条件下”</a:t>
            </a:r>
            <a:r>
              <a:rPr lang="en-US" smtClean="0"/>
              <a:t>)</a:t>
            </a:r>
            <a:r>
              <a:rPr lang="zh-CN" altLang="en-US" smtClean="0"/>
              <a:t>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3.</a:t>
            </a:r>
            <a:r>
              <a:rPr lang="zh-CN" altLang="en-US" smtClean="0"/>
              <a:t>多次测量的目的</a:t>
            </a:r>
            <a:r>
              <a:rPr lang="en-US" smtClean="0"/>
              <a:t>:</a:t>
            </a:r>
            <a:r>
              <a:rPr lang="zh-CN" altLang="en-US" smtClean="0"/>
              <a:t>使实验结论更具有普遍性。</a:t>
            </a:r>
            <a:endParaRPr lang="zh-CN" altLang="en-US"/>
          </a:p>
        </p:txBody>
      </p:sp>
    </p:spTree>
  </p:cSld>
  <p:clrMapOvr>
    <a:masterClrMapping/>
  </p:clrMapOvr>
  <p:transition>
    <p:fade/>
  </p:transition>
  <p:timing/>
</p:sld>
</file>

<file path=ppt/slides/slide4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643712"/>
            <a:ext cx="10715700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实验结论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4.</a:t>
            </a:r>
            <a:r>
              <a:rPr lang="zh-CN" altLang="en-US" sz="2400" smtClean="0"/>
              <a:t>导体的电阻是导体本身的一种性质</a:t>
            </a:r>
            <a:r>
              <a:rPr lang="en-US" sz="2400" smtClean="0"/>
              <a:t>,</a:t>
            </a:r>
            <a:r>
              <a:rPr lang="zh-CN" altLang="en-US" sz="2400" smtClean="0"/>
              <a:t>它的大小取决于导体的</a:t>
            </a:r>
            <a:r>
              <a:rPr lang="zh-CN" altLang="en-US" sz="2400" u="sng" smtClean="0"/>
              <a:t>材料、横截面积、长度和温度</a:t>
            </a:r>
            <a:r>
              <a:rPr lang="zh-CN" altLang="en-US" sz="2400" smtClean="0"/>
              <a:t>。同种材料</a:t>
            </a:r>
            <a:r>
              <a:rPr lang="en-US" sz="2400" smtClean="0"/>
              <a:t>,</a:t>
            </a:r>
            <a:r>
              <a:rPr lang="zh-CN" altLang="en-US" sz="2400" smtClean="0"/>
              <a:t>长度</a:t>
            </a:r>
            <a:r>
              <a:rPr lang="zh-CN" altLang="en-US" sz="2400" u="sng" smtClean="0"/>
              <a:t>越长</a:t>
            </a:r>
            <a:r>
              <a:rPr lang="zh-CN" altLang="en-US" sz="2400" smtClean="0"/>
              <a:t>、横截面积</a:t>
            </a:r>
            <a:r>
              <a:rPr lang="zh-CN" altLang="en-US" sz="2400" u="sng" smtClean="0"/>
              <a:t>越小</a:t>
            </a:r>
            <a:r>
              <a:rPr lang="en-US" sz="2400" smtClean="0"/>
              <a:t>,</a:t>
            </a:r>
            <a:r>
              <a:rPr lang="zh-CN" altLang="en-US" sz="2400" smtClean="0"/>
              <a:t>电阻</a:t>
            </a:r>
            <a:r>
              <a:rPr lang="zh-CN" altLang="en-US" sz="2400" u="sng" smtClean="0"/>
              <a:t>越大</a:t>
            </a:r>
            <a:r>
              <a:rPr lang="zh-CN" altLang="en-US" sz="2400" smtClean="0"/>
              <a:t>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交流、反思与评估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5.</a:t>
            </a:r>
            <a:r>
              <a:rPr lang="zh-CN" altLang="en-US" sz="2400" smtClean="0"/>
              <a:t>用电流表比小灯泡更好</a:t>
            </a:r>
            <a:r>
              <a:rPr lang="en-US" sz="2400" smtClean="0"/>
              <a:t>(</a:t>
            </a:r>
            <a:r>
              <a:rPr lang="zh-CN" altLang="en-US" sz="2400" smtClean="0"/>
              <a:t>原因</a:t>
            </a:r>
            <a:r>
              <a:rPr lang="en-US" sz="2400" smtClean="0"/>
              <a:t>:</a:t>
            </a:r>
            <a:r>
              <a:rPr lang="zh-CN" altLang="en-US" sz="2400" u="sng" smtClean="0"/>
              <a:t>电流表可以检测微小电流的变化</a:t>
            </a:r>
            <a:r>
              <a:rPr lang="en-US" sz="2400" smtClean="0"/>
              <a:t>,</a:t>
            </a:r>
            <a:r>
              <a:rPr lang="zh-CN" altLang="en-US" sz="2400" smtClean="0"/>
              <a:t>而灯泡的亮暗不易区分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endParaRPr lang="zh-CN" altLang="en-US" sz="2400"/>
          </a:p>
        </p:txBody>
      </p:sp>
    </p:spTree>
  </p:cSld>
  <p:clrMapOvr>
    <a:masterClrMapping/>
  </p:clrMapOvr>
  <p:transition>
    <p:fade/>
  </p:transition>
  <p:timing/>
</p:sld>
</file>

<file path=ppt/slides/slide4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643712"/>
            <a:ext cx="10715700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/>
              <a:t>例</a:t>
            </a:r>
            <a:r>
              <a:rPr lang="en-US" altLang="zh-CN" sz="2400" b="1" smtClean="0"/>
              <a:t>3  </a:t>
            </a:r>
            <a:r>
              <a:rPr lang="zh-CN" altLang="en-US" sz="2400" smtClean="0"/>
              <a:t>林红、小月和小亮在做“探究影响导体电阻大小的因素”的实验时</a:t>
            </a:r>
            <a:r>
              <a:rPr lang="en-US" sz="2400" smtClean="0"/>
              <a:t>,</a:t>
            </a:r>
            <a:r>
              <a:rPr lang="zh-CN" altLang="en-US" sz="2400" smtClean="0"/>
              <a:t>作出了如下猜想。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猜想一</a:t>
            </a:r>
            <a:r>
              <a:rPr lang="en-US" sz="2400" smtClean="0"/>
              <a:t>:</a:t>
            </a:r>
            <a:r>
              <a:rPr lang="zh-CN" altLang="en-US" sz="2400" smtClean="0"/>
              <a:t>导体的电阻可能与导体的长度有关。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猜想二</a:t>
            </a:r>
            <a:r>
              <a:rPr lang="en-US" sz="2400" smtClean="0"/>
              <a:t>:</a:t>
            </a:r>
            <a:r>
              <a:rPr lang="zh-CN" altLang="en-US" sz="2400" smtClean="0"/>
              <a:t>导体的电阻可能与导体的横截面积有关。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猜想三</a:t>
            </a:r>
            <a:r>
              <a:rPr lang="en-US" sz="2400" smtClean="0"/>
              <a:t>:</a:t>
            </a:r>
            <a:r>
              <a:rPr lang="zh-CN" altLang="en-US" sz="2400" smtClean="0"/>
              <a:t>导体的电阻可能与导体的材料有关。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实验室提供了</a:t>
            </a:r>
            <a:r>
              <a:rPr lang="en-US" sz="2400" smtClean="0"/>
              <a:t>4</a:t>
            </a:r>
            <a:r>
              <a:rPr lang="zh-CN" altLang="en-US" sz="2400" smtClean="0"/>
              <a:t>根电阻丝</a:t>
            </a:r>
            <a:r>
              <a:rPr lang="en-US" sz="2400" smtClean="0"/>
              <a:t>,</a:t>
            </a:r>
            <a:r>
              <a:rPr lang="zh-CN" altLang="en-US" sz="2400" smtClean="0"/>
              <a:t>其规格、材料如下表所示</a:t>
            </a:r>
            <a:r>
              <a:rPr lang="en-US" sz="2400" smtClean="0"/>
              <a:t>:</a:t>
            </a:r>
            <a:endParaRPr lang="zh-CN" altLang="en-US" sz="240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2023240" y="3929860"/>
          <a:ext cx="8769187" cy="2743200"/>
        </p:xfrm>
        <a:graphic>
          <a:graphicData uri="http://schemas.openxmlformats.org/drawingml/2006/table">
            <a:tbl>
              <a:tblPr/>
              <a:tblGrid>
                <a:gridCol w="1252742"/>
                <a:gridCol w="2087901"/>
                <a:gridCol w="2087901"/>
                <a:gridCol w="3340643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编号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材料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长度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/ 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m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横截面积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/ 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mm</a:t>
                      </a:r>
                      <a:r>
                        <a:rPr lang="en-US" sz="2400" kern="100" baseline="300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2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A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镍铬合金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0.25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1.0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B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镍铬合金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0.50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1.0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C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镍铬合金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0.25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2.0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D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锰铜合金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0.25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1.0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/>
</p:sld>
</file>

<file path=ppt/slides/slide4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643712"/>
            <a:ext cx="10715700" cy="452431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如图</a:t>
            </a:r>
            <a:r>
              <a:rPr lang="en-US" sz="2400" smtClean="0"/>
              <a:t>14-23</a:t>
            </a:r>
            <a:r>
              <a:rPr lang="zh-CN" altLang="en-US" sz="2400" smtClean="0"/>
              <a:t>所示电路</a:t>
            </a:r>
            <a:r>
              <a:rPr lang="en-US" sz="2400" smtClean="0"/>
              <a:t>,</a:t>
            </a:r>
            <a:r>
              <a:rPr lang="zh-CN" altLang="en-US" sz="2400" smtClean="0"/>
              <a:t>闭合开关后</a:t>
            </a:r>
            <a:r>
              <a:rPr lang="en-US" sz="2400" smtClean="0"/>
              <a:t>,</a:t>
            </a:r>
            <a:r>
              <a:rPr lang="zh-CN" altLang="en-US" sz="2400" smtClean="0"/>
              <a:t>在</a:t>
            </a:r>
            <a:r>
              <a:rPr lang="en-US" sz="2400" i="1" smtClean="0"/>
              <a:t>M</a:t>
            </a:r>
            <a:r>
              <a:rPr lang="zh-CN" altLang="en-US" sz="2400" smtClean="0"/>
              <a:t>、</a:t>
            </a:r>
            <a:r>
              <a:rPr lang="en-US" sz="2400" i="1" smtClean="0"/>
              <a:t>N</a:t>
            </a:r>
            <a:r>
              <a:rPr lang="zh-CN" altLang="en-US" sz="2400" smtClean="0"/>
              <a:t>之间分别接上不同导体</a:t>
            </a:r>
            <a:r>
              <a:rPr lang="en-US" sz="2400" smtClean="0"/>
              <a:t>,</a:t>
            </a:r>
            <a:r>
              <a:rPr lang="zh-CN" altLang="en-US" sz="2400" smtClean="0"/>
              <a:t>通过观察相关现象来比较导体电阻的大小</a:t>
            </a:r>
            <a:r>
              <a:rPr lang="en-US" sz="2400" smtClean="0"/>
              <a:t>,</a:t>
            </a:r>
            <a:r>
              <a:rPr lang="zh-CN" altLang="en-US" sz="2400" smtClean="0"/>
              <a:t>林红、小月和小勇对图中的电路设计提出了自己的观点</a:t>
            </a:r>
            <a:r>
              <a:rPr lang="en-US" sz="2400" smtClean="0"/>
              <a:t>: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林红认为</a:t>
            </a:r>
            <a:r>
              <a:rPr lang="en-US" sz="2400" smtClean="0"/>
              <a:t>:</a:t>
            </a:r>
            <a:r>
              <a:rPr lang="zh-CN" altLang="en-US" sz="2400" smtClean="0"/>
              <a:t>电流表是多余的</a:t>
            </a:r>
            <a:r>
              <a:rPr lang="en-US" sz="2400" smtClean="0"/>
              <a:t>,</a:t>
            </a:r>
            <a:r>
              <a:rPr lang="zh-CN" altLang="en-US" sz="2400" smtClean="0"/>
              <a:t>观察灯泡的亮度就可以判断导体电阻的大小</a:t>
            </a:r>
            <a:r>
              <a:rPr lang="en-US" sz="2400" smtClean="0"/>
              <a:t>;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小月认为</a:t>
            </a:r>
            <a:r>
              <a:rPr lang="en-US" sz="2400" smtClean="0"/>
              <a:t>:</a:t>
            </a:r>
            <a:r>
              <a:rPr lang="zh-CN" altLang="en-US" sz="2400" smtClean="0"/>
              <a:t>灯泡是多余的</a:t>
            </a:r>
            <a:r>
              <a:rPr lang="en-US" sz="2400" smtClean="0"/>
              <a:t>,</a:t>
            </a:r>
            <a:r>
              <a:rPr lang="zh-CN" altLang="en-US" sz="2400" smtClean="0"/>
              <a:t>根据电流表示数的变化就可以判断导体电阻的大小</a:t>
            </a:r>
            <a:r>
              <a:rPr lang="en-US" sz="2400" smtClean="0"/>
              <a:t>;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小勇认为</a:t>
            </a:r>
            <a:r>
              <a:rPr lang="en-US" sz="2400" smtClean="0"/>
              <a:t>:</a:t>
            </a:r>
            <a:r>
              <a:rPr lang="zh-CN" altLang="en-US" sz="2400" smtClean="0"/>
              <a:t>灯泡和电流表同时使用更好</a:t>
            </a:r>
            <a:r>
              <a:rPr lang="en-US" sz="2400" smtClean="0"/>
              <a:t>,</a:t>
            </a:r>
            <a:r>
              <a:rPr lang="zh-CN" altLang="en-US" sz="2400" smtClean="0"/>
              <a:t>因为灯泡可以保护电路</a:t>
            </a:r>
            <a:r>
              <a:rPr lang="en-US" sz="2400" smtClean="0"/>
              <a:t>,</a:t>
            </a:r>
            <a:r>
              <a:rPr lang="zh-CN" altLang="en-US" sz="2400" smtClean="0"/>
              <a:t>防止烧坏电流表。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则</a:t>
            </a:r>
            <a:r>
              <a:rPr lang="zh-CN" altLang="en-US" sz="2400" i="1" u="sng" smtClean="0"/>
              <a:t>　  　　　</a:t>
            </a:r>
            <a:r>
              <a:rPr lang="en-US" sz="2400" smtClean="0"/>
              <a:t>(</a:t>
            </a:r>
            <a:r>
              <a:rPr lang="zh-CN" altLang="en-US" sz="2400" smtClean="0"/>
              <a:t>选填“林红”“小月”或“小勇”</a:t>
            </a:r>
            <a:r>
              <a:rPr lang="en-US" sz="2400" smtClean="0"/>
              <a:t>)</a:t>
            </a:r>
            <a:endParaRPr 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的观点更恰当。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3" name="矩形 2"/>
          <p:cNvSpPr/>
          <p:nvPr/>
        </p:nvSpPr>
        <p:spPr>
          <a:xfrm>
            <a:off x="8705535" y="6002467"/>
            <a:ext cx="13500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14-23</a:t>
            </a:r>
            <a:endParaRPr lang="zh-CN" altLang="en-US" smtClean="0"/>
          </a:p>
        </p:txBody>
      </p:sp>
      <p:pic>
        <p:nvPicPr>
          <p:cNvPr id="4" name="20JX107.EPS" descr="id:2147502179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7864616" y="4001298"/>
            <a:ext cx="3016936" cy="2075996"/>
          </a:xfrm>
          <a:prstGeom prst="rect">
            <a:avLst/>
          </a:prstGeom>
        </p:spPr>
      </p:pic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1666050" y="3968261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小勇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86588"/>
            <a:ext cx="10287072" cy="58105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4.</a:t>
            </a:r>
            <a:r>
              <a:rPr lang="zh-CN" altLang="en-US" sz="2400" b="1" smtClean="0"/>
              <a:t>物质的导电性</a:t>
            </a:r>
            <a:endParaRPr lang="zh-CN" altLang="en-US" sz="2400" b="1" smtClean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094546" y="1420992"/>
          <a:ext cx="10501386" cy="4937760"/>
        </p:xfrm>
        <a:graphic>
          <a:graphicData uri="http://schemas.openxmlformats.org/drawingml/2006/table">
            <a:tbl>
              <a:tblPr/>
              <a:tblGrid>
                <a:gridCol w="857256"/>
                <a:gridCol w="2000264"/>
                <a:gridCol w="2214578"/>
                <a:gridCol w="2143140"/>
                <a:gridCol w="3286148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名称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导体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绝缘体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半导体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超导体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定义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容易导电的物体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不容易导电的物体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导电性介于导体和绝缘体之间的物质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某些物质在很低的温度时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电阻变为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举例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金属、人体、大地、食盐水溶液等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橡胶、陶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瓷、玻璃、塑料等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硅、锗、二极管等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输电线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(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减少电能损耗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)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、发电线圈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(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减少热量的产生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)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联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系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导体和绝缘体之间没有绝对的界限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当条件改变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(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高温、潮湿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)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时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绝缘体可以变成导体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/>
</p:sld>
</file>

<file path=ppt/slides/slide5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643712"/>
            <a:ext cx="10715700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为了验证猜想二</a:t>
            </a:r>
            <a:r>
              <a:rPr lang="en-US" sz="2400" smtClean="0"/>
              <a:t>,</a:t>
            </a:r>
            <a:r>
              <a:rPr lang="zh-CN" altLang="en-US" sz="2400" smtClean="0"/>
              <a:t>可依次把</a:t>
            </a:r>
            <a:r>
              <a:rPr lang="en-US" sz="2400" i="1" smtClean="0"/>
              <a:t>M</a:t>
            </a:r>
            <a:r>
              <a:rPr lang="zh-CN" altLang="en-US" sz="2400" smtClean="0"/>
              <a:t>、</a:t>
            </a:r>
            <a:r>
              <a:rPr lang="en-US" sz="2400" i="1" smtClean="0"/>
              <a:t>N </a:t>
            </a:r>
            <a:r>
              <a:rPr lang="zh-CN" altLang="en-US" sz="2400" smtClean="0"/>
              <a:t>跟</a:t>
            </a:r>
            <a:r>
              <a:rPr lang="zh-CN" altLang="en-US" sz="2400" i="1" u="sng" smtClean="0"/>
              <a:t>　　    　　</a:t>
            </a:r>
            <a:r>
              <a:rPr lang="en-US" sz="2400" smtClean="0"/>
              <a:t>(</a:t>
            </a:r>
            <a:r>
              <a:rPr lang="zh-CN" altLang="en-US" sz="2400" smtClean="0"/>
              <a:t>选填“</a:t>
            </a:r>
            <a:r>
              <a:rPr lang="en-US" sz="2400" i="1" smtClean="0"/>
              <a:t>A</a:t>
            </a:r>
            <a:r>
              <a:rPr lang="zh-CN" altLang="en-US" sz="2400" smtClean="0"/>
              <a:t>”“</a:t>
            </a:r>
            <a:r>
              <a:rPr lang="en-US" sz="2400" i="1" smtClean="0"/>
              <a:t>B</a:t>
            </a:r>
            <a:r>
              <a:rPr lang="zh-CN" altLang="en-US" sz="2400" smtClean="0"/>
              <a:t>”“</a:t>
            </a:r>
            <a:r>
              <a:rPr lang="en-US" sz="2400" i="1" smtClean="0"/>
              <a:t>C</a:t>
            </a:r>
            <a:r>
              <a:rPr lang="zh-CN" altLang="en-US" sz="2400" smtClean="0"/>
              <a:t>”或“</a:t>
            </a:r>
            <a:r>
              <a:rPr lang="en-US" sz="2400" i="1" smtClean="0"/>
              <a:t>D</a:t>
            </a:r>
            <a:r>
              <a:rPr lang="zh-CN" altLang="en-US" sz="2400" smtClean="0"/>
              <a:t>”</a:t>
            </a:r>
            <a:r>
              <a:rPr lang="en-US" sz="2400" smtClean="0"/>
              <a:t>)</a:t>
            </a:r>
            <a:r>
              <a:rPr lang="zh-CN" altLang="en-US" sz="2400" smtClean="0"/>
              <a:t>的两端相连</a:t>
            </a:r>
            <a:r>
              <a:rPr lang="en-US" sz="2400" smtClean="0"/>
              <a:t>,</a:t>
            </a:r>
            <a:r>
              <a:rPr lang="zh-CN" altLang="en-US" sz="2400" smtClean="0"/>
              <a:t>闭合开关</a:t>
            </a:r>
            <a:r>
              <a:rPr lang="en-US" sz="2400" smtClean="0"/>
              <a:t>,</a:t>
            </a:r>
            <a:r>
              <a:rPr lang="zh-CN" altLang="en-US" sz="2400" smtClean="0"/>
              <a:t>记下电流表的示数</a:t>
            </a:r>
            <a:r>
              <a:rPr lang="en-US" sz="2400" smtClean="0"/>
              <a:t>,</a:t>
            </a:r>
            <a:r>
              <a:rPr lang="zh-CN" altLang="en-US" sz="2400" smtClean="0"/>
              <a:t>分析比较这两根电阻丝电阻的大小。</a:t>
            </a:r>
            <a:r>
              <a:rPr lang="en-US" sz="2400" smtClean="0"/>
              <a:t> 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(3)</a:t>
            </a:r>
            <a:r>
              <a:rPr lang="zh-CN" altLang="en-US" sz="2400" smtClean="0"/>
              <a:t>依次把</a:t>
            </a:r>
            <a:r>
              <a:rPr lang="en-US" sz="2400" i="1" smtClean="0"/>
              <a:t>M</a:t>
            </a:r>
            <a:r>
              <a:rPr lang="zh-CN" altLang="en-US" sz="2400" smtClean="0"/>
              <a:t>、</a:t>
            </a:r>
            <a:r>
              <a:rPr lang="en-US" sz="2400" i="1" smtClean="0"/>
              <a:t>N </a:t>
            </a:r>
            <a:r>
              <a:rPr lang="zh-CN" altLang="en-US" sz="2400" smtClean="0"/>
              <a:t>跟电阻丝</a:t>
            </a:r>
            <a:r>
              <a:rPr lang="en-US" sz="2400" i="1" smtClean="0"/>
              <a:t>A</a:t>
            </a:r>
            <a:r>
              <a:rPr lang="zh-CN" altLang="en-US" sz="2400" smtClean="0"/>
              <a:t>、</a:t>
            </a:r>
            <a:r>
              <a:rPr lang="en-US" sz="2400" i="1" smtClean="0"/>
              <a:t>B </a:t>
            </a:r>
            <a:r>
              <a:rPr lang="zh-CN" altLang="en-US" sz="2400" smtClean="0"/>
              <a:t>两端连接</a:t>
            </a:r>
            <a:r>
              <a:rPr lang="en-US" sz="2400" smtClean="0"/>
              <a:t>,</a:t>
            </a:r>
            <a:r>
              <a:rPr lang="zh-CN" altLang="en-US" sz="2400" smtClean="0"/>
              <a:t>闭合开关</a:t>
            </a:r>
            <a:r>
              <a:rPr lang="en-US" sz="2400" smtClean="0"/>
              <a:t>,</a:t>
            </a:r>
            <a:r>
              <a:rPr lang="zh-CN" altLang="en-US" sz="2400" smtClean="0"/>
              <a:t>电流表的示数不同</a:t>
            </a:r>
            <a:r>
              <a:rPr lang="en-US" sz="2400" smtClean="0"/>
              <a:t>,</a:t>
            </a:r>
            <a:r>
              <a:rPr lang="zh-CN" altLang="en-US" sz="2400" smtClean="0"/>
              <a:t>分析比较</a:t>
            </a:r>
            <a:r>
              <a:rPr lang="en-US" sz="2400" i="1" smtClean="0"/>
              <a:t>A</a:t>
            </a:r>
            <a:r>
              <a:rPr lang="zh-CN" altLang="en-US" sz="2400" smtClean="0"/>
              <a:t>、</a:t>
            </a:r>
            <a:r>
              <a:rPr lang="en-US" sz="2400" i="1" smtClean="0"/>
              <a:t>B </a:t>
            </a:r>
            <a:r>
              <a:rPr lang="zh-CN" altLang="en-US" sz="2400" smtClean="0"/>
              <a:t>两根电阻丝电阻的大小</a:t>
            </a:r>
            <a:r>
              <a:rPr lang="en-US" sz="2400" smtClean="0"/>
              <a:t>,</a:t>
            </a:r>
            <a:r>
              <a:rPr lang="zh-CN" altLang="en-US" sz="2400" smtClean="0"/>
              <a:t>可探究电阻跟</a:t>
            </a:r>
            <a:r>
              <a:rPr lang="zh-CN" altLang="en-US" sz="2400" i="1" u="sng" smtClean="0"/>
              <a:t>　　           　　　</a:t>
            </a:r>
            <a:r>
              <a:rPr lang="zh-CN" altLang="en-US" sz="2400" smtClean="0"/>
              <a:t>的关系</a:t>
            </a:r>
            <a:r>
              <a:rPr lang="en-US" sz="2400" smtClean="0"/>
              <a:t>,</a:t>
            </a:r>
            <a:r>
              <a:rPr lang="zh-CN" altLang="en-US" sz="2400" smtClean="0"/>
              <a:t>其结论是</a:t>
            </a:r>
            <a:r>
              <a:rPr lang="zh-CN" altLang="en-US" sz="2400" i="1" u="sng" smtClean="0"/>
              <a:t>　</a:t>
            </a:r>
            <a:r>
              <a:rPr lang="en-US" sz="2400" i="1" u="sng" smtClean="0"/>
              <a:t> </a:t>
            </a:r>
            <a:r>
              <a:rPr lang="zh-CN" altLang="en-US" sz="2400" i="1" u="sng" smtClean="0"/>
              <a:t>　　　　　　　　　　　　　　　　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3" name="矩形 2"/>
          <p:cNvSpPr/>
          <p:nvPr/>
        </p:nvSpPr>
        <p:spPr>
          <a:xfrm>
            <a:off x="5562263" y="6145343"/>
            <a:ext cx="13500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14-23</a:t>
            </a:r>
            <a:endParaRPr lang="zh-CN" altLang="en-US" smtClean="0"/>
          </a:p>
        </p:txBody>
      </p:sp>
      <p:pic>
        <p:nvPicPr>
          <p:cNvPr id="4" name="20JX107.EPS" descr="id:2147502179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721344" y="4144174"/>
            <a:ext cx="3016936" cy="2075996"/>
          </a:xfrm>
          <a:prstGeom prst="rect">
            <a:avLst/>
          </a:prstGeom>
        </p:spPr>
      </p:pic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6380958" y="682113"/>
            <a:ext cx="93006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i="1" smtClean="0">
                <a:solidFill>
                  <a:srgbClr val="A50021"/>
                </a:solidFill>
              </a:rPr>
              <a:t>A</a:t>
            </a:r>
            <a:r>
              <a:rPr lang="zh-CN" altLang="en-US" b="1" smtClean="0">
                <a:solidFill>
                  <a:srgbClr val="A50021"/>
                </a:solidFill>
              </a:rPr>
              <a:t>、</a:t>
            </a:r>
            <a:r>
              <a:rPr lang="en-US" b="1" i="1" smtClean="0">
                <a:solidFill>
                  <a:srgbClr val="A50021"/>
                </a:solidFill>
              </a:rPr>
              <a:t>C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7523966" y="2858290"/>
            <a:ext cx="172354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导体的长度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1523174" y="3429794"/>
            <a:ext cx="6208751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当材料和横截面积相同时</a:t>
            </a:r>
            <a:r>
              <a:rPr lang="en-US" b="1" smtClean="0">
                <a:solidFill>
                  <a:srgbClr val="A50021"/>
                </a:solidFill>
              </a:rPr>
              <a:t>,</a:t>
            </a:r>
            <a:r>
              <a:rPr lang="zh-CN" altLang="en-US" b="1" smtClean="0">
                <a:solidFill>
                  <a:srgbClr val="A50021"/>
                </a:solidFill>
              </a:rPr>
              <a:t>导体越长</a:t>
            </a:r>
            <a:r>
              <a:rPr lang="en-US" b="1" smtClean="0">
                <a:solidFill>
                  <a:srgbClr val="A50021"/>
                </a:solidFill>
              </a:rPr>
              <a:t>,</a:t>
            </a:r>
            <a:r>
              <a:rPr lang="zh-CN" altLang="en-US" b="1" smtClean="0">
                <a:solidFill>
                  <a:srgbClr val="A50021"/>
                </a:solidFill>
              </a:rPr>
              <a:t>电阻越大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643712"/>
            <a:ext cx="10715700" cy="452431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(4)</a:t>
            </a:r>
            <a:r>
              <a:rPr lang="zh-CN" altLang="en-US" sz="2400" smtClean="0"/>
              <a:t>小琴同学在探究同样的问题时</a:t>
            </a:r>
            <a:r>
              <a:rPr lang="en-US" sz="2400" smtClean="0"/>
              <a:t>,</a:t>
            </a:r>
            <a:r>
              <a:rPr lang="zh-CN" altLang="en-US" sz="2400" smtClean="0"/>
              <a:t>手边只有一根电阻丝</a:t>
            </a:r>
            <a:r>
              <a:rPr lang="en-US" sz="2400" smtClean="0"/>
              <a:t>,</a:t>
            </a:r>
            <a:r>
              <a:rPr lang="zh-CN" altLang="en-US" sz="2400" smtClean="0"/>
              <a:t>那么</a:t>
            </a:r>
            <a:r>
              <a:rPr lang="en-US" sz="2400" smtClean="0"/>
              <a:t>,</a:t>
            </a:r>
            <a:r>
              <a:rPr lang="zh-CN" altLang="en-US" sz="2400" smtClean="0"/>
              <a:t>她利用这根电阻丝和上述电路</a:t>
            </a:r>
            <a:r>
              <a:rPr lang="en-US" sz="2400" smtClean="0"/>
              <a:t>,</a:t>
            </a:r>
            <a:r>
              <a:rPr lang="zh-CN" altLang="en-US" sz="2400" smtClean="0"/>
              <a:t>不能够完成猜想</a:t>
            </a:r>
            <a:r>
              <a:rPr lang="zh-CN" altLang="en-US" sz="2400" i="1" u="sng" smtClean="0"/>
              <a:t>　　　</a:t>
            </a:r>
            <a:r>
              <a:rPr lang="en-US" sz="2400" smtClean="0"/>
              <a:t>(</a:t>
            </a:r>
            <a:r>
              <a:rPr lang="zh-CN" altLang="en-US" sz="2400" smtClean="0"/>
              <a:t>选填“一”“二”或“三”</a:t>
            </a:r>
            <a:r>
              <a:rPr lang="en-US" sz="2400" smtClean="0"/>
              <a:t>)</a:t>
            </a:r>
            <a:r>
              <a:rPr lang="zh-CN" altLang="en-US" sz="2400" smtClean="0"/>
              <a:t>的实验验证。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(5)</a:t>
            </a:r>
            <a:r>
              <a:rPr lang="zh-CN" altLang="en-US" sz="2400" smtClean="0"/>
              <a:t>除转换法外</a:t>
            </a:r>
            <a:r>
              <a:rPr lang="en-US" sz="2400" smtClean="0"/>
              <a:t>,</a:t>
            </a:r>
            <a:r>
              <a:rPr lang="zh-CN" altLang="en-US" sz="2400" smtClean="0"/>
              <a:t>该实验主要用到的物理研究方法是</a:t>
            </a:r>
            <a:r>
              <a:rPr lang="zh-CN" altLang="en-US" sz="2400" i="1" u="sng" smtClean="0"/>
              <a:t>　　　　　　　　</a:t>
            </a:r>
            <a:r>
              <a:rPr lang="zh-CN" altLang="en-US" sz="2400" smtClean="0"/>
              <a:t>。下列四个实验中没有用到此方法的是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填字母序号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探究电流与电压、电阻关系的实验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探究影响压力作用效果因素的实验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探究平面镜成像特点的实验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探究影响摩擦力大小因素的实验</a:t>
            </a:r>
            <a:endParaRPr lang="zh-CN" altLang="en-US" sz="2400"/>
          </a:p>
        </p:txBody>
      </p:sp>
      <p:sp>
        <p:nvSpPr>
          <p:cNvPr id="3" name="矩形 2"/>
          <p:cNvSpPr/>
          <p:nvPr/>
        </p:nvSpPr>
        <p:spPr>
          <a:xfrm>
            <a:off x="8595536" y="5215744"/>
            <a:ext cx="13500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14-23</a:t>
            </a:r>
            <a:endParaRPr lang="zh-CN" altLang="en-US" smtClean="0"/>
          </a:p>
        </p:txBody>
      </p:sp>
      <p:pic>
        <p:nvPicPr>
          <p:cNvPr id="4" name="20JX107.EPS" descr="id:2147502179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7738280" y="3139748"/>
            <a:ext cx="3016936" cy="2075996"/>
          </a:xfrm>
          <a:prstGeom prst="rect">
            <a:avLst/>
          </a:prstGeom>
        </p:spPr>
      </p:pic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5023636" y="1215216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三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7952594" y="1753683"/>
            <a:ext cx="172354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控制变量法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5166512" y="2286786"/>
            <a:ext cx="39145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C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572274"/>
            <a:ext cx="10644262" cy="62177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zh-CN" altLang="en-US" sz="2600" b="1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◀ 实验拓展 ▶</a:t>
            </a:r>
            <a:endParaRPr lang="en-US" altLang="zh-CN" sz="2600" spc="150" smtClean="0">
              <a:solidFill>
                <a:srgbClr val="18B48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15"/>
          <p:cNvSpPr txBox="1"/>
          <p:nvPr/>
        </p:nvSpPr>
        <p:spPr>
          <a:xfrm>
            <a:off x="951670" y="1215216"/>
            <a:ext cx="10787138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(6)</a:t>
            </a:r>
            <a:r>
              <a:rPr lang="zh-CN" altLang="en-US" sz="2400" smtClean="0"/>
              <a:t>若实验中将电路中的电流表去掉</a:t>
            </a:r>
            <a:r>
              <a:rPr lang="en-US" sz="2400" smtClean="0"/>
              <a:t>,</a:t>
            </a:r>
            <a:r>
              <a:rPr lang="zh-CN" altLang="en-US" sz="2400" smtClean="0"/>
              <a:t>通过观察</a:t>
            </a:r>
            <a:r>
              <a:rPr lang="zh-CN" altLang="en-US" sz="2400" i="1" u="sng" smtClean="0"/>
              <a:t>　　　　　　　</a:t>
            </a:r>
            <a:r>
              <a:rPr lang="zh-CN" altLang="en-US" sz="2400" smtClean="0"/>
              <a:t>也可以判断导体电阻的大小</a:t>
            </a:r>
            <a:r>
              <a:rPr lang="en-US" sz="2400" smtClean="0"/>
              <a:t>,</a:t>
            </a:r>
            <a:r>
              <a:rPr lang="zh-CN" altLang="en-US" sz="2400" smtClean="0"/>
              <a:t>但不足之处是</a:t>
            </a:r>
            <a:r>
              <a:rPr lang="zh-CN" altLang="en-US" sz="2400" i="1" u="sng" smtClean="0"/>
              <a:t>　         　　　　　　　　　　　　    　　　　　　  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(7)</a:t>
            </a:r>
            <a:r>
              <a:rPr lang="zh-CN" altLang="en-US" sz="2400" smtClean="0"/>
              <a:t>林红做了如下实验</a:t>
            </a:r>
            <a:r>
              <a:rPr lang="en-US" sz="2400" smtClean="0"/>
              <a:t>:</a:t>
            </a:r>
            <a:r>
              <a:rPr lang="zh-CN" altLang="en-US" sz="2400" smtClean="0"/>
              <a:t>将整条镍铬合金丝</a:t>
            </a:r>
            <a:r>
              <a:rPr lang="en-US" sz="2400" i="1" smtClean="0"/>
              <a:t>A </a:t>
            </a:r>
            <a:r>
              <a:rPr lang="zh-CN" altLang="en-US" sz="2400" smtClean="0"/>
              <a:t>接入电路</a:t>
            </a:r>
            <a:r>
              <a:rPr lang="en-US" sz="2400" smtClean="0"/>
              <a:t>,</a:t>
            </a:r>
            <a:r>
              <a:rPr lang="zh-CN" altLang="en-US" sz="2400" smtClean="0"/>
              <a:t>闭合开关</a:t>
            </a:r>
            <a:r>
              <a:rPr lang="en-US" sz="2400" smtClean="0"/>
              <a:t>,</a:t>
            </a:r>
            <a:r>
              <a:rPr lang="zh-CN" altLang="en-US" sz="2400" smtClean="0"/>
              <a:t>然后用大功率吹风机先对镍铬合金丝吹一段时间热风</a:t>
            </a:r>
            <a:r>
              <a:rPr lang="en-US" sz="2400" smtClean="0"/>
              <a:t>,</a:t>
            </a:r>
            <a:r>
              <a:rPr lang="zh-CN" altLang="en-US" sz="2400" smtClean="0"/>
              <a:t>再改用冷风挡对镍铬合金丝吹冷风。在整个过程中观察电流表示数的变化情况</a:t>
            </a:r>
            <a:r>
              <a:rPr lang="en-US" sz="2400" smtClean="0"/>
              <a:t>,</a:t>
            </a:r>
            <a:r>
              <a:rPr lang="zh-CN" altLang="en-US" sz="2400" smtClean="0"/>
              <a:t>林红所做的这一实验基于的假设是</a:t>
            </a:r>
            <a:r>
              <a:rPr lang="en-US" altLang="zh-CN" sz="2400" smtClean="0"/>
              <a:t>__________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　　　　　　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7157739" y="1215216"/>
            <a:ext cx="172354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灯泡的亮度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4166380" y="1753683"/>
            <a:ext cx="704391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当电路中电阻变化不大时</a:t>
            </a:r>
            <a:r>
              <a:rPr lang="en-US" b="1" smtClean="0">
                <a:solidFill>
                  <a:srgbClr val="A50021"/>
                </a:solidFill>
              </a:rPr>
              <a:t>,</a:t>
            </a:r>
            <a:r>
              <a:rPr lang="zh-CN" altLang="en-US" b="1" smtClean="0">
                <a:solidFill>
                  <a:srgbClr val="A50021"/>
                </a:solidFill>
              </a:rPr>
              <a:t>只凭灯泡的亮暗不易判断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10524362" y="3429794"/>
            <a:ext cx="110799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导体的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880232" y="4001298"/>
            <a:ext cx="233910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电阻与温度有关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643712"/>
            <a:ext cx="6000792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(8)</a:t>
            </a:r>
            <a:r>
              <a:rPr lang="zh-CN" altLang="en-US" sz="2400" smtClean="0"/>
              <a:t>林红认为决定灯泡亮暗的因素只是电流大小</a:t>
            </a:r>
            <a:r>
              <a:rPr lang="en-US" sz="2400" smtClean="0"/>
              <a:t>,</a:t>
            </a:r>
            <a:r>
              <a:rPr lang="zh-CN" altLang="en-US" sz="2400" smtClean="0"/>
              <a:t>跟电阻大小无关</a:t>
            </a:r>
            <a:r>
              <a:rPr lang="en-US" sz="2400" smtClean="0"/>
              <a:t>,</a:t>
            </a:r>
            <a:r>
              <a:rPr lang="zh-CN" altLang="en-US" sz="2400" smtClean="0"/>
              <a:t>请你设计一个实验电路来否定林红的观点</a:t>
            </a:r>
            <a:r>
              <a:rPr lang="en-US" sz="2400" smtClean="0"/>
              <a:t>(</a:t>
            </a:r>
            <a:r>
              <a:rPr lang="zh-CN" altLang="en-US" sz="2400" smtClean="0"/>
              <a:t>只需在相应的虚线框内画出设计的电路图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实验材料</a:t>
            </a:r>
            <a:r>
              <a:rPr lang="en-US" sz="2400" smtClean="0"/>
              <a:t>:</a:t>
            </a:r>
            <a:r>
              <a:rPr lang="zh-CN" altLang="en-US" sz="2400" smtClean="0"/>
              <a:t>两个不同规格的灯泡</a:t>
            </a:r>
            <a:r>
              <a:rPr lang="en-US" sz="2400" smtClean="0"/>
              <a:t>L</a:t>
            </a:r>
            <a:r>
              <a:rPr lang="en-US" sz="2400" baseline="-25000" smtClean="0"/>
              <a:t>1</a:t>
            </a:r>
            <a:r>
              <a:rPr lang="zh-CN" altLang="en-US" sz="2400" smtClean="0"/>
              <a:t>和</a:t>
            </a:r>
            <a:r>
              <a:rPr lang="en-US" sz="2400" smtClean="0"/>
              <a:t>L</a:t>
            </a:r>
            <a:r>
              <a:rPr lang="en-US" sz="2400" baseline="-25000" smtClean="0"/>
              <a:t>2</a:t>
            </a:r>
            <a:r>
              <a:rPr lang="en-US" sz="2400" smtClean="0"/>
              <a:t>,</a:t>
            </a:r>
            <a:r>
              <a:rPr lang="zh-CN" altLang="en-US" sz="2400" smtClean="0"/>
              <a:t>电池组、开关</a:t>
            </a:r>
            <a:r>
              <a:rPr lang="en-US" sz="2400" smtClean="0"/>
              <a:t>S</a:t>
            </a:r>
            <a:r>
              <a:rPr lang="zh-CN" altLang="en-US" sz="2400" smtClean="0"/>
              <a:t>及导线若干。</a:t>
            </a:r>
            <a:endParaRPr lang="zh-CN" altLang="en-US" sz="2400"/>
          </a:p>
        </p:txBody>
      </p:sp>
      <p:sp>
        <p:nvSpPr>
          <p:cNvPr id="3" name="矩形 2"/>
          <p:cNvSpPr/>
          <p:nvPr/>
        </p:nvSpPr>
        <p:spPr>
          <a:xfrm>
            <a:off x="2960213" y="5706257"/>
            <a:ext cx="1350050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14-24</a:t>
            </a:r>
            <a:endParaRPr lang="zh-CN" altLang="en-US" smtClean="0"/>
          </a:p>
        </p:txBody>
      </p:sp>
      <p:pic>
        <p:nvPicPr>
          <p:cNvPr id="4" name="20JX108.EPS" descr="id:2147502193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564462" y="3991745"/>
            <a:ext cx="2530612" cy="1732464"/>
          </a:xfrm>
          <a:prstGeom prst="rect">
            <a:avLst/>
          </a:prstGeom>
        </p:spPr>
      </p:pic>
      <p:sp>
        <p:nvSpPr>
          <p:cNvPr id="5" name="TextBox 26"/>
          <p:cNvSpPr txBox="1">
            <a:spLocks noChangeArrowheads="1"/>
          </p:cNvSpPr>
          <p:nvPr/>
        </p:nvSpPr>
        <p:spPr bwMode="auto">
          <a:xfrm>
            <a:off x="6881024" y="620701"/>
            <a:ext cx="4929222" cy="505868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如图所示</a:t>
            </a: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mtClean="0">
                <a:solidFill>
                  <a:srgbClr val="A50021"/>
                </a:solidFill>
              </a:rPr>
              <a:t>　</a:t>
            </a:r>
            <a:endParaRPr 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实验中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可以将两个不同规格</a:t>
            </a:r>
            <a:r>
              <a:rPr lang="en-US" smtClean="0">
                <a:solidFill>
                  <a:srgbClr val="A50021"/>
                </a:solidFill>
              </a:rPr>
              <a:t>(</a:t>
            </a:r>
            <a:r>
              <a:rPr lang="zh-CN" altLang="en-US" smtClean="0">
                <a:solidFill>
                  <a:srgbClr val="A50021"/>
                </a:solidFill>
              </a:rPr>
              <a:t>即电阻不同</a:t>
            </a:r>
            <a:r>
              <a:rPr lang="en-US" smtClean="0">
                <a:solidFill>
                  <a:srgbClr val="A50021"/>
                </a:solidFill>
              </a:rPr>
              <a:t>)</a:t>
            </a:r>
            <a:r>
              <a:rPr lang="zh-CN" altLang="en-US" smtClean="0">
                <a:solidFill>
                  <a:srgbClr val="A50021"/>
                </a:solidFill>
              </a:rPr>
              <a:t>的灯泡</a:t>
            </a:r>
            <a:r>
              <a:rPr lang="en-US" smtClean="0">
                <a:solidFill>
                  <a:srgbClr val="A50021"/>
                </a:solidFill>
              </a:rPr>
              <a:t>L</a:t>
            </a:r>
            <a:r>
              <a:rPr lang="en-US" baseline="-25000" smtClean="0">
                <a:solidFill>
                  <a:srgbClr val="A50021"/>
                </a:solidFill>
              </a:rPr>
              <a:t>1</a:t>
            </a:r>
            <a:r>
              <a:rPr lang="zh-CN" altLang="en-US" smtClean="0">
                <a:solidFill>
                  <a:srgbClr val="A50021"/>
                </a:solidFill>
              </a:rPr>
              <a:t>和</a:t>
            </a:r>
            <a:r>
              <a:rPr lang="en-US" smtClean="0">
                <a:solidFill>
                  <a:srgbClr val="A50021"/>
                </a:solidFill>
              </a:rPr>
              <a:t>L</a:t>
            </a:r>
            <a:r>
              <a:rPr lang="en-US" baseline="-25000" smtClean="0">
                <a:solidFill>
                  <a:srgbClr val="A50021"/>
                </a:solidFill>
              </a:rPr>
              <a:t>2</a:t>
            </a:r>
            <a:r>
              <a:rPr lang="zh-CN" altLang="en-US" smtClean="0">
                <a:solidFill>
                  <a:srgbClr val="A50021"/>
                </a:solidFill>
              </a:rPr>
              <a:t>组成串联电路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此时通过两灯泡的电流是相同的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然后通过观察灯泡的亮度可验证林红的观点。</a:t>
            </a:r>
            <a:endParaRPr lang="zh-CN" altLang="en-US">
              <a:solidFill>
                <a:srgbClr val="A50021"/>
              </a:solidFill>
            </a:endParaRPr>
          </a:p>
        </p:txBody>
      </p:sp>
      <p:pic>
        <p:nvPicPr>
          <p:cNvPr id="6" name="20JX110.EPS" descr="id:2147489544;FounderCES"/>
          <p:cNvPicPr/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24032" y="1215216"/>
            <a:ext cx="2564002" cy="1682773"/>
          </a:xfrm>
          <a:prstGeom prst="rect">
            <a:avLst/>
          </a:prstGeom>
        </p:spPr>
      </p:pic>
      <p:pic>
        <p:nvPicPr>
          <p:cNvPr id="7" name="New picture"/>
          <p:cNvPicPr/>
          <p:nvPr/>
        </p:nvPicPr>
        <p:blipFill>
          <a:blip r:embed="rId4"/>
          <a:stretch>
            <a:fillRect/>
          </a:stretch>
        </p:blipFill>
        <p:spPr>
          <a:xfrm>
            <a:off x="11836400" y="12661900"/>
            <a:ext cx="342900" cy="254000"/>
          </a:xfrm>
          <a:prstGeom prst="cube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16"/>
          <p:cNvSpPr txBox="1">
            <a:spLocks noChangeArrowheads="1"/>
          </p:cNvSpPr>
          <p:nvPr/>
        </p:nvSpPr>
        <p:spPr bwMode="auto">
          <a:xfrm>
            <a:off x="951670" y="656416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　电流和电压及其测量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1023108" y="1404925"/>
          <a:ext cx="10644262" cy="4937760"/>
        </p:xfrm>
        <a:graphic>
          <a:graphicData uri="http://schemas.openxmlformats.org/drawingml/2006/table">
            <a:tbl>
              <a:tblPr/>
              <a:tblGrid>
                <a:gridCol w="1071570"/>
                <a:gridCol w="4214842"/>
                <a:gridCol w="5357850"/>
              </a:tblGrid>
              <a:tr h="246271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项目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电流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(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I 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)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电压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(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U 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)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85084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形成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电荷的定向移动形成电流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把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定向移动的方向规定为电流的方向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51306" marR="51306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电路中有电流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就一定有电压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813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单位及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换算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单位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安培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(A)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1 mA=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A,1 μA=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A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51306" marR="51306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单位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伏特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(V)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1 mV=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  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V,1 kV=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 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V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813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常见值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家庭用节能灯电流约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0.1 A;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家用空调电流约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5 A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51306" marR="51306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一节新干电池的电压为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1.5 V;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我国家庭电路的电压为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220 V;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人体的安全电压不高于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36 V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2308992" y="2468063"/>
            <a:ext cx="110799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正电荷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3172685" y="4182575"/>
            <a:ext cx="779381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10</a:t>
            </a:r>
            <a:r>
              <a:rPr lang="en-US" b="1" baseline="30000" smtClean="0">
                <a:solidFill>
                  <a:srgbClr val="A50021"/>
                </a:solidFill>
              </a:rPr>
              <a:t>-3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5095074" y="4182575"/>
            <a:ext cx="779381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10</a:t>
            </a:r>
            <a:r>
              <a:rPr lang="en-US" b="1" baseline="30000" smtClean="0">
                <a:solidFill>
                  <a:srgbClr val="A50021"/>
                </a:solidFill>
              </a:rPr>
              <a:t>-6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7458965" y="4182575"/>
            <a:ext cx="779381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10</a:t>
            </a:r>
            <a:r>
              <a:rPr lang="en-US" b="1" baseline="30000" smtClean="0">
                <a:solidFill>
                  <a:srgbClr val="A50021"/>
                </a:solidFill>
              </a:rPr>
              <a:t>-3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9598411" y="4182575"/>
            <a:ext cx="99738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10</a:t>
            </a:r>
            <a:r>
              <a:rPr lang="en-US" b="1" baseline="30000" smtClean="0">
                <a:solidFill>
                  <a:srgbClr val="A50021"/>
                </a:solidFill>
              </a:rPr>
              <a:t>3</a:t>
            </a:r>
            <a:r>
              <a:rPr lang="zh-CN" altLang="en-US" b="1" i="1" smtClean="0">
                <a:solidFill>
                  <a:srgbClr val="A50021"/>
                </a:solidFill>
              </a:rPr>
              <a:t>　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023108" y="929464"/>
          <a:ext cx="10644262" cy="3291840"/>
        </p:xfrm>
        <a:graphic>
          <a:graphicData uri="http://schemas.openxmlformats.org/drawingml/2006/table">
            <a:tbl>
              <a:tblPr/>
              <a:tblGrid>
                <a:gridCol w="713336"/>
                <a:gridCol w="4715952"/>
                <a:gridCol w="5214974"/>
              </a:tblGrid>
              <a:tr h="246271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项目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电流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(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I 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)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电压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(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U 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)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2542">
                <a:tc row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测量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仪表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电流表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(0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~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0.6 A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和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0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~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3 A)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51306" marR="51306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仪表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电压表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(0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~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3 V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和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0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~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15 V)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813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 gridSpan="2"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使用规则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:①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电流表和电压表使用前必须先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　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用试触法选择合适的量程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电流表与被测元件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　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电压表与被测元件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　　</a:t>
                      </a: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③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都是“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+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”进“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-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”出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51306" marR="51306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</a:tr>
            </a:tbl>
          </a:graphicData>
        </a:graphic>
      </p:graphicFrame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7881156" y="2001034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调零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5023636" y="3144042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串联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8666974" y="3144042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并联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524362" y="539237"/>
            <a:ext cx="128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mtClean="0"/>
              <a:t>（续表）</a:t>
            </a:r>
            <a:endParaRPr lang="zh-CN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023108" y="929464"/>
          <a:ext cx="10644262" cy="4937759"/>
        </p:xfrm>
        <a:graphic>
          <a:graphicData uri="http://schemas.openxmlformats.org/drawingml/2006/table">
            <a:tbl>
              <a:tblPr/>
              <a:tblGrid>
                <a:gridCol w="713336"/>
                <a:gridCol w="5073142"/>
                <a:gridCol w="4857784"/>
              </a:tblGrid>
              <a:tr h="246271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项目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电流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(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I 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)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电压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(</a:t>
                      </a:r>
                      <a:r>
                        <a:rPr lang="en-US" sz="2400" i="1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U 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)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77626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读数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分度值为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示数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为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;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若接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0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~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0.6 A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的量程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则该表示数为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　　</a:t>
                      </a: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51306" marR="51306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分度值为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　</a:t>
                      </a:r>
                      <a:r>
                        <a:rPr lang="en-US" altLang="zh-CN" sz="2400" i="1" u="sng" kern="100" baseline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 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示数为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　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;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若接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0</a:t>
                      </a:r>
                      <a:r>
                        <a:rPr lang="en-US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~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15 V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的量程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则该表示数为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　　</a:t>
                      </a: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3523438" y="4182575"/>
            <a:ext cx="9733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0.1 A</a:t>
            </a:r>
            <a:endParaRPr lang="zh-CN" altLang="en-US">
              <a:solidFill>
                <a:srgbClr val="A50021"/>
              </a:solidFill>
            </a:endParaRPr>
          </a:p>
        </p:txBody>
      </p:sp>
      <p:pic>
        <p:nvPicPr>
          <p:cNvPr id="4" name="20JX100.EP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594744" y="1858158"/>
            <a:ext cx="2809058" cy="2232199"/>
          </a:xfrm>
          <a:prstGeom prst="rect">
            <a:avLst/>
          </a:prstGeom>
          <a:noFill/>
        </p:spPr>
      </p:pic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5666578" y="4215612"/>
            <a:ext cx="9733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0.6 A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2166116" y="5325583"/>
            <a:ext cx="1162498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0.12 A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8381222" y="4215612"/>
            <a:ext cx="96212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0.1 V</a:t>
            </a:r>
            <a:endParaRPr lang="zh-CN" altLang="en-US">
              <a:solidFill>
                <a:srgbClr val="A50021"/>
              </a:solidFill>
            </a:endParaRPr>
          </a:p>
        </p:txBody>
      </p:sp>
      <p:pic>
        <p:nvPicPr>
          <p:cNvPr id="11" name="20JX101.EPS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7715304" y="1786720"/>
            <a:ext cx="2880496" cy="2210036"/>
          </a:xfrm>
          <a:prstGeom prst="rect">
            <a:avLst/>
          </a:prstGeom>
          <a:noFill/>
        </p:spPr>
      </p:pic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0419495" y="4215612"/>
            <a:ext cx="96212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0.3 V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7381090" y="5287182"/>
            <a:ext cx="96212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1.5 V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524362" y="539237"/>
            <a:ext cx="128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mtClean="0"/>
              <a:t>（续表）</a:t>
            </a:r>
            <a:endParaRPr lang="zh-CN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10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56416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考点三　电路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26978" name="Object 2"/>
          <p:cNvGraphicFramePr>
            <a:graphicFrameLocks noChangeAspect="1"/>
          </p:cNvGraphicFramePr>
          <p:nvPr/>
        </p:nvGraphicFramePr>
        <p:xfrm>
          <a:off x="1022350" y="1358092"/>
          <a:ext cx="7991475" cy="246380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0" name="文档" r:id="rId2" imgW="8339455" imgH="2590800" progId="Word.Document.12">
                  <p:embed/>
                </p:oleObj>
              </mc:Choice>
              <mc:Fallback>
                <p:oleObj name="文档" r:id="rId2" imgW="8339455" imgH="259080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22350" y="1358092"/>
                        <a:ext cx="7991475" cy="2463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51670" y="3715546"/>
            <a:ext cx="106442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mtClean="0"/>
              <a:t>(1)</a:t>
            </a:r>
            <a:r>
              <a:rPr lang="zh-CN" altLang="en-US" smtClean="0"/>
              <a:t>电路的三种状态</a:t>
            </a:r>
            <a:r>
              <a:rPr lang="en-US" smtClean="0"/>
              <a:t>:</a:t>
            </a:r>
            <a:r>
              <a:rPr lang="zh-CN" altLang="en-US" i="1" u="sng" smtClean="0"/>
              <a:t>　　    　</a:t>
            </a:r>
            <a:r>
              <a:rPr lang="zh-CN" altLang="en-US" smtClean="0"/>
              <a:t>、</a:t>
            </a:r>
            <a:r>
              <a:rPr lang="zh-CN" altLang="en-US" i="1" u="sng" smtClean="0"/>
              <a:t>　　   　</a:t>
            </a:r>
            <a:r>
              <a:rPr lang="zh-CN" altLang="en-US" smtClean="0"/>
              <a:t>和</a:t>
            </a:r>
            <a:r>
              <a:rPr lang="zh-CN" altLang="en-US" i="1" u="sng" smtClean="0"/>
              <a:t>　　　   </a:t>
            </a:r>
            <a:r>
              <a:rPr lang="en-US" smtClean="0"/>
              <a:t>(</a:t>
            </a:r>
            <a:r>
              <a:rPr lang="zh-CN" altLang="en-US" smtClean="0"/>
              <a:t>分为用电器短路和电源短路</a:t>
            </a:r>
            <a:r>
              <a:rPr lang="en-US" smtClean="0"/>
              <a:t>)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(2)</a:t>
            </a:r>
            <a:r>
              <a:rPr lang="zh-CN" altLang="en-US" smtClean="0"/>
              <a:t>获得持续电流的条件</a:t>
            </a:r>
            <a:r>
              <a:rPr lang="en-US" smtClean="0"/>
              <a:t>:</a:t>
            </a:r>
            <a:r>
              <a:rPr lang="zh-CN" altLang="en-US" smtClean="0"/>
              <a:t>电路两端有</a:t>
            </a:r>
            <a:r>
              <a:rPr lang="zh-CN" altLang="en-US" i="1" u="sng" smtClean="0"/>
              <a:t>　　　　</a:t>
            </a:r>
            <a:r>
              <a:rPr lang="en-US" smtClean="0"/>
              <a:t>,</a:t>
            </a:r>
            <a:r>
              <a:rPr lang="zh-CN" altLang="en-US" smtClean="0"/>
              <a:t>电路为</a:t>
            </a:r>
            <a:r>
              <a:rPr lang="zh-CN" altLang="en-US" i="1" u="sng" smtClean="0"/>
              <a:t>　　　　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3937665" y="3715546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通路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5366425" y="3715546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断路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6938061" y="3715546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短路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6023768" y="4825517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电压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8166908" y="4825517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通路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heme/theme1.xml><?xml version="1.0" encoding="utf-8"?>
<a:theme xmlns:r="http://schemas.openxmlformats.org/officeDocument/2006/relationships"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302</Paragraphs>
  <Slides>53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2" baseType="lpstr">
      <vt:lpstr>Arial</vt:lpstr>
      <vt:lpstr>微软雅黑</vt:lpstr>
      <vt:lpstr>Wingdings</vt:lpstr>
      <vt:lpstr>Calibri</vt:lpstr>
      <vt:lpstr>NEU-BZ-S92</vt:lpstr>
      <vt:lpstr>Times New Roman</vt:lpstr>
      <vt:lpstr>方正书宋_GBK</vt:lpstr>
      <vt:lpstr>宋体</vt:lpstr>
      <vt:lpstr>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2021-02-04T19:54:28Z</cp:lastPrinted>
  <dcterms:created xsi:type="dcterms:W3CDTF">2021-02-04T19:54:28Z</dcterms:created>
  <dcterms:modified xsi:type="dcterms:W3CDTF">2021-02-04T11:54:31Z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