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8" r:id="rId3"/>
    <p:sldId id="259" r:id="rId4"/>
    <p:sldId id="260" r:id="rId5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3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6.xml"/><Relationship Id="rId2" Type="http://schemas.openxmlformats.org/officeDocument/2006/relationships/image" Target="file:///C:\Documents and Settings\Administrator\&#26700;&#38754;\&#27743;&#35199;&#29289;&#29702;(JK)\N84.TIF" TargetMode="External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8.xml"/><Relationship Id="rId1" Type="http://schemas.openxmlformats.org/officeDocument/2006/relationships/image" Target="../media/image3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1.xml"/><Relationship Id="rId2" Type="http://schemas.openxmlformats.org/officeDocument/2006/relationships/image" Target="file:///C:\Documents and Settings\Administrator\&#26700;&#38754;\&#27743;&#35199;&#29289;&#29702;(JK)\N85.TIF" TargetMode="External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slide" Target="slide3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slide" Target="slide21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3.xml"/><Relationship Id="rId2" Type="http://schemas.openxmlformats.org/officeDocument/2006/relationships/image" Target="file:///C:\Documents and Settings\Administrator\&#26700;&#38754;\&#27743;&#35199;&#29289;&#29702;(JK)\N85AA.TIF" TargetMode="External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4.xml"/><Relationship Id="rId3" Type="http://schemas.openxmlformats.org/officeDocument/2006/relationships/image" Target="file:///C:\Documents and Settings\Administrator\&#26700;&#38754;\&#27743;&#35199;&#29289;&#29702;(JK)\N86.TIF" TargetMode="External"/><Relationship Id="rId2" Type="http://schemas.openxmlformats.org/officeDocument/2006/relationships/image" Target="../media/image7.png"/><Relationship Id="rId1" Type="http://schemas.openxmlformats.org/officeDocument/2006/relationships/image" Target="../media/image1.tiff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5.xml"/><Relationship Id="rId1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8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9.xml"/><Relationship Id="rId2" Type="http://schemas.openxmlformats.org/officeDocument/2006/relationships/image" Target="file:///C:\Documents and Settings\Administrator\&#26700;&#38754;\&#27743;&#35199;&#29289;&#29702;(JK)\N88.TIF" TargetMode="External"/><Relationship Id="rId1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0.xml"/><Relationship Id="rId2" Type="http://schemas.openxmlformats.org/officeDocument/2006/relationships/image" Target="file:///C:\Documents and Settings\Administrator\&#26700;&#38754;\&#27743;&#35199;&#29289;&#29702;(JK)\N89.TIF" TargetMode="External"/><Relationship Id="rId1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1.xml"/><Relationship Id="rId3" Type="http://schemas.openxmlformats.org/officeDocument/2006/relationships/image" Target="file:///C:\Documents and Settings\Administrator\&#26700;&#38754;\&#27743;&#35199;&#29289;&#29702;(JK)\N80A.TIF" TargetMode="External"/><Relationship Id="rId2" Type="http://schemas.openxmlformats.org/officeDocument/2006/relationships/image" Target="../media/image11.png"/><Relationship Id="rId1" Type="http://schemas.openxmlformats.org/officeDocument/2006/relationships/image" Target="../media/image3.tiff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4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5.xml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6.xml"/><Relationship Id="rId2" Type="http://schemas.openxmlformats.org/officeDocument/2006/relationships/image" Target="file:///C:\Documents and Settings\Administrator\&#26700;&#38754;\&#27743;&#35199;&#29289;&#29702;(JK)\N83.TIF" TargetMode="Externa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2784475" y="2171700"/>
            <a:ext cx="7599045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第3讲　透镜及其应用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87345" y="3418205"/>
            <a:ext cx="7303770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</a:t>
            </a:r>
            <a:r>
              <a:rPr 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探究凸透镜成像规律</a:t>
            </a:r>
            <a:endParaRPr lang="zh-CN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78790" y="993775"/>
            <a:ext cx="1143444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＜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＜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时，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＞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，成倒立、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的实像；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(4)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＜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时，成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、放大的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像．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(5)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结论归纳：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①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在物距一定时，凸透镜的焦距越大，所成的实像越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[2018.26(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+mn-ea"/>
                <a:cs typeface="Times New Roman" panose="02020603050405020304" pitchFamily="18" charset="0"/>
              </a:rPr>
              <a:t>【分析与论证】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②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凸透镜成实像时，物距增大，像距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，焦距不同的凸透镜，所成的实像都是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立的；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③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像距与物距的比值越大，所成实像的大小越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_____[2018.26(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+mn-ea"/>
                <a:cs typeface="Times New Roman" panose="02020603050405020304" pitchFamily="18" charset="0"/>
              </a:rPr>
              <a:t>【分析与论证】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03520" y="1072515"/>
            <a:ext cx="9899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放大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91155" y="1624965"/>
            <a:ext cx="9112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正立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56555" y="1624965"/>
            <a:ext cx="8178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虚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778115" y="2737485"/>
            <a:ext cx="7550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70550" y="3815080"/>
            <a:ext cx="8324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减小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72845" y="4377690"/>
            <a:ext cx="7715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倒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21170" y="4919345"/>
            <a:ext cx="7397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226185" y="1210945"/>
            <a:ext cx="9739630" cy="622935"/>
            <a:chOff x="1566" y="1660"/>
            <a:chExt cx="15338" cy="981"/>
          </a:xfrm>
        </p:grpSpPr>
        <p:pic>
          <p:nvPicPr>
            <p:cNvPr id="4" name="图片 3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0"/>
              <a:ext cx="15338" cy="92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279525" y="1936750"/>
            <a:ext cx="792797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zh-CN" sz="2400" b="0">
                <a:latin typeface="+mn-ea"/>
                <a:cs typeface="Times New Roman" panose="02020603050405020304" pitchFamily="18" charset="0"/>
              </a:rPr>
              <a:t>　【实验名称】探究凸透镜成像规律．</a:t>
            </a:r>
            <a:endParaRPr lang="zh-CN" sz="2400" b="0">
              <a:latin typeface="+mn-ea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+mn-ea"/>
                <a:cs typeface="Times New Roman" panose="02020603050405020304" pitchFamily="18" charset="0"/>
              </a:rPr>
              <a:t>【实验器材】刻度尺、蜡烛、凸透镜、光屏．</a:t>
            </a:r>
            <a:endParaRPr lang="zh-CN" sz="2400" b="0">
              <a:latin typeface="+mn-ea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+mn-ea"/>
                <a:cs typeface="Times New Roman" panose="02020603050405020304" pitchFamily="18" charset="0"/>
              </a:rPr>
              <a:t>【设计实验与进行实验】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如图甲所示，从左到右分别放置蜡烛、凸透镜和光屏．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A.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只需要将三者中心调至同一高度．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B.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需将三者中心调至同一高度并在同一直线上．其中说法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正确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54325" y="5297170"/>
            <a:ext cx="7232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97255" y="894715"/>
            <a:ext cx="1087310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正确调整后，不断改变蜡烛与凸透镜间的距离，并移动光屏进行实验，所获得的数据如下表：</a:t>
            </a:r>
            <a:endParaRPr lang="zh-CN" alt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897255" y="2279650"/>
          <a:ext cx="10579100" cy="40138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44980"/>
                <a:gridCol w="3970020"/>
                <a:gridCol w="4864100"/>
              </a:tblGrid>
              <a:tr h="57340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实验序号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物体到凸透镜的距离/cm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光屏上的像到凸透镜的距离/cm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57340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13.3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340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340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340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340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光屏上没有像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340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光屏上没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有像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12470" y="748030"/>
            <a:ext cx="1140269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+mn-ea"/>
                <a:cs typeface="Times New Roman" panose="02020603050405020304" pitchFamily="18" charset="0"/>
              </a:rPr>
              <a:t>【分析与论证】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次实验数据可知，当凸透镜成实像时，物距增大，像距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如图乙所示，光屏应移至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区域才能找到清晰的像．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272" descr="C:\Documents and Settings\Administrator\桌面\江西物理(JK)\N84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4347210" y="2707640"/>
            <a:ext cx="3897630" cy="29825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849620" y="5875655"/>
            <a:ext cx="11290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楷体_GB2312" charset="0"/>
              </a:rPr>
              <a:t>例题图</a:t>
            </a:r>
            <a:endParaRPr lang="zh-CN" altLang="en-US" b="0">
              <a:latin typeface="Times New Roman" panose="02020603050405020304" pitchFamily="18" charset="0"/>
              <a:ea typeface="宋体" panose="02010600030101010101" pitchFamily="2" charset="-122"/>
              <a:cs typeface="楷体_GB2312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345420" y="1394460"/>
            <a:ext cx="8020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减小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27600" y="1979930"/>
            <a:ext cx="6527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en-US" sz="2400" b="0" i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29920" y="1939290"/>
            <a:ext cx="1110107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当将蜡烛移至距凸透镜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 cm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处时，移动光屏，光屏上不能承接到蜡烛的像，这是因为此时烛焰成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虚像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．像成在了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光屏一侧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蜡烛一侧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．此时应撤去光屏，从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光屏一侧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蜡烛一侧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向透镜方向进行观察．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(4)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在整理器材时，小丽同学偶然在凸透镜上看到了身后景物正立、缩小的像，它的成像原因是光的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直线传播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反射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折射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06775" y="2573655"/>
            <a:ext cx="1270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虚像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28735" y="2563495"/>
            <a:ext cx="14808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蜡烛一侧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44030" y="3116580"/>
            <a:ext cx="16421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光屏一侧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85820" y="4769485"/>
            <a:ext cx="10420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反射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762635" y="199136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补充设问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62635" y="2465705"/>
            <a:ext cx="1078738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实验完成后小丽继续分析表中数据，请你帮他完成下列问题：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①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物距为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 cm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时，像距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 cm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，由此可知该凸透镜的焦距为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________cm.②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当物距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 cm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时，成倒立、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的实像；生活中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照相机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投影仪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放大镜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就是利用这一成像原理制成的．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③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根据折射现象中光路是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的，得出第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次实验的像距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________cm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89820" y="3093085"/>
            <a:ext cx="7854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56860" y="3648075"/>
            <a:ext cx="10204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缩小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13445" y="3651885"/>
            <a:ext cx="13011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照相机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36745" y="4740275"/>
            <a:ext cx="1066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可逆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368155" y="4740275"/>
            <a:ext cx="1129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30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02945" y="1288415"/>
            <a:ext cx="1081786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实验前同组的小明为了测量凸透镜的焦距，他在上午课间时间将凸透镜与水平地面平行放置，让太阳光照射到凸透镜上，调节凸透镜到地面的距离，直至地面上出现一个最小的亮点，由此可知，凸透镜对光有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作用，小明认为此亮点到凸透镜光心的距离就是凸透镜的焦距，小丽却说不是，理由是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__________________________. (3)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由【分析与论证】中的结论可以判断：照相机拍照时，拍完近景再拍远景时，应将相机的镜头向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靠近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远离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景物的方向调一些，才能拍出清晰的照片．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74355" y="2469515"/>
            <a:ext cx="10985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会聚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3110" y="2854325"/>
            <a:ext cx="1071816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alt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                                                                            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凸透镜没有正对太阳光放置　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91205" y="4664075"/>
            <a:ext cx="10922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远离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89890" y="734060"/>
            <a:ext cx="1160526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光屏上得到蜡烛清晰的像时，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小丽不小心用手指尖触摸到了凸透镜，此时光屏上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__(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会有指尖的像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会出现指尖的影子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烛焰的像暗了一些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”). (5)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实验中，由于实验时间较长，蜡烛燃烧变短，烛焰的像在光屏上的位置会向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方移动，为了能让烛焰清晰的像回到光屏中央，可向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适当调节光屏或将凸透镜适当向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调节．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均选填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(6)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小刚用光具座进行实验时，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在光具座上无论如何移动光屏，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始终不能呈现烛焰清晰的像，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这是由于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太小，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使像距太大，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超出了光具座的范围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为了使像能成在光屏上，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可采用下面两种做法：做法一：保持蜡烛和透镜的位置不变，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更换透镜，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在光具座上移动光屏，光屏上又出现清晰的像，由此推断更换的透镜焦距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”)10 cm.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4490" y="1372870"/>
            <a:ext cx="28009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烛焰的像暗了一些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60005" y="2453640"/>
            <a:ext cx="676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上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091545" y="1906270"/>
            <a:ext cx="676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上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44345" y="3013710"/>
            <a:ext cx="5359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下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82315" y="4104005"/>
            <a:ext cx="9893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物距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486390" y="5210175"/>
            <a:ext cx="9575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小于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56565" y="887730"/>
            <a:ext cx="1120013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做法二：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保持蜡烛和透镜的位置不变，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在蜡烛和透镜之间在放置一个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凸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凹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透镜，在光具座上移动光屏，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光屏上又出现清晰的像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(7)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实验完成后，同学们猜想：物距相同时，透镜的成像特点可能与透镜的焦距有关．通过思考，他们将实验器材按图丙所示放置，将近视眼镜、远视眼镜分别放在凸透镜前或换不同焦距的透镜进行了如下实验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274" descr="C:\Documents and Settings\Administrator\桌面\江西物理(JK)\N85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3482975" y="4102100"/>
            <a:ext cx="5551805" cy="13169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406390" y="5786120"/>
            <a:ext cx="130111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楷体_GB2312" charset="0"/>
              </a:rPr>
              <a:t>例题图丙</a:t>
            </a:r>
            <a:endParaRPr lang="zh-CN" altLang="en-US" b="0">
              <a:latin typeface="Times New Roman" panose="02020603050405020304" pitchFamily="18" charset="0"/>
              <a:ea typeface="宋体" panose="02010600030101010101" pitchFamily="2" charset="-122"/>
              <a:cs typeface="楷体_GB2312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193655" y="958850"/>
            <a:ext cx="7556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凸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10870" y="746125"/>
            <a:ext cx="1097089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小红将自己戴的眼镜放在烛焰和凸透镜之间，发现光屏上的像由清晰变模糊了，将光屏向透镜方向移动适当距离后再次呈现清晰的像，则该眼镜是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近视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远视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眼镜．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②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小华将自己所戴的近视镜放在蜡烛和凸透镜之间，则将光屏向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左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右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移动，光屏上仍可能出现清晰的像，取走镜片后，保持透镜和光屏位置不动，蜡烛应向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靠近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远离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透镜的方向移动，光屏上仍能呈现烛焰清晰的像．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③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保持光屏位置不变，小玉将蜡烛移至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35 cm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刻度处，将凸透镜换成水透镜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直径大小相同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，则应给水透镜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抽水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注水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，才能在光屏上得到清晰的像．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761220" y="1384935"/>
            <a:ext cx="11144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远视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93580" y="2470150"/>
            <a:ext cx="7232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右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07080" y="3568065"/>
            <a:ext cx="10204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靠近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35450" y="5221605"/>
            <a:ext cx="9575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注水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17417" name="组合 11"/>
          <p:cNvGrpSpPr/>
          <p:nvPr/>
        </p:nvGrpSpPr>
        <p:grpSpPr>
          <a:xfrm>
            <a:off x="3161665" y="3634740"/>
            <a:ext cx="6338936" cy="751205"/>
            <a:chOff x="3529" y="5686"/>
            <a:chExt cx="9982" cy="1183"/>
          </a:xfrm>
        </p:grpSpPr>
        <p:sp>
          <p:nvSpPr>
            <p:cNvPr id="17418" name="文本框 108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5902" y="5686"/>
              <a:ext cx="760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江西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endPara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22" name="组合 12"/>
          <p:cNvGrpSpPr/>
          <p:nvPr/>
        </p:nvGrpSpPr>
        <p:grpSpPr>
          <a:xfrm>
            <a:off x="3161665" y="2668270"/>
            <a:ext cx="6337547" cy="751205"/>
            <a:chOff x="4643" y="7172"/>
            <a:chExt cx="9982" cy="1185"/>
          </a:xfrm>
        </p:grpSpPr>
        <p:sp>
          <p:nvSpPr>
            <p:cNvPr id="17423" name="文本框 106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7076" y="7285"/>
              <a:ext cx="7549" cy="88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grpSp>
          <p:nvGrpSpPr>
            <p:cNvPr id="17424" name="组合 15"/>
            <p:cNvGrpSpPr/>
            <p:nvPr/>
          </p:nvGrpSpPr>
          <p:grpSpPr>
            <a:xfrm>
              <a:off x="4643" y="7172"/>
              <a:ext cx="2233" cy="1185"/>
              <a:chOff x="8163" y="4584"/>
              <a:chExt cx="2870" cy="1632"/>
            </a:xfrm>
          </p:grpSpPr>
          <p:pic>
            <p:nvPicPr>
              <p:cNvPr id="17425" name="图片 16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6" name="文本框 17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</p:spTree>
    <p:custDataLst>
      <p:tags r:id="rId6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04190" y="777240"/>
            <a:ext cx="1127061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(8)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小明多次移动元件位置，测量了多组物距和像距的数据，根据数据得到像距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与物距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关系的图像如图丁所示，由图像可知：当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&gt;2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时，物体的移动速度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像的移动速度；当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&lt;2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时，物体的移动速度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像的移动速度．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均选填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 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275" descr="C:\Documents and Settings\Administrator\桌面\江西物理(JK)\N85AA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4497070" y="2778125"/>
            <a:ext cx="3032760" cy="28759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424805" y="5800725"/>
            <a:ext cx="11772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楷体_GB2312" charset="0"/>
              </a:rPr>
              <a:t>例题图丁</a:t>
            </a:r>
            <a:endParaRPr lang="zh-CN" altLang="en-US" b="0">
              <a:latin typeface="Times New Roman" panose="02020603050405020304" pitchFamily="18" charset="0"/>
              <a:ea typeface="宋体" panose="02010600030101010101" pitchFamily="2" charset="-122"/>
              <a:cs typeface="楷体_GB2312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340975" y="1420495"/>
            <a:ext cx="8750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大于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00495" y="1953260"/>
            <a:ext cx="8750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小于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551041" y="1018540"/>
            <a:ext cx="11087035" cy="645159"/>
            <a:chOff x="985" y="1190"/>
            <a:chExt cx="1754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14198" t="-2712" r="11515" b="-4127"/>
            <a:stretch>
              <a:fillRect/>
            </a:stretch>
          </p:blipFill>
          <p:spPr>
            <a:xfrm>
              <a:off x="985" y="1244"/>
              <a:ext cx="17545" cy="9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630" y="1190"/>
              <a:ext cx="7705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江西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年真题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“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面对面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”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51180" y="1663700"/>
            <a:ext cx="109347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(2018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26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智能手机进入平常百姓家，很多人对它爱不释手，瑞瑞同学学习了物理知识后，对手机的一些功能进行了科学探究．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拍照功能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【提出问题】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如图甲、乙所示，同一位置，拍同一地点，为什么像会变大呢？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278" descr="C:\Documents and Settings\Administrator\桌面\江西物理(JK)\N86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4052570" y="4194175"/>
            <a:ext cx="4086860" cy="15157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554345" y="5816600"/>
            <a:ext cx="130111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059815" y="1323975"/>
            <a:ext cx="1043559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+mn-ea"/>
              </a:rPr>
              <a:t>【猜想与假设】手机的镜头可能是一个焦距可以改变的凸透镜．【设计实验】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瑞瑞同学设计制作了一个水透镜，探究实验装置如图丙所示．</a:t>
            </a:r>
            <a:endParaRPr lang="zh-CN" alt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" name="图片 -21474812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9135" y="2642870"/>
            <a:ext cx="6155690" cy="26396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494655" y="5605780"/>
            <a:ext cx="137922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题图丙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09245" y="446405"/>
            <a:ext cx="11238230" cy="2489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30000"/>
              </a:lnSpc>
            </a:pPr>
            <a:r>
              <a:rPr lang="zh-CN" sz="2400" b="0">
                <a:latin typeface="+mn-ea"/>
                <a:cs typeface="Times New Roman" panose="02020603050405020304" pitchFamily="18" charset="0"/>
              </a:rPr>
              <a:t>【进行实验与收集证据】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保持蜡烛和水透镜的位置不动，利用注射器注入或吸出水的多少，改变水透镜的厚薄，从而改变水透镜焦距；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测出水透镜焦距的大小并移动光屏，得到清晰的像后，将观察到的现象与数据记录在下表：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393700" y="2871470"/>
          <a:ext cx="10963275" cy="37738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33575"/>
                <a:gridCol w="1367790"/>
                <a:gridCol w="1410970"/>
                <a:gridCol w="1823720"/>
                <a:gridCol w="1433830"/>
                <a:gridCol w="1590040"/>
                <a:gridCol w="1403350"/>
              </a:tblGrid>
              <a:tr h="539115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凸透镜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 gridSpan="3"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焦距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＝14  cm</a:t>
                      </a:r>
                      <a:endParaRPr 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焦距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＝16  cm</a:t>
                      </a:r>
                      <a:endParaRPr 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9115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实验序号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9115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物距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/cm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9115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像距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/cm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27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9115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像的正倒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倒立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倒立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倒立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倒立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倒立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倒立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9115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像的大小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缩小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缩小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缩小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缩小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缩小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9115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实像的变化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由大变小</a:t>
                      </a:r>
                      <a:endParaRPr 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由大变小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30250" y="1254125"/>
            <a:ext cx="1076325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【分析与论证】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通过对实验序号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的数据分析，得出初步结论：在物距一定时，凸透镜的焦距越大，所成实像的像距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，像距与物距的比值越大，所成实像的大小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均选填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越大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越小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【评估】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请你补填实验序号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中漏填的实验记录：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在成实像的情况下，焦距不同的凸透镜，成像的共同特点都是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倒立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缩小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的像．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16430" y="2976245"/>
            <a:ext cx="9575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越大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04155" y="2422525"/>
            <a:ext cx="9575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越大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10045" y="4053205"/>
            <a:ext cx="10045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放大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16110" y="4615180"/>
            <a:ext cx="11150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倒立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" grpId="0"/>
      <p:bldP spid="2" grpId="1"/>
      <p:bldP spid="4" grpId="0"/>
      <p:bldP spid="4" grpId="1"/>
      <p:bldP spid="5" grpId="0"/>
      <p:bldP spid="5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00100" y="1165860"/>
            <a:ext cx="1059180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无线充电如图丁所示，是一个手机无线充电装置．该装置是利用了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的原理对手机进行充电的．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280" descr="C:\Documents and Settings\Administrator\桌面\江西物理(JK)\N88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3022600" y="3297555"/>
            <a:ext cx="6518275" cy="171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351780" y="5337810"/>
            <a:ext cx="130111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题图丁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80730" y="1812290"/>
            <a:ext cx="15671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电磁感应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23570" y="749935"/>
            <a:ext cx="1101344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微信运动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利用微信运动软件，可以记录每天行走的步数．假如瑞瑞同学每天行走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万步，其平均步长为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  cm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，由此可知瑞瑞同学每天大约行走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________km.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振动模式振动可以发声，某些手机的振动模式，是因为其内部有个微型电动机会带动转轴上的叶片转动，如图戊所示，能实现振动功能的叶片可能是哪一种：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281" descr="C:\Documents and Settings\Administrator\桌面\江西物理(JK)\N89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3181985" y="4318000"/>
            <a:ext cx="5147310" cy="14039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831715" y="5948045"/>
            <a:ext cx="18478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题图戊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79740" y="1936115"/>
            <a:ext cx="8648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235565" y="3580130"/>
            <a:ext cx="8648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000125" y="859155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18490" y="1333500"/>
            <a:ext cx="1029525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【实验名称】探究凸透镜成像的大小与哪些因素有关．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【提出问题】小明通过前面物理知识的学习，</a:t>
            </a:r>
            <a:endParaRPr lang="zh-CN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知道放大镜就是凸透镜．在活动课中，他用放</a:t>
            </a:r>
            <a:endParaRPr lang="zh-CN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大镜观察自己的手指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如图甲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，看到手指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的像；然后再用它观察远处的房屋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如图乙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</a:t>
            </a:r>
            <a:endParaRPr lang="zh-CN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看到房屋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的像．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均选填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放大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”“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等大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或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缩小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他想：凸透镜成像的大小可能与哪些</a:t>
            </a:r>
            <a:endParaRPr lang="zh-CN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因素有关？</a:t>
            </a: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【进行猜想】凸透镜成像的大小可能与物体到透镜的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有关．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/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83" descr="C:\Documents and Settings\Administrator\桌面\江西物理(JK)\N80A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7508240" y="1882775"/>
            <a:ext cx="3974465" cy="3092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8790305" y="5216525"/>
            <a:ext cx="141097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82665" y="2873375"/>
            <a:ext cx="8166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放大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13280" y="3971925"/>
            <a:ext cx="1286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缩小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02575" y="5639435"/>
            <a:ext cx="11918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距离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9" grpId="0"/>
      <p:bldP spid="9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775335" y="2070100"/>
          <a:ext cx="10623550" cy="42849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79240"/>
                <a:gridCol w="3985260"/>
                <a:gridCol w="2559050"/>
              </a:tblGrid>
              <a:tr h="6121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物体到凸透镜的距离/cm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光屏上像到凸透镜的距离/cm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光屏上像的大小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6121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13.5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缩小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1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缩小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1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等大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1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放大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1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光屏上没有像</a:t>
                      </a:r>
                      <a:r>
                        <a:rPr lang="en-US" altLang="zh-CN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1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光屏上没有像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650240" y="779145"/>
            <a:ext cx="1087437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【设计并进行实验】小明在图丙所示的光具座上，不断改变蜡烛与透镜间的距离，并移动光屏进行实验，所获得的实验数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据如下表所示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.</a:t>
            </a:r>
            <a:endParaRPr lang="zh-CN" altLang="en-US" sz="2400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80060" y="1726565"/>
            <a:ext cx="1124839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+mn-ea"/>
                <a:cs typeface="Times New Roman" panose="02020603050405020304" pitchFamily="18" charset="0"/>
              </a:rPr>
              <a:t>【结论与应用】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分析数据可知物体到凸透镜的距离越短，光屏上像的大小就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，同时发现像到凸透镜的距离就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小明班照毕业照时，摄影师发现两旁还有同学没有进入取景框内，这时摄影师应使照相机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靠近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远离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同学，同时还应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缩短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不改变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照相机的暗箱长度．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43975" y="2335530"/>
            <a:ext cx="13011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越大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25520" y="2929255"/>
            <a:ext cx="10045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越远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70710" y="4006215"/>
            <a:ext cx="11614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远离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54645" y="4006215"/>
            <a:ext cx="9893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缩短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84" name="组合 4"/>
          <p:cNvGrpSpPr/>
          <p:nvPr/>
        </p:nvGrpSpPr>
        <p:grpSpPr>
          <a:xfrm>
            <a:off x="1225894" y="1404620"/>
            <a:ext cx="9889112" cy="645159"/>
            <a:chOff x="1594" y="1190"/>
            <a:chExt cx="15573" cy="1017"/>
          </a:xfrm>
        </p:grpSpPr>
        <p:pic>
          <p:nvPicPr>
            <p:cNvPr id="24585" name="图片 1" descr="一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94" y="1273"/>
              <a:ext cx="15573" cy="8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6" name="文本框 5"/>
            <p:cNvSpPr txBox="1"/>
            <p:nvPr/>
          </p:nvSpPr>
          <p:spPr>
            <a:xfrm>
              <a:off x="7485" y="1190"/>
              <a:ext cx="370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139825" y="2626995"/>
            <a:ext cx="8646160" cy="737235"/>
            <a:chOff x="1254" y="3694"/>
            <a:chExt cx="13616" cy="1161"/>
          </a:xfrm>
        </p:grpSpPr>
        <p:pic>
          <p:nvPicPr>
            <p:cNvPr id="9" name="图片 8" descr="考点·2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54" y="3996"/>
              <a:ext cx="2251" cy="781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433" y="3963"/>
              <a:ext cx="1443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实验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7" name="文本框 4"/>
            <p:cNvSpPr txBox="1"/>
            <p:nvPr/>
          </p:nvSpPr>
          <p:spPr>
            <a:xfrm>
              <a:off x="3642" y="3694"/>
              <a:ext cx="11228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探究凸透镜成像规律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(2018.26)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139825" y="3364230"/>
            <a:ext cx="1006157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命题点【设计与进行实验】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1.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实验主要器材的选取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凸透镜、蜡烛、光屏、光具座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2. 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实验原理：光的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9091930" y="3949065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流程图: 终止 1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6" name="流程图: 摘录 1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828415" y="5083175"/>
            <a:ext cx="8331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折射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77520" y="726440"/>
            <a:ext cx="1156525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实验操作注意事项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实验应在较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环境下进行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减小其他光线对实验的影响，使实验现象更明显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实验前调整烛焰、凸透镜、光屏三者的中心在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且在同一直线上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(3)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成实像时眼睛的观察方法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眼睛在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光屏一侧，观察光屏上的像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凸透镜焦距的测量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将凸透镜正对平行光，在另一侧移动光屏，当光屏上得到一个最小、最亮的光斑时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如图甲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，该光斑到凸透镜中心的距离即为焦距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(2)当凸透镜所成的像为倒立、________的实像时，蜡烛到凸透镜中心距离的一半即为焦距(如图乙) 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270" descr="C:\Documents and Settings\Administrator\桌面\江西物理(JK)\N83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5915660" y="2413000"/>
            <a:ext cx="4416425" cy="1631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057390" y="1894205"/>
            <a:ext cx="15989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同一高度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36795" y="5191760"/>
            <a:ext cx="8324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等大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03525" y="1343025"/>
            <a:ext cx="7550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暗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07390" y="613410"/>
            <a:ext cx="10951210" cy="58464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3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光屏上找不到像或像不完整的原因及解决措施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烛焰、凸透镜、光屏三者的中心没有在同一高度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可能找不到像，也可能成像不完整，应调整三者中心在同一高度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光屏上找不到像的其他原因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三者中心在同一高度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①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物距小于或等于一倍焦距，要想找到像应将蜡烛向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远离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靠近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透镜的方向移动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②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物距太小，像距太大，超过了光具座的量程，在不更换光具座的情况下，应换用焦距更小的凸透镜或在蜡烛和凸透镜之间再加一个凸透镜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6.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物距小于一倍焦距的相关分析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(①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光屏上不能承接到像；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此时成正立、放大的虚像，像与蜡烛在同侧；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眼睛从光屏一侧透过透镜观察像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3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7.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蜡烛、透镜、光屏移动方向的判断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根据凸透镜成实像时，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物近像远像变大，物远像近像变小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进行判断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 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51165" y="2534920"/>
            <a:ext cx="1176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远离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01040" y="2538730"/>
            <a:ext cx="1096645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【分析数据和现象，总结结论】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8.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根据物距与像距关系判断成像特点及应用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[2018.26(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【分析与论证】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9.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表格数据分析，判断焦距、成像特点及应用、错误数据分析、总结动态规律等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10.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根据数据绘制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曲线图，并分析图像、判断焦距、总结动态规律等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06095" y="653415"/>
            <a:ext cx="11233785" cy="58464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3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【交流与反思】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11.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用纸板遮住部分透镜后能否在光屏上看到烛焰的像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[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能，像会变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亮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些，像是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完整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不完整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3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蜡烛燃烧变短，烛焰的像在光屏上的位置向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移动，调节像在光屏中央的方法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(①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将光屏向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调节；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将蜡烛向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调节；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将凸透镜向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调节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13.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光屏上成清晰像时，对调蜡烛与光屏的位置，光屏上还能成清晰的像，这说明光路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14.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成实像时，保持蜡烛、透镜位置不变，撤去光屏，是否仍能成像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能，实像是由实际光线形成的，与有没有光屏没有关系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15.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蜡烛处于某一位置，左右移动光屏，始终出现大小不变的圆形光斑的原因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蜡烛放在了焦点处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16.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发光二极管代替蜡烛的优点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比蜡烛所成的像更稳定，便于比较物像的大小关系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08165" y="2087245"/>
            <a:ext cx="6927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上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85460" y="2574290"/>
            <a:ext cx="6927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上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93340" y="2574290"/>
            <a:ext cx="6927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上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10955" y="2574290"/>
            <a:ext cx="7080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下　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30960" y="3526790"/>
            <a:ext cx="10985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可逆　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712325" y="1148715"/>
            <a:ext cx="5676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暗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62985" y="1626870"/>
            <a:ext cx="8648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完整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73685" y="890270"/>
            <a:ext cx="1182433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在凸透镜前加镜片的相关分析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加镜片后，根据光屏的移动成清晰像判断镜片的类型：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①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光屏远离透镜，像距变大，像变大，说明对光的会聚能力变弱，所加镜片为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②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光屏靠近透镜，像距变小，像变小，说明对光的会聚能力变强，所加镜片为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成清晰像时，加镜片后，仍要成清晰的像，判断光屏移动方向：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①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加远视镜：对光的会聚能力变强，像距变小，像变小，为使光屏上能成清晰的像，光屏应向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透镜的方向移动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②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加近视镜：对光的会聚能力变弱，像距变大，像变大，为使光屏上能成清晰的像，光屏应向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透镜的方向移动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685780" y="2084705"/>
            <a:ext cx="11449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近视镜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685780" y="2621280"/>
            <a:ext cx="13792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远视镜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73200" y="4286885"/>
            <a:ext cx="9899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靠近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83055" y="5316855"/>
            <a:ext cx="8801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远离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88670" y="729615"/>
            <a:ext cx="1073277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水透镜抽水、注水的相关分析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凸透镜越厚，焦距越小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抽水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相当于换用焦距更大的凸透镜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：此时焦距变大，对光的会聚能力变弱，像距变大，像变大，为使光屏上能成清晰的像，光屏应向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透镜的方向移动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或加凸透镜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相当于换用焦距更小的凸透镜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：此时焦距变小，对光的会聚能力变强，像距变小，像变小，为使光屏上能成清晰的像，光屏应向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透镜的方向移动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或加凹透镜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实验结论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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＜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、缩小的实像；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，成倒立、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的实像；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52205" y="1915795"/>
            <a:ext cx="8483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远离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73465" y="3586480"/>
            <a:ext cx="9271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靠近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03140" y="5203825"/>
            <a:ext cx="10363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倒立　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66055" y="5757545"/>
            <a:ext cx="10458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等大</a:t>
            </a:r>
            <a:endParaRPr lang="zh-CN" altLang="en-US" sz="2400" b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SLIDE_ITEM_CNT" val="4"/>
</p:tagLst>
</file>

<file path=ppt/tags/tag10.xml><?xml version="1.0" encoding="utf-8"?>
<p:tagLst xmlns:p="http://schemas.openxmlformats.org/presentationml/2006/main">
  <p:tag name="KSO_WM_SLIDE_ITEM_CNT" val="1"/>
  <p:tag name="KSO_WM_SLIDE_MODEL_TYPE" val="timeline"/>
</p:tagLst>
</file>

<file path=ppt/tags/tag11.xml><?xml version="1.0" encoding="utf-8"?>
<p:tagLst xmlns:p="http://schemas.openxmlformats.org/presentationml/2006/main">
  <p:tag name="KSO_WM_SLIDE_ITEM_CNT" val="1"/>
  <p:tag name="KSO_WM_SLIDE_MODEL_TYPE" val="timeline"/>
</p:tagLst>
</file>

<file path=ppt/tags/tag12.xml><?xml version="1.0" encoding="utf-8"?>
<p:tagLst xmlns:p="http://schemas.openxmlformats.org/presentationml/2006/main">
  <p:tag name="KSO_WM_SLIDE_ITEM_CNT" val="1"/>
  <p:tag name="KSO_WM_SLIDE_MODEL_TYPE" val="timeline"/>
</p:tagLst>
</file>

<file path=ppt/tags/tag13.xml><?xml version="1.0" encoding="utf-8"?>
<p:tagLst xmlns:p="http://schemas.openxmlformats.org/presentationml/2006/main">
  <p:tag name="KSO_WM_SLIDE_ITEM_CNT" val="1"/>
  <p:tag name="KSO_WM_SLIDE_MODEL_TYPE" val="timeline"/>
</p:tagLst>
</file>

<file path=ppt/tags/tag14.xml><?xml version="1.0" encoding="utf-8"?>
<p:tagLst xmlns:p="http://schemas.openxmlformats.org/presentationml/2006/main">
  <p:tag name="KSO_WM_UNIT_TABLE_BEAUTIFY" val="smartTable{5807716b-92a2-4524-a965-c089e836eeb1}"/>
</p:tagLst>
</file>

<file path=ppt/tags/tag15.xml><?xml version="1.0" encoding="utf-8"?>
<p:tagLst xmlns:p="http://schemas.openxmlformats.org/presentationml/2006/main">
  <p:tag name="KSO_WM_SLIDE_ITEM_CNT" val="1"/>
  <p:tag name="KSO_WM_SLIDE_MODEL_TYPE" val="timeline"/>
</p:tagLst>
</file>

<file path=ppt/tags/tag16.xml><?xml version="1.0" encoding="utf-8"?>
<p:tagLst xmlns:p="http://schemas.openxmlformats.org/presentationml/2006/main">
  <p:tag name="KSO_WM_SLIDE_ITEM_CNT" val="1"/>
  <p:tag name="KSO_WM_SLIDE_MODEL_TYPE" val="timeline"/>
</p:tagLst>
</file>

<file path=ppt/tags/tag17.xml><?xml version="1.0" encoding="utf-8"?>
<p:tagLst xmlns:p="http://schemas.openxmlformats.org/presentationml/2006/main">
  <p:tag name="KSO_WM_SLIDE_ITEM_CNT" val="1"/>
  <p:tag name="KSO_WM_SLIDE_MODEL_TYPE" val="timeline"/>
</p:tagLst>
</file>

<file path=ppt/tags/tag18.xml><?xml version="1.0" encoding="utf-8"?>
<p:tagLst xmlns:p="http://schemas.openxmlformats.org/presentationml/2006/main">
  <p:tag name="KSO_WM_SLIDE_ITEM_CNT" val="1"/>
  <p:tag name="KSO_WM_SLIDE_MODEL_TYPE" val="timeline"/>
</p:tagLst>
</file>

<file path=ppt/tags/tag19.xml><?xml version="1.0" encoding="utf-8"?>
<p:tagLst xmlns:p="http://schemas.openxmlformats.org/presentationml/2006/main">
  <p:tag name="KSO_WM_SLIDE_ITEM_CNT" val="1"/>
  <p:tag name="KSO_WM_SLIDE_MODEL_TYPE" val="timeline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20.xml><?xml version="1.0" encoding="utf-8"?>
<p:tagLst xmlns:p="http://schemas.openxmlformats.org/presentationml/2006/main">
  <p:tag name="KSO_WM_SLIDE_ITEM_CNT" val="1"/>
  <p:tag name="KSO_WM_SLIDE_MODEL_TYPE" val="timeline"/>
</p:tagLst>
</file>

<file path=ppt/tags/tag21.xml><?xml version="1.0" encoding="utf-8"?>
<p:tagLst xmlns:p="http://schemas.openxmlformats.org/presentationml/2006/main">
  <p:tag name="KSO_WM_SLIDE_ITEM_CNT" val="1"/>
  <p:tag name="KSO_WM_SLIDE_MODEL_TYPE" val="timeline"/>
</p:tagLst>
</file>

<file path=ppt/tags/tag22.xml><?xml version="1.0" encoding="utf-8"?>
<p:tagLst xmlns:p="http://schemas.openxmlformats.org/presentationml/2006/main">
  <p:tag name="KSO_WM_SLIDE_ITEM_CNT" val="1"/>
  <p:tag name="KSO_WM_SLIDE_MODEL_TYPE" val="timeline"/>
</p:tagLst>
</file>

<file path=ppt/tags/tag23.xml><?xml version="1.0" encoding="utf-8"?>
<p:tagLst xmlns:p="http://schemas.openxmlformats.org/presentationml/2006/main">
  <p:tag name="KSO_WM_SLIDE_ITEM_CNT" val="1"/>
  <p:tag name="KSO_WM_SLIDE_MODEL_TYPE" val="timeline"/>
</p:tagLst>
</file>

<file path=ppt/tags/tag24.xml><?xml version="1.0" encoding="utf-8"?>
<p:tagLst xmlns:p="http://schemas.openxmlformats.org/presentationml/2006/main">
  <p:tag name="KSO_WM_SLIDE_ITEM_CNT" val="1"/>
  <p:tag name="KSO_WM_SLIDE_MODEL_TYPE" val="timeline"/>
</p:tagLst>
</file>

<file path=ppt/tags/tag25.xml><?xml version="1.0" encoding="utf-8"?>
<p:tagLst xmlns:p="http://schemas.openxmlformats.org/presentationml/2006/main">
  <p:tag name="KSO_WM_SLIDE_ITEM_CNT" val="1"/>
  <p:tag name="KSO_WM_SLIDE_MODEL_TYPE" val="timeline"/>
</p:tagLst>
</file>

<file path=ppt/tags/tag26.xml><?xml version="1.0" encoding="utf-8"?>
<p:tagLst xmlns:p="http://schemas.openxmlformats.org/presentationml/2006/main">
  <p:tag name="KSO_WM_UNIT_TABLE_BEAUTIFY" val="smartTable{accdbd71-ca9a-4774-858b-d3815bc02822}"/>
</p:tagLst>
</file>

<file path=ppt/tags/tag27.xml><?xml version="1.0" encoding="utf-8"?>
<p:tagLst xmlns:p="http://schemas.openxmlformats.org/presentationml/2006/main">
  <p:tag name="KSO_WM_SLIDE_ITEM_CNT" val="1"/>
  <p:tag name="KSO_WM_SLIDE_MODEL_TYPE" val="timeline"/>
</p:tagLst>
</file>

<file path=ppt/tags/tag28.xml><?xml version="1.0" encoding="utf-8"?>
<p:tagLst xmlns:p="http://schemas.openxmlformats.org/presentationml/2006/main">
  <p:tag name="KSO_WM_SLIDE_ITEM_CNT" val="1"/>
  <p:tag name="KSO_WM_SLIDE_MODEL_TYPE" val="timeline"/>
</p:tagLst>
</file>

<file path=ppt/tags/tag29.xml><?xml version="1.0" encoding="utf-8"?>
<p:tagLst xmlns:p="http://schemas.openxmlformats.org/presentationml/2006/main">
  <p:tag name="KSO_WM_SLIDE_ITEM_CNT" val="1"/>
  <p:tag name="KSO_WM_SLIDE_MODEL_TYPE" val="timeline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2_1"/>
  <p:tag name="KSO_WM_UNIT_ID" val="258*l_h_f*1_2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30.xml><?xml version="1.0" encoding="utf-8"?>
<p:tagLst xmlns:p="http://schemas.openxmlformats.org/presentationml/2006/main">
  <p:tag name="KSO_WM_SLIDE_ITEM_CNT" val="1"/>
  <p:tag name="KSO_WM_SLIDE_MODEL_TYPE" val="timeline"/>
</p:tagLst>
</file>

<file path=ppt/tags/tag31.xml><?xml version="1.0" encoding="utf-8"?>
<p:tagLst xmlns:p="http://schemas.openxmlformats.org/presentationml/2006/main">
  <p:tag name="KSO_WM_SLIDE_ITEM_CNT" val="1"/>
  <p:tag name="KSO_WM_SLIDE_MODEL_TYPE" val="timeline"/>
</p:tagLst>
</file>

<file path=ppt/tags/tag32.xml><?xml version="1.0" encoding="utf-8"?>
<p:tagLst xmlns:p="http://schemas.openxmlformats.org/presentationml/2006/main">
  <p:tag name="KSO_WM_UNIT_TABLE_BEAUTIFY" val="smartTable{79fe6345-1587-4735-aaba-cdde61bfcb52}"/>
</p:tagLst>
</file>

<file path=ppt/tags/tag33.xml><?xml version="1.0" encoding="utf-8"?>
<p:tagLst xmlns:p="http://schemas.openxmlformats.org/presentationml/2006/main">
  <p:tag name="KSO_WM_SLIDE_ITEM_CNT" val="1"/>
  <p:tag name="KSO_WM_SLIDE_MODEL_TYPE" val="timeline"/>
</p:tagLst>
</file>

<file path=ppt/tags/tag34.xml><?xml version="1.0" encoding="utf-8"?>
<p:tagLst xmlns:p="http://schemas.openxmlformats.org/presentationml/2006/main">
  <p:tag name="KSO_WM_SLIDE_ITEM_CNT" val="1"/>
  <p:tag name="KSO_WM_SLIDE_MODEL_TYPE" val="timeline"/>
</p:tagLst>
</file>

<file path=ppt/tags/tag4.xml><?xml version="1.0" encoding="utf-8"?>
<p:tagLst xmlns:p="http://schemas.openxmlformats.org/presentationml/2006/main">
  <p:tag name="KSO_WM_SLIDE_ITEM_CNT" val="4"/>
</p:tagLst>
</file>

<file path=ppt/tags/tag5.xml><?xml version="1.0" encoding="utf-8"?>
<p:tagLst xmlns:p="http://schemas.openxmlformats.org/presentationml/2006/main">
  <p:tag name="KSO_WM_SLIDE_ITEM_CNT" val="1"/>
  <p:tag name="KSO_WM_SLIDE_MODEL_TYPE" val="timeline"/>
</p:tagLst>
</file>

<file path=ppt/tags/tag6.xml><?xml version="1.0" encoding="utf-8"?>
<p:tagLst xmlns:p="http://schemas.openxmlformats.org/presentationml/2006/main">
  <p:tag name="KSO_WM_SLIDE_ITEM_CNT" val="1"/>
  <p:tag name="KSO_WM_SLIDE_MODEL_TYPE" val="timeline"/>
</p:tagLst>
</file>

<file path=ppt/tags/tag7.xml><?xml version="1.0" encoding="utf-8"?>
<p:tagLst xmlns:p="http://schemas.openxmlformats.org/presentationml/2006/main">
  <p:tag name="KSO_WM_SLIDE_ITEM_CNT" val="1"/>
  <p:tag name="KSO_WM_SLIDE_MODEL_TYPE" val="timeline"/>
</p:tagLst>
</file>

<file path=ppt/tags/tag8.xml><?xml version="1.0" encoding="utf-8"?>
<p:tagLst xmlns:p="http://schemas.openxmlformats.org/presentationml/2006/main">
  <p:tag name="KSO_WM_SLIDE_ITEM_CNT" val="1"/>
  <p:tag name="KSO_WM_SLIDE_MODEL_TYPE" val="timeline"/>
</p:tagLst>
</file>

<file path=ppt/tags/tag9.xml><?xml version="1.0" encoding="utf-8"?>
<p:tagLst xmlns:p="http://schemas.openxmlformats.org/presentationml/2006/main">
  <p:tag name="KSO_WM_SLIDE_ITEM_CNT" val="1"/>
  <p:tag name="KSO_WM_SLIDE_MODEL_TYPE" val="timelin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5680</Words>
  <Application>WPS 演示</Application>
  <PresentationFormat>宽屏</PresentationFormat>
  <Paragraphs>505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Times New Roman</vt:lpstr>
      <vt:lpstr>黑体</vt:lpstr>
      <vt:lpstr>微软雅黑</vt:lpstr>
      <vt:lpstr>楷体_GB2312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4</cp:revision>
  <dcterms:created xsi:type="dcterms:W3CDTF">2019-11-26T04:16:00Z</dcterms:created>
  <dcterms:modified xsi:type="dcterms:W3CDTF">2020-01-10T16:12:46Z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