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8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sMedia_11135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" y="46990"/>
            <a:ext cx="5054600" cy="4571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d84122506cd9307d50742f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4920" y="46355"/>
            <a:ext cx="402971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596" name="Text Box 4"/>
          <p:cNvSpPr/>
          <p:nvPr/>
        </p:nvSpPr>
        <p:spPr>
          <a:xfrm>
            <a:off x="464820" y="4924425"/>
            <a:ext cx="7963535" cy="1285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spcBef>
                <a:spcPct val="50000"/>
              </a:spcBef>
              <a:buNone/>
            </a:pPr>
            <a:r>
              <a:rPr lang="en-US" altLang="zh-CN" b="1" i="1" dirty="0"/>
              <a:t>           </a:t>
            </a:r>
            <a:r>
              <a:rPr lang="zh-CN" altLang="en-US" b="1" i="1" dirty="0"/>
              <a:t>像</a:t>
            </a:r>
            <a:r>
              <a:rPr lang="en-US" altLang="zh-CN" b="1" i="1" dirty="0"/>
              <a:t>“</a:t>
            </a:r>
            <a:r>
              <a:rPr lang="zh-CN" altLang="en-US" b="1" i="1" dirty="0"/>
              <a:t>航空母舰</a:t>
            </a:r>
            <a:r>
              <a:rPr lang="en-US" altLang="zh-CN" b="1" i="1" dirty="0"/>
              <a:t>”</a:t>
            </a:r>
            <a:r>
              <a:rPr lang="zh-CN" altLang="en-US" b="1" i="1" dirty="0"/>
              <a:t>“泰坦尼克</a:t>
            </a:r>
            <a:r>
              <a:rPr lang="zh-CN" altLang="en-US" b="1" i="1" dirty="0">
                <a:sym typeface="+mn-ea"/>
              </a:rPr>
              <a:t>号</a:t>
            </a:r>
            <a:r>
              <a:rPr lang="zh-CN" altLang="en-US" b="1" i="1" dirty="0"/>
              <a:t>”这样的钢铁巨轮为什么能浮在海面上？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663" y="442913"/>
            <a:ext cx="2160587" cy="1863725"/>
            <a:chOff x="567" y="255"/>
            <a:chExt cx="1361" cy="1174"/>
          </a:xfrm>
        </p:grpSpPr>
        <p:sp>
          <p:nvSpPr>
            <p:cNvPr id="14366" name="AutoShape 3"/>
            <p:cNvSpPr/>
            <p:nvPr/>
          </p:nvSpPr>
          <p:spPr>
            <a:xfrm rot="-5400000">
              <a:off x="660" y="161"/>
              <a:ext cx="1174" cy="1361"/>
            </a:xfrm>
            <a:prstGeom prst="leftBracket">
              <a:avLst>
                <a:gd name="adj" fmla="val 9660"/>
              </a:avLst>
            </a:prstGeom>
            <a:noFill/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7" name="Line 4"/>
            <p:cNvSpPr/>
            <p:nvPr/>
          </p:nvSpPr>
          <p:spPr>
            <a:xfrm>
              <a:off x="567" y="618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68" name="Line 5"/>
            <p:cNvSpPr/>
            <p:nvPr/>
          </p:nvSpPr>
          <p:spPr>
            <a:xfrm>
              <a:off x="567" y="709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9" name="Line 6"/>
            <p:cNvSpPr/>
            <p:nvPr/>
          </p:nvSpPr>
          <p:spPr>
            <a:xfrm>
              <a:off x="567" y="799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0" name="Line 7"/>
            <p:cNvSpPr/>
            <p:nvPr/>
          </p:nvSpPr>
          <p:spPr>
            <a:xfrm>
              <a:off x="567" y="890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1" name="Line 8"/>
            <p:cNvSpPr/>
            <p:nvPr/>
          </p:nvSpPr>
          <p:spPr>
            <a:xfrm>
              <a:off x="612" y="981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2" name="Line 9"/>
            <p:cNvSpPr/>
            <p:nvPr/>
          </p:nvSpPr>
          <p:spPr>
            <a:xfrm>
              <a:off x="612" y="1071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3" name="Line 10"/>
            <p:cNvSpPr/>
            <p:nvPr/>
          </p:nvSpPr>
          <p:spPr>
            <a:xfrm>
              <a:off x="612" y="1253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4" name="Line 11"/>
            <p:cNvSpPr/>
            <p:nvPr/>
          </p:nvSpPr>
          <p:spPr>
            <a:xfrm>
              <a:off x="657" y="1344"/>
              <a:ext cx="118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5" name="Line 12"/>
            <p:cNvSpPr/>
            <p:nvPr/>
          </p:nvSpPr>
          <p:spPr>
            <a:xfrm>
              <a:off x="612" y="1162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315075" y="173038"/>
            <a:ext cx="914400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kumimoji="0" lang="zh-CN" altLang="en-US" sz="3600" b="1" i="0" u="none" strike="noStrike" kern="1200" cap="none" spc="0" normalizeH="0" baseline="-10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</a:p>
        </p:txBody>
      </p:sp>
      <p:sp>
        <p:nvSpPr>
          <p:cNvPr id="13326" name="Oval 14"/>
          <p:cNvSpPr/>
          <p:nvPr/>
        </p:nvSpPr>
        <p:spPr>
          <a:xfrm>
            <a:off x="5853113" y="701675"/>
            <a:ext cx="801687" cy="684213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488113" y="1385888"/>
            <a:ext cx="209550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1430338" y="442913"/>
            <a:ext cx="2160587" cy="1863725"/>
            <a:chOff x="567" y="255"/>
            <a:chExt cx="1361" cy="1174"/>
          </a:xfrm>
        </p:grpSpPr>
        <p:sp>
          <p:nvSpPr>
            <p:cNvPr id="14356" name="AutoShape 17"/>
            <p:cNvSpPr/>
            <p:nvPr/>
          </p:nvSpPr>
          <p:spPr>
            <a:xfrm rot="-5400000">
              <a:off x="660" y="161"/>
              <a:ext cx="1174" cy="1361"/>
            </a:xfrm>
            <a:prstGeom prst="leftBracket">
              <a:avLst>
                <a:gd name="adj" fmla="val 9660"/>
              </a:avLst>
            </a:prstGeom>
            <a:noFill/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7" name="Line 18"/>
            <p:cNvSpPr/>
            <p:nvPr/>
          </p:nvSpPr>
          <p:spPr>
            <a:xfrm>
              <a:off x="567" y="618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58" name="Line 19"/>
            <p:cNvSpPr/>
            <p:nvPr/>
          </p:nvSpPr>
          <p:spPr>
            <a:xfrm>
              <a:off x="567" y="709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59" name="Line 20"/>
            <p:cNvSpPr/>
            <p:nvPr/>
          </p:nvSpPr>
          <p:spPr>
            <a:xfrm>
              <a:off x="567" y="799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0" name="Line 21"/>
            <p:cNvSpPr/>
            <p:nvPr/>
          </p:nvSpPr>
          <p:spPr>
            <a:xfrm>
              <a:off x="567" y="890"/>
              <a:ext cx="136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1" name="Line 22"/>
            <p:cNvSpPr/>
            <p:nvPr/>
          </p:nvSpPr>
          <p:spPr>
            <a:xfrm>
              <a:off x="612" y="981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2" name="Line 23"/>
            <p:cNvSpPr/>
            <p:nvPr/>
          </p:nvSpPr>
          <p:spPr>
            <a:xfrm>
              <a:off x="612" y="1071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3" name="Line 24"/>
            <p:cNvSpPr/>
            <p:nvPr/>
          </p:nvSpPr>
          <p:spPr>
            <a:xfrm>
              <a:off x="612" y="1253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4" name="Line 25"/>
            <p:cNvSpPr/>
            <p:nvPr/>
          </p:nvSpPr>
          <p:spPr>
            <a:xfrm>
              <a:off x="657" y="1344"/>
              <a:ext cx="118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65" name="Line 26"/>
            <p:cNvSpPr/>
            <p:nvPr/>
          </p:nvSpPr>
          <p:spPr>
            <a:xfrm>
              <a:off x="612" y="1162"/>
              <a:ext cx="1270" cy="0"/>
            </a:xfrm>
            <a:prstGeom prst="line">
              <a:avLst/>
            </a:prstGeom>
            <a:ln w="5715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39" name="Oval 27"/>
          <p:cNvSpPr/>
          <p:nvPr/>
        </p:nvSpPr>
        <p:spPr>
          <a:xfrm>
            <a:off x="2214563" y="1252538"/>
            <a:ext cx="665162" cy="684212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33400" y="2811463"/>
            <a:ext cx="7591425" cy="25044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当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kumimoji="0" lang="zh-CN" altLang="en-US" sz="3600" b="1" i="0" u="none" strike="noStrike" kern="1200" cap="none" spc="0" normalizeH="0" baseline="-10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＞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时，合力方向竖直向上，</a:t>
            </a: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物体在液体中向上运动称为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上浮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2717800" y="2027238"/>
            <a:ext cx="725488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3342" name="Line 30"/>
          <p:cNvSpPr/>
          <p:nvPr/>
        </p:nvSpPr>
        <p:spPr>
          <a:xfrm flipH="1" flipV="1">
            <a:off x="2511425" y="306388"/>
            <a:ext cx="0" cy="12493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43" name="Oval 31"/>
          <p:cNvSpPr/>
          <p:nvPr/>
        </p:nvSpPr>
        <p:spPr>
          <a:xfrm>
            <a:off x="2474913" y="1555750"/>
            <a:ext cx="73025" cy="793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138113" y="636588"/>
            <a:ext cx="788988" cy="1425575"/>
          </a:xfrm>
          <a:prstGeom prst="wedgeRoundRectCallout">
            <a:avLst>
              <a:gd name="adj1" fmla="val 107343"/>
              <a:gd name="adj2" fmla="val 7907"/>
              <a:gd name="adj3" fmla="val 16667"/>
            </a:avLst>
          </a:prstGeom>
          <a:solidFill>
            <a:srgbClr val="86DC56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上浮</a:t>
            </a:r>
          </a:p>
        </p:txBody>
      </p:sp>
      <p:sp>
        <p:nvSpPr>
          <p:cNvPr id="13345" name="Line 33"/>
          <p:cNvSpPr/>
          <p:nvPr/>
        </p:nvSpPr>
        <p:spPr>
          <a:xfrm flipH="1">
            <a:off x="2513013" y="1660525"/>
            <a:ext cx="0" cy="7318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2547938" y="306388"/>
            <a:ext cx="969963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kumimoji="0" lang="zh-CN" altLang="en-US" sz="3600" b="1" i="0" u="none" strike="noStrike" kern="1200" cap="none" spc="0" normalizeH="0" baseline="-10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1143000" y="4267200"/>
            <a:ext cx="7500938" cy="15722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kumimoji="0" lang="zh-CN" altLang="en-US" sz="3600" b="1" i="0" u="none" strike="noStrike" kern="1200" cap="none" spc="0" normalizeH="0" baseline="-10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＝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时，合力为零，物体静止在</a:t>
            </a:r>
          </a:p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液面上称为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漂浮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48" name="Line 36"/>
          <p:cNvSpPr/>
          <p:nvPr/>
        </p:nvSpPr>
        <p:spPr>
          <a:xfrm flipH="1">
            <a:off x="6264275" y="1042988"/>
            <a:ext cx="0" cy="71913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49" name="Line 37"/>
          <p:cNvSpPr/>
          <p:nvPr/>
        </p:nvSpPr>
        <p:spPr>
          <a:xfrm flipH="1" flipV="1">
            <a:off x="6264275" y="241300"/>
            <a:ext cx="9525" cy="7778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50" name="Oval 38"/>
          <p:cNvSpPr/>
          <p:nvPr/>
        </p:nvSpPr>
        <p:spPr>
          <a:xfrm>
            <a:off x="6159500" y="963613"/>
            <a:ext cx="190500" cy="793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7854950" y="550863"/>
            <a:ext cx="788988" cy="1425575"/>
          </a:xfrm>
          <a:prstGeom prst="wedgeRoundRectCallout">
            <a:avLst>
              <a:gd name="adj1" fmla="val -114588"/>
              <a:gd name="adj2" fmla="val 12139"/>
              <a:gd name="adj3" fmla="val 16667"/>
            </a:avLst>
          </a:prstGeom>
          <a:solidFill>
            <a:srgbClr val="86DC56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漂浮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bldLvl="0" animBg="1"/>
      <p:bldP spid="13326" grpId="0" bldLvl="0" animBg="1"/>
      <p:bldP spid="13327" grpId="0" bldLvl="0" animBg="1"/>
      <p:bldP spid="13339" grpId="0" bldLvl="0" animBg="1"/>
      <p:bldP spid="13340" grpId="0" bldLvl="0" animBg="1"/>
      <p:bldP spid="13341" grpId="0" bldLvl="0" animBg="1"/>
      <p:bldP spid="13343" grpId="0" bldLvl="0" animBg="1"/>
      <p:bldP spid="13344" grpId="0" bldLvl="0" animBg="1"/>
      <p:bldP spid="13346" grpId="0" bldLvl="0" animBg="1"/>
      <p:bldP spid="13347" grpId="0" bldLvl="0" animBg="1"/>
      <p:bldP spid="13350" grpId="0" bldLvl="0" animBg="1"/>
      <p:bldP spid="1335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826000" y="654050"/>
            <a:ext cx="1117600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zh-CN" altLang="en-US" sz="36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浮</a:t>
            </a:r>
          </a:p>
        </p:txBody>
      </p:sp>
      <p:grpSp>
        <p:nvGrpSpPr>
          <p:cNvPr id="13315" name="Group 3"/>
          <p:cNvGrpSpPr/>
          <p:nvPr/>
        </p:nvGrpSpPr>
        <p:grpSpPr>
          <a:xfrm>
            <a:off x="3529013" y="708025"/>
            <a:ext cx="2160587" cy="2251075"/>
            <a:chOff x="2223" y="446"/>
            <a:chExt cx="1361" cy="1418"/>
          </a:xfrm>
        </p:grpSpPr>
        <p:grpSp>
          <p:nvGrpSpPr>
            <p:cNvPr id="13328" name="Group 4"/>
            <p:cNvGrpSpPr/>
            <p:nvPr/>
          </p:nvGrpSpPr>
          <p:grpSpPr>
            <a:xfrm>
              <a:off x="2223" y="446"/>
              <a:ext cx="1361" cy="1418"/>
              <a:chOff x="2223" y="446"/>
              <a:chExt cx="1361" cy="1418"/>
            </a:xfrm>
          </p:grpSpPr>
          <p:sp>
            <p:nvSpPr>
              <p:cNvPr id="13330" name="AutoShape 5"/>
              <p:cNvSpPr/>
              <p:nvPr/>
            </p:nvSpPr>
            <p:spPr>
              <a:xfrm rot="-5400000">
                <a:off x="2194" y="474"/>
                <a:ext cx="1418" cy="1361"/>
              </a:xfrm>
              <a:prstGeom prst="leftBracket">
                <a:avLst>
                  <a:gd name="adj" fmla="val 8333"/>
                </a:avLst>
              </a:pr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331" name="Line 6"/>
              <p:cNvSpPr/>
              <p:nvPr/>
            </p:nvSpPr>
            <p:spPr>
              <a:xfrm>
                <a:off x="2224" y="987"/>
                <a:ext cx="136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32" name="Line 7"/>
              <p:cNvSpPr/>
              <p:nvPr/>
            </p:nvSpPr>
            <p:spPr>
              <a:xfrm>
                <a:off x="2224" y="1097"/>
                <a:ext cx="136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3" name="Line 8"/>
              <p:cNvSpPr/>
              <p:nvPr/>
            </p:nvSpPr>
            <p:spPr>
              <a:xfrm>
                <a:off x="2224" y="1200"/>
                <a:ext cx="136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4" name="Line 9"/>
              <p:cNvSpPr/>
              <p:nvPr/>
            </p:nvSpPr>
            <p:spPr>
              <a:xfrm>
                <a:off x="2224" y="1316"/>
                <a:ext cx="136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5" name="Line 10"/>
              <p:cNvSpPr/>
              <p:nvPr/>
            </p:nvSpPr>
            <p:spPr>
              <a:xfrm>
                <a:off x="2269" y="1426"/>
                <a:ext cx="127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6" name="Line 11"/>
              <p:cNvSpPr/>
              <p:nvPr/>
            </p:nvSpPr>
            <p:spPr>
              <a:xfrm>
                <a:off x="2269" y="1535"/>
                <a:ext cx="127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7" name="Line 12"/>
              <p:cNvSpPr/>
              <p:nvPr/>
            </p:nvSpPr>
            <p:spPr>
              <a:xfrm>
                <a:off x="2269" y="1754"/>
                <a:ext cx="127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8" name="Line 13"/>
              <p:cNvSpPr/>
              <p:nvPr/>
            </p:nvSpPr>
            <p:spPr>
              <a:xfrm>
                <a:off x="2314" y="1864"/>
                <a:ext cx="118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3339" name="Line 14"/>
              <p:cNvSpPr/>
              <p:nvPr/>
            </p:nvSpPr>
            <p:spPr>
              <a:xfrm>
                <a:off x="2269" y="1645"/>
                <a:ext cx="1270" cy="0"/>
              </a:xfrm>
              <a:prstGeom prst="line">
                <a:avLst/>
              </a:prstGeom>
              <a:ln w="38100" cap="flat" cmpd="sng">
                <a:solidFill>
                  <a:schemeClr val="hlink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13329" name="Oval 15"/>
            <p:cNvSpPr/>
            <p:nvPr/>
          </p:nvSpPr>
          <p:spPr>
            <a:xfrm>
              <a:off x="2668" y="1113"/>
              <a:ext cx="423" cy="469"/>
            </a:xfrm>
            <a:prstGeom prst="ellipse">
              <a:avLst/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04" name="Rectangle 16"/>
          <p:cNvSpPr/>
          <p:nvPr/>
        </p:nvSpPr>
        <p:spPr>
          <a:xfrm>
            <a:off x="1458913" y="3733800"/>
            <a:ext cx="6553200" cy="1554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200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合力为零，即二力平衡，此时物体将静止在液体中任意深度的地方称为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悬浮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826000" y="2586038"/>
            <a:ext cx="533400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2306" name="Line 18"/>
          <p:cNvSpPr/>
          <p:nvPr/>
        </p:nvSpPr>
        <p:spPr>
          <a:xfrm rot="10800000">
            <a:off x="4572000" y="1287463"/>
            <a:ext cx="0" cy="8540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7" name="Line 19"/>
          <p:cNvSpPr/>
          <p:nvPr/>
        </p:nvSpPr>
        <p:spPr>
          <a:xfrm flipH="1">
            <a:off x="4572000" y="2141538"/>
            <a:ext cx="0" cy="83026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0" name="AutoShape 20"/>
          <p:cNvSpPr/>
          <p:nvPr/>
        </p:nvSpPr>
        <p:spPr>
          <a:xfrm>
            <a:off x="6716713" y="1709738"/>
            <a:ext cx="1295400" cy="727075"/>
          </a:xfrm>
          <a:prstGeom prst="wedgeRoundRectCallout">
            <a:avLst>
              <a:gd name="adj1" fmla="val -96935"/>
              <a:gd name="adj2" fmla="val 17032"/>
              <a:gd name="adj3" fmla="val 16667"/>
            </a:avLst>
          </a:prstGeom>
          <a:solidFill>
            <a:srgbClr val="86DC5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36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悬浮</a:t>
            </a:r>
          </a:p>
        </p:txBody>
      </p:sp>
      <p:sp>
        <p:nvSpPr>
          <p:cNvPr id="12309" name="Line 21"/>
          <p:cNvSpPr/>
          <p:nvPr/>
        </p:nvSpPr>
        <p:spPr>
          <a:xfrm rot="10800000">
            <a:off x="4572000" y="1295400"/>
            <a:ext cx="0" cy="8540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0" name="Line 22"/>
          <p:cNvSpPr/>
          <p:nvPr/>
        </p:nvSpPr>
        <p:spPr>
          <a:xfrm rot="10800000">
            <a:off x="4572000" y="1295400"/>
            <a:ext cx="0" cy="8540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1" name="Line 23"/>
          <p:cNvSpPr/>
          <p:nvPr/>
        </p:nvSpPr>
        <p:spPr>
          <a:xfrm rot="10800000">
            <a:off x="4572000" y="1295400"/>
            <a:ext cx="0" cy="8540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2" name="Line 24"/>
          <p:cNvSpPr/>
          <p:nvPr/>
        </p:nvSpPr>
        <p:spPr>
          <a:xfrm flipH="1">
            <a:off x="4572000" y="2133600"/>
            <a:ext cx="0" cy="8302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3" name="Line 25"/>
          <p:cNvSpPr/>
          <p:nvPr/>
        </p:nvSpPr>
        <p:spPr>
          <a:xfrm flipH="1">
            <a:off x="4572000" y="2133600"/>
            <a:ext cx="0" cy="8302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6" name="Line 26"/>
          <p:cNvSpPr/>
          <p:nvPr/>
        </p:nvSpPr>
        <p:spPr>
          <a:xfrm flipH="1">
            <a:off x="4572000" y="2149475"/>
            <a:ext cx="0" cy="8143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5" name="Oval 27"/>
          <p:cNvSpPr/>
          <p:nvPr/>
        </p:nvSpPr>
        <p:spPr>
          <a:xfrm>
            <a:off x="4495800" y="2079625"/>
            <a:ext cx="152400" cy="119063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304" grpId="0"/>
      <p:bldP spid="12305" grpId="0" bldLvl="0" animBg="1"/>
      <p:bldP spid="123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/>
          </p:cNvSpPr>
          <p:nvPr>
            <p:ph type="title"/>
          </p:nvPr>
        </p:nvSpPr>
        <p:spPr>
          <a:xfrm>
            <a:off x="89535" y="260350"/>
            <a:ext cx="9054465" cy="803275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l" eaLnBrk="1" hangingPunct="1"/>
            <a:r>
              <a:rPr lang="en-US" altLang="zh-CN" sz="2400" b="1" dirty="0">
                <a:solidFill>
                  <a:schemeClr val="tx1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物体的沉浮条件：</a:t>
            </a:r>
            <a:b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     物体的浮沉取决于物体所受的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浮力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重力</a:t>
            </a:r>
            <a:r>
              <a:rPr lang="zh-CN" altLang="en-US" sz="2800" b="1" dirty="0">
                <a:solidFill>
                  <a:schemeClr val="tx1"/>
                </a:solidFill>
                <a:ea typeface="黑体" panose="02010609060101010101" pitchFamily="49" charset="-122"/>
              </a:rPr>
              <a:t>的大小。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914400" y="3799205"/>
            <a:ext cx="3091815" cy="2703808"/>
            <a:chOff x="641" y="2393"/>
            <a:chExt cx="1790" cy="1715"/>
          </a:xfrm>
        </p:grpSpPr>
        <p:pic>
          <p:nvPicPr>
            <p:cNvPr id="1057" name="Picture 4"/>
            <p:cNvPicPr>
              <a:picLocks noChangeAspect="1"/>
            </p:cNvPicPr>
            <p:nvPr/>
          </p:nvPicPr>
          <p:blipFill>
            <a:blip r:embed="rId3" cstate="print"/>
            <a:srcRect r="-96" b="-11"/>
            <a:stretch>
              <a:fillRect/>
            </a:stretch>
          </p:blipFill>
          <p:spPr>
            <a:xfrm>
              <a:off x="641" y="2393"/>
              <a:ext cx="1790" cy="1648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1029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" y="3115"/>
              <a:ext cx="118" cy="132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1058" name="Oval 6"/>
            <p:cNvSpPr/>
            <p:nvPr/>
          </p:nvSpPr>
          <p:spPr>
            <a:xfrm>
              <a:off x="1540" y="3171"/>
              <a:ext cx="18" cy="2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9" name="Line 7"/>
            <p:cNvSpPr/>
            <p:nvPr/>
          </p:nvSpPr>
          <p:spPr>
            <a:xfrm>
              <a:off x="1550" y="3180"/>
              <a:ext cx="0" cy="434"/>
            </a:xfrm>
            <a:prstGeom prst="line">
              <a:avLst/>
            </a:prstGeom>
            <a:ln w="57150" cap="flat" cmpd="sng">
              <a:solidFill>
                <a:srgbClr val="FF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60" name="Text Box 8"/>
            <p:cNvSpPr txBox="1"/>
            <p:nvPr/>
          </p:nvSpPr>
          <p:spPr>
            <a:xfrm>
              <a:off x="1590" y="3405"/>
              <a:ext cx="165" cy="36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</a:p>
          </p:txBody>
        </p:sp>
        <p:sp>
          <p:nvSpPr>
            <p:cNvPr id="1061" name="Line 9"/>
            <p:cNvSpPr/>
            <p:nvPr/>
          </p:nvSpPr>
          <p:spPr>
            <a:xfrm>
              <a:off x="1550" y="2717"/>
              <a:ext cx="0" cy="46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1062" name="Text Box 10"/>
            <p:cNvSpPr txBox="1"/>
            <p:nvPr/>
          </p:nvSpPr>
          <p:spPr>
            <a:xfrm>
              <a:off x="1507" y="2551"/>
              <a:ext cx="688" cy="36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zh-CN" altLang="en-US" sz="3200" baseline="-25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浮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902" y="3818"/>
              <a:ext cx="1293" cy="290"/>
            </a:xfrm>
            <a:prstGeom prst="rect">
              <a:avLst/>
            </a:prstGeom>
            <a:noFill/>
            <a:ln w="2857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F</a:t>
              </a:r>
              <a:r>
                <a:rPr kumimoji="1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浮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=G  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悬浮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914400" y="1153160"/>
            <a:ext cx="3160713" cy="2371725"/>
            <a:chOff x="2784" y="786"/>
            <a:chExt cx="1991" cy="1494"/>
          </a:xfrm>
        </p:grpSpPr>
        <p:pic>
          <p:nvPicPr>
            <p:cNvPr id="1043" name="Picture 22"/>
            <p:cNvPicPr>
              <a:picLocks noChangeAspect="1"/>
            </p:cNvPicPr>
            <p:nvPr/>
          </p:nvPicPr>
          <p:blipFill>
            <a:blip r:embed="rId3" cstate="print"/>
            <a:srcRect r="-96" b="-11"/>
            <a:stretch>
              <a:fillRect/>
            </a:stretch>
          </p:blipFill>
          <p:spPr>
            <a:xfrm>
              <a:off x="2784" y="786"/>
              <a:ext cx="1991" cy="149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1027" name="Object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0" y="1344"/>
              <a:ext cx="118" cy="132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1044" name="Oval 24"/>
            <p:cNvSpPr/>
            <p:nvPr/>
          </p:nvSpPr>
          <p:spPr>
            <a:xfrm>
              <a:off x="3581" y="1400"/>
              <a:ext cx="18" cy="20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Line 25"/>
            <p:cNvSpPr/>
            <p:nvPr/>
          </p:nvSpPr>
          <p:spPr>
            <a:xfrm>
              <a:off x="3580" y="1453"/>
              <a:ext cx="0" cy="478"/>
            </a:xfrm>
            <a:prstGeom prst="line">
              <a:avLst/>
            </a:prstGeom>
            <a:ln w="57150" cap="flat" cmpd="sng">
              <a:solidFill>
                <a:srgbClr val="FF99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46" name="Text Box 26"/>
            <p:cNvSpPr txBox="1"/>
            <p:nvPr/>
          </p:nvSpPr>
          <p:spPr>
            <a:xfrm>
              <a:off x="3796" y="1612"/>
              <a:ext cx="165" cy="3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</a:p>
          </p:txBody>
        </p:sp>
        <p:sp>
          <p:nvSpPr>
            <p:cNvPr id="1047" name="Line 27"/>
            <p:cNvSpPr/>
            <p:nvPr/>
          </p:nvSpPr>
          <p:spPr>
            <a:xfrm>
              <a:off x="3580" y="1088"/>
              <a:ext cx="0" cy="355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225" y="1931"/>
              <a:ext cx="1110" cy="288"/>
            </a:xfrm>
            <a:prstGeom prst="rect">
              <a:avLst/>
            </a:prstGeom>
            <a:noFill/>
            <a:ln w="2857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F</a:t>
              </a:r>
              <a:r>
                <a:rPr kumimoji="1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浮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&lt;G  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下沉</a:t>
              </a:r>
            </a:p>
          </p:txBody>
        </p:sp>
        <p:sp>
          <p:nvSpPr>
            <p:cNvPr id="1049" name="Text Box 29"/>
            <p:cNvSpPr txBox="1"/>
            <p:nvPr/>
          </p:nvSpPr>
          <p:spPr>
            <a:xfrm>
              <a:off x="3632" y="863"/>
              <a:ext cx="688" cy="3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zh-CN" altLang="en-US" sz="3200" baseline="-25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浮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4430713" y="3606800"/>
            <a:ext cx="3157537" cy="2892425"/>
            <a:chOff x="2791" y="2272"/>
            <a:chExt cx="1989" cy="1822"/>
          </a:xfrm>
        </p:grpSpPr>
        <p:sp>
          <p:nvSpPr>
            <p:cNvPr id="1035" name="Text Box 31"/>
            <p:cNvSpPr txBox="1"/>
            <p:nvPr/>
          </p:nvSpPr>
          <p:spPr>
            <a:xfrm>
              <a:off x="3684" y="2272"/>
              <a:ext cx="688" cy="365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zh-CN" altLang="en-US" sz="3200" baseline="-25000" dirty="0">
                  <a:latin typeface="黑体" panose="02010609060101010101" pitchFamily="49" charset="-122"/>
                  <a:ea typeface="黑体" panose="02010609060101010101" pitchFamily="49" charset="-122"/>
                </a:rPr>
                <a:t>浮</a:t>
              </a:r>
            </a:p>
          </p:txBody>
        </p:sp>
        <p:grpSp>
          <p:nvGrpSpPr>
            <p:cNvPr id="1036" name="Group 32"/>
            <p:cNvGrpSpPr/>
            <p:nvPr/>
          </p:nvGrpSpPr>
          <p:grpSpPr>
            <a:xfrm>
              <a:off x="2791" y="2332"/>
              <a:ext cx="1989" cy="1762"/>
              <a:chOff x="2791" y="2332"/>
              <a:chExt cx="1989" cy="1762"/>
            </a:xfrm>
          </p:grpSpPr>
          <p:pic>
            <p:nvPicPr>
              <p:cNvPr id="1037" name="Picture 33"/>
              <p:cNvPicPr>
                <a:picLocks noChangeAspect="1"/>
              </p:cNvPicPr>
              <p:nvPr/>
            </p:nvPicPr>
            <p:blipFill>
              <a:blip r:embed="rId3" cstate="print"/>
              <a:srcRect r="-96" b="-11"/>
              <a:stretch>
                <a:fillRect/>
              </a:stretch>
            </p:blipFill>
            <p:spPr>
              <a:xfrm>
                <a:off x="2791" y="2365"/>
                <a:ext cx="1989" cy="1693"/>
              </a:xfrm>
              <a:prstGeom prst="rect">
                <a:avLst/>
              </a:prstGeom>
              <a:noFill/>
              <a:ln w="28575">
                <a:noFill/>
              </a:ln>
            </p:spPr>
          </p:pic>
          <p:pic>
            <p:nvPicPr>
              <p:cNvPr id="1026" name="Object 3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96" y="2730"/>
                <a:ext cx="118" cy="132"/>
              </a:xfrm>
              <a:prstGeom prst="rect">
                <a:avLst/>
              </a:prstGeom>
              <a:noFill/>
              <a:ln w="28575">
                <a:noFill/>
              </a:ln>
            </p:spPr>
          </p:pic>
          <p:sp>
            <p:nvSpPr>
              <p:cNvPr id="1038" name="Oval 35"/>
              <p:cNvSpPr/>
              <p:nvPr/>
            </p:nvSpPr>
            <p:spPr>
              <a:xfrm>
                <a:off x="3746" y="3160"/>
                <a:ext cx="18" cy="20"/>
              </a:xfrm>
              <a:prstGeom prst="ellipse">
                <a:avLst/>
              </a:prstGeom>
              <a:solidFill>
                <a:srgbClr val="FF0000"/>
              </a:solidFill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9" name="Line 36"/>
              <p:cNvSpPr/>
              <p:nvPr/>
            </p:nvSpPr>
            <p:spPr>
              <a:xfrm>
                <a:off x="3756" y="2795"/>
                <a:ext cx="0" cy="478"/>
              </a:xfrm>
              <a:prstGeom prst="line">
                <a:avLst/>
              </a:prstGeom>
              <a:ln w="57150" cap="flat" cmpd="sng">
                <a:solidFill>
                  <a:srgbClr val="FF99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40" name="Text Box 37"/>
              <p:cNvSpPr txBox="1"/>
              <p:nvPr/>
            </p:nvSpPr>
            <p:spPr>
              <a:xfrm>
                <a:off x="3796" y="3020"/>
                <a:ext cx="161" cy="3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eaLnBrk="1" hangingPunct="1"/>
                <a:r>
                  <a:rPr lang="en-US" altLang="zh-CN" sz="32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G</a:t>
                </a:r>
              </a:p>
            </p:txBody>
          </p:sp>
          <p:sp>
            <p:nvSpPr>
              <p:cNvPr id="1041" name="Line 38"/>
              <p:cNvSpPr/>
              <p:nvPr/>
            </p:nvSpPr>
            <p:spPr>
              <a:xfrm>
                <a:off x="3756" y="2332"/>
                <a:ext cx="0" cy="464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triangle" w="med" len="med"/>
                <a:tailEnd type="none" w="med" len="med"/>
              </a:ln>
            </p:spPr>
          </p:sp>
          <p:sp>
            <p:nvSpPr>
              <p:cNvPr id="9255" name="Text Box 39"/>
              <p:cNvSpPr txBox="1">
                <a:spLocks noChangeArrowheads="1"/>
              </p:cNvSpPr>
              <p:nvPr/>
            </p:nvSpPr>
            <p:spPr bwMode="auto">
              <a:xfrm>
                <a:off x="3108" y="3806"/>
                <a:ext cx="1336" cy="288"/>
              </a:xfrm>
              <a:prstGeom prst="rect">
                <a:avLst/>
              </a:prstGeom>
              <a:noFill/>
              <a:ln w="2857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F</a:t>
                </a:r>
                <a:r>
                  <a:rPr kumimoji="1" lang="zh-CN" altLang="en-US" sz="2400" b="1" i="0" u="none" strike="noStrike" kern="1200" cap="none" spc="0" normalizeH="0" baseline="-2500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浮</a:t>
                </a:r>
                <a:r>
                  <a:rPr kumimoji="1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=G  </a:t>
                </a:r>
                <a:r>
                  <a:rPr kumimoji="1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漂浮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430395" y="1045210"/>
            <a:ext cx="3169920" cy="2559685"/>
            <a:chOff x="6977" y="1646"/>
            <a:chExt cx="4992" cy="4031"/>
          </a:xfrm>
        </p:grpSpPr>
        <p:pic>
          <p:nvPicPr>
            <p:cNvPr id="1050" name="Picture 13"/>
            <p:cNvPicPr>
              <a:picLocks noChangeAspect="1"/>
            </p:cNvPicPr>
            <p:nvPr/>
          </p:nvPicPr>
          <p:blipFill>
            <a:blip r:embed="rId3" cstate="print"/>
            <a:srcRect r="-96" b="-11"/>
            <a:stretch>
              <a:fillRect/>
            </a:stretch>
          </p:blipFill>
          <p:spPr>
            <a:xfrm>
              <a:off x="6977" y="1785"/>
              <a:ext cx="4992" cy="3892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1028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6" y="3284"/>
              <a:ext cx="325" cy="339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1051" name="Oval 15"/>
            <p:cNvSpPr/>
            <p:nvPr/>
          </p:nvSpPr>
          <p:spPr>
            <a:xfrm>
              <a:off x="9294" y="3089"/>
              <a:ext cx="50" cy="51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Text Box 17"/>
            <p:cNvSpPr txBox="1"/>
            <p:nvPr/>
          </p:nvSpPr>
          <p:spPr>
            <a:xfrm>
              <a:off x="9432" y="4029"/>
              <a:ext cx="455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G</a:t>
              </a:r>
            </a:p>
          </p:txBody>
        </p:sp>
        <p:sp>
          <p:nvSpPr>
            <p:cNvPr id="1054" name="Line 18"/>
            <p:cNvSpPr/>
            <p:nvPr/>
          </p:nvSpPr>
          <p:spPr>
            <a:xfrm flipH="1">
              <a:off x="9308" y="1646"/>
              <a:ext cx="28" cy="1813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7842" y="4822"/>
              <a:ext cx="3053" cy="720"/>
            </a:xfrm>
            <a:prstGeom prst="rect">
              <a:avLst/>
            </a:prstGeom>
            <a:noFill/>
            <a:ln w="2857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F</a:t>
              </a:r>
              <a:r>
                <a:rPr kumimoji="1" lang="zh-CN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浮</a:t>
              </a:r>
              <a:r>
                <a:rPr kumimoji="1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&gt;G  </a:t>
              </a: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上浮</a:t>
              </a:r>
            </a:p>
          </p:txBody>
        </p:sp>
        <p:sp>
          <p:nvSpPr>
            <p:cNvPr id="1056" name="Text Box 20"/>
            <p:cNvSpPr txBox="1"/>
            <p:nvPr/>
          </p:nvSpPr>
          <p:spPr>
            <a:xfrm>
              <a:off x="8999" y="1646"/>
              <a:ext cx="1895" cy="912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  <a:r>
                <a:rPr lang="zh-CN" altLang="en-US" sz="3200" baseline="-25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浮</a:t>
              </a:r>
            </a:p>
          </p:txBody>
        </p:sp>
        <p:sp>
          <p:nvSpPr>
            <p:cNvPr id="6" name="Line 25"/>
            <p:cNvSpPr/>
            <p:nvPr/>
          </p:nvSpPr>
          <p:spPr>
            <a:xfrm>
              <a:off x="9322" y="3541"/>
              <a:ext cx="0" cy="1195"/>
            </a:xfrm>
            <a:prstGeom prst="line">
              <a:avLst/>
            </a:prstGeom>
            <a:ln w="57150" cap="flat" cmpd="sng">
              <a:solidFill>
                <a:srgbClr val="FF99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" name="Text Box 20"/>
          <p:cNvSpPr txBox="1"/>
          <p:nvPr/>
        </p:nvSpPr>
        <p:spPr>
          <a:xfrm>
            <a:off x="5814334" y="3604994"/>
            <a:ext cx="1203590" cy="5791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3200" baseline="-25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浮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462915" y="88900"/>
            <a:ext cx="7772400" cy="113601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物体的浮沉条件</a:t>
            </a:r>
          </a:p>
        </p:txBody>
      </p:sp>
      <p:sp>
        <p:nvSpPr>
          <p:cNvPr id="15363" name="Text Box 3"/>
          <p:cNvSpPr txBox="1"/>
          <p:nvPr/>
        </p:nvSpPr>
        <p:spPr>
          <a:xfrm>
            <a:off x="1816100" y="2354263"/>
            <a:ext cx="309880" cy="3657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type="subTitle" idx="1"/>
          </p:nvPr>
        </p:nvSpPr>
        <p:spPr>
          <a:xfrm>
            <a:off x="665480" y="981075"/>
            <a:ext cx="7812088" cy="4895850"/>
          </a:xfrm>
        </p:spPr>
        <p:txBody>
          <a:bodyPr vert="horz" wrap="square" lIns="91440" tIns="45720" rIns="91440" bIns="45720" anchor="t"/>
          <a:lstStyle/>
          <a:p>
            <a:pPr algn="l" eaLnBrk="1" hangingPunct="1"/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浸没在液体中的物体</a:t>
            </a:r>
          </a:p>
          <a:p>
            <a:pPr algn="l" eaLnBrk="1" hangingPunct="1"/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　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lang="zh-CN" altLang="en-US" sz="3200" b="1" baseline="-1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时，合力方向竖直向下，物体就下沉．</a:t>
            </a:r>
          </a:p>
          <a:p>
            <a:pPr algn="l" eaLnBrk="1" hangingPunct="1"/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F</a:t>
            </a:r>
            <a:r>
              <a:rPr lang="zh-CN" altLang="en-US" sz="3200" b="1" baseline="-1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＞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G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时，合力方向竖直向上，物体就上浮．</a:t>
            </a:r>
            <a:endParaRPr lang="zh-CN" altLang="en-US" sz="3200" b="1" dirty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algn="l" eaLnBrk="1" hangingPunct="1"/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　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lang="zh-CN" altLang="en-US" sz="3200" b="1" baseline="-1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</a:t>
            </a:r>
            <a:r>
              <a:rPr lang="zh-CN" altLang="en-US" sz="32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时，合力为零，即二力平衡此时物体将悬浮．</a:t>
            </a:r>
          </a:p>
          <a:p>
            <a:pPr algn="l" eaLnBrk="1" hangingPunct="1"/>
            <a:r>
              <a:rPr lang="zh-CN" altLang="en-US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1048" y="4450715"/>
            <a:ext cx="5184775" cy="579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物体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漂浮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时，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kumimoji="0" lang="zh-CN" altLang="en-US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＝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10" y="5280978"/>
            <a:ext cx="79295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★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漂浮和悬浮是一种状态（静止状态）；而上浮和下沉是一种过程（运动过程）。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/>
          <p:nvPr/>
        </p:nvSpPr>
        <p:spPr>
          <a:xfrm>
            <a:off x="0" y="1090930"/>
            <a:ext cx="9144000" cy="2103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图中甲、乙、丙、丁是四个材料、体积、形状互不相同的物体，图中注明了它们的沉浮情况，试说出每个物体受到的浮力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F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与重力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G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的大小关系。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381000" y="3127375"/>
            <a:ext cx="8077200" cy="2895600"/>
            <a:chOff x="0" y="0"/>
            <a:chExt cx="5088" cy="1920"/>
          </a:xfrm>
        </p:grpSpPr>
        <p:sp>
          <p:nvSpPr>
            <p:cNvPr id="44072" name="Rectangle 4"/>
            <p:cNvSpPr/>
            <p:nvPr/>
          </p:nvSpPr>
          <p:spPr>
            <a:xfrm>
              <a:off x="0" y="0"/>
              <a:ext cx="5088" cy="1920"/>
            </a:xfrm>
            <a:prstGeom prst="rect">
              <a:avLst/>
            </a:prstGeom>
            <a:solidFill>
              <a:srgbClr val="99CCFF"/>
            </a:solidFill>
            <a:ln w="12700" cap="sq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73" name="Line 5"/>
            <p:cNvSpPr/>
            <p:nvPr/>
          </p:nvSpPr>
          <p:spPr>
            <a:xfrm>
              <a:off x="48" y="240"/>
              <a:ext cx="4896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4074" name="Line 6"/>
            <p:cNvSpPr/>
            <p:nvPr/>
          </p:nvSpPr>
          <p:spPr>
            <a:xfrm>
              <a:off x="144" y="480"/>
              <a:ext cx="4944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4075" name="Line 7"/>
            <p:cNvSpPr/>
            <p:nvPr/>
          </p:nvSpPr>
          <p:spPr>
            <a:xfrm>
              <a:off x="96" y="720"/>
              <a:ext cx="4992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4076" name="Line 8"/>
            <p:cNvSpPr/>
            <p:nvPr/>
          </p:nvSpPr>
          <p:spPr>
            <a:xfrm>
              <a:off x="96" y="1008"/>
              <a:ext cx="4992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4077" name="Line 9"/>
            <p:cNvSpPr/>
            <p:nvPr/>
          </p:nvSpPr>
          <p:spPr>
            <a:xfrm>
              <a:off x="48" y="1296"/>
              <a:ext cx="5040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4078" name="Line 10"/>
            <p:cNvSpPr/>
            <p:nvPr/>
          </p:nvSpPr>
          <p:spPr>
            <a:xfrm>
              <a:off x="48" y="1536"/>
              <a:ext cx="5040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4079" name="Line 11"/>
            <p:cNvSpPr/>
            <p:nvPr/>
          </p:nvSpPr>
          <p:spPr>
            <a:xfrm>
              <a:off x="48" y="1728"/>
              <a:ext cx="4896" cy="0"/>
            </a:xfrm>
            <a:prstGeom prst="line">
              <a:avLst/>
            </a:prstGeom>
            <a:ln w="12700" cap="flat" cmpd="sng">
              <a:solidFill>
                <a:schemeClr val="bg1"/>
              </a:solidFill>
              <a:prstDash val="lgDash"/>
              <a:headEnd type="none" w="med" len="med"/>
              <a:tailEnd type="none" w="med" len="med"/>
            </a:ln>
          </p:spPr>
        </p:sp>
      </p:grpSp>
      <p:grpSp>
        <p:nvGrpSpPr>
          <p:cNvPr id="3" name="Group 12"/>
          <p:cNvGrpSpPr/>
          <p:nvPr/>
        </p:nvGrpSpPr>
        <p:grpSpPr>
          <a:xfrm>
            <a:off x="1079500" y="4265295"/>
            <a:ext cx="762000" cy="1524000"/>
            <a:chOff x="0" y="0"/>
            <a:chExt cx="384" cy="912"/>
          </a:xfrm>
        </p:grpSpPr>
        <p:sp>
          <p:nvSpPr>
            <p:cNvPr id="44070" name="Oval 13"/>
            <p:cNvSpPr/>
            <p:nvPr/>
          </p:nvSpPr>
          <p:spPr>
            <a:xfrm>
              <a:off x="0" y="240"/>
              <a:ext cx="384" cy="6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71" name="Line 14"/>
            <p:cNvSpPr/>
            <p:nvPr/>
          </p:nvSpPr>
          <p:spPr>
            <a:xfrm flipV="1">
              <a:off x="192" y="0"/>
              <a:ext cx="0" cy="576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headEnd type="none" w="med" len="med"/>
              <a:tailEnd type="triangle" w="sm" len="sm"/>
            </a:ln>
          </p:spPr>
        </p:sp>
      </p:grpSp>
      <p:grpSp>
        <p:nvGrpSpPr>
          <p:cNvPr id="4" name="Group 15"/>
          <p:cNvGrpSpPr/>
          <p:nvPr/>
        </p:nvGrpSpPr>
        <p:grpSpPr>
          <a:xfrm>
            <a:off x="3030220" y="4267200"/>
            <a:ext cx="914400" cy="1676400"/>
            <a:chOff x="0" y="0"/>
            <a:chExt cx="576" cy="1104"/>
          </a:xfrm>
        </p:grpSpPr>
        <p:sp>
          <p:nvSpPr>
            <p:cNvPr id="44068" name="Rectangle 16"/>
            <p:cNvSpPr/>
            <p:nvPr/>
          </p:nvSpPr>
          <p:spPr>
            <a:xfrm>
              <a:off x="0" y="0"/>
              <a:ext cx="576" cy="528"/>
            </a:xfrm>
            <a:prstGeom prst="rect">
              <a:avLst/>
            </a:prstGeom>
            <a:gradFill rotWithShape="0">
              <a:gsLst>
                <a:gs pos="0">
                  <a:srgbClr val="33CC33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69" name="Line 17"/>
            <p:cNvSpPr/>
            <p:nvPr/>
          </p:nvSpPr>
          <p:spPr>
            <a:xfrm>
              <a:off x="288" y="288"/>
              <a:ext cx="0" cy="816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headEnd type="none" w="med" len="med"/>
              <a:tailEnd type="triangle" w="sm" len="sm"/>
            </a:ln>
          </p:spPr>
        </p:sp>
      </p:grpSp>
      <p:grpSp>
        <p:nvGrpSpPr>
          <p:cNvPr id="5" name="Group 18"/>
          <p:cNvGrpSpPr/>
          <p:nvPr/>
        </p:nvGrpSpPr>
        <p:grpSpPr>
          <a:xfrm>
            <a:off x="4953000" y="2327275"/>
            <a:ext cx="1066800" cy="1524000"/>
            <a:chOff x="0" y="0"/>
            <a:chExt cx="672" cy="960"/>
          </a:xfrm>
        </p:grpSpPr>
        <p:sp>
          <p:nvSpPr>
            <p:cNvPr id="44066" name="Oval 19"/>
            <p:cNvSpPr/>
            <p:nvPr/>
          </p:nvSpPr>
          <p:spPr>
            <a:xfrm>
              <a:off x="0" y="336"/>
              <a:ext cx="672" cy="624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67" name="Line 20"/>
            <p:cNvSpPr/>
            <p:nvPr/>
          </p:nvSpPr>
          <p:spPr>
            <a:xfrm flipV="1">
              <a:off x="336" y="0"/>
              <a:ext cx="1" cy="672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headEnd type="none" w="med" len="med"/>
              <a:tailEnd type="triangle" w="sm" len="sm"/>
            </a:ln>
          </p:spPr>
        </p:sp>
      </p:grpSp>
      <p:grpSp>
        <p:nvGrpSpPr>
          <p:cNvPr id="6" name="Group 21"/>
          <p:cNvGrpSpPr/>
          <p:nvPr/>
        </p:nvGrpSpPr>
        <p:grpSpPr>
          <a:xfrm>
            <a:off x="6781800" y="4267200"/>
            <a:ext cx="914400" cy="1676400"/>
            <a:chOff x="0" y="0"/>
            <a:chExt cx="576" cy="1056"/>
          </a:xfrm>
        </p:grpSpPr>
        <p:sp>
          <p:nvSpPr>
            <p:cNvPr id="44064" name="AutoShape 22"/>
            <p:cNvSpPr/>
            <p:nvPr/>
          </p:nvSpPr>
          <p:spPr>
            <a:xfrm>
              <a:off x="0" y="0"/>
              <a:ext cx="576" cy="864"/>
            </a:xfrm>
            <a:prstGeom prst="diamond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669900"/>
                </a:gs>
              </a:gsLst>
              <a:path path="shape">
                <a:fillToRect l="50000" t="50000" r="50000" b="50000"/>
              </a:path>
              <a:tileRect/>
            </a:gradFill>
            <a:ln w="1270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4065" name="Line 23"/>
            <p:cNvSpPr/>
            <p:nvPr/>
          </p:nvSpPr>
          <p:spPr>
            <a:xfrm>
              <a:off x="288" y="432"/>
              <a:ext cx="0" cy="624"/>
            </a:xfrm>
            <a:prstGeom prst="line">
              <a:avLst/>
            </a:prstGeom>
            <a:ln w="38100" cap="sq" cmpd="sng">
              <a:solidFill>
                <a:srgbClr val="FF0000"/>
              </a:solidFill>
              <a:prstDash val="solid"/>
              <a:headEnd type="none" w="med" len="med"/>
              <a:tailEnd type="triangle" w="sm" len="sm"/>
            </a:ln>
          </p:spPr>
        </p:sp>
      </p:grpSp>
      <p:sp>
        <p:nvSpPr>
          <p:cNvPr id="40984" name="Text Box 24"/>
          <p:cNvSpPr txBox="1"/>
          <p:nvPr/>
        </p:nvSpPr>
        <p:spPr>
          <a:xfrm>
            <a:off x="717868" y="5181600"/>
            <a:ext cx="731520" cy="1524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甲上浮</a:t>
            </a:r>
          </a:p>
        </p:txBody>
      </p:sp>
      <p:sp>
        <p:nvSpPr>
          <p:cNvPr id="40985" name="Text Box 25"/>
          <p:cNvSpPr txBox="1"/>
          <p:nvPr/>
        </p:nvSpPr>
        <p:spPr>
          <a:xfrm>
            <a:off x="2440305" y="4267200"/>
            <a:ext cx="731520" cy="1905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乙下沉</a:t>
            </a:r>
          </a:p>
        </p:txBody>
      </p:sp>
      <p:sp>
        <p:nvSpPr>
          <p:cNvPr id="40986" name="Text Box 26"/>
          <p:cNvSpPr txBox="1"/>
          <p:nvPr/>
        </p:nvSpPr>
        <p:spPr>
          <a:xfrm>
            <a:off x="4410075" y="3505200"/>
            <a:ext cx="731520" cy="1981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丙漂浮</a:t>
            </a:r>
          </a:p>
        </p:txBody>
      </p:sp>
      <p:sp>
        <p:nvSpPr>
          <p:cNvPr id="40987" name="Text Box 27"/>
          <p:cNvSpPr txBox="1"/>
          <p:nvPr/>
        </p:nvSpPr>
        <p:spPr>
          <a:xfrm>
            <a:off x="6174105" y="4724400"/>
            <a:ext cx="731520" cy="1676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丁悬浮</a:t>
            </a:r>
          </a:p>
        </p:txBody>
      </p:sp>
      <p:sp>
        <p:nvSpPr>
          <p:cNvPr id="40988" name="Text Box 28"/>
          <p:cNvSpPr txBox="1"/>
          <p:nvPr/>
        </p:nvSpPr>
        <p:spPr>
          <a:xfrm>
            <a:off x="1449705" y="3904615"/>
            <a:ext cx="8382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600" b="1" baseline="-25000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</a:p>
        </p:txBody>
      </p:sp>
      <p:sp>
        <p:nvSpPr>
          <p:cNvPr id="40989" name="Text Box 29"/>
          <p:cNvSpPr txBox="1"/>
          <p:nvPr/>
        </p:nvSpPr>
        <p:spPr>
          <a:xfrm>
            <a:off x="4872990" y="2487295"/>
            <a:ext cx="8382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600" b="1" baseline="-25000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</a:p>
        </p:txBody>
      </p:sp>
      <p:sp>
        <p:nvSpPr>
          <p:cNvPr id="40990" name="Text Box 30"/>
          <p:cNvSpPr txBox="1"/>
          <p:nvPr/>
        </p:nvSpPr>
        <p:spPr>
          <a:xfrm>
            <a:off x="3487420" y="5486400"/>
            <a:ext cx="5334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40991" name="Rectangle 31"/>
          <p:cNvSpPr/>
          <p:nvPr/>
        </p:nvSpPr>
        <p:spPr>
          <a:xfrm>
            <a:off x="7182485" y="5623560"/>
            <a:ext cx="51371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 dirty="0">
                <a:solidFill>
                  <a:srgbClr val="8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grpSp>
        <p:nvGrpSpPr>
          <p:cNvPr id="7" name="Group 32"/>
          <p:cNvGrpSpPr/>
          <p:nvPr/>
        </p:nvGrpSpPr>
        <p:grpSpPr>
          <a:xfrm>
            <a:off x="1460500" y="5227955"/>
            <a:ext cx="603250" cy="868363"/>
            <a:chOff x="0" y="0"/>
            <a:chExt cx="380" cy="547"/>
          </a:xfrm>
        </p:grpSpPr>
        <p:sp>
          <p:nvSpPr>
            <p:cNvPr id="44062" name="Line 33"/>
            <p:cNvSpPr/>
            <p:nvPr/>
          </p:nvSpPr>
          <p:spPr>
            <a:xfrm>
              <a:off x="0" y="0"/>
              <a:ext cx="0" cy="38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4063" name="Text Box 34"/>
            <p:cNvSpPr txBox="1"/>
            <p:nvPr/>
          </p:nvSpPr>
          <p:spPr>
            <a:xfrm>
              <a:off x="56" y="144"/>
              <a:ext cx="324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36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3487420" y="3531235"/>
            <a:ext cx="754063" cy="1135063"/>
            <a:chOff x="0" y="0"/>
            <a:chExt cx="475" cy="715"/>
          </a:xfrm>
        </p:grpSpPr>
        <p:sp>
          <p:nvSpPr>
            <p:cNvPr id="44060" name="Line 36"/>
            <p:cNvSpPr/>
            <p:nvPr/>
          </p:nvSpPr>
          <p:spPr>
            <a:xfrm flipV="1">
              <a:off x="0" y="235"/>
              <a:ext cx="0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4061" name="Rectangle 37"/>
            <p:cNvSpPr/>
            <p:nvPr/>
          </p:nvSpPr>
          <p:spPr>
            <a:xfrm>
              <a:off x="11" y="0"/>
              <a:ext cx="464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36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600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</p:grpSp>
      <p:grpSp>
        <p:nvGrpSpPr>
          <p:cNvPr id="9" name="Group 38"/>
          <p:cNvGrpSpPr/>
          <p:nvPr/>
        </p:nvGrpSpPr>
        <p:grpSpPr>
          <a:xfrm>
            <a:off x="5488305" y="3394075"/>
            <a:ext cx="527050" cy="1401763"/>
            <a:chOff x="0" y="0"/>
            <a:chExt cx="332" cy="883"/>
          </a:xfrm>
        </p:grpSpPr>
        <p:sp>
          <p:nvSpPr>
            <p:cNvPr id="44058" name="Line 39"/>
            <p:cNvSpPr/>
            <p:nvPr/>
          </p:nvSpPr>
          <p:spPr>
            <a:xfrm>
              <a:off x="0" y="0"/>
              <a:ext cx="0" cy="67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4059" name="Text Box 40"/>
            <p:cNvSpPr txBox="1"/>
            <p:nvPr/>
          </p:nvSpPr>
          <p:spPr>
            <a:xfrm>
              <a:off x="8" y="480"/>
              <a:ext cx="324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36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10" name="Group 41"/>
          <p:cNvGrpSpPr/>
          <p:nvPr/>
        </p:nvGrpSpPr>
        <p:grpSpPr>
          <a:xfrm>
            <a:off x="7239000" y="3904615"/>
            <a:ext cx="754063" cy="1066800"/>
            <a:chOff x="0" y="0"/>
            <a:chExt cx="475" cy="672"/>
          </a:xfrm>
        </p:grpSpPr>
        <p:sp>
          <p:nvSpPr>
            <p:cNvPr id="44056" name="Line 42"/>
            <p:cNvSpPr/>
            <p:nvPr/>
          </p:nvSpPr>
          <p:spPr>
            <a:xfrm flipV="1">
              <a:off x="0" y="48"/>
              <a:ext cx="0" cy="62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4057" name="Rectangle 43"/>
            <p:cNvSpPr/>
            <p:nvPr/>
          </p:nvSpPr>
          <p:spPr>
            <a:xfrm>
              <a:off x="11" y="0"/>
              <a:ext cx="464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en-US" altLang="zh-CN" sz="36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600" b="1" baseline="-250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</p:grpSp>
      <p:grpSp>
        <p:nvGrpSpPr>
          <p:cNvPr id="44052" name="Group 63"/>
          <p:cNvGrpSpPr/>
          <p:nvPr/>
        </p:nvGrpSpPr>
        <p:grpSpPr>
          <a:xfrm>
            <a:off x="3148013" y="404813"/>
            <a:ext cx="2846387" cy="685800"/>
            <a:chOff x="3940" y="1200"/>
            <a:chExt cx="1793" cy="432"/>
          </a:xfrm>
        </p:grpSpPr>
        <p:sp>
          <p:nvSpPr>
            <p:cNvPr id="11" name="Rectangle 59"/>
            <p:cNvSpPr>
              <a:spLocks noChangeArrowheads="1"/>
            </p:cNvSpPr>
            <p:nvPr/>
          </p:nvSpPr>
          <p:spPr bwMode="auto">
            <a:xfrm>
              <a:off x="3940" y="1200"/>
              <a:ext cx="1724" cy="4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</a:ln>
            <a:effectLst>
              <a:outerShdw dist="35921" dir="2700000" algn="ctr" rotWithShape="0">
                <a:srgbClr val="7D7547"/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54" name="AutoShape 60"/>
            <p:cNvSpPr/>
            <p:nvPr/>
          </p:nvSpPr>
          <p:spPr>
            <a:xfrm>
              <a:off x="3940" y="1200"/>
              <a:ext cx="318" cy="432"/>
            </a:xfrm>
            <a:prstGeom prst="homePlate">
              <a:avLst>
                <a:gd name="adj" fmla="val 25000"/>
              </a:avLst>
            </a:prstGeom>
            <a:solidFill>
              <a:srgbClr val="CCCC00"/>
            </a:solidFill>
            <a:ln w="9525" cap="flat" cmpd="sng">
              <a:solidFill>
                <a:srgbClr val="CC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197" y="1269"/>
              <a:ext cx="1536" cy="33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b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粗黑简"/>
                  <a:ea typeface="黑体" panose="02010609060101010101" pitchFamily="49" charset="-122"/>
                  <a:cs typeface="+mn-cs"/>
                </a:rPr>
                <a:t>课堂演练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84" grpId="0" animBg="1"/>
      <p:bldP spid="40985" grpId="0" animBg="1"/>
      <p:bldP spid="40986" grpId="0" animBg="1"/>
      <p:bldP spid="40987" grpId="0" animBg="1"/>
      <p:bldP spid="40988" grpId="0" animBg="1"/>
      <p:bldP spid="40989" grpId="0" animBg="1"/>
      <p:bldP spid="40990" grpId="0" animBg="1"/>
      <p:bldP spid="409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5530" y="875665"/>
            <a:ext cx="5594985" cy="94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600" b="1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15515" y="875665"/>
            <a:ext cx="126682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F</a:t>
            </a:r>
            <a:r>
              <a:rPr lang="zh-CN" altLang="en-US" sz="3200" b="1" baseline="-1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浮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＜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G</a:t>
            </a:r>
            <a:endParaRPr lang="zh-CN" altLang="en-US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1191260" y="1532890"/>
            <a:ext cx="4011295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</a:pPr>
            <a:r>
              <a:rPr lang="en-US" altLang="zh-CN" sz="3200" b="1" dirty="0">
                <a:sym typeface="+mn-ea"/>
              </a:rPr>
              <a:t>ρ</a:t>
            </a:r>
            <a:r>
              <a:rPr lang="zh-CN" altLang="en-US" sz="3200" b="1" baseline="-25000" dirty="0">
                <a:sym typeface="+mn-ea"/>
              </a:rPr>
              <a:t>液</a:t>
            </a:r>
            <a:r>
              <a:rPr lang="en-US" altLang="zh-CN" sz="3200" b="1" dirty="0">
                <a:sym typeface="+mn-ea"/>
              </a:rPr>
              <a:t>gV</a:t>
            </a:r>
            <a:r>
              <a:rPr lang="zh-CN" altLang="en-US" sz="3200" b="1" baseline="-25000" dirty="0">
                <a:sym typeface="+mn-ea"/>
              </a:rPr>
              <a:t>排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＜</a:t>
            </a:r>
            <a:r>
              <a:rPr lang="en-US" altLang="zh-CN" sz="3200" b="1" dirty="0">
                <a:sym typeface="+mn-ea"/>
              </a:rPr>
              <a:t>ρ</a:t>
            </a:r>
            <a:r>
              <a:rPr lang="zh-CN" altLang="en-US" sz="3200" b="1" baseline="-25000" dirty="0">
                <a:sym typeface="+mn-ea"/>
              </a:rPr>
              <a:t>物</a:t>
            </a:r>
            <a:r>
              <a:rPr lang="en-US" altLang="zh-CN" sz="3200" b="1" dirty="0">
                <a:sym typeface="+mn-ea"/>
              </a:rPr>
              <a:t>gV</a:t>
            </a:r>
            <a:r>
              <a:rPr lang="zh-CN" altLang="en-US" sz="3200" b="1" baseline="-25000" dirty="0">
                <a:sym typeface="+mn-ea"/>
              </a:rPr>
              <a:t>物</a:t>
            </a:r>
            <a:endParaRPr lang="en-US" altLang="zh-CN" sz="3200" b="1" baseline="-25000" dirty="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8175" y="2762250"/>
            <a:ext cx="25768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∴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&lt;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1180" y="3329305"/>
            <a:ext cx="15436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上浮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13255" y="3417570"/>
            <a:ext cx="263461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F</a:t>
            </a:r>
            <a:r>
              <a:rPr lang="zh-CN" altLang="en-US" sz="3200" b="1" baseline="-1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浮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&gt;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G</a:t>
            </a:r>
            <a:endParaRPr lang="zh-CN" altLang="en-US" sz="3200"/>
          </a:p>
        </p:txBody>
      </p:sp>
      <p:sp>
        <p:nvSpPr>
          <p:cNvPr id="13" name="文本框 12"/>
          <p:cNvSpPr txBox="1"/>
          <p:nvPr/>
        </p:nvSpPr>
        <p:spPr>
          <a:xfrm>
            <a:off x="2215515" y="2183130"/>
            <a:ext cx="203009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5360" y="3996690"/>
            <a:ext cx="3509645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</a:pPr>
            <a:r>
              <a:rPr lang="en-US" altLang="zh-CN" sz="3200" b="1" dirty="0">
                <a:sym typeface="+mn-ea"/>
              </a:rPr>
              <a:t>ρ</a:t>
            </a:r>
            <a:r>
              <a:rPr lang="zh-CN" altLang="en-US" sz="3200" b="1" baseline="-25000" dirty="0">
                <a:sym typeface="+mn-ea"/>
              </a:rPr>
              <a:t>液</a:t>
            </a:r>
            <a:r>
              <a:rPr lang="en-US" altLang="zh-CN" sz="3200" b="1" dirty="0">
                <a:sym typeface="+mn-ea"/>
              </a:rPr>
              <a:t>gV</a:t>
            </a:r>
            <a:r>
              <a:rPr lang="zh-CN" altLang="en-US" sz="3200" b="1" baseline="-25000" dirty="0"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&gt;</a:t>
            </a:r>
            <a:r>
              <a:rPr lang="en-US" altLang="zh-CN" sz="3200" b="1" dirty="0">
                <a:sym typeface="+mn-ea"/>
              </a:rPr>
              <a:t>ρ</a:t>
            </a:r>
            <a:r>
              <a:rPr lang="zh-CN" altLang="en-US" sz="3200" b="1" baseline="-25000" dirty="0">
                <a:sym typeface="+mn-ea"/>
              </a:rPr>
              <a:t>物</a:t>
            </a:r>
            <a:r>
              <a:rPr lang="en-US" altLang="zh-CN" sz="3200" b="1" dirty="0">
                <a:sym typeface="+mn-ea"/>
              </a:rPr>
              <a:t>gV</a:t>
            </a:r>
            <a:r>
              <a:rPr lang="zh-CN" altLang="en-US" sz="3200" b="1" baseline="-25000" dirty="0">
                <a:sym typeface="+mn-ea"/>
              </a:rPr>
              <a:t>物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1773555" y="4639945"/>
            <a:ext cx="21507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07795" y="5327650"/>
            <a:ext cx="25165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∴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&gt;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sym typeface="+mn-ea"/>
              </a:rPr>
              <a:t>物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4776470" y="875665"/>
            <a:ext cx="14674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悬浮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73445" y="875665"/>
            <a:ext cx="2133600" cy="6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F</a:t>
            </a:r>
            <a:r>
              <a:rPr lang="zh-CN" altLang="en-US" sz="3200" b="1" baseline="-25000" dirty="0">
                <a:solidFill>
                  <a:srgbClr val="FF0000"/>
                </a:solidFill>
                <a:sym typeface="+mn-ea"/>
              </a:rPr>
              <a:t>浮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= G</a:t>
            </a:r>
            <a:endParaRPr lang="zh-CN" altLang="en-US" sz="3200" b="1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2205" y="1532890"/>
            <a:ext cx="3405505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</a:pPr>
            <a:r>
              <a:rPr lang="en-US" altLang="zh-CN" sz="3200" b="1" dirty="0">
                <a:sym typeface="+mn-ea"/>
              </a:rPr>
              <a:t>ρ</a:t>
            </a:r>
            <a:r>
              <a:rPr lang="zh-CN" altLang="en-US" sz="3200" b="1" baseline="-25000" dirty="0">
                <a:sym typeface="+mn-ea"/>
              </a:rPr>
              <a:t>液</a:t>
            </a:r>
            <a:r>
              <a:rPr lang="en-US" altLang="zh-CN" sz="3200" b="1" dirty="0">
                <a:sym typeface="+mn-ea"/>
              </a:rPr>
              <a:t>gV</a:t>
            </a:r>
            <a:r>
              <a:rPr lang="zh-CN" altLang="en-US" sz="3200" b="1" baseline="-25000" dirty="0"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=</a:t>
            </a:r>
            <a:r>
              <a:rPr lang="en-US" altLang="zh-CN" sz="3200" b="1" dirty="0">
                <a:sym typeface="+mn-ea"/>
              </a:rPr>
              <a:t>ρ</a:t>
            </a:r>
            <a:r>
              <a:rPr lang="zh-CN" altLang="en-US" sz="3200" b="1" baseline="-25000" dirty="0">
                <a:sym typeface="+mn-ea"/>
              </a:rPr>
              <a:t>物</a:t>
            </a:r>
            <a:r>
              <a:rPr lang="en-US" altLang="zh-CN" sz="3200" b="1" dirty="0">
                <a:sym typeface="+mn-ea"/>
              </a:rPr>
              <a:t>gV</a:t>
            </a:r>
            <a:r>
              <a:rPr lang="zh-CN" altLang="en-US" sz="3200" b="1" baseline="-25000" dirty="0">
                <a:sym typeface="+mn-ea"/>
              </a:rPr>
              <a:t>物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5781040" y="2183130"/>
            <a:ext cx="17265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物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59095" y="2762250"/>
            <a:ext cx="23704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∴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547870" y="3417570"/>
            <a:ext cx="12706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漂浮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17540" y="3525520"/>
            <a:ext cx="1790065" cy="6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F</a:t>
            </a:r>
            <a:r>
              <a:rPr lang="zh-CN" altLang="en-US" sz="3200" b="1" baseline="-25000" dirty="0">
                <a:solidFill>
                  <a:srgbClr val="FF0000"/>
                </a:solidFill>
                <a:sym typeface="+mn-ea"/>
              </a:rPr>
              <a:t>浮</a:t>
            </a:r>
            <a:r>
              <a:rPr lang="en-US" altLang="zh-CN" sz="3200" b="1" dirty="0">
                <a:solidFill>
                  <a:srgbClr val="FF0000"/>
                </a:solidFill>
                <a:sym typeface="+mn-ea"/>
              </a:rPr>
              <a:t>= G</a:t>
            </a:r>
            <a:endParaRPr lang="zh-CN" altLang="en-US" sz="3200" b="1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42205" y="4150995"/>
            <a:ext cx="3789680" cy="59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ρ</a:t>
            </a:r>
            <a:r>
              <a:rPr lang="zh-CN" altLang="en-US" sz="3200" b="1" baseline="-25000" dirty="0">
                <a:solidFill>
                  <a:schemeClr val="tx1"/>
                </a:solidFill>
                <a:sym typeface="+mn-ea"/>
              </a:rPr>
              <a:t>液</a:t>
            </a: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gV</a:t>
            </a:r>
            <a:r>
              <a:rPr lang="zh-CN" altLang="en-US" sz="3200" b="1" baseline="-25000" dirty="0">
                <a:solidFill>
                  <a:schemeClr val="tx1"/>
                </a:solidFill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=</a:t>
            </a: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ρ</a:t>
            </a:r>
            <a:r>
              <a:rPr lang="zh-CN" altLang="en-US" sz="3200" b="1" baseline="-25000" dirty="0">
                <a:solidFill>
                  <a:schemeClr val="tx1"/>
                </a:solidFill>
                <a:sym typeface="+mn-ea"/>
              </a:rPr>
              <a:t>物</a:t>
            </a: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gV</a:t>
            </a:r>
            <a:r>
              <a:rPr lang="zh-CN" altLang="en-US" sz="3200" b="1" baseline="-25000" dirty="0">
                <a:solidFill>
                  <a:schemeClr val="tx1"/>
                </a:solidFill>
                <a:sym typeface="+mn-ea"/>
              </a:rPr>
              <a:t>物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17540" y="4748530"/>
            <a:ext cx="204851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排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&lt;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</a:t>
            </a:r>
            <a:r>
              <a:rPr lang="zh-CN" altLang="en-US" sz="3200" b="1" baseline="-25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物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93690" y="5327650"/>
            <a:ext cx="250253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∴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sym typeface="+mn-ea"/>
              </a:rPr>
              <a:t>液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&gt;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sym typeface="+mn-ea"/>
              </a:rPr>
              <a:t>物</a:t>
            </a:r>
            <a:endParaRPr lang="zh-CN" altLang="en-US" sz="3200"/>
          </a:p>
        </p:txBody>
      </p:sp>
      <p:sp>
        <p:nvSpPr>
          <p:cNvPr id="23" name="文本框 22"/>
          <p:cNvSpPr txBox="1"/>
          <p:nvPr/>
        </p:nvSpPr>
        <p:spPr>
          <a:xfrm>
            <a:off x="1010920" y="166370"/>
            <a:ext cx="5233035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ym typeface="+mn-ea"/>
              </a:rPr>
              <a:t>物体浮沉与密度的关系：</a:t>
            </a:r>
            <a:endParaRPr lang="zh-CN" altLang="en-US" sz="3600" b="1"/>
          </a:p>
        </p:txBody>
      </p:sp>
      <p:sp>
        <p:nvSpPr>
          <p:cNvPr id="24" name="文本框 23"/>
          <p:cNvSpPr txBox="1"/>
          <p:nvPr/>
        </p:nvSpPr>
        <p:spPr>
          <a:xfrm>
            <a:off x="565150" y="806450"/>
            <a:ext cx="99949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ym typeface="+mn-ea"/>
              </a:rPr>
              <a:t>下沉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6" grpId="17"/>
      <p:bldP spid="6" grpId="18"/>
      <p:bldP spid="6" grpId="19"/>
      <p:bldP spid="6" grpId="20"/>
      <p:bldP spid="6" grpId="21"/>
      <p:bldP spid="6" grpId="22"/>
      <p:bldP spid="6" grpId="23"/>
      <p:bldP spid="6" grpId="24"/>
      <p:bldP spid="6" grpId="25"/>
      <p:bldP spid="6" grpId="26"/>
      <p:bldP spid="6" grpId="27"/>
      <p:bldP spid="6" grpId="28"/>
      <p:bldP spid="6" grpId="29"/>
      <p:bldP spid="6" grpId="30"/>
      <p:bldP spid="8" grpId="0"/>
      <p:bldP spid="8" grpId="1"/>
      <p:bldP spid="9" grpId="0"/>
      <p:bldP spid="11" grpId="0"/>
      <p:bldP spid="13" grpId="0"/>
      <p:bldP spid="13" grpId="1"/>
      <p:bldP spid="13" grpId="2"/>
      <p:bldP spid="13" grpId="3"/>
      <p:bldP spid="13" grpId="4"/>
      <p:bldP spid="13" grpId="5"/>
      <p:bldP spid="13" grpId="6"/>
      <p:bldP spid="14" grpId="0"/>
      <p:bldP spid="15" grpId="0"/>
      <p:bldP spid="16" grpId="0"/>
      <p:bldP spid="5" grpId="0"/>
      <p:bldP spid="7" grpId="0"/>
      <p:bldP spid="10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407670" y="5063490"/>
            <a:ext cx="882015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如果物体是空心的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zh-CN" alt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平均密度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作为判断的依据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823374" y="1224915"/>
            <a:ext cx="8001000" cy="3382963"/>
            <a:chOff x="673" y="761"/>
            <a:chExt cx="4672" cy="2131"/>
          </a:xfrm>
        </p:grpSpPr>
        <p:sp>
          <p:nvSpPr>
            <p:cNvPr id="2059" name="Text Box 4"/>
            <p:cNvSpPr txBox="1"/>
            <p:nvPr/>
          </p:nvSpPr>
          <p:spPr>
            <a:xfrm>
              <a:off x="673" y="761"/>
              <a:ext cx="4672" cy="21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</a:rPr>
                <a:t>ρ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液</a:t>
              </a:r>
              <a:r>
                <a:rPr lang="en-US" altLang="zh-CN" sz="3600" b="1" dirty="0">
                  <a:sym typeface="+mn-ea"/>
                </a:rPr>
                <a:t>&lt;</a:t>
              </a: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</a:rPr>
                <a:t>ρ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物</a:t>
              </a:r>
            </a:p>
            <a:p>
              <a:pPr lvl="0" eaLnBrk="1" hangingPunct="1">
                <a:spcBef>
                  <a:spcPct val="50000"/>
                </a:spcBef>
              </a:pP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ρ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液</a:t>
              </a:r>
              <a:r>
                <a:rPr lang="en-US" altLang="zh-CN" sz="3600" b="1" dirty="0">
                  <a:sym typeface="+mn-ea"/>
                </a:rPr>
                <a:t>&gt;</a:t>
              </a: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ρ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物</a:t>
              </a:r>
            </a:p>
            <a:p>
              <a:pPr lvl="0" eaLnBrk="1" hangingPunct="1">
                <a:spcBef>
                  <a:spcPct val="50000"/>
                </a:spcBef>
              </a:pP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</a:rPr>
                <a:t>ρ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液</a:t>
              </a:r>
              <a:r>
                <a:rPr lang="en-US" altLang="zh-CN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=</a:t>
              </a:r>
              <a:r>
                <a:rPr lang="en-US" altLang="zh-CN" sz="5400" b="1" dirty="0">
                  <a:latin typeface="Arial" panose="020B0604020202020204" pitchFamily="34" charset="0"/>
                  <a:ea typeface="宋体" panose="02010600030101010101" pitchFamily="2" charset="-122"/>
                </a:rPr>
                <a:t>ρ</a:t>
              </a:r>
              <a:r>
                <a:rPr lang="zh-CN" altLang="en-US" sz="2400" b="1" dirty="0">
                  <a:latin typeface="Arial" panose="020B0604020202020204" pitchFamily="34" charset="0"/>
                  <a:ea typeface="宋体" panose="02010600030101010101" pitchFamily="2" charset="-122"/>
                </a:rPr>
                <a:t>物</a:t>
              </a:r>
            </a:p>
          </p:txBody>
        </p:sp>
        <p:pic>
          <p:nvPicPr>
            <p:cNvPr id="2050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" y="854"/>
              <a:ext cx="878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1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" y="2493"/>
              <a:ext cx="920" cy="3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" y="1719"/>
              <a:ext cx="878" cy="31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4640580" y="2670175"/>
            <a:ext cx="370840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物体上浮</a:t>
            </a: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最终漂浮</a:t>
            </a:r>
            <a:endParaRPr lang="zh-CN" altLang="en-US" sz="320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013" y="1392873"/>
            <a:ext cx="38576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物体下沉</a:t>
            </a: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最终沉底</a:t>
            </a:r>
            <a:endParaRPr lang="zh-CN" altLang="en-US" sz="320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7748" y="4023995"/>
            <a:ext cx="22860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物体悬浮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" y="428625"/>
            <a:ext cx="4357688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对于实心物体如果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728980" y="3467735"/>
            <a:ext cx="1785938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(4)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漂浮</a:t>
            </a:r>
            <a:endParaRPr lang="zh-CN" altLang="en-US" sz="32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737235" y="2772410"/>
            <a:ext cx="1814513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(3) 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悬浮</a:t>
            </a:r>
            <a:endParaRPr lang="zh-CN" altLang="en-US" sz="32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737235" y="1929765"/>
            <a:ext cx="177800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(2)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上浮</a:t>
            </a:r>
            <a:endParaRPr lang="zh-CN" altLang="en-US" sz="32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728980" y="1095375"/>
            <a:ext cx="18637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(1) 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下沉</a:t>
            </a:r>
            <a:endParaRPr lang="zh-CN" altLang="en-US" sz="32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857250" y="5572125"/>
            <a:ext cx="7429500" cy="1005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浸在液体中的物体的浮和沉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决定于所受的浮力和重力的合力的情况 。</a:t>
            </a:r>
          </a:p>
        </p:txBody>
      </p:sp>
      <p:sp>
        <p:nvSpPr>
          <p:cNvPr id="9" name="Rectangle 85"/>
          <p:cNvSpPr>
            <a:spLocks noChangeArrowheads="1"/>
          </p:cNvSpPr>
          <p:nvPr/>
        </p:nvSpPr>
        <p:spPr bwMode="auto">
          <a:xfrm>
            <a:off x="928688" y="4429125"/>
            <a:ext cx="7000875" cy="975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rgbClr val="0D0D0D"/>
                </a:solidFill>
                <a:latin typeface="隶书" pitchFamily="49" charset="-122"/>
                <a:ea typeface="隶书" pitchFamily="49" charset="-122"/>
              </a:rPr>
              <a:t>ρ</a:t>
            </a:r>
            <a:r>
              <a:rPr lang="zh-CN" altLang="en-US" sz="2800" b="1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  <a:r>
              <a:rPr lang="zh-CN" alt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是物体的密度（平均密度），而不是构成该物体的物质的密度</a:t>
            </a:r>
          </a:p>
        </p:txBody>
      </p:sp>
      <p:sp>
        <p:nvSpPr>
          <p:cNvPr id="24584" name="标题 7"/>
          <p:cNvSpPr>
            <a:spLocks noGrp="1"/>
          </p:cNvSpPr>
          <p:nvPr>
            <p:ph type="title"/>
          </p:nvPr>
        </p:nvSpPr>
        <p:spPr>
          <a:xfrm>
            <a:off x="1071563" y="142875"/>
            <a:ext cx="6072187" cy="857250"/>
          </a:xfrm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物体的浮沉条件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1940" y="3462655"/>
            <a:ext cx="5572125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=G     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&lt;V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∴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&gt;ρ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1940" y="2767330"/>
            <a:ext cx="5357813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=G     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∴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0185" y="1931353"/>
            <a:ext cx="5500688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&gt;G     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∴</a:t>
            </a:r>
            <a:r>
              <a:rPr lang="en-US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&gt;ρ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0185" y="1095375"/>
            <a:ext cx="5357813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&lt;G     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=V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  <a:r>
              <a:rPr lang="zh-CN" alt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∴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en-US" altLang="zh-CN" sz="3200" b="1" dirty="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&lt;ρ</a:t>
            </a:r>
            <a:r>
              <a:rPr lang="zh-CN" altLang="en-US" sz="32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9" grpId="0" bldLvl="0" animBg="1"/>
      <p:bldP spid="24584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M_0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19200" y="-2171700"/>
            <a:ext cx="10896600" cy="967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"/>
          <p:cNvSpPr txBox="1"/>
          <p:nvPr/>
        </p:nvSpPr>
        <p:spPr>
          <a:xfrm>
            <a:off x="755650" y="2133600"/>
            <a:ext cx="7345363" cy="3710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把铁块放在水中时，铁块会</a:t>
            </a:r>
            <a:r>
              <a:rPr lang="zh-CN" altLang="en-US" sz="54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</a:t>
            </a:r>
            <a:r>
              <a:rPr lang="zh-CN" alt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 放在水银中时铁块会</a:t>
            </a:r>
            <a:r>
              <a:rPr lang="zh-CN" altLang="en-US" sz="54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</a:t>
            </a:r>
            <a:r>
              <a:rPr lang="zh-CN" alt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；最终</a:t>
            </a:r>
            <a:r>
              <a:rPr lang="zh-CN" altLang="en-US" sz="5400" u="sng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</a:t>
            </a:r>
            <a:r>
              <a:rPr lang="zh-CN" altLang="en-US" sz="5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5400" u="sng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846138"/>
            <a:ext cx="3433763" cy="1070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eaLnBrk="1" hangingPunct="1"/>
            <a:r>
              <a:rPr lang="zh-CN" altLang="en-US"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华文行楷" pitchFamily="2" charset="-122"/>
              </a:rPr>
              <a:t>巩固新知</a:t>
            </a:r>
          </a:p>
        </p:txBody>
      </p:sp>
      <p:sp>
        <p:nvSpPr>
          <p:cNvPr id="15365" name="Text Box 5"/>
          <p:cNvSpPr txBox="1"/>
          <p:nvPr/>
        </p:nvSpPr>
        <p:spPr>
          <a:xfrm>
            <a:off x="2987675" y="3019425"/>
            <a:ext cx="18002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5400" dirty="0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下沉</a:t>
            </a:r>
          </a:p>
        </p:txBody>
      </p:sp>
      <p:sp>
        <p:nvSpPr>
          <p:cNvPr id="15366" name="Rectangle 6"/>
          <p:cNvSpPr/>
          <p:nvPr/>
        </p:nvSpPr>
        <p:spPr>
          <a:xfrm>
            <a:off x="5003800" y="3933825"/>
            <a:ext cx="187325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5400" dirty="0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上浮</a:t>
            </a:r>
          </a:p>
        </p:txBody>
      </p:sp>
      <p:sp>
        <p:nvSpPr>
          <p:cNvPr id="15367" name="Text Box 7"/>
          <p:cNvSpPr txBox="1"/>
          <p:nvPr/>
        </p:nvSpPr>
        <p:spPr>
          <a:xfrm>
            <a:off x="1547813" y="4868863"/>
            <a:ext cx="540067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5400" dirty="0">
                <a:solidFill>
                  <a:srgbClr val="FF505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漂 浮于水银表面</a:t>
            </a:r>
          </a:p>
        </p:txBody>
      </p:sp>
      <p:pic>
        <p:nvPicPr>
          <p:cNvPr id="19464" name="Picture 8" descr="GL_0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846138"/>
            <a:ext cx="11430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ldLvl="0" animBg="1"/>
      <p:bldP spid="15365" grpId="0"/>
      <p:bldP spid="15366" grpId="0"/>
      <p:bldP spid="153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91440" y="2003425"/>
            <a:ext cx="8961438" cy="41408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行楷" pitchFamily="2" charset="-122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这既不是一个古老的传说，也不是一个科学的幻想，而是当今世界一种真实的自然现象。</a:t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/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    在亚洲西部，离地中海不远的地方，有一个内陆湖，名字就叫“死海”。这个湖里没有鱼，也没有虾，更谈不上蟹了。湖水是又苦又咸，所以人们给它起了“死海”这样一个名字。死海的水里含盐量大得惊人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: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每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100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斤海水含盐就有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20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>斤以上！人在“死海”里非但不会淹死，还可以躺在水面上自由自在地看书。这是什么原因呢？</a:t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  <a:t/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itchFamily="2" charset="-122"/>
              </a:rPr>
            </a:b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华文行楷" pitchFamily="2" charset="-122"/>
              </a:rPr>
              <a:t>   </a:t>
            </a:r>
            <a:endParaRPr lang="zh-CN" altLang="en-US" sz="2400" dirty="0">
              <a:latin typeface="Arial" panose="020B0604020202020204" pitchFamily="34" charset="0"/>
              <a:ea typeface="华文行楷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533400" y="411163"/>
            <a:ext cx="8253413" cy="1263650"/>
            <a:chOff x="336" y="259"/>
            <a:chExt cx="4560" cy="796"/>
          </a:xfrm>
        </p:grpSpPr>
        <p:sp>
          <p:nvSpPr>
            <p:cNvPr id="20484" name="Text Box 4"/>
            <p:cNvSpPr txBox="1"/>
            <p:nvPr/>
          </p:nvSpPr>
          <p:spPr>
            <a:xfrm>
              <a:off x="336" y="259"/>
              <a:ext cx="1681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思维升华</a:t>
              </a:r>
            </a:p>
          </p:txBody>
        </p:sp>
        <p:sp>
          <p:nvSpPr>
            <p:cNvPr id="20485" name="Rectangle 5"/>
            <p:cNvSpPr/>
            <p:nvPr/>
          </p:nvSpPr>
          <p:spPr>
            <a:xfrm>
              <a:off x="2448" y="652"/>
              <a:ext cx="2448" cy="403"/>
            </a:xfrm>
            <a:prstGeom prst="rect">
              <a:avLst/>
            </a:prstGeom>
            <a:solidFill>
              <a:srgbClr val="FF5050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躺在“死海”里看书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2275" y="5601335"/>
            <a:ext cx="853313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死海里水的密度大于人体的密度，人在死海里处于漂浮状态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lang="zh-CN" altLang="en-US" dirty="0"/>
          </a:p>
        </p:txBody>
      </p:sp>
      <p:pic>
        <p:nvPicPr>
          <p:cNvPr id="8195" name="Picture 3" descr="ttnk0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14438"/>
            <a:ext cx="8229600" cy="4530725"/>
          </a:xfrm>
        </p:spPr>
      </p:pic>
      <p:sp>
        <p:nvSpPr>
          <p:cNvPr id="111620" name="Text Box 4"/>
          <p:cNvSpPr txBox="1"/>
          <p:nvPr/>
        </p:nvSpPr>
        <p:spPr>
          <a:xfrm>
            <a:off x="495300" y="5889625"/>
            <a:ext cx="879919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撞上冰山后， “泰坦尼克</a:t>
            </a:r>
            <a:r>
              <a:rPr lang="zh-CN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号</a:t>
            </a:r>
            <a:r>
              <a:rPr lang="zh-CN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”为什么会沉没？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75" y="214313"/>
            <a:ext cx="7715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buFont typeface="Arial" panose="020B0604020202020204" pitchFamily="34" charset="0"/>
              <a:buNone/>
            </a:pPr>
            <a:r>
              <a:rPr lang="zh-CN" altLang="en-US" sz="4400" b="1" i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到底什么决定了物体的沉浮？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/>
          <p:nvPr/>
        </p:nvSpPr>
        <p:spPr>
          <a:xfrm>
            <a:off x="228600" y="1676400"/>
            <a:ext cx="8915400" cy="2529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把牙膏皮压扁放入水中，因为重力＿＿＿＿浮力，所以要＿＿＿＿，若把它做成空心筒状放入水中，牙膏皮的重力＿＿＿＿，但它排开水的体积＿＿＿＿，受到的浮力  ＿＿    ，当浮力＿＿＿＿重力时，就浮在水面上了 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Rectangle 3"/>
          <p:cNvSpPr/>
          <p:nvPr/>
        </p:nvSpPr>
        <p:spPr>
          <a:xfrm>
            <a:off x="7200900" y="1547495"/>
            <a:ext cx="597535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&gt; </a:t>
            </a:r>
            <a:endParaRPr lang="en-US" altLang="zh-CN" sz="4000" b="1" baseline="-25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6" name="Rectangle 4"/>
          <p:cNvSpPr/>
          <p:nvPr/>
        </p:nvSpPr>
        <p:spPr>
          <a:xfrm>
            <a:off x="2095500" y="2143760"/>
            <a:ext cx="1676400" cy="594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下沉</a:t>
            </a:r>
          </a:p>
        </p:txBody>
      </p:sp>
      <p:sp>
        <p:nvSpPr>
          <p:cNvPr id="28677" name="Rectangle 5"/>
          <p:cNvSpPr/>
          <p:nvPr/>
        </p:nvSpPr>
        <p:spPr>
          <a:xfrm>
            <a:off x="3907155" y="2644140"/>
            <a:ext cx="1024890" cy="5943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不变</a:t>
            </a:r>
          </a:p>
        </p:txBody>
      </p:sp>
      <p:sp>
        <p:nvSpPr>
          <p:cNvPr id="28678" name="Rectangle 6"/>
          <p:cNvSpPr/>
          <p:nvPr/>
        </p:nvSpPr>
        <p:spPr>
          <a:xfrm>
            <a:off x="533400" y="3032125"/>
            <a:ext cx="1024890" cy="5943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变大</a:t>
            </a:r>
          </a:p>
        </p:txBody>
      </p:sp>
      <p:sp>
        <p:nvSpPr>
          <p:cNvPr id="28679" name="Rectangle 7"/>
          <p:cNvSpPr/>
          <p:nvPr/>
        </p:nvSpPr>
        <p:spPr>
          <a:xfrm>
            <a:off x="4487545" y="3032125"/>
            <a:ext cx="1024890" cy="5943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变大</a:t>
            </a:r>
          </a:p>
        </p:txBody>
      </p:sp>
      <p:sp>
        <p:nvSpPr>
          <p:cNvPr id="28680" name="Rectangle 8"/>
          <p:cNvSpPr/>
          <p:nvPr/>
        </p:nvSpPr>
        <p:spPr>
          <a:xfrm>
            <a:off x="7439660" y="3032125"/>
            <a:ext cx="1024890" cy="5943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等于</a:t>
            </a:r>
          </a:p>
        </p:txBody>
      </p:sp>
      <p:sp>
        <p:nvSpPr>
          <p:cNvPr id="28681" name="Text Box 9"/>
          <p:cNvSpPr txBox="1"/>
          <p:nvPr/>
        </p:nvSpPr>
        <p:spPr>
          <a:xfrm>
            <a:off x="533400" y="228600"/>
            <a:ext cx="8153400" cy="122745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隶书" pitchFamily="49" charset="-122"/>
              </a:rPr>
              <a:t>思考</a:t>
            </a:r>
            <a:r>
              <a:rPr lang="en-US" altLang="zh-CN" sz="3600" b="1" dirty="0">
                <a:latin typeface="Times New Roman" panose="02020603050405020304" pitchFamily="18" charset="0"/>
                <a:ea typeface="隶书" pitchFamily="49" charset="-122"/>
              </a:rPr>
              <a:t>:</a:t>
            </a:r>
            <a:r>
              <a:rPr lang="zh-CN" altLang="en-US" sz="3600" b="1" dirty="0">
                <a:latin typeface="Times New Roman" panose="02020603050405020304" pitchFamily="18" charset="0"/>
                <a:ea typeface="隶书" pitchFamily="49" charset="-122"/>
              </a:rPr>
              <a:t>实心铁块密度大于水的密度就下沉，钢船为什么可以浮在水面？</a:t>
            </a:r>
          </a:p>
        </p:txBody>
      </p:sp>
      <p:sp>
        <p:nvSpPr>
          <p:cNvPr id="28682" name="Text Box 10"/>
          <p:cNvSpPr txBox="1"/>
          <p:nvPr/>
        </p:nvSpPr>
        <p:spPr>
          <a:xfrm>
            <a:off x="533400" y="4800600"/>
            <a:ext cx="7772400" cy="1227455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D60093"/>
                </a:solidFill>
                <a:latin typeface="Times New Roman" panose="02020603050405020304" pitchFamily="18" charset="0"/>
                <a:ea typeface="隶书" pitchFamily="49" charset="-122"/>
              </a:rPr>
              <a:t>结论：采用“空心”的办法能增大可以利用的浮力。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28681" grpId="0" bldLvl="0" animBg="1"/>
      <p:bldP spid="28682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/>
          <p:nvPr/>
        </p:nvSpPr>
        <p:spPr>
          <a:xfrm>
            <a:off x="571500" y="1071880"/>
            <a:ext cx="870585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知道采用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的办法，增大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 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，从而增大可利用的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________.</a:t>
            </a:r>
          </a:p>
          <a:p>
            <a:pPr lvl="0" algn="l" eaLnBrk="0" hangingPunct="0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轮船排水量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9" name="Rectangle 3"/>
          <p:cNvSpPr/>
          <p:nvPr/>
        </p:nvSpPr>
        <p:spPr>
          <a:xfrm>
            <a:off x="2624773" y="1071563"/>
            <a:ext cx="1993265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_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空心”</a:t>
            </a:r>
          </a:p>
        </p:txBody>
      </p:sp>
      <p:sp>
        <p:nvSpPr>
          <p:cNvPr id="29700" name="Rectangle 4"/>
          <p:cNvSpPr/>
          <p:nvPr/>
        </p:nvSpPr>
        <p:spPr>
          <a:xfrm>
            <a:off x="4213225" y="1590358"/>
            <a:ext cx="1101090" cy="6400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浮力</a:t>
            </a:r>
          </a:p>
        </p:txBody>
      </p:sp>
      <p:sp>
        <p:nvSpPr>
          <p:cNvPr id="29701" name="Rectangle 5"/>
          <p:cNvSpPr/>
          <p:nvPr/>
        </p:nvSpPr>
        <p:spPr>
          <a:xfrm>
            <a:off x="7161530" y="1010920"/>
            <a:ext cx="88265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zh-CN" alt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</a:t>
            </a:r>
          </a:p>
        </p:txBody>
      </p:sp>
      <p:sp>
        <p:nvSpPr>
          <p:cNvPr id="22534" name="Rectangle 6"/>
          <p:cNvSpPr/>
          <p:nvPr/>
        </p:nvSpPr>
        <p:spPr>
          <a:xfrm>
            <a:off x="285750" y="214313"/>
            <a:ext cx="2928620" cy="9728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轮船原理</a:t>
            </a:r>
          </a:p>
        </p:txBody>
      </p:sp>
      <p:sp>
        <p:nvSpPr>
          <p:cNvPr id="29703" name="Rectangle 7"/>
          <p:cNvSpPr/>
          <p:nvPr/>
        </p:nvSpPr>
        <p:spPr>
          <a:xfrm>
            <a:off x="2357438" y="3071813"/>
            <a:ext cx="40005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7" name="Text Box 9" descr="花束"/>
          <p:cNvSpPr txBox="1"/>
          <p:nvPr/>
        </p:nvSpPr>
        <p:spPr>
          <a:xfrm>
            <a:off x="571500" y="3711893"/>
            <a:ext cx="7572375" cy="1605915"/>
          </a:xfrm>
          <a:prstGeom prst="rect">
            <a:avLst/>
          </a:prstGeom>
          <a:blipFill rotWithShape="0">
            <a:blip r:embed="rId5" cstate="print"/>
          </a:blip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排水量</a:t>
            </a:r>
            <a:r>
              <a:rPr lang="en-US" altLang="zh-CN" sz="4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=</a:t>
            </a:r>
            <a:r>
              <a:rPr lang="zh-CN" altLang="en-US" sz="4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船自身的质量</a:t>
            </a:r>
            <a:r>
              <a:rPr lang="en-US" altLang="zh-CN" sz="4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+</a:t>
            </a:r>
            <a:r>
              <a:rPr lang="zh-CN" altLang="en-US" sz="4800" b="1" dirty="0">
                <a:solidFill>
                  <a:srgbClr val="0000CC"/>
                </a:solidFill>
                <a:latin typeface="隶书" pitchFamily="49" charset="-122"/>
                <a:ea typeface="隶书" pitchFamily="49" charset="-122"/>
              </a:rPr>
              <a:t>满载时货物的质量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62020" y="2432050"/>
            <a:ext cx="625919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满载时排开水的质量（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m</a:t>
            </a:r>
            <a:r>
              <a:rPr lang="zh-CN" altLang="en-US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排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2537" grpId="0" bldLvl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/>
          <p:nvPr/>
        </p:nvSpPr>
        <p:spPr>
          <a:xfrm>
            <a:off x="376238" y="1384300"/>
            <a:ext cx="8975725" cy="2773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轮船总是漂浮在水面上，   一艘轮船从</a:t>
            </a:r>
            <a:r>
              <a:rPr lang="zh-CN" altLang="en-US" sz="2800" dirty="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河里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驶向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大海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，它受到的重力大小</a:t>
            </a:r>
            <a:r>
              <a:rPr lang="zh-CN" altLang="en-US" sz="40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（变大、变小、不变）；它受到的浮力 大小</a:t>
            </a:r>
            <a:r>
              <a:rPr lang="zh-CN" altLang="en-US" sz="40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（变大、变小、不变）；它排开水的体积</a:t>
            </a:r>
            <a:r>
              <a:rPr lang="zh-CN" altLang="en-US" sz="40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（变大、变小、不变）；轮船是下沉些还是上浮些？</a:t>
            </a:r>
          </a:p>
        </p:txBody>
      </p:sp>
      <p:grpSp>
        <p:nvGrpSpPr>
          <p:cNvPr id="23555" name="Group 3"/>
          <p:cNvGrpSpPr/>
          <p:nvPr/>
        </p:nvGrpSpPr>
        <p:grpSpPr>
          <a:xfrm>
            <a:off x="0" y="5607050"/>
            <a:ext cx="4800600" cy="1304925"/>
            <a:chOff x="-192" y="3100"/>
            <a:chExt cx="2832" cy="1248"/>
          </a:xfrm>
        </p:grpSpPr>
        <p:sp>
          <p:nvSpPr>
            <p:cNvPr id="23575" name="Rectangle 4"/>
            <p:cNvSpPr/>
            <p:nvPr/>
          </p:nvSpPr>
          <p:spPr>
            <a:xfrm>
              <a:off x="-192" y="3100"/>
              <a:ext cx="2832" cy="1248"/>
            </a:xfrm>
            <a:prstGeom prst="rect">
              <a:avLst/>
            </a:prstGeom>
            <a:solidFill>
              <a:srgbClr val="66FF33">
                <a:alpha val="50195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6" name="Text Box 5"/>
            <p:cNvSpPr txBox="1"/>
            <p:nvPr/>
          </p:nvSpPr>
          <p:spPr>
            <a:xfrm>
              <a:off x="624" y="3648"/>
              <a:ext cx="816" cy="6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3600" b="1" dirty="0">
                  <a:latin typeface="Times New Roman" panose="02020603050405020304" pitchFamily="18" charset="0"/>
                  <a:ea typeface="隶书" pitchFamily="49" charset="-122"/>
                </a:rPr>
                <a:t>河水</a:t>
              </a:r>
            </a:p>
          </p:txBody>
        </p:sp>
      </p:grpSp>
      <p:grpSp>
        <p:nvGrpSpPr>
          <p:cNvPr id="23556" name="Group 6"/>
          <p:cNvGrpSpPr/>
          <p:nvPr/>
        </p:nvGrpSpPr>
        <p:grpSpPr>
          <a:xfrm>
            <a:off x="4818063" y="5599113"/>
            <a:ext cx="4343400" cy="1304925"/>
            <a:chOff x="2832" y="3100"/>
            <a:chExt cx="2928" cy="1248"/>
          </a:xfrm>
        </p:grpSpPr>
        <p:sp>
          <p:nvSpPr>
            <p:cNvPr id="23573" name="Rectangle 7"/>
            <p:cNvSpPr/>
            <p:nvPr/>
          </p:nvSpPr>
          <p:spPr>
            <a:xfrm>
              <a:off x="2832" y="3100"/>
              <a:ext cx="2928" cy="1248"/>
            </a:xfrm>
            <a:prstGeom prst="rect">
              <a:avLst/>
            </a:prstGeom>
            <a:solidFill>
              <a:srgbClr val="C9D7D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4" name="Text Box 8"/>
            <p:cNvSpPr txBox="1"/>
            <p:nvPr/>
          </p:nvSpPr>
          <p:spPr>
            <a:xfrm>
              <a:off x="4080" y="3648"/>
              <a:ext cx="816" cy="6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</a:pPr>
              <a:r>
                <a:rPr lang="zh-CN" altLang="en-US" sz="3600" b="1" dirty="0">
                  <a:latin typeface="Times New Roman" panose="02020603050405020304" pitchFamily="18" charset="0"/>
                  <a:ea typeface="隶书" pitchFamily="49" charset="-122"/>
                </a:rPr>
                <a:t>海水</a:t>
              </a:r>
            </a:p>
          </p:txBody>
        </p:sp>
      </p:grp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214688" y="2500313"/>
            <a:ext cx="914400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不变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3714750" y="1928813"/>
            <a:ext cx="946150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不变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2071688" y="3143250"/>
            <a:ext cx="990600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变小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5580063" y="3778250"/>
            <a:ext cx="3505200" cy="1981200"/>
            <a:chOff x="480" y="1488"/>
            <a:chExt cx="2208" cy="1248"/>
          </a:xfrm>
        </p:grpSpPr>
        <p:sp>
          <p:nvSpPr>
            <p:cNvPr id="23569" name="AutoShape 13"/>
            <p:cNvSpPr/>
            <p:nvPr/>
          </p:nvSpPr>
          <p:spPr>
            <a:xfrm>
              <a:off x="480" y="2064"/>
              <a:ext cx="2208" cy="480"/>
            </a:xfrm>
            <a:custGeom>
              <a:avLst/>
              <a:gdLst>
                <a:gd name="txL" fmla="*/ 4666 w 21600"/>
                <a:gd name="txT" fmla="*/ 4680 h 21600"/>
                <a:gd name="txR" fmla="*/ 16934 w 21600"/>
                <a:gd name="txB" fmla="*/ 1692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733" y="21600"/>
                  </a:lnTo>
                  <a:lnTo>
                    <a:pt x="15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0" name="Line 14"/>
            <p:cNvSpPr/>
            <p:nvPr/>
          </p:nvSpPr>
          <p:spPr>
            <a:xfrm>
              <a:off x="2016" y="1488"/>
              <a:ext cx="0" cy="57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1" name="AutoShape 15"/>
            <p:cNvSpPr/>
            <p:nvPr/>
          </p:nvSpPr>
          <p:spPr>
            <a:xfrm flipH="1">
              <a:off x="1632" y="1488"/>
              <a:ext cx="384" cy="240"/>
            </a:xfrm>
            <a:prstGeom prst="rtTriangle">
              <a:avLst/>
            </a:prstGeom>
            <a:solidFill>
              <a:srgbClr val="FF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2" name="AutoShape 16"/>
            <p:cNvSpPr/>
            <p:nvPr/>
          </p:nvSpPr>
          <p:spPr>
            <a:xfrm>
              <a:off x="960" y="2448"/>
              <a:ext cx="1248" cy="28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FF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2074863" y="4075113"/>
            <a:ext cx="3505200" cy="1981200"/>
            <a:chOff x="480" y="1488"/>
            <a:chExt cx="2208" cy="1248"/>
          </a:xfrm>
        </p:grpSpPr>
        <p:sp>
          <p:nvSpPr>
            <p:cNvPr id="23565" name="AutoShape 18"/>
            <p:cNvSpPr/>
            <p:nvPr/>
          </p:nvSpPr>
          <p:spPr>
            <a:xfrm>
              <a:off x="480" y="2064"/>
              <a:ext cx="2208" cy="480"/>
            </a:xfrm>
            <a:custGeom>
              <a:avLst/>
              <a:gdLst>
                <a:gd name="txL" fmla="*/ 4666 w 21600"/>
                <a:gd name="txT" fmla="*/ 4680 h 21600"/>
                <a:gd name="txR" fmla="*/ 16934 w 21600"/>
                <a:gd name="txB" fmla="*/ 1692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733" y="21600"/>
                  </a:lnTo>
                  <a:lnTo>
                    <a:pt x="15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6" name="Line 19"/>
            <p:cNvSpPr/>
            <p:nvPr/>
          </p:nvSpPr>
          <p:spPr>
            <a:xfrm>
              <a:off x="2016" y="1488"/>
              <a:ext cx="0" cy="57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7" name="AutoShape 20"/>
            <p:cNvSpPr/>
            <p:nvPr/>
          </p:nvSpPr>
          <p:spPr>
            <a:xfrm flipH="1">
              <a:off x="1632" y="1488"/>
              <a:ext cx="384" cy="240"/>
            </a:xfrm>
            <a:prstGeom prst="rtTriangle">
              <a:avLst/>
            </a:prstGeom>
            <a:solidFill>
              <a:srgbClr val="FF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8" name="AutoShape 21"/>
            <p:cNvSpPr/>
            <p:nvPr/>
          </p:nvSpPr>
          <p:spPr>
            <a:xfrm>
              <a:off x="960" y="2448"/>
              <a:ext cx="1248" cy="28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FF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562" name="Group 22"/>
          <p:cNvGrpSpPr/>
          <p:nvPr/>
        </p:nvGrpSpPr>
        <p:grpSpPr>
          <a:xfrm>
            <a:off x="931863" y="238125"/>
            <a:ext cx="5410200" cy="1020763"/>
            <a:chOff x="587" y="150"/>
            <a:chExt cx="3389" cy="643"/>
          </a:xfrm>
        </p:grpSpPr>
        <p:sp>
          <p:nvSpPr>
            <p:cNvPr id="181271" name="AutoShape 23"/>
            <p:cNvSpPr>
              <a:spLocks noChangeArrowheads="1"/>
            </p:cNvSpPr>
            <p:nvPr/>
          </p:nvSpPr>
          <p:spPr bwMode="auto">
            <a:xfrm>
              <a:off x="587" y="150"/>
              <a:ext cx="3389" cy="643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EDED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000099"/>
              </a:solidFill>
              <a:round/>
            </a:ln>
            <a:effectLst/>
          </p:spPr>
          <p:txBody>
            <a:bodyPr wrap="none" anchor="ctr"/>
            <a:lstStyle/>
            <a:p>
              <a:pPr lvl="0" algn="ctr" eaLnBrk="1" hangingPunct="1">
                <a:spcBef>
                  <a:spcPct val="50000"/>
                </a:spcBef>
              </a:pPr>
              <a:r>
                <a:rPr lang="zh-CN" altLang="en-US" sz="4800" b="1" dirty="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我学</a:t>
              </a:r>
              <a:r>
                <a:rPr lang="zh-CN" altLang="en-US" sz="3600" dirty="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        </a:t>
              </a:r>
              <a:r>
                <a:rPr lang="zh-CN" altLang="en-US" sz="4800" b="1" dirty="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我用</a:t>
              </a:r>
            </a:p>
            <a:p>
              <a:pPr lvl="0" algn="ctr" eaLnBrk="1" hangingPunct="1"/>
              <a:endPara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3564" name="Picture 24" descr="打开书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1" y="150"/>
              <a:ext cx="895" cy="42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7" grpId="0" bldLvl="0" animBg="1"/>
      <p:bldP spid="181258" grpId="0" bldLvl="0" animBg="1"/>
      <p:bldP spid="18125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89480" y="2106295"/>
            <a:ext cx="493458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rgbClr val="FF0000"/>
                </a:solidFill>
              </a:rPr>
              <a:t>再见！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TextEdit="1"/>
          </p:cNvSpPr>
          <p:nvPr/>
        </p:nvSpPr>
        <p:spPr>
          <a:xfrm>
            <a:off x="1258359" y="1828800"/>
            <a:ext cx="6387041" cy="1254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华文行楷" charset="0"/>
                <a:ea typeface="华文行楷" charset="0"/>
              </a:rPr>
              <a:t>第三</a:t>
            </a:r>
            <a:r>
              <a:rPr lang="zh-CN" altLang="en-US" sz="3600" b="1" dirty="0" smtClean="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华文行楷" charset="0"/>
                <a:ea typeface="华文行楷" charset="0"/>
              </a:rPr>
              <a:t>节研究物体的浮沉条件</a:t>
            </a:r>
            <a:endParaRPr lang="zh-CN" altLang="en-US" sz="3600" b="1" dirty="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C00000"/>
              </a:solidFill>
              <a:latin typeface="华文行楷" charset="0"/>
              <a:ea typeface="华文行楷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8960" y="292100"/>
            <a:ext cx="8267065" cy="178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 </a:t>
            </a:r>
            <a:r>
              <a:rPr lang="zh-CN" altLang="en-US" sz="5400" b="1"/>
              <a:t>将鸡蛋放入清水中，</a:t>
            </a:r>
          </a:p>
          <a:p>
            <a:r>
              <a:rPr lang="zh-CN" altLang="en-US" sz="5400" b="1"/>
              <a:t> 观察鸡蛋的浮沉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29455" y="5091430"/>
            <a:ext cx="367093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/>
              <a:t>鸡蛋下沉</a:t>
            </a:r>
          </a:p>
        </p:txBody>
      </p:sp>
      <p:pic>
        <p:nvPicPr>
          <p:cNvPr id="4" name="图片 3" descr="IMG_20170405_173720"/>
          <p:cNvPicPr>
            <a:picLocks noChangeAspect="1"/>
          </p:cNvPicPr>
          <p:nvPr/>
        </p:nvPicPr>
        <p:blipFill>
          <a:blip r:embed="rId3" cstate="print"/>
          <a:srcRect l="24746" t="17011" r="17536" b="28483"/>
          <a:stretch>
            <a:fillRect/>
          </a:stretch>
        </p:blipFill>
        <p:spPr>
          <a:xfrm>
            <a:off x="770255" y="2029460"/>
            <a:ext cx="3356610" cy="455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2415" y="694690"/>
            <a:ext cx="882396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将鸡蛋放人浓盐水中，</a:t>
            </a:r>
          </a:p>
          <a:p>
            <a:r>
              <a:rPr lang="zh-CN" altLang="en-US" sz="5400"/>
              <a:t>观察鸡蛋的浮沉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50790" y="2971800"/>
            <a:ext cx="29876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鸡蛋上浮</a:t>
            </a:r>
          </a:p>
        </p:txBody>
      </p:sp>
      <p:pic>
        <p:nvPicPr>
          <p:cNvPr id="4" name="图片 3" descr="IMG_20170405_173833"/>
          <p:cNvPicPr>
            <a:picLocks noChangeAspect="1"/>
          </p:cNvPicPr>
          <p:nvPr/>
        </p:nvPicPr>
        <p:blipFill>
          <a:blip r:embed="rId3" cstate="print"/>
          <a:srcRect l="6516" t="24223" r="30761" b="17790"/>
          <a:stretch>
            <a:fillRect/>
          </a:stretch>
        </p:blipFill>
        <p:spPr>
          <a:xfrm>
            <a:off x="776605" y="2323465"/>
            <a:ext cx="3554730" cy="437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9605" y="375285"/>
            <a:ext cx="784542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在浓盐水中慢慢滴入清水，使鸡蛋悬浮</a:t>
            </a:r>
          </a:p>
        </p:txBody>
      </p:sp>
      <p:pic>
        <p:nvPicPr>
          <p:cNvPr id="3" name="图片 2" descr="IMG_20170405_174032"/>
          <p:cNvPicPr>
            <a:picLocks noChangeAspect="1"/>
          </p:cNvPicPr>
          <p:nvPr/>
        </p:nvPicPr>
        <p:blipFill>
          <a:blip r:embed="rId4" cstate="print"/>
          <a:srcRect t="20473" r="21770" b="20846"/>
          <a:stretch>
            <a:fillRect/>
          </a:stretch>
        </p:blipFill>
        <p:spPr>
          <a:xfrm>
            <a:off x="492760" y="2112645"/>
            <a:ext cx="4384675" cy="4385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00333" y="1761808"/>
            <a:ext cx="128587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悬浮：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7435" y="2407920"/>
            <a:ext cx="3630295" cy="2804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物体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浸没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在液体里，可以停留在任何位</a:t>
            </a:r>
          </a:p>
          <a:p>
            <a:pPr lvl="0" eaLnBrk="1" hangingPunct="1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置，不露出液面，对底部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不产生压力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的现象。</a:t>
            </a:r>
          </a:p>
          <a:p>
            <a:pPr lvl="0"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6"/>
          <p:cNvSpPr txBox="1"/>
          <p:nvPr/>
        </p:nvSpPr>
        <p:spPr>
          <a:xfrm>
            <a:off x="1360805" y="511683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GB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0" name="Text Box 7"/>
          <p:cNvSpPr txBox="1"/>
          <p:nvPr/>
        </p:nvSpPr>
        <p:spPr>
          <a:xfrm>
            <a:off x="4138930" y="511683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GB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1" name="Text Box 8"/>
          <p:cNvSpPr txBox="1"/>
          <p:nvPr/>
        </p:nvSpPr>
        <p:spPr>
          <a:xfrm>
            <a:off x="6973570" y="511683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GB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Rectangle 9"/>
          <p:cNvSpPr/>
          <p:nvPr/>
        </p:nvSpPr>
        <p:spPr>
          <a:xfrm>
            <a:off x="314960" y="533400"/>
            <a:ext cx="3048000" cy="5016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endParaRPr lang="zh-CN" altLang="en-GB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8180" y="5574030"/>
            <a:ext cx="16129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/>
              <a:t>下沉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7275" y="5574030"/>
            <a:ext cx="161861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/>
              <a:t>漂浮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49365" y="5574030"/>
            <a:ext cx="20491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/>
              <a:t>悬浮</a:t>
            </a:r>
          </a:p>
        </p:txBody>
      </p:sp>
      <p:pic>
        <p:nvPicPr>
          <p:cNvPr id="7" name="图片 6" descr="IMG_20170405_173720"/>
          <p:cNvPicPr>
            <a:picLocks noChangeAspect="1"/>
          </p:cNvPicPr>
          <p:nvPr/>
        </p:nvPicPr>
        <p:blipFill>
          <a:blip r:embed="rId3" cstate="print"/>
          <a:srcRect l="25969" t="21194" r="22701" b="28483"/>
          <a:stretch>
            <a:fillRect/>
          </a:stretch>
        </p:blipFill>
        <p:spPr>
          <a:xfrm>
            <a:off x="-8890" y="1251585"/>
            <a:ext cx="2985135" cy="3865245"/>
          </a:xfrm>
          <a:prstGeom prst="rect">
            <a:avLst/>
          </a:prstGeom>
        </p:spPr>
      </p:pic>
      <p:pic>
        <p:nvPicPr>
          <p:cNvPr id="8" name="图片 7" descr="IMG_20170405_173833"/>
          <p:cNvPicPr>
            <a:picLocks noChangeAspect="1"/>
          </p:cNvPicPr>
          <p:nvPr/>
        </p:nvPicPr>
        <p:blipFill>
          <a:blip r:embed="rId4" cstate="print"/>
          <a:srcRect l="15681" t="30951" r="33887" b="17790"/>
          <a:stretch>
            <a:fillRect/>
          </a:stretch>
        </p:blipFill>
        <p:spPr>
          <a:xfrm>
            <a:off x="2976245" y="1251585"/>
            <a:ext cx="2858135" cy="3865245"/>
          </a:xfrm>
          <a:prstGeom prst="rect">
            <a:avLst/>
          </a:prstGeom>
        </p:spPr>
      </p:pic>
      <p:pic>
        <p:nvPicPr>
          <p:cNvPr id="9" name="图片 8" descr="IMG_20170405_174032"/>
          <p:cNvPicPr>
            <a:picLocks noChangeAspect="1"/>
          </p:cNvPicPr>
          <p:nvPr/>
        </p:nvPicPr>
        <p:blipFill>
          <a:blip r:embed="rId5" cstate="print"/>
          <a:srcRect l="11709" t="20473" r="21770" b="20846"/>
          <a:stretch>
            <a:fillRect/>
          </a:stretch>
        </p:blipFill>
        <p:spPr>
          <a:xfrm>
            <a:off x="5835650" y="1251585"/>
            <a:ext cx="3077210" cy="386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349250" y="476250"/>
            <a:ext cx="8591550" cy="3017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大家想一想：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物体的浮沉与哪些因素有关</a:t>
            </a:r>
          </a:p>
          <a:p>
            <a:pPr lvl="0" eaLnBrk="1" hangingPunct="1">
              <a:spcBef>
                <a:spcPct val="50000"/>
              </a:spcBef>
            </a:pP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500" y="4058285"/>
            <a:ext cx="8508365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分析步骤：</a:t>
            </a:r>
          </a:p>
          <a:p>
            <a:r>
              <a:rPr lang="zh-CN" altLang="en-US" sz="4800" b="1"/>
              <a:t>   </a:t>
            </a:r>
            <a:r>
              <a:rPr lang="en-US" altLang="zh-CN" sz="4800" b="1"/>
              <a:t>1.</a:t>
            </a:r>
            <a:r>
              <a:rPr lang="zh-CN" altLang="en-US" sz="4800" b="1"/>
              <a:t>物体受几个力的作用，</a:t>
            </a:r>
          </a:p>
          <a:p>
            <a:r>
              <a:rPr lang="en-US" altLang="zh-CN" sz="4800" b="1"/>
              <a:t>   2.</a:t>
            </a:r>
            <a:r>
              <a:rPr lang="zh-CN" altLang="en-US" sz="4800" b="1"/>
              <a:t>在力的作用下如何运动。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750" y="2617470"/>
            <a:ext cx="740791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</a:t>
            </a:r>
            <a:r>
              <a: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根据物体的受力情况，分析物体的浮沉条件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7"/>
          <p:cNvSpPr/>
          <p:nvPr/>
        </p:nvSpPr>
        <p:spPr>
          <a:xfrm>
            <a:off x="3687763" y="2138363"/>
            <a:ext cx="665162" cy="684212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76400" y="3733800"/>
            <a:ext cx="5899150" cy="22364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当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F</a:t>
            </a:r>
            <a:r>
              <a:rPr kumimoji="0" lang="zh-CN" altLang="en-US" sz="32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浮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＜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G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合力方向竖直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向下，物体在液体中向下运动称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下沉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4129405" y="3377248"/>
            <a:ext cx="387350" cy="579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29405" y="1451928"/>
            <a:ext cx="8445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浮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234238" y="1398588"/>
            <a:ext cx="1371600" cy="954088"/>
          </a:xfrm>
          <a:prstGeom prst="wedgeRoundRectCallout">
            <a:avLst>
              <a:gd name="adj1" fmla="val -88773"/>
              <a:gd name="adj2" fmla="val 24208"/>
              <a:gd name="adj3" fmla="val 16667"/>
            </a:avLst>
          </a:prstGeom>
          <a:solidFill>
            <a:srgbClr val="A7F7A7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下沉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2308" name="Group 7"/>
          <p:cNvGrpSpPr/>
          <p:nvPr/>
        </p:nvGrpSpPr>
        <p:grpSpPr>
          <a:xfrm>
            <a:off x="2957830" y="1417955"/>
            <a:ext cx="2160270" cy="1863725"/>
            <a:chOff x="1913" y="819"/>
            <a:chExt cx="1361" cy="1174"/>
          </a:xfrm>
        </p:grpSpPr>
        <p:sp>
          <p:nvSpPr>
            <p:cNvPr id="12318" name="AutoShape 8"/>
            <p:cNvSpPr/>
            <p:nvPr/>
          </p:nvSpPr>
          <p:spPr>
            <a:xfrm rot="-5400000">
              <a:off x="2006" y="725"/>
              <a:ext cx="1174" cy="1361"/>
            </a:xfrm>
            <a:prstGeom prst="leftBracket">
              <a:avLst>
                <a:gd name="adj" fmla="val 966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9" name="Line 9"/>
            <p:cNvSpPr/>
            <p:nvPr/>
          </p:nvSpPr>
          <p:spPr>
            <a:xfrm>
              <a:off x="1958" y="1635"/>
              <a:ext cx="127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12309" name="Group 10"/>
          <p:cNvGrpSpPr/>
          <p:nvPr/>
        </p:nvGrpSpPr>
        <p:grpSpPr>
          <a:xfrm>
            <a:off x="2957830" y="1993900"/>
            <a:ext cx="2159000" cy="1152525"/>
            <a:chOff x="1913" y="1182"/>
            <a:chExt cx="1360" cy="726"/>
          </a:xfrm>
        </p:grpSpPr>
        <p:sp>
          <p:nvSpPr>
            <p:cNvPr id="12310" name="Line 11"/>
            <p:cNvSpPr/>
            <p:nvPr/>
          </p:nvSpPr>
          <p:spPr>
            <a:xfrm>
              <a:off x="1913" y="1182"/>
              <a:ext cx="136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11" name="Line 12"/>
            <p:cNvSpPr/>
            <p:nvPr/>
          </p:nvSpPr>
          <p:spPr>
            <a:xfrm>
              <a:off x="1913" y="1273"/>
              <a:ext cx="136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12" name="Line 13"/>
            <p:cNvSpPr/>
            <p:nvPr/>
          </p:nvSpPr>
          <p:spPr>
            <a:xfrm>
              <a:off x="1913" y="1363"/>
              <a:ext cx="136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13" name="Line 14"/>
            <p:cNvSpPr/>
            <p:nvPr/>
          </p:nvSpPr>
          <p:spPr>
            <a:xfrm>
              <a:off x="1913" y="1454"/>
              <a:ext cx="136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14" name="Line 15"/>
            <p:cNvSpPr/>
            <p:nvPr/>
          </p:nvSpPr>
          <p:spPr>
            <a:xfrm>
              <a:off x="1958" y="1545"/>
              <a:ext cx="127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15" name="Line 16"/>
            <p:cNvSpPr/>
            <p:nvPr/>
          </p:nvSpPr>
          <p:spPr>
            <a:xfrm>
              <a:off x="1958" y="1817"/>
              <a:ext cx="127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16" name="Line 17"/>
            <p:cNvSpPr/>
            <p:nvPr/>
          </p:nvSpPr>
          <p:spPr>
            <a:xfrm>
              <a:off x="2003" y="1908"/>
              <a:ext cx="118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17" name="Line 18"/>
            <p:cNvSpPr/>
            <p:nvPr/>
          </p:nvSpPr>
          <p:spPr>
            <a:xfrm>
              <a:off x="1958" y="1726"/>
              <a:ext cx="1270" cy="0"/>
            </a:xfrm>
            <a:prstGeom prst="line">
              <a:avLst/>
            </a:prstGeom>
            <a:ln w="38100" cap="flat" cmpd="sng">
              <a:solidFill>
                <a:schemeClr val="hlink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1290" name="Line 26"/>
          <p:cNvSpPr/>
          <p:nvPr/>
        </p:nvSpPr>
        <p:spPr>
          <a:xfrm>
            <a:off x="4018915" y="2505710"/>
            <a:ext cx="1270" cy="12541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95" name="Line 31"/>
          <p:cNvSpPr/>
          <p:nvPr/>
        </p:nvSpPr>
        <p:spPr>
          <a:xfrm flipH="1" flipV="1">
            <a:off x="4020185" y="1681163"/>
            <a:ext cx="0" cy="74453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3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3000"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6" grpId="1" bldLvl="0" animBg="1"/>
      <p:bldP spid="11267" grpId="0"/>
      <p:bldP spid="11268" grpId="0" bldLvl="0" animBg="1"/>
      <p:bldP spid="11269" grpId="0" animBg="1"/>
      <p:bldP spid="11269" grpId="1" animBg="1"/>
      <p:bldP spid="11269" grpId="2" animBg="1"/>
      <p:bldP spid="11269" grpId="3" animBg="1"/>
      <p:bldP spid="11269" grpId="4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1024</Words>
  <Application>Microsoft Office PowerPoint</Application>
  <PresentationFormat>全屏显示(4:3)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 物体的沉浮条件：      物体的浮沉取决于物体所受的浮力和重力的大小。</vt:lpstr>
      <vt:lpstr>物体的浮沉条件</vt:lpstr>
      <vt:lpstr>幻灯片 14</vt:lpstr>
      <vt:lpstr>幻灯片 15</vt:lpstr>
      <vt:lpstr>幻灯片 16</vt:lpstr>
      <vt:lpstr>物体的浮沉条件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18</cp:revision>
  <dcterms:created xsi:type="dcterms:W3CDTF">2017-04-05T12:21:00Z</dcterms:created>
  <dcterms:modified xsi:type="dcterms:W3CDTF">2019-03-21T01:16:45Z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