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4"/>
  </p:notesMasterIdLst>
  <p:sldIdLst>
    <p:sldId id="276" r:id="rId4"/>
    <p:sldId id="341" r:id="rId5"/>
    <p:sldId id="342" r:id="rId6"/>
    <p:sldId id="343"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4" r:id="rId20"/>
    <p:sldId id="345" r:id="rId21"/>
    <p:sldId id="346" r:id="rId22"/>
    <p:sldId id="347"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艳" initials="张" lastIdx="5" clrIdx="0"/>
  <p:cmAuthor id="2" name="xkb1.com" initials="x"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66" d="100"/>
          <a:sy n="66" d="100"/>
        </p:scale>
        <p:origin x="-1098"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直接连接符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直接连接符 12"/>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ctrTitle"/>
          </p:nvPr>
        </p:nvSpPr>
        <p:spPr>
          <a:xfrm>
            <a:off x="381000" y="4853413"/>
            <a:ext cx="8458200" cy="1222375"/>
          </a:xfrm>
        </p:spPr>
        <p:txBody>
          <a:bodyPr anchor="t"/>
          <a:lstStyle/>
          <a:p>
            <a:r>
              <a:rPr lang="zh-CN" altLang="en-US" smtClean="0"/>
              <a:t>单击此处编辑母版标题样式</a:t>
            </a:r>
            <a:endParaRPr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4" name="日期占位符 15"/>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4"/>
          <p:cNvSpPr>
            <a:spLocks noGrp="1"/>
          </p:cNvSpPr>
          <p:nvPr>
            <p:ph type="sldNum" sz="quarter" idx="4"/>
          </p:nvPr>
        </p:nvSpPr>
        <p:spPr>
          <a:xfrm>
            <a:off x="8229600" y="6473825"/>
            <a:ext cx="758825" cy="247650"/>
          </a:xfrm>
          <a:prstGeom prst="rect">
            <a:avLst/>
          </a:prstGeom>
        </p:spPr>
        <p:txBody>
          <a:bodyPr vert="horz"/>
          <a:p>
            <a:pPr lvl="0" algn="r" eaLnBrk="1" hangingPunct="1"/>
            <a:fld id="{9A0DB2DC-4C9A-4742-B13C-FB6460FD3503}" type="slidenum">
              <a:rPr lang="en-US" altLang="zh-CN" sz="1200">
                <a:solidFill>
                  <a:srgbClr val="D38E27"/>
                </a:solidFill>
              </a:rPr>
            </a:fld>
            <a:endParaRPr lang="en-US" altLang="zh-CN" sz="1200">
              <a:solidFill>
                <a:srgbClr val="D38E27"/>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直接连接符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标题 21"/>
          <p:cNvSpPr>
            <a:spLocks noGrp="1"/>
          </p:cNvSpPr>
          <p:nvPr>
            <p:ph type="title"/>
          </p:nvPr>
        </p:nvSpPr>
        <p:spPr/>
        <p:txBody>
          <a:bodyPr/>
          <a:lstStyle/>
          <a:p>
            <a:r>
              <a:rPr lang="zh-CN" altLang="en-US" smtClean="0"/>
              <a:t>单击此处编辑母版标题样式</a:t>
            </a:r>
            <a:endParaRPr lang="en-US"/>
          </a:p>
        </p:txBody>
      </p:sp>
      <p:sp>
        <p:nvSpPr>
          <p:cNvPr id="27" name="内容占位符 26"/>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3" name="日期占位符 24"/>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18"/>
          <p:cNvSpPr>
            <a:spLocks noGrp="1"/>
          </p:cNvSpPr>
          <p:nvPr>
            <p:ph type="ftr" sz="quarter" idx="3"/>
          </p:nvPr>
        </p:nvSpPr>
        <p:spPr>
          <a:xfrm>
            <a:off x="3581400" y="76200"/>
            <a:ext cx="28956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15"/>
          <p:cNvSpPr>
            <a:spLocks noGrp="1"/>
          </p:cNvSpPr>
          <p:nvPr>
            <p:ph type="sldNum" sz="quarter" idx="4"/>
          </p:nvPr>
        </p:nvSpPr>
        <p:spPr>
          <a:xfrm>
            <a:off x="8229600" y="6473825"/>
            <a:ext cx="758825" cy="247650"/>
          </a:xfrm>
          <a:prstGeom prst="rect">
            <a:avLst/>
          </a:prstGeom>
        </p:spPr>
        <p:txBody>
          <a:bodyPr vert="horz"/>
          <a:p>
            <a:pPr lvl="0" algn="r" eaLnBrk="1" hangingPunct="1"/>
            <a:fld id="{9A0DB2DC-4C9A-4742-B13C-FB6460FD3503}" type="slidenum">
              <a:rPr lang="en-US" altLang="zh-CN" sz="1200">
                <a:solidFill>
                  <a:srgbClr val="D38E27"/>
                </a:solidFill>
              </a:rPr>
            </a:fld>
            <a:endParaRPr lang="en-US" altLang="zh-CN" sz="1200">
              <a:solidFill>
                <a:srgbClr val="D38E27"/>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直接连接符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直接连接符 12"/>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8" name="标题 7"/>
          <p:cNvSpPr>
            <a:spLocks noGrp="1"/>
          </p:cNvSpPr>
          <p:nvPr>
            <p:ph type="title"/>
          </p:nvPr>
        </p:nvSpPr>
        <p:spPr>
          <a:xfrm>
            <a:off x="180475" y="2947087"/>
            <a:ext cx="8686800" cy="1184825"/>
          </a:xfrm>
        </p:spPr>
        <p:txBody>
          <a:bodyPr rtlCol="0" anchor="t"/>
          <a:lstStyle>
            <a:lvl1pPr algn="r">
              <a:defRPr/>
            </a:lvl1pPr>
          </a:lstStyle>
          <a:p>
            <a:r>
              <a:rPr lang="zh-CN" altLang="en-US" smtClean="0"/>
              <a:t>单击此处编辑母版标题样式</a:t>
            </a:r>
            <a:endParaRPr lang="en-US"/>
          </a:p>
        </p:txBody>
      </p:sp>
      <p:sp>
        <p:nvSpPr>
          <p:cNvPr id="14" name="日期占位符 18"/>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5"/>
          <p:cNvSpPr>
            <a:spLocks noGrp="1"/>
          </p:cNvSpPr>
          <p:nvPr>
            <p:ph type="sldNum" sz="quarter" idx="4"/>
          </p:nvPr>
        </p:nvSpPr>
        <p:spPr>
          <a:xfrm>
            <a:off x="8229600" y="6477000"/>
            <a:ext cx="762000" cy="244475"/>
          </a:xfrm>
          <a:prstGeom prst="rect">
            <a:avLst/>
          </a:prstGeom>
        </p:spPr>
        <p:txBody>
          <a:bodyPr vert="horz"/>
          <a:p>
            <a:pPr lvl="0" algn="r" eaLnBrk="1" hangingPunct="1"/>
            <a:fld id="{9A0DB2DC-4C9A-4742-B13C-FB6460FD3503}" type="slidenum">
              <a:rPr lang="en-US" altLang="zh-CN" sz="1200">
                <a:solidFill>
                  <a:srgbClr val="D38E27"/>
                </a:solidFill>
              </a:rPr>
            </a:fld>
            <a:endParaRPr lang="en-US" altLang="zh-CN" sz="1200">
              <a:solidFill>
                <a:srgbClr val="D38E27"/>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直接连接符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直接连接符 12"/>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title"/>
          </p:nvPr>
        </p:nvSpPr>
        <p:spPr>
          <a:xfrm>
            <a:off x="304800" y="5410200"/>
            <a:ext cx="8610600" cy="882650"/>
          </a:xfrm>
        </p:spPr>
        <p:txBody>
          <a:bodyPr/>
          <a:lstStyle>
            <a:lvl1pPr>
              <a:defRPr/>
            </a:lvl1pPr>
          </a:lstStyle>
          <a:p>
            <a:r>
              <a:rPr lang="zh-CN" altLang="en-US" smtClean="0"/>
              <a:t>单击此处编辑母版标题样式</a:t>
            </a:r>
            <a:endParaRPr lang="en-US"/>
          </a:p>
        </p:txBody>
      </p:sp>
      <p:sp>
        <p:nvSpPr>
          <p:cNvPr id="13" name="文本占位符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内容占位符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28" name="内容占位符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9"/>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5"/>
          <p:cNvSpPr>
            <a:spLocks noGrp="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14"/>
          </p:nvPr>
        </p:nvSpPr>
        <p:spPr>
          <a:xfrm>
            <a:off x="8229600" y="6477000"/>
            <a:ext cx="762000" cy="247650"/>
          </a:xfrm>
          <a:prstGeom prst="rect">
            <a:avLst/>
          </a:prstGeom>
        </p:spPr>
        <p:txBody>
          <a:bodyPr vert="horz"/>
          <a:p>
            <a:pPr lvl="0" algn="r" eaLnBrk="1" hangingPunct="1"/>
            <a:fld id="{9A0DB2DC-4C9A-4742-B13C-FB6460FD3503}" type="slidenum">
              <a:rPr lang="en-US" altLang="zh-CN" sz="1200">
                <a:solidFill>
                  <a:srgbClr val="D38E27"/>
                </a:solidFill>
              </a:rPr>
            </a:fld>
            <a:endParaRPr lang="en-US" altLang="zh-CN" sz="1200">
              <a:solidFill>
                <a:srgbClr val="D38E27"/>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直接连接符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直接连接符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直接连接符 12"/>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3" name="日期占位符 24"/>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28"/>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229600" y="6477000"/>
            <a:ext cx="762000" cy="244475"/>
          </a:xfrm>
          <a:prstGeom prst="rect">
            <a:avLst/>
          </a:prstGeom>
        </p:spPr>
        <p:txBody>
          <a:bodyPr vert="horz"/>
          <a:p>
            <a:pPr lvl="0" algn="r" eaLnBrk="1" hangingPunct="1"/>
            <a:fld id="{9A0DB2DC-4C9A-4742-B13C-FB6460FD3503}" type="slidenum">
              <a:rPr lang="en-US" altLang="zh-CN" sz="1200">
                <a:solidFill>
                  <a:srgbClr val="D38E27"/>
                </a:solidFill>
              </a:rPr>
            </a:fld>
            <a:endParaRPr lang="en-US" altLang="zh-CN" sz="1200">
              <a:solidFill>
                <a:srgbClr val="D38E2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1986" name="标题 4198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41987" name="文本占位符 4198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988" name="日期占位符 4198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zh-CN" altLang="en-US" dirty="0">
              <a:latin typeface="Arial" panose="020B0604020202020204" pitchFamily="34" charset="0"/>
            </a:endParaRPr>
          </a:p>
        </p:txBody>
      </p:sp>
      <p:sp>
        <p:nvSpPr>
          <p:cNvPr id="41989" name="页脚占位符 4198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zh-CN" altLang="en-US" dirty="0">
              <a:latin typeface="Arial" panose="020B0604020202020204" pitchFamily="34" charset="0"/>
            </a:endParaRPr>
          </a:p>
        </p:txBody>
      </p:sp>
      <p:sp>
        <p:nvSpPr>
          <p:cNvPr id="41990" name="灯片编号占位符 4198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p:sp>
        <p:nvSpPr>
          <p:cNvPr id="7" name="直接连接符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直接连接符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直接连接符 12"/>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2" name="文本占位符 7"/>
          <p:cNvSpPr>
            <a:spLocks noGrp="1"/>
          </p:cNvSpPr>
          <p:nvPr>
            <p:ph type="body" idx="1"/>
          </p:nvPr>
        </p:nvSpPr>
        <p:spPr>
          <a:xfrm>
            <a:off x="304800" y="1554163"/>
            <a:ext cx="86868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lang="zh-CN" altLang="en-US" smtClean="0"/>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oleObject" Target="../embeddings/oleObject4.bin"/><Relationship Id="rId4" Type="http://schemas.openxmlformats.org/officeDocument/2006/relationships/image" Target="../media/image18.png"/><Relationship Id="rId3" Type="http://schemas.openxmlformats.org/officeDocument/2006/relationships/oleObject" Target="../embeddings/oleObject3.bin"/><Relationship Id="rId2" Type="http://schemas.openxmlformats.org/officeDocument/2006/relationships/image" Target="../media/image17.png"/><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0.png"/><Relationship Id="rId4" Type="http://schemas.openxmlformats.org/officeDocument/2006/relationships/oleObject" Target="../embeddings/oleObject7.bin"/><Relationship Id="rId3" Type="http://schemas.openxmlformats.org/officeDocument/2006/relationships/oleObject" Target="../embeddings/oleObject6.bin"/><Relationship Id="rId2" Type="http://schemas.openxmlformats.org/officeDocument/2006/relationships/image" Target="../media/image19.png"/><Relationship Id="rId1"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hyperlink" Target="http://www.verybg.com/nsort321-1.html" TargetMode="Externa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My%20Documents/Tencent%20Files/792919040/FileRecv/5&#35270;&#39057;-7&#30524;&#30555;&#25104;&#20687;&#22270;.mpg" TargetMode="Externa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wmf"/></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4"/>
          <p:cNvSpPr txBox="1"/>
          <p:nvPr/>
        </p:nvSpPr>
        <p:spPr>
          <a:xfrm>
            <a:off x="53975" y="448628"/>
            <a:ext cx="9036050" cy="645160"/>
          </a:xfrm>
          <a:prstGeom prst="rect">
            <a:avLst/>
          </a:prstGeom>
          <a:noFill/>
          <a:ln w="9525">
            <a:noFill/>
          </a:ln>
        </p:spPr>
        <p:txBody>
          <a:bodyPr anchor="t">
            <a:spAutoFit/>
          </a:bodyPr>
          <a:p>
            <a:r>
              <a:rPr lang="zh-CN" altLang="en-US" sz="3600" dirty="0">
                <a:solidFill>
                  <a:srgbClr val="070707"/>
                </a:solidFill>
                <a:latin typeface="隶书" panose="02010509060101010101" pitchFamily="49" charset="-122"/>
                <a:ea typeface="隶书" panose="02010509060101010101" pitchFamily="49" charset="-122"/>
              </a:rPr>
              <a:t>人教版八年级物理上第五章  透镜及其应用</a:t>
            </a:r>
            <a:endParaRPr lang="zh-CN" altLang="en-US" sz="3600" dirty="0">
              <a:solidFill>
                <a:srgbClr val="070707"/>
              </a:solidFill>
              <a:latin typeface="隶书" panose="02010509060101010101" pitchFamily="49" charset="-122"/>
              <a:ea typeface="隶书" panose="02010509060101010101" pitchFamily="49" charset="-122"/>
            </a:endParaRPr>
          </a:p>
        </p:txBody>
      </p:sp>
      <p:sp>
        <p:nvSpPr>
          <p:cNvPr id="3" name="WordArt 2"/>
          <p:cNvSpPr>
            <a:spLocks noChangeArrowheads="1" noChangeShapeType="1"/>
          </p:cNvSpPr>
          <p:nvPr/>
        </p:nvSpPr>
        <p:spPr bwMode="auto">
          <a:xfrm>
            <a:off x="1938973" y="3560128"/>
            <a:ext cx="4572000" cy="522287"/>
          </a:xfrm>
          <a:prstGeom prst="rect">
            <a:avLst/>
          </a:prstGeom>
        </p:spPr>
        <p:txBody>
          <a:bodyPr wrap="none" numCol="1" fromWordArt="1">
            <a:prstTxWarp prst="textPlain">
              <a:avLst>
                <a:gd name="adj" fmla="val 50000"/>
              </a:avLst>
            </a:prstTxWarp>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smtClean="0">
                <a:ln w="9525">
                  <a:noFill/>
                  <a:round/>
                </a:ln>
                <a:solidFill>
                  <a:srgbClr val="FF0000"/>
                </a:solidFill>
                <a:effectLst>
                  <a:outerShdw dist="38100" dir="5400000" algn="ctr" rotWithShape="0">
                    <a:srgbClr val="4D4D4D">
                      <a:alpha val="75000"/>
                    </a:srgbClr>
                  </a:outerShdw>
                </a:effectLst>
                <a:uLnTx/>
                <a:uFillTx/>
                <a:latin typeface="宋体" panose="02010600030101010101" pitchFamily="2" charset="-122"/>
                <a:ea typeface="宋体" panose="02010600030101010101" pitchFamily="2" charset="-122"/>
                <a:cs typeface="+mn-cs"/>
              </a:rPr>
              <a:t>第</a:t>
            </a:r>
            <a:r>
              <a:rPr kumimoji="0" lang="en-US" altLang="zh-CN" sz="3600" b="0" i="0" u="none" strike="noStrike" kern="1200" cap="none" spc="0" normalizeH="0" baseline="0" noProof="0" smtClean="0">
                <a:ln w="9525">
                  <a:noFill/>
                  <a:round/>
                </a:ln>
                <a:solidFill>
                  <a:srgbClr val="FF0000"/>
                </a:solidFill>
                <a:effectLst>
                  <a:outerShdw dist="38100" dir="5400000" algn="ctr" rotWithShape="0">
                    <a:srgbClr val="4D4D4D">
                      <a:alpha val="75000"/>
                    </a:srgbClr>
                  </a:outerShdw>
                </a:effectLst>
                <a:uLnTx/>
                <a:uFillTx/>
                <a:latin typeface="宋体" panose="02010600030101010101" pitchFamily="2" charset="-122"/>
                <a:ea typeface="宋体" panose="02010600030101010101" pitchFamily="2" charset="-122"/>
                <a:cs typeface="+mn-cs"/>
              </a:rPr>
              <a:t>4</a:t>
            </a:r>
            <a:r>
              <a:rPr kumimoji="0" lang="zh-CN" altLang="en-US" sz="3600" b="0" i="0" u="none" strike="noStrike" kern="1200" cap="none" spc="0" normalizeH="0" baseline="0" noProof="0" smtClean="0">
                <a:ln w="9525">
                  <a:noFill/>
                  <a:round/>
                </a:ln>
                <a:solidFill>
                  <a:srgbClr val="FF0000"/>
                </a:solidFill>
                <a:effectLst>
                  <a:outerShdw dist="38100" dir="5400000" algn="ctr" rotWithShape="0">
                    <a:srgbClr val="4D4D4D">
                      <a:alpha val="75000"/>
                    </a:srgbClr>
                  </a:outerShdw>
                </a:effectLst>
                <a:uLnTx/>
                <a:uFillTx/>
                <a:latin typeface="宋体" panose="02010600030101010101" pitchFamily="2" charset="-122"/>
                <a:ea typeface="宋体" panose="02010600030101010101" pitchFamily="2" charset="-122"/>
                <a:cs typeface="+mn-cs"/>
              </a:rPr>
              <a:t>节  眼睛和眼镜</a:t>
            </a:r>
            <a:endParaRPr kumimoji="0" lang="zh-CN" altLang="en-US" sz="3600" b="0" i="0" u="none" strike="noStrike" kern="1200" cap="none" spc="0" normalizeH="0" baseline="0" noProof="0" smtClean="0">
              <a:ln w="9525">
                <a:noFill/>
                <a:round/>
              </a:ln>
              <a:solidFill>
                <a:srgbClr val="FF0000"/>
              </a:solidFill>
              <a:effectLst>
                <a:outerShdw dist="38100" dir="5400000" algn="ctr" rotWithShape="0">
                  <a:srgbClr val="4D4D4D">
                    <a:alpha val="75000"/>
                  </a:srgbClr>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10002"/>
          <p:cNvPicPr>
            <a:picLocks noChangeAspect="1"/>
          </p:cNvPicPr>
          <p:nvPr/>
        </p:nvPicPr>
        <p:blipFill>
          <a:blip r:embed="rId1"/>
          <a:srcRect l="2597" r="55408" b="18304"/>
          <a:stretch>
            <a:fillRect/>
          </a:stretch>
        </p:blipFill>
        <p:spPr>
          <a:xfrm>
            <a:off x="5219700" y="4384675"/>
            <a:ext cx="3494088" cy="2193925"/>
          </a:xfrm>
          <a:prstGeom prst="rect">
            <a:avLst/>
          </a:prstGeom>
          <a:noFill/>
          <a:ln w="9525">
            <a:noFill/>
          </a:ln>
        </p:spPr>
      </p:pic>
      <p:pic>
        <p:nvPicPr>
          <p:cNvPr id="10243" name="Picture 3" descr="10002"/>
          <p:cNvPicPr>
            <a:picLocks noChangeAspect="1"/>
          </p:cNvPicPr>
          <p:nvPr/>
        </p:nvPicPr>
        <p:blipFill>
          <a:blip r:embed="rId2">
            <a:clrChange>
              <a:clrFrom>
                <a:srgbClr val="FFFFFF"/>
              </a:clrFrom>
              <a:clrTo>
                <a:srgbClr val="FFFFFF">
                  <a:alpha val="0"/>
                </a:srgbClr>
              </a:clrTo>
            </a:clrChange>
          </a:blip>
          <a:srcRect l="58553" r="523" b="23051"/>
          <a:stretch>
            <a:fillRect/>
          </a:stretch>
        </p:blipFill>
        <p:spPr>
          <a:xfrm>
            <a:off x="1189038" y="4464050"/>
            <a:ext cx="3382962" cy="2143125"/>
          </a:xfrm>
          <a:prstGeom prst="rect">
            <a:avLst/>
          </a:prstGeom>
          <a:noFill/>
          <a:ln w="9525">
            <a:noFill/>
          </a:ln>
        </p:spPr>
      </p:pic>
      <p:sp>
        <p:nvSpPr>
          <p:cNvPr id="14340" name="Text Box 23"/>
          <p:cNvSpPr txBox="1"/>
          <p:nvPr/>
        </p:nvSpPr>
        <p:spPr>
          <a:xfrm>
            <a:off x="684213" y="3224213"/>
            <a:ext cx="7056437" cy="519112"/>
          </a:xfrm>
          <a:prstGeom prst="rect">
            <a:avLst/>
          </a:prstGeom>
          <a:noFill/>
          <a:ln w="9525">
            <a:noFill/>
          </a:ln>
        </p:spPr>
        <p:txBody>
          <a:bodyPr>
            <a:spAutoFit/>
          </a:bodyPr>
          <a:p>
            <a:pPr>
              <a:spcBef>
                <a:spcPct val="50000"/>
              </a:spcBef>
            </a:pPr>
            <a:r>
              <a:rPr lang="zh-CN" altLang="en-US" dirty="0">
                <a:solidFill>
                  <a:srgbClr val="0D0D0D"/>
                </a:solidFill>
                <a:latin typeface="楷体_GB2312" pitchFamily="1" charset="-122"/>
              </a:rPr>
              <a:t>　　</a:t>
            </a:r>
            <a:endParaRPr lang="zh-CN" altLang="en-US" dirty="0">
              <a:solidFill>
                <a:srgbClr val="0D0D0D"/>
              </a:solidFill>
              <a:latin typeface="楷体_GB2312" pitchFamily="1" charset="-122"/>
            </a:endParaRPr>
          </a:p>
        </p:txBody>
      </p:sp>
      <p:sp>
        <p:nvSpPr>
          <p:cNvPr id="14341" name="Text Box 3"/>
          <p:cNvSpPr txBox="1"/>
          <p:nvPr/>
        </p:nvSpPr>
        <p:spPr>
          <a:xfrm>
            <a:off x="611188" y="909638"/>
            <a:ext cx="8143875" cy="1157287"/>
          </a:xfrm>
          <a:prstGeom prst="rect">
            <a:avLst/>
          </a:prstGeom>
          <a:noFill/>
          <a:ln w="9525">
            <a:noFill/>
          </a:ln>
        </p:spPr>
        <p:txBody>
          <a:bodyPr>
            <a:spAutoFit/>
          </a:bodyPr>
          <a:p>
            <a:pPr>
              <a:lnSpc>
                <a:spcPct val="125000"/>
              </a:lnSpc>
            </a:pPr>
            <a:r>
              <a:rPr lang="zh-CN" altLang="en-US" sz="2800" dirty="0">
                <a:solidFill>
                  <a:srgbClr val="0066CC"/>
                </a:solidFill>
                <a:latin typeface="楷体_GB2312" pitchFamily="1" charset="-122"/>
              </a:rPr>
              <a:t>　　照相机如何使远近不同的物体都在底片上成清晰的像？</a:t>
            </a:r>
            <a:endParaRPr lang="zh-CN" altLang="en-US" sz="2800" dirty="0">
              <a:solidFill>
                <a:srgbClr val="0066CC"/>
              </a:solidFill>
              <a:latin typeface="楷体_GB2312" pitchFamily="1" charset="-122"/>
            </a:endParaRPr>
          </a:p>
        </p:txBody>
      </p:sp>
      <p:sp>
        <p:nvSpPr>
          <p:cNvPr id="10246" name="Text Box 3"/>
          <p:cNvSpPr txBox="1"/>
          <p:nvPr/>
        </p:nvSpPr>
        <p:spPr>
          <a:xfrm>
            <a:off x="539750" y="2349500"/>
            <a:ext cx="8143875" cy="1158875"/>
          </a:xfrm>
          <a:prstGeom prst="rect">
            <a:avLst/>
          </a:prstGeom>
          <a:noFill/>
          <a:ln w="9525">
            <a:noFill/>
          </a:ln>
        </p:spPr>
        <p:txBody>
          <a:bodyPr>
            <a:spAutoFit/>
          </a:bodyPr>
          <a:p>
            <a:pPr>
              <a:lnSpc>
                <a:spcPct val="125000"/>
              </a:lnSpc>
            </a:pPr>
            <a:r>
              <a:rPr lang="zh-CN" altLang="en-US" sz="2800" dirty="0">
                <a:solidFill>
                  <a:srgbClr val="0066CC"/>
                </a:solidFill>
                <a:latin typeface="楷体_GB2312" pitchFamily="1" charset="-122"/>
              </a:rPr>
              <a:t>　　人眼如何使远近不同的物体都在视网膜上成清晰的像？</a:t>
            </a:r>
            <a:endParaRPr lang="zh-CN" altLang="en-US" sz="2800" dirty="0">
              <a:solidFill>
                <a:srgbClr val="0066CC"/>
              </a:solidFill>
              <a:latin typeface="楷体_GB2312" pitchFamily="1" charset="-122"/>
            </a:endParaRPr>
          </a:p>
        </p:txBody>
      </p:sp>
      <p:sp>
        <p:nvSpPr>
          <p:cNvPr id="10247" name="TextBox 23"/>
          <p:cNvSpPr txBox="1"/>
          <p:nvPr/>
        </p:nvSpPr>
        <p:spPr>
          <a:xfrm>
            <a:off x="2555875" y="1485900"/>
            <a:ext cx="2114550" cy="527050"/>
          </a:xfrm>
          <a:prstGeom prst="rect">
            <a:avLst/>
          </a:prstGeom>
          <a:noFill/>
          <a:ln w="9525" cap="flat" cmpd="sng">
            <a:solidFill>
              <a:srgbClr val="FFFFFF"/>
            </a:solidFill>
            <a:prstDash val="solid"/>
            <a:miter/>
            <a:headEnd type="none" w="med" len="med"/>
            <a:tailEnd type="none" w="med" len="med"/>
          </a:ln>
        </p:spPr>
        <p:txBody>
          <a:bodyPr>
            <a:spAutoFit/>
          </a:bodyPr>
          <a:p>
            <a:r>
              <a:rPr lang="zh-CN" altLang="en-US" sz="2800" dirty="0">
                <a:solidFill>
                  <a:srgbClr val="FF0000"/>
                </a:solidFill>
                <a:latin typeface="楷体_GB2312" pitchFamily="1" charset="-122"/>
              </a:rPr>
              <a:t>调焦</a:t>
            </a:r>
            <a:endParaRPr lang="zh-CN" altLang="en-US" sz="2800" dirty="0">
              <a:solidFill>
                <a:srgbClr val="FF0000"/>
              </a:solidFill>
              <a:latin typeface="楷体_GB2312" pitchFamily="1" charset="-122"/>
            </a:endParaRPr>
          </a:p>
        </p:txBody>
      </p:sp>
      <p:sp>
        <p:nvSpPr>
          <p:cNvPr id="10248" name="TextBox 24"/>
          <p:cNvSpPr txBox="1"/>
          <p:nvPr/>
        </p:nvSpPr>
        <p:spPr>
          <a:xfrm>
            <a:off x="2195513" y="2925763"/>
            <a:ext cx="2681287" cy="527050"/>
          </a:xfrm>
          <a:prstGeom prst="rect">
            <a:avLst/>
          </a:prstGeom>
          <a:noFill/>
          <a:ln w="9525" cap="flat" cmpd="sng">
            <a:solidFill>
              <a:srgbClr val="FFFFFF"/>
            </a:solidFill>
            <a:prstDash val="solid"/>
            <a:miter/>
            <a:headEnd type="none" w="med" len="med"/>
            <a:tailEnd type="none" w="med" len="med"/>
          </a:ln>
        </p:spPr>
        <p:txBody>
          <a:bodyPr wrap="none">
            <a:spAutoFit/>
          </a:bodyPr>
          <a:p>
            <a:r>
              <a:rPr lang="zh-CN" altLang="en-US" sz="2800" dirty="0">
                <a:solidFill>
                  <a:srgbClr val="FF0000"/>
                </a:solidFill>
                <a:latin typeface="楷体_GB2312" pitchFamily="1" charset="-122"/>
              </a:rPr>
              <a:t>晶状体自动调节</a:t>
            </a:r>
            <a:endParaRPr lang="zh-CN" altLang="en-US" sz="2800" dirty="0">
              <a:solidFill>
                <a:srgbClr val="FF0000"/>
              </a:solidFill>
              <a:latin typeface="楷体_GB2312" pitchFamily="1" charset="-122"/>
            </a:endParaRPr>
          </a:p>
        </p:txBody>
      </p:sp>
      <p:sp>
        <p:nvSpPr>
          <p:cNvPr id="10249" name="TextBox 24"/>
          <p:cNvSpPr txBox="1"/>
          <p:nvPr/>
        </p:nvSpPr>
        <p:spPr>
          <a:xfrm>
            <a:off x="1836738" y="4005263"/>
            <a:ext cx="2205037" cy="427037"/>
          </a:xfrm>
          <a:prstGeom prst="rect">
            <a:avLst/>
          </a:prstGeom>
          <a:noFill/>
          <a:ln w="9525" cap="flat" cmpd="sng">
            <a:solidFill>
              <a:srgbClr val="FFFFFF"/>
            </a:solidFill>
            <a:prstDash val="solid"/>
            <a:miter/>
            <a:headEnd type="none" w="med" len="med"/>
            <a:tailEnd type="none" w="med" len="med"/>
          </a:ln>
        </p:spPr>
        <p:txBody>
          <a:bodyPr lIns="0" tIns="0" rIns="0" bIns="0">
            <a:spAutoFit/>
          </a:bodyPr>
          <a:p>
            <a:r>
              <a:rPr lang="zh-CN" altLang="en-US" sz="2800" dirty="0">
                <a:solidFill>
                  <a:srgbClr val="FF0066"/>
                </a:solidFill>
                <a:latin typeface="楷体_GB2312" pitchFamily="1" charset="-122"/>
              </a:rPr>
              <a:t>看近处物体</a:t>
            </a:r>
            <a:endParaRPr lang="zh-CN" altLang="en-US" sz="2800" dirty="0">
              <a:solidFill>
                <a:srgbClr val="FF0066"/>
              </a:solidFill>
              <a:latin typeface="楷体_GB2312" pitchFamily="1" charset="-122"/>
            </a:endParaRPr>
          </a:p>
        </p:txBody>
      </p:sp>
      <p:sp>
        <p:nvSpPr>
          <p:cNvPr id="10250" name="TextBox 24"/>
          <p:cNvSpPr txBox="1"/>
          <p:nvPr/>
        </p:nvSpPr>
        <p:spPr>
          <a:xfrm>
            <a:off x="5724525" y="4149725"/>
            <a:ext cx="2043113" cy="427038"/>
          </a:xfrm>
          <a:prstGeom prst="rect">
            <a:avLst/>
          </a:prstGeom>
          <a:noFill/>
          <a:ln w="9525" cap="flat" cmpd="sng">
            <a:solidFill>
              <a:srgbClr val="FFFFFF"/>
            </a:solidFill>
            <a:prstDash val="solid"/>
            <a:miter/>
            <a:headEnd type="none" w="med" len="med"/>
            <a:tailEnd type="none" w="med" len="med"/>
          </a:ln>
        </p:spPr>
        <p:txBody>
          <a:bodyPr lIns="0" tIns="0" rIns="0" bIns="0">
            <a:spAutoFit/>
          </a:bodyPr>
          <a:p>
            <a:r>
              <a:rPr lang="zh-CN" altLang="en-US" sz="2800" dirty="0">
                <a:solidFill>
                  <a:srgbClr val="FF0066"/>
                </a:solidFill>
                <a:latin typeface="楷体_GB2312" pitchFamily="1" charset="-122"/>
              </a:rPr>
              <a:t>看远处物体</a:t>
            </a:r>
            <a:endParaRPr lang="zh-CN" altLang="en-US" sz="2800" dirty="0">
              <a:solidFill>
                <a:srgbClr val="FF0066"/>
              </a:solidFill>
              <a:latin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bldLvl="0" animBg="1"/>
      <p:bldP spid="10248" grpId="0" bldLvl="0" animBg="1"/>
      <p:bldP spid="10249" grpId="0" bldLvl="0" animBg="1"/>
      <p:bldP spid="1025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3"/>
          <p:cNvSpPr txBox="1"/>
          <p:nvPr/>
        </p:nvSpPr>
        <p:spPr>
          <a:xfrm>
            <a:off x="827088" y="836613"/>
            <a:ext cx="8143875" cy="1158875"/>
          </a:xfrm>
          <a:prstGeom prst="rect">
            <a:avLst/>
          </a:prstGeom>
          <a:noFill/>
          <a:ln w="9525">
            <a:noFill/>
          </a:ln>
        </p:spPr>
        <p:txBody>
          <a:bodyPr>
            <a:spAutoFit/>
          </a:bodyPr>
          <a:p>
            <a:pPr>
              <a:lnSpc>
                <a:spcPct val="125000"/>
              </a:lnSpc>
            </a:pPr>
            <a:r>
              <a:rPr lang="zh-CN" altLang="en-US" sz="2800" dirty="0">
                <a:solidFill>
                  <a:srgbClr val="0000FF"/>
                </a:solidFill>
                <a:latin typeface="宋体" panose="02010600030101010101" pitchFamily="2" charset="-122"/>
              </a:rPr>
              <a:t>　　若晶状体不能调节或调节能力减弱会出现什么情况呢？</a:t>
            </a:r>
            <a:endParaRPr lang="zh-CN" altLang="en-US" sz="2800" dirty="0">
              <a:solidFill>
                <a:srgbClr val="0000FF"/>
              </a:solidFill>
              <a:latin typeface="宋体" panose="02010600030101010101" pitchFamily="2" charset="-122"/>
            </a:endParaRPr>
          </a:p>
        </p:txBody>
      </p:sp>
      <p:sp>
        <p:nvSpPr>
          <p:cNvPr id="11267" name="TextBox 23"/>
          <p:cNvSpPr txBox="1"/>
          <p:nvPr/>
        </p:nvSpPr>
        <p:spPr>
          <a:xfrm>
            <a:off x="2185988" y="2084388"/>
            <a:ext cx="4456112" cy="466725"/>
          </a:xfrm>
          <a:prstGeom prst="rect">
            <a:avLst/>
          </a:prstGeom>
          <a:noFill/>
          <a:ln w="9525" cap="flat" cmpd="sng">
            <a:solidFill>
              <a:srgbClr val="3D8F95"/>
            </a:solidFill>
            <a:prstDash val="solid"/>
            <a:miter/>
            <a:headEnd type="none" w="med" len="med"/>
            <a:tailEnd type="none" w="med" len="med"/>
          </a:ln>
        </p:spPr>
        <p:txBody>
          <a:bodyPr>
            <a:spAutoFit/>
          </a:bodyPr>
          <a:p>
            <a:pPr algn="ctr"/>
            <a:r>
              <a:rPr lang="zh-CN" altLang="en-US" sz="2400" dirty="0">
                <a:solidFill>
                  <a:srgbClr val="FF0000"/>
                </a:solidFill>
                <a:latin typeface="楷体_GB2312" pitchFamily="1" charset="-122"/>
              </a:rPr>
              <a:t>看清物体的范围减小了</a:t>
            </a:r>
            <a:endParaRPr lang="zh-CN" altLang="en-US" sz="2400" dirty="0">
              <a:solidFill>
                <a:srgbClr val="FF0000"/>
              </a:solidFill>
              <a:latin typeface="楷体_GB2312" pitchFamily="1" charset="-122"/>
            </a:endParaRPr>
          </a:p>
        </p:txBody>
      </p:sp>
      <p:sp>
        <p:nvSpPr>
          <p:cNvPr id="11268" name="AutoShape 9"/>
          <p:cNvSpPr/>
          <p:nvPr/>
        </p:nvSpPr>
        <p:spPr>
          <a:xfrm>
            <a:off x="2546350" y="2727325"/>
            <a:ext cx="500063"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1269" name="TextBox 10"/>
          <p:cNvSpPr txBox="1"/>
          <p:nvPr/>
        </p:nvSpPr>
        <p:spPr>
          <a:xfrm>
            <a:off x="1252538" y="3798888"/>
            <a:ext cx="2935287" cy="831850"/>
          </a:xfrm>
          <a:prstGeom prst="rect">
            <a:avLst/>
          </a:prstGeom>
          <a:solidFill>
            <a:srgbClr val="BBE0E3"/>
          </a:solidFill>
          <a:ln w="9525" cap="flat" cmpd="sng">
            <a:solidFill>
              <a:srgbClr val="3D8F95"/>
            </a:solidFill>
            <a:prstDash val="solid"/>
            <a:miter/>
            <a:headEnd type="none" w="med" len="med"/>
            <a:tailEnd type="none" w="med" len="med"/>
          </a:ln>
        </p:spPr>
        <p:txBody>
          <a:bodyPr wrap="none">
            <a:spAutoFit/>
          </a:bodyPr>
          <a:p>
            <a:pPr algn="ctr"/>
            <a:r>
              <a:rPr lang="zh-CN" altLang="en-US" sz="2400" dirty="0">
                <a:solidFill>
                  <a:schemeClr val="tx2"/>
                </a:solidFill>
                <a:latin typeface="楷体_GB2312" pitchFamily="1" charset="-122"/>
              </a:rPr>
              <a:t>只能看清近处的物体</a:t>
            </a:r>
            <a:endParaRPr lang="en-US" altLang="zh-CN" sz="2400">
              <a:solidFill>
                <a:schemeClr val="tx2"/>
              </a:solidFill>
              <a:latin typeface="楷体_GB2312" pitchFamily="1" charset="-122"/>
            </a:endParaRPr>
          </a:p>
          <a:p>
            <a:pPr algn="ctr"/>
            <a:r>
              <a:rPr lang="zh-CN" altLang="en-US" sz="2400" dirty="0">
                <a:solidFill>
                  <a:schemeClr val="tx2"/>
                </a:solidFill>
                <a:latin typeface="楷体_GB2312" pitchFamily="1" charset="-122"/>
              </a:rPr>
              <a:t>看不清远处的物体</a:t>
            </a:r>
            <a:endParaRPr lang="zh-CN" altLang="en-US" sz="2400" dirty="0">
              <a:solidFill>
                <a:schemeClr val="tx2"/>
              </a:solidFill>
              <a:latin typeface="楷体_GB2312" pitchFamily="1" charset="-122"/>
            </a:endParaRPr>
          </a:p>
        </p:txBody>
      </p:sp>
      <p:sp>
        <p:nvSpPr>
          <p:cNvPr id="11270" name="AutoShape 9"/>
          <p:cNvSpPr/>
          <p:nvPr/>
        </p:nvSpPr>
        <p:spPr>
          <a:xfrm>
            <a:off x="5872163" y="2727325"/>
            <a:ext cx="500062"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1271" name="TextBox 12"/>
          <p:cNvSpPr txBox="1"/>
          <p:nvPr/>
        </p:nvSpPr>
        <p:spPr>
          <a:xfrm>
            <a:off x="4943475" y="3798888"/>
            <a:ext cx="2935288" cy="831850"/>
          </a:xfrm>
          <a:prstGeom prst="rect">
            <a:avLst/>
          </a:prstGeom>
          <a:solidFill>
            <a:srgbClr val="BBE0E3"/>
          </a:solidFill>
          <a:ln w="9525" cap="flat" cmpd="sng">
            <a:solidFill>
              <a:srgbClr val="3D8F95"/>
            </a:solidFill>
            <a:prstDash val="solid"/>
            <a:miter/>
            <a:headEnd type="none" w="med" len="med"/>
            <a:tailEnd type="none" w="med" len="med"/>
          </a:ln>
        </p:spPr>
        <p:txBody>
          <a:bodyPr wrap="none">
            <a:spAutoFit/>
          </a:bodyPr>
          <a:p>
            <a:pPr algn="ctr"/>
            <a:r>
              <a:rPr lang="zh-CN" altLang="en-US" sz="2400" dirty="0">
                <a:solidFill>
                  <a:schemeClr val="tx2"/>
                </a:solidFill>
                <a:latin typeface="楷体_GB2312" pitchFamily="1" charset="-122"/>
              </a:rPr>
              <a:t>只能看清远处的物体</a:t>
            </a:r>
            <a:endParaRPr lang="en-US" altLang="zh-CN" sz="2400">
              <a:solidFill>
                <a:schemeClr val="tx2"/>
              </a:solidFill>
              <a:latin typeface="楷体_GB2312" pitchFamily="1" charset="-122"/>
            </a:endParaRPr>
          </a:p>
          <a:p>
            <a:pPr algn="ctr"/>
            <a:r>
              <a:rPr lang="zh-CN" altLang="en-US" sz="2400" dirty="0">
                <a:solidFill>
                  <a:schemeClr val="tx2"/>
                </a:solidFill>
                <a:latin typeface="楷体_GB2312" pitchFamily="1" charset="-122"/>
              </a:rPr>
              <a:t>看不清近处的物体</a:t>
            </a:r>
            <a:endParaRPr lang="zh-CN" altLang="en-US" sz="2400" dirty="0">
              <a:solidFill>
                <a:schemeClr val="tx2"/>
              </a:solidFill>
              <a:latin typeface="楷体_GB2312" pitchFamily="1" charset="-122"/>
            </a:endParaRPr>
          </a:p>
        </p:txBody>
      </p:sp>
      <p:sp>
        <p:nvSpPr>
          <p:cNvPr id="11272" name="AutoShape 9"/>
          <p:cNvSpPr/>
          <p:nvPr/>
        </p:nvSpPr>
        <p:spPr>
          <a:xfrm>
            <a:off x="2546350" y="4799013"/>
            <a:ext cx="500063"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1273" name="AutoShape 9"/>
          <p:cNvSpPr/>
          <p:nvPr/>
        </p:nvSpPr>
        <p:spPr>
          <a:xfrm>
            <a:off x="5916613" y="4799013"/>
            <a:ext cx="500062"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1274" name="TextBox 15"/>
          <p:cNvSpPr txBox="1"/>
          <p:nvPr/>
        </p:nvSpPr>
        <p:spPr>
          <a:xfrm>
            <a:off x="2127250" y="5876925"/>
            <a:ext cx="1257300" cy="527050"/>
          </a:xfrm>
          <a:prstGeom prst="rect">
            <a:avLst/>
          </a:prstGeom>
          <a:noFill/>
          <a:ln w="9525" cap="flat" cmpd="sng">
            <a:solidFill>
              <a:srgbClr val="3D8F95"/>
            </a:solidFill>
            <a:prstDash val="solid"/>
            <a:miter/>
            <a:headEnd type="none" w="med" len="med"/>
            <a:tailEnd type="none" w="med" len="med"/>
          </a:ln>
        </p:spPr>
        <p:txBody>
          <a:bodyPr wrap="none">
            <a:spAutoFit/>
          </a:bodyPr>
          <a:p>
            <a:pPr algn="ctr"/>
            <a:r>
              <a:rPr lang="zh-CN" altLang="en-US" sz="2800" dirty="0">
                <a:solidFill>
                  <a:srgbClr val="FF0000"/>
                </a:solidFill>
                <a:latin typeface="楷体_GB2312" pitchFamily="1" charset="-122"/>
              </a:rPr>
              <a:t>近视眼</a:t>
            </a:r>
            <a:endParaRPr lang="zh-CN" altLang="en-US" sz="2800" dirty="0">
              <a:solidFill>
                <a:srgbClr val="FF0000"/>
              </a:solidFill>
              <a:latin typeface="楷体_GB2312" pitchFamily="1" charset="-122"/>
            </a:endParaRPr>
          </a:p>
        </p:txBody>
      </p:sp>
      <p:sp>
        <p:nvSpPr>
          <p:cNvPr id="11275" name="TextBox 16"/>
          <p:cNvSpPr txBox="1"/>
          <p:nvPr/>
        </p:nvSpPr>
        <p:spPr>
          <a:xfrm>
            <a:off x="5564188" y="5870575"/>
            <a:ext cx="1258887" cy="527050"/>
          </a:xfrm>
          <a:prstGeom prst="rect">
            <a:avLst/>
          </a:prstGeom>
          <a:noFill/>
          <a:ln w="9525" cap="flat" cmpd="sng">
            <a:solidFill>
              <a:srgbClr val="3D8F95"/>
            </a:solidFill>
            <a:prstDash val="solid"/>
            <a:miter/>
            <a:headEnd type="none" w="med" len="med"/>
            <a:tailEnd type="none" w="med" len="med"/>
          </a:ln>
        </p:spPr>
        <p:txBody>
          <a:bodyPr wrap="none">
            <a:spAutoFit/>
          </a:bodyPr>
          <a:p>
            <a:pPr algn="ctr"/>
            <a:r>
              <a:rPr lang="zh-CN" altLang="en-US" sz="2800" dirty="0">
                <a:solidFill>
                  <a:srgbClr val="FF0000"/>
                </a:solidFill>
                <a:latin typeface="楷体_GB2312" pitchFamily="1" charset="-122"/>
              </a:rPr>
              <a:t>远视眼</a:t>
            </a:r>
            <a:endParaRPr lang="zh-CN" altLang="en-US" sz="2800" dirty="0">
              <a:solidFill>
                <a:srgbClr val="FF0000"/>
              </a:solidFill>
              <a:latin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ldLvl="0" animBg="1"/>
      <p:bldP spid="11268" grpId="0" bldLvl="0" animBg="1"/>
      <p:bldP spid="11269" grpId="0" bldLvl="0" animBg="1"/>
      <p:bldP spid="11270" grpId="0" bldLvl="0" animBg="1"/>
      <p:bldP spid="11271" grpId="0" bldLvl="0" animBg="1"/>
      <p:bldP spid="11272" grpId="0" bldLvl="0" animBg="1"/>
      <p:bldP spid="11273" grpId="0" bldLvl="0" animBg="1"/>
      <p:bldP spid="11274" grpId="0" bldLvl="0" animBg="1"/>
      <p:bldP spid="1127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3"/>
          <p:cNvSpPr txBox="1"/>
          <p:nvPr/>
        </p:nvSpPr>
        <p:spPr>
          <a:xfrm>
            <a:off x="827088" y="1052513"/>
            <a:ext cx="8143875" cy="1158875"/>
          </a:xfrm>
          <a:prstGeom prst="rect">
            <a:avLst/>
          </a:prstGeom>
          <a:noFill/>
          <a:ln w="9525">
            <a:noFill/>
          </a:ln>
        </p:spPr>
        <p:txBody>
          <a:bodyPr>
            <a:spAutoFit/>
          </a:bodyPr>
          <a:p>
            <a:pPr>
              <a:lnSpc>
                <a:spcPct val="125000"/>
              </a:lnSpc>
            </a:pPr>
            <a:r>
              <a:rPr lang="zh-CN" altLang="en-US" sz="2800" dirty="0">
                <a:solidFill>
                  <a:srgbClr val="0000FF"/>
                </a:solidFill>
                <a:latin typeface="宋体" panose="02010600030101010101" pitchFamily="2" charset="-122"/>
              </a:rPr>
              <a:t>　　若晶状体不能调节或调节能力减弱会出现什么情况呢？</a:t>
            </a:r>
            <a:endParaRPr lang="zh-CN" altLang="en-US" sz="2800" dirty="0">
              <a:solidFill>
                <a:srgbClr val="0000FF"/>
              </a:solidFill>
              <a:latin typeface="宋体" panose="02010600030101010101" pitchFamily="2" charset="-122"/>
            </a:endParaRPr>
          </a:p>
        </p:txBody>
      </p:sp>
      <p:sp>
        <p:nvSpPr>
          <p:cNvPr id="12291" name="TextBox 23"/>
          <p:cNvSpPr txBox="1"/>
          <p:nvPr/>
        </p:nvSpPr>
        <p:spPr>
          <a:xfrm>
            <a:off x="2317750" y="2216150"/>
            <a:ext cx="4456113" cy="466725"/>
          </a:xfrm>
          <a:prstGeom prst="rect">
            <a:avLst/>
          </a:prstGeom>
          <a:noFill/>
          <a:ln w="9525" cap="flat" cmpd="sng">
            <a:solidFill>
              <a:srgbClr val="3D8F95"/>
            </a:solidFill>
            <a:prstDash val="solid"/>
            <a:miter/>
            <a:headEnd type="none" w="med" len="med"/>
            <a:tailEnd type="none" w="med" len="med"/>
          </a:ln>
        </p:spPr>
        <p:txBody>
          <a:bodyPr>
            <a:spAutoFit/>
          </a:bodyPr>
          <a:p>
            <a:pPr algn="ctr"/>
            <a:r>
              <a:rPr lang="zh-CN" altLang="en-US" sz="2400" dirty="0">
                <a:solidFill>
                  <a:srgbClr val="FF0000"/>
                </a:solidFill>
                <a:latin typeface="楷体_GB2312" pitchFamily="1" charset="-122"/>
              </a:rPr>
              <a:t>看清物体的范围减小了</a:t>
            </a:r>
            <a:endParaRPr lang="zh-CN" altLang="en-US" sz="2400" dirty="0">
              <a:solidFill>
                <a:srgbClr val="FF0000"/>
              </a:solidFill>
              <a:latin typeface="楷体_GB2312" pitchFamily="1" charset="-122"/>
            </a:endParaRPr>
          </a:p>
        </p:txBody>
      </p:sp>
      <p:sp>
        <p:nvSpPr>
          <p:cNvPr id="12292" name="AutoShape 9"/>
          <p:cNvSpPr/>
          <p:nvPr/>
        </p:nvSpPr>
        <p:spPr>
          <a:xfrm>
            <a:off x="2678113" y="2860675"/>
            <a:ext cx="500062"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2293" name="TextBox 10"/>
          <p:cNvSpPr txBox="1"/>
          <p:nvPr/>
        </p:nvSpPr>
        <p:spPr>
          <a:xfrm>
            <a:off x="1384300" y="3930650"/>
            <a:ext cx="2935288" cy="831850"/>
          </a:xfrm>
          <a:prstGeom prst="rect">
            <a:avLst/>
          </a:prstGeom>
          <a:solidFill>
            <a:srgbClr val="BBE0E3"/>
          </a:solidFill>
          <a:ln w="9525" cap="flat" cmpd="sng">
            <a:solidFill>
              <a:srgbClr val="3D8F95"/>
            </a:solidFill>
            <a:prstDash val="solid"/>
            <a:miter/>
            <a:headEnd type="none" w="med" len="med"/>
            <a:tailEnd type="none" w="med" len="med"/>
          </a:ln>
        </p:spPr>
        <p:txBody>
          <a:bodyPr wrap="none">
            <a:spAutoFit/>
          </a:bodyPr>
          <a:p>
            <a:pPr algn="ctr"/>
            <a:r>
              <a:rPr lang="zh-CN" altLang="en-US" sz="2400" dirty="0">
                <a:solidFill>
                  <a:schemeClr val="tx2"/>
                </a:solidFill>
                <a:latin typeface="楷体_GB2312" pitchFamily="1" charset="-122"/>
              </a:rPr>
              <a:t>只能看清近处的物体</a:t>
            </a:r>
            <a:endParaRPr lang="en-US" altLang="zh-CN" sz="2400">
              <a:solidFill>
                <a:schemeClr val="tx2"/>
              </a:solidFill>
              <a:latin typeface="楷体_GB2312" pitchFamily="1" charset="-122"/>
            </a:endParaRPr>
          </a:p>
          <a:p>
            <a:pPr algn="ctr"/>
            <a:r>
              <a:rPr lang="zh-CN" altLang="en-US" sz="2400" dirty="0">
                <a:solidFill>
                  <a:schemeClr val="tx2"/>
                </a:solidFill>
                <a:latin typeface="楷体_GB2312" pitchFamily="1" charset="-122"/>
              </a:rPr>
              <a:t>看不清远处的物体</a:t>
            </a:r>
            <a:endParaRPr lang="zh-CN" altLang="en-US" sz="2400" dirty="0">
              <a:solidFill>
                <a:schemeClr val="tx2"/>
              </a:solidFill>
              <a:latin typeface="楷体_GB2312" pitchFamily="1" charset="-122"/>
            </a:endParaRPr>
          </a:p>
        </p:txBody>
      </p:sp>
      <p:sp>
        <p:nvSpPr>
          <p:cNvPr id="12294" name="AutoShape 9"/>
          <p:cNvSpPr/>
          <p:nvPr/>
        </p:nvSpPr>
        <p:spPr>
          <a:xfrm>
            <a:off x="6003925" y="2860675"/>
            <a:ext cx="500063"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2295" name="TextBox 12"/>
          <p:cNvSpPr txBox="1"/>
          <p:nvPr/>
        </p:nvSpPr>
        <p:spPr>
          <a:xfrm>
            <a:off x="5076825" y="3930650"/>
            <a:ext cx="2933700" cy="831850"/>
          </a:xfrm>
          <a:prstGeom prst="rect">
            <a:avLst/>
          </a:prstGeom>
          <a:solidFill>
            <a:srgbClr val="BBE0E3"/>
          </a:solidFill>
          <a:ln w="9525" cap="flat" cmpd="sng">
            <a:solidFill>
              <a:srgbClr val="3D8F95"/>
            </a:solidFill>
            <a:prstDash val="solid"/>
            <a:miter/>
            <a:headEnd type="none" w="med" len="med"/>
            <a:tailEnd type="none" w="med" len="med"/>
          </a:ln>
        </p:spPr>
        <p:txBody>
          <a:bodyPr wrap="none">
            <a:spAutoFit/>
          </a:bodyPr>
          <a:p>
            <a:pPr algn="ctr"/>
            <a:r>
              <a:rPr lang="zh-CN" altLang="en-US" sz="2400" dirty="0">
                <a:solidFill>
                  <a:schemeClr val="tx2"/>
                </a:solidFill>
                <a:latin typeface="楷体_GB2312" pitchFamily="1" charset="-122"/>
              </a:rPr>
              <a:t>只能看清远处的物体</a:t>
            </a:r>
            <a:endParaRPr lang="en-US" altLang="zh-CN" sz="2400">
              <a:solidFill>
                <a:schemeClr val="tx2"/>
              </a:solidFill>
              <a:latin typeface="楷体_GB2312" pitchFamily="1" charset="-122"/>
            </a:endParaRPr>
          </a:p>
          <a:p>
            <a:pPr algn="ctr"/>
            <a:r>
              <a:rPr lang="zh-CN" altLang="en-US" sz="2400" dirty="0">
                <a:solidFill>
                  <a:schemeClr val="tx2"/>
                </a:solidFill>
                <a:latin typeface="楷体_GB2312" pitchFamily="1" charset="-122"/>
              </a:rPr>
              <a:t>看不清近处的物体</a:t>
            </a:r>
            <a:endParaRPr lang="zh-CN" altLang="en-US" sz="2400" dirty="0">
              <a:solidFill>
                <a:schemeClr val="tx2"/>
              </a:solidFill>
              <a:latin typeface="楷体_GB2312" pitchFamily="1" charset="-122"/>
            </a:endParaRPr>
          </a:p>
        </p:txBody>
      </p:sp>
      <p:sp>
        <p:nvSpPr>
          <p:cNvPr id="12296" name="AutoShape 9"/>
          <p:cNvSpPr/>
          <p:nvPr/>
        </p:nvSpPr>
        <p:spPr>
          <a:xfrm>
            <a:off x="2678113" y="4930775"/>
            <a:ext cx="500062"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2297" name="AutoShape 9"/>
          <p:cNvSpPr/>
          <p:nvPr/>
        </p:nvSpPr>
        <p:spPr>
          <a:xfrm>
            <a:off x="6048375" y="4930775"/>
            <a:ext cx="500063" cy="1000125"/>
          </a:xfrm>
          <a:prstGeom prst="downArrow">
            <a:avLst>
              <a:gd name="adj1" fmla="val 50000"/>
              <a:gd name="adj2" fmla="val 36324"/>
            </a:avLst>
          </a:prstGeom>
          <a:solidFill>
            <a:srgbClr val="BBE0E3"/>
          </a:solidFill>
          <a:ln w="9525" cap="flat" cmpd="sng">
            <a:solidFill>
              <a:srgbClr val="3D8F95"/>
            </a:solidFill>
            <a:prstDash val="solid"/>
            <a:miter/>
            <a:headEnd type="none" w="med" len="med"/>
            <a:tailEnd type="none" w="med" len="med"/>
          </a:ln>
        </p:spPr>
        <p:txBody>
          <a:bodyPr vert="eaVert" wrap="none" anchor="ctr"/>
          <a:p>
            <a:pPr algn="ctr"/>
            <a:endParaRPr lang="zh-CN" altLang="en-US" dirty="0">
              <a:latin typeface="楷体_GB2312" pitchFamily="1" charset="-122"/>
            </a:endParaRPr>
          </a:p>
        </p:txBody>
      </p:sp>
      <p:sp>
        <p:nvSpPr>
          <p:cNvPr id="12298" name="TextBox 15"/>
          <p:cNvSpPr txBox="1"/>
          <p:nvPr/>
        </p:nvSpPr>
        <p:spPr>
          <a:xfrm>
            <a:off x="2368550" y="6003925"/>
            <a:ext cx="1257300" cy="527050"/>
          </a:xfrm>
          <a:prstGeom prst="rect">
            <a:avLst/>
          </a:prstGeom>
          <a:noFill/>
          <a:ln w="9525" cap="flat" cmpd="sng">
            <a:solidFill>
              <a:srgbClr val="3D8F95"/>
            </a:solidFill>
            <a:prstDash val="solid"/>
            <a:miter/>
            <a:headEnd type="none" w="med" len="med"/>
            <a:tailEnd type="none" w="med" len="med"/>
          </a:ln>
        </p:spPr>
        <p:txBody>
          <a:bodyPr wrap="none">
            <a:spAutoFit/>
          </a:bodyPr>
          <a:p>
            <a:pPr algn="ctr"/>
            <a:r>
              <a:rPr lang="zh-CN" altLang="en-US" sz="2800" dirty="0">
                <a:solidFill>
                  <a:srgbClr val="FF0000"/>
                </a:solidFill>
                <a:latin typeface="楷体_GB2312" pitchFamily="1" charset="-122"/>
              </a:rPr>
              <a:t>近视眼</a:t>
            </a:r>
            <a:endParaRPr lang="zh-CN" altLang="en-US" sz="2800" dirty="0">
              <a:solidFill>
                <a:srgbClr val="FF0000"/>
              </a:solidFill>
              <a:latin typeface="楷体_GB2312" pitchFamily="1" charset="-122"/>
            </a:endParaRPr>
          </a:p>
        </p:txBody>
      </p:sp>
      <p:sp>
        <p:nvSpPr>
          <p:cNvPr id="12299" name="TextBox 16"/>
          <p:cNvSpPr txBox="1"/>
          <p:nvPr/>
        </p:nvSpPr>
        <p:spPr>
          <a:xfrm>
            <a:off x="5695950" y="6003925"/>
            <a:ext cx="1258888" cy="527050"/>
          </a:xfrm>
          <a:prstGeom prst="rect">
            <a:avLst/>
          </a:prstGeom>
          <a:noFill/>
          <a:ln w="9525" cap="flat" cmpd="sng">
            <a:solidFill>
              <a:srgbClr val="3D8F95"/>
            </a:solidFill>
            <a:prstDash val="solid"/>
            <a:miter/>
            <a:headEnd type="none" w="med" len="med"/>
            <a:tailEnd type="none" w="med" len="med"/>
          </a:ln>
        </p:spPr>
        <p:txBody>
          <a:bodyPr wrap="none">
            <a:spAutoFit/>
          </a:bodyPr>
          <a:p>
            <a:pPr algn="ctr"/>
            <a:r>
              <a:rPr lang="zh-CN" altLang="en-US" sz="2800" dirty="0">
                <a:solidFill>
                  <a:srgbClr val="FF0000"/>
                </a:solidFill>
                <a:latin typeface="楷体_GB2312" pitchFamily="1" charset="-122"/>
              </a:rPr>
              <a:t>远视眼</a:t>
            </a:r>
            <a:endParaRPr lang="zh-CN" altLang="en-US" sz="2800" dirty="0">
              <a:solidFill>
                <a:srgbClr val="FF0000"/>
              </a:solidFill>
              <a:latin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ldLvl="0" animBg="1"/>
      <p:bldP spid="12292" grpId="0" bldLvl="0" animBg="1"/>
      <p:bldP spid="12293" grpId="0" bldLvl="0" animBg="1"/>
      <p:bldP spid="12294" grpId="0" bldLvl="0" animBg="1"/>
      <p:bldP spid="12295" grpId="0" bldLvl="0" animBg="1"/>
      <p:bldP spid="12296" grpId="0" bldLvl="0" animBg="1"/>
      <p:bldP spid="12297" grpId="0" bldLvl="0" animBg="1"/>
      <p:bldP spid="12298" grpId="0" bldLvl="0" animBg="1"/>
      <p:bldP spid="1229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4" name="Object 2"/>
          <p:cNvGraphicFramePr>
            <a:graphicFrameLocks noChangeAspect="1"/>
          </p:cNvGraphicFramePr>
          <p:nvPr/>
        </p:nvGraphicFramePr>
        <p:xfrm>
          <a:off x="2841625" y="4714875"/>
          <a:ext cx="284163" cy="866775"/>
        </p:xfrm>
        <a:graphic>
          <a:graphicData uri="http://schemas.openxmlformats.org/presentationml/2006/ole">
            <mc:AlternateContent xmlns:mc="http://schemas.openxmlformats.org/markup-compatibility/2006">
              <mc:Choice xmlns:v="urn:schemas-microsoft-com:vml" Requires="v">
                <p:oleObj spid="_x0000_s2" name="" r:id="rId1" imgW="219075" imgH="666750" progId="PBrush">
                  <p:embed/>
                </p:oleObj>
              </mc:Choice>
              <mc:Fallback>
                <p:oleObj name="" r:id="rId1" imgW="219075" imgH="666750" progId="PBrush">
                  <p:embed/>
                  <p:pic>
                    <p:nvPicPr>
                      <p:cNvPr id="0" name="图片 1"/>
                      <p:cNvPicPr/>
                      <p:nvPr/>
                    </p:nvPicPr>
                    <p:blipFill>
                      <a:blip r:embed="rId2"/>
                      <a:stretch>
                        <a:fillRect/>
                      </a:stretch>
                    </p:blipFill>
                    <p:spPr>
                      <a:xfrm>
                        <a:off x="2841625" y="4714875"/>
                        <a:ext cx="284163" cy="866775"/>
                      </a:xfrm>
                      <a:prstGeom prst="rect">
                        <a:avLst/>
                      </a:prstGeom>
                      <a:noFill/>
                      <a:ln w="38100">
                        <a:noFill/>
                        <a:miter/>
                      </a:ln>
                    </p:spPr>
                  </p:pic>
                </p:oleObj>
              </mc:Fallback>
            </mc:AlternateContent>
          </a:graphicData>
        </a:graphic>
      </p:graphicFrame>
      <p:sp>
        <p:nvSpPr>
          <p:cNvPr id="3077" name="Text Box 3"/>
          <p:cNvSpPr txBox="1"/>
          <p:nvPr/>
        </p:nvSpPr>
        <p:spPr>
          <a:xfrm>
            <a:off x="1116013" y="1270000"/>
            <a:ext cx="3240087" cy="577850"/>
          </a:xfrm>
          <a:prstGeom prst="rect">
            <a:avLst/>
          </a:prstGeom>
          <a:noFill/>
          <a:ln w="9525">
            <a:noFill/>
          </a:ln>
        </p:spPr>
        <p:txBody>
          <a:bodyPr>
            <a:spAutoFit/>
          </a:bodyPr>
          <a:p>
            <a:pPr>
              <a:spcBef>
                <a:spcPct val="50000"/>
              </a:spcBef>
            </a:pPr>
            <a:r>
              <a:rPr lang="zh-CN" altLang="en-US" sz="3200" b="1" dirty="0">
                <a:solidFill>
                  <a:srgbClr val="0000FF"/>
                </a:solidFill>
                <a:latin typeface="Tahoma" panose="020B0604030504040204" pitchFamily="34" charset="0"/>
              </a:rPr>
              <a:t>近视眼及其矫正</a:t>
            </a:r>
            <a:endParaRPr lang="zh-CN" altLang="en-US" sz="3200" b="1" dirty="0">
              <a:solidFill>
                <a:srgbClr val="0000FF"/>
              </a:solidFill>
              <a:latin typeface="Tahoma" panose="020B0604030504040204" pitchFamily="34" charset="0"/>
            </a:endParaRPr>
          </a:p>
        </p:txBody>
      </p:sp>
      <p:sp>
        <p:nvSpPr>
          <p:cNvPr id="3078" name="Text Box 4"/>
          <p:cNvSpPr txBox="1"/>
          <p:nvPr/>
        </p:nvSpPr>
        <p:spPr>
          <a:xfrm>
            <a:off x="687388" y="2000250"/>
            <a:ext cx="2133600" cy="457200"/>
          </a:xfrm>
          <a:prstGeom prst="rect">
            <a:avLst/>
          </a:prstGeom>
          <a:noFill/>
          <a:ln w="9525">
            <a:noFill/>
          </a:ln>
        </p:spPr>
        <p:txBody>
          <a:bodyPr>
            <a:spAutoFit/>
          </a:bodyPr>
          <a:p>
            <a:pPr>
              <a:spcBef>
                <a:spcPct val="50000"/>
              </a:spcBef>
            </a:pPr>
            <a:r>
              <a:rPr lang="en-US" altLang="zh-CN" sz="2400">
                <a:latin typeface="宋体" panose="02010600030101010101" pitchFamily="2" charset="-122"/>
              </a:rPr>
              <a:t>1</a:t>
            </a:r>
            <a:r>
              <a:rPr lang="zh-CN" altLang="en-US" sz="2400" dirty="0">
                <a:latin typeface="宋体" panose="02010600030101010101" pitchFamily="2" charset="-122"/>
              </a:rPr>
              <a:t>、成因：</a:t>
            </a:r>
            <a:endParaRPr lang="zh-CN" altLang="en-US" sz="2400" dirty="0">
              <a:latin typeface="宋体" panose="02010600030101010101" pitchFamily="2" charset="-122"/>
            </a:endParaRPr>
          </a:p>
        </p:txBody>
      </p:sp>
      <p:sp>
        <p:nvSpPr>
          <p:cNvPr id="3079" name="Text Box 5"/>
          <p:cNvSpPr txBox="1"/>
          <p:nvPr/>
        </p:nvSpPr>
        <p:spPr>
          <a:xfrm>
            <a:off x="687388" y="4133850"/>
            <a:ext cx="1981200" cy="457200"/>
          </a:xfrm>
          <a:prstGeom prst="rect">
            <a:avLst/>
          </a:prstGeom>
          <a:noFill/>
          <a:ln w="9525">
            <a:noFill/>
          </a:ln>
        </p:spPr>
        <p:txBody>
          <a:bodyPr>
            <a:spAutoFit/>
          </a:bodyPr>
          <a:p>
            <a:pPr>
              <a:spcBef>
                <a:spcPct val="50000"/>
              </a:spcBef>
            </a:pPr>
            <a:r>
              <a:rPr lang="en-US" altLang="zh-CN" sz="2400">
                <a:latin typeface="宋体" panose="02010600030101010101" pitchFamily="2" charset="-122"/>
              </a:rPr>
              <a:t>2</a:t>
            </a:r>
            <a:r>
              <a:rPr lang="zh-CN" altLang="en-US" sz="2400" dirty="0">
                <a:latin typeface="宋体" panose="02010600030101010101" pitchFamily="2" charset="-122"/>
              </a:rPr>
              <a:t>、矫正：</a:t>
            </a:r>
            <a:endParaRPr lang="zh-CN" altLang="en-US" sz="2400" dirty="0">
              <a:latin typeface="宋体" panose="02010600030101010101" pitchFamily="2" charset="-122"/>
            </a:endParaRPr>
          </a:p>
        </p:txBody>
      </p:sp>
      <p:graphicFrame>
        <p:nvGraphicFramePr>
          <p:cNvPr id="13318" name="Object 6"/>
          <p:cNvGraphicFramePr>
            <a:graphicFrameLocks noChangeAspect="1"/>
          </p:cNvGraphicFramePr>
          <p:nvPr/>
        </p:nvGraphicFramePr>
        <p:xfrm>
          <a:off x="3302000" y="2139950"/>
          <a:ext cx="1881188" cy="1689100"/>
        </p:xfrm>
        <a:graphic>
          <a:graphicData uri="http://schemas.openxmlformats.org/presentationml/2006/ole">
            <mc:AlternateContent xmlns:mc="http://schemas.openxmlformats.org/markup-compatibility/2006">
              <mc:Choice xmlns:v="urn:schemas-microsoft-com:vml" Requires="v">
                <p:oleObj spid="_x0000_s3" name="" r:id="rId3" imgW="2066925" imgH="1857375" progId="PBrush">
                  <p:embed/>
                </p:oleObj>
              </mc:Choice>
              <mc:Fallback>
                <p:oleObj name="" r:id="rId3" imgW="2066925" imgH="1857375" progId="PBrush">
                  <p:embed/>
                  <p:pic>
                    <p:nvPicPr>
                      <p:cNvPr id="0" name="图片 2"/>
                      <p:cNvPicPr/>
                      <p:nvPr/>
                    </p:nvPicPr>
                    <p:blipFill>
                      <a:blip r:embed="rId4"/>
                      <a:stretch>
                        <a:fillRect/>
                      </a:stretch>
                    </p:blipFill>
                    <p:spPr>
                      <a:xfrm>
                        <a:off x="3302000" y="2139950"/>
                        <a:ext cx="1881188" cy="1689100"/>
                      </a:xfrm>
                      <a:prstGeom prst="rect">
                        <a:avLst/>
                      </a:prstGeom>
                      <a:noFill/>
                      <a:ln w="38100">
                        <a:noFill/>
                        <a:miter/>
                      </a:ln>
                    </p:spPr>
                  </p:pic>
                </p:oleObj>
              </mc:Fallback>
            </mc:AlternateContent>
          </a:graphicData>
        </a:graphic>
      </p:graphicFrame>
      <p:graphicFrame>
        <p:nvGraphicFramePr>
          <p:cNvPr id="13319" name="Object 7"/>
          <p:cNvGraphicFramePr>
            <a:graphicFrameLocks noChangeAspect="1"/>
          </p:cNvGraphicFramePr>
          <p:nvPr/>
        </p:nvGraphicFramePr>
        <p:xfrm>
          <a:off x="3302000" y="4273550"/>
          <a:ext cx="1881188" cy="1689100"/>
        </p:xfrm>
        <a:graphic>
          <a:graphicData uri="http://schemas.openxmlformats.org/presentationml/2006/ole">
            <mc:AlternateContent xmlns:mc="http://schemas.openxmlformats.org/markup-compatibility/2006">
              <mc:Choice xmlns:v="urn:schemas-microsoft-com:vml" Requires="v">
                <p:oleObj spid="_x0000_s4" name="" r:id="rId5" imgW="2066925" imgH="1857375" progId="PBrush">
                  <p:embed/>
                </p:oleObj>
              </mc:Choice>
              <mc:Fallback>
                <p:oleObj name="" r:id="rId5" imgW="2066925" imgH="1857375" progId="PBrush">
                  <p:embed/>
                  <p:pic>
                    <p:nvPicPr>
                      <p:cNvPr id="0" name="图片 3"/>
                      <p:cNvPicPr/>
                      <p:nvPr/>
                    </p:nvPicPr>
                    <p:blipFill>
                      <a:blip r:embed="rId4"/>
                      <a:stretch>
                        <a:fillRect/>
                      </a:stretch>
                    </p:blipFill>
                    <p:spPr>
                      <a:xfrm>
                        <a:off x="3302000" y="4273550"/>
                        <a:ext cx="1881188" cy="1689100"/>
                      </a:xfrm>
                      <a:prstGeom prst="rect">
                        <a:avLst/>
                      </a:prstGeom>
                      <a:noFill/>
                      <a:ln w="38100">
                        <a:noFill/>
                        <a:miter/>
                      </a:ln>
                    </p:spPr>
                  </p:pic>
                </p:oleObj>
              </mc:Fallback>
            </mc:AlternateContent>
          </a:graphicData>
        </a:graphic>
      </p:graphicFrame>
      <p:sp>
        <p:nvSpPr>
          <p:cNvPr id="13320" name="Line 8"/>
          <p:cNvSpPr/>
          <p:nvPr/>
        </p:nvSpPr>
        <p:spPr>
          <a:xfrm>
            <a:off x="2135188" y="2686050"/>
            <a:ext cx="1600200" cy="0"/>
          </a:xfrm>
          <a:prstGeom prst="line">
            <a:avLst/>
          </a:prstGeom>
          <a:ln w="28575" cap="flat" cmpd="sng">
            <a:solidFill>
              <a:srgbClr val="FF0000"/>
            </a:solidFill>
            <a:prstDash val="solid"/>
            <a:headEnd type="none" w="med" len="med"/>
            <a:tailEnd type="triangle" w="med" len="med"/>
          </a:ln>
        </p:spPr>
      </p:sp>
      <p:sp>
        <p:nvSpPr>
          <p:cNvPr id="13321" name="Line 9"/>
          <p:cNvSpPr/>
          <p:nvPr/>
        </p:nvSpPr>
        <p:spPr>
          <a:xfrm>
            <a:off x="2135188" y="3295650"/>
            <a:ext cx="1600200" cy="0"/>
          </a:xfrm>
          <a:prstGeom prst="line">
            <a:avLst/>
          </a:prstGeom>
          <a:ln w="28575" cap="flat" cmpd="sng">
            <a:solidFill>
              <a:srgbClr val="FF0000"/>
            </a:solidFill>
            <a:prstDash val="solid"/>
            <a:headEnd type="none" w="med" len="med"/>
            <a:tailEnd type="triangle" w="med" len="med"/>
          </a:ln>
        </p:spPr>
      </p:sp>
      <p:sp>
        <p:nvSpPr>
          <p:cNvPr id="13322" name="Line 10"/>
          <p:cNvSpPr/>
          <p:nvPr/>
        </p:nvSpPr>
        <p:spPr>
          <a:xfrm>
            <a:off x="1296988" y="4972050"/>
            <a:ext cx="1600200" cy="0"/>
          </a:xfrm>
          <a:prstGeom prst="line">
            <a:avLst/>
          </a:prstGeom>
          <a:ln w="28575" cap="flat" cmpd="sng">
            <a:solidFill>
              <a:srgbClr val="FF0000"/>
            </a:solidFill>
            <a:prstDash val="solid"/>
            <a:headEnd type="none" w="med" len="med"/>
            <a:tailEnd type="triangle" w="med" len="med"/>
          </a:ln>
        </p:spPr>
      </p:sp>
      <p:sp>
        <p:nvSpPr>
          <p:cNvPr id="13323" name="Line 11"/>
          <p:cNvSpPr/>
          <p:nvPr/>
        </p:nvSpPr>
        <p:spPr>
          <a:xfrm>
            <a:off x="1296988" y="5276850"/>
            <a:ext cx="1600200" cy="0"/>
          </a:xfrm>
          <a:prstGeom prst="line">
            <a:avLst/>
          </a:prstGeom>
          <a:ln w="28575" cap="flat" cmpd="sng">
            <a:solidFill>
              <a:srgbClr val="FF0000"/>
            </a:solidFill>
            <a:prstDash val="solid"/>
            <a:headEnd type="none" w="med" len="med"/>
            <a:tailEnd type="triangle" w="med" len="med"/>
          </a:ln>
        </p:spPr>
      </p:sp>
      <p:sp>
        <p:nvSpPr>
          <p:cNvPr id="13324" name="Line 12"/>
          <p:cNvSpPr/>
          <p:nvPr/>
        </p:nvSpPr>
        <p:spPr>
          <a:xfrm>
            <a:off x="3735388" y="2686050"/>
            <a:ext cx="1219200" cy="457200"/>
          </a:xfrm>
          <a:prstGeom prst="line">
            <a:avLst/>
          </a:prstGeom>
          <a:ln w="28575" cap="flat" cmpd="sng">
            <a:solidFill>
              <a:srgbClr val="FF0000"/>
            </a:solidFill>
            <a:prstDash val="solid"/>
            <a:headEnd type="none" w="med" len="med"/>
            <a:tailEnd type="triangle" w="med" len="med"/>
          </a:ln>
        </p:spPr>
      </p:sp>
      <p:sp>
        <p:nvSpPr>
          <p:cNvPr id="13325" name="Line 13"/>
          <p:cNvSpPr/>
          <p:nvPr/>
        </p:nvSpPr>
        <p:spPr>
          <a:xfrm flipV="1">
            <a:off x="3735388" y="2838450"/>
            <a:ext cx="1219200" cy="457200"/>
          </a:xfrm>
          <a:prstGeom prst="line">
            <a:avLst/>
          </a:prstGeom>
          <a:ln w="28575" cap="flat" cmpd="sng">
            <a:solidFill>
              <a:srgbClr val="FF0000"/>
            </a:solidFill>
            <a:prstDash val="solid"/>
            <a:headEnd type="none" w="med" len="med"/>
            <a:tailEnd type="triangle" w="med" len="med"/>
          </a:ln>
        </p:spPr>
      </p:sp>
      <p:sp>
        <p:nvSpPr>
          <p:cNvPr id="13326" name="Text Box 14"/>
          <p:cNvSpPr txBox="1"/>
          <p:nvPr/>
        </p:nvSpPr>
        <p:spPr>
          <a:xfrm>
            <a:off x="5411788" y="2625725"/>
            <a:ext cx="3352800" cy="822325"/>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晶状体太厚，折光能力太强，成像于视网膜前。</a:t>
            </a:r>
            <a:endParaRPr lang="zh-CN" altLang="en-US" sz="2400" dirty="0">
              <a:latin typeface="Tahoma" panose="020B0604030504040204" pitchFamily="34" charset="0"/>
            </a:endParaRPr>
          </a:p>
        </p:txBody>
      </p:sp>
      <p:sp>
        <p:nvSpPr>
          <p:cNvPr id="13327" name="Text Box 15"/>
          <p:cNvSpPr txBox="1"/>
          <p:nvPr/>
        </p:nvSpPr>
        <p:spPr>
          <a:xfrm>
            <a:off x="5411788" y="4759325"/>
            <a:ext cx="3505200" cy="822325"/>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配戴用凹透镜做成的近视眼镜。</a:t>
            </a:r>
            <a:endParaRPr lang="zh-CN" altLang="en-US" sz="2400" dirty="0">
              <a:latin typeface="Tahoma" panose="020B0604030504040204" pitchFamily="34" charset="0"/>
            </a:endParaRPr>
          </a:p>
        </p:txBody>
      </p:sp>
      <p:sp>
        <p:nvSpPr>
          <p:cNvPr id="13328" name="Line 16"/>
          <p:cNvSpPr/>
          <p:nvPr/>
        </p:nvSpPr>
        <p:spPr>
          <a:xfrm flipV="1">
            <a:off x="2973388" y="4895850"/>
            <a:ext cx="762000" cy="76200"/>
          </a:xfrm>
          <a:prstGeom prst="line">
            <a:avLst/>
          </a:prstGeom>
          <a:ln w="28575" cap="flat" cmpd="sng">
            <a:solidFill>
              <a:srgbClr val="FF0000"/>
            </a:solidFill>
            <a:prstDash val="solid"/>
            <a:headEnd type="none" w="med" len="med"/>
            <a:tailEnd type="triangle" w="med" len="med"/>
          </a:ln>
        </p:spPr>
      </p:sp>
      <p:sp>
        <p:nvSpPr>
          <p:cNvPr id="13329" name="Line 17"/>
          <p:cNvSpPr/>
          <p:nvPr/>
        </p:nvSpPr>
        <p:spPr>
          <a:xfrm>
            <a:off x="2973388" y="5276850"/>
            <a:ext cx="762000" cy="76200"/>
          </a:xfrm>
          <a:prstGeom prst="line">
            <a:avLst/>
          </a:prstGeom>
          <a:ln w="28575" cap="flat" cmpd="sng">
            <a:solidFill>
              <a:srgbClr val="FF0000"/>
            </a:solidFill>
            <a:prstDash val="solid"/>
            <a:headEnd type="none" w="med" len="med"/>
            <a:tailEnd type="triangle" w="med" len="med"/>
          </a:ln>
        </p:spPr>
      </p:sp>
      <p:sp>
        <p:nvSpPr>
          <p:cNvPr id="13330" name="Line 18"/>
          <p:cNvSpPr/>
          <p:nvPr/>
        </p:nvSpPr>
        <p:spPr>
          <a:xfrm>
            <a:off x="3735388" y="4895850"/>
            <a:ext cx="1295400" cy="228600"/>
          </a:xfrm>
          <a:prstGeom prst="line">
            <a:avLst/>
          </a:prstGeom>
          <a:ln w="28575" cap="flat" cmpd="sng">
            <a:solidFill>
              <a:srgbClr val="FF0000"/>
            </a:solidFill>
            <a:prstDash val="solid"/>
            <a:headEnd type="none" w="med" len="med"/>
            <a:tailEnd type="triangle" w="med" len="med"/>
          </a:ln>
        </p:spPr>
      </p:sp>
      <p:sp>
        <p:nvSpPr>
          <p:cNvPr id="13331" name="Line 19"/>
          <p:cNvSpPr/>
          <p:nvPr/>
        </p:nvSpPr>
        <p:spPr>
          <a:xfrm flipV="1">
            <a:off x="3735388" y="5124450"/>
            <a:ext cx="1295400" cy="228600"/>
          </a:xfrm>
          <a:prstGeom prst="line">
            <a:avLst/>
          </a:prstGeom>
          <a:ln w="28575" cap="flat" cmpd="sng">
            <a:solidFill>
              <a:srgbClr val="FF000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dissolve">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 calcmode="lin" valueType="num">
                                      <p:cBhvr additive="base">
                                        <p:cTn id="12" dur="500" fill="hold"/>
                                        <p:tgtEl>
                                          <p:spTgt spid="13326"/>
                                        </p:tgtEl>
                                        <p:attrNameLst>
                                          <p:attrName>ppt_x</p:attrName>
                                        </p:attrNameLst>
                                      </p:cBhvr>
                                      <p:tavLst>
                                        <p:tav tm="0">
                                          <p:val>
                                            <p:strVal val="1+#ppt_w/2"/>
                                          </p:val>
                                        </p:tav>
                                        <p:tav tm="100000">
                                          <p:val>
                                            <p:strVal val="#ppt_x"/>
                                          </p:val>
                                        </p:tav>
                                      </p:tavLst>
                                    </p:anim>
                                    <p:anim calcmode="lin" valueType="num">
                                      <p:cBhvr additive="base">
                                        <p:cTn id="13"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wipe(left)">
                                      <p:cBhvr>
                                        <p:cTn id="18" dur="500"/>
                                        <p:tgtEl>
                                          <p:spTgt spid="1332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3321"/>
                                        </p:tgtEl>
                                        <p:attrNameLst>
                                          <p:attrName>style.visibility</p:attrName>
                                        </p:attrNameLst>
                                      </p:cBhvr>
                                      <p:to>
                                        <p:strVal val="visible"/>
                                      </p:to>
                                    </p:set>
                                    <p:animEffect transition="in" filter="wipe(left)">
                                      <p:cBhvr>
                                        <p:cTn id="22" dur="500"/>
                                        <p:tgtEl>
                                          <p:spTgt spid="13321"/>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3324"/>
                                        </p:tgtEl>
                                        <p:attrNameLst>
                                          <p:attrName>style.visibility</p:attrName>
                                        </p:attrNameLst>
                                      </p:cBhvr>
                                      <p:to>
                                        <p:strVal val="visible"/>
                                      </p:to>
                                    </p:set>
                                    <p:animEffect transition="in" filter="wipe(left)">
                                      <p:cBhvr>
                                        <p:cTn id="26" dur="500"/>
                                        <p:tgtEl>
                                          <p:spTgt spid="1332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3325"/>
                                        </p:tgtEl>
                                        <p:attrNameLst>
                                          <p:attrName>style.visibility</p:attrName>
                                        </p:attrNameLst>
                                      </p:cBhvr>
                                      <p:to>
                                        <p:strVal val="visible"/>
                                      </p:to>
                                    </p:set>
                                    <p:animEffect transition="in" filter="wipe(left)">
                                      <p:cBhvr>
                                        <p:cTn id="30" dur="500"/>
                                        <p:tgtEl>
                                          <p:spTgt spid="1332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33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13314"/>
                                        </p:tgtEl>
                                        <p:attrNameLst>
                                          <p:attrName>style.visibility</p:attrName>
                                        </p:attrNameLst>
                                      </p:cBhvr>
                                      <p:to>
                                        <p:strVal val="visible"/>
                                      </p:to>
                                    </p:set>
                                    <p:animEffect transition="in" filter="barn(inHorizontal)">
                                      <p:cBhvr>
                                        <p:cTn id="39" dur="500"/>
                                        <p:tgtEl>
                                          <p:spTgt spid="13314"/>
                                        </p:tgtEl>
                                      </p:cBhvr>
                                    </p:animEffect>
                                  </p:childTnLst>
                                  <p:subTnLst>
                                    <p:audio>
                                      <p:cMediaNode>
                                        <p:cTn display="0" masterRel="sameClick">
                                          <p:stCondLst>
                                            <p:cond evt="begin" delay="0">
                                              <p:tn val="37"/>
                                            </p:cond>
                                          </p:stCondLst>
                                          <p:endCondLst>
                                            <p:cond evt="onStopAudio" delay="0">
                                              <p:tgtEl>
                                                <p:sldTgt/>
                                              </p:tgtEl>
                                            </p:cond>
                                          </p:endCondLst>
                                        </p:cTn>
                                        <p:tgtEl>
                                          <p:sndTgt r:embed="rId6"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322"/>
                                        </p:tgtEl>
                                        <p:attrNameLst>
                                          <p:attrName>style.visibility</p:attrName>
                                        </p:attrNameLst>
                                      </p:cBhvr>
                                      <p:to>
                                        <p:strVal val="visible"/>
                                      </p:to>
                                    </p:set>
                                    <p:animEffect transition="in" filter="wipe(left)">
                                      <p:cBhvr>
                                        <p:cTn id="44" dur="500"/>
                                        <p:tgtEl>
                                          <p:spTgt spid="1332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3323"/>
                                        </p:tgtEl>
                                        <p:attrNameLst>
                                          <p:attrName>style.visibility</p:attrName>
                                        </p:attrNameLst>
                                      </p:cBhvr>
                                      <p:to>
                                        <p:strVal val="visible"/>
                                      </p:to>
                                    </p:set>
                                    <p:animEffect transition="in" filter="wipe(left)">
                                      <p:cBhvr>
                                        <p:cTn id="48" dur="500"/>
                                        <p:tgtEl>
                                          <p:spTgt spid="133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3328"/>
                                        </p:tgtEl>
                                        <p:attrNameLst>
                                          <p:attrName>style.visibility</p:attrName>
                                        </p:attrNameLst>
                                      </p:cBhvr>
                                      <p:to>
                                        <p:strVal val="visible"/>
                                      </p:to>
                                    </p:set>
                                    <p:animEffect transition="in" filter="wipe(left)">
                                      <p:cBhvr>
                                        <p:cTn id="53" dur="500"/>
                                        <p:tgtEl>
                                          <p:spTgt spid="13328"/>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3329"/>
                                        </p:tgtEl>
                                        <p:attrNameLst>
                                          <p:attrName>style.visibility</p:attrName>
                                        </p:attrNameLst>
                                      </p:cBhvr>
                                      <p:to>
                                        <p:strVal val="visible"/>
                                      </p:to>
                                    </p:set>
                                    <p:animEffect transition="in" filter="wipe(left)">
                                      <p:cBhvr>
                                        <p:cTn id="57" dur="500"/>
                                        <p:tgtEl>
                                          <p:spTgt spid="133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330"/>
                                        </p:tgtEl>
                                        <p:attrNameLst>
                                          <p:attrName>style.visibility</p:attrName>
                                        </p:attrNameLst>
                                      </p:cBhvr>
                                      <p:to>
                                        <p:strVal val="visible"/>
                                      </p:to>
                                    </p:set>
                                    <p:animEffect transition="in" filter="wipe(left)">
                                      <p:cBhvr>
                                        <p:cTn id="62" dur="500"/>
                                        <p:tgtEl>
                                          <p:spTgt spid="13330"/>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3331"/>
                                        </p:tgtEl>
                                        <p:attrNameLst>
                                          <p:attrName>style.visibility</p:attrName>
                                        </p:attrNameLst>
                                      </p:cBhvr>
                                      <p:to>
                                        <p:strVal val="visible"/>
                                      </p:to>
                                    </p:set>
                                    <p:animEffect transition="in" filter="wipe(left)">
                                      <p:cBhvr>
                                        <p:cTn id="66" dur="500"/>
                                        <p:tgtEl>
                                          <p:spTgt spid="1333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3327"/>
                                        </p:tgtEl>
                                        <p:attrNameLst>
                                          <p:attrName>style.visibility</p:attrName>
                                        </p:attrNameLst>
                                      </p:cBhvr>
                                      <p:to>
                                        <p:strVal val="visible"/>
                                      </p:to>
                                    </p:set>
                                    <p:anim calcmode="lin" valueType="num">
                                      <p:cBhvr additive="base">
                                        <p:cTn id="71" dur="500" fill="hold"/>
                                        <p:tgtEl>
                                          <p:spTgt spid="13327"/>
                                        </p:tgtEl>
                                        <p:attrNameLst>
                                          <p:attrName>ppt_x</p:attrName>
                                        </p:attrNameLst>
                                      </p:cBhvr>
                                      <p:tavLst>
                                        <p:tav tm="0">
                                          <p:val>
                                            <p:strVal val="1+#ppt_w/2"/>
                                          </p:val>
                                        </p:tav>
                                        <p:tav tm="100000">
                                          <p:val>
                                            <p:strVal val="#ppt_x"/>
                                          </p:val>
                                        </p:tav>
                                      </p:tavLst>
                                    </p:anim>
                                    <p:anim calcmode="lin" valueType="num">
                                      <p:cBhvr additive="base">
                                        <p:cTn id="72"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1" name="Text Box 2"/>
          <p:cNvSpPr txBox="1"/>
          <p:nvPr/>
        </p:nvSpPr>
        <p:spPr>
          <a:xfrm>
            <a:off x="1331913" y="1052513"/>
            <a:ext cx="3168650" cy="579437"/>
          </a:xfrm>
          <a:prstGeom prst="rect">
            <a:avLst/>
          </a:prstGeom>
          <a:noFill/>
          <a:ln w="9525">
            <a:noFill/>
          </a:ln>
        </p:spPr>
        <p:txBody>
          <a:bodyPr>
            <a:spAutoFit/>
          </a:bodyPr>
          <a:p>
            <a:pPr>
              <a:spcBef>
                <a:spcPct val="50000"/>
              </a:spcBef>
            </a:pPr>
            <a:r>
              <a:rPr lang="zh-CN" altLang="en-US" sz="3200" b="1" dirty="0">
                <a:solidFill>
                  <a:srgbClr val="0000FF"/>
                </a:solidFill>
                <a:latin typeface="Tahoma" panose="020B0604030504040204" pitchFamily="34" charset="0"/>
              </a:rPr>
              <a:t>远视眼及其矫正</a:t>
            </a:r>
            <a:endParaRPr lang="zh-CN" altLang="en-US" sz="3200" b="1" dirty="0">
              <a:solidFill>
                <a:srgbClr val="0000FF"/>
              </a:solidFill>
              <a:latin typeface="Tahoma" panose="020B0604030504040204" pitchFamily="34" charset="0"/>
            </a:endParaRPr>
          </a:p>
        </p:txBody>
      </p:sp>
      <p:graphicFrame>
        <p:nvGraphicFramePr>
          <p:cNvPr id="14339" name="Object 3"/>
          <p:cNvGraphicFramePr>
            <a:graphicFrameLocks noChangeAspect="1"/>
          </p:cNvGraphicFramePr>
          <p:nvPr/>
        </p:nvGraphicFramePr>
        <p:xfrm>
          <a:off x="2846388" y="1874838"/>
          <a:ext cx="2030412" cy="1935162"/>
        </p:xfrm>
        <a:graphic>
          <a:graphicData uri="http://schemas.openxmlformats.org/presentationml/2006/ole">
            <mc:AlternateContent xmlns:mc="http://schemas.openxmlformats.org/markup-compatibility/2006">
              <mc:Choice xmlns:v="urn:schemas-microsoft-com:vml" Requires="v">
                <p:oleObj spid="_x0000_s3080" name="" r:id="rId1" imgW="2028825" imgH="1933575" progId="PBrush">
                  <p:embed/>
                </p:oleObj>
              </mc:Choice>
              <mc:Fallback>
                <p:oleObj name="" r:id="rId1" imgW="2028825" imgH="1933575" progId="PBrush">
                  <p:embed/>
                  <p:pic>
                    <p:nvPicPr>
                      <p:cNvPr id="0" name="图片 3079"/>
                      <p:cNvPicPr/>
                      <p:nvPr/>
                    </p:nvPicPr>
                    <p:blipFill>
                      <a:blip r:embed="rId2"/>
                      <a:stretch>
                        <a:fillRect/>
                      </a:stretch>
                    </p:blipFill>
                    <p:spPr>
                      <a:xfrm>
                        <a:off x="2846388" y="1874838"/>
                        <a:ext cx="2030412" cy="1935162"/>
                      </a:xfrm>
                      <a:prstGeom prst="rect">
                        <a:avLst/>
                      </a:prstGeom>
                      <a:noFill/>
                      <a:ln w="38100">
                        <a:noFill/>
                        <a:miter/>
                      </a:ln>
                    </p:spPr>
                  </p:pic>
                </p:oleObj>
              </mc:Fallback>
            </mc:AlternateContent>
          </a:graphicData>
        </a:graphic>
      </p:graphicFrame>
      <p:graphicFrame>
        <p:nvGraphicFramePr>
          <p:cNvPr id="14340" name="Object 4"/>
          <p:cNvGraphicFramePr>
            <a:graphicFrameLocks noChangeAspect="1"/>
          </p:cNvGraphicFramePr>
          <p:nvPr/>
        </p:nvGraphicFramePr>
        <p:xfrm>
          <a:off x="2819400" y="4267200"/>
          <a:ext cx="2030413" cy="1935163"/>
        </p:xfrm>
        <a:graphic>
          <a:graphicData uri="http://schemas.openxmlformats.org/presentationml/2006/ole">
            <mc:AlternateContent xmlns:mc="http://schemas.openxmlformats.org/markup-compatibility/2006">
              <mc:Choice xmlns:v="urn:schemas-microsoft-com:vml" Requires="v">
                <p:oleObj spid="_x0000_s3081" name="" r:id="rId3" imgW="2028825" imgH="1933575" progId="PBrush">
                  <p:embed/>
                </p:oleObj>
              </mc:Choice>
              <mc:Fallback>
                <p:oleObj name="" r:id="rId3" imgW="2028825" imgH="1933575" progId="PBrush">
                  <p:embed/>
                  <p:pic>
                    <p:nvPicPr>
                      <p:cNvPr id="0" name="图片 3080"/>
                      <p:cNvPicPr/>
                      <p:nvPr/>
                    </p:nvPicPr>
                    <p:blipFill>
                      <a:blip r:embed="rId2"/>
                      <a:stretch>
                        <a:fillRect/>
                      </a:stretch>
                    </p:blipFill>
                    <p:spPr>
                      <a:xfrm>
                        <a:off x="2819400" y="4267200"/>
                        <a:ext cx="2030413" cy="1935163"/>
                      </a:xfrm>
                      <a:prstGeom prst="rect">
                        <a:avLst/>
                      </a:prstGeom>
                      <a:noFill/>
                      <a:ln w="38100">
                        <a:noFill/>
                        <a:miter/>
                      </a:ln>
                    </p:spPr>
                  </p:pic>
                </p:oleObj>
              </mc:Fallback>
            </mc:AlternateContent>
          </a:graphicData>
        </a:graphic>
      </p:graphicFrame>
      <p:sp>
        <p:nvSpPr>
          <p:cNvPr id="4102" name="Text Box 5"/>
          <p:cNvSpPr txBox="1"/>
          <p:nvPr/>
        </p:nvSpPr>
        <p:spPr>
          <a:xfrm>
            <a:off x="685800" y="1752600"/>
            <a:ext cx="2133600" cy="457200"/>
          </a:xfrm>
          <a:prstGeom prst="rect">
            <a:avLst/>
          </a:prstGeom>
          <a:noFill/>
          <a:ln w="9525">
            <a:noFill/>
          </a:ln>
        </p:spPr>
        <p:txBody>
          <a:bodyPr>
            <a:spAutoFit/>
          </a:bodyPr>
          <a:p>
            <a:pPr>
              <a:spcBef>
                <a:spcPct val="50000"/>
              </a:spcBef>
            </a:pPr>
            <a:r>
              <a:rPr lang="en-US" altLang="zh-CN" sz="2400">
                <a:latin typeface="宋体" panose="02010600030101010101" pitchFamily="2" charset="-122"/>
              </a:rPr>
              <a:t>1</a:t>
            </a:r>
            <a:r>
              <a:rPr lang="zh-CN" altLang="en-US" sz="2400" dirty="0">
                <a:latin typeface="宋体" panose="02010600030101010101" pitchFamily="2" charset="-122"/>
              </a:rPr>
              <a:t>、成因：</a:t>
            </a:r>
            <a:endParaRPr lang="zh-CN" altLang="en-US" sz="2400" dirty="0">
              <a:latin typeface="宋体" panose="02010600030101010101" pitchFamily="2" charset="-122"/>
            </a:endParaRPr>
          </a:p>
        </p:txBody>
      </p:sp>
      <p:sp>
        <p:nvSpPr>
          <p:cNvPr id="4103" name="Text Box 6"/>
          <p:cNvSpPr txBox="1"/>
          <p:nvPr/>
        </p:nvSpPr>
        <p:spPr>
          <a:xfrm>
            <a:off x="685800" y="3886200"/>
            <a:ext cx="1981200" cy="457200"/>
          </a:xfrm>
          <a:prstGeom prst="rect">
            <a:avLst/>
          </a:prstGeom>
          <a:noFill/>
          <a:ln w="9525">
            <a:noFill/>
          </a:ln>
        </p:spPr>
        <p:txBody>
          <a:bodyPr>
            <a:spAutoFit/>
          </a:bodyPr>
          <a:p>
            <a:pPr>
              <a:spcBef>
                <a:spcPct val="50000"/>
              </a:spcBef>
            </a:pPr>
            <a:r>
              <a:rPr lang="en-US" altLang="zh-CN" sz="2400">
                <a:latin typeface="宋体" panose="02010600030101010101" pitchFamily="2" charset="-122"/>
              </a:rPr>
              <a:t>2</a:t>
            </a:r>
            <a:r>
              <a:rPr lang="zh-CN" altLang="en-US" sz="2400" dirty="0">
                <a:latin typeface="宋体" panose="02010600030101010101" pitchFamily="2" charset="-122"/>
              </a:rPr>
              <a:t>、矫正：</a:t>
            </a:r>
            <a:endParaRPr lang="zh-CN" altLang="en-US" sz="2400" dirty="0">
              <a:latin typeface="宋体" panose="02010600030101010101" pitchFamily="2" charset="-122"/>
            </a:endParaRPr>
          </a:p>
        </p:txBody>
      </p:sp>
      <p:sp>
        <p:nvSpPr>
          <p:cNvPr id="14343" name="Text Box 7"/>
          <p:cNvSpPr txBox="1"/>
          <p:nvPr/>
        </p:nvSpPr>
        <p:spPr>
          <a:xfrm>
            <a:off x="5410200" y="2378075"/>
            <a:ext cx="3352800" cy="822325"/>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晶状体太薄，折光能力太弱，成像于视网膜后。</a:t>
            </a:r>
            <a:endParaRPr lang="zh-CN" altLang="en-US" sz="2400" dirty="0">
              <a:latin typeface="Tahoma" panose="020B0604030504040204" pitchFamily="34" charset="0"/>
            </a:endParaRPr>
          </a:p>
        </p:txBody>
      </p:sp>
      <p:sp>
        <p:nvSpPr>
          <p:cNvPr id="14344" name="Text Box 8"/>
          <p:cNvSpPr txBox="1"/>
          <p:nvPr/>
        </p:nvSpPr>
        <p:spPr>
          <a:xfrm>
            <a:off x="5410200" y="4511675"/>
            <a:ext cx="3505200" cy="822325"/>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配戴用凸透镜做成的远视眼镜。（老花眼镜）</a:t>
            </a:r>
            <a:endParaRPr lang="zh-CN" altLang="en-US" sz="2400" dirty="0">
              <a:latin typeface="Tahoma" panose="020B0604030504040204" pitchFamily="34" charset="0"/>
            </a:endParaRPr>
          </a:p>
        </p:txBody>
      </p:sp>
      <p:sp>
        <p:nvSpPr>
          <p:cNvPr id="14345" name="Line 9"/>
          <p:cNvSpPr/>
          <p:nvPr/>
        </p:nvSpPr>
        <p:spPr>
          <a:xfrm>
            <a:off x="1524000" y="2590800"/>
            <a:ext cx="1752600" cy="0"/>
          </a:xfrm>
          <a:prstGeom prst="line">
            <a:avLst/>
          </a:prstGeom>
          <a:ln w="28575" cap="flat" cmpd="sng">
            <a:solidFill>
              <a:srgbClr val="FF0000"/>
            </a:solidFill>
            <a:prstDash val="solid"/>
            <a:headEnd type="none" w="med" len="med"/>
            <a:tailEnd type="triangle" w="med" len="med"/>
          </a:ln>
        </p:spPr>
      </p:sp>
      <p:sp>
        <p:nvSpPr>
          <p:cNvPr id="14346" name="Line 10"/>
          <p:cNvSpPr/>
          <p:nvPr/>
        </p:nvSpPr>
        <p:spPr>
          <a:xfrm>
            <a:off x="1524000" y="3124200"/>
            <a:ext cx="1752600" cy="0"/>
          </a:xfrm>
          <a:prstGeom prst="line">
            <a:avLst/>
          </a:prstGeom>
          <a:ln w="28575" cap="flat" cmpd="sng">
            <a:solidFill>
              <a:srgbClr val="FF0000"/>
            </a:solidFill>
            <a:prstDash val="solid"/>
            <a:headEnd type="none" w="med" len="med"/>
            <a:tailEnd type="triangle" w="med" len="med"/>
          </a:ln>
        </p:spPr>
      </p:sp>
      <p:graphicFrame>
        <p:nvGraphicFramePr>
          <p:cNvPr id="14347" name="Object 11"/>
          <p:cNvGraphicFramePr>
            <a:graphicFrameLocks noChangeAspect="1"/>
          </p:cNvGraphicFramePr>
          <p:nvPr/>
        </p:nvGraphicFramePr>
        <p:xfrm>
          <a:off x="2438400" y="4724400"/>
          <a:ext cx="320675" cy="1066800"/>
        </p:xfrm>
        <a:graphic>
          <a:graphicData uri="http://schemas.openxmlformats.org/presentationml/2006/ole">
            <mc:AlternateContent xmlns:mc="http://schemas.openxmlformats.org/markup-compatibility/2006">
              <mc:Choice xmlns:v="urn:schemas-microsoft-com:vml" Requires="v">
                <p:oleObj spid="_x0000_s3082" name="" r:id="rId4" imgW="228600" imgH="762000" progId="PBrush">
                  <p:embed/>
                </p:oleObj>
              </mc:Choice>
              <mc:Fallback>
                <p:oleObj name="" r:id="rId4" imgW="228600" imgH="762000" progId="PBrush">
                  <p:embed/>
                  <p:pic>
                    <p:nvPicPr>
                      <p:cNvPr id="0" name="图片 3081"/>
                      <p:cNvPicPr/>
                      <p:nvPr/>
                    </p:nvPicPr>
                    <p:blipFill>
                      <a:blip r:embed="rId5"/>
                      <a:stretch>
                        <a:fillRect/>
                      </a:stretch>
                    </p:blipFill>
                    <p:spPr>
                      <a:xfrm>
                        <a:off x="2438400" y="4724400"/>
                        <a:ext cx="320675" cy="1066800"/>
                      </a:xfrm>
                      <a:prstGeom prst="rect">
                        <a:avLst/>
                      </a:prstGeom>
                      <a:noFill/>
                      <a:ln w="38100">
                        <a:noFill/>
                        <a:miter/>
                      </a:ln>
                    </p:spPr>
                  </p:pic>
                </p:oleObj>
              </mc:Fallback>
            </mc:AlternateContent>
          </a:graphicData>
        </a:graphic>
      </p:graphicFrame>
      <p:sp>
        <p:nvSpPr>
          <p:cNvPr id="14348" name="Line 12"/>
          <p:cNvSpPr/>
          <p:nvPr/>
        </p:nvSpPr>
        <p:spPr>
          <a:xfrm>
            <a:off x="838200" y="4876800"/>
            <a:ext cx="1752600" cy="0"/>
          </a:xfrm>
          <a:prstGeom prst="line">
            <a:avLst/>
          </a:prstGeom>
          <a:ln w="28575" cap="flat" cmpd="sng">
            <a:solidFill>
              <a:srgbClr val="FF0000"/>
            </a:solidFill>
            <a:prstDash val="solid"/>
            <a:headEnd type="none" w="med" len="med"/>
            <a:tailEnd type="triangle" w="med" len="med"/>
          </a:ln>
        </p:spPr>
      </p:sp>
      <p:sp>
        <p:nvSpPr>
          <p:cNvPr id="14349" name="Line 13"/>
          <p:cNvSpPr/>
          <p:nvPr/>
        </p:nvSpPr>
        <p:spPr>
          <a:xfrm>
            <a:off x="838200" y="5638800"/>
            <a:ext cx="1752600" cy="0"/>
          </a:xfrm>
          <a:prstGeom prst="line">
            <a:avLst/>
          </a:prstGeom>
          <a:ln w="28575" cap="flat" cmpd="sng">
            <a:solidFill>
              <a:srgbClr val="FF0000"/>
            </a:solidFill>
            <a:prstDash val="solid"/>
            <a:headEnd type="none" w="med" len="med"/>
            <a:tailEnd type="triangle" w="med" len="med"/>
          </a:ln>
        </p:spPr>
      </p:sp>
      <p:sp>
        <p:nvSpPr>
          <p:cNvPr id="14350" name="Line 14"/>
          <p:cNvSpPr/>
          <p:nvPr/>
        </p:nvSpPr>
        <p:spPr>
          <a:xfrm>
            <a:off x="2590800" y="4876800"/>
            <a:ext cx="685800" cy="152400"/>
          </a:xfrm>
          <a:prstGeom prst="line">
            <a:avLst/>
          </a:prstGeom>
          <a:ln w="28575" cap="flat" cmpd="sng">
            <a:solidFill>
              <a:srgbClr val="FF0000"/>
            </a:solidFill>
            <a:prstDash val="solid"/>
            <a:headEnd type="none" w="med" len="med"/>
            <a:tailEnd type="triangle" w="med" len="med"/>
          </a:ln>
        </p:spPr>
      </p:sp>
      <p:sp>
        <p:nvSpPr>
          <p:cNvPr id="14351" name="Line 15"/>
          <p:cNvSpPr/>
          <p:nvPr/>
        </p:nvSpPr>
        <p:spPr>
          <a:xfrm flipV="1">
            <a:off x="2590800" y="5486400"/>
            <a:ext cx="685800" cy="152400"/>
          </a:xfrm>
          <a:prstGeom prst="line">
            <a:avLst/>
          </a:prstGeom>
          <a:ln w="28575" cap="flat" cmpd="sng">
            <a:solidFill>
              <a:srgbClr val="FF0000"/>
            </a:solidFill>
            <a:prstDash val="solid"/>
            <a:headEnd type="none" w="med" len="med"/>
            <a:tailEnd type="triangle" w="med" len="med"/>
          </a:ln>
        </p:spPr>
      </p:sp>
      <p:sp>
        <p:nvSpPr>
          <p:cNvPr id="14352" name="Line 16"/>
          <p:cNvSpPr/>
          <p:nvPr/>
        </p:nvSpPr>
        <p:spPr>
          <a:xfrm>
            <a:off x="3276600" y="5029200"/>
            <a:ext cx="1371600" cy="152400"/>
          </a:xfrm>
          <a:prstGeom prst="line">
            <a:avLst/>
          </a:prstGeom>
          <a:ln w="28575" cap="flat" cmpd="sng">
            <a:solidFill>
              <a:srgbClr val="FF0000"/>
            </a:solidFill>
            <a:prstDash val="solid"/>
            <a:headEnd type="none" w="med" len="med"/>
            <a:tailEnd type="triangle" w="med" len="med"/>
          </a:ln>
        </p:spPr>
      </p:sp>
      <p:sp>
        <p:nvSpPr>
          <p:cNvPr id="14353" name="Line 17"/>
          <p:cNvSpPr/>
          <p:nvPr/>
        </p:nvSpPr>
        <p:spPr>
          <a:xfrm flipV="1">
            <a:off x="3276600" y="5181600"/>
            <a:ext cx="1371600" cy="304800"/>
          </a:xfrm>
          <a:prstGeom prst="line">
            <a:avLst/>
          </a:prstGeom>
          <a:ln w="28575" cap="flat" cmpd="sng">
            <a:solidFill>
              <a:srgbClr val="FF0000"/>
            </a:solidFill>
            <a:prstDash val="solid"/>
            <a:headEnd type="none" w="med" len="med"/>
            <a:tailEnd type="triangle" w="med" len="med"/>
          </a:ln>
        </p:spPr>
      </p:sp>
      <p:sp>
        <p:nvSpPr>
          <p:cNvPr id="14354" name="Line 18"/>
          <p:cNvSpPr/>
          <p:nvPr/>
        </p:nvSpPr>
        <p:spPr>
          <a:xfrm>
            <a:off x="3276600" y="2590800"/>
            <a:ext cx="1905000" cy="304800"/>
          </a:xfrm>
          <a:prstGeom prst="line">
            <a:avLst/>
          </a:prstGeom>
          <a:ln w="28575" cap="flat" cmpd="sng">
            <a:solidFill>
              <a:srgbClr val="FF0000"/>
            </a:solidFill>
            <a:prstDash val="solid"/>
            <a:headEnd type="none" w="med" len="med"/>
            <a:tailEnd type="triangle" w="med" len="med"/>
          </a:ln>
        </p:spPr>
      </p:sp>
      <p:sp>
        <p:nvSpPr>
          <p:cNvPr id="14355" name="Line 19"/>
          <p:cNvSpPr/>
          <p:nvPr/>
        </p:nvSpPr>
        <p:spPr>
          <a:xfrm flipV="1">
            <a:off x="3276600" y="2895600"/>
            <a:ext cx="1905000" cy="228600"/>
          </a:xfrm>
          <a:prstGeom prst="line">
            <a:avLst/>
          </a:prstGeom>
          <a:ln w="28575" cap="flat" cmpd="sng">
            <a:solidFill>
              <a:srgbClr val="FF000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ipe(left)">
                                      <p:cBhvr>
                                        <p:cTn id="12" dur="500"/>
                                        <p:tgtEl>
                                          <p:spTgt spid="1434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wipe(left)">
                                      <p:cBhvr>
                                        <p:cTn id="16" dur="500"/>
                                        <p:tgtEl>
                                          <p:spTgt spid="1434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354"/>
                                        </p:tgtEl>
                                        <p:attrNameLst>
                                          <p:attrName>style.visibility</p:attrName>
                                        </p:attrNameLst>
                                      </p:cBhvr>
                                      <p:to>
                                        <p:strVal val="visible"/>
                                      </p:to>
                                    </p:set>
                                    <p:animEffect transition="in" filter="wipe(left)">
                                      <p:cBhvr>
                                        <p:cTn id="20" dur="500"/>
                                        <p:tgtEl>
                                          <p:spTgt spid="1435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4355"/>
                                        </p:tgtEl>
                                        <p:attrNameLst>
                                          <p:attrName>style.visibility</p:attrName>
                                        </p:attrNameLst>
                                      </p:cBhvr>
                                      <p:to>
                                        <p:strVal val="visible"/>
                                      </p:to>
                                    </p:set>
                                    <p:animEffect transition="in" filter="wipe(left)">
                                      <p:cBhvr>
                                        <p:cTn id="24" dur="500"/>
                                        <p:tgtEl>
                                          <p:spTgt spid="1435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343"/>
                                        </p:tgtEl>
                                        <p:attrNameLst>
                                          <p:attrName>style.visibility</p:attrName>
                                        </p:attrNameLst>
                                      </p:cBhvr>
                                      <p:to>
                                        <p:strVal val="visible"/>
                                      </p:to>
                                    </p:set>
                                    <p:anim calcmode="lin" valueType="num">
                                      <p:cBhvr additive="base">
                                        <p:cTn id="29" dur="500" fill="hold"/>
                                        <p:tgtEl>
                                          <p:spTgt spid="14343"/>
                                        </p:tgtEl>
                                        <p:attrNameLst>
                                          <p:attrName>ppt_x</p:attrName>
                                        </p:attrNameLst>
                                      </p:cBhvr>
                                      <p:tavLst>
                                        <p:tav tm="0">
                                          <p:val>
                                            <p:strVal val="1+#ppt_w/2"/>
                                          </p:val>
                                        </p:tav>
                                        <p:tav tm="100000">
                                          <p:val>
                                            <p:strVal val="#ppt_x"/>
                                          </p:val>
                                        </p:tav>
                                      </p:tavLst>
                                    </p:anim>
                                    <p:anim calcmode="lin" valueType="num">
                                      <p:cBhvr additive="base">
                                        <p:cTn id="30"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4340"/>
                                        </p:tgtEl>
                                        <p:attrNameLst>
                                          <p:attrName>style.visibility</p:attrName>
                                        </p:attrNameLst>
                                      </p:cBhvr>
                                      <p:to>
                                        <p:strVal val="visible"/>
                                      </p:to>
                                    </p:set>
                                    <p:animEffect transition="in" filter="dissolve">
                                      <p:cBhvr>
                                        <p:cTn id="35" dur="500"/>
                                        <p:tgtEl>
                                          <p:spTgt spid="143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14347"/>
                                        </p:tgtEl>
                                        <p:attrNameLst>
                                          <p:attrName>style.visibility</p:attrName>
                                        </p:attrNameLst>
                                      </p:cBhvr>
                                      <p:to>
                                        <p:strVal val="visible"/>
                                      </p:to>
                                    </p:set>
                                    <p:animEffect transition="in" filter="barn(inHorizontal)">
                                      <p:cBhvr>
                                        <p:cTn id="40" dur="500"/>
                                        <p:tgtEl>
                                          <p:spTgt spid="14347"/>
                                        </p:tgtEl>
                                      </p:cBhvr>
                                    </p:animEffect>
                                  </p:childTnLst>
                                  <p:subTnLst>
                                    <p:audio>
                                      <p:cMediaNode>
                                        <p:cTn display="0" masterRel="sameClick">
                                          <p:stCondLst>
                                            <p:cond evt="begin" delay="0">
                                              <p:tn val="38"/>
                                            </p:cond>
                                          </p:stCondLst>
                                          <p:endCondLst>
                                            <p:cond evt="onStopAudio" delay="0">
                                              <p:tgtEl>
                                                <p:sldTgt/>
                                              </p:tgtEl>
                                            </p:cond>
                                          </p:endCondLst>
                                        </p:cTn>
                                        <p:tgtEl>
                                          <p:sndTgt r:embed="rId6" name="chimes.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4348"/>
                                        </p:tgtEl>
                                        <p:attrNameLst>
                                          <p:attrName>style.visibility</p:attrName>
                                        </p:attrNameLst>
                                      </p:cBhvr>
                                      <p:to>
                                        <p:strVal val="visible"/>
                                      </p:to>
                                    </p:set>
                                    <p:animEffect transition="in" filter="wipe(left)">
                                      <p:cBhvr>
                                        <p:cTn id="45" dur="500"/>
                                        <p:tgtEl>
                                          <p:spTgt spid="143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4349"/>
                                        </p:tgtEl>
                                        <p:attrNameLst>
                                          <p:attrName>style.visibility</p:attrName>
                                        </p:attrNameLst>
                                      </p:cBhvr>
                                      <p:to>
                                        <p:strVal val="visible"/>
                                      </p:to>
                                    </p:set>
                                    <p:animEffect transition="in" filter="wipe(left)">
                                      <p:cBhvr>
                                        <p:cTn id="49" dur="500"/>
                                        <p:tgtEl>
                                          <p:spTgt spid="143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350"/>
                                        </p:tgtEl>
                                        <p:attrNameLst>
                                          <p:attrName>style.visibility</p:attrName>
                                        </p:attrNameLst>
                                      </p:cBhvr>
                                      <p:to>
                                        <p:strVal val="visible"/>
                                      </p:to>
                                    </p:set>
                                    <p:animEffect transition="in" filter="wipe(left)">
                                      <p:cBhvr>
                                        <p:cTn id="54" dur="500"/>
                                        <p:tgtEl>
                                          <p:spTgt spid="1435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4351"/>
                                        </p:tgtEl>
                                        <p:attrNameLst>
                                          <p:attrName>style.visibility</p:attrName>
                                        </p:attrNameLst>
                                      </p:cBhvr>
                                      <p:to>
                                        <p:strVal val="visible"/>
                                      </p:to>
                                    </p:set>
                                    <p:animEffect transition="in" filter="wipe(left)">
                                      <p:cBhvr>
                                        <p:cTn id="58" dur="500"/>
                                        <p:tgtEl>
                                          <p:spTgt spid="1435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352"/>
                                        </p:tgtEl>
                                        <p:attrNameLst>
                                          <p:attrName>style.visibility</p:attrName>
                                        </p:attrNameLst>
                                      </p:cBhvr>
                                      <p:to>
                                        <p:strVal val="visible"/>
                                      </p:to>
                                    </p:set>
                                    <p:animEffect transition="in" filter="wipe(left)">
                                      <p:cBhvr>
                                        <p:cTn id="63" dur="500"/>
                                        <p:tgtEl>
                                          <p:spTgt spid="14352"/>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14353"/>
                                        </p:tgtEl>
                                        <p:attrNameLst>
                                          <p:attrName>style.visibility</p:attrName>
                                        </p:attrNameLst>
                                      </p:cBhvr>
                                      <p:to>
                                        <p:strVal val="visible"/>
                                      </p:to>
                                    </p:set>
                                    <p:animEffect transition="in" filter="wipe(left)">
                                      <p:cBhvr>
                                        <p:cTn id="67" dur="500"/>
                                        <p:tgtEl>
                                          <p:spTgt spid="1435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4344"/>
                                        </p:tgtEl>
                                        <p:attrNameLst>
                                          <p:attrName>style.visibility</p:attrName>
                                        </p:attrNameLst>
                                      </p:cBhvr>
                                      <p:to>
                                        <p:strVal val="visible"/>
                                      </p:to>
                                    </p:set>
                                    <p:anim calcmode="lin" valueType="num">
                                      <p:cBhvr additive="base">
                                        <p:cTn id="72" dur="500" fill="hold"/>
                                        <p:tgtEl>
                                          <p:spTgt spid="14344"/>
                                        </p:tgtEl>
                                        <p:attrNameLst>
                                          <p:attrName>ppt_x</p:attrName>
                                        </p:attrNameLst>
                                      </p:cBhvr>
                                      <p:tavLst>
                                        <p:tav tm="0">
                                          <p:val>
                                            <p:strVal val="1+#ppt_w/2"/>
                                          </p:val>
                                        </p:tav>
                                        <p:tav tm="100000">
                                          <p:val>
                                            <p:strVal val="#ppt_x"/>
                                          </p:val>
                                        </p:tav>
                                      </p:tavLst>
                                    </p:anim>
                                    <p:anim calcmode="lin" valueType="num">
                                      <p:cBhvr additive="base">
                                        <p:cTn id="73"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txBox="1"/>
          <p:nvPr/>
        </p:nvSpPr>
        <p:spPr>
          <a:xfrm>
            <a:off x="1547813" y="1052513"/>
            <a:ext cx="3095625" cy="762000"/>
          </a:xfrm>
          <a:prstGeom prst="rect">
            <a:avLst/>
          </a:prstGeom>
          <a:noFill/>
          <a:ln w="9525">
            <a:noFill/>
          </a:ln>
        </p:spPr>
        <p:txBody>
          <a:bodyPr>
            <a:spAutoFit/>
          </a:bodyPr>
          <a:p>
            <a:r>
              <a:rPr lang="zh-CN" altLang="en-US" sz="4400" b="1" dirty="0">
                <a:solidFill>
                  <a:srgbClr val="CC0000"/>
                </a:solidFill>
                <a:latin typeface="Arial" panose="020B0604020202020204" pitchFamily="34" charset="0"/>
                <a:ea typeface="幼圆" panose="02010509060101010101" pitchFamily="49" charset="-122"/>
              </a:rPr>
              <a:t>眼睛的保健</a:t>
            </a:r>
            <a:endParaRPr lang="zh-CN" altLang="en-US" sz="4400" b="1" dirty="0">
              <a:solidFill>
                <a:srgbClr val="CC0000"/>
              </a:solidFill>
              <a:latin typeface="Arial" panose="020B0604020202020204" pitchFamily="34" charset="0"/>
              <a:ea typeface="幼圆" panose="02010509060101010101" pitchFamily="49" charset="-122"/>
            </a:endParaRPr>
          </a:p>
        </p:txBody>
      </p:sp>
      <p:sp>
        <p:nvSpPr>
          <p:cNvPr id="15363" name="Text Box 3"/>
          <p:cNvSpPr txBox="1"/>
          <p:nvPr/>
        </p:nvSpPr>
        <p:spPr>
          <a:xfrm>
            <a:off x="512763" y="2009775"/>
            <a:ext cx="8820150" cy="2289175"/>
          </a:xfrm>
          <a:prstGeom prst="rect">
            <a:avLst/>
          </a:prstGeom>
          <a:noFill/>
          <a:ln w="9525">
            <a:noFill/>
          </a:ln>
        </p:spPr>
        <p:txBody>
          <a:bodyPr>
            <a:spAutoFit/>
          </a:bodyPr>
          <a:p>
            <a:r>
              <a:rPr lang="zh-CN" altLang="en-US" sz="3600" b="1" dirty="0">
                <a:latin typeface="Arial" panose="020B0604020202020204" pitchFamily="34" charset="0"/>
              </a:rPr>
              <a:t>说一说：</a:t>
            </a:r>
            <a:endParaRPr lang="zh-CN" altLang="en-US" sz="3600" b="1" dirty="0">
              <a:latin typeface="Arial" panose="020B0604020202020204" pitchFamily="34" charset="0"/>
            </a:endParaRPr>
          </a:p>
          <a:p>
            <a:r>
              <a:rPr lang="zh-CN" altLang="en-US" sz="3600" b="1" dirty="0">
                <a:latin typeface="Arial" panose="020B0604020202020204" pitchFamily="34" charset="0"/>
              </a:rPr>
              <a:t>     1、平时老师经常提醒同学，下了课</a:t>
            </a:r>
            <a:endParaRPr lang="zh-CN" altLang="en-US" sz="3600" b="1" dirty="0">
              <a:latin typeface="Arial" panose="020B0604020202020204" pitchFamily="34" charset="0"/>
            </a:endParaRPr>
          </a:p>
          <a:p>
            <a:r>
              <a:rPr lang="zh-CN" altLang="en-US" sz="3600" b="1" dirty="0">
                <a:latin typeface="Arial" panose="020B0604020202020204" pitchFamily="34" charset="0"/>
              </a:rPr>
              <a:t>            不要老坐在教室里，经常出去看</a:t>
            </a:r>
            <a:endParaRPr lang="zh-CN" altLang="en-US" sz="3600" b="1" dirty="0">
              <a:latin typeface="Arial" panose="020B0604020202020204" pitchFamily="34" charset="0"/>
            </a:endParaRPr>
          </a:p>
          <a:p>
            <a:r>
              <a:rPr lang="zh-CN" altLang="en-US" sz="3600" b="1" dirty="0">
                <a:latin typeface="Arial" panose="020B0604020202020204" pitchFamily="34" charset="0"/>
              </a:rPr>
              <a:t>            看远处。为什么要这样做？</a:t>
            </a:r>
            <a:endParaRPr lang="zh-CN" altLang="en-US" sz="3600" b="1" dirty="0">
              <a:latin typeface="Arial" panose="020B0604020202020204" pitchFamily="34" charset="0"/>
            </a:endParaRPr>
          </a:p>
        </p:txBody>
      </p:sp>
      <p:sp>
        <p:nvSpPr>
          <p:cNvPr id="15364" name="Text Box 4"/>
          <p:cNvSpPr txBox="1"/>
          <p:nvPr/>
        </p:nvSpPr>
        <p:spPr>
          <a:xfrm>
            <a:off x="188913" y="4457700"/>
            <a:ext cx="9144000" cy="1190625"/>
          </a:xfrm>
          <a:prstGeom prst="rect">
            <a:avLst/>
          </a:prstGeom>
          <a:noFill/>
          <a:ln w="9525">
            <a:noFill/>
          </a:ln>
        </p:spPr>
        <p:txBody>
          <a:bodyPr>
            <a:spAutoFit/>
          </a:bodyPr>
          <a:p>
            <a:r>
              <a:rPr lang="zh-CN" altLang="en-US" sz="3600" b="1" dirty="0">
                <a:latin typeface="Arial" panose="020B0604020202020204" pitchFamily="34" charset="0"/>
              </a:rPr>
              <a:t>     2、国家规定每天学生要做两次眼保</a:t>
            </a:r>
            <a:endParaRPr lang="zh-CN" altLang="en-US" sz="3600" b="1" dirty="0">
              <a:latin typeface="Arial" panose="020B0604020202020204" pitchFamily="34" charset="0"/>
            </a:endParaRPr>
          </a:p>
          <a:p>
            <a:r>
              <a:rPr lang="zh-CN" altLang="en-US" sz="3600" b="1" dirty="0">
                <a:latin typeface="Arial" panose="020B0604020202020204" pitchFamily="34" charset="0"/>
              </a:rPr>
              <a:t>           健操。这样做有什么好处？为什么？</a:t>
            </a:r>
            <a:endParaRPr lang="zh-CN" altLang="en-US" sz="3600" b="1" dirty="0">
              <a:latin typeface="Arial" panose="020B0604020202020204" pitchFamily="34" charset="0"/>
            </a:endParaRPr>
          </a:p>
        </p:txBody>
      </p:sp>
      <p:sp>
        <p:nvSpPr>
          <p:cNvPr id="15365" name="Text Box 5"/>
          <p:cNvSpPr txBox="1"/>
          <p:nvPr/>
        </p:nvSpPr>
        <p:spPr>
          <a:xfrm>
            <a:off x="944563" y="5681663"/>
            <a:ext cx="7702550" cy="701675"/>
          </a:xfrm>
          <a:prstGeom prst="rect">
            <a:avLst/>
          </a:prstGeom>
          <a:noFill/>
          <a:ln w="9525">
            <a:noFill/>
          </a:ln>
        </p:spPr>
        <p:txBody>
          <a:bodyPr wrap="none">
            <a:spAutoFit/>
          </a:bodyPr>
          <a:p>
            <a:r>
              <a:rPr lang="zh-CN" altLang="en-US" sz="3200" b="1" dirty="0">
                <a:latin typeface="Arial" panose="020B0604020202020204" pitchFamily="34" charset="0"/>
              </a:rPr>
              <a:t>健康小贴示：</a:t>
            </a:r>
            <a:r>
              <a:rPr lang="zh-CN" altLang="en-US" sz="4000" b="1" dirty="0">
                <a:solidFill>
                  <a:srgbClr val="CC0000"/>
                </a:solidFill>
                <a:latin typeface="Arial" panose="020B0604020202020204" pitchFamily="34" charset="0"/>
              </a:rPr>
              <a:t>请经常放松你的眼睛！</a:t>
            </a:r>
            <a:endParaRPr lang="zh-CN" altLang="en-US" sz="4000" b="1" dirty="0">
              <a:solidFill>
                <a:srgbClr val="CC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dissolve">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5365"/>
                                        </p:tgtEl>
                                        <p:attrNameLst>
                                          <p:attrName>style.visibility</p:attrName>
                                        </p:attrNameLst>
                                      </p:cBhvr>
                                      <p:to>
                                        <p:strVal val="visible"/>
                                      </p:to>
                                    </p:set>
                                    <p:anim by="(-#ppt_w*2)" calcmode="lin" valueType="num">
                                      <p:cBhvr rctx="PPT">
                                        <p:cTn id="17" dur="250" autoRev="1" fill="hold">
                                          <p:stCondLst>
                                            <p:cond delay="0"/>
                                          </p:stCondLst>
                                        </p:cTn>
                                        <p:tgtEl>
                                          <p:spTgt spid="15365"/>
                                        </p:tgtEl>
                                        <p:attrNameLst>
                                          <p:attrName>ppt_w</p:attrName>
                                        </p:attrNameLst>
                                      </p:cBhvr>
                                    </p:anim>
                                    <p:anim by="(#ppt_w*0.50)" calcmode="lin" valueType="num">
                                      <p:cBhvr>
                                        <p:cTn id="18" dur="250" decel="50000" autoRev="1" fill="hold">
                                          <p:stCondLst>
                                            <p:cond delay="0"/>
                                          </p:stCondLst>
                                        </p:cTn>
                                        <p:tgtEl>
                                          <p:spTgt spid="15365"/>
                                        </p:tgtEl>
                                        <p:attrNameLst>
                                          <p:attrName>ppt_x</p:attrName>
                                        </p:attrNameLst>
                                      </p:cBhvr>
                                    </p:anim>
                                    <p:anim from="(-#ppt_h/2)" to="(#ppt_y)" calcmode="lin" valueType="num">
                                      <p:cBhvr>
                                        <p:cTn id="19" dur="500" fill="hold">
                                          <p:stCondLst>
                                            <p:cond delay="0"/>
                                          </p:stCondLst>
                                        </p:cTn>
                                        <p:tgtEl>
                                          <p:spTgt spid="15365"/>
                                        </p:tgtEl>
                                        <p:attrNameLst>
                                          <p:attrName>ppt_y</p:attrName>
                                        </p:attrNameLst>
                                      </p:cBhvr>
                                    </p:anim>
                                    <p:animRot by="21600000">
                                      <p:cBhvr>
                                        <p:cTn id="20" dur="500" fill="hold">
                                          <p:stCondLst>
                                            <p:cond delay="0"/>
                                          </p:stCondLst>
                                        </p:cTn>
                                        <p:tgtEl>
                                          <p:spTgt spid="153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3"/>
          <p:cNvSpPr txBox="1"/>
          <p:nvPr/>
        </p:nvSpPr>
        <p:spPr>
          <a:xfrm>
            <a:off x="1692275" y="909638"/>
            <a:ext cx="1223963" cy="639762"/>
          </a:xfrm>
          <a:prstGeom prst="rect">
            <a:avLst/>
          </a:prstGeom>
          <a:solidFill>
            <a:srgbClr val="DDDDDD"/>
          </a:solidFill>
          <a:ln w="9525">
            <a:noFill/>
          </a:ln>
        </p:spPr>
        <p:txBody>
          <a:bodyPr>
            <a:spAutoFit/>
          </a:bodyPr>
          <a:p>
            <a:pPr>
              <a:spcBef>
                <a:spcPct val="50000"/>
              </a:spcBef>
            </a:pPr>
            <a:r>
              <a:rPr lang="zh-CN" altLang="en-US" sz="3600" dirty="0">
                <a:latin typeface="宋体" panose="02010600030101010101" pitchFamily="2" charset="-122"/>
              </a:rPr>
              <a:t>小结</a:t>
            </a:r>
            <a:endParaRPr lang="zh-CN" altLang="en-US" sz="3600" dirty="0">
              <a:latin typeface="宋体" panose="02010600030101010101" pitchFamily="2" charset="-122"/>
            </a:endParaRPr>
          </a:p>
        </p:txBody>
      </p:sp>
      <p:graphicFrame>
        <p:nvGraphicFramePr>
          <p:cNvPr id="16387" name="Group 3"/>
          <p:cNvGraphicFramePr>
            <a:graphicFrameLocks noGrp="1"/>
          </p:cNvGraphicFramePr>
          <p:nvPr/>
        </p:nvGraphicFramePr>
        <p:xfrm>
          <a:off x="757238" y="1633538"/>
          <a:ext cx="8031163" cy="3811588"/>
        </p:xfrm>
        <a:graphic>
          <a:graphicData uri="http://schemas.openxmlformats.org/drawingml/2006/table">
            <a:tbl>
              <a:tblPr/>
              <a:tblGrid>
                <a:gridCol w="554037"/>
                <a:gridCol w="2376488"/>
                <a:gridCol w="2071687"/>
                <a:gridCol w="1643063"/>
                <a:gridCol w="1385887"/>
              </a:tblGrid>
              <a:tr h="900113">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1800" b="1" i="0" u="none" strike="noStrike" cap="none" normalizeH="0" baseline="0" smtClean="0">
                        <a:ln>
                          <a:noFill/>
                        </a:ln>
                        <a:solidFill>
                          <a:srgbClr val="FFFFFF"/>
                        </a:solidFill>
                        <a:effectLst/>
                        <a:latin typeface="楷体_GB2312" pitchFamily="1" charset="-122"/>
                        <a:ea typeface="楷体_GB2312" pitchFamily="1"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症  状</a:t>
                      </a:r>
                      <a:endParaRPr kumimoji="0" lang="zh-CN"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成  因</a:t>
                      </a:r>
                      <a:r>
                        <a:rPr kumimoji="0" lang="zh-CN" sz="18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 </a:t>
                      </a:r>
                      <a:endParaRPr kumimoji="0" lang="zh-CN" sz="18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成像</a:t>
                      </a:r>
                      <a:endParaRPr kumimoji="0" 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位置</a:t>
                      </a:r>
                      <a:endPar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txBody>
                  <a:tcPr anchor="ct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矫正</a:t>
                      </a:r>
                      <a:endParaRPr kumimoji="0" 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方法</a:t>
                      </a:r>
                      <a:endPar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txBody>
                  <a:tcPr anchor="ctr" horzOverflow="overflow">
                    <a:lnL w="12700" cap="flat" cmpd="sng" algn="ctr">
                      <a:solidFill>
                        <a:srgbClr val="3D8F9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r>
              <a:tr h="148272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近</a:t>
                      </a:r>
                      <a:endParaRPr kumimoji="0" 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视</a:t>
                      </a:r>
                      <a:endParaRPr kumimoji="0" 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眼</a:t>
                      </a:r>
                      <a:endPar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r>
              <a:tr h="142875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远</a:t>
                      </a:r>
                      <a:endParaRPr kumimoji="0" 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视</a:t>
                      </a:r>
                      <a:endParaRPr kumimoji="0" 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rPr>
                        <a:t>眼</a:t>
                      </a:r>
                      <a:endParaRPr kumimoji="0" lang="zh-CN" altLang="en-US" sz="2400" b="1" i="0" u="none" strike="noStrike" cap="none" normalizeH="0" baseline="0" smtClean="0">
                        <a:ln>
                          <a:noFill/>
                        </a:ln>
                        <a:solidFill>
                          <a:srgbClr val="0066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zh-CN" sz="2400" b="1" i="0" u="none" strike="noStrike" cap="none" normalizeH="0" baseline="0" smtClean="0">
                        <a:ln>
                          <a:noFill/>
                        </a:ln>
                        <a:solidFill>
                          <a:srgbClr val="9900CC"/>
                        </a:solidFill>
                        <a:effectLst/>
                        <a:latin typeface="宋体" panose="02010600030101010101" pitchFamily="2" charset="-122"/>
                        <a:ea typeface="黑体" panose="02010609060101010101" pitchFamily="2" charset="-122"/>
                      </a:endParaRPr>
                    </a:p>
                  </a:txBody>
                  <a:tcPr horzOverflow="overflow">
                    <a:lnL w="12700" cap="flat" cmpd="sng" algn="ctr">
                      <a:solidFill>
                        <a:srgbClr val="3D8F95"/>
                      </a:solidFill>
                      <a:prstDash val="solid"/>
                      <a:round/>
                      <a:headEnd type="none" w="med" len="med"/>
                      <a:tailEnd type="none" w="med" len="med"/>
                    </a:lnL>
                    <a:lnR w="12700" cap="flat" cmpd="sng" algn="ctr">
                      <a:solidFill>
                        <a:srgbClr val="3D8F95"/>
                      </a:solidFill>
                      <a:prstDash val="solid"/>
                      <a:round/>
                      <a:headEnd type="none" w="med" len="med"/>
                      <a:tailEnd type="none" w="med" len="med"/>
                    </a:lnR>
                    <a:lnT w="12700" cap="flat" cmpd="sng" algn="ctr">
                      <a:solidFill>
                        <a:srgbClr val="3D8F95"/>
                      </a:solidFill>
                      <a:prstDash val="solid"/>
                      <a:round/>
                      <a:headEnd type="none" w="med" len="med"/>
                      <a:tailEnd type="none" w="med" len="med"/>
                    </a:lnT>
                    <a:lnB w="12700" cap="flat" cmpd="sng" algn="ctr">
                      <a:solidFill>
                        <a:srgbClr val="3D8F95"/>
                      </a:solidFill>
                      <a:prstDash val="solid"/>
                      <a:round/>
                      <a:headEnd type="none" w="med" len="med"/>
                      <a:tailEnd type="none" w="med" len="med"/>
                    </a:lnB>
                    <a:lnTlToBr>
                      <a:noFill/>
                    </a:lnTlToBr>
                    <a:lnBlToTr>
                      <a:noFill/>
                    </a:lnBlToTr>
                    <a:noFill/>
                  </a:tcPr>
                </a:tc>
              </a:tr>
            </a:tbl>
          </a:graphicData>
        </a:graphic>
      </p:graphicFrame>
      <p:sp>
        <p:nvSpPr>
          <p:cNvPr id="16416" name="TextBox 10"/>
          <p:cNvSpPr txBox="1"/>
          <p:nvPr/>
        </p:nvSpPr>
        <p:spPr>
          <a:xfrm>
            <a:off x="1331913" y="5949950"/>
            <a:ext cx="4449762" cy="517525"/>
          </a:xfrm>
          <a:prstGeom prst="rect">
            <a:avLst/>
          </a:prstGeom>
          <a:noFill/>
          <a:ln w="9525">
            <a:noFill/>
          </a:ln>
        </p:spPr>
        <p:txBody>
          <a:bodyPr wrap="none">
            <a:spAutoFit/>
          </a:bodyPr>
          <a:p>
            <a:r>
              <a:rPr lang="zh-CN" altLang="en-US" sz="2800" b="1" dirty="0">
                <a:solidFill>
                  <a:srgbClr val="0066CC"/>
                </a:solidFill>
                <a:latin typeface="宋体" panose="02010600030101010101" pitchFamily="2" charset="-122"/>
              </a:rPr>
              <a:t>除此之外你还有哪些收获？</a:t>
            </a:r>
            <a:endParaRPr lang="zh-CN" altLang="en-US" sz="2800" b="1" dirty="0">
              <a:solidFill>
                <a:srgbClr val="0066CC"/>
              </a:solidFill>
              <a:latin typeface="宋体" panose="02010600030101010101" pitchFamily="2" charset="-122"/>
            </a:endParaRPr>
          </a:p>
        </p:txBody>
      </p:sp>
      <p:sp>
        <p:nvSpPr>
          <p:cNvPr id="16417" name="矩形 11"/>
          <p:cNvSpPr/>
          <p:nvPr/>
        </p:nvSpPr>
        <p:spPr>
          <a:xfrm>
            <a:off x="1287463" y="2633663"/>
            <a:ext cx="2428875" cy="1189037"/>
          </a:xfrm>
          <a:prstGeom prst="rect">
            <a:avLst/>
          </a:prstGeom>
          <a:noFill/>
          <a:ln w="9525">
            <a:noFill/>
          </a:ln>
        </p:spPr>
        <p:txBody>
          <a:bodyPr>
            <a:spAutoFit/>
          </a:bodyPr>
          <a:p>
            <a:r>
              <a:rPr lang="zh-CN" altLang="en-US" sz="2400" dirty="0">
                <a:solidFill>
                  <a:schemeClr val="tx2"/>
                </a:solidFill>
                <a:latin typeface="宋体" panose="02010600030101010101" pitchFamily="2" charset="-122"/>
              </a:rPr>
              <a:t>只能看清近处物体，看不清远处物体</a:t>
            </a:r>
            <a:endParaRPr lang="zh-CN" altLang="en-US" sz="2400" dirty="0">
              <a:solidFill>
                <a:schemeClr val="tx2"/>
              </a:solidFill>
              <a:latin typeface="宋体" panose="02010600030101010101" pitchFamily="2" charset="-122"/>
            </a:endParaRPr>
          </a:p>
        </p:txBody>
      </p:sp>
      <p:sp>
        <p:nvSpPr>
          <p:cNvPr id="16418" name="矩形 12"/>
          <p:cNvSpPr/>
          <p:nvPr/>
        </p:nvSpPr>
        <p:spPr>
          <a:xfrm>
            <a:off x="1358900" y="4133850"/>
            <a:ext cx="2500313" cy="1189038"/>
          </a:xfrm>
          <a:prstGeom prst="rect">
            <a:avLst/>
          </a:prstGeom>
          <a:noFill/>
          <a:ln w="9525">
            <a:noFill/>
          </a:ln>
        </p:spPr>
        <p:txBody>
          <a:bodyPr>
            <a:spAutoFit/>
          </a:bodyPr>
          <a:p>
            <a:r>
              <a:rPr lang="zh-CN" altLang="en-US" sz="2400" dirty="0">
                <a:solidFill>
                  <a:schemeClr val="tx2"/>
                </a:solidFill>
                <a:latin typeface="宋体" panose="02010600030101010101" pitchFamily="2" charset="-122"/>
              </a:rPr>
              <a:t>只能看清远处物体，看不清近处物体</a:t>
            </a:r>
            <a:endParaRPr lang="zh-CN" altLang="en-US" sz="2400" dirty="0">
              <a:solidFill>
                <a:schemeClr val="tx2"/>
              </a:solidFill>
              <a:latin typeface="宋体" panose="02010600030101010101" pitchFamily="2" charset="-122"/>
            </a:endParaRPr>
          </a:p>
        </p:txBody>
      </p:sp>
      <p:sp>
        <p:nvSpPr>
          <p:cNvPr id="16419" name="矩形 13"/>
          <p:cNvSpPr/>
          <p:nvPr/>
        </p:nvSpPr>
        <p:spPr>
          <a:xfrm>
            <a:off x="3716338" y="2705100"/>
            <a:ext cx="2071687" cy="1189038"/>
          </a:xfrm>
          <a:prstGeom prst="rect">
            <a:avLst/>
          </a:prstGeom>
          <a:noFill/>
          <a:ln w="9525">
            <a:noFill/>
          </a:ln>
        </p:spPr>
        <p:txBody>
          <a:bodyPr>
            <a:spAutoFit/>
          </a:bodyPr>
          <a:p>
            <a:r>
              <a:rPr lang="zh-CN" altLang="en-US" sz="2400" dirty="0">
                <a:solidFill>
                  <a:schemeClr val="tx2"/>
                </a:solidFill>
                <a:latin typeface="宋体" panose="02010600030101010101" pitchFamily="2" charset="-122"/>
              </a:rPr>
              <a:t>晶状体太厚或眼球前后方向上太长</a:t>
            </a:r>
            <a:endParaRPr lang="zh-CN" altLang="en-US" sz="2400" dirty="0">
              <a:solidFill>
                <a:schemeClr val="tx2"/>
              </a:solidFill>
              <a:latin typeface="宋体" panose="02010600030101010101" pitchFamily="2" charset="-122"/>
            </a:endParaRPr>
          </a:p>
        </p:txBody>
      </p:sp>
      <p:sp>
        <p:nvSpPr>
          <p:cNvPr id="16420" name="矩形 14"/>
          <p:cNvSpPr/>
          <p:nvPr/>
        </p:nvSpPr>
        <p:spPr>
          <a:xfrm>
            <a:off x="3716338" y="4205288"/>
            <a:ext cx="2214562" cy="1189037"/>
          </a:xfrm>
          <a:prstGeom prst="rect">
            <a:avLst/>
          </a:prstGeom>
          <a:noFill/>
          <a:ln w="9525">
            <a:noFill/>
          </a:ln>
        </p:spPr>
        <p:txBody>
          <a:bodyPr>
            <a:spAutoFit/>
          </a:bodyPr>
          <a:p>
            <a:r>
              <a:rPr lang="zh-CN" altLang="en-US" sz="2400" dirty="0">
                <a:solidFill>
                  <a:schemeClr val="tx2"/>
                </a:solidFill>
                <a:latin typeface="宋体" panose="02010600030101010101" pitchFamily="2" charset="-122"/>
              </a:rPr>
              <a:t>晶状体太薄或眼球前后方向上太短</a:t>
            </a:r>
            <a:endParaRPr lang="zh-CN" altLang="en-US" sz="2400" dirty="0">
              <a:solidFill>
                <a:schemeClr val="tx2"/>
              </a:solidFill>
              <a:latin typeface="宋体" panose="02010600030101010101" pitchFamily="2" charset="-122"/>
            </a:endParaRPr>
          </a:p>
        </p:txBody>
      </p:sp>
      <p:sp>
        <p:nvSpPr>
          <p:cNvPr id="16421" name="矩形 15"/>
          <p:cNvSpPr/>
          <p:nvPr/>
        </p:nvSpPr>
        <p:spPr>
          <a:xfrm>
            <a:off x="5715000" y="3062288"/>
            <a:ext cx="1401763" cy="457200"/>
          </a:xfrm>
          <a:prstGeom prst="rect">
            <a:avLst/>
          </a:prstGeom>
          <a:noFill/>
          <a:ln w="9525">
            <a:noFill/>
          </a:ln>
        </p:spPr>
        <p:txBody>
          <a:bodyPr wrap="none">
            <a:spAutoFit/>
          </a:bodyPr>
          <a:p>
            <a:r>
              <a:rPr lang="zh-CN" altLang="en-US" sz="2400" dirty="0">
                <a:solidFill>
                  <a:schemeClr val="tx2"/>
                </a:solidFill>
                <a:latin typeface="宋体" panose="02010600030101010101" pitchFamily="2" charset="-122"/>
              </a:rPr>
              <a:t>视网膜前</a:t>
            </a:r>
            <a:endParaRPr lang="zh-CN" altLang="en-US" sz="2400" dirty="0">
              <a:solidFill>
                <a:schemeClr val="tx2"/>
              </a:solidFill>
              <a:latin typeface="宋体" panose="02010600030101010101" pitchFamily="2" charset="-122"/>
            </a:endParaRPr>
          </a:p>
        </p:txBody>
      </p:sp>
      <p:sp>
        <p:nvSpPr>
          <p:cNvPr id="16422" name="矩形 16"/>
          <p:cNvSpPr/>
          <p:nvPr/>
        </p:nvSpPr>
        <p:spPr>
          <a:xfrm>
            <a:off x="5715000" y="4633913"/>
            <a:ext cx="1401763" cy="457200"/>
          </a:xfrm>
          <a:prstGeom prst="rect">
            <a:avLst/>
          </a:prstGeom>
          <a:noFill/>
          <a:ln w="9525">
            <a:noFill/>
          </a:ln>
        </p:spPr>
        <p:txBody>
          <a:bodyPr wrap="none">
            <a:spAutoFit/>
          </a:bodyPr>
          <a:p>
            <a:r>
              <a:rPr lang="zh-CN" altLang="en-US" sz="2400" dirty="0">
                <a:solidFill>
                  <a:schemeClr val="tx2"/>
                </a:solidFill>
                <a:latin typeface="宋体" panose="02010600030101010101" pitchFamily="2" charset="-122"/>
              </a:rPr>
              <a:t>视网膜后</a:t>
            </a:r>
            <a:endParaRPr lang="zh-CN" altLang="en-US" sz="2400" dirty="0">
              <a:solidFill>
                <a:schemeClr val="tx2"/>
              </a:solidFill>
              <a:latin typeface="宋体" panose="02010600030101010101" pitchFamily="2" charset="-122"/>
            </a:endParaRPr>
          </a:p>
        </p:txBody>
      </p:sp>
      <p:sp>
        <p:nvSpPr>
          <p:cNvPr id="16423" name="矩形 17"/>
          <p:cNvSpPr/>
          <p:nvPr/>
        </p:nvSpPr>
        <p:spPr>
          <a:xfrm>
            <a:off x="7429500" y="3133725"/>
            <a:ext cx="1096963" cy="457200"/>
          </a:xfrm>
          <a:prstGeom prst="rect">
            <a:avLst/>
          </a:prstGeom>
          <a:noFill/>
          <a:ln w="9525">
            <a:noFill/>
          </a:ln>
        </p:spPr>
        <p:txBody>
          <a:bodyPr wrap="none">
            <a:spAutoFit/>
          </a:bodyPr>
          <a:p>
            <a:r>
              <a:rPr lang="zh-CN" altLang="en-US" sz="2400" dirty="0">
                <a:solidFill>
                  <a:schemeClr val="tx2"/>
                </a:solidFill>
                <a:latin typeface="宋体" panose="02010600030101010101" pitchFamily="2" charset="-122"/>
              </a:rPr>
              <a:t>凹透镜</a:t>
            </a:r>
            <a:endParaRPr lang="zh-CN" altLang="en-US" sz="2400" dirty="0">
              <a:solidFill>
                <a:schemeClr val="tx2"/>
              </a:solidFill>
              <a:latin typeface="宋体" panose="02010600030101010101" pitchFamily="2" charset="-122"/>
            </a:endParaRPr>
          </a:p>
        </p:txBody>
      </p:sp>
      <p:sp>
        <p:nvSpPr>
          <p:cNvPr id="16424" name="矩形 18"/>
          <p:cNvSpPr/>
          <p:nvPr/>
        </p:nvSpPr>
        <p:spPr>
          <a:xfrm>
            <a:off x="7429500" y="4633913"/>
            <a:ext cx="1096963" cy="457200"/>
          </a:xfrm>
          <a:prstGeom prst="rect">
            <a:avLst/>
          </a:prstGeom>
          <a:noFill/>
          <a:ln w="9525">
            <a:noFill/>
          </a:ln>
        </p:spPr>
        <p:txBody>
          <a:bodyPr wrap="none">
            <a:spAutoFit/>
          </a:bodyPr>
          <a:p>
            <a:r>
              <a:rPr lang="zh-CN" altLang="en-US" sz="2400" dirty="0">
                <a:solidFill>
                  <a:schemeClr val="tx2"/>
                </a:solidFill>
                <a:latin typeface="宋体" panose="02010600030101010101" pitchFamily="2" charset="-122"/>
              </a:rPr>
              <a:t>凸透镜</a:t>
            </a:r>
            <a:endParaRPr lang="zh-CN" altLang="en-US" sz="2400" dirty="0">
              <a:solidFill>
                <a:schemeClr val="tx2"/>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6" grpId="0"/>
      <p:bldP spid="16417" grpId="0"/>
      <p:bldP spid="16418" grpId="0"/>
      <p:bldP spid="16419" grpId="0"/>
      <p:bldP spid="16420" grpId="0"/>
      <p:bldP spid="16421" grpId="0"/>
      <p:bldP spid="16422" grpId="0"/>
      <p:bldP spid="16423" grpId="0"/>
      <p:bldP spid="164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4"/>
          <p:cNvSpPr txBox="1"/>
          <p:nvPr/>
        </p:nvSpPr>
        <p:spPr>
          <a:xfrm>
            <a:off x="404813" y="1327150"/>
            <a:ext cx="8642350" cy="2011363"/>
          </a:xfrm>
          <a:prstGeom prst="rect">
            <a:avLst/>
          </a:prstGeom>
          <a:noFill/>
          <a:ln w="9525">
            <a:noFill/>
          </a:ln>
        </p:spPr>
        <p:txBody>
          <a:bodyPr wrap="square" anchor="t">
            <a:spAutoFit/>
          </a:bodyPr>
          <a:p>
            <a:pPr>
              <a:lnSpc>
                <a:spcPct val="150000"/>
              </a:lnSpc>
            </a:pP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、眼睛的成像原理与</a:t>
            </a:r>
            <a:r>
              <a:rPr lang="en-US" altLang="zh-CN" sz="2800">
                <a:latin typeface="Times New Roman" panose="02020603050405020304" pitchFamily="18" charset="0"/>
                <a:ea typeface="宋体" panose="02010600030101010101" pitchFamily="2" charset="-122"/>
              </a:rPr>
              <a:t>_______</a:t>
            </a:r>
            <a:r>
              <a:rPr lang="zh-CN" altLang="en-US" sz="2800" dirty="0">
                <a:latin typeface="Times New Roman" panose="02020603050405020304" pitchFamily="18" charset="0"/>
                <a:ea typeface="宋体" panose="02010600030101010101" pitchFamily="2" charset="-122"/>
              </a:rPr>
              <a:t>的原理相似，它的角膜、晶状体共同作用，相当于</a:t>
            </a:r>
            <a:r>
              <a:rPr lang="en-US" altLang="zh-CN" sz="2800">
                <a:latin typeface="Times New Roman" panose="02020603050405020304" pitchFamily="18" charset="0"/>
                <a:ea typeface="宋体" panose="02010600030101010101" pitchFamily="2" charset="-122"/>
              </a:rPr>
              <a:t>________,</a:t>
            </a:r>
            <a:r>
              <a:rPr lang="zh-CN" altLang="en-US" sz="2800" dirty="0">
                <a:latin typeface="Times New Roman" panose="02020603050405020304" pitchFamily="18" charset="0"/>
                <a:ea typeface="宋体" panose="02010600030101010101" pitchFamily="2" charset="-122"/>
              </a:rPr>
              <a:t>物体在它的</a:t>
            </a:r>
            <a:r>
              <a:rPr lang="en-US" altLang="zh-CN" sz="2800">
                <a:latin typeface="Times New Roman" panose="02020603050405020304" pitchFamily="18" charset="0"/>
                <a:ea typeface="宋体" panose="02010600030101010101" pitchFamily="2" charset="-122"/>
              </a:rPr>
              <a:t>_______</a:t>
            </a:r>
            <a:r>
              <a:rPr lang="zh-CN" altLang="en-US" sz="2800" dirty="0">
                <a:latin typeface="Times New Roman" panose="02020603050405020304" pitchFamily="18" charset="0"/>
                <a:ea typeface="宋体" panose="02010600030101010101" pitchFamily="2" charset="-122"/>
              </a:rPr>
              <a:t>上成</a:t>
            </a:r>
            <a:r>
              <a:rPr lang="en-US" altLang="zh-CN" sz="2800">
                <a:latin typeface="Times New Roman" panose="02020603050405020304" pitchFamily="18" charset="0"/>
                <a:ea typeface="宋体" panose="02010600030101010101" pitchFamily="2" charset="-122"/>
              </a:rPr>
              <a:t>________________</a:t>
            </a:r>
            <a:r>
              <a:rPr lang="zh-CN" altLang="en-US" sz="2800" dirty="0">
                <a:latin typeface="Times New Roman" panose="02020603050405020304" pitchFamily="18" charset="0"/>
                <a:ea typeface="宋体" panose="02010600030101010101" pitchFamily="2" charset="-122"/>
              </a:rPr>
              <a:t>像。</a:t>
            </a:r>
            <a:endParaRPr lang="zh-CN" altLang="en-US" sz="2800" dirty="0">
              <a:latin typeface="Times New Roman" panose="02020603050405020304" pitchFamily="18" charset="0"/>
              <a:ea typeface="宋体" panose="02010600030101010101" pitchFamily="2" charset="-122"/>
            </a:endParaRPr>
          </a:p>
        </p:txBody>
      </p:sp>
      <p:sp>
        <p:nvSpPr>
          <p:cNvPr id="62469" name="Text Box 5"/>
          <p:cNvSpPr txBox="1"/>
          <p:nvPr/>
        </p:nvSpPr>
        <p:spPr>
          <a:xfrm>
            <a:off x="3881438" y="1327150"/>
            <a:ext cx="1524000" cy="646113"/>
          </a:xfrm>
          <a:prstGeom prst="rect">
            <a:avLst/>
          </a:prstGeom>
          <a:noFill/>
          <a:ln w="9525">
            <a:noFill/>
          </a:ln>
        </p:spPr>
        <p:txBody>
          <a:bodyPr anchor="t">
            <a:spAutoFit/>
          </a:bodyPr>
          <a:p>
            <a:pPr>
              <a:lnSpc>
                <a:spcPct val="130000"/>
              </a:lnSpc>
            </a:pPr>
            <a:r>
              <a:rPr lang="zh-CN" altLang="en-US" sz="2800" b="1" dirty="0">
                <a:solidFill>
                  <a:srgbClr val="FF0000"/>
                </a:solidFill>
                <a:latin typeface="宋体" panose="02010600030101010101" pitchFamily="2" charset="-122"/>
                <a:ea typeface="宋体" panose="02010600030101010101" pitchFamily="2" charset="-122"/>
              </a:rPr>
              <a:t>照相机</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62470" name="Text Box 6"/>
          <p:cNvSpPr txBox="1"/>
          <p:nvPr/>
        </p:nvSpPr>
        <p:spPr>
          <a:xfrm>
            <a:off x="4435475" y="1973263"/>
            <a:ext cx="1676400" cy="644525"/>
          </a:xfrm>
          <a:prstGeom prst="rect">
            <a:avLst/>
          </a:prstGeom>
          <a:noFill/>
          <a:ln w="9525">
            <a:noFill/>
          </a:ln>
        </p:spPr>
        <p:txBody>
          <a:bodyPr anchor="t">
            <a:spAutoFit/>
          </a:bodyPr>
          <a:p>
            <a:pPr>
              <a:lnSpc>
                <a:spcPct val="130000"/>
              </a:lnSpc>
            </a:pPr>
            <a:r>
              <a:rPr lang="zh-CN" altLang="en-US" sz="2800" b="1" dirty="0">
                <a:solidFill>
                  <a:srgbClr val="FF0000"/>
                </a:solidFill>
                <a:latin typeface="宋体" panose="02010600030101010101" pitchFamily="2" charset="-122"/>
                <a:ea typeface="宋体" panose="02010600030101010101" pitchFamily="2" charset="-122"/>
              </a:rPr>
              <a:t>凸透镜</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62471" name="Text Box 7"/>
          <p:cNvSpPr txBox="1"/>
          <p:nvPr/>
        </p:nvSpPr>
        <p:spPr>
          <a:xfrm>
            <a:off x="7637463" y="1973263"/>
            <a:ext cx="1524000" cy="646112"/>
          </a:xfrm>
          <a:prstGeom prst="rect">
            <a:avLst/>
          </a:prstGeom>
          <a:noFill/>
          <a:ln w="9525">
            <a:noFill/>
          </a:ln>
        </p:spPr>
        <p:txBody>
          <a:bodyPr anchor="t">
            <a:spAutoFit/>
          </a:bodyPr>
          <a:p>
            <a:pPr>
              <a:lnSpc>
                <a:spcPct val="130000"/>
              </a:lnSpc>
            </a:pPr>
            <a:r>
              <a:rPr lang="zh-CN" altLang="en-US" sz="2800" b="1" dirty="0">
                <a:solidFill>
                  <a:srgbClr val="FF0000"/>
                </a:solidFill>
                <a:latin typeface="宋体" panose="02010600030101010101" pitchFamily="2" charset="-122"/>
                <a:ea typeface="宋体" panose="02010600030101010101" pitchFamily="2" charset="-122"/>
              </a:rPr>
              <a:t>视网膜</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62472" name="Text Box 8"/>
          <p:cNvSpPr txBox="1"/>
          <p:nvPr/>
        </p:nvSpPr>
        <p:spPr>
          <a:xfrm>
            <a:off x="1320800" y="2619375"/>
            <a:ext cx="3200400" cy="644525"/>
          </a:xfrm>
          <a:prstGeom prst="rect">
            <a:avLst/>
          </a:prstGeom>
          <a:noFill/>
          <a:ln w="9525">
            <a:noFill/>
          </a:ln>
        </p:spPr>
        <p:txBody>
          <a:bodyPr anchor="t">
            <a:spAutoFit/>
          </a:bodyPr>
          <a:p>
            <a:pPr>
              <a:lnSpc>
                <a:spcPct val="130000"/>
              </a:lnSpc>
            </a:pPr>
            <a:r>
              <a:rPr lang="zh-CN" altLang="en-US" sz="2800" b="1" dirty="0">
                <a:solidFill>
                  <a:srgbClr val="FF0000"/>
                </a:solidFill>
                <a:latin typeface="宋体" panose="02010600030101010101" pitchFamily="2" charset="-122"/>
                <a:ea typeface="宋体" panose="02010600030101010101" pitchFamily="2" charset="-122"/>
              </a:rPr>
              <a:t>倒立、缩小的实</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23558" name="文本框 4103"/>
          <p:cNvSpPr txBox="1"/>
          <p:nvPr/>
        </p:nvSpPr>
        <p:spPr>
          <a:xfrm>
            <a:off x="1988820" y="309880"/>
            <a:ext cx="5475605" cy="1017270"/>
          </a:xfrm>
          <a:prstGeom prst="rect">
            <a:avLst/>
          </a:prstGeom>
          <a:noFill/>
          <a:ln w="9525">
            <a:noFill/>
          </a:ln>
        </p:spPr>
        <p:txBody>
          <a:bodyPr wrap="square" lIns="90170" tIns="46990" rIns="90170" bIns="46990" anchor="t">
            <a:spAutoFit/>
          </a:bodyPr>
          <a:p>
            <a:r>
              <a:rPr lang="zh-CN" altLang="zh-CN" sz="6000" b="1" dirty="0">
                <a:solidFill>
                  <a:srgbClr val="006666"/>
                </a:solidFill>
                <a:latin typeface="Arial" panose="020B0604020202020204" pitchFamily="34" charset="0"/>
                <a:ea typeface="方正姚体" panose="02010601030101010101" pitchFamily="2" charset="-122"/>
              </a:rPr>
              <a:t>随堂练习</a:t>
            </a:r>
            <a:endParaRPr lang="zh-CN" altLang="zh-CN" sz="6000" b="1" dirty="0">
              <a:solidFill>
                <a:srgbClr val="006666"/>
              </a:solidFill>
              <a:latin typeface="Arial" panose="020B060402020202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arn(outHorizontal)">
                                      <p:cBhvr>
                                        <p:cTn id="7" dur="500"/>
                                        <p:tgtEl>
                                          <p:spTgt spid="6246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 calcmode="lin" valueType="num">
                                      <p:cBhvr>
                                        <p:cTn id="12" dur="500" fill="hold"/>
                                        <p:tgtEl>
                                          <p:spTgt spid="62470"/>
                                        </p:tgtEl>
                                        <p:attrNameLst>
                                          <p:attrName>ppt_w</p:attrName>
                                        </p:attrNameLst>
                                      </p:cBhvr>
                                      <p:tavLst>
                                        <p:tav tm="0">
                                          <p:val>
                                            <p:fltVal val="0.000000"/>
                                          </p:val>
                                        </p:tav>
                                        <p:tav tm="100000">
                                          <p:val>
                                            <p:strVal val="#ppt_w"/>
                                          </p:val>
                                        </p:tav>
                                      </p:tavLst>
                                    </p:anim>
                                    <p:anim calcmode="lin" valueType="num">
                                      <p:cBhvr>
                                        <p:cTn id="13" dur="500" fill="hold"/>
                                        <p:tgtEl>
                                          <p:spTgt spid="6247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62471"/>
                                        </p:tgtEl>
                                        <p:attrNameLst>
                                          <p:attrName>style.visibility</p:attrName>
                                        </p:attrNameLst>
                                      </p:cBhvr>
                                      <p:to>
                                        <p:strVal val="visible"/>
                                      </p:to>
                                    </p:set>
                                    <p:animEffect transition="in" filter="barn(inHorizontal)">
                                      <p:cBhvr>
                                        <p:cTn id="18" dur="500"/>
                                        <p:tgtEl>
                                          <p:spTgt spid="6247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62472"/>
                                        </p:tgtEl>
                                        <p:attrNameLst>
                                          <p:attrName>style.visibility</p:attrName>
                                        </p:attrNameLst>
                                      </p:cBhvr>
                                      <p:to>
                                        <p:strVal val="visible"/>
                                      </p:to>
                                    </p:set>
                                    <p:animEffect transition="in" filter="barn(outHorizontal)">
                                      <p:cBhvr>
                                        <p:cTn id="23" dur="5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P spid="62471" grpId="0"/>
      <p:bldP spid="624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3"/>
          <p:cNvSpPr txBox="1"/>
          <p:nvPr/>
        </p:nvSpPr>
        <p:spPr>
          <a:xfrm>
            <a:off x="506413" y="1222375"/>
            <a:ext cx="8001000" cy="1754188"/>
          </a:xfrm>
          <a:prstGeom prst="rect">
            <a:avLst/>
          </a:prstGeom>
          <a:noFill/>
          <a:ln w="9525">
            <a:noFill/>
          </a:ln>
        </p:spPr>
        <p:txBody>
          <a:bodyPr anchor="t">
            <a:spAutoFit/>
          </a:bodyPr>
          <a:p>
            <a:pPr>
              <a:lnSpc>
                <a:spcPct val="130000"/>
              </a:lnSpc>
            </a:pPr>
            <a:r>
              <a:rPr lang="en-US" altLang="zh-CN" sz="2800" dirty="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宋体" panose="02010600030101010101" pitchFamily="2" charset="-122"/>
              </a:rPr>
              <a:t>、近视眼只能看清</a:t>
            </a:r>
            <a:r>
              <a:rPr lang="en-US" altLang="zh-CN" sz="2800">
                <a:latin typeface="Times New Roman" panose="02020603050405020304" pitchFamily="18" charset="0"/>
                <a:ea typeface="宋体" panose="02010600030101010101" pitchFamily="2" charset="-122"/>
              </a:rPr>
              <a:t>____</a:t>
            </a:r>
            <a:r>
              <a:rPr lang="zh-CN" altLang="en-US" sz="2800" dirty="0">
                <a:latin typeface="Times New Roman" panose="02020603050405020304" pitchFamily="18" charset="0"/>
                <a:ea typeface="宋体" panose="02010600030101010101" pitchFamily="2" charset="-122"/>
              </a:rPr>
              <a:t>处物体，看不清</a:t>
            </a:r>
            <a:r>
              <a:rPr lang="en-US" altLang="zh-CN" sz="2800">
                <a:latin typeface="Times New Roman" panose="02020603050405020304" pitchFamily="18" charset="0"/>
                <a:ea typeface="宋体" panose="02010600030101010101" pitchFamily="2" charset="-122"/>
              </a:rPr>
              <a:t>___</a:t>
            </a:r>
            <a:r>
              <a:rPr lang="zh-CN" altLang="en-US" sz="2800" dirty="0">
                <a:latin typeface="Times New Roman" panose="02020603050405020304" pitchFamily="18" charset="0"/>
                <a:ea typeface="宋体" panose="02010600030101010101" pitchFamily="2" charset="-122"/>
              </a:rPr>
              <a:t>处物体；远处物体在近视眼里成像在视网膜</a:t>
            </a:r>
            <a:r>
              <a:rPr lang="en-US" altLang="zh-CN" sz="2800">
                <a:latin typeface="Times New Roman" panose="02020603050405020304" pitchFamily="18" charset="0"/>
                <a:ea typeface="宋体" panose="02010600030101010101" pitchFamily="2" charset="-122"/>
              </a:rPr>
              <a:t>____</a:t>
            </a:r>
            <a:r>
              <a:rPr lang="zh-CN" altLang="en-US" sz="2800" dirty="0">
                <a:latin typeface="Times New Roman" panose="02020603050405020304" pitchFamily="18" charset="0"/>
                <a:ea typeface="宋体" panose="02010600030101010101" pitchFamily="2" charset="-122"/>
              </a:rPr>
              <a:t>；近视眼配戴</a:t>
            </a:r>
            <a:r>
              <a:rPr lang="en-US" altLang="zh-CN" sz="2800">
                <a:latin typeface="Times New Roman" panose="02020603050405020304" pitchFamily="18" charset="0"/>
                <a:ea typeface="宋体" panose="02010600030101010101" pitchFamily="2" charset="-122"/>
              </a:rPr>
              <a:t>_______</a:t>
            </a:r>
            <a:r>
              <a:rPr lang="zh-CN" altLang="en-US" sz="2800" dirty="0">
                <a:latin typeface="Times New Roman" panose="02020603050405020304" pitchFamily="18" charset="0"/>
                <a:ea typeface="宋体" panose="02010600030101010101" pitchFamily="2" charset="-122"/>
              </a:rPr>
              <a:t>。</a:t>
            </a:r>
            <a:endParaRPr lang="zh-CN" altLang="en-US" sz="2800" dirty="0">
              <a:latin typeface="Times New Roman" panose="02020603050405020304" pitchFamily="18" charset="0"/>
              <a:ea typeface="宋体" panose="02010600030101010101" pitchFamily="2" charset="-122"/>
            </a:endParaRPr>
          </a:p>
        </p:txBody>
      </p:sp>
      <p:sp>
        <p:nvSpPr>
          <p:cNvPr id="24578" name="Text Box 4"/>
          <p:cNvSpPr txBox="1"/>
          <p:nvPr/>
        </p:nvSpPr>
        <p:spPr>
          <a:xfrm>
            <a:off x="508000" y="3382963"/>
            <a:ext cx="8458200" cy="2393950"/>
          </a:xfrm>
          <a:prstGeom prst="rect">
            <a:avLst/>
          </a:prstGeom>
          <a:noFill/>
          <a:ln w="9525">
            <a:noFill/>
          </a:ln>
        </p:spPr>
        <p:txBody>
          <a:bodyPr anchor="t">
            <a:spAutoFit/>
          </a:bodyPr>
          <a:p>
            <a:pPr>
              <a:lnSpc>
                <a:spcPct val="130000"/>
              </a:lnSpc>
            </a:pPr>
            <a:r>
              <a:rPr lang="en-US" altLang="zh-CN" sz="2800">
                <a:latin typeface="Times New Roman" panose="02020603050405020304" pitchFamily="18" charset="0"/>
                <a:ea typeface="宋体" panose="02010600030101010101" pitchFamily="2" charset="-122"/>
              </a:rPr>
              <a:t>3</a:t>
            </a:r>
            <a:r>
              <a:rPr lang="zh-CN" altLang="en-US" sz="2800">
                <a:latin typeface="Times New Roman" panose="02020603050405020304" pitchFamily="18" charset="0"/>
                <a:ea typeface="宋体" panose="02010600030101010101" pitchFamily="2" charset="-122"/>
              </a:rPr>
              <a:t>、</a:t>
            </a:r>
            <a:r>
              <a:rPr lang="zh-CN" altLang="en-US" sz="2800" dirty="0">
                <a:latin typeface="Times New Roman" panose="02020603050405020304" pitchFamily="18" charset="0"/>
                <a:ea typeface="宋体" panose="02010600030101010101" pitchFamily="2" charset="-122"/>
              </a:rPr>
              <a:t>远视眼只能看清</a:t>
            </a:r>
            <a:r>
              <a:rPr lang="en-US" altLang="zh-CN" sz="2800">
                <a:latin typeface="Times New Roman" panose="02020603050405020304" pitchFamily="18" charset="0"/>
                <a:ea typeface="宋体" panose="02010600030101010101" pitchFamily="2" charset="-122"/>
              </a:rPr>
              <a:t>____</a:t>
            </a:r>
            <a:r>
              <a:rPr lang="zh-CN" altLang="en-US" sz="2800" dirty="0">
                <a:latin typeface="Times New Roman" panose="02020603050405020304" pitchFamily="18" charset="0"/>
                <a:ea typeface="宋体" panose="02010600030101010101" pitchFamily="2" charset="-122"/>
              </a:rPr>
              <a:t>处物体，看不清</a:t>
            </a:r>
            <a:r>
              <a:rPr lang="en-US" altLang="zh-CN" sz="2800">
                <a:latin typeface="Times New Roman" panose="02020603050405020304" pitchFamily="18" charset="0"/>
                <a:ea typeface="宋体" panose="02010600030101010101" pitchFamily="2" charset="-122"/>
              </a:rPr>
              <a:t>___</a:t>
            </a:r>
            <a:r>
              <a:rPr lang="zh-CN" altLang="en-US" sz="2800" dirty="0">
                <a:latin typeface="Times New Roman" panose="02020603050405020304" pitchFamily="18" charset="0"/>
                <a:ea typeface="宋体" panose="02010600030101010101" pitchFamily="2" charset="-122"/>
              </a:rPr>
              <a:t>处物体；近处物体在远视眼里成像在视网膜</a:t>
            </a:r>
            <a:r>
              <a:rPr lang="en-US" altLang="zh-CN" sz="2800">
                <a:latin typeface="Times New Roman" panose="02020603050405020304" pitchFamily="18" charset="0"/>
                <a:ea typeface="宋体" panose="02010600030101010101" pitchFamily="2" charset="-122"/>
              </a:rPr>
              <a:t>____</a:t>
            </a:r>
            <a:r>
              <a:rPr lang="zh-CN" altLang="en-US" sz="2800" dirty="0">
                <a:latin typeface="Times New Roman" panose="02020603050405020304" pitchFamily="18" charset="0"/>
                <a:ea typeface="宋体" panose="02010600030101010101" pitchFamily="2" charset="-122"/>
              </a:rPr>
              <a:t>；远视眼配戴</a:t>
            </a:r>
            <a:r>
              <a:rPr lang="en-US" altLang="zh-CN" sz="2800">
                <a:latin typeface="Times New Roman" panose="02020603050405020304" pitchFamily="18" charset="0"/>
                <a:ea typeface="宋体" panose="02010600030101010101" pitchFamily="2" charset="-122"/>
              </a:rPr>
              <a:t>_______</a:t>
            </a:r>
            <a:r>
              <a:rPr lang="zh-CN" altLang="en-US" sz="2800" dirty="0">
                <a:latin typeface="Times New Roman" panose="02020603050405020304" pitchFamily="18" charset="0"/>
                <a:ea typeface="宋体" panose="02010600030101010101" pitchFamily="2" charset="-122"/>
              </a:rPr>
              <a:t>。</a:t>
            </a:r>
            <a:endParaRPr lang="zh-CN" altLang="en-US" sz="2800" dirty="0">
              <a:latin typeface="Times New Roman" panose="02020603050405020304" pitchFamily="18" charset="0"/>
              <a:ea typeface="宋体" panose="02010600030101010101" pitchFamily="2" charset="-122"/>
            </a:endParaRPr>
          </a:p>
          <a:p>
            <a:pPr>
              <a:spcBef>
                <a:spcPct val="50000"/>
              </a:spcBef>
            </a:pPr>
            <a:endParaRPr lang="zh-CN" altLang="en-US" sz="2800" dirty="0">
              <a:latin typeface="Times New Roman" panose="02020603050405020304" pitchFamily="18" charset="0"/>
              <a:ea typeface="宋体" panose="02010600030101010101" pitchFamily="2" charset="-122"/>
            </a:endParaRPr>
          </a:p>
        </p:txBody>
      </p:sp>
      <p:sp>
        <p:nvSpPr>
          <p:cNvPr id="63493" name="Text Box 5"/>
          <p:cNvSpPr txBox="1"/>
          <p:nvPr/>
        </p:nvSpPr>
        <p:spPr>
          <a:xfrm>
            <a:off x="3717925" y="1222375"/>
            <a:ext cx="838200" cy="646113"/>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近</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494" name="Text Box 6"/>
          <p:cNvSpPr txBox="1"/>
          <p:nvPr/>
        </p:nvSpPr>
        <p:spPr>
          <a:xfrm>
            <a:off x="6815138" y="1168400"/>
            <a:ext cx="762000" cy="646113"/>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远</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495" name="Text Box 7"/>
          <p:cNvSpPr txBox="1"/>
          <p:nvPr/>
        </p:nvSpPr>
        <p:spPr>
          <a:xfrm>
            <a:off x="6662738" y="1684338"/>
            <a:ext cx="762000" cy="646112"/>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前</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496" name="Text Box 8"/>
          <p:cNvSpPr txBox="1"/>
          <p:nvPr/>
        </p:nvSpPr>
        <p:spPr>
          <a:xfrm>
            <a:off x="2035175" y="2330450"/>
            <a:ext cx="1524000" cy="646113"/>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凹透镜</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497" name="Text Box 9"/>
          <p:cNvSpPr txBox="1"/>
          <p:nvPr/>
        </p:nvSpPr>
        <p:spPr>
          <a:xfrm>
            <a:off x="3717925" y="3382963"/>
            <a:ext cx="762000" cy="646112"/>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远</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498" name="Text Box 10"/>
          <p:cNvSpPr txBox="1"/>
          <p:nvPr/>
        </p:nvSpPr>
        <p:spPr>
          <a:xfrm>
            <a:off x="6777038" y="3382963"/>
            <a:ext cx="838200" cy="646112"/>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近</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499" name="Text Box 11"/>
          <p:cNvSpPr txBox="1"/>
          <p:nvPr/>
        </p:nvSpPr>
        <p:spPr>
          <a:xfrm>
            <a:off x="5976938" y="3903663"/>
            <a:ext cx="685800" cy="646112"/>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后</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63500" name="Text Box 12"/>
          <p:cNvSpPr txBox="1"/>
          <p:nvPr/>
        </p:nvSpPr>
        <p:spPr>
          <a:xfrm>
            <a:off x="569913" y="4432300"/>
            <a:ext cx="1600200" cy="646113"/>
          </a:xfrm>
          <a:prstGeom prst="rect">
            <a:avLst/>
          </a:prstGeom>
          <a:noFill/>
          <a:ln w="9525">
            <a:noFill/>
          </a:ln>
        </p:spPr>
        <p:txBody>
          <a:bodyPr anchor="t">
            <a:spAutoFit/>
          </a:bodyPr>
          <a:p>
            <a:pPr>
              <a:lnSpc>
                <a:spcPct val="130000"/>
              </a:lnSpc>
            </a:pPr>
            <a:r>
              <a:rPr lang="zh-CN" altLang="en-US" sz="2800" dirty="0">
                <a:solidFill>
                  <a:srgbClr val="FF0000"/>
                </a:solidFill>
                <a:latin typeface="Times New Roman" panose="02020603050405020304" pitchFamily="18" charset="0"/>
                <a:ea typeface="宋体" panose="02010600030101010101" pitchFamily="2" charset="-122"/>
              </a:rPr>
              <a:t>凸透镜</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24587" name="文本框 4103"/>
          <p:cNvSpPr txBox="1"/>
          <p:nvPr/>
        </p:nvSpPr>
        <p:spPr>
          <a:xfrm>
            <a:off x="106363" y="44450"/>
            <a:ext cx="1295400" cy="398463"/>
          </a:xfrm>
          <a:prstGeom prst="rect">
            <a:avLst/>
          </a:prstGeom>
          <a:noFill/>
          <a:ln w="9525">
            <a:noFill/>
          </a:ln>
        </p:spPr>
        <p:txBody>
          <a:bodyPr lIns="90170" tIns="46990" rIns="90170" bIns="46990" anchor="t">
            <a:spAutoFit/>
          </a:bodyPr>
          <a:p>
            <a:r>
              <a:rPr lang="zh-CN" altLang="zh-CN" sz="2000" b="1" dirty="0">
                <a:solidFill>
                  <a:srgbClr val="006666"/>
                </a:solidFill>
                <a:latin typeface="Arial" panose="020B0604020202020204" pitchFamily="34" charset="0"/>
                <a:ea typeface="方正姚体" panose="02010601030101010101" pitchFamily="2" charset="-122"/>
              </a:rPr>
              <a:t>随堂练习</a:t>
            </a:r>
            <a:endParaRPr lang="zh-CN" altLang="zh-CN" sz="2000" b="1" dirty="0">
              <a:solidFill>
                <a:srgbClr val="006666"/>
              </a:solidFill>
              <a:latin typeface="Arial" panose="020B060402020202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arn(inHorizontal)">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barn(outHorizontal)">
                                      <p:cBhvr>
                                        <p:cTn id="12" dur="500"/>
                                        <p:tgtEl>
                                          <p:spTgt spid="6349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63495"/>
                                        </p:tgtEl>
                                        <p:attrNameLst>
                                          <p:attrName>style.visibility</p:attrName>
                                        </p:attrNameLst>
                                      </p:cBhvr>
                                      <p:to>
                                        <p:strVal val="visible"/>
                                      </p:to>
                                    </p:set>
                                    <p:anim calcmode="lin" valueType="num">
                                      <p:cBhvr>
                                        <p:cTn id="17" dur="500" fill="hold"/>
                                        <p:tgtEl>
                                          <p:spTgt spid="63495"/>
                                        </p:tgtEl>
                                        <p:attrNameLst>
                                          <p:attrName>ppt_w</p:attrName>
                                        </p:attrNameLst>
                                      </p:cBhvr>
                                      <p:tavLst>
                                        <p:tav tm="0">
                                          <p:val>
                                            <p:fltVal val="0.000000"/>
                                          </p:val>
                                        </p:tav>
                                        <p:tav tm="100000">
                                          <p:val>
                                            <p:strVal val="#ppt_w"/>
                                          </p:val>
                                        </p:tav>
                                      </p:tavLst>
                                    </p:anim>
                                    <p:anim calcmode="lin" valueType="num">
                                      <p:cBhvr>
                                        <p:cTn id="18" dur="500" fill="hold"/>
                                        <p:tgtEl>
                                          <p:spTgt spid="6349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3496"/>
                                        </p:tgtEl>
                                        <p:attrNameLst>
                                          <p:attrName>style.visibility</p:attrName>
                                        </p:attrNameLst>
                                      </p:cBhvr>
                                      <p:to>
                                        <p:strVal val="visible"/>
                                      </p:to>
                                    </p:set>
                                    <p:anim calcmode="lin" valueType="num">
                                      <p:cBhvr>
                                        <p:cTn id="23" dur="500" fill="hold"/>
                                        <p:tgtEl>
                                          <p:spTgt spid="63496"/>
                                        </p:tgtEl>
                                        <p:attrNameLst>
                                          <p:attrName>ppt_w</p:attrName>
                                        </p:attrNameLst>
                                      </p:cBhvr>
                                      <p:tavLst>
                                        <p:tav tm="0">
                                          <p:val>
                                            <p:fltVal val="0.000000"/>
                                          </p:val>
                                        </p:tav>
                                        <p:tav tm="100000">
                                          <p:val>
                                            <p:strVal val="#ppt_w"/>
                                          </p:val>
                                        </p:tav>
                                      </p:tavLst>
                                    </p:anim>
                                    <p:anim calcmode="lin" valueType="num">
                                      <p:cBhvr>
                                        <p:cTn id="24" dur="500" fill="hold"/>
                                        <p:tgtEl>
                                          <p:spTgt spid="63496"/>
                                        </p:tgtEl>
                                        <p:attrNameLst>
                                          <p:attrName>ppt_h</p:attrName>
                                        </p:attrNameLst>
                                      </p:cBhvr>
                                      <p:tavLst>
                                        <p:tav tm="0">
                                          <p:val>
                                            <p:fltVal val="0.00000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63497"/>
                                        </p:tgtEl>
                                        <p:attrNameLst>
                                          <p:attrName>style.visibility</p:attrName>
                                        </p:attrNameLst>
                                      </p:cBhvr>
                                      <p:to>
                                        <p:strVal val="visible"/>
                                      </p:to>
                                    </p:set>
                                    <p:animEffect transition="in" filter="barn(inHorizontal)">
                                      <p:cBhvr>
                                        <p:cTn id="29" dur="500"/>
                                        <p:tgtEl>
                                          <p:spTgt spid="6349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63498"/>
                                        </p:tgtEl>
                                        <p:attrNameLst>
                                          <p:attrName>style.visibility</p:attrName>
                                        </p:attrNameLst>
                                      </p:cBhvr>
                                      <p:to>
                                        <p:strVal val="visible"/>
                                      </p:to>
                                    </p:set>
                                    <p:animEffect transition="in" filter="barn(outHorizontal)">
                                      <p:cBhvr>
                                        <p:cTn id="34" dur="500"/>
                                        <p:tgtEl>
                                          <p:spTgt spid="6349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3499"/>
                                        </p:tgtEl>
                                        <p:attrNameLst>
                                          <p:attrName>style.visibility</p:attrName>
                                        </p:attrNameLst>
                                      </p:cBhvr>
                                      <p:to>
                                        <p:strVal val="visible"/>
                                      </p:to>
                                    </p:set>
                                    <p:anim calcmode="lin" valueType="num">
                                      <p:cBhvr>
                                        <p:cTn id="39" dur="500" fill="hold"/>
                                        <p:tgtEl>
                                          <p:spTgt spid="63499"/>
                                        </p:tgtEl>
                                        <p:attrNameLst>
                                          <p:attrName>ppt_w</p:attrName>
                                        </p:attrNameLst>
                                      </p:cBhvr>
                                      <p:tavLst>
                                        <p:tav tm="0">
                                          <p:val>
                                            <p:fltVal val="0.000000"/>
                                          </p:val>
                                        </p:tav>
                                        <p:tav tm="100000">
                                          <p:val>
                                            <p:strVal val="#ppt_w"/>
                                          </p:val>
                                        </p:tav>
                                      </p:tavLst>
                                    </p:anim>
                                    <p:anim calcmode="lin" valueType="num">
                                      <p:cBhvr>
                                        <p:cTn id="40" dur="500" fill="hold"/>
                                        <p:tgtEl>
                                          <p:spTgt spid="63499"/>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63500"/>
                                        </p:tgtEl>
                                        <p:attrNameLst>
                                          <p:attrName>style.visibility</p:attrName>
                                        </p:attrNameLst>
                                      </p:cBhvr>
                                      <p:to>
                                        <p:strVal val="visible"/>
                                      </p:to>
                                    </p:set>
                                    <p:anim calcmode="lin" valueType="num">
                                      <p:cBhvr>
                                        <p:cTn id="45" dur="500" fill="hold"/>
                                        <p:tgtEl>
                                          <p:spTgt spid="63500"/>
                                        </p:tgtEl>
                                        <p:attrNameLst>
                                          <p:attrName>ppt_w</p:attrName>
                                        </p:attrNameLst>
                                      </p:cBhvr>
                                      <p:tavLst>
                                        <p:tav tm="0">
                                          <p:val>
                                            <p:fltVal val="0.000000"/>
                                          </p:val>
                                        </p:tav>
                                        <p:tav tm="100000">
                                          <p:val>
                                            <p:strVal val="#ppt_w"/>
                                          </p:val>
                                        </p:tav>
                                      </p:tavLst>
                                    </p:anim>
                                    <p:anim calcmode="lin" valueType="num">
                                      <p:cBhvr>
                                        <p:cTn id="46" dur="500" fill="hold"/>
                                        <p:tgtEl>
                                          <p:spTgt spid="6350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3494" grpId="0"/>
      <p:bldP spid="63495" grpId="0"/>
      <p:bldP spid="63496" grpId="0"/>
      <p:bldP spid="63497" grpId="0"/>
      <p:bldP spid="63498" grpId="0"/>
      <p:bldP spid="63499" grpId="0"/>
      <p:bldP spid="635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99"/>
          <p:cNvSpPr txBox="1"/>
          <p:nvPr/>
        </p:nvSpPr>
        <p:spPr>
          <a:xfrm>
            <a:off x="258763" y="620713"/>
            <a:ext cx="8510587" cy="3932237"/>
          </a:xfrm>
          <a:prstGeom prst="rect">
            <a:avLst/>
          </a:prstGeom>
          <a:noFill/>
          <a:ln w="9525">
            <a:noFill/>
          </a:ln>
        </p:spPr>
        <p:txBody>
          <a:bodyPr wrap="square" anchor="t">
            <a:spAutoFit/>
          </a:bodyPr>
          <a:p>
            <a:pPr indent="304800">
              <a:lnSpc>
                <a:spcPct val="150000"/>
              </a:lnSpc>
            </a:pPr>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、图中所示的哪个是近视眼，哪个是远视眼？用眼镜矫正时哪个该用凸透镜，哪个该用凹透镜？（   ）</a:t>
            </a:r>
            <a:endParaRPr lang="zh-CN" altLang="en-US" sz="2800">
              <a:latin typeface="宋体" panose="02010600030101010101" pitchFamily="2" charset="-122"/>
              <a:ea typeface="宋体" panose="02010600030101010101" pitchFamily="2" charset="-122"/>
            </a:endParaRPr>
          </a:p>
          <a:p>
            <a:pPr indent="304800">
              <a:lnSpc>
                <a:spcPct val="150000"/>
              </a:lnSpc>
            </a:pPr>
            <a:r>
              <a:rPr lang="en-US" altLang="zh-CN" sz="2800">
                <a:latin typeface="宋体" panose="02010600030101010101" pitchFamily="2" charset="-122"/>
                <a:ea typeface="宋体" panose="02010600030101010101" pitchFamily="2" charset="-122"/>
              </a:rPr>
              <a:t>A</a:t>
            </a:r>
            <a:r>
              <a:rPr lang="zh-CN" altLang="en-US" sz="2800">
                <a:latin typeface="宋体" panose="02010600030101010101" pitchFamily="2" charset="-122"/>
                <a:ea typeface="宋体" panose="02010600030101010101" pitchFamily="2" charset="-122"/>
              </a:rPr>
              <a:t>．甲是近视眼，戴凸透镜；乙是远视眼，戴凹透镜</a:t>
            </a:r>
            <a:endParaRPr lang="zh-CN" altLang="en-US" sz="2800">
              <a:latin typeface="宋体" panose="02010600030101010101" pitchFamily="2" charset="-122"/>
              <a:ea typeface="宋体" panose="02010600030101010101" pitchFamily="2" charset="-122"/>
            </a:endParaRPr>
          </a:p>
          <a:p>
            <a:pPr indent="304800">
              <a:lnSpc>
                <a:spcPct val="150000"/>
              </a:lnSpc>
            </a:pPr>
            <a:r>
              <a:rPr lang="en-US" altLang="zh-CN" sz="2800">
                <a:latin typeface="宋体" panose="02010600030101010101" pitchFamily="2" charset="-122"/>
                <a:ea typeface="宋体" panose="02010600030101010101" pitchFamily="2" charset="-122"/>
              </a:rPr>
              <a:t>B</a:t>
            </a:r>
            <a:r>
              <a:rPr lang="zh-CN" altLang="en-US" sz="2800">
                <a:latin typeface="宋体" panose="02010600030101010101" pitchFamily="2" charset="-122"/>
                <a:ea typeface="宋体" panose="02010600030101010101" pitchFamily="2" charset="-122"/>
              </a:rPr>
              <a:t>．甲是远视眼，戴凸透镜；乙是近视眼，戴凹透镜</a:t>
            </a:r>
            <a:endParaRPr lang="zh-CN" altLang="en-US" sz="2800">
              <a:latin typeface="宋体" panose="02010600030101010101" pitchFamily="2" charset="-122"/>
              <a:ea typeface="宋体" panose="02010600030101010101" pitchFamily="2" charset="-122"/>
            </a:endParaRPr>
          </a:p>
          <a:p>
            <a:pPr indent="304800">
              <a:lnSpc>
                <a:spcPct val="150000"/>
              </a:lnSpc>
            </a:pPr>
            <a:r>
              <a:rPr lang="en-US" altLang="zh-CN" sz="2800">
                <a:latin typeface="宋体" panose="02010600030101010101" pitchFamily="2" charset="-122"/>
                <a:ea typeface="宋体" panose="02010600030101010101" pitchFamily="2" charset="-122"/>
              </a:rPr>
              <a:t>C</a:t>
            </a:r>
            <a:r>
              <a:rPr lang="zh-CN" altLang="en-US" sz="2800">
                <a:latin typeface="宋体" panose="02010600030101010101" pitchFamily="2" charset="-122"/>
                <a:ea typeface="宋体" panose="02010600030101010101" pitchFamily="2" charset="-122"/>
              </a:rPr>
              <a:t>．甲是近视眼，戴凹透镜；乙是远视眼，戴凸透镜</a:t>
            </a:r>
            <a:endParaRPr lang="zh-CN" altLang="en-US" sz="2800">
              <a:latin typeface="宋体" panose="02010600030101010101" pitchFamily="2" charset="-122"/>
              <a:ea typeface="宋体" panose="02010600030101010101" pitchFamily="2" charset="-122"/>
            </a:endParaRPr>
          </a:p>
          <a:p>
            <a:pPr indent="304800">
              <a:lnSpc>
                <a:spcPct val="150000"/>
              </a:lnSpc>
            </a:pPr>
            <a:r>
              <a:rPr lang="en-US" altLang="zh-CN" sz="2800">
                <a:latin typeface="宋体" panose="02010600030101010101" pitchFamily="2" charset="-122"/>
                <a:ea typeface="宋体" panose="02010600030101010101" pitchFamily="2" charset="-122"/>
              </a:rPr>
              <a:t>D</a:t>
            </a:r>
            <a:r>
              <a:rPr lang="zh-CN" altLang="en-US" sz="2800">
                <a:latin typeface="宋体" panose="02010600030101010101" pitchFamily="2" charset="-122"/>
                <a:ea typeface="宋体" panose="02010600030101010101" pitchFamily="2" charset="-122"/>
              </a:rPr>
              <a:t>．甲是远视眼，戴凹透镜；乙是近视眼，戴凸透镜</a:t>
            </a:r>
            <a:endParaRPr lang="zh-CN" altLang="en-US" sz="2800">
              <a:latin typeface="宋体" panose="02010600030101010101" pitchFamily="2" charset="-122"/>
              <a:ea typeface="宋体" panose="02010600030101010101" pitchFamily="2" charset="-122"/>
            </a:endParaRPr>
          </a:p>
        </p:txBody>
      </p:sp>
      <p:pic>
        <p:nvPicPr>
          <p:cNvPr id="25602" name="Picture 113" descr="www.xkb1.com              新课标第一网不用注册，免费下载！"/>
          <p:cNvPicPr>
            <a:picLocks noChangeAspect="1"/>
          </p:cNvPicPr>
          <p:nvPr/>
        </p:nvPicPr>
        <p:blipFill>
          <a:blip r:embed="rId1">
            <a:clrChange>
              <a:clrFrom>
                <a:srgbClr val="FFFFFF"/>
              </a:clrFrom>
              <a:clrTo>
                <a:srgbClr val="FFFFFF">
                  <a:alpha val="0"/>
                </a:srgbClr>
              </a:clrTo>
            </a:clrChange>
            <a:lum bright="-100000" contrast="-96001"/>
          </a:blip>
          <a:srcRect b="14055"/>
          <a:stretch>
            <a:fillRect/>
          </a:stretch>
        </p:blipFill>
        <p:spPr>
          <a:xfrm>
            <a:off x="1630363" y="4797425"/>
            <a:ext cx="5580062" cy="1512888"/>
          </a:xfrm>
          <a:prstGeom prst="rect">
            <a:avLst/>
          </a:prstGeom>
          <a:noFill/>
          <a:ln w="9525">
            <a:noFill/>
          </a:ln>
        </p:spPr>
      </p:pic>
      <p:sp>
        <p:nvSpPr>
          <p:cNvPr id="63499" name="Text Box 11"/>
          <p:cNvSpPr txBox="1"/>
          <p:nvPr/>
        </p:nvSpPr>
        <p:spPr>
          <a:xfrm>
            <a:off x="7821613" y="1382713"/>
            <a:ext cx="685800" cy="646112"/>
          </a:xfrm>
          <a:prstGeom prst="rect">
            <a:avLst/>
          </a:prstGeom>
          <a:noFill/>
          <a:ln w="9525">
            <a:noFill/>
          </a:ln>
        </p:spPr>
        <p:txBody>
          <a:bodyPr anchor="t">
            <a:spAutoFit/>
          </a:bodyPr>
          <a:p>
            <a:pPr>
              <a:lnSpc>
                <a:spcPct val="130000"/>
              </a:lnSpc>
            </a:pPr>
            <a:r>
              <a:rPr lang="en-US" altLang="zh-CN" sz="2800" dirty="0">
                <a:solidFill>
                  <a:srgbClr val="FF0000"/>
                </a:solidFill>
                <a:latin typeface="Times New Roman" panose="02020603050405020304" pitchFamily="18" charset="0"/>
                <a:ea typeface="宋体" panose="02010600030101010101" pitchFamily="2" charset="-122"/>
              </a:rPr>
              <a:t>C</a:t>
            </a:r>
            <a:endParaRPr lang="en-US" altLang="zh-CN" sz="2800" dirty="0">
              <a:solidFill>
                <a:srgbClr val="FF0000"/>
              </a:solidFill>
              <a:latin typeface="Times New Roman" panose="02020603050405020304" pitchFamily="18" charset="0"/>
              <a:ea typeface="宋体" panose="02010600030101010101" pitchFamily="2" charset="-122"/>
            </a:endParaRPr>
          </a:p>
        </p:txBody>
      </p:sp>
      <p:sp>
        <p:nvSpPr>
          <p:cNvPr id="25604" name="文本框 4103"/>
          <p:cNvSpPr txBox="1"/>
          <p:nvPr/>
        </p:nvSpPr>
        <p:spPr>
          <a:xfrm>
            <a:off x="106363" y="44450"/>
            <a:ext cx="1295400" cy="398463"/>
          </a:xfrm>
          <a:prstGeom prst="rect">
            <a:avLst/>
          </a:prstGeom>
          <a:noFill/>
          <a:ln w="9525">
            <a:noFill/>
          </a:ln>
        </p:spPr>
        <p:txBody>
          <a:bodyPr lIns="90170" tIns="46990" rIns="90170" bIns="46990" anchor="t">
            <a:spAutoFit/>
          </a:bodyPr>
          <a:p>
            <a:r>
              <a:rPr lang="zh-CN" altLang="zh-CN" sz="2000" b="1" dirty="0">
                <a:solidFill>
                  <a:srgbClr val="006666"/>
                </a:solidFill>
                <a:latin typeface="Arial" panose="020B0604020202020204" pitchFamily="34" charset="0"/>
                <a:ea typeface="方正姚体" panose="02010601030101010101" pitchFamily="2" charset="-122"/>
              </a:rPr>
              <a:t>随堂练习</a:t>
            </a:r>
            <a:endParaRPr lang="zh-CN" altLang="zh-CN" sz="2000" b="1" dirty="0">
              <a:solidFill>
                <a:srgbClr val="006666"/>
              </a:solidFill>
              <a:latin typeface="Arial" panose="020B060402020202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499"/>
                                        </p:tgtEl>
                                        <p:attrNameLst>
                                          <p:attrName>style.visibility</p:attrName>
                                        </p:attrNameLst>
                                      </p:cBhvr>
                                      <p:to>
                                        <p:strVal val="visible"/>
                                      </p:to>
                                    </p:set>
                                    <p:anim calcmode="lin" valueType="num">
                                      <p:cBhvr>
                                        <p:cTn id="7" dur="500" fill="hold"/>
                                        <p:tgtEl>
                                          <p:spTgt spid="63499"/>
                                        </p:tgtEl>
                                        <p:attrNameLst>
                                          <p:attrName>ppt_w</p:attrName>
                                        </p:attrNameLst>
                                      </p:cBhvr>
                                      <p:tavLst>
                                        <p:tav tm="0">
                                          <p:val>
                                            <p:fltVal val="0.000000"/>
                                          </p:val>
                                        </p:tav>
                                        <p:tav tm="100000">
                                          <p:val>
                                            <p:strVal val="#ppt_w"/>
                                          </p:val>
                                        </p:tav>
                                      </p:tavLst>
                                    </p:anim>
                                    <p:anim calcmode="lin" valueType="num">
                                      <p:cBhvr>
                                        <p:cTn id="8" dur="500" fill="hold"/>
                                        <p:tgtEl>
                                          <p:spTgt spid="634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6" name="Rectangle 4"/>
          <p:cNvSpPr>
            <a:spLocks noGrp="1"/>
          </p:cNvSpPr>
          <p:nvPr/>
        </p:nvSpPr>
        <p:spPr>
          <a:xfrm>
            <a:off x="2128838" y="5684838"/>
            <a:ext cx="5487987" cy="685800"/>
          </a:xfrm>
          <a:prstGeom prst="rect">
            <a:avLst/>
          </a:prstGeom>
          <a:noFill/>
          <a:ln w="9525">
            <a:noFill/>
          </a:ln>
        </p:spPr>
        <p:txBody>
          <a:bodyPr wrap="square" lIns="91440" tIns="45720" rIns="91440" bIns="45720" anchor="t"/>
          <a:p>
            <a:pPr>
              <a:lnSpc>
                <a:spcPct val="90000"/>
              </a:lnSpc>
              <a:spcBef>
                <a:spcPct val="20000"/>
              </a:spcBef>
            </a:pPr>
            <a:r>
              <a:rPr lang="zh-CN" altLang="en-US" sz="2800" dirty="0">
                <a:solidFill>
                  <a:srgbClr val="FF0000"/>
                </a:solidFill>
                <a:latin typeface="宋体" panose="02010600030101010101" pitchFamily="2" charset="-122"/>
                <a:ea typeface="宋体" panose="02010600030101010101" pitchFamily="2" charset="-122"/>
              </a:rPr>
              <a:t>关于眼睛，同学们想知道什么？</a:t>
            </a:r>
            <a:endParaRPr lang="zh-CN" altLang="en-US" sz="2800" dirty="0">
              <a:solidFill>
                <a:srgbClr val="FF0000"/>
              </a:solidFill>
              <a:latin typeface="宋体" panose="02010600030101010101" pitchFamily="2" charset="-122"/>
              <a:ea typeface="宋体" panose="02010600030101010101" pitchFamily="2" charset="-122"/>
            </a:endParaRPr>
          </a:p>
        </p:txBody>
      </p:sp>
      <p:pic>
        <p:nvPicPr>
          <p:cNvPr id="6146" name="图片 1" descr="200878124521978_2"/>
          <p:cNvPicPr>
            <a:picLocks noChangeAspect="1"/>
          </p:cNvPicPr>
          <p:nvPr/>
        </p:nvPicPr>
        <p:blipFill>
          <a:blip r:embed="rId1"/>
          <a:srcRect t="5815"/>
          <a:stretch>
            <a:fillRect/>
          </a:stretch>
        </p:blipFill>
        <p:spPr>
          <a:xfrm>
            <a:off x="414652" y="603885"/>
            <a:ext cx="8066405" cy="4773930"/>
          </a:xfrm>
          <a:prstGeom prst="rect">
            <a:avLst/>
          </a:prstGeom>
          <a:noFill/>
          <a:ln w="9525">
            <a:noFill/>
          </a:ln>
          <a:effectLst>
            <a:outerShdw blurRad="50800" dist="38100" dir="2700000" sx="101000" sy="101000" algn="tl" rotWithShape="0">
              <a:prstClr val="black">
                <a:alpha val="40000"/>
              </a:prstClr>
            </a:outerShdw>
            <a:softEdge rad="31750"/>
          </a:effectLst>
        </p:spPr>
      </p:pic>
      <p:sp>
        <p:nvSpPr>
          <p:cNvPr id="6147" name="文本框 4103"/>
          <p:cNvSpPr txBox="1"/>
          <p:nvPr/>
        </p:nvSpPr>
        <p:spPr>
          <a:xfrm>
            <a:off x="106363" y="44450"/>
            <a:ext cx="1295400" cy="398463"/>
          </a:xfrm>
          <a:prstGeom prst="rect">
            <a:avLst/>
          </a:prstGeom>
          <a:noFill/>
          <a:ln w="9525">
            <a:noFill/>
          </a:ln>
        </p:spPr>
        <p:txBody>
          <a:bodyPr lIns="90170" tIns="46990" rIns="90170" bIns="46990" anchor="t">
            <a:spAutoFit/>
          </a:bodyPr>
          <a:p>
            <a:r>
              <a:rPr lang="zh-CN" altLang="en-US" sz="2000" b="1" dirty="0">
                <a:solidFill>
                  <a:srgbClr val="006666"/>
                </a:solidFill>
                <a:latin typeface="Arial" panose="020B0604020202020204" pitchFamily="34" charset="0"/>
                <a:ea typeface="方正姚体" panose="02010601030101010101" pitchFamily="2" charset="-122"/>
              </a:rPr>
              <a:t>导入新课</a:t>
            </a:r>
            <a:endParaRPr lang="zh-CN" altLang="en-US" sz="2000" b="1" dirty="0">
              <a:solidFill>
                <a:srgbClr val="006666"/>
              </a:solidFill>
              <a:latin typeface="Arial" panose="020B060402020202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516">
                                            <p:txEl>
                                              <p:charRg st="0" end="15"/>
                                            </p:txEl>
                                          </p:spTgt>
                                        </p:tgtEl>
                                        <p:attrNameLst>
                                          <p:attrName>style.visibility</p:attrName>
                                        </p:attrNameLst>
                                      </p:cBhvr>
                                      <p:to>
                                        <p:strVal val="visible"/>
                                      </p:to>
                                    </p:set>
                                    <p:anim calcmode="lin" valueType="num">
                                      <p:cBhvr>
                                        <p:cTn id="7" dur="2000" fill="hold"/>
                                        <p:tgtEl>
                                          <p:spTgt spid="64516">
                                            <p:txEl>
                                              <p:charRg st="0" end="15"/>
                                            </p:txEl>
                                          </p:spTgt>
                                        </p:tgtEl>
                                        <p:attrNameLst>
                                          <p:attrName>ppt_x</p:attrName>
                                        </p:attrNameLst>
                                      </p:cBhvr>
                                      <p:tavLst>
                                        <p:tav tm="0">
                                          <p:val>
                                            <p:strVal val="1+#ppt_w/2"/>
                                          </p:val>
                                        </p:tav>
                                        <p:tav tm="100000">
                                          <p:val>
                                            <p:strVal val="#ppt_x"/>
                                          </p:val>
                                        </p:tav>
                                      </p:tavLst>
                                    </p:anim>
                                    <p:anim calcmode="lin" valueType="num">
                                      <p:cBhvr>
                                        <p:cTn id="8" dur="2000" fill="hold"/>
                                        <p:tgtEl>
                                          <p:spTgt spid="64516">
                                            <p:txEl>
                                              <p:charRg st="0"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99"/>
          <p:cNvSpPr txBox="1"/>
          <p:nvPr/>
        </p:nvSpPr>
        <p:spPr>
          <a:xfrm>
            <a:off x="322263" y="890588"/>
            <a:ext cx="8570912" cy="4270375"/>
          </a:xfrm>
          <a:prstGeom prst="rect">
            <a:avLst/>
          </a:prstGeom>
          <a:noFill/>
          <a:ln w="9525">
            <a:noFill/>
          </a:ln>
        </p:spPr>
        <p:txBody>
          <a:bodyPr wrap="square" anchor="t">
            <a:spAutoFit/>
          </a:bodyPr>
          <a:p>
            <a:pPr indent="46355">
              <a:lnSpc>
                <a:spcPct val="140000"/>
              </a:lnSpc>
            </a:pP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、高老师戴着眼镜正在批改作业，听到远处有学生叫她，为了看清该学生，高老师立即摘下眼镜跟这位学生打招呼，下列说法正确的是（    ）</a:t>
            </a:r>
            <a:endParaRPr lang="zh-CN" altLang="en-US" sz="2800">
              <a:latin typeface="宋体" panose="02010600030101010101" pitchFamily="2" charset="-122"/>
              <a:ea typeface="宋体" panose="02010600030101010101" pitchFamily="2" charset="-122"/>
            </a:endParaRPr>
          </a:p>
          <a:p>
            <a:pPr indent="46355">
              <a:lnSpc>
                <a:spcPct val="140000"/>
              </a:lnSpc>
            </a:pPr>
            <a:r>
              <a:rPr lang="en-US" altLang="zh-CN" sz="2800">
                <a:latin typeface="宋体" panose="02010600030101010101" pitchFamily="2" charset="-122"/>
                <a:ea typeface="宋体" panose="02010600030101010101" pitchFamily="2" charset="-122"/>
              </a:rPr>
              <a:t>A.</a:t>
            </a:r>
            <a:r>
              <a:rPr lang="zh-CN" altLang="en-US" sz="2800">
                <a:latin typeface="宋体" panose="02010600030101010101" pitchFamily="2" charset="-122"/>
                <a:ea typeface="宋体" panose="02010600030101010101" pitchFamily="2" charset="-122"/>
              </a:rPr>
              <a:t>高老师是近视眼    </a:t>
            </a:r>
            <a:endParaRPr lang="zh-CN" altLang="en-US" sz="2800">
              <a:latin typeface="宋体" panose="02010600030101010101" pitchFamily="2" charset="-122"/>
              <a:ea typeface="宋体" panose="02010600030101010101" pitchFamily="2" charset="-122"/>
            </a:endParaRPr>
          </a:p>
          <a:p>
            <a:pPr indent="46355">
              <a:lnSpc>
                <a:spcPct val="140000"/>
              </a:lnSpc>
            </a:pPr>
            <a:r>
              <a:rPr lang="en-US" altLang="zh-CN" sz="2800">
                <a:latin typeface="宋体" panose="02010600030101010101" pitchFamily="2" charset="-122"/>
                <a:ea typeface="宋体" panose="02010600030101010101" pitchFamily="2" charset="-122"/>
              </a:rPr>
              <a:t>B.</a:t>
            </a:r>
            <a:r>
              <a:rPr lang="zh-CN" altLang="en-US" sz="2800">
                <a:latin typeface="宋体" panose="02010600030101010101" pitchFamily="2" charset="-122"/>
                <a:ea typeface="宋体" panose="02010600030101010101" pitchFamily="2" charset="-122"/>
              </a:rPr>
              <a:t>高老师不戴眼镜看近处物体时，像成在视网膜前方</a:t>
            </a:r>
            <a:endParaRPr lang="zh-CN" altLang="en-US" sz="2800">
              <a:latin typeface="宋体" panose="02010600030101010101" pitchFamily="2" charset="-122"/>
              <a:ea typeface="宋体" panose="02010600030101010101" pitchFamily="2" charset="-122"/>
            </a:endParaRPr>
          </a:p>
          <a:p>
            <a:pPr indent="46355">
              <a:lnSpc>
                <a:spcPct val="140000"/>
              </a:lnSpc>
            </a:pPr>
            <a:r>
              <a:rPr lang="en-US" altLang="zh-CN" sz="2800">
                <a:latin typeface="宋体" panose="02010600030101010101" pitchFamily="2" charset="-122"/>
                <a:ea typeface="宋体" panose="02010600030101010101" pitchFamily="2" charset="-122"/>
              </a:rPr>
              <a:t>C.</a:t>
            </a:r>
            <a:r>
              <a:rPr lang="zh-CN" altLang="en-US" sz="2800">
                <a:latin typeface="宋体" panose="02010600030101010101" pitchFamily="2" charset="-122"/>
                <a:ea typeface="宋体" panose="02010600030101010101" pitchFamily="2" charset="-122"/>
              </a:rPr>
              <a:t>高老师眼球前后径过长或晶状体过厚</a:t>
            </a:r>
            <a:endParaRPr lang="zh-CN" altLang="en-US" sz="2800">
              <a:latin typeface="宋体" panose="02010600030101010101" pitchFamily="2" charset="-122"/>
              <a:ea typeface="宋体" panose="02010600030101010101" pitchFamily="2" charset="-122"/>
            </a:endParaRPr>
          </a:p>
          <a:p>
            <a:pPr indent="46355">
              <a:lnSpc>
                <a:spcPct val="140000"/>
              </a:lnSpc>
            </a:pPr>
            <a:r>
              <a:rPr lang="en-US" altLang="zh-CN" sz="2800">
                <a:latin typeface="宋体" panose="02010600030101010101" pitchFamily="2" charset="-122"/>
                <a:ea typeface="宋体" panose="02010600030101010101" pitchFamily="2" charset="-122"/>
              </a:rPr>
              <a:t>D.</a:t>
            </a:r>
            <a:r>
              <a:rPr lang="zh-CN" altLang="en-US" sz="2800">
                <a:latin typeface="宋体" panose="02010600030101010101" pitchFamily="2" charset="-122"/>
                <a:ea typeface="宋体" panose="02010600030101010101" pitchFamily="2" charset="-122"/>
              </a:rPr>
              <a:t>高老师所戴眼镜的镜片是凸透镜</a:t>
            </a:r>
            <a:endParaRPr lang="zh-CN" altLang="en-US" sz="2800">
              <a:latin typeface="Arial" panose="020B0604020202020204" pitchFamily="34" charset="0"/>
              <a:ea typeface="宋体" panose="02010600030101010101" pitchFamily="2" charset="-122"/>
            </a:endParaRPr>
          </a:p>
        </p:txBody>
      </p:sp>
      <p:sp>
        <p:nvSpPr>
          <p:cNvPr id="26626" name="文本框 4103"/>
          <p:cNvSpPr txBox="1"/>
          <p:nvPr/>
        </p:nvSpPr>
        <p:spPr>
          <a:xfrm>
            <a:off x="106363" y="44450"/>
            <a:ext cx="1295400" cy="398463"/>
          </a:xfrm>
          <a:prstGeom prst="rect">
            <a:avLst/>
          </a:prstGeom>
          <a:noFill/>
          <a:ln w="9525">
            <a:noFill/>
          </a:ln>
        </p:spPr>
        <p:txBody>
          <a:bodyPr lIns="90170" tIns="46990" rIns="90170" bIns="46990" anchor="t">
            <a:spAutoFit/>
          </a:bodyPr>
          <a:p>
            <a:r>
              <a:rPr lang="zh-CN" altLang="zh-CN" sz="2000" b="1" dirty="0">
                <a:solidFill>
                  <a:srgbClr val="006666"/>
                </a:solidFill>
                <a:latin typeface="Arial" panose="020B0604020202020204" pitchFamily="34" charset="0"/>
                <a:ea typeface="方正姚体" panose="02010601030101010101" pitchFamily="2" charset="-122"/>
              </a:rPr>
              <a:t>随堂练习</a:t>
            </a:r>
            <a:endParaRPr lang="zh-CN" altLang="zh-CN" sz="2000" b="1" dirty="0">
              <a:solidFill>
                <a:srgbClr val="006666"/>
              </a:solidFill>
              <a:latin typeface="Arial" panose="020B0604020202020204" pitchFamily="34" charset="0"/>
              <a:ea typeface="方正姚体" panose="02010601030101010101" pitchFamily="2" charset="-122"/>
            </a:endParaRPr>
          </a:p>
        </p:txBody>
      </p:sp>
      <p:sp>
        <p:nvSpPr>
          <p:cNvPr id="63499" name="Text Box 11"/>
          <p:cNvSpPr txBox="1"/>
          <p:nvPr/>
        </p:nvSpPr>
        <p:spPr>
          <a:xfrm>
            <a:off x="5822950" y="2139950"/>
            <a:ext cx="685800" cy="646113"/>
          </a:xfrm>
          <a:prstGeom prst="rect">
            <a:avLst/>
          </a:prstGeom>
          <a:noFill/>
          <a:ln w="9525">
            <a:noFill/>
          </a:ln>
        </p:spPr>
        <p:txBody>
          <a:bodyPr anchor="t">
            <a:spAutoFit/>
          </a:bodyPr>
          <a:p>
            <a:pPr>
              <a:lnSpc>
                <a:spcPct val="130000"/>
              </a:lnSpc>
            </a:pPr>
            <a:r>
              <a:rPr lang="en-US" altLang="zh-CN" sz="2800" dirty="0">
                <a:solidFill>
                  <a:srgbClr val="FF0000"/>
                </a:solidFill>
                <a:latin typeface="Times New Roman" panose="02020603050405020304" pitchFamily="18" charset="0"/>
                <a:ea typeface="宋体" panose="02010600030101010101" pitchFamily="2" charset="-122"/>
              </a:rPr>
              <a:t>D</a:t>
            </a:r>
            <a:endParaRPr lang="en-US" altLang="zh-CN" sz="2800"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499"/>
                                        </p:tgtEl>
                                        <p:attrNameLst>
                                          <p:attrName>style.visibility</p:attrName>
                                        </p:attrNameLst>
                                      </p:cBhvr>
                                      <p:to>
                                        <p:strVal val="visible"/>
                                      </p:to>
                                    </p:set>
                                    <p:anim calcmode="lin" valueType="num">
                                      <p:cBhvr>
                                        <p:cTn id="7" dur="500" fill="hold"/>
                                        <p:tgtEl>
                                          <p:spTgt spid="63499"/>
                                        </p:tgtEl>
                                        <p:attrNameLst>
                                          <p:attrName>ppt_w</p:attrName>
                                        </p:attrNameLst>
                                      </p:cBhvr>
                                      <p:tavLst>
                                        <p:tav tm="0">
                                          <p:val>
                                            <p:fltVal val="0.000000"/>
                                          </p:val>
                                        </p:tav>
                                        <p:tav tm="100000">
                                          <p:val>
                                            <p:strVal val="#ppt_w"/>
                                          </p:val>
                                        </p:tav>
                                      </p:tavLst>
                                    </p:anim>
                                    <p:anim calcmode="lin" valueType="num">
                                      <p:cBhvr>
                                        <p:cTn id="8" dur="500" fill="hold"/>
                                        <p:tgtEl>
                                          <p:spTgt spid="634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7169"/>
          <p:cNvSpPr/>
          <p:nvPr/>
        </p:nvSpPr>
        <p:spPr>
          <a:xfrm>
            <a:off x="990600" y="2178050"/>
            <a:ext cx="5105400" cy="517525"/>
          </a:xfrm>
          <a:prstGeom prst="rect">
            <a:avLst/>
          </a:prstGeom>
          <a:noFill/>
          <a:ln w="9525">
            <a:noFill/>
          </a:ln>
        </p:spPr>
        <p:txBody>
          <a:bodyPr anchor="t">
            <a:spAutoFit/>
          </a:bodyPr>
          <a:p>
            <a:r>
              <a:rPr lang="zh-CN" altLang="en-US" sz="2800">
                <a:solidFill>
                  <a:srgbClr val="FF0000"/>
                </a:solidFill>
                <a:latin typeface="宋体" panose="02010600030101010101" pitchFamily="2" charset="-122"/>
                <a:ea typeface="宋体" panose="02010600030101010101" pitchFamily="2" charset="-122"/>
              </a:rPr>
              <a:t>眼球    </a:t>
            </a:r>
            <a:r>
              <a:rPr lang="zh-CN" altLang="en-US" sz="2800">
                <a:latin typeface="宋体" panose="02010600030101010101" pitchFamily="2" charset="-122"/>
                <a:ea typeface="宋体" panose="02010600030101010101" pitchFamily="2" charset="-122"/>
              </a:rPr>
              <a:t>好像一架</a:t>
            </a:r>
            <a:r>
              <a:rPr lang="zh-CN" altLang="en-US" sz="2800">
                <a:solidFill>
                  <a:srgbClr val="FF0000"/>
                </a:solidFill>
                <a:latin typeface="宋体" panose="02010600030101010101" pitchFamily="2" charset="-122"/>
                <a:ea typeface="宋体" panose="02010600030101010101" pitchFamily="2" charset="-122"/>
              </a:rPr>
              <a:t>照相机</a:t>
            </a:r>
            <a:endParaRPr lang="zh-CN" altLang="en-US" sz="2800">
              <a:solidFill>
                <a:srgbClr val="FF0000"/>
              </a:solidFill>
              <a:latin typeface="宋体" panose="02010600030101010101" pitchFamily="2" charset="-122"/>
              <a:ea typeface="宋体" panose="02010600030101010101" pitchFamily="2" charset="-122"/>
            </a:endParaRPr>
          </a:p>
        </p:txBody>
      </p:sp>
      <p:pic>
        <p:nvPicPr>
          <p:cNvPr id="7170" name="图片 7170" descr="222"/>
          <p:cNvPicPr>
            <a:picLocks noChangeAspect="1"/>
          </p:cNvPicPr>
          <p:nvPr/>
        </p:nvPicPr>
        <p:blipFill>
          <a:blip r:embed="rId1">
            <a:clrChange>
              <a:clrFrom>
                <a:srgbClr val="FFFFFF"/>
              </a:clrFrom>
              <a:clrTo>
                <a:srgbClr val="FFFFFF">
                  <a:alpha val="0"/>
                </a:srgbClr>
              </a:clrTo>
            </a:clrChange>
          </a:blip>
          <a:srcRect l="9091"/>
          <a:stretch>
            <a:fillRect/>
          </a:stretch>
        </p:blipFill>
        <p:spPr>
          <a:xfrm>
            <a:off x="304800" y="1600200"/>
            <a:ext cx="1981200" cy="1743075"/>
          </a:xfrm>
          <a:prstGeom prst="rect">
            <a:avLst/>
          </a:prstGeom>
          <a:noFill/>
          <a:ln w="9525">
            <a:noFill/>
          </a:ln>
        </p:spPr>
      </p:pic>
      <p:pic>
        <p:nvPicPr>
          <p:cNvPr id="7171" name="图片 7171" descr="0857152431">
            <a:hlinkClick r:id="rId2"/>
          </p:cNvPr>
          <p:cNvPicPr>
            <a:picLocks noChangeAspect="1"/>
          </p:cNvPicPr>
          <p:nvPr/>
        </p:nvPicPr>
        <p:blipFill>
          <a:blip r:embed="rId3">
            <a:clrChange>
              <a:clrFrom>
                <a:srgbClr val="FFFFFF"/>
              </a:clrFrom>
              <a:clrTo>
                <a:srgbClr val="FFFFFF">
                  <a:alpha val="0"/>
                </a:srgbClr>
              </a:clrTo>
            </a:clrChange>
          </a:blip>
          <a:srcRect l="2409" t="8032" r="3615" b="14859"/>
          <a:stretch>
            <a:fillRect/>
          </a:stretch>
        </p:blipFill>
        <p:spPr>
          <a:xfrm>
            <a:off x="5715000" y="1447800"/>
            <a:ext cx="3048000" cy="1876425"/>
          </a:xfrm>
          <a:prstGeom prst="rect">
            <a:avLst/>
          </a:prstGeom>
          <a:noFill/>
          <a:ln w="9525">
            <a:noFill/>
          </a:ln>
        </p:spPr>
      </p:pic>
      <p:sp>
        <p:nvSpPr>
          <p:cNvPr id="7173" name="矩形 7172"/>
          <p:cNvSpPr/>
          <p:nvPr/>
        </p:nvSpPr>
        <p:spPr>
          <a:xfrm>
            <a:off x="6134100" y="3886200"/>
            <a:ext cx="2209800" cy="944563"/>
          </a:xfrm>
          <a:prstGeom prst="rect">
            <a:avLst/>
          </a:prstGeom>
          <a:solidFill>
            <a:schemeClr val="bg1"/>
          </a:solidFill>
          <a:ln w="38100" cap="flat" cmpd="sng">
            <a:solidFill>
              <a:schemeClr val="accent6">
                <a:lumMod val="75000"/>
              </a:schemeClr>
            </a:solidFill>
            <a:prstDash val="dash"/>
            <a:miter/>
            <a:headEnd type="none" w="med" len="med"/>
            <a:tailEnd type="none" w="med" len="med"/>
          </a:ln>
        </p:spPr>
        <p:txBody>
          <a:bodyPr anchor="t">
            <a:spAutoFit/>
          </a:bodyPr>
          <a:p>
            <a:pPr lvl="0" indent="0" algn="ctr" fontAlgn="base"/>
            <a:r>
              <a:rPr lang="zh-CN" altLang="en-US" sz="2800" strike="noStrike" noProof="1">
                <a:solidFill>
                  <a:srgbClr val="0000FF"/>
                </a:solidFill>
                <a:latin typeface="宋体" panose="02010600030101010101" pitchFamily="2" charset="-122"/>
                <a:ea typeface="宋体" panose="02010600030101010101" pitchFamily="2" charset="-122"/>
                <a:cs typeface="+mn-ea"/>
              </a:rPr>
              <a:t>照相机的凸透镜成像</a:t>
            </a:r>
            <a:endParaRPr lang="zh-CN" altLang="en-US" sz="2800" strike="noStrike" noProof="1">
              <a:solidFill>
                <a:srgbClr val="0000FF"/>
              </a:solidFill>
              <a:latin typeface="宋体" panose="02010600030101010101" pitchFamily="2" charset="-122"/>
              <a:ea typeface="宋体" panose="02010600030101010101" pitchFamily="2" charset="-122"/>
            </a:endParaRPr>
          </a:p>
        </p:txBody>
      </p:sp>
      <p:sp>
        <p:nvSpPr>
          <p:cNvPr id="7174" name="矩形 7173"/>
          <p:cNvSpPr/>
          <p:nvPr/>
        </p:nvSpPr>
        <p:spPr>
          <a:xfrm>
            <a:off x="685800" y="3886200"/>
            <a:ext cx="1524000" cy="944563"/>
          </a:xfrm>
          <a:prstGeom prst="rect">
            <a:avLst/>
          </a:prstGeom>
          <a:solidFill>
            <a:schemeClr val="bg1"/>
          </a:solidFill>
          <a:ln w="38100" cap="flat" cmpd="sng">
            <a:solidFill>
              <a:schemeClr val="accent6">
                <a:lumMod val="75000"/>
              </a:schemeClr>
            </a:solidFill>
            <a:prstDash val="dash"/>
            <a:miter/>
            <a:headEnd type="none" w="med" len="med"/>
            <a:tailEnd type="none" w="med" len="med"/>
          </a:ln>
        </p:spPr>
        <p:txBody>
          <a:bodyPr anchor="t">
            <a:spAutoFit/>
          </a:bodyPr>
          <a:p>
            <a:pPr lvl="0" indent="0" algn="ctr" fontAlgn="base"/>
            <a:r>
              <a:rPr lang="zh-CN" altLang="en-US" sz="2800" strike="noStrike" noProof="1">
                <a:solidFill>
                  <a:srgbClr val="0000FF"/>
                </a:solidFill>
                <a:latin typeface="宋体" panose="02010600030101010101" pitchFamily="2" charset="-122"/>
                <a:ea typeface="宋体" panose="02010600030101010101" pitchFamily="2" charset="-122"/>
                <a:cs typeface="+mn-ea"/>
              </a:rPr>
              <a:t>眼睛看到物体</a:t>
            </a:r>
            <a:endParaRPr lang="zh-CN" altLang="en-US" sz="2800" strike="noStrike" noProof="1">
              <a:solidFill>
                <a:srgbClr val="0000FF"/>
              </a:solidFill>
              <a:latin typeface="宋体" panose="02010600030101010101" pitchFamily="2" charset="-122"/>
              <a:ea typeface="宋体" panose="02010600030101010101" pitchFamily="2" charset="-122"/>
            </a:endParaRPr>
          </a:p>
        </p:txBody>
      </p:sp>
      <p:sp>
        <p:nvSpPr>
          <p:cNvPr id="7175" name="直接连接符 7174"/>
          <p:cNvSpPr/>
          <p:nvPr/>
        </p:nvSpPr>
        <p:spPr>
          <a:xfrm>
            <a:off x="1524000" y="3200400"/>
            <a:ext cx="152400" cy="762000"/>
          </a:xfrm>
          <a:prstGeom prst="line">
            <a:avLst/>
          </a:prstGeom>
          <a:ln w="57150" cap="flat" cmpd="sng">
            <a:solidFill>
              <a:srgbClr val="FF0000"/>
            </a:solidFill>
            <a:prstDash val="solid"/>
            <a:round/>
            <a:headEnd type="none" w="med" len="med"/>
            <a:tailEnd type="triangle" w="med" len="med"/>
          </a:ln>
        </p:spPr>
        <p:txBody>
          <a:bodyPr anchor="t"/>
          <a:p>
            <a:endParaRPr lang="zh-CN" altLang="en-US">
              <a:latin typeface="Arial" panose="020B0604020202020204" pitchFamily="34" charset="0"/>
              <a:ea typeface="宋体" panose="02010600030101010101" pitchFamily="2" charset="-122"/>
            </a:endParaRPr>
          </a:p>
        </p:txBody>
      </p:sp>
      <p:sp>
        <p:nvSpPr>
          <p:cNvPr id="7176" name="直接连接符 7175"/>
          <p:cNvSpPr/>
          <p:nvPr/>
        </p:nvSpPr>
        <p:spPr>
          <a:xfrm flipH="1">
            <a:off x="6781800" y="3352800"/>
            <a:ext cx="609600" cy="533400"/>
          </a:xfrm>
          <a:prstGeom prst="line">
            <a:avLst/>
          </a:prstGeom>
          <a:ln w="57150" cap="flat" cmpd="sng">
            <a:solidFill>
              <a:srgbClr val="FF0000"/>
            </a:solidFill>
            <a:prstDash val="solid"/>
            <a:round/>
            <a:headEnd type="none" w="med" len="med"/>
            <a:tailEnd type="triangle" w="med" len="med"/>
          </a:ln>
        </p:spPr>
        <p:txBody>
          <a:bodyPr anchor="t"/>
          <a:p>
            <a:endParaRPr lang="zh-CN" altLang="en-US">
              <a:latin typeface="Arial" panose="020B0604020202020204" pitchFamily="34" charset="0"/>
              <a:ea typeface="宋体" panose="02010600030101010101" pitchFamily="2" charset="-122"/>
            </a:endParaRPr>
          </a:p>
        </p:txBody>
      </p:sp>
      <p:sp>
        <p:nvSpPr>
          <p:cNvPr id="2" name="矩形 7169"/>
          <p:cNvSpPr/>
          <p:nvPr/>
        </p:nvSpPr>
        <p:spPr>
          <a:xfrm>
            <a:off x="2900363" y="5213350"/>
            <a:ext cx="4244975" cy="517525"/>
          </a:xfrm>
          <a:prstGeom prst="rect">
            <a:avLst/>
          </a:prstGeom>
          <a:noFill/>
          <a:ln w="9525">
            <a:noFill/>
          </a:ln>
        </p:spPr>
        <p:txBody>
          <a:bodyPr wrap="square" anchor="t">
            <a:spAutoFit/>
          </a:bodyPr>
          <a:p>
            <a:r>
              <a:rPr lang="zh-CN" altLang="en-US" sz="2800">
                <a:solidFill>
                  <a:srgbClr val="FF0000"/>
                </a:solidFill>
                <a:latin typeface="宋体" panose="02010600030101010101" pitchFamily="2" charset="-122"/>
                <a:ea typeface="宋体" panose="02010600030101010101" pitchFamily="2" charset="-122"/>
              </a:rPr>
              <a:t>有什么联系？</a:t>
            </a:r>
            <a:endParaRPr lang="zh-CN" altLang="en-US" sz="2800">
              <a:solidFill>
                <a:srgbClr val="FF0000"/>
              </a:solidFill>
              <a:latin typeface="宋体" panose="02010600030101010101" pitchFamily="2" charset="-122"/>
              <a:ea typeface="宋体" panose="02010600030101010101" pitchFamily="2" charset="-122"/>
            </a:endParaRPr>
          </a:p>
        </p:txBody>
      </p:sp>
      <p:sp>
        <p:nvSpPr>
          <p:cNvPr id="7177" name="文本框 4103"/>
          <p:cNvSpPr txBox="1"/>
          <p:nvPr/>
        </p:nvSpPr>
        <p:spPr>
          <a:xfrm>
            <a:off x="106363" y="44450"/>
            <a:ext cx="1295400" cy="398463"/>
          </a:xfrm>
          <a:prstGeom prst="rect">
            <a:avLst/>
          </a:prstGeom>
          <a:noFill/>
          <a:ln w="9525">
            <a:noFill/>
          </a:ln>
        </p:spPr>
        <p:txBody>
          <a:bodyPr lIns="90170" tIns="46990" rIns="90170" bIns="46990" anchor="t">
            <a:spAutoFit/>
          </a:bodyPr>
          <a:p>
            <a:r>
              <a:rPr lang="zh-CN" altLang="en-US" sz="2000" b="1" dirty="0">
                <a:solidFill>
                  <a:srgbClr val="006666"/>
                </a:solidFill>
                <a:latin typeface="Arial" panose="020B0604020202020204" pitchFamily="34" charset="0"/>
                <a:ea typeface="方正姚体" panose="02010601030101010101" pitchFamily="2" charset="-122"/>
              </a:rPr>
              <a:t>导入新课</a:t>
            </a:r>
            <a:endParaRPr lang="zh-CN" altLang="en-US" sz="2000" b="1" dirty="0">
              <a:solidFill>
                <a:srgbClr val="006666"/>
              </a:solidFill>
              <a:latin typeface="Arial" panose="020B0604020202020204" pitchFamily="34" charset="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1000"/>
                                        <p:tgtEl>
                                          <p:spTgt spid="7175"/>
                                        </p:tgtEl>
                                      </p:cBhvr>
                                    </p:animEffect>
                                    <p:anim calcmode="lin" valueType="num">
                                      <p:cBhvr>
                                        <p:cTn id="8" dur="1000" fill="hold"/>
                                        <p:tgtEl>
                                          <p:spTgt spid="7175"/>
                                        </p:tgtEl>
                                        <p:attrNameLst>
                                          <p:attrName>ppt_x</p:attrName>
                                        </p:attrNameLst>
                                      </p:cBhvr>
                                      <p:tavLst>
                                        <p:tav tm="0">
                                          <p:val>
                                            <p:strVal val="#ppt_x"/>
                                          </p:val>
                                        </p:tav>
                                        <p:tav tm="100000">
                                          <p:val>
                                            <p:strVal val="#ppt_x"/>
                                          </p:val>
                                        </p:tav>
                                      </p:tavLst>
                                    </p:anim>
                                    <p:anim calcmode="lin" valueType="num">
                                      <p:cBhvr>
                                        <p:cTn id="9" dur="1000" fill="hold"/>
                                        <p:tgtEl>
                                          <p:spTgt spid="717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1000"/>
                                        <p:tgtEl>
                                          <p:spTgt spid="7174"/>
                                        </p:tgtEl>
                                      </p:cBhvr>
                                    </p:animEffect>
                                    <p:anim calcmode="lin" valueType="num">
                                      <p:cBhvr>
                                        <p:cTn id="13" dur="1000" fill="hold"/>
                                        <p:tgtEl>
                                          <p:spTgt spid="7174"/>
                                        </p:tgtEl>
                                        <p:attrNameLst>
                                          <p:attrName>ppt_x</p:attrName>
                                        </p:attrNameLst>
                                      </p:cBhvr>
                                      <p:tavLst>
                                        <p:tav tm="0">
                                          <p:val>
                                            <p:strVal val="#ppt_x"/>
                                          </p:val>
                                        </p:tav>
                                        <p:tav tm="100000">
                                          <p:val>
                                            <p:strVal val="#ppt_x"/>
                                          </p:val>
                                        </p:tav>
                                      </p:tavLst>
                                    </p:anim>
                                    <p:anim calcmode="lin" valueType="num">
                                      <p:cBhvr>
                                        <p:cTn id="14"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fade">
                                      <p:cBhvr>
                                        <p:cTn id="19" dur="1000"/>
                                        <p:tgtEl>
                                          <p:spTgt spid="7176"/>
                                        </p:tgtEl>
                                      </p:cBhvr>
                                    </p:animEffect>
                                    <p:anim calcmode="lin" valueType="num">
                                      <p:cBhvr>
                                        <p:cTn id="20" dur="1000" fill="hold"/>
                                        <p:tgtEl>
                                          <p:spTgt spid="7176"/>
                                        </p:tgtEl>
                                        <p:attrNameLst>
                                          <p:attrName>ppt_x</p:attrName>
                                        </p:attrNameLst>
                                      </p:cBhvr>
                                      <p:tavLst>
                                        <p:tav tm="0">
                                          <p:val>
                                            <p:strVal val="#ppt_x"/>
                                          </p:val>
                                        </p:tav>
                                        <p:tav tm="100000">
                                          <p:val>
                                            <p:strVal val="#ppt_x"/>
                                          </p:val>
                                        </p:tav>
                                      </p:tavLst>
                                    </p:anim>
                                    <p:anim calcmode="lin" valueType="num">
                                      <p:cBhvr>
                                        <p:cTn id="21" dur="1000" fill="hold"/>
                                        <p:tgtEl>
                                          <p:spTgt spid="717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1000"/>
                                        <p:tgtEl>
                                          <p:spTgt spid="7173"/>
                                        </p:tgtEl>
                                      </p:cBhvr>
                                    </p:animEffect>
                                    <p:anim calcmode="lin" valueType="num">
                                      <p:cBhvr>
                                        <p:cTn id="25" dur="1000" fill="hold"/>
                                        <p:tgtEl>
                                          <p:spTgt spid="7173"/>
                                        </p:tgtEl>
                                        <p:attrNameLst>
                                          <p:attrName>ppt_x</p:attrName>
                                        </p:attrNameLst>
                                      </p:cBhvr>
                                      <p:tavLst>
                                        <p:tav tm="0">
                                          <p:val>
                                            <p:strVal val="#ppt_x"/>
                                          </p:val>
                                        </p:tav>
                                        <p:tav tm="100000">
                                          <p:val>
                                            <p:strVal val="#ppt_x"/>
                                          </p:val>
                                        </p:tav>
                                      </p:tavLst>
                                    </p:anim>
                                    <p:anim calcmode="lin" valueType="num">
                                      <p:cBhvr>
                                        <p:cTn id="26"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ldLvl="0" animBg="1"/>
      <p:bldP spid="7174" grpId="0" bldLvl="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99"/>
          <p:cNvSpPr txBox="1"/>
          <p:nvPr/>
        </p:nvSpPr>
        <p:spPr>
          <a:xfrm>
            <a:off x="763588" y="1546225"/>
            <a:ext cx="7470775" cy="2651125"/>
          </a:xfrm>
          <a:prstGeom prst="rect">
            <a:avLst/>
          </a:prstGeom>
          <a:noFill/>
          <a:ln w="9525">
            <a:noFill/>
          </a:ln>
        </p:spPr>
        <p:txBody>
          <a:bodyPr wrap="square" anchor="t">
            <a:spAutoFit/>
          </a:bodyPr>
          <a:p>
            <a:pPr indent="224155">
              <a:lnSpc>
                <a:spcPct val="150000"/>
              </a:lnSpc>
            </a:pPr>
            <a:r>
              <a:rPr lang="en-US" altLang="zh-CN" sz="2800">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学习目标</a:t>
            </a:r>
            <a:endParaRPr lang="zh-CN" altLang="en-US" sz="2800" b="1">
              <a:latin typeface="宋体" panose="02010600030101010101" pitchFamily="2" charset="-122"/>
              <a:ea typeface="宋体" panose="02010600030101010101" pitchFamily="2" charset="-122"/>
            </a:endParaRPr>
          </a:p>
          <a:p>
            <a:pPr indent="224155">
              <a:lnSpc>
                <a:spcPct val="150000"/>
              </a:lnSpc>
            </a:pPr>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了解眼睛的构造，知道眼睛是怎样看见物体的；</a:t>
            </a:r>
            <a:r>
              <a:rPr lang="en-US" altLang="zh-CN" sz="2800">
                <a:solidFill>
                  <a:srgbClr val="FF0000"/>
                </a:solidFill>
                <a:latin typeface="宋体" panose="02010600030101010101" pitchFamily="2" charset="-122"/>
                <a:ea typeface="宋体" panose="02010600030101010101" pitchFamily="2" charset="-122"/>
              </a:rPr>
              <a:t>(</a:t>
            </a:r>
            <a:r>
              <a:rPr lang="zh-CN" altLang="en-US" sz="2800">
                <a:solidFill>
                  <a:srgbClr val="FF0000"/>
                </a:solidFill>
                <a:latin typeface="宋体" panose="02010600030101010101" pitchFamily="2" charset="-122"/>
                <a:ea typeface="宋体" panose="02010600030101010101" pitchFamily="2" charset="-122"/>
              </a:rPr>
              <a:t>重点</a:t>
            </a:r>
            <a:r>
              <a:rPr lang="en-US" altLang="zh-CN" sz="2800">
                <a:solidFill>
                  <a:srgbClr val="FF0000"/>
                </a:solidFill>
                <a:latin typeface="宋体" panose="02010600030101010101" pitchFamily="2" charset="-122"/>
                <a:ea typeface="宋体" panose="02010600030101010101" pitchFamily="2" charset="-122"/>
              </a:rPr>
              <a:t>)</a:t>
            </a:r>
            <a:endParaRPr lang="en-US" altLang="zh-CN" sz="2800">
              <a:solidFill>
                <a:srgbClr val="FF0000"/>
              </a:solidFill>
              <a:latin typeface="宋体" panose="02010600030101010101" pitchFamily="2" charset="-122"/>
              <a:ea typeface="宋体" panose="02010600030101010101" pitchFamily="2" charset="-122"/>
            </a:endParaRPr>
          </a:p>
          <a:p>
            <a:pPr indent="224155">
              <a:lnSpc>
                <a:spcPct val="150000"/>
              </a:lnSpc>
            </a:pPr>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了解眼镜是怎样矫正视力的。</a:t>
            </a:r>
            <a:r>
              <a:rPr lang="zh-CN" altLang="en-US" sz="2800">
                <a:solidFill>
                  <a:srgbClr val="FF0000"/>
                </a:solidFill>
                <a:latin typeface="宋体" panose="02010600030101010101" pitchFamily="2" charset="-122"/>
                <a:ea typeface="宋体" panose="02010600030101010101" pitchFamily="2" charset="-122"/>
              </a:rPr>
              <a:t>（重点）</a:t>
            </a:r>
            <a:endParaRPr lang="zh-CN" altLang="en-US" sz="2800">
              <a:solidFill>
                <a:srgbClr val="FF0000"/>
              </a:solidFill>
              <a:latin typeface="宋体" panose="02010600030101010101" pitchFamily="2" charset="-122"/>
              <a:ea typeface="宋体" panose="02010600030101010101" pitchFamily="2" charset="-122"/>
            </a:endParaRPr>
          </a:p>
        </p:txBody>
      </p:sp>
      <p:sp>
        <p:nvSpPr>
          <p:cNvPr id="8194" name="文本框 4103"/>
          <p:cNvSpPr txBox="1"/>
          <p:nvPr/>
        </p:nvSpPr>
        <p:spPr>
          <a:xfrm>
            <a:off x="106363" y="44450"/>
            <a:ext cx="1295400" cy="398463"/>
          </a:xfrm>
          <a:prstGeom prst="rect">
            <a:avLst/>
          </a:prstGeom>
          <a:noFill/>
          <a:ln w="9525">
            <a:noFill/>
          </a:ln>
        </p:spPr>
        <p:txBody>
          <a:bodyPr lIns="90170" tIns="46990" rIns="90170" bIns="46990" anchor="t">
            <a:spAutoFit/>
          </a:bodyPr>
          <a:p>
            <a:r>
              <a:rPr lang="zh-CN" altLang="en-US" sz="2000" b="1" dirty="0">
                <a:solidFill>
                  <a:srgbClr val="006666"/>
                </a:solidFill>
                <a:latin typeface="Arial" panose="020B0604020202020204" pitchFamily="34" charset="0"/>
                <a:ea typeface="方正姚体" panose="02010601030101010101" pitchFamily="2" charset="-122"/>
              </a:rPr>
              <a:t>导入新课</a:t>
            </a:r>
            <a:endParaRPr lang="zh-CN" altLang="en-US" sz="2000" b="1" dirty="0">
              <a:solidFill>
                <a:srgbClr val="006666"/>
              </a:solidFill>
              <a:latin typeface="Arial" panose="020B0604020202020204" pitchFamily="34" charset="0"/>
              <a:ea typeface="方正姚体" panose="02010601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7" name="Picture 3" descr="10001"/>
          <p:cNvPicPr>
            <a:picLocks noChangeAspect="1"/>
          </p:cNvPicPr>
          <p:nvPr/>
        </p:nvPicPr>
        <p:blipFill>
          <a:blip r:embed="rId1"/>
          <a:srcRect l="13791" t="7285" r="14732" b="6412"/>
          <a:stretch>
            <a:fillRect/>
          </a:stretch>
        </p:blipFill>
        <p:spPr>
          <a:xfrm>
            <a:off x="2411413" y="1763713"/>
            <a:ext cx="5535612" cy="4244975"/>
          </a:xfrm>
          <a:prstGeom prst="rect">
            <a:avLst/>
          </a:prstGeom>
          <a:noFill/>
          <a:ln w="9525">
            <a:noFill/>
          </a:ln>
        </p:spPr>
      </p:pic>
      <p:sp>
        <p:nvSpPr>
          <p:cNvPr id="5124" name="Text Box 12"/>
          <p:cNvSpPr txBox="1"/>
          <p:nvPr/>
        </p:nvSpPr>
        <p:spPr>
          <a:xfrm>
            <a:off x="657225" y="2325688"/>
            <a:ext cx="1371600" cy="457200"/>
          </a:xfrm>
          <a:prstGeom prst="rect">
            <a:avLst/>
          </a:prstGeom>
          <a:noFill/>
          <a:ln w="9525">
            <a:noFill/>
          </a:ln>
        </p:spPr>
        <p:txBody>
          <a:bodyPr>
            <a:spAutoFit/>
          </a:bodyPr>
          <a:p>
            <a:pPr>
              <a:spcBef>
                <a:spcPct val="50000"/>
              </a:spcBef>
            </a:pPr>
            <a:r>
              <a:rPr lang="zh-CN" altLang="en-US" sz="2400" dirty="0">
                <a:solidFill>
                  <a:schemeClr val="tx2"/>
                </a:solidFill>
                <a:latin typeface="宋体" panose="02010600030101010101" pitchFamily="2" charset="-122"/>
              </a:rPr>
              <a:t>角膜</a:t>
            </a:r>
            <a:endParaRPr lang="zh-CN" altLang="en-US" sz="2400" dirty="0">
              <a:solidFill>
                <a:schemeClr val="tx2"/>
              </a:solidFill>
              <a:latin typeface="宋体" panose="02010600030101010101" pitchFamily="2" charset="-122"/>
            </a:endParaRPr>
          </a:p>
        </p:txBody>
      </p:sp>
      <p:sp>
        <p:nvSpPr>
          <p:cNvPr id="5125" name="Text Box 13"/>
          <p:cNvSpPr txBox="1"/>
          <p:nvPr/>
        </p:nvSpPr>
        <p:spPr>
          <a:xfrm>
            <a:off x="296863" y="2984500"/>
            <a:ext cx="1752600" cy="457200"/>
          </a:xfrm>
          <a:prstGeom prst="rect">
            <a:avLst/>
          </a:prstGeom>
          <a:noFill/>
          <a:ln w="9525">
            <a:noFill/>
          </a:ln>
        </p:spPr>
        <p:txBody>
          <a:bodyPr>
            <a:spAutoFit/>
          </a:bodyPr>
          <a:p>
            <a:pPr>
              <a:spcBef>
                <a:spcPct val="50000"/>
              </a:spcBef>
            </a:pPr>
            <a:r>
              <a:rPr lang="zh-CN" altLang="en-US" sz="2400" dirty="0">
                <a:solidFill>
                  <a:schemeClr val="tx2"/>
                </a:solidFill>
                <a:latin typeface="宋体" panose="02010600030101010101" pitchFamily="2" charset="-122"/>
              </a:rPr>
              <a:t>晶状体</a:t>
            </a:r>
            <a:endParaRPr lang="zh-CN" altLang="en-US" sz="2400" dirty="0">
              <a:solidFill>
                <a:schemeClr val="tx2"/>
              </a:solidFill>
              <a:latin typeface="宋体" panose="02010600030101010101" pitchFamily="2" charset="-122"/>
            </a:endParaRPr>
          </a:p>
        </p:txBody>
      </p:sp>
      <p:sp>
        <p:nvSpPr>
          <p:cNvPr id="5126" name="Text Box 14"/>
          <p:cNvSpPr txBox="1"/>
          <p:nvPr/>
        </p:nvSpPr>
        <p:spPr>
          <a:xfrm>
            <a:off x="7334250" y="3068638"/>
            <a:ext cx="1271588" cy="457200"/>
          </a:xfrm>
          <a:prstGeom prst="rect">
            <a:avLst/>
          </a:prstGeom>
          <a:noFill/>
          <a:ln w="9525">
            <a:noFill/>
          </a:ln>
        </p:spPr>
        <p:txBody>
          <a:bodyPr>
            <a:spAutoFit/>
          </a:bodyPr>
          <a:p>
            <a:pPr>
              <a:spcBef>
                <a:spcPct val="50000"/>
              </a:spcBef>
            </a:pPr>
            <a:r>
              <a:rPr lang="zh-CN" altLang="en-US" sz="2400" dirty="0">
                <a:solidFill>
                  <a:srgbClr val="000000"/>
                </a:solidFill>
                <a:latin typeface="宋体" panose="02010600030101010101" pitchFamily="2" charset="-122"/>
              </a:rPr>
              <a:t>视网膜</a:t>
            </a:r>
            <a:endParaRPr lang="en-US" altLang="zh-CN" sz="2400">
              <a:solidFill>
                <a:srgbClr val="000000"/>
              </a:solidFill>
              <a:latin typeface="宋体" panose="02010600030101010101" pitchFamily="2" charset="-122"/>
            </a:endParaRPr>
          </a:p>
        </p:txBody>
      </p:sp>
      <p:sp>
        <p:nvSpPr>
          <p:cNvPr id="5127" name="Text Box 20"/>
          <p:cNvSpPr txBox="1"/>
          <p:nvPr/>
        </p:nvSpPr>
        <p:spPr>
          <a:xfrm>
            <a:off x="1646238" y="3929063"/>
            <a:ext cx="836612" cy="457200"/>
          </a:xfrm>
          <a:prstGeom prst="rect">
            <a:avLst/>
          </a:prstGeom>
          <a:noFill/>
          <a:ln w="9525">
            <a:noFill/>
          </a:ln>
        </p:spPr>
        <p:txBody>
          <a:bodyPr>
            <a:spAutoFit/>
          </a:bodyPr>
          <a:p>
            <a:r>
              <a:rPr lang="zh-CN" altLang="en-US" sz="2400" dirty="0">
                <a:solidFill>
                  <a:schemeClr val="tx2"/>
                </a:solidFill>
                <a:latin typeface="宋体" panose="02010600030101010101" pitchFamily="2" charset="-122"/>
              </a:rPr>
              <a:t>瞳孔</a:t>
            </a:r>
            <a:endParaRPr lang="zh-CN" altLang="en-US" sz="2400" dirty="0">
              <a:solidFill>
                <a:schemeClr val="tx2"/>
              </a:solidFill>
              <a:latin typeface="宋体" panose="02010600030101010101" pitchFamily="2" charset="-122"/>
            </a:endParaRPr>
          </a:p>
        </p:txBody>
      </p:sp>
      <p:sp>
        <p:nvSpPr>
          <p:cNvPr id="5128" name="Text Box 22"/>
          <p:cNvSpPr txBox="1"/>
          <p:nvPr/>
        </p:nvSpPr>
        <p:spPr>
          <a:xfrm>
            <a:off x="1476375" y="1701800"/>
            <a:ext cx="1187450" cy="457200"/>
          </a:xfrm>
          <a:prstGeom prst="rect">
            <a:avLst/>
          </a:prstGeom>
          <a:noFill/>
          <a:ln w="9525">
            <a:noFill/>
          </a:ln>
        </p:spPr>
        <p:txBody>
          <a:bodyPr>
            <a:spAutoFit/>
          </a:bodyPr>
          <a:p>
            <a:r>
              <a:rPr lang="zh-CN" altLang="en-US" sz="2400" dirty="0">
                <a:solidFill>
                  <a:schemeClr val="tx2"/>
                </a:solidFill>
                <a:latin typeface="宋体" panose="02010600030101010101" pitchFamily="2" charset="-122"/>
              </a:rPr>
              <a:t>睫状体</a:t>
            </a:r>
            <a:endParaRPr lang="zh-CN" altLang="en-US" sz="2400" dirty="0">
              <a:solidFill>
                <a:schemeClr val="tx2"/>
              </a:solidFill>
              <a:latin typeface="宋体" panose="02010600030101010101" pitchFamily="2" charset="-122"/>
            </a:endParaRPr>
          </a:p>
        </p:txBody>
      </p:sp>
      <p:sp>
        <p:nvSpPr>
          <p:cNvPr id="5129" name="Text Box 23"/>
          <p:cNvSpPr txBox="1"/>
          <p:nvPr/>
        </p:nvSpPr>
        <p:spPr>
          <a:xfrm>
            <a:off x="7235825" y="2039938"/>
            <a:ext cx="1792288" cy="457200"/>
          </a:xfrm>
          <a:prstGeom prst="rect">
            <a:avLst/>
          </a:prstGeom>
          <a:noFill/>
          <a:ln w="9525">
            <a:noFill/>
          </a:ln>
        </p:spPr>
        <p:txBody>
          <a:bodyPr>
            <a:spAutoFit/>
          </a:bodyPr>
          <a:p>
            <a:r>
              <a:rPr lang="zh-CN" altLang="en-US" sz="2400" dirty="0">
                <a:solidFill>
                  <a:srgbClr val="000000"/>
                </a:solidFill>
                <a:latin typeface="宋体" panose="02010600030101010101" pitchFamily="2" charset="-122"/>
              </a:rPr>
              <a:t>玻璃体</a:t>
            </a:r>
            <a:endParaRPr lang="zh-CN" altLang="en-US" sz="2400" dirty="0">
              <a:solidFill>
                <a:srgbClr val="000000"/>
              </a:solidFill>
              <a:latin typeface="宋体" panose="02010600030101010101" pitchFamily="2" charset="-122"/>
            </a:endParaRPr>
          </a:p>
        </p:txBody>
      </p:sp>
      <p:sp>
        <p:nvSpPr>
          <p:cNvPr id="5130" name="Line 24"/>
          <p:cNvSpPr/>
          <p:nvPr/>
        </p:nvSpPr>
        <p:spPr>
          <a:xfrm flipH="1">
            <a:off x="6462713" y="4149725"/>
            <a:ext cx="449262" cy="1754188"/>
          </a:xfrm>
          <a:prstGeom prst="line">
            <a:avLst/>
          </a:prstGeom>
          <a:ln w="38100" cap="flat" cmpd="sng">
            <a:solidFill>
              <a:srgbClr val="FF0000"/>
            </a:solidFill>
            <a:prstDash val="solid"/>
            <a:miter/>
            <a:headEnd type="none" w="med" len="med"/>
            <a:tailEnd type="triangle" w="med" len="med"/>
          </a:ln>
        </p:spPr>
      </p:sp>
      <p:sp>
        <p:nvSpPr>
          <p:cNvPr id="5131" name="Text Box 25"/>
          <p:cNvSpPr txBox="1"/>
          <p:nvPr/>
        </p:nvSpPr>
        <p:spPr>
          <a:xfrm>
            <a:off x="5697538" y="5859463"/>
            <a:ext cx="1692275" cy="457200"/>
          </a:xfrm>
          <a:prstGeom prst="rect">
            <a:avLst/>
          </a:prstGeom>
          <a:noFill/>
          <a:ln w="9525">
            <a:noFill/>
          </a:ln>
        </p:spPr>
        <p:txBody>
          <a:bodyPr>
            <a:spAutoFit/>
          </a:bodyPr>
          <a:p>
            <a:r>
              <a:rPr lang="zh-CN" altLang="en-US" sz="2400" dirty="0">
                <a:solidFill>
                  <a:srgbClr val="000000"/>
                </a:solidFill>
                <a:latin typeface="宋体" panose="02010600030101010101" pitchFamily="2" charset="-122"/>
              </a:rPr>
              <a:t>视神经</a:t>
            </a:r>
            <a:endParaRPr lang="zh-CN" altLang="en-US" sz="2400" dirty="0">
              <a:solidFill>
                <a:srgbClr val="000000"/>
              </a:solidFill>
              <a:latin typeface="宋体" panose="02010600030101010101" pitchFamily="2" charset="-122"/>
            </a:endParaRPr>
          </a:p>
        </p:txBody>
      </p:sp>
      <p:sp>
        <p:nvSpPr>
          <p:cNvPr id="5132" name="Line 30"/>
          <p:cNvSpPr/>
          <p:nvPr/>
        </p:nvSpPr>
        <p:spPr>
          <a:xfrm flipV="1">
            <a:off x="5427663" y="2506663"/>
            <a:ext cx="1908175" cy="831850"/>
          </a:xfrm>
          <a:prstGeom prst="line">
            <a:avLst/>
          </a:prstGeom>
          <a:ln w="38100" cap="flat" cmpd="sng">
            <a:solidFill>
              <a:srgbClr val="FF0000"/>
            </a:solidFill>
            <a:prstDash val="solid"/>
            <a:miter/>
            <a:headEnd type="none" w="med" len="med"/>
            <a:tailEnd type="triangle" w="med" len="med"/>
          </a:ln>
        </p:spPr>
      </p:sp>
      <p:sp>
        <p:nvSpPr>
          <p:cNvPr id="5133" name="Line 31"/>
          <p:cNvSpPr/>
          <p:nvPr/>
        </p:nvSpPr>
        <p:spPr>
          <a:xfrm flipV="1">
            <a:off x="6508750" y="3338513"/>
            <a:ext cx="854075" cy="0"/>
          </a:xfrm>
          <a:prstGeom prst="line">
            <a:avLst/>
          </a:prstGeom>
          <a:ln w="38100" cap="flat" cmpd="sng">
            <a:solidFill>
              <a:srgbClr val="FF0000"/>
            </a:solidFill>
            <a:prstDash val="solid"/>
            <a:miter/>
            <a:headEnd type="none" w="med" len="med"/>
            <a:tailEnd type="triangle" w="med" len="med"/>
          </a:ln>
        </p:spPr>
      </p:sp>
      <p:sp>
        <p:nvSpPr>
          <p:cNvPr id="5134" name="Line 32"/>
          <p:cNvSpPr/>
          <p:nvPr/>
        </p:nvSpPr>
        <p:spPr>
          <a:xfrm flipH="1" flipV="1">
            <a:off x="2771775" y="2011363"/>
            <a:ext cx="809625" cy="561975"/>
          </a:xfrm>
          <a:prstGeom prst="line">
            <a:avLst/>
          </a:prstGeom>
          <a:ln w="38100" cap="flat" cmpd="sng">
            <a:solidFill>
              <a:srgbClr val="FF0000"/>
            </a:solidFill>
            <a:prstDash val="solid"/>
            <a:miter/>
            <a:headEnd type="none" w="med" len="med"/>
            <a:tailEnd type="triangle" w="med" len="med"/>
          </a:ln>
        </p:spPr>
      </p:sp>
      <p:sp>
        <p:nvSpPr>
          <p:cNvPr id="5135" name="Line 33"/>
          <p:cNvSpPr/>
          <p:nvPr/>
        </p:nvSpPr>
        <p:spPr>
          <a:xfrm flipH="1" flipV="1">
            <a:off x="1646238" y="2708275"/>
            <a:ext cx="1169987" cy="676275"/>
          </a:xfrm>
          <a:prstGeom prst="line">
            <a:avLst/>
          </a:prstGeom>
          <a:ln w="38100" cap="flat" cmpd="sng">
            <a:solidFill>
              <a:srgbClr val="FF0000"/>
            </a:solidFill>
            <a:prstDash val="solid"/>
            <a:miter/>
            <a:headEnd type="none" w="med" len="med"/>
            <a:tailEnd type="triangle" w="med" len="med"/>
          </a:ln>
        </p:spPr>
      </p:sp>
      <p:sp>
        <p:nvSpPr>
          <p:cNvPr id="5136" name="Line 34"/>
          <p:cNvSpPr/>
          <p:nvPr/>
        </p:nvSpPr>
        <p:spPr>
          <a:xfrm flipH="1" flipV="1">
            <a:off x="1646238" y="3338513"/>
            <a:ext cx="1846262" cy="495300"/>
          </a:xfrm>
          <a:prstGeom prst="line">
            <a:avLst/>
          </a:prstGeom>
          <a:ln w="38100" cap="flat" cmpd="sng">
            <a:solidFill>
              <a:srgbClr val="FF0000"/>
            </a:solidFill>
            <a:prstDash val="solid"/>
            <a:miter/>
            <a:headEnd type="none" w="med" len="med"/>
            <a:tailEnd type="triangle" w="med" len="med"/>
          </a:ln>
        </p:spPr>
      </p:sp>
      <p:sp>
        <p:nvSpPr>
          <p:cNvPr id="5137" name="Line 35"/>
          <p:cNvSpPr/>
          <p:nvPr/>
        </p:nvSpPr>
        <p:spPr>
          <a:xfrm flipH="1">
            <a:off x="2411413" y="4014788"/>
            <a:ext cx="674687" cy="179387"/>
          </a:xfrm>
          <a:prstGeom prst="line">
            <a:avLst/>
          </a:prstGeom>
          <a:ln w="38100" cap="flat" cmpd="sng">
            <a:solidFill>
              <a:srgbClr val="FF0000"/>
            </a:solidFill>
            <a:prstDash val="solid"/>
            <a:miter/>
            <a:headEnd type="none" w="med" len="med"/>
            <a:tailEnd type="triangle" w="med" len="med"/>
          </a:ln>
        </p:spPr>
      </p:sp>
      <p:sp>
        <p:nvSpPr>
          <p:cNvPr id="11282" name="Text Box 3"/>
          <p:cNvSpPr txBox="1"/>
          <p:nvPr/>
        </p:nvSpPr>
        <p:spPr>
          <a:xfrm>
            <a:off x="1908175" y="981075"/>
            <a:ext cx="2447925" cy="5873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zh-CN" altLang="en-US" sz="3200" b="1" dirty="0">
                <a:solidFill>
                  <a:srgbClr val="0000FF"/>
                </a:solidFill>
                <a:latin typeface="宋体" panose="02010600030101010101" pitchFamily="2" charset="-122"/>
              </a:rPr>
              <a:t>眼球的结构</a:t>
            </a:r>
            <a:r>
              <a:rPr lang="zh-CN" altLang="en-US" sz="3200" dirty="0">
                <a:solidFill>
                  <a:srgbClr val="0066CC"/>
                </a:solidFill>
                <a:latin typeface="宋体" panose="02010600030101010101" pitchFamily="2" charset="-122"/>
              </a:rPr>
              <a:t>：</a:t>
            </a:r>
            <a:endParaRPr lang="zh-CN" altLang="en-US" sz="3200" dirty="0">
              <a:solidFill>
                <a:srgbClr val="0066CC"/>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1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3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51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3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5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51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133"/>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500"/>
                                  </p:stCondLst>
                                  <p:childTnLst>
                                    <p:set>
                                      <p:cBhvr>
                                        <p:cTn id="44" dur="1" fill="hold">
                                          <p:stCondLst>
                                            <p:cond delay="0"/>
                                          </p:stCondLst>
                                        </p:cTn>
                                        <p:tgtEl>
                                          <p:spTgt spid="51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3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500"/>
                                  </p:stCondLst>
                                  <p:childTnLst>
                                    <p:set>
                                      <p:cBhvr>
                                        <p:cTn id="51"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P spid="5127" grpId="0"/>
      <p:bldP spid="5128" grpId="0"/>
      <p:bldP spid="5129" grpId="0"/>
      <p:bldP spid="5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p:cNvPicPr>
            <a:picLocks noChangeAspect="1"/>
          </p:cNvPicPr>
          <p:nvPr/>
        </p:nvPicPr>
        <p:blipFill>
          <a:blip r:embed="rId1"/>
          <a:srcRect b="12540"/>
          <a:stretch>
            <a:fillRect/>
          </a:stretch>
        </p:blipFill>
        <p:spPr>
          <a:xfrm>
            <a:off x="107950" y="1485900"/>
            <a:ext cx="4932363" cy="3454400"/>
          </a:xfrm>
          <a:prstGeom prst="rect">
            <a:avLst/>
          </a:prstGeom>
          <a:noFill/>
          <a:ln w="9525">
            <a:noFill/>
          </a:ln>
        </p:spPr>
      </p:pic>
      <p:sp>
        <p:nvSpPr>
          <p:cNvPr id="6147" name="Text Box 3"/>
          <p:cNvSpPr txBox="1">
            <a:spLocks noChangeArrowheads="1"/>
          </p:cNvSpPr>
          <p:nvPr/>
        </p:nvSpPr>
        <p:spPr bwMode="auto">
          <a:xfrm>
            <a:off x="4789488" y="1485900"/>
            <a:ext cx="4354513" cy="639763"/>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眼球好像一架</a:t>
            </a:r>
            <a:r>
              <a:rPr kumimoji="0" lang="zh-CN" altLang="en-US" sz="3600" b="1" kern="1200" cap="none" spc="0" normalizeH="0" baseline="0" noProof="0" smtClean="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hlinkClick r:id="rId2" action="ppaction://hlinkfile"/>
              </a:rPr>
              <a:t>照相机</a:t>
            </a:r>
            <a:r>
              <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6148" name="Text Box 4"/>
          <p:cNvSpPr txBox="1"/>
          <p:nvPr/>
        </p:nvSpPr>
        <p:spPr>
          <a:xfrm>
            <a:off x="5148263" y="2492375"/>
            <a:ext cx="4013200" cy="2838450"/>
          </a:xfrm>
          <a:prstGeom prst="rect">
            <a:avLst/>
          </a:prstGeom>
          <a:noFill/>
          <a:ln w="9525">
            <a:noFill/>
          </a:ln>
        </p:spPr>
        <p:txBody>
          <a:bodyPr>
            <a:spAutoFit/>
          </a:bodyPr>
          <a:p>
            <a:pPr>
              <a:spcBef>
                <a:spcPct val="50000"/>
              </a:spcBef>
            </a:pPr>
            <a:r>
              <a:rPr lang="zh-CN" altLang="en-US" sz="3600" b="1" dirty="0">
                <a:latin typeface="Arial" panose="020B0604020202020204" pitchFamily="34" charset="0"/>
              </a:rPr>
              <a:t>眼睛中的角膜、瞳孔、晶状体和玻璃体共同作用，相当于“</a:t>
            </a:r>
            <a:r>
              <a:rPr lang="zh-CN" altLang="en-US" sz="3600" b="1" dirty="0">
                <a:solidFill>
                  <a:srgbClr val="FF3300"/>
                </a:solidFill>
                <a:latin typeface="Arial" panose="020B0604020202020204" pitchFamily="34" charset="0"/>
              </a:rPr>
              <a:t>凸透镜</a:t>
            </a:r>
            <a:r>
              <a:rPr lang="zh-CN" altLang="en-US" sz="3600" b="1" dirty="0">
                <a:latin typeface="Arial" panose="020B0604020202020204" pitchFamily="34" charset="0"/>
              </a:rPr>
              <a:t>”，视网膜相当于“</a:t>
            </a:r>
            <a:r>
              <a:rPr lang="zh-CN" altLang="en-US" sz="3600" b="1" dirty="0">
                <a:solidFill>
                  <a:srgbClr val="FF3300"/>
                </a:solidFill>
                <a:latin typeface="Arial" panose="020B0604020202020204" pitchFamily="34" charset="0"/>
              </a:rPr>
              <a:t>屏幕</a:t>
            </a:r>
            <a:r>
              <a:rPr lang="zh-CN" altLang="en-US" sz="3600" b="1" dirty="0">
                <a:latin typeface="Arial" panose="020B0604020202020204" pitchFamily="34" charset="0"/>
              </a:rPr>
              <a:t>”。</a:t>
            </a:r>
            <a:endParaRPr lang="zh-CN" altLang="en-US" sz="3600" b="1" dirty="0">
              <a:latin typeface="Arial" panose="020B0604020202020204" pitchFamily="34" charset="0"/>
            </a:endParaRPr>
          </a:p>
        </p:txBody>
      </p:sp>
      <p:sp>
        <p:nvSpPr>
          <p:cNvPr id="6149" name="Rectangle 5"/>
          <p:cNvSpPr>
            <a:spLocks noChangeArrowheads="1"/>
          </p:cNvSpPr>
          <p:nvPr/>
        </p:nvSpPr>
        <p:spPr bwMode="auto">
          <a:xfrm>
            <a:off x="1112838" y="5589588"/>
            <a:ext cx="7705725" cy="1017588"/>
          </a:xfrm>
          <a:prstGeom prst="rect">
            <a:avLst/>
          </a:prstGeom>
          <a:noFill/>
          <a:ln w="9525">
            <a:noFill/>
            <a:miter lim="800000"/>
          </a:ln>
          <a:effectLst/>
        </p:spPr>
        <p:txBody>
          <a:bodyPr>
            <a:spAutoFit/>
          </a:bodyPr>
          <a:lstStyle/>
          <a:p>
            <a:pPr marL="0" marR="0" lvl="0" indent="0" algn="l" defTabSz="914400" rtl="0" eaLnBrk="1" fontAlgn="base" latinLnBrk="0" hangingPunct="1">
              <a:lnSpc>
                <a:spcPct val="70000"/>
              </a:lnSpc>
              <a:spcBef>
                <a:spcPct val="50000"/>
              </a:spcBef>
              <a:spcAft>
                <a:spcPct val="0"/>
              </a:spcAft>
              <a:buClrTx/>
              <a:buSzTx/>
              <a:buFontTx/>
              <a:buNone/>
              <a:defRPr/>
            </a:pP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视网膜上的视神经细胞受到光的刺激，</a:t>
            </a:r>
            <a:endPar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70000"/>
              </a:lnSpc>
              <a:spcBef>
                <a:spcPct val="50000"/>
              </a:spcBef>
              <a:spcAft>
                <a:spcPct val="0"/>
              </a:spcAft>
              <a:buClrTx/>
              <a:buSzTx/>
              <a:buFontTx/>
              <a:buNone/>
              <a:defRPr/>
            </a:pP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把这个信号传给大脑，我们就看到了物体</a:t>
            </a:r>
            <a:endPar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by="(-#ppt_w*2)" calcmode="lin" valueType="num">
                                      <p:cBhvr rctx="PPT">
                                        <p:cTn id="12" dur="500" autoRev="1" fill="hold">
                                          <p:stCondLst>
                                            <p:cond delay="0"/>
                                          </p:stCondLst>
                                        </p:cTn>
                                        <p:tgtEl>
                                          <p:spTgt spid="6147"/>
                                        </p:tgtEl>
                                        <p:attrNameLst>
                                          <p:attrName>ppt_w</p:attrName>
                                        </p:attrNameLst>
                                      </p:cBhvr>
                                    </p:anim>
                                    <p:anim by="(#ppt_w*0.50)" calcmode="lin" valueType="num">
                                      <p:cBhvr>
                                        <p:cTn id="13" dur="500" decel="50000" autoRev="1" fill="hold">
                                          <p:stCondLst>
                                            <p:cond delay="0"/>
                                          </p:stCondLst>
                                        </p:cTn>
                                        <p:tgtEl>
                                          <p:spTgt spid="6147"/>
                                        </p:tgtEl>
                                        <p:attrNameLst>
                                          <p:attrName>ppt_x</p:attrName>
                                        </p:attrNameLst>
                                      </p:cBhvr>
                                    </p:anim>
                                    <p:anim from="(-#ppt_h/2)" to="(#ppt_y)" calcmode="lin" valueType="num">
                                      <p:cBhvr>
                                        <p:cTn id="14" dur="1000" fill="hold">
                                          <p:stCondLst>
                                            <p:cond delay="0"/>
                                          </p:stCondLst>
                                        </p:cTn>
                                        <p:tgtEl>
                                          <p:spTgt spid="6147"/>
                                        </p:tgtEl>
                                        <p:attrNameLst>
                                          <p:attrName>ppt_y</p:attrName>
                                        </p:attrNameLst>
                                      </p:cBhvr>
                                    </p:anim>
                                    <p:animRot by="21600000">
                                      <p:cBhvr>
                                        <p:cTn id="15" dur="1000" fill="hold">
                                          <p:stCondLst>
                                            <p:cond delay="0"/>
                                          </p:stCondLst>
                                        </p:cTn>
                                        <p:tgtEl>
                                          <p:spTgt spid="614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148"/>
                                        </p:tgtEl>
                                        <p:attrNameLst>
                                          <p:attrName>style.visibility</p:attrName>
                                        </p:attrNameLst>
                                      </p:cBhvr>
                                      <p:to>
                                        <p:strVal val="visible"/>
                                      </p:to>
                                    </p:set>
                                    <p:anim calcmode="lin" valueType="num">
                                      <p:cBhvr>
                                        <p:cTn id="20" dur="500" fill="hold"/>
                                        <p:tgtEl>
                                          <p:spTgt spid="614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148"/>
                                        </p:tgtEl>
                                        <p:attrNameLst>
                                          <p:attrName>ppt_y</p:attrName>
                                        </p:attrNameLst>
                                      </p:cBhvr>
                                      <p:tavLst>
                                        <p:tav tm="0">
                                          <p:val>
                                            <p:strVal val="#ppt_y"/>
                                          </p:val>
                                        </p:tav>
                                        <p:tav tm="100000">
                                          <p:val>
                                            <p:strVal val="#ppt_y"/>
                                          </p:val>
                                        </p:tav>
                                      </p:tavLst>
                                    </p:anim>
                                    <p:anim calcmode="lin" valueType="num">
                                      <p:cBhvr>
                                        <p:cTn id="22" dur="500" fill="hold"/>
                                        <p:tgtEl>
                                          <p:spTgt spid="614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14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148"/>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149"/>
                                        </p:tgtEl>
                                        <p:attrNameLst>
                                          <p:attrName>style.visibility</p:attrName>
                                        </p:attrNameLst>
                                      </p:cBhvr>
                                      <p:to>
                                        <p:strVal val="visible"/>
                                      </p:to>
                                    </p:set>
                                    <p:anim by="(-#ppt_w*2)" calcmode="lin" valueType="num">
                                      <p:cBhvr rctx="PPT">
                                        <p:cTn id="29" dur="500" autoRev="1" fill="hold">
                                          <p:stCondLst>
                                            <p:cond delay="0"/>
                                          </p:stCondLst>
                                        </p:cTn>
                                        <p:tgtEl>
                                          <p:spTgt spid="6149"/>
                                        </p:tgtEl>
                                        <p:attrNameLst>
                                          <p:attrName>ppt_w</p:attrName>
                                        </p:attrNameLst>
                                      </p:cBhvr>
                                    </p:anim>
                                    <p:anim by="(#ppt_w*0.50)" calcmode="lin" valueType="num">
                                      <p:cBhvr>
                                        <p:cTn id="30" dur="500" decel="50000" autoRev="1" fill="hold">
                                          <p:stCondLst>
                                            <p:cond delay="0"/>
                                          </p:stCondLst>
                                        </p:cTn>
                                        <p:tgtEl>
                                          <p:spTgt spid="6149"/>
                                        </p:tgtEl>
                                        <p:attrNameLst>
                                          <p:attrName>ppt_x</p:attrName>
                                        </p:attrNameLst>
                                      </p:cBhvr>
                                    </p:anim>
                                    <p:anim from="(-#ppt_h/2)" to="(#ppt_y)" calcmode="lin" valueType="num">
                                      <p:cBhvr>
                                        <p:cTn id="31" dur="1000" fill="hold">
                                          <p:stCondLst>
                                            <p:cond delay="0"/>
                                          </p:stCondLst>
                                        </p:cTn>
                                        <p:tgtEl>
                                          <p:spTgt spid="6149"/>
                                        </p:tgtEl>
                                        <p:attrNameLst>
                                          <p:attrName>ppt_y</p:attrName>
                                        </p:attrNameLst>
                                      </p:cBhvr>
                                    </p:anim>
                                    <p:animRot by="21600000">
                                      <p:cBhvr>
                                        <p:cTn id="32" dur="1000" fill="hold">
                                          <p:stCondLst>
                                            <p:cond delay="0"/>
                                          </p:stCondLst>
                                        </p:cTn>
                                        <p:tgtEl>
                                          <p:spTgt spid="6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p:bldP spid="6148" grpId="0"/>
      <p:bldP spid="614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AutoShape 2"/>
          <p:cNvSpPr/>
          <p:nvPr/>
        </p:nvSpPr>
        <p:spPr>
          <a:xfrm>
            <a:off x="1044575" y="1917700"/>
            <a:ext cx="8048625" cy="4679950"/>
          </a:xfrm>
          <a:prstGeom prst="roundRect">
            <a:avLst>
              <a:gd name="adj" fmla="val 16667"/>
            </a:avLst>
          </a:prstGeom>
          <a:solidFill>
            <a:srgbClr val="00FFFF"/>
          </a:solidFill>
          <a:ln w="47625" cap="flat" cmpd="sng">
            <a:solidFill>
              <a:srgbClr val="0033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028" name="AutoShape 4"/>
          <p:cNvSpPr/>
          <p:nvPr/>
        </p:nvSpPr>
        <p:spPr>
          <a:xfrm>
            <a:off x="6788150" y="2133600"/>
            <a:ext cx="2232025" cy="4175125"/>
          </a:xfrm>
          <a:prstGeom prst="roundRect">
            <a:avLst>
              <a:gd name="adj" fmla="val 16667"/>
            </a:avLst>
          </a:prstGeom>
          <a:solidFill>
            <a:srgbClr val="00FFFF"/>
          </a:solidFill>
          <a:ln w="47625" cap="flat" cmpd="sng">
            <a:solidFill>
              <a:srgbClr val="0033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7173" name="Rectangle 5"/>
          <p:cNvSpPr/>
          <p:nvPr/>
        </p:nvSpPr>
        <p:spPr>
          <a:xfrm>
            <a:off x="6827838" y="2206625"/>
            <a:ext cx="2192337" cy="4108450"/>
          </a:xfrm>
          <a:prstGeom prst="rect">
            <a:avLst/>
          </a:prstGeom>
          <a:noFill/>
          <a:ln w="9525">
            <a:noFill/>
          </a:ln>
        </p:spPr>
        <p:txBody>
          <a:bodyPr anchor="ctr">
            <a:spAutoFit/>
          </a:bodyPr>
          <a:p>
            <a:r>
              <a:rPr lang="zh-CN" altLang="en-US" sz="2400" b="1" dirty="0">
                <a:latin typeface="Arial" panose="020B0604020202020204" pitchFamily="34" charset="0"/>
              </a:rPr>
              <a:t>来自物体的光经晶状体折射后会聚在视网膜上形成物体倒立缩小的实像。视网膜上的视神经细胞受到光的刺激，把这个信号传给大脑，形成视觉。 </a:t>
            </a:r>
            <a:endParaRPr lang="zh-CN" altLang="en-US" sz="2400" b="1" dirty="0">
              <a:latin typeface="Arial" panose="020B0604020202020204" pitchFamily="34" charset="0"/>
            </a:endParaRPr>
          </a:p>
        </p:txBody>
      </p:sp>
      <p:sp>
        <p:nvSpPr>
          <p:cNvPr id="7174" name="Text Box 6"/>
          <p:cNvSpPr txBox="1"/>
          <p:nvPr/>
        </p:nvSpPr>
        <p:spPr>
          <a:xfrm>
            <a:off x="6745288" y="2349500"/>
            <a:ext cx="2376487" cy="3508375"/>
          </a:xfrm>
          <a:prstGeom prst="rect">
            <a:avLst/>
          </a:prstGeom>
          <a:noFill/>
          <a:ln w="9525">
            <a:noFill/>
          </a:ln>
        </p:spPr>
        <p:txBody>
          <a:bodyPr>
            <a:spAutoFit/>
          </a:bodyPr>
          <a:p>
            <a:r>
              <a:rPr lang="zh-CN" altLang="zh-CN" sz="2800" b="1" dirty="0">
                <a:latin typeface="Arial" panose="020B0604020202020204" pitchFamily="34" charset="0"/>
              </a:rPr>
              <a:t>①</a:t>
            </a:r>
            <a:r>
              <a:rPr lang="zh-CN" altLang="en-US" sz="2800" b="1" dirty="0">
                <a:latin typeface="Arial" panose="020B0604020202020204" pitchFamily="34" charset="0"/>
              </a:rPr>
              <a:t>眼球的结构很像我们曾经学过的什么？</a:t>
            </a:r>
            <a:endParaRPr lang="zh-CN" altLang="en-US" sz="2800" b="1" dirty="0">
              <a:latin typeface="Arial" panose="020B0604020202020204" pitchFamily="34" charset="0"/>
            </a:endParaRPr>
          </a:p>
          <a:p>
            <a:r>
              <a:rPr lang="zh-CN" altLang="zh-CN" sz="2800" b="1" dirty="0">
                <a:latin typeface="Arial" panose="020B0604020202020204" pitchFamily="34" charset="0"/>
              </a:rPr>
              <a:t> ②</a:t>
            </a:r>
            <a:r>
              <a:rPr lang="zh-CN" altLang="en-US" sz="2800" b="1" dirty="0">
                <a:latin typeface="Arial" panose="020B0604020202020204" pitchFamily="34" charset="0"/>
              </a:rPr>
              <a:t>晶状体和角膜的共同作用相当于什么？视网膜相当于什么？</a:t>
            </a:r>
            <a:endParaRPr lang="zh-CN" altLang="en-US" sz="2800" b="1" dirty="0">
              <a:latin typeface="Arial" panose="020B0604020202020204" pitchFamily="34" charset="0"/>
            </a:endParaRPr>
          </a:p>
        </p:txBody>
      </p:sp>
      <p:sp>
        <p:nvSpPr>
          <p:cNvPr id="7175" name="Text Box 7"/>
          <p:cNvSpPr txBox="1">
            <a:spLocks noChangeArrowheads="1"/>
          </p:cNvSpPr>
          <p:nvPr/>
        </p:nvSpPr>
        <p:spPr bwMode="auto">
          <a:xfrm>
            <a:off x="157163" y="1397000"/>
            <a:ext cx="3851275" cy="52070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zh-CN"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0" lang="zh-CN"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、眼睛的成像原理</a:t>
            </a:r>
            <a:endParaRPr kumimoji="0" lang="zh-CN"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1026" name="Picture 3"/>
          <p:cNvPicPr>
            <a:picLocks noChangeAspect="1"/>
          </p:cNvPicPr>
          <p:nvPr/>
        </p:nvPicPr>
        <p:blipFill>
          <a:blip r:embed="rId1"/>
          <a:stretch>
            <a:fillRect/>
          </a:stretch>
        </p:blipFill>
        <p:spPr>
          <a:xfrm>
            <a:off x="1333500" y="2206625"/>
            <a:ext cx="5362575" cy="4103688"/>
          </a:xfrm>
          <a:prstGeom prst="rect">
            <a:avLst/>
          </a:prstGeom>
          <a:noFill/>
          <a:ln w="9525" cap="flat" cmpd="sng">
            <a:solidFill>
              <a:schemeClr val="tx1"/>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subTnLst>
                                    <p:set>
                                      <p:cBhvr override="childStyle">
                                        <p:cTn dur="1" fill="hold" display="0" masterRel="nextClick" afterEffect="1"/>
                                        <p:tgtEl>
                                          <p:spTgt spid="717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linds(horizontal)">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3" descr="222"/>
          <p:cNvPicPr>
            <a:picLocks noChangeAspect="1"/>
          </p:cNvPicPr>
          <p:nvPr/>
        </p:nvPicPr>
        <p:blipFill>
          <a:blip r:embed="rId1"/>
          <a:stretch>
            <a:fillRect/>
          </a:stretch>
        </p:blipFill>
        <p:spPr>
          <a:xfrm>
            <a:off x="5940425" y="1489075"/>
            <a:ext cx="2590800" cy="2201863"/>
          </a:xfrm>
          <a:prstGeom prst="rect">
            <a:avLst/>
          </a:prstGeom>
          <a:noFill/>
          <a:ln w="9525">
            <a:noFill/>
          </a:ln>
        </p:spPr>
      </p:pic>
      <p:graphicFrame>
        <p:nvGraphicFramePr>
          <p:cNvPr id="8195" name="Object 4"/>
          <p:cNvGraphicFramePr>
            <a:graphicFrameLocks noChangeAspect="1"/>
          </p:cNvGraphicFramePr>
          <p:nvPr/>
        </p:nvGraphicFramePr>
        <p:xfrm>
          <a:off x="1187450" y="1344613"/>
          <a:ext cx="2619375" cy="2473325"/>
        </p:xfrm>
        <a:graphic>
          <a:graphicData uri="http://schemas.openxmlformats.org/presentationml/2006/ole">
            <mc:AlternateContent xmlns:mc="http://schemas.openxmlformats.org/markup-compatibility/2006">
              <mc:Choice xmlns:v="urn:schemas-microsoft-com:vml" Requires="v">
                <p:oleObj spid="_x0000_s3076" name="" r:id="rId2" imgW="2190750" imgH="2066925" progId="PBrush">
                  <p:embed/>
                </p:oleObj>
              </mc:Choice>
              <mc:Fallback>
                <p:oleObj name="" r:id="rId2" imgW="2190750" imgH="2066925" progId="PBrush">
                  <p:embed/>
                  <p:pic>
                    <p:nvPicPr>
                      <p:cNvPr id="0" name="图片 3075"/>
                      <p:cNvPicPr/>
                      <p:nvPr/>
                    </p:nvPicPr>
                    <p:blipFill>
                      <a:blip r:embed="rId3"/>
                      <a:stretch>
                        <a:fillRect/>
                      </a:stretch>
                    </p:blipFill>
                    <p:spPr>
                      <a:xfrm>
                        <a:off x="1187450" y="1344613"/>
                        <a:ext cx="2619375" cy="2473325"/>
                      </a:xfrm>
                      <a:prstGeom prst="rect">
                        <a:avLst/>
                      </a:prstGeom>
                      <a:noFill/>
                      <a:ln w="38100">
                        <a:noFill/>
                        <a:miter/>
                      </a:ln>
                    </p:spPr>
                  </p:pic>
                </p:oleObj>
              </mc:Fallback>
            </mc:AlternateContent>
          </a:graphicData>
        </a:graphic>
      </p:graphicFrame>
      <p:sp>
        <p:nvSpPr>
          <p:cNvPr id="8196" name="Text Box 5"/>
          <p:cNvSpPr txBox="1"/>
          <p:nvPr/>
        </p:nvSpPr>
        <p:spPr>
          <a:xfrm>
            <a:off x="250825" y="3722688"/>
            <a:ext cx="4267200" cy="1562100"/>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p>
            <a:pPr>
              <a:spcBef>
                <a:spcPct val="50000"/>
              </a:spcBef>
            </a:pPr>
            <a:endParaRPr lang="zh-CN" altLang="en-US" sz="2400" b="1" dirty="0">
              <a:latin typeface="Tahoma" panose="020B0604030504040204" pitchFamily="34" charset="0"/>
            </a:endParaRPr>
          </a:p>
          <a:p>
            <a:pPr>
              <a:spcBef>
                <a:spcPct val="50000"/>
              </a:spcBef>
            </a:pPr>
            <a:endParaRPr lang="zh-CN" altLang="en-US" sz="2400" b="1" dirty="0">
              <a:latin typeface="Tahoma" panose="020B0604030504040204" pitchFamily="34" charset="0"/>
            </a:endParaRPr>
          </a:p>
          <a:p>
            <a:pPr>
              <a:spcBef>
                <a:spcPct val="50000"/>
              </a:spcBef>
            </a:pPr>
            <a:endParaRPr lang="zh-CN" altLang="en-US" sz="2400" b="1" dirty="0">
              <a:latin typeface="Tahoma" panose="020B0604030504040204" pitchFamily="34" charset="0"/>
            </a:endParaRPr>
          </a:p>
        </p:txBody>
      </p:sp>
      <p:sp>
        <p:nvSpPr>
          <p:cNvPr id="8197" name="Text Box 6"/>
          <p:cNvSpPr txBox="1"/>
          <p:nvPr/>
        </p:nvSpPr>
        <p:spPr>
          <a:xfrm>
            <a:off x="4787900" y="3722688"/>
            <a:ext cx="4114800" cy="1562100"/>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en-US" altLang="zh-CN" sz="2400">
                <a:latin typeface="Tahoma" panose="020B0604030504040204" pitchFamily="34" charset="0"/>
              </a:rPr>
              <a:t>      </a:t>
            </a:r>
            <a:r>
              <a:rPr lang="zh-CN" altLang="en-US" sz="2400" b="1" dirty="0">
                <a:latin typeface="Tahoma" panose="020B0604030504040204" pitchFamily="34" charset="0"/>
              </a:rPr>
              <a:t>当睫状体收缩时</a:t>
            </a:r>
            <a:r>
              <a:rPr lang="zh-CN" altLang="en-US" sz="2400" dirty="0">
                <a:latin typeface="Tahoma" panose="020B0604030504040204" pitchFamily="34" charset="0"/>
              </a:rPr>
              <a:t>，</a:t>
            </a:r>
            <a:r>
              <a:rPr lang="zh-CN" altLang="en-US" sz="2400" dirty="0">
                <a:solidFill>
                  <a:srgbClr val="FF0000"/>
                </a:solidFill>
                <a:latin typeface="Tahoma" panose="020B0604030504040204" pitchFamily="34" charset="0"/>
              </a:rPr>
              <a:t>晶状体变厚</a:t>
            </a:r>
            <a:r>
              <a:rPr lang="zh-CN" altLang="en-US" sz="2400" dirty="0">
                <a:latin typeface="Tahoma" panose="020B0604030504040204" pitchFamily="34" charset="0"/>
              </a:rPr>
              <a:t>，</a:t>
            </a:r>
            <a:r>
              <a:rPr lang="zh-CN" altLang="en-US" sz="2400" b="1" dirty="0">
                <a:latin typeface="Tahoma" panose="020B0604030504040204" pitchFamily="34" charset="0"/>
              </a:rPr>
              <a:t>近处来的光线恰好会聚在视网膜上，眼球可以看清近处的物体。</a:t>
            </a:r>
            <a:endParaRPr lang="zh-CN" altLang="en-US" sz="2400" b="1" dirty="0">
              <a:latin typeface="Tahoma" panose="020B0604030504040204" pitchFamily="34" charset="0"/>
            </a:endParaRPr>
          </a:p>
        </p:txBody>
      </p:sp>
      <p:sp>
        <p:nvSpPr>
          <p:cNvPr id="8198" name="Line 7"/>
          <p:cNvSpPr/>
          <p:nvPr/>
        </p:nvSpPr>
        <p:spPr>
          <a:xfrm flipV="1">
            <a:off x="377825" y="2106613"/>
            <a:ext cx="1524000" cy="228600"/>
          </a:xfrm>
          <a:prstGeom prst="line">
            <a:avLst/>
          </a:prstGeom>
          <a:ln w="28575" cap="flat" cmpd="sng">
            <a:solidFill>
              <a:srgbClr val="FF0000"/>
            </a:solidFill>
            <a:prstDash val="solid"/>
            <a:headEnd type="none" w="med" len="med"/>
            <a:tailEnd type="triangle" w="med" len="med"/>
          </a:ln>
        </p:spPr>
      </p:sp>
      <p:sp>
        <p:nvSpPr>
          <p:cNvPr id="8199" name="Line 8"/>
          <p:cNvSpPr/>
          <p:nvPr/>
        </p:nvSpPr>
        <p:spPr>
          <a:xfrm>
            <a:off x="377825" y="2716213"/>
            <a:ext cx="1524000" cy="152400"/>
          </a:xfrm>
          <a:prstGeom prst="line">
            <a:avLst/>
          </a:prstGeom>
          <a:ln w="28575" cap="flat" cmpd="sng">
            <a:solidFill>
              <a:srgbClr val="FF0000"/>
            </a:solidFill>
            <a:prstDash val="solid"/>
            <a:headEnd type="none" w="med" len="med"/>
            <a:tailEnd type="triangle" w="med" len="med"/>
          </a:ln>
        </p:spPr>
      </p:sp>
      <p:sp>
        <p:nvSpPr>
          <p:cNvPr id="8200" name="Line 9"/>
          <p:cNvSpPr/>
          <p:nvPr/>
        </p:nvSpPr>
        <p:spPr>
          <a:xfrm flipV="1">
            <a:off x="1901825" y="2487613"/>
            <a:ext cx="1676400" cy="381000"/>
          </a:xfrm>
          <a:prstGeom prst="line">
            <a:avLst/>
          </a:prstGeom>
          <a:ln w="28575" cap="flat" cmpd="sng">
            <a:solidFill>
              <a:srgbClr val="FF0000"/>
            </a:solidFill>
            <a:prstDash val="solid"/>
            <a:headEnd type="none" w="med" len="med"/>
            <a:tailEnd type="triangle" w="med" len="med"/>
          </a:ln>
        </p:spPr>
      </p:sp>
      <p:sp>
        <p:nvSpPr>
          <p:cNvPr id="8201" name="Line 10"/>
          <p:cNvSpPr/>
          <p:nvPr/>
        </p:nvSpPr>
        <p:spPr>
          <a:xfrm>
            <a:off x="1901825" y="2106613"/>
            <a:ext cx="1676400" cy="381000"/>
          </a:xfrm>
          <a:prstGeom prst="line">
            <a:avLst/>
          </a:prstGeom>
          <a:ln w="28575" cap="flat" cmpd="sng">
            <a:solidFill>
              <a:srgbClr val="FF0000"/>
            </a:solidFill>
            <a:prstDash val="solid"/>
            <a:headEnd type="none" w="med" len="med"/>
            <a:tailEnd type="triangle" w="med" len="med"/>
          </a:ln>
        </p:spPr>
      </p:sp>
      <p:sp>
        <p:nvSpPr>
          <p:cNvPr id="8202" name="Line 11"/>
          <p:cNvSpPr/>
          <p:nvPr/>
        </p:nvSpPr>
        <p:spPr>
          <a:xfrm flipV="1">
            <a:off x="5407025" y="2327275"/>
            <a:ext cx="1371600" cy="381000"/>
          </a:xfrm>
          <a:prstGeom prst="line">
            <a:avLst/>
          </a:prstGeom>
          <a:ln w="28575" cap="flat" cmpd="sng">
            <a:solidFill>
              <a:srgbClr val="FF0000"/>
            </a:solidFill>
            <a:prstDash val="solid"/>
            <a:headEnd type="none" w="med" len="med"/>
            <a:tailEnd type="triangle" w="med" len="med"/>
          </a:ln>
        </p:spPr>
      </p:sp>
      <p:sp>
        <p:nvSpPr>
          <p:cNvPr id="8203" name="Line 12"/>
          <p:cNvSpPr/>
          <p:nvPr/>
        </p:nvSpPr>
        <p:spPr>
          <a:xfrm>
            <a:off x="5407025" y="2632075"/>
            <a:ext cx="1371600" cy="304800"/>
          </a:xfrm>
          <a:prstGeom prst="line">
            <a:avLst/>
          </a:prstGeom>
          <a:ln w="28575" cap="flat" cmpd="sng">
            <a:solidFill>
              <a:srgbClr val="FF0000"/>
            </a:solidFill>
            <a:prstDash val="solid"/>
            <a:headEnd type="none" w="med" len="med"/>
            <a:tailEnd type="triangle" w="med" len="med"/>
          </a:ln>
        </p:spPr>
      </p:sp>
      <p:sp>
        <p:nvSpPr>
          <p:cNvPr id="8204" name="Line 13"/>
          <p:cNvSpPr/>
          <p:nvPr/>
        </p:nvSpPr>
        <p:spPr>
          <a:xfrm>
            <a:off x="6778625" y="2327275"/>
            <a:ext cx="1600200" cy="228600"/>
          </a:xfrm>
          <a:prstGeom prst="line">
            <a:avLst/>
          </a:prstGeom>
          <a:ln w="28575" cap="flat" cmpd="sng">
            <a:solidFill>
              <a:srgbClr val="FF0000"/>
            </a:solidFill>
            <a:prstDash val="solid"/>
            <a:headEnd type="none" w="med" len="med"/>
            <a:tailEnd type="triangle" w="med" len="med"/>
          </a:ln>
        </p:spPr>
      </p:sp>
      <p:sp>
        <p:nvSpPr>
          <p:cNvPr id="8205" name="Line 14"/>
          <p:cNvSpPr/>
          <p:nvPr/>
        </p:nvSpPr>
        <p:spPr>
          <a:xfrm flipV="1">
            <a:off x="6778625" y="2555875"/>
            <a:ext cx="1600200" cy="381000"/>
          </a:xfrm>
          <a:prstGeom prst="line">
            <a:avLst/>
          </a:prstGeom>
          <a:ln w="28575" cap="flat" cmpd="sng">
            <a:solidFill>
              <a:srgbClr val="FF0000"/>
            </a:solidFill>
            <a:prstDash val="solid"/>
            <a:headEnd type="none" w="med" len="med"/>
            <a:tailEnd type="triangle" w="med" len="med"/>
          </a:ln>
        </p:spPr>
      </p:sp>
      <p:sp>
        <p:nvSpPr>
          <p:cNvPr id="8206" name="Text Box 14"/>
          <p:cNvSpPr txBox="1"/>
          <p:nvPr/>
        </p:nvSpPr>
        <p:spPr>
          <a:xfrm>
            <a:off x="268288" y="3821113"/>
            <a:ext cx="4232275" cy="1554162"/>
          </a:xfrm>
          <a:prstGeom prst="rect">
            <a:avLst/>
          </a:prstGeom>
          <a:noFill/>
          <a:ln w="9525">
            <a:noFill/>
          </a:ln>
        </p:spPr>
        <p:txBody>
          <a:bodyPr>
            <a:spAutoFit/>
          </a:bodyPr>
          <a:p>
            <a:r>
              <a:rPr lang="en-US" altLang="zh-CN" sz="2400">
                <a:solidFill>
                  <a:schemeClr val="bg1"/>
                </a:solidFill>
                <a:latin typeface="Tahoma" panose="020B0604030504040204" pitchFamily="34" charset="0"/>
              </a:rPr>
              <a:t>  </a:t>
            </a:r>
            <a:r>
              <a:rPr lang="en-US" altLang="zh-CN" sz="2400">
                <a:latin typeface="Tahoma" panose="020B0604030504040204" pitchFamily="34" charset="0"/>
              </a:rPr>
              <a:t> </a:t>
            </a:r>
            <a:r>
              <a:rPr lang="zh-CN" altLang="en-US" sz="2400" b="1" dirty="0">
                <a:latin typeface="Tahoma" panose="020B0604030504040204" pitchFamily="34" charset="0"/>
              </a:rPr>
              <a:t>当睫状体放松时</a:t>
            </a:r>
            <a:r>
              <a:rPr lang="zh-CN" altLang="en-US" sz="2400" dirty="0">
                <a:latin typeface="Tahoma" panose="020B0604030504040204" pitchFamily="34" charset="0"/>
              </a:rPr>
              <a:t>，</a:t>
            </a:r>
            <a:r>
              <a:rPr lang="zh-CN" altLang="en-US" sz="2400" dirty="0">
                <a:solidFill>
                  <a:srgbClr val="FF0000"/>
                </a:solidFill>
                <a:latin typeface="Tahoma" panose="020B0604030504040204" pitchFamily="34" charset="0"/>
              </a:rPr>
              <a:t>晶状体变薄</a:t>
            </a:r>
            <a:r>
              <a:rPr lang="zh-CN" altLang="en-US" sz="2400" dirty="0">
                <a:latin typeface="Tahoma" panose="020B0604030504040204" pitchFamily="34" charset="0"/>
              </a:rPr>
              <a:t>，</a:t>
            </a:r>
            <a:r>
              <a:rPr lang="zh-CN" altLang="en-US" sz="2400" b="1" dirty="0">
                <a:latin typeface="Tahoma" panose="020B0604030504040204" pitchFamily="34" charset="0"/>
              </a:rPr>
              <a:t>远处来的光线恰好会聚在视网膜上，眼球可以看清远处的物体。</a:t>
            </a:r>
            <a:endParaRPr lang="zh-CN" altLang="en-US" sz="2400" b="1"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wipe(left)">
                                      <p:cBhvr>
                                        <p:cTn id="15" dur="500"/>
                                        <p:tgtEl>
                                          <p:spTgt spid="820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wipe(left)">
                                      <p:cBhvr>
                                        <p:cTn id="19" dur="500"/>
                                        <p:tgtEl>
                                          <p:spTgt spid="819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left)">
                                      <p:cBhvr>
                                        <p:cTn id="23" dur="500"/>
                                        <p:tgtEl>
                                          <p:spTgt spid="82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blinds(horizontal)">
                                      <p:cBhvr>
                                        <p:cTn id="28" dur="500"/>
                                        <p:tgtEl>
                                          <p:spTgt spid="819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206"/>
                                        </p:tgtEl>
                                        <p:attrNameLst>
                                          <p:attrName>style.visibility</p:attrName>
                                        </p:attrNameLst>
                                      </p:cBhvr>
                                      <p:to>
                                        <p:strVal val="visible"/>
                                      </p:to>
                                    </p:set>
                                    <p:animEffect transition="in" filter="blinds(horizontal)">
                                      <p:cBhvr>
                                        <p:cTn id="31" dur="500"/>
                                        <p:tgtEl>
                                          <p:spTgt spid="820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197"/>
                                        </p:tgtEl>
                                        <p:attrNameLst>
                                          <p:attrName>style.visibility</p:attrName>
                                        </p:attrNameLst>
                                      </p:cBhvr>
                                      <p:to>
                                        <p:strVal val="visible"/>
                                      </p:to>
                                    </p:set>
                                    <p:animEffect transition="in" filter="blinds(horizontal)">
                                      <p:cBhvr>
                                        <p:cTn id="36" dur="500"/>
                                        <p:tgtEl>
                                          <p:spTgt spid="8197"/>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499"/>
                                          </p:stCondLst>
                                        </p:cTn>
                                        <p:tgtEl>
                                          <p:spTgt spid="819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202"/>
                                        </p:tgtEl>
                                        <p:attrNameLst>
                                          <p:attrName>style.visibility</p:attrName>
                                        </p:attrNameLst>
                                      </p:cBhvr>
                                      <p:to>
                                        <p:strVal val="visible"/>
                                      </p:to>
                                    </p:set>
                                    <p:animEffect transition="in" filter="wipe(left)">
                                      <p:cBhvr>
                                        <p:cTn id="44" dur="500"/>
                                        <p:tgtEl>
                                          <p:spTgt spid="820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8204"/>
                                        </p:tgtEl>
                                        <p:attrNameLst>
                                          <p:attrName>style.visibility</p:attrName>
                                        </p:attrNameLst>
                                      </p:cBhvr>
                                      <p:to>
                                        <p:strVal val="visible"/>
                                      </p:to>
                                    </p:set>
                                    <p:animEffect transition="in" filter="wipe(left)">
                                      <p:cBhvr>
                                        <p:cTn id="48" dur="500"/>
                                        <p:tgtEl>
                                          <p:spTgt spid="8204"/>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8203"/>
                                        </p:tgtEl>
                                        <p:attrNameLst>
                                          <p:attrName>style.visibility</p:attrName>
                                        </p:attrNameLst>
                                      </p:cBhvr>
                                      <p:to>
                                        <p:strVal val="visible"/>
                                      </p:to>
                                    </p:set>
                                    <p:animEffect transition="in" filter="wipe(left)">
                                      <p:cBhvr>
                                        <p:cTn id="52" dur="500"/>
                                        <p:tgtEl>
                                          <p:spTgt spid="8203"/>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8205"/>
                                        </p:tgtEl>
                                        <p:attrNameLst>
                                          <p:attrName>style.visibility</p:attrName>
                                        </p:attrNameLst>
                                      </p:cBhvr>
                                      <p:to>
                                        <p:strVal val="visible"/>
                                      </p:to>
                                    </p:set>
                                    <p:animEffect transition="in" filter="wipe(left)">
                                      <p:cBhvr>
                                        <p:cTn id="56"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animBg="1"/>
      <p:bldP spid="8197" grpId="0" bldLvl="0" animBg="1"/>
      <p:bldP spid="8206"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3"/>
          <p:cNvSpPr txBox="1"/>
          <p:nvPr/>
        </p:nvSpPr>
        <p:spPr>
          <a:xfrm>
            <a:off x="1341438" y="3576638"/>
            <a:ext cx="7056437" cy="519112"/>
          </a:xfrm>
          <a:prstGeom prst="rect">
            <a:avLst/>
          </a:prstGeom>
          <a:noFill/>
          <a:ln w="9525">
            <a:noFill/>
          </a:ln>
        </p:spPr>
        <p:txBody>
          <a:bodyPr>
            <a:spAutoFit/>
          </a:bodyPr>
          <a:p>
            <a:pPr>
              <a:spcBef>
                <a:spcPct val="50000"/>
              </a:spcBef>
            </a:pPr>
            <a:r>
              <a:rPr lang="zh-CN" altLang="en-US" dirty="0">
                <a:solidFill>
                  <a:srgbClr val="0D0D0D"/>
                </a:solidFill>
                <a:latin typeface="楷体_GB2312" pitchFamily="1" charset="-122"/>
              </a:rPr>
              <a:t>　　</a:t>
            </a:r>
            <a:endParaRPr lang="zh-CN" altLang="en-US" dirty="0">
              <a:solidFill>
                <a:srgbClr val="0D0D0D"/>
              </a:solidFill>
              <a:latin typeface="楷体_GB2312" pitchFamily="1" charset="-122"/>
            </a:endParaRPr>
          </a:p>
        </p:txBody>
      </p:sp>
      <p:sp>
        <p:nvSpPr>
          <p:cNvPr id="13315" name="TextBox 7"/>
          <p:cNvSpPr txBox="1"/>
          <p:nvPr/>
        </p:nvSpPr>
        <p:spPr>
          <a:xfrm>
            <a:off x="1835150" y="836613"/>
            <a:ext cx="5689600" cy="639762"/>
          </a:xfrm>
          <a:prstGeom prst="rect">
            <a:avLst/>
          </a:prstGeom>
          <a:noFill/>
          <a:ln w="9525">
            <a:noFill/>
          </a:ln>
        </p:spPr>
        <p:txBody>
          <a:bodyPr>
            <a:spAutoFit/>
          </a:bodyPr>
          <a:p>
            <a:r>
              <a:rPr lang="zh-CN" altLang="en-US" sz="3600" dirty="0">
                <a:solidFill>
                  <a:srgbClr val="0066CC"/>
                </a:solidFill>
                <a:latin typeface="宋体" panose="02010600030101010101" pitchFamily="2" charset="-122"/>
              </a:rPr>
              <a:t>人眼是如何看到物体的？</a:t>
            </a:r>
            <a:endParaRPr lang="zh-CN" altLang="en-US" sz="3600" dirty="0">
              <a:solidFill>
                <a:srgbClr val="0066CC"/>
              </a:solidFill>
              <a:latin typeface="宋体" panose="02010600030101010101" pitchFamily="2" charset="-122"/>
            </a:endParaRPr>
          </a:p>
        </p:txBody>
      </p:sp>
      <p:sp>
        <p:nvSpPr>
          <p:cNvPr id="9220" name="TextBox 11"/>
          <p:cNvSpPr txBox="1"/>
          <p:nvPr/>
        </p:nvSpPr>
        <p:spPr>
          <a:xfrm>
            <a:off x="7666038" y="2162175"/>
            <a:ext cx="609600" cy="3498850"/>
          </a:xfrm>
          <a:prstGeom prst="rect">
            <a:avLst/>
          </a:prstGeom>
          <a:noFill/>
          <a:ln w="9525">
            <a:noFill/>
          </a:ln>
        </p:spPr>
        <p:txBody>
          <a:bodyPr vert="eaVert">
            <a:spAutoFit/>
          </a:bodyPr>
          <a:p>
            <a:r>
              <a:rPr lang="zh-CN" altLang="en-US" sz="2800" dirty="0">
                <a:solidFill>
                  <a:srgbClr val="0066CC"/>
                </a:solidFill>
                <a:latin typeface="宋体" panose="02010600030101010101" pitchFamily="2" charset="-122"/>
              </a:rPr>
              <a:t>对比，发现了什么？</a:t>
            </a:r>
            <a:endParaRPr lang="zh-CN" altLang="en-US" sz="2800" dirty="0">
              <a:solidFill>
                <a:srgbClr val="0066CC"/>
              </a:solidFill>
              <a:latin typeface="宋体" panose="02010600030101010101" pitchFamily="2" charset="-122"/>
            </a:endParaRPr>
          </a:p>
        </p:txBody>
      </p:sp>
      <p:sp>
        <p:nvSpPr>
          <p:cNvPr id="9221" name="左大括号 13"/>
          <p:cNvSpPr/>
          <p:nvPr/>
        </p:nvSpPr>
        <p:spPr>
          <a:xfrm flipH="1">
            <a:off x="7015163" y="1638300"/>
            <a:ext cx="357187" cy="5000625"/>
          </a:xfrm>
          <a:prstGeom prst="leftBrace">
            <a:avLst>
              <a:gd name="adj1" fmla="val 8361"/>
              <a:gd name="adj2" fmla="val 50000"/>
            </a:avLst>
          </a:prstGeom>
          <a:solidFill>
            <a:schemeClr val="bg1"/>
          </a:solidFill>
          <a:ln w="28575" cap="flat" cmpd="sng">
            <a:solidFill>
              <a:schemeClr val="tx2"/>
            </a:solidFill>
            <a:prstDash val="solid"/>
            <a:headEnd type="none" w="med" len="med"/>
            <a:tailEnd type="none" w="med" len="med"/>
          </a:ln>
        </p:spPr>
        <p:txBody>
          <a:bodyPr/>
          <a:p>
            <a:endParaRPr lang="zh-CN" altLang="en-US" dirty="0">
              <a:latin typeface="Arial" panose="020B0604020202020204" pitchFamily="34" charset="0"/>
            </a:endParaRPr>
          </a:p>
        </p:txBody>
      </p:sp>
      <p:sp>
        <p:nvSpPr>
          <p:cNvPr id="9222" name="TextBox 14"/>
          <p:cNvSpPr txBox="1"/>
          <p:nvPr/>
        </p:nvSpPr>
        <p:spPr>
          <a:xfrm>
            <a:off x="1301750" y="4067175"/>
            <a:ext cx="3127375" cy="517525"/>
          </a:xfrm>
          <a:prstGeom prst="rect">
            <a:avLst/>
          </a:prstGeom>
          <a:noFill/>
          <a:ln w="9525">
            <a:noFill/>
          </a:ln>
        </p:spPr>
        <p:txBody>
          <a:bodyPr>
            <a:spAutoFit/>
          </a:bodyPr>
          <a:p>
            <a:r>
              <a:rPr lang="zh-CN" altLang="en-US" sz="2800" dirty="0">
                <a:solidFill>
                  <a:schemeClr val="tx2"/>
                </a:solidFill>
                <a:latin typeface="宋体" panose="02010600030101010101" pitchFamily="2" charset="-122"/>
              </a:rPr>
              <a:t>照相机成像的过程</a:t>
            </a:r>
            <a:endParaRPr lang="zh-CN" altLang="en-US" sz="2800" dirty="0">
              <a:solidFill>
                <a:schemeClr val="tx2"/>
              </a:solidFill>
              <a:latin typeface="宋体" panose="02010600030101010101" pitchFamily="2" charset="-122"/>
            </a:endParaRPr>
          </a:p>
        </p:txBody>
      </p:sp>
      <p:sp>
        <p:nvSpPr>
          <p:cNvPr id="9223" name="TextBox 15"/>
          <p:cNvSpPr txBox="1"/>
          <p:nvPr/>
        </p:nvSpPr>
        <p:spPr>
          <a:xfrm>
            <a:off x="1331913" y="1628775"/>
            <a:ext cx="2695575" cy="519113"/>
          </a:xfrm>
          <a:prstGeom prst="rect">
            <a:avLst/>
          </a:prstGeom>
          <a:noFill/>
          <a:ln w="9525">
            <a:noFill/>
          </a:ln>
        </p:spPr>
        <p:txBody>
          <a:bodyPr>
            <a:spAutoFit/>
          </a:bodyPr>
          <a:p>
            <a:r>
              <a:rPr lang="zh-CN" altLang="en-US" sz="2800" dirty="0">
                <a:solidFill>
                  <a:schemeClr val="tx2"/>
                </a:solidFill>
                <a:latin typeface="宋体" panose="02010600030101010101" pitchFamily="2" charset="-122"/>
              </a:rPr>
              <a:t>人眼视物的过程</a:t>
            </a:r>
            <a:endParaRPr lang="zh-CN" altLang="en-US" sz="2800" dirty="0">
              <a:solidFill>
                <a:schemeClr val="tx2"/>
              </a:solidFill>
              <a:latin typeface="宋体" panose="02010600030101010101" pitchFamily="2" charset="-122"/>
            </a:endParaRPr>
          </a:p>
        </p:txBody>
      </p:sp>
      <p:pic>
        <p:nvPicPr>
          <p:cNvPr id="9224" name="Picture 3" descr="E:\W020100824555489474043.jpg"/>
          <p:cNvPicPr>
            <a:picLocks noChangeAspect="1"/>
          </p:cNvPicPr>
          <p:nvPr/>
        </p:nvPicPr>
        <p:blipFill>
          <a:blip r:embed="rId1"/>
          <a:srcRect l="18291" t="18719" r="50220" b="71298"/>
          <a:stretch>
            <a:fillRect/>
          </a:stretch>
        </p:blipFill>
        <p:spPr>
          <a:xfrm>
            <a:off x="1403350" y="4725988"/>
            <a:ext cx="5162550" cy="2033587"/>
          </a:xfrm>
          <a:prstGeom prst="rect">
            <a:avLst/>
          </a:prstGeom>
          <a:noFill/>
          <a:ln w="9525">
            <a:noFill/>
          </a:ln>
        </p:spPr>
      </p:pic>
      <p:pic>
        <p:nvPicPr>
          <p:cNvPr id="9225" name="Picture 2"/>
          <p:cNvPicPr>
            <a:picLocks noChangeAspect="1"/>
          </p:cNvPicPr>
          <p:nvPr/>
        </p:nvPicPr>
        <p:blipFill>
          <a:blip r:embed="rId2"/>
          <a:stretch>
            <a:fillRect/>
          </a:stretch>
        </p:blipFill>
        <p:spPr>
          <a:xfrm>
            <a:off x="4779963" y="2268538"/>
            <a:ext cx="1709737" cy="1485900"/>
          </a:xfrm>
          <a:prstGeom prst="rect">
            <a:avLst/>
          </a:prstGeom>
          <a:noFill/>
          <a:ln w="9525">
            <a:noFill/>
          </a:ln>
        </p:spPr>
      </p:pic>
      <p:pic>
        <p:nvPicPr>
          <p:cNvPr id="9226" name="Picture 7" descr="E:\040407582722.jpg"/>
          <p:cNvPicPr>
            <a:picLocks noChangeAspect="1"/>
          </p:cNvPicPr>
          <p:nvPr/>
        </p:nvPicPr>
        <p:blipFill>
          <a:blip r:embed="rId3"/>
          <a:srcRect l="88086" b="77972"/>
          <a:stretch>
            <a:fillRect/>
          </a:stretch>
        </p:blipFill>
        <p:spPr>
          <a:xfrm>
            <a:off x="1443038" y="2495550"/>
            <a:ext cx="1071562" cy="1357313"/>
          </a:xfrm>
          <a:prstGeom prst="rect">
            <a:avLst/>
          </a:prstGeom>
          <a:noFill/>
          <a:ln w="9525">
            <a:noFill/>
          </a:ln>
        </p:spPr>
      </p:pic>
      <p:grpSp>
        <p:nvGrpSpPr>
          <p:cNvPr id="2" name="组合 44"/>
          <p:cNvGrpSpPr/>
          <p:nvPr/>
        </p:nvGrpSpPr>
        <p:grpSpPr>
          <a:xfrm rot="540968">
            <a:off x="2035175" y="2693988"/>
            <a:ext cx="4275138" cy="358775"/>
            <a:chOff x="0" y="0"/>
            <a:chExt cx="4128654" cy="357190"/>
          </a:xfrm>
        </p:grpSpPr>
        <p:cxnSp>
          <p:nvCxnSpPr>
            <p:cNvPr id="13328" name="直接箭头连接符 41"/>
            <p:cNvCxnSpPr/>
            <p:nvPr/>
          </p:nvCxnSpPr>
          <p:spPr>
            <a:xfrm rot="-540967">
              <a:off x="0" y="0"/>
              <a:ext cx="2142891" cy="357190"/>
            </a:xfrm>
            <a:prstGeom prst="straightConnector1">
              <a:avLst/>
            </a:prstGeom>
            <a:ln w="28575" cap="flat" cmpd="sng">
              <a:solidFill>
                <a:srgbClr val="C00000"/>
              </a:solidFill>
              <a:prstDash val="solid"/>
              <a:headEnd type="none" w="med" len="med"/>
              <a:tailEnd type="arrow" w="med" len="med"/>
            </a:ln>
          </p:spPr>
        </p:cxnSp>
        <p:cxnSp>
          <p:nvCxnSpPr>
            <p:cNvPr id="13329" name="直接连接符 43"/>
            <p:cNvCxnSpPr/>
            <p:nvPr/>
          </p:nvCxnSpPr>
          <p:spPr>
            <a:xfrm>
              <a:off x="2056952" y="170116"/>
              <a:ext cx="2071702" cy="1588"/>
            </a:xfrm>
            <a:prstGeom prst="line">
              <a:avLst/>
            </a:prstGeom>
            <a:ln w="28575" cap="flat" cmpd="sng">
              <a:solidFill>
                <a:srgbClr val="C00000"/>
              </a:solidFill>
              <a:prstDash val="solid"/>
              <a:headEnd type="none" w="med" len="med"/>
              <a:tailEnd type="none" w="med" len="med"/>
            </a:ln>
          </p:spPr>
        </p:cxnSp>
      </p:grpSp>
      <p:grpSp>
        <p:nvGrpSpPr>
          <p:cNvPr id="3" name="组合 45"/>
          <p:cNvGrpSpPr/>
          <p:nvPr/>
        </p:nvGrpSpPr>
        <p:grpSpPr>
          <a:xfrm rot="-780533">
            <a:off x="2017713" y="3024188"/>
            <a:ext cx="4295775" cy="481012"/>
            <a:chOff x="0" y="0"/>
            <a:chExt cx="4114173" cy="504061"/>
          </a:xfrm>
        </p:grpSpPr>
        <p:cxnSp>
          <p:nvCxnSpPr>
            <p:cNvPr id="13326" name="直接箭头连接符 46"/>
            <p:cNvCxnSpPr/>
            <p:nvPr/>
          </p:nvCxnSpPr>
          <p:spPr>
            <a:xfrm rot="780533" flipV="1">
              <a:off x="0" y="0"/>
              <a:ext cx="2143139" cy="504061"/>
            </a:xfrm>
            <a:prstGeom prst="straightConnector1">
              <a:avLst/>
            </a:prstGeom>
            <a:ln w="28575" cap="flat" cmpd="sng">
              <a:solidFill>
                <a:srgbClr val="C00000"/>
              </a:solidFill>
              <a:prstDash val="solid"/>
              <a:headEnd type="none" w="med" len="med"/>
              <a:tailEnd type="arrow" w="med" len="med"/>
            </a:ln>
          </p:spPr>
        </p:cxnSp>
        <p:cxnSp>
          <p:nvCxnSpPr>
            <p:cNvPr id="13327" name="直接连接符 47"/>
            <p:cNvCxnSpPr/>
            <p:nvPr/>
          </p:nvCxnSpPr>
          <p:spPr>
            <a:xfrm>
              <a:off x="2042471" y="256380"/>
              <a:ext cx="2071702" cy="1588"/>
            </a:xfrm>
            <a:prstGeom prst="line">
              <a:avLst/>
            </a:prstGeom>
            <a:ln w="28575" cap="flat" cmpd="sng">
              <a:solidFill>
                <a:srgbClr val="C00000"/>
              </a:solidFill>
              <a:prstDash val="solid"/>
              <a:headEnd type="none" w="med" len="med"/>
              <a:tailEnd type="none" w="med" len="med"/>
            </a:ln>
          </p:spPr>
        </p:cxnSp>
      </p:grpSp>
      <p:sp>
        <p:nvSpPr>
          <p:cNvPr id="9233" name="矩形 51"/>
          <p:cNvSpPr/>
          <p:nvPr/>
        </p:nvSpPr>
        <p:spPr>
          <a:xfrm>
            <a:off x="6262688" y="2782888"/>
            <a:ext cx="46037" cy="428625"/>
          </a:xfrm>
          <a:prstGeom prst="rect">
            <a:avLst/>
          </a:prstGeom>
          <a:solidFill>
            <a:srgbClr val="007300"/>
          </a:solidFill>
          <a:ln w="3175" cap="flat" cmpd="sng">
            <a:solidFill>
              <a:srgbClr val="007300"/>
            </a:solidFill>
            <a:prstDash val="solid"/>
            <a:miter/>
            <a:headEnd type="none" w="med" len="med"/>
            <a:tailEnd type="none" w="med" len="med"/>
          </a:ln>
        </p:spPr>
        <p:txBody>
          <a:bodyP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2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2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2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ldLvl="0" animBg="1"/>
      <p:bldP spid="9222" grpId="0"/>
      <p:bldP spid="9223" grpId="0"/>
      <p:bldP spid="9233" grpId="0" bldLvl="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母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1630</Words>
  <Application>WPS 演示</Application>
  <PresentationFormat> </PresentationFormat>
  <Paragraphs>238</Paragraphs>
  <Slides>20</Slides>
  <Notes>0</Notes>
  <HiddenSlides>0</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7</vt:i4>
      </vt:variant>
      <vt:variant>
        <vt:lpstr>幻灯片标题</vt:lpstr>
      </vt:variant>
      <vt:variant>
        <vt:i4>20</vt:i4>
      </vt:variant>
    </vt:vector>
  </HeadingPairs>
  <TitlesOfParts>
    <vt:vector size="51" baseType="lpstr">
      <vt:lpstr>Arial</vt:lpstr>
      <vt:lpstr>宋体</vt:lpstr>
      <vt:lpstr>Wingdings</vt:lpstr>
      <vt:lpstr>Franklin Gothic Medium</vt:lpstr>
      <vt:lpstr>隶书</vt:lpstr>
      <vt:lpstr>Wingdings 2</vt:lpstr>
      <vt:lpstr>Wingdings 2</vt:lpstr>
      <vt:lpstr>Calibri</vt:lpstr>
      <vt:lpstr>微软雅黑</vt:lpstr>
      <vt:lpstr>方正姚体</vt:lpstr>
      <vt:lpstr>Times New Roman</vt:lpstr>
      <vt:lpstr>黑体</vt:lpstr>
      <vt:lpstr>幼圆</vt:lpstr>
      <vt:lpstr>华文行楷</vt:lpstr>
      <vt:lpstr>华文新魏</vt:lpstr>
      <vt:lpstr>楷体</vt:lpstr>
      <vt:lpstr>Monotype Corsiva</vt:lpstr>
      <vt:lpstr>Arial Unicode MS</vt:lpstr>
      <vt:lpstr>楷体_GB2312</vt:lpstr>
      <vt:lpstr>Comic Sans MS</vt:lpstr>
      <vt:lpstr>Tahoma</vt:lpstr>
      <vt:lpstr>新宋体</vt:lpstr>
      <vt:lpstr>母版</vt:lpstr>
      <vt:lpstr>1_跋涉</vt:lpstr>
      <vt:lpstr>PBrush</vt:lpstr>
      <vt:lpstr>PBrush</vt:lpstr>
      <vt:lpstr>PBrush</vt:lpstr>
      <vt:lpstr>PBrush</vt:lpstr>
      <vt:lpstr>PBrush</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人教版八年级物理上第五章  透镜及其应用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人教版八年级物理上第五章  透镜及其应用</dc:title>
  <dc:creator>gzhq</dc:creator>
  <dc:description>人教版八年级物理上第五章  透镜及其应用</dc:description>
  <dc:subject> </dc:subject>
  <cp:category>  </cp:category>
  <cp:lastModifiedBy>gzhq</cp:lastModifiedBy>
  <cp:revision>5</cp:revision>
  <dcterms:created xsi:type="dcterms:W3CDTF">2016-08-01T07:47:00Z</dcterms:created>
  <dcterms:modified xsi:type="dcterms:W3CDTF">2018-10-23T00:12:14Z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