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339502"/>
            <a:ext cx="3240359" cy="4043633"/>
          </a:xfrm>
          <a:prstGeom prst="rect">
            <a:avLst/>
          </a:prstGeom>
        </p:spPr>
      </p:pic>
      <p:sp>
        <p:nvSpPr>
          <p:cNvPr id="4" name="矩形 3"/>
          <p:cNvSpPr/>
          <p:nvPr/>
        </p:nvSpPr>
        <p:spPr>
          <a:xfrm>
            <a:off x="4329962" y="735546"/>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
        <p:nvSpPr>
          <p:cNvPr id="10" name="Shape 40"/>
          <p:cNvSpPr/>
          <p:nvPr/>
        </p:nvSpPr>
        <p:spPr>
          <a:xfrm>
            <a:off x="3961859" y="2361318"/>
            <a:ext cx="5184576"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5400" b="1" baseline="-25000" dirty="0">
                <a:solidFill>
                  <a:srgbClr val="7030A0"/>
                </a:solidFill>
                <a:effectLst>
                  <a:outerShdw blurRad="38100" dist="38100" dir="2700000" algn="tl">
                    <a:srgbClr val="000000">
                      <a:alpha val="43137"/>
                    </a:srgbClr>
                  </a:outerShdw>
                </a:effectLst>
              </a:rPr>
              <a:t>第二</a:t>
            </a:r>
            <a:r>
              <a:rPr lang="zh-CN" altLang="en-US" sz="5400" b="1" baseline="-25000" dirty="0" smtClean="0">
                <a:solidFill>
                  <a:srgbClr val="7030A0"/>
                </a:solidFill>
                <a:effectLst>
                  <a:outerShdw blurRad="38100" dist="38100" dir="2700000" algn="tl">
                    <a:srgbClr val="000000">
                      <a:alpha val="43137"/>
                    </a:srgbClr>
                  </a:outerShdw>
                </a:effectLst>
              </a:rPr>
              <a:t>十一章</a:t>
            </a:r>
            <a:r>
              <a:rPr lang="en-US" altLang="zh-CN" sz="5400" b="1" baseline="-25000" dirty="0" smtClean="0">
                <a:solidFill>
                  <a:srgbClr val="7030A0"/>
                </a:solidFill>
                <a:effectLst>
                  <a:outerShdw blurRad="38100" dist="38100" dir="2700000" algn="tl">
                    <a:srgbClr val="000000">
                      <a:alpha val="43137"/>
                    </a:srgbClr>
                  </a:outerShdw>
                </a:effectLst>
              </a:rPr>
              <a:t>  </a:t>
            </a:r>
            <a:r>
              <a:rPr lang="zh-CN" altLang="en-US" sz="5400" b="1" baseline="-25000" dirty="0" smtClean="0">
                <a:solidFill>
                  <a:srgbClr val="7030A0"/>
                </a:solidFill>
                <a:effectLst>
                  <a:outerShdw blurRad="38100" dist="38100" dir="2700000" algn="tl">
                    <a:srgbClr val="000000">
                      <a:alpha val="43137"/>
                    </a:srgbClr>
                  </a:outerShdw>
                </a:effectLst>
              </a:rPr>
              <a:t>信息的传递</a:t>
            </a:r>
            <a:endParaRPr lang="zh-CN" altLang="en-US" sz="5400" b="1" baseline="-25000" dirty="0">
              <a:solidFill>
                <a:srgbClr val="7030A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793968"/>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4.电磁波的应用</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1）微波炉：利用电磁波（波长很短的微波）来加热食品。</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2）雷达：利用无线电波测定物体位置的无线电设备；工作原理：电磁波如果遇到尺寸明显大于波长的障碍物就要发生反射，雷达就是利用电磁波的这个原理，波长越短，传播直线性越好，反射性能越强。</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无线电波：电磁波中用于广播、电视和移动电话的频率为数值数百千赫兹至数百兆赫兹的那部分叫做无线电波（无线电技术中使用的电磁波）；根据波长的不同而有不同传播特征：分为地波，天波，空间波三种；激光：激光束平行度特别好，在传播很远的距离后仍能保持一定的强度，制成激光测距雷达；激光束的亮度高，在很小的空间和很短的时间内能集中很大的能量，利用激光束切割物质，焊接金属，医学上称作“光刀”。</a:t>
            </a:r>
          </a:p>
        </p:txBody>
      </p:sp>
    </p:spTree>
    <p:extLst>
      <p:ext uri="{BB962C8B-B14F-4D97-AF65-F5344CB8AC3E}">
        <p14:creationId xmlns:p14="http://schemas.microsoft.com/office/powerpoint/2010/main" val="2513347290"/>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三、广播、电视和移动通讯</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1.无线电广播信号的发射和接收：无线电广播信号的发射由广播电台完成，无线电广播信号的接收由收音机完成。</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1）发射：话筒把播音员的音信号转换成电信号，然后用调制器把音频电信号加载到高频电磁波（载波）上，再通过天线发射到空中。</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2）接收：收音机天线接到电磁波，经过收音机的调谐器选出特定频率的信号，电子电路在把音频信号从中选出来，进行放大，送到扬声器里，把音频电信号转换成声音。</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3）注意：调谐器和调制器易错：调制器是把音频电信号加载到电磁波上的过程，而调谐器通俗叫做选台，是在接收过程中。</a:t>
            </a:r>
          </a:p>
        </p:txBody>
      </p:sp>
    </p:spTree>
    <p:extLst>
      <p:ext uri="{BB962C8B-B14F-4D97-AF65-F5344CB8AC3E}">
        <p14:creationId xmlns:p14="http://schemas.microsoft.com/office/powerpoint/2010/main" val="69145754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2683150"/>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2.电视信号的发射和接收：电视信号的发射由电视台完成，电视信号的接收由电视机完成。</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1）图像信号的产生过程：摄像机把图像变成电信号，发射机把电信号加载到频率很高的电磁波上，通过发射电线发射到空中。</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2）图像信号的接收过程：电视机的接收天线把高频信号接收下来，通过电视机把图像信号取出来并放大，由显像管把它还原成图像。</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注意：声音信号的产生，传播和接收与无线电广播的工作过程相似，与无线电信号一样，单独的图像信号不能在空中传播，必须以电磁波为载体传播</a:t>
            </a:r>
          </a:p>
        </p:txBody>
      </p:sp>
    </p:spTree>
    <p:extLst>
      <p:ext uri="{BB962C8B-B14F-4D97-AF65-F5344CB8AC3E}">
        <p14:creationId xmlns:p14="http://schemas.microsoft.com/office/powerpoint/2010/main" val="1152174259"/>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2683150"/>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3.移动通信</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1）基本原理：移动电话能将我们讲话的信号利用电磁波发射到空中同时又能在空中捕获电磁波得到对方讲话的信号。</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优点：利用电磁波传递信息，只要在电磁波辐射到的区域都能进行通话，比固话方便。</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缺点：为了保证通话的质量，必须建立较大的无线电台进行信号的转换，这些固定的电台叫做基地台。</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移动电话机既是无线电发射台又是无线电接收台。</a:t>
            </a:r>
          </a:p>
        </p:txBody>
      </p:sp>
    </p:spTree>
    <p:extLst>
      <p:ext uri="{BB962C8B-B14F-4D97-AF65-F5344CB8AC3E}">
        <p14:creationId xmlns:p14="http://schemas.microsoft.com/office/powerpoint/2010/main" val="2374429678"/>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053635"/>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四、越来越宽信息之路</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1）微波通信：作为载体的无线电波，频率越高，相同时间内传输的信息就越多。微波波长在10m-1mm，频率在30MHz-3×10</a:t>
            </a:r>
            <a:r>
              <a:rPr lang="zh-CN" sz="1600" baseline="30000">
                <a:latin typeface="微软雅黑" panose="020B0503020204020204" charset="-122"/>
                <a:ea typeface="微软雅黑" panose="020B0503020204020204" charset="-122"/>
                <a:cs typeface="微软雅黑" panose="020B0503020204020204" charset="-122"/>
              </a:rPr>
              <a:t>5</a:t>
            </a:r>
            <a:r>
              <a:rPr lang="zh-CN" sz="1600">
                <a:latin typeface="微软雅黑" panose="020B0503020204020204" charset="-122"/>
                <a:ea typeface="微软雅黑" panose="020B0503020204020204" charset="-122"/>
                <a:cs typeface="微软雅黑" panose="020B0503020204020204" charset="-122"/>
              </a:rPr>
              <a:t>MHz的电磁波。</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中继站：微波接近光波，大致沿直线传播，微波不能沿地球表面绕射，因此每隔50km左右就需要建设一个中继站；如果遇到高山和大洋根本无法建中继站，有时需要利用同步卫星作为中继站。</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2）卫星通信：卫星通信是借助地球同步卫星来弥补微波在地面传播的不足；在地球周围均匀配置三颗通信卫星就可以实现全球通信。</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注意：月球不能作为中继站，因为月球离我们太远，不利于接收。</a:t>
            </a:r>
          </a:p>
        </p:txBody>
      </p:sp>
    </p:spTree>
    <p:extLst>
      <p:ext uri="{BB962C8B-B14F-4D97-AF65-F5344CB8AC3E}">
        <p14:creationId xmlns:p14="http://schemas.microsoft.com/office/powerpoint/2010/main" val="1087874573"/>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053635"/>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3）光纤通信：光是一种电磁波，而且它们的频率很高，频率间隔很宽；美国梅曼制成世界上第一台红宝石激光器。</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光不但能够沿直线传播，而且可以沿着弯曲的水流和玻璃丝传播，不管玻璃丝怎么样弯曲，都从一端射入的光都会顺着它传播，再从另一端射出。</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光纤通信（光缆）：通信用的激光一般在特殊的管道-光导纤维（很细很细的玻璃丝）里传播。</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4）网络通信：把计算机联在一起就可以实现网络通信，发送和接收电子邮件是目前使用最频繁的网络通信方式。</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因特网：网络互相联结，成为世上最大的计算机网络，这就叫因特网。</a:t>
            </a:r>
          </a:p>
        </p:txBody>
      </p:sp>
    </p:spTree>
    <p:extLst>
      <p:ext uri="{BB962C8B-B14F-4D97-AF65-F5344CB8AC3E}">
        <p14:creationId xmlns:p14="http://schemas.microsoft.com/office/powerpoint/2010/main" val="263558062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116456" y="827543"/>
            <a:ext cx="252412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★考点一：电话</a:t>
            </a:r>
          </a:p>
        </p:txBody>
      </p:sp>
      <p:sp>
        <p:nvSpPr>
          <p:cNvPr id="4" name="文本框 3"/>
          <p:cNvSpPr txBox="1"/>
          <p:nvPr/>
        </p:nvSpPr>
        <p:spPr>
          <a:xfrm>
            <a:off x="327026" y="1474301"/>
            <a:ext cx="8745855" cy="1757575"/>
          </a:xfrm>
          <a:prstGeom prst="rect">
            <a:avLst/>
          </a:prstGeom>
          <a:noFill/>
          <a:ln w="9525">
            <a:noFill/>
          </a:ln>
        </p:spPr>
        <p:txBody>
          <a:bodyPr wrap="square">
            <a:spAutoFit/>
          </a:bodyPr>
          <a:lstStyle/>
          <a:p>
            <a:pPr marL="0" indent="0" algn="l" eaLnBrk="1" fontAlgn="auto" latinLnBrk="0" hangingPunct="1">
              <a:lnSpc>
                <a:spcPct val="150000"/>
              </a:lnSpc>
            </a:pPr>
            <a:r>
              <a:rPr lang="zh-CN" sz="1800" b="1">
                <a:ea typeface="宋体" panose="02010600030101010101" pitchFamily="2" charset="-122"/>
              </a:rPr>
              <a:t>◆典例一：</a:t>
            </a:r>
            <a:r>
              <a:rPr lang="zh-CN" sz="1800" b="1">
                <a:solidFill>
                  <a:srgbClr val="000000"/>
                </a:solidFill>
                <a:ea typeface="宋体" panose="02010600030101010101" pitchFamily="2" charset="-122"/>
              </a:rPr>
              <a:t>（2020·江苏连云港）</a:t>
            </a:r>
            <a:r>
              <a:rPr lang="zh-CN" sz="1800">
                <a:solidFill>
                  <a:srgbClr val="000000"/>
                </a:solidFill>
                <a:ea typeface="宋体" panose="02010600030101010101" pitchFamily="2" charset="-122"/>
              </a:rPr>
              <a:t>将手机放在真空罩中，打电话呼叫手机，同时用抽气机抽去罩中的空气，直到听不到铃声，说明______，但手机仍能接收到呼叫信号，说明______，如果将手机放在密闭的金属容器内，手机______（选填“能”或“不能”）接收到呼叫信号。</a:t>
            </a:r>
          </a:p>
        </p:txBody>
      </p:sp>
    </p:spTree>
    <p:extLst>
      <p:ext uri="{BB962C8B-B14F-4D97-AF65-F5344CB8AC3E}">
        <p14:creationId xmlns:p14="http://schemas.microsoft.com/office/powerpoint/2010/main" val="4282028502"/>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7" name="文本框 6"/>
          <p:cNvSpPr txBox="1"/>
          <p:nvPr/>
        </p:nvSpPr>
        <p:spPr>
          <a:xfrm>
            <a:off x="327026" y="1364173"/>
            <a:ext cx="8623935" cy="1572332"/>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【答案】（1）声音不能在真空中传播；（2）电磁波可以在真空中传播；（3）不能。</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【解析】用抽气机抽罩中空气，罩内成为真空，打电话呼叫罩中手机，不能听到手机响铃声，说明声音不能在真空中传播，能接收到呼叫信号，这一个现象说明电磁波可以在真空中传播。</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将手机放在密闭的金属容器内，金属将屏蔽电磁波，手机不能接收到呼叫信号。</a:t>
            </a:r>
          </a:p>
        </p:txBody>
      </p:sp>
      <p:sp>
        <p:nvSpPr>
          <p:cNvPr id="3" name="文本框 2"/>
          <p:cNvSpPr txBox="1"/>
          <p:nvPr/>
        </p:nvSpPr>
        <p:spPr>
          <a:xfrm>
            <a:off x="2116456" y="827543"/>
            <a:ext cx="239077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★考点一：电话</a:t>
            </a:r>
          </a:p>
        </p:txBody>
      </p:sp>
    </p:spTree>
    <p:extLst>
      <p:ext uri="{BB962C8B-B14F-4D97-AF65-F5344CB8AC3E}">
        <p14:creationId xmlns:p14="http://schemas.microsoft.com/office/powerpoint/2010/main" val="215223177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5" y="1501037"/>
            <a:ext cx="8778240" cy="1387090"/>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a:t>
            </a:r>
            <a:r>
              <a:rPr b="1"/>
              <a:t>（2018·怀化）</a:t>
            </a:r>
            <a:r>
              <a:t> 下列技术应用中，不是利用电磁波工作的是（   ）。</a:t>
            </a:r>
          </a:p>
          <a:p>
            <a:pPr marL="0" indent="0" algn="l" eaLnBrk="1" fontAlgn="auto" latinLnBrk="0" hangingPunct="1">
              <a:lnSpc>
                <a:spcPct val="150000"/>
              </a:lnSpc>
            </a:pPr>
            <a:r>
              <a:t>A．利用微波雷达跟踪飞行目标；B． 利用北斗星导航系统进行定位和导航；</a:t>
            </a:r>
          </a:p>
          <a:p>
            <a:pPr marL="0" indent="0" algn="l" eaLnBrk="1" fontAlgn="auto" latinLnBrk="0" hangingPunct="1">
              <a:lnSpc>
                <a:spcPct val="150000"/>
              </a:lnSpc>
            </a:pPr>
            <a:r>
              <a:t>C．用手机打电话；                      D．利用声呐系统探测海底深度</a:t>
            </a:r>
          </a:p>
        </p:txBody>
      </p:sp>
      <p:sp>
        <p:nvSpPr>
          <p:cNvPr id="2" name="文本框 1"/>
          <p:cNvSpPr txBox="1"/>
          <p:nvPr/>
        </p:nvSpPr>
        <p:spPr>
          <a:xfrm>
            <a:off x="2116455" y="827543"/>
            <a:ext cx="253492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★考点一：电话</a:t>
            </a:r>
          </a:p>
        </p:txBody>
      </p:sp>
    </p:spTree>
    <p:extLst>
      <p:ext uri="{BB962C8B-B14F-4D97-AF65-F5344CB8AC3E}">
        <p14:creationId xmlns:p14="http://schemas.microsoft.com/office/powerpoint/2010/main" val="2821925692"/>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7" name="文本框 6"/>
          <p:cNvSpPr txBox="1"/>
          <p:nvPr/>
        </p:nvSpPr>
        <p:spPr>
          <a:xfrm>
            <a:off x="327026" y="1364173"/>
            <a:ext cx="8623935" cy="1942817"/>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【答案】D。</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【解析】A、利用微波雷达可以跟踪飞行目标，微波属于电磁波，故A不符合题意；</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B、利用微波雷达跟踪飞行目标时利用的是电磁波，故B不符合题意；</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C、手机可以发出电磁波，也可以接收电磁波，故C不符合题意；</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D、利用声呐系统探测海底深度，声呐发出的是超声波，故D符合题意。故选D。</a:t>
            </a:r>
          </a:p>
        </p:txBody>
      </p:sp>
      <p:sp>
        <p:nvSpPr>
          <p:cNvPr id="3" name="文本框 2"/>
          <p:cNvSpPr txBox="1"/>
          <p:nvPr/>
        </p:nvSpPr>
        <p:spPr>
          <a:xfrm>
            <a:off x="2116455" y="827543"/>
            <a:ext cx="251206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★考点一：电话</a:t>
            </a:r>
          </a:p>
        </p:txBody>
      </p:sp>
    </p:spTree>
    <p:extLst>
      <p:ext uri="{BB962C8B-B14F-4D97-AF65-F5344CB8AC3E}">
        <p14:creationId xmlns:p14="http://schemas.microsoft.com/office/powerpoint/2010/main" val="2856645175"/>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7" dur="1000"/>
                                        <p:tgtEl>
                                          <p:spTgt spid="7">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7">
                                            <p:txEl>
                                              <p:pRg st="4" end="4"/>
                                            </p:txEl>
                                          </p:spTgt>
                                        </p:tgtEl>
                                        <p:attrNameLst>
                                          <p:attrName>style.visibility</p:attrName>
                                        </p:attrNameLst>
                                      </p:cBhvr>
                                      <p:to>
                                        <p:strVal val="visible"/>
                                      </p:to>
                                    </p:set>
                                    <p:animEffect transition="in" filter="checkerboard(across)">
                                      <p:cBhvr>
                                        <p:cTn id="32" dur="1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charset="-122"/>
              <a:ea typeface="微软雅黑"/>
              <a:sym typeface="微软雅黑"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
        <p:nvSpPr>
          <p:cNvPr id="22" name="文本框 21"/>
          <p:cNvSpPr txBox="1"/>
          <p:nvPr/>
        </p:nvSpPr>
        <p:spPr>
          <a:xfrm>
            <a:off x="327025" y="1000691"/>
            <a:ext cx="225107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graphicFrame>
        <p:nvGraphicFramePr>
          <p:cNvPr id="2" name="表格 1"/>
          <p:cNvGraphicFramePr>
            <a:graphicFrameLocks noGrp="1"/>
          </p:cNvGraphicFramePr>
          <p:nvPr/>
        </p:nvGraphicFramePr>
        <p:xfrm>
          <a:off x="283846" y="1400458"/>
          <a:ext cx="8399145" cy="4766645"/>
        </p:xfrm>
        <a:graphic>
          <a:graphicData uri="http://schemas.openxmlformats.org/drawingml/2006/table">
            <a:tbl>
              <a:tblPr firstRow="1" bandRow="1">
                <a:tableStyleId>{5C22544A-7EE6-4342-B048-85BDC9FD1C3A}</a:tableStyleId>
              </a:tblPr>
              <a:tblGrid>
                <a:gridCol w="2799715"/>
                <a:gridCol w="2799715"/>
                <a:gridCol w="2799715"/>
              </a:tblGrid>
              <a:tr h="366665">
                <a:tc rowSpan="13">
                  <a:txBody>
                    <a:bodyPr/>
                    <a:lstStyle/>
                    <a:p>
                      <a:pPr algn="ctr">
                        <a:buNone/>
                      </a:pPr>
                      <a:r>
                        <a:rPr lang="zh-CN" altLang="en-US" sz="2400">
                          <a:solidFill>
                            <a:srgbClr val="C00000"/>
                          </a:solidFill>
                        </a:rPr>
                        <a:t>信息传递</a:t>
                      </a:r>
                    </a:p>
                  </a:txBody>
                  <a:tcPr marT="45833" marB="45833" anchor="ctr"/>
                </a:tc>
                <a:tc rowSpan="2">
                  <a:txBody>
                    <a:bodyPr/>
                    <a:lstStyle/>
                    <a:p>
                      <a:pPr algn="ctr">
                        <a:buNone/>
                      </a:pPr>
                      <a:endParaRPr lang="zh-CN" altLang="en-US" sz="1800"/>
                    </a:p>
                  </a:txBody>
                  <a:tcPr marT="45833" marB="45833"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nchor="ctr"/>
                </a:tc>
                <a:tc rowSpan="4">
                  <a:txBody>
                    <a:bodyPr/>
                    <a:lstStyle/>
                    <a:p>
                      <a:pPr algn="ctr">
                        <a:buNone/>
                      </a:pPr>
                      <a:endParaRPr lang="zh-CN" altLang="en-US" sz="1800"/>
                    </a:p>
                  </a:txBody>
                  <a:tcPr marT="45833" marB="45833"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nchor="ctr"/>
                </a:tc>
                <a:tc rowSpan="3">
                  <a:txBody>
                    <a:bodyPr/>
                    <a:lstStyle/>
                    <a:p>
                      <a:pPr algn="ctr">
                        <a:buNone/>
                      </a:pPr>
                      <a:endParaRPr lang="zh-CN" altLang="en-US" sz="1800"/>
                    </a:p>
                  </a:txBody>
                  <a:tcPr marT="45833" marB="45833"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nchor="ctr"/>
                </a:tc>
                <a:tc rowSpan="4">
                  <a:txBody>
                    <a:bodyPr/>
                    <a:lstStyle/>
                    <a:p>
                      <a:pPr algn="ctr">
                        <a:buNone/>
                      </a:pPr>
                      <a:endParaRPr lang="zh-CN" altLang="en-US" sz="1800"/>
                    </a:p>
                  </a:txBody>
                  <a:tcPr marT="45833" marB="45833"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nchor="ctr"/>
                </a:tc>
                <a:tc vMerge="1">
                  <a:txBody>
                    <a:bodyPr/>
                    <a:lstStyle/>
                    <a:p>
                      <a:endParaRPr lang="zh-CN"/>
                    </a:p>
                  </a:txBody>
                  <a:tcPr anchor="ctr"/>
                </a:tc>
                <a:tc>
                  <a:txBody>
                    <a:bodyPr/>
                    <a:lstStyle/>
                    <a:p>
                      <a:pPr algn="ctr">
                        <a:buNone/>
                      </a:pPr>
                      <a:endParaRPr lang="zh-CN" altLang="en-US" sz="1800"/>
                    </a:p>
                  </a:txBody>
                  <a:tcPr marT="45833" marB="45833" anchor="ctr"/>
                </a:tc>
              </a:tr>
            </a:tbl>
          </a:graphicData>
        </a:graphic>
      </p:graphicFrame>
      <p:sp>
        <p:nvSpPr>
          <p:cNvPr id="3" name="文本框 2"/>
          <p:cNvSpPr txBox="1"/>
          <p:nvPr/>
        </p:nvSpPr>
        <p:spPr>
          <a:xfrm>
            <a:off x="6487796" y="1400458"/>
            <a:ext cx="1426029"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现代顺风耳</a:t>
            </a:r>
            <a:r>
              <a:rPr kumimoji="0" lang="en-US" altLang="zh-CN"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电话</a:t>
            </a:r>
          </a:p>
        </p:txBody>
      </p:sp>
      <p:sp>
        <p:nvSpPr>
          <p:cNvPr id="4" name="文本框 3"/>
          <p:cNvSpPr txBox="1"/>
          <p:nvPr/>
        </p:nvSpPr>
        <p:spPr>
          <a:xfrm>
            <a:off x="6414770" y="1706649"/>
            <a:ext cx="1708158"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模拟通信和数字通信</a:t>
            </a:r>
          </a:p>
        </p:txBody>
      </p:sp>
      <p:sp>
        <p:nvSpPr>
          <p:cNvPr id="7" name="文本框 6"/>
          <p:cNvSpPr txBox="1"/>
          <p:nvPr/>
        </p:nvSpPr>
        <p:spPr>
          <a:xfrm>
            <a:off x="6948170" y="1934542"/>
            <a:ext cx="630940"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电磁波</a:t>
            </a:r>
          </a:p>
        </p:txBody>
      </p:sp>
      <p:sp>
        <p:nvSpPr>
          <p:cNvPr id="9" name="文本框 8"/>
          <p:cNvSpPr txBox="1"/>
          <p:nvPr/>
        </p:nvSpPr>
        <p:spPr>
          <a:xfrm>
            <a:off x="3777615" y="1516951"/>
            <a:ext cx="1807544"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现代顺风耳</a:t>
            </a:r>
            <a:r>
              <a:rPr kumimoji="0" lang="en-US" altLang="zh-CN" sz="18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18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电话</a:t>
            </a:r>
          </a:p>
        </p:txBody>
      </p:sp>
      <p:sp>
        <p:nvSpPr>
          <p:cNvPr id="10" name="文本框 9"/>
          <p:cNvSpPr txBox="1"/>
          <p:nvPr/>
        </p:nvSpPr>
        <p:spPr>
          <a:xfrm>
            <a:off x="6742430" y="2240733"/>
            <a:ext cx="1169549"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电磁波的性质</a:t>
            </a:r>
          </a:p>
        </p:txBody>
      </p:sp>
      <p:sp>
        <p:nvSpPr>
          <p:cNvPr id="11" name="文本框 10"/>
          <p:cNvSpPr txBox="1"/>
          <p:nvPr/>
        </p:nvSpPr>
        <p:spPr>
          <a:xfrm>
            <a:off x="6487795" y="2546924"/>
            <a:ext cx="1708158"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电磁波的发射和接收</a:t>
            </a:r>
          </a:p>
        </p:txBody>
      </p:sp>
      <p:sp>
        <p:nvSpPr>
          <p:cNvPr id="13" name="文本框 12"/>
          <p:cNvSpPr txBox="1"/>
          <p:nvPr/>
        </p:nvSpPr>
        <p:spPr>
          <a:xfrm>
            <a:off x="6742430" y="2755083"/>
            <a:ext cx="1169549"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电磁波的应用</a:t>
            </a:r>
          </a:p>
        </p:txBody>
      </p:sp>
      <p:sp>
        <p:nvSpPr>
          <p:cNvPr id="14" name="文本框 13"/>
          <p:cNvSpPr txBox="1"/>
          <p:nvPr/>
        </p:nvSpPr>
        <p:spPr>
          <a:xfrm>
            <a:off x="3841115" y="2317122"/>
            <a:ext cx="1477325"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电磁波的海洋</a:t>
            </a:r>
          </a:p>
        </p:txBody>
      </p:sp>
      <p:sp>
        <p:nvSpPr>
          <p:cNvPr id="15" name="文本框 14"/>
          <p:cNvSpPr txBox="1"/>
          <p:nvPr/>
        </p:nvSpPr>
        <p:spPr>
          <a:xfrm>
            <a:off x="6059170" y="3045996"/>
            <a:ext cx="2426303"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无线电广播信号的发射和接收</a:t>
            </a:r>
          </a:p>
        </p:txBody>
      </p:sp>
      <p:sp>
        <p:nvSpPr>
          <p:cNvPr id="16" name="文本框 15"/>
          <p:cNvSpPr txBox="1"/>
          <p:nvPr/>
        </p:nvSpPr>
        <p:spPr>
          <a:xfrm>
            <a:off x="6386830" y="3352188"/>
            <a:ext cx="1887694"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电视信号的发射和接收</a:t>
            </a:r>
          </a:p>
        </p:txBody>
      </p:sp>
      <p:sp>
        <p:nvSpPr>
          <p:cNvPr id="17" name="文本框 16"/>
          <p:cNvSpPr txBox="1"/>
          <p:nvPr/>
        </p:nvSpPr>
        <p:spPr>
          <a:xfrm>
            <a:off x="6932295" y="3658379"/>
            <a:ext cx="810476"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移动通讯</a:t>
            </a:r>
          </a:p>
        </p:txBody>
      </p:sp>
      <p:sp>
        <p:nvSpPr>
          <p:cNvPr id="18" name="文本框 17"/>
          <p:cNvSpPr txBox="1"/>
          <p:nvPr/>
        </p:nvSpPr>
        <p:spPr>
          <a:xfrm>
            <a:off x="6932295" y="3883725"/>
            <a:ext cx="810476"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微波通讯</a:t>
            </a:r>
          </a:p>
        </p:txBody>
      </p:sp>
      <p:sp>
        <p:nvSpPr>
          <p:cNvPr id="19" name="文本框 18"/>
          <p:cNvSpPr txBox="1"/>
          <p:nvPr/>
        </p:nvSpPr>
        <p:spPr>
          <a:xfrm>
            <a:off x="3777615" y="3290440"/>
            <a:ext cx="1938990"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广播、电视和通讯</a:t>
            </a:r>
          </a:p>
        </p:txBody>
      </p:sp>
      <p:sp>
        <p:nvSpPr>
          <p:cNvPr id="20" name="文本框 19"/>
          <p:cNvSpPr txBox="1"/>
          <p:nvPr/>
        </p:nvSpPr>
        <p:spPr>
          <a:xfrm>
            <a:off x="6948170" y="4189916"/>
            <a:ext cx="810476"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卫星通讯</a:t>
            </a:r>
          </a:p>
        </p:txBody>
      </p:sp>
      <p:sp>
        <p:nvSpPr>
          <p:cNvPr id="21" name="文本框 20"/>
          <p:cNvSpPr txBox="1"/>
          <p:nvPr/>
        </p:nvSpPr>
        <p:spPr>
          <a:xfrm>
            <a:off x="6948170" y="4429904"/>
            <a:ext cx="810476"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光纤通讯</a:t>
            </a:r>
          </a:p>
        </p:txBody>
      </p:sp>
      <p:sp>
        <p:nvSpPr>
          <p:cNvPr id="23" name="文本框 22"/>
          <p:cNvSpPr txBox="1"/>
          <p:nvPr/>
        </p:nvSpPr>
        <p:spPr>
          <a:xfrm>
            <a:off x="6948170" y="4692171"/>
            <a:ext cx="810476" cy="3077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sz="14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网络通讯</a:t>
            </a:r>
          </a:p>
        </p:txBody>
      </p:sp>
      <p:sp>
        <p:nvSpPr>
          <p:cNvPr id="24" name="文本框 23"/>
          <p:cNvSpPr txBox="1"/>
          <p:nvPr/>
        </p:nvSpPr>
        <p:spPr>
          <a:xfrm>
            <a:off x="3566160" y="4189916"/>
            <a:ext cx="216982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Arial"/>
              </a:rPr>
              <a:t>越来越宽的信息之路</a:t>
            </a:r>
          </a:p>
        </p:txBody>
      </p:sp>
    </p:spTree>
    <p:extLst>
      <p:ext uri="{BB962C8B-B14F-4D97-AF65-F5344CB8AC3E}">
        <p14:creationId xmlns:p14="http://schemas.microsoft.com/office/powerpoint/2010/main" val="285108929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9"/>
                                        </p:tgtEl>
                                        <p:attrNameLst>
                                          <p:attrName>style.visibility</p:attrName>
                                        </p:attrNameLst>
                                      </p:cBhvr>
                                      <p:to>
                                        <p:strVal val="visible"/>
                                      </p:to>
                                    </p:set>
                                    <p:animEffect transition="in" filter="checkerboard(across)">
                                      <p:cBhvr>
                                        <p:cTn id="17" dur="1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14"/>
                                        </p:tgtEl>
                                        <p:attrNameLst>
                                          <p:attrName>style.visibility</p:attrName>
                                        </p:attrNameLst>
                                      </p:cBhvr>
                                      <p:to>
                                        <p:strVal val="visible"/>
                                      </p:to>
                                    </p:set>
                                    <p:animEffect transition="in" filter="checkerboard(across)">
                                      <p:cBhvr>
                                        <p:cTn id="32" dur="10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7"/>
                                        </p:tgtEl>
                                        <p:attrNameLst>
                                          <p:attrName>style.visibility</p:attrName>
                                        </p:attrNameLst>
                                      </p:cBhvr>
                                      <p:to>
                                        <p:strVal val="visible"/>
                                      </p:to>
                                    </p:set>
                                    <p:animEffect transition="in" filter="checkerboard(across)">
                                      <p:cBhvr>
                                        <p:cTn id="37" dur="10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10"/>
                                        </p:tgtEl>
                                        <p:attrNameLst>
                                          <p:attrName>style.visibility</p:attrName>
                                        </p:attrNameLst>
                                      </p:cBhvr>
                                      <p:to>
                                        <p:strVal val="visible"/>
                                      </p:to>
                                    </p:set>
                                    <p:animEffect transition="in" filter="checkerboard(across)">
                                      <p:cBhvr>
                                        <p:cTn id="42" dur="10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11"/>
                                        </p:tgtEl>
                                        <p:attrNameLst>
                                          <p:attrName>style.visibility</p:attrName>
                                        </p:attrNameLst>
                                      </p:cBhvr>
                                      <p:to>
                                        <p:strVal val="visible"/>
                                      </p:to>
                                    </p:set>
                                    <p:animEffect transition="in" filter="checkerboard(across)">
                                      <p:cBhvr>
                                        <p:cTn id="47" dur="1000"/>
                                        <p:tgtEl>
                                          <p:spTgt spid="1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13"/>
                                        </p:tgtEl>
                                        <p:attrNameLst>
                                          <p:attrName>style.visibility</p:attrName>
                                        </p:attrNameLst>
                                      </p:cBhvr>
                                      <p:to>
                                        <p:strVal val="visible"/>
                                      </p:to>
                                    </p:set>
                                    <p:animEffect transition="in" filter="checkerboard(across)">
                                      <p:cBhvr>
                                        <p:cTn id="52" dur="1000"/>
                                        <p:tgtEl>
                                          <p:spTgt spid="1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000" fill="hold">
                                          <p:stCondLst>
                                            <p:cond delay="0"/>
                                          </p:stCondLst>
                                        </p:cTn>
                                        <p:tgtEl>
                                          <p:spTgt spid="19"/>
                                        </p:tgtEl>
                                        <p:attrNameLst>
                                          <p:attrName>style.visibility</p:attrName>
                                        </p:attrNameLst>
                                      </p:cBhvr>
                                      <p:to>
                                        <p:strVal val="visible"/>
                                      </p:to>
                                    </p:set>
                                    <p:animEffect transition="in" filter="checkerboard(across)">
                                      <p:cBhvr>
                                        <p:cTn id="57" dur="1000"/>
                                        <p:tgtEl>
                                          <p:spTgt spid="19"/>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grpId="0" nodeType="clickEffect">
                                  <p:stCondLst>
                                    <p:cond delay="0"/>
                                  </p:stCondLst>
                                  <p:childTnLst>
                                    <p:set>
                                      <p:cBhvr>
                                        <p:cTn id="61" dur="1000" fill="hold">
                                          <p:stCondLst>
                                            <p:cond delay="0"/>
                                          </p:stCondLst>
                                        </p:cTn>
                                        <p:tgtEl>
                                          <p:spTgt spid="15"/>
                                        </p:tgtEl>
                                        <p:attrNameLst>
                                          <p:attrName>style.visibility</p:attrName>
                                        </p:attrNameLst>
                                      </p:cBhvr>
                                      <p:to>
                                        <p:strVal val="visible"/>
                                      </p:to>
                                    </p:set>
                                    <p:animEffect transition="in" filter="checkerboard(across)">
                                      <p:cBhvr>
                                        <p:cTn id="62" dur="1000"/>
                                        <p:tgtEl>
                                          <p:spTgt spid="1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5" presetClass="entr" presetSubtype="10" fill="hold" grpId="0" nodeType="clickEffect">
                                  <p:stCondLst>
                                    <p:cond delay="0"/>
                                  </p:stCondLst>
                                  <p:childTnLst>
                                    <p:set>
                                      <p:cBhvr>
                                        <p:cTn id="66" dur="1000" fill="hold">
                                          <p:stCondLst>
                                            <p:cond delay="0"/>
                                          </p:stCondLst>
                                        </p:cTn>
                                        <p:tgtEl>
                                          <p:spTgt spid="16"/>
                                        </p:tgtEl>
                                        <p:attrNameLst>
                                          <p:attrName>style.visibility</p:attrName>
                                        </p:attrNameLst>
                                      </p:cBhvr>
                                      <p:to>
                                        <p:strVal val="visible"/>
                                      </p:to>
                                    </p:set>
                                    <p:animEffect transition="in" filter="checkerboard(across)">
                                      <p:cBhvr>
                                        <p:cTn id="67" dur="1000"/>
                                        <p:tgtEl>
                                          <p:spTgt spid="16"/>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 presetClass="entr" presetSubtype="10" fill="hold" grpId="0" nodeType="clickEffect">
                                  <p:stCondLst>
                                    <p:cond delay="0"/>
                                  </p:stCondLst>
                                  <p:childTnLst>
                                    <p:set>
                                      <p:cBhvr>
                                        <p:cTn id="71" dur="1000" fill="hold">
                                          <p:stCondLst>
                                            <p:cond delay="0"/>
                                          </p:stCondLst>
                                        </p:cTn>
                                        <p:tgtEl>
                                          <p:spTgt spid="17"/>
                                        </p:tgtEl>
                                        <p:attrNameLst>
                                          <p:attrName>style.visibility</p:attrName>
                                        </p:attrNameLst>
                                      </p:cBhvr>
                                      <p:to>
                                        <p:strVal val="visible"/>
                                      </p:to>
                                    </p:set>
                                    <p:animEffect transition="in" filter="checkerboard(across)">
                                      <p:cBhvr>
                                        <p:cTn id="72" dur="1000"/>
                                        <p:tgtEl>
                                          <p:spTgt spid="17"/>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5" presetClass="entr" presetSubtype="10" fill="hold" grpId="0" nodeType="clickEffect">
                                  <p:stCondLst>
                                    <p:cond delay="0"/>
                                  </p:stCondLst>
                                  <p:childTnLst>
                                    <p:set>
                                      <p:cBhvr>
                                        <p:cTn id="76" dur="1000" fill="hold">
                                          <p:stCondLst>
                                            <p:cond delay="0"/>
                                          </p:stCondLst>
                                        </p:cTn>
                                        <p:tgtEl>
                                          <p:spTgt spid="24"/>
                                        </p:tgtEl>
                                        <p:attrNameLst>
                                          <p:attrName>style.visibility</p:attrName>
                                        </p:attrNameLst>
                                      </p:cBhvr>
                                      <p:to>
                                        <p:strVal val="visible"/>
                                      </p:to>
                                    </p:set>
                                    <p:animEffect transition="in" filter="checkerboard(across)">
                                      <p:cBhvr>
                                        <p:cTn id="77" dur="1000"/>
                                        <p:tgtEl>
                                          <p:spTgt spid="24"/>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5" presetClass="entr" presetSubtype="10" fill="hold" grpId="0" nodeType="clickEffect">
                                  <p:stCondLst>
                                    <p:cond delay="0"/>
                                  </p:stCondLst>
                                  <p:childTnLst>
                                    <p:set>
                                      <p:cBhvr>
                                        <p:cTn id="81" dur="1000" fill="hold">
                                          <p:stCondLst>
                                            <p:cond delay="0"/>
                                          </p:stCondLst>
                                        </p:cTn>
                                        <p:tgtEl>
                                          <p:spTgt spid="18"/>
                                        </p:tgtEl>
                                        <p:attrNameLst>
                                          <p:attrName>style.visibility</p:attrName>
                                        </p:attrNameLst>
                                      </p:cBhvr>
                                      <p:to>
                                        <p:strVal val="visible"/>
                                      </p:to>
                                    </p:set>
                                    <p:animEffect transition="in" filter="checkerboard(across)">
                                      <p:cBhvr>
                                        <p:cTn id="82" dur="1000"/>
                                        <p:tgtEl>
                                          <p:spTgt spid="18"/>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5" presetClass="entr" presetSubtype="10" fill="hold" grpId="0" nodeType="clickEffect">
                                  <p:stCondLst>
                                    <p:cond delay="0"/>
                                  </p:stCondLst>
                                  <p:childTnLst>
                                    <p:set>
                                      <p:cBhvr>
                                        <p:cTn id="86" dur="1000" fill="hold">
                                          <p:stCondLst>
                                            <p:cond delay="0"/>
                                          </p:stCondLst>
                                        </p:cTn>
                                        <p:tgtEl>
                                          <p:spTgt spid="20"/>
                                        </p:tgtEl>
                                        <p:attrNameLst>
                                          <p:attrName>style.visibility</p:attrName>
                                        </p:attrNameLst>
                                      </p:cBhvr>
                                      <p:to>
                                        <p:strVal val="visible"/>
                                      </p:to>
                                    </p:set>
                                    <p:animEffect transition="in" filter="checkerboard(across)">
                                      <p:cBhvr>
                                        <p:cTn id="87" dur="1000"/>
                                        <p:tgtEl>
                                          <p:spTgt spid="20"/>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5" presetClass="entr" presetSubtype="10" fill="hold" grpId="0" nodeType="clickEffect">
                                  <p:stCondLst>
                                    <p:cond delay="0"/>
                                  </p:stCondLst>
                                  <p:childTnLst>
                                    <p:set>
                                      <p:cBhvr>
                                        <p:cTn id="91" dur="1000" fill="hold">
                                          <p:stCondLst>
                                            <p:cond delay="0"/>
                                          </p:stCondLst>
                                        </p:cTn>
                                        <p:tgtEl>
                                          <p:spTgt spid="21"/>
                                        </p:tgtEl>
                                        <p:attrNameLst>
                                          <p:attrName>style.visibility</p:attrName>
                                        </p:attrNameLst>
                                      </p:cBhvr>
                                      <p:to>
                                        <p:strVal val="visible"/>
                                      </p:to>
                                    </p:set>
                                    <p:animEffect transition="in" filter="checkerboard(across)">
                                      <p:cBhvr>
                                        <p:cTn id="92" dur="1000"/>
                                        <p:tgtEl>
                                          <p:spTgt spid="21"/>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5" presetClass="entr" presetSubtype="10" fill="hold" grpId="0" nodeType="clickEffect">
                                  <p:stCondLst>
                                    <p:cond delay="0"/>
                                  </p:stCondLst>
                                  <p:childTnLst>
                                    <p:set>
                                      <p:cBhvr>
                                        <p:cTn id="96" dur="1000" fill="hold">
                                          <p:stCondLst>
                                            <p:cond delay="0"/>
                                          </p:stCondLst>
                                        </p:cTn>
                                        <p:tgtEl>
                                          <p:spTgt spid="23"/>
                                        </p:tgtEl>
                                        <p:attrNameLst>
                                          <p:attrName>style.visibility</p:attrName>
                                        </p:attrNameLst>
                                      </p:cBhvr>
                                      <p:to>
                                        <p:strVal val="visible"/>
                                      </p:to>
                                    </p:set>
                                    <p:animEffect transition="in" filter="checkerboard(across)">
                                      <p:cBhvr>
                                        <p:cTn id="9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 grpId="0"/>
      <p:bldP spid="4" grpId="0"/>
      <p:bldP spid="7" grpId="0"/>
      <p:bldP spid="9" grpId="0"/>
      <p:bldP spid="10" grpId="0"/>
      <p:bldP spid="11" grpId="0"/>
      <p:bldP spid="13" grpId="0"/>
      <p:bldP spid="14" grpId="0"/>
      <p:bldP spid="15" grpId="0"/>
      <p:bldP spid="16" grpId="0"/>
      <p:bldP spid="17" grpId="0"/>
      <p:bldP spid="18" grpId="0"/>
      <p:bldP spid="19" grpId="0"/>
      <p:bldP spid="20" grpId="0"/>
      <p:bldP spid="21"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1794510" y="833909"/>
            <a:ext cx="384556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★考点二：电磁波及其应用</a:t>
            </a:r>
          </a:p>
        </p:txBody>
      </p:sp>
      <p:sp>
        <p:nvSpPr>
          <p:cNvPr id="4" name="文本框 3"/>
          <p:cNvSpPr txBox="1"/>
          <p:nvPr/>
        </p:nvSpPr>
        <p:spPr>
          <a:xfrm>
            <a:off x="283846" y="1401095"/>
            <a:ext cx="8623935" cy="2868392"/>
          </a:xfrm>
          <a:prstGeom prst="rect">
            <a:avLst/>
          </a:prstGeom>
          <a:noFill/>
          <a:ln w="9525">
            <a:noFill/>
          </a:ln>
        </p:spPr>
        <p:txBody>
          <a:bodyPr wrap="square">
            <a:spAutoFit/>
          </a:body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◆典例一：（2020·贵州黔南）</a:t>
            </a:r>
            <a:r>
              <a:rPr lang="zh-CN" sz="2000">
                <a:latin typeface="微软雅黑" panose="020B0503020204020204" charset="-122"/>
                <a:ea typeface="微软雅黑" panose="020B0503020204020204" charset="-122"/>
                <a:cs typeface="微软雅黑" panose="020B0503020204020204" charset="-122"/>
              </a:rPr>
              <a:t>今天，科技正在改变人们的生活，下列有关新科技应用说法正确的是（　　）。</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A. 北斗卫星导航是通过光纤传递信息；</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B. 智能机器人只能通过声音信号控制；</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C. 用5G手机上网通过电磁波传递信息；</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D. 无人自动驾驶汽车行驶不需要消耗能量</a:t>
            </a:r>
          </a:p>
        </p:txBody>
      </p:sp>
    </p:spTree>
    <p:extLst>
      <p:ext uri="{BB962C8B-B14F-4D97-AF65-F5344CB8AC3E}">
        <p14:creationId xmlns:p14="http://schemas.microsoft.com/office/powerpoint/2010/main" val="2417766342"/>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226696" y="1378815"/>
            <a:ext cx="86239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【答案】C。</a:t>
            </a:r>
          </a:p>
          <a:p>
            <a:pPr marL="0" indent="0" algn="l" eaLnBrk="1" fontAlgn="auto" latinLnBrk="0" hangingPunct="1">
              <a:lnSpc>
                <a:spcPct val="150000"/>
              </a:lnSpc>
            </a:pPr>
            <a:r>
              <a:rPr lang="zh-CN" sz="1800">
                <a:solidFill>
                  <a:srgbClr val="FF0000"/>
                </a:solidFill>
                <a:ea typeface="宋体" panose="02010600030101010101" pitchFamily="2" charset="-122"/>
              </a:rPr>
              <a:t>【解析】A．我国自行研制的北斗卫星导航系统具有定位、导航和通信等功能，它传递信息是利用电磁波传递信息的，故A错误；</a:t>
            </a:r>
          </a:p>
          <a:p>
            <a:pPr marL="0" indent="0" algn="l" eaLnBrk="1" fontAlgn="auto" latinLnBrk="0" hangingPunct="1">
              <a:lnSpc>
                <a:spcPct val="150000"/>
              </a:lnSpc>
            </a:pPr>
            <a:r>
              <a:rPr lang="zh-CN" sz="1800">
                <a:solidFill>
                  <a:srgbClr val="FF0000"/>
                </a:solidFill>
                <a:ea typeface="宋体" panose="02010600030101010101" pitchFamily="2" charset="-122"/>
              </a:rPr>
              <a:t>B．智能机器人具备形形色色的内部信息传感器和外部信息传感器，如视觉、听觉、触觉、嗅觉。除具有感受器外，它还有效应器，作为作用于周围环境的手段，故B错误；</a:t>
            </a:r>
          </a:p>
          <a:p>
            <a:pPr marL="0" indent="0" algn="l" eaLnBrk="1" fontAlgn="auto" latinLnBrk="0" hangingPunct="1">
              <a:lnSpc>
                <a:spcPct val="150000"/>
              </a:lnSpc>
            </a:pPr>
            <a:r>
              <a:rPr lang="zh-CN" sz="1800">
                <a:solidFill>
                  <a:srgbClr val="FF0000"/>
                </a:solidFill>
                <a:ea typeface="宋体" panose="02010600030101010101" pitchFamily="2" charset="-122"/>
              </a:rPr>
              <a:t>C．5G手机上网属于移动电话，所以它传递信息是通过电磁波来实现的，故C正确；</a:t>
            </a:r>
          </a:p>
          <a:p>
            <a:pPr marL="0" indent="0" algn="l" eaLnBrk="1" fontAlgn="auto" latinLnBrk="0" hangingPunct="1">
              <a:lnSpc>
                <a:spcPct val="150000"/>
              </a:lnSpc>
            </a:pPr>
            <a:r>
              <a:rPr lang="zh-CN" sz="1800">
                <a:solidFill>
                  <a:srgbClr val="FF0000"/>
                </a:solidFill>
                <a:ea typeface="宋体" panose="02010600030101010101" pitchFamily="2" charset="-122"/>
              </a:rPr>
              <a:t>D．无人自动驾驶汽车行驶也需要消耗能量，故D错误。故选C。</a:t>
            </a:r>
          </a:p>
        </p:txBody>
      </p:sp>
      <p:sp>
        <p:nvSpPr>
          <p:cNvPr id="2" name="文本框 1"/>
          <p:cNvSpPr txBox="1"/>
          <p:nvPr/>
        </p:nvSpPr>
        <p:spPr>
          <a:xfrm>
            <a:off x="1794511" y="833909"/>
            <a:ext cx="393382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★考点二：电磁波及其应用</a:t>
            </a:r>
          </a:p>
        </p:txBody>
      </p:sp>
    </p:spTree>
    <p:extLst>
      <p:ext uri="{BB962C8B-B14F-4D97-AF65-F5344CB8AC3E}">
        <p14:creationId xmlns:p14="http://schemas.microsoft.com/office/powerpoint/2010/main" val="2421580398"/>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◆典例二：（2020·广元）</a:t>
            </a:r>
            <a:r>
              <a:rPr lang="zh-CN" sz="1800">
                <a:latin typeface="微软雅黑" panose="020B0503020204020204" charset="-122"/>
                <a:ea typeface="微软雅黑" panose="020B0503020204020204" charset="-122"/>
                <a:cs typeface="微软雅黑" panose="020B0503020204020204" charset="-122"/>
              </a:rPr>
              <a:t>下列关于电磁波说法正确的是（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电磁波在空气中的传播速度是340m/s；</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 电磁波只能传播声音信号，不能传递图像信号；</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电磁波不能在真空中传播；</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 北斗卫星定位系统既能发射也能接受电磁波</a:t>
            </a:r>
          </a:p>
        </p:txBody>
      </p:sp>
      <p:sp>
        <p:nvSpPr>
          <p:cNvPr id="7" name="文本框 6"/>
          <p:cNvSpPr txBox="1"/>
          <p:nvPr/>
        </p:nvSpPr>
        <p:spPr>
          <a:xfrm>
            <a:off x="1794511" y="833909"/>
            <a:ext cx="406717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★考点二：电磁波及其应用</a:t>
            </a:r>
          </a:p>
        </p:txBody>
      </p:sp>
    </p:spTree>
    <p:extLst>
      <p:ext uri="{BB962C8B-B14F-4D97-AF65-F5344CB8AC3E}">
        <p14:creationId xmlns:p14="http://schemas.microsoft.com/office/powerpoint/2010/main" val="44125514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226696" y="1378815"/>
            <a:ext cx="8623935" cy="3331180"/>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rgbClr val="FF0000"/>
                </a:solidFill>
                <a:ea typeface="宋体" panose="02010600030101010101" pitchFamily="2" charset="-122"/>
              </a:rPr>
              <a:t>【答案】D。</a:t>
            </a:r>
          </a:p>
          <a:p>
            <a:pPr marL="0" indent="0" algn="l" eaLnBrk="1" fontAlgn="auto" latinLnBrk="0" hangingPunct="1">
              <a:lnSpc>
                <a:spcPct val="150000"/>
              </a:lnSpc>
            </a:pPr>
            <a:r>
              <a:rPr lang="zh-CN" sz="2000">
                <a:solidFill>
                  <a:srgbClr val="FF0000"/>
                </a:solidFill>
                <a:ea typeface="宋体" panose="02010600030101010101" pitchFamily="2" charset="-122"/>
              </a:rPr>
              <a:t>【解析】A．电磁波在空气中的传播速度是3×108m/s，故A错误；</a:t>
            </a:r>
          </a:p>
          <a:p>
            <a:pPr marL="0" indent="0" algn="l" eaLnBrk="1" fontAlgn="auto" latinLnBrk="0" hangingPunct="1">
              <a:lnSpc>
                <a:spcPct val="150000"/>
              </a:lnSpc>
            </a:pPr>
            <a:r>
              <a:rPr lang="zh-CN" sz="2000">
                <a:solidFill>
                  <a:srgbClr val="FF0000"/>
                </a:solidFill>
                <a:ea typeface="宋体" panose="02010600030101010101" pitchFamily="2" charset="-122"/>
              </a:rPr>
              <a:t>B．电磁波作为载波使用时，既可以传递声音信号，也可以传递图像信号，故B错误；</a:t>
            </a:r>
          </a:p>
          <a:p>
            <a:pPr marL="0" indent="0" algn="l" eaLnBrk="1" fontAlgn="auto" latinLnBrk="0" hangingPunct="1">
              <a:lnSpc>
                <a:spcPct val="150000"/>
              </a:lnSpc>
            </a:pPr>
            <a:r>
              <a:rPr lang="zh-CN" sz="2000">
                <a:solidFill>
                  <a:srgbClr val="FF0000"/>
                </a:solidFill>
                <a:ea typeface="宋体" panose="02010600030101010101" pitchFamily="2" charset="-122"/>
              </a:rPr>
              <a:t>C．电磁波可以在真空中传播，故C错误；</a:t>
            </a:r>
          </a:p>
          <a:p>
            <a:pPr marL="0" indent="0" algn="l" eaLnBrk="1" fontAlgn="auto" latinLnBrk="0" hangingPunct="1">
              <a:lnSpc>
                <a:spcPct val="150000"/>
              </a:lnSpc>
            </a:pPr>
            <a:r>
              <a:rPr lang="zh-CN" sz="2000">
                <a:solidFill>
                  <a:srgbClr val="FF0000"/>
                </a:solidFill>
                <a:ea typeface="宋体" panose="02010600030101010101" pitchFamily="2" charset="-122"/>
              </a:rPr>
              <a:t>D．卫星接收和发送信号要靠电磁波传递，我国的北斗卫星定位系统也是利用电磁波来传递信号的，故D正确。故选D。</a:t>
            </a:r>
          </a:p>
        </p:txBody>
      </p:sp>
      <p:sp>
        <p:nvSpPr>
          <p:cNvPr id="2" name="文本框 1"/>
          <p:cNvSpPr txBox="1"/>
          <p:nvPr/>
        </p:nvSpPr>
        <p:spPr>
          <a:xfrm>
            <a:off x="1794511" y="833909"/>
            <a:ext cx="393509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 电磁波及其应用</a:t>
            </a:r>
          </a:p>
        </p:txBody>
      </p:sp>
    </p:spTree>
    <p:extLst>
      <p:ext uri="{BB962C8B-B14F-4D97-AF65-F5344CB8AC3E}">
        <p14:creationId xmlns:p14="http://schemas.microsoft.com/office/powerpoint/2010/main" val="4058304909"/>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1757575"/>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◆典例一：（2020·四川乐山）</a:t>
            </a:r>
            <a:r>
              <a:rPr lang="zh-CN" sz="1800">
                <a:latin typeface="微软雅黑" panose="020B0503020204020204" charset="-122"/>
                <a:ea typeface="微软雅黑" panose="020B0503020204020204" charset="-122"/>
                <a:cs typeface="微软雅黑" panose="020B0503020204020204" charset="-122"/>
              </a:rPr>
              <a:t>在疫情防控期间，人们通过手机传递信息实现在线教育、视频会议、无线对讲等办公服务，避免了人与人之间的直接接触，手机传递信息是利用了（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红外线	B. 电磁波	C. 超声波	D. 次声波</a:t>
            </a:r>
          </a:p>
        </p:txBody>
      </p:sp>
      <p:sp>
        <p:nvSpPr>
          <p:cNvPr id="7" name="文本框 6"/>
          <p:cNvSpPr txBox="1"/>
          <p:nvPr/>
        </p:nvSpPr>
        <p:spPr>
          <a:xfrm>
            <a:off x="1794510" y="833909"/>
            <a:ext cx="302260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★考点三：移动通讯</a:t>
            </a:r>
          </a:p>
        </p:txBody>
      </p:sp>
    </p:spTree>
    <p:extLst>
      <p:ext uri="{BB962C8B-B14F-4D97-AF65-F5344CB8AC3E}">
        <p14:creationId xmlns:p14="http://schemas.microsoft.com/office/powerpoint/2010/main" val="174272945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501037"/>
            <a:ext cx="8623935"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【答案】B。</a:t>
            </a:r>
          </a:p>
          <a:p>
            <a:pPr marL="0" indent="0" algn="l" eaLnBrk="1" fontAlgn="auto" latinLnBrk="0" hangingPunct="1">
              <a:lnSpc>
                <a:spcPct val="150000"/>
              </a:lnSpc>
            </a:pPr>
            <a:r>
              <a:rPr lang="zh-CN" sz="1800">
                <a:solidFill>
                  <a:srgbClr val="FF0000"/>
                </a:solidFill>
                <a:ea typeface="宋体" panose="02010600030101010101" pitchFamily="2" charset="-122"/>
              </a:rPr>
              <a:t>【解析】手机属于移动电话，它既是电磁波发射台也是电磁波接收台，所以手机是利用电磁波来传递信息的。故选B。</a:t>
            </a:r>
          </a:p>
        </p:txBody>
      </p:sp>
      <p:sp>
        <p:nvSpPr>
          <p:cNvPr id="2" name="文本框 1"/>
          <p:cNvSpPr txBox="1"/>
          <p:nvPr/>
        </p:nvSpPr>
        <p:spPr>
          <a:xfrm>
            <a:off x="1794510" y="833909"/>
            <a:ext cx="308991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★考点三：移动通讯</a:t>
            </a:r>
            <a:endParaRPr lang="en-US" altLang="zh-CN" sz="2400" b="1">
              <a:solidFill>
                <a:srgbClr val="1116CC"/>
              </a:solidFill>
              <a:latin typeface="微软雅黑" charset="-122"/>
              <a:ea typeface="微软雅黑"/>
              <a:cs typeface="微软雅黑" panose="020B0503020204020204" charset="-122"/>
            </a:endParaRPr>
          </a:p>
        </p:txBody>
      </p:sp>
    </p:spTree>
    <p:extLst>
      <p:ext uri="{BB962C8B-B14F-4D97-AF65-F5344CB8AC3E}">
        <p14:creationId xmlns:p14="http://schemas.microsoft.com/office/powerpoint/2010/main" val="3030786237"/>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◆典例二：（2020·南充）</a:t>
            </a:r>
            <a:r>
              <a:rPr lang="zh-CN" sz="1800">
                <a:latin typeface="微软雅黑" panose="020B0503020204020204" charset="-122"/>
                <a:ea typeface="微软雅黑" panose="020B0503020204020204" charset="-122"/>
                <a:cs typeface="微软雅黑" panose="020B0503020204020204" charset="-122"/>
              </a:rPr>
              <a:t>2020年6月23日9时43分，北斗3号最后一颗全球组网卫星在西昌卫星发射中心发射成功（如图），它是北斗3号系列的第三颗地球同步卫星，主要用于无线电导航、无线电测定等。关于卫星下列说法正确的是（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A．该卫星在加速升空的过程中，机械能不变；</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B．该卫星进入同步轨道后，相对地表静止；</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C．该卫星运行一周的时间约为365天；</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D．该卫星与地面基站可通过超声波传递信息</a:t>
            </a:r>
          </a:p>
        </p:txBody>
      </p:sp>
      <p:sp>
        <p:nvSpPr>
          <p:cNvPr id="7" name="文本框 6"/>
          <p:cNvSpPr txBox="1"/>
          <p:nvPr/>
        </p:nvSpPr>
        <p:spPr>
          <a:xfrm>
            <a:off x="1794510" y="833909"/>
            <a:ext cx="321056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★考点三：移动通讯</a:t>
            </a:r>
          </a:p>
        </p:txBody>
      </p:sp>
      <p:pic>
        <p:nvPicPr>
          <p:cNvPr id="2" name="图片 3" descr=" "/>
          <p:cNvPicPr>
            <a:picLocks noChangeAspect="1"/>
          </p:cNvPicPr>
          <p:nvPr/>
        </p:nvPicPr>
        <p:blipFill>
          <a:blip r:embed="rId2"/>
          <a:stretch>
            <a:fillRect/>
          </a:stretch>
        </p:blipFill>
        <p:spPr>
          <a:xfrm>
            <a:off x="5814695" y="2813967"/>
            <a:ext cx="1003300" cy="1564057"/>
          </a:xfrm>
          <a:prstGeom prst="rect">
            <a:avLst/>
          </a:prstGeom>
          <a:noFill/>
          <a:ln>
            <a:noFill/>
          </a:ln>
        </p:spPr>
      </p:pic>
    </p:spTree>
    <p:extLst>
      <p:ext uri="{BB962C8B-B14F-4D97-AF65-F5344CB8AC3E}">
        <p14:creationId xmlns:p14="http://schemas.microsoft.com/office/powerpoint/2010/main" val="315197688"/>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4"/>
            <a:ext cx="86239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【答案】B。</a:t>
            </a:r>
          </a:p>
          <a:p>
            <a:pPr marL="0" indent="0" algn="l" eaLnBrk="1" fontAlgn="auto" latinLnBrk="0" hangingPunct="1">
              <a:lnSpc>
                <a:spcPct val="150000"/>
              </a:lnSpc>
            </a:pPr>
            <a:r>
              <a:rPr lang="zh-CN" sz="1800">
                <a:solidFill>
                  <a:srgbClr val="FF0000"/>
                </a:solidFill>
                <a:ea typeface="宋体" panose="02010600030101010101" pitchFamily="2" charset="-122"/>
              </a:rPr>
              <a:t>【解析】A、在卫星加速升空的过程中，卫星的质量不变，速度变大，动能变大；同时质量不变、高度增加，重力势能增大，所以机械能增大，故A错误；</a:t>
            </a:r>
          </a:p>
          <a:p>
            <a:pPr marL="0" indent="0" algn="l" eaLnBrk="1" fontAlgn="auto" latinLnBrk="0" hangingPunct="1">
              <a:lnSpc>
                <a:spcPct val="150000"/>
              </a:lnSpc>
            </a:pPr>
            <a:r>
              <a:rPr lang="zh-CN" sz="1800">
                <a:solidFill>
                  <a:srgbClr val="FF0000"/>
                </a:solidFill>
                <a:ea typeface="宋体" panose="02010600030101010101" pitchFamily="2" charset="-122"/>
              </a:rPr>
              <a:t>B、卫星进入同步轨道后，地球同步卫星和地球之间的位置没有发生改变，卫星相对于地表是静止的，故B正确；</a:t>
            </a:r>
          </a:p>
          <a:p>
            <a:pPr marL="0" indent="0" algn="l" eaLnBrk="1" fontAlgn="auto" latinLnBrk="0" hangingPunct="1">
              <a:lnSpc>
                <a:spcPct val="150000"/>
              </a:lnSpc>
            </a:pPr>
            <a:r>
              <a:rPr lang="zh-CN" sz="1800">
                <a:solidFill>
                  <a:srgbClr val="FF0000"/>
                </a:solidFill>
                <a:ea typeface="宋体" panose="02010600030101010101" pitchFamily="2" charset="-122"/>
              </a:rPr>
              <a:t>C、地球同步卫星和地球的自转周期相同，即每隔24小时绕地球一周，故C错误；</a:t>
            </a:r>
          </a:p>
          <a:p>
            <a:pPr marL="0" indent="0" algn="l" eaLnBrk="1" fontAlgn="auto" latinLnBrk="0" hangingPunct="1">
              <a:lnSpc>
                <a:spcPct val="150000"/>
              </a:lnSpc>
            </a:pPr>
            <a:r>
              <a:rPr lang="zh-CN" sz="1800">
                <a:solidFill>
                  <a:srgbClr val="FF0000"/>
                </a:solidFill>
                <a:ea typeface="宋体" panose="02010600030101010101" pitchFamily="2" charset="-122"/>
              </a:rPr>
              <a:t>D、卫星与地面站之间是真空，真空不能传声，所以只能利用电磁波传递信息，故D错误。故选：B</a:t>
            </a:r>
          </a:p>
        </p:txBody>
      </p:sp>
      <p:sp>
        <p:nvSpPr>
          <p:cNvPr id="2" name="文本框 1"/>
          <p:cNvSpPr txBox="1"/>
          <p:nvPr/>
        </p:nvSpPr>
        <p:spPr>
          <a:xfrm>
            <a:off x="1794510" y="833909"/>
            <a:ext cx="289052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★考点三：移动通讯</a:t>
            </a:r>
          </a:p>
        </p:txBody>
      </p:sp>
    </p:spTree>
    <p:extLst>
      <p:ext uri="{BB962C8B-B14F-4D97-AF65-F5344CB8AC3E}">
        <p14:creationId xmlns:p14="http://schemas.microsoft.com/office/powerpoint/2010/main" val="27456811"/>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◆典例一：（2019·贵港）</a:t>
            </a:r>
            <a:r>
              <a:rPr lang="zh-CN" sz="1800">
                <a:latin typeface="微软雅黑" panose="020B0503020204020204" charset="-122"/>
                <a:ea typeface="微软雅黑" panose="020B0503020204020204" charset="-122"/>
                <a:cs typeface="微软雅黑" panose="020B0503020204020204" charset="-122"/>
              </a:rPr>
              <a:t>中国高铁、移动支付、共享单车、鲲龙4G600水陆两栖飞机……当今中国，科技进步使生活更精彩。下列说法正确的是（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“复兴”号高速列车因为速度很大所以惯性很大；</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 鲲龙AG600水陆两栖飞机在高空所受的大气压强，比水面附近的大气压强大；</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使用共享单车时，用手机扫描二维码开锁，二维码位于手机摄像头的一倍焦距以内；</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 用手机进行移动支付时，是利用电磁波传递信息的</a:t>
            </a:r>
          </a:p>
        </p:txBody>
      </p:sp>
      <p:sp>
        <p:nvSpPr>
          <p:cNvPr id="7" name="文本框 6"/>
          <p:cNvSpPr txBox="1"/>
          <p:nvPr/>
        </p:nvSpPr>
        <p:spPr>
          <a:xfrm>
            <a:off x="1794511" y="833909"/>
            <a:ext cx="297751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★考点四：信息之路</a:t>
            </a:r>
          </a:p>
        </p:txBody>
      </p:sp>
    </p:spTree>
    <p:extLst>
      <p:ext uri="{BB962C8B-B14F-4D97-AF65-F5344CB8AC3E}">
        <p14:creationId xmlns:p14="http://schemas.microsoft.com/office/powerpoint/2010/main" val="2299563973"/>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5"/>
            <a:ext cx="8623935" cy="3331180"/>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rgbClr val="FF0000"/>
                </a:solidFill>
                <a:ea typeface="宋体" panose="02010600030101010101" pitchFamily="2" charset="-122"/>
              </a:rPr>
              <a:t>【答案】D。</a:t>
            </a:r>
          </a:p>
          <a:p>
            <a:pPr marL="0" indent="0" algn="l" eaLnBrk="1" fontAlgn="auto" latinLnBrk="0" hangingPunct="1">
              <a:lnSpc>
                <a:spcPct val="150000"/>
              </a:lnSpc>
            </a:pPr>
            <a:r>
              <a:rPr lang="zh-CN" sz="2000">
                <a:solidFill>
                  <a:srgbClr val="FF0000"/>
                </a:solidFill>
                <a:ea typeface="宋体" panose="02010600030101010101" pitchFamily="2" charset="-122"/>
              </a:rPr>
              <a:t>【解析】A．物体的惯性只跟质量有关，且质量越大，惯性越大，质量越小，惯性越小。因此，“复兴”号高速列车质量不变，其惯性不变，故A错误；</a:t>
            </a:r>
          </a:p>
          <a:p>
            <a:pPr marL="0" indent="0" algn="l" eaLnBrk="1" fontAlgn="auto" latinLnBrk="0" hangingPunct="1">
              <a:lnSpc>
                <a:spcPct val="150000"/>
              </a:lnSpc>
            </a:pPr>
            <a:r>
              <a:rPr lang="zh-CN" sz="2000">
                <a:solidFill>
                  <a:srgbClr val="FF0000"/>
                </a:solidFill>
                <a:ea typeface="宋体" panose="02010600030101010101" pitchFamily="2" charset="-122"/>
              </a:rPr>
              <a:t>B．大气压强随高度增加而减小，故B错误；</a:t>
            </a:r>
          </a:p>
          <a:p>
            <a:pPr marL="0" indent="0" algn="l" eaLnBrk="1" fontAlgn="auto" latinLnBrk="0" hangingPunct="1">
              <a:lnSpc>
                <a:spcPct val="150000"/>
              </a:lnSpc>
            </a:pPr>
            <a:r>
              <a:rPr lang="zh-CN" sz="2000">
                <a:solidFill>
                  <a:srgbClr val="FF0000"/>
                </a:solidFill>
                <a:ea typeface="宋体" panose="02010600030101010101" pitchFamily="2" charset="-122"/>
              </a:rPr>
              <a:t>C．用手机扫描二维码实质是照相机的应用，而照相机的成像原理是物距大于2倍焦距，所以二维码应位于手机摄像头2倍焦距之外，故C错误；</a:t>
            </a:r>
          </a:p>
          <a:p>
            <a:pPr marL="0" indent="0" algn="l" eaLnBrk="1" fontAlgn="auto" latinLnBrk="0" hangingPunct="1">
              <a:lnSpc>
                <a:spcPct val="150000"/>
              </a:lnSpc>
            </a:pPr>
            <a:r>
              <a:rPr lang="zh-CN" sz="2000">
                <a:solidFill>
                  <a:srgbClr val="FF0000"/>
                </a:solidFill>
                <a:ea typeface="宋体" panose="02010600030101010101" pitchFamily="2" charset="-122"/>
              </a:rPr>
              <a:t>D．用手机进行移动支付，说明电磁波可以传递信息，故D正确。故应选D。</a:t>
            </a:r>
          </a:p>
        </p:txBody>
      </p:sp>
      <p:sp>
        <p:nvSpPr>
          <p:cNvPr id="2" name="文本框 1"/>
          <p:cNvSpPr txBox="1"/>
          <p:nvPr/>
        </p:nvSpPr>
        <p:spPr>
          <a:xfrm>
            <a:off x="1794511" y="833909"/>
            <a:ext cx="313499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★考点四：信息之路</a:t>
            </a:r>
          </a:p>
        </p:txBody>
      </p:sp>
    </p:spTree>
    <p:extLst>
      <p:ext uri="{BB962C8B-B14F-4D97-AF65-F5344CB8AC3E}">
        <p14:creationId xmlns:p14="http://schemas.microsoft.com/office/powerpoint/2010/main" val="389754300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395365"/>
            <a:ext cx="8675370" cy="2589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1"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1.考点剖析：</a:t>
            </a: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信息的传递在中考中出现的几率并不大，所以，本章内容在整个初中物理中处于了解、认识、知道的位置。但作为学习物理学，此内容又是学生需要了解和知道的，目的是为今后的学习和社会活动提供必要的知识支撑。</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本章的主要考点有：电话的利用及其知识、电磁波的概念、电磁波的应用、卫星通信知识、电磁波在生活中的应用、电视广播的知识等。中考试题中出现最多的是对电磁波的考查。主要内容是：电磁波的概念、电磁波的应用和人们利用电磁波的知识等。</a:t>
            </a:r>
            <a:endParaRPr kumimoji="0" lang="zh-CN" altLang="en-US" sz="1800" b="0" i="0" u="none" strike="noStrike" cap="none" spc="0" normalizeH="0" baseline="0">
              <a:ln>
                <a:noFill/>
              </a:ln>
              <a:solidFill>
                <a:schemeClr val="tx1"/>
              </a:solidFill>
              <a:effectLst/>
              <a:uFillTx/>
              <a:latin typeface="微软雅黑" charset="-122"/>
              <a:ea typeface="微软雅黑"/>
              <a:cs typeface="Arial"/>
              <a:sym typeface="Arial"/>
            </a:endParaRPr>
          </a:p>
        </p:txBody>
      </p: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210019380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◆典例二：（2019·无锡）</a:t>
            </a:r>
            <a:r>
              <a:rPr lang="zh-CN" sz="1800">
                <a:latin typeface="微软雅黑" panose="020B0503020204020204" charset="-122"/>
                <a:ea typeface="微软雅黑" panose="020B0503020204020204" charset="-122"/>
                <a:cs typeface="微软雅黑" panose="020B0503020204020204" charset="-122"/>
              </a:rPr>
              <a:t>无锡是我国首个移动物联网连接规模超千万的地级市。移动物联网用户可以通过手机实现远程控制。手机传递信息是利用了（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红外线	B. 电磁波	C. 超声波	D. 次声波</a:t>
            </a:r>
          </a:p>
        </p:txBody>
      </p:sp>
      <p:sp>
        <p:nvSpPr>
          <p:cNvPr id="7" name="文本框 6"/>
          <p:cNvSpPr txBox="1"/>
          <p:nvPr/>
        </p:nvSpPr>
        <p:spPr>
          <a:xfrm>
            <a:off x="1794510" y="833909"/>
            <a:ext cx="311023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★考点四：信息之路</a:t>
            </a:r>
          </a:p>
        </p:txBody>
      </p:sp>
    </p:spTree>
    <p:extLst>
      <p:ext uri="{BB962C8B-B14F-4D97-AF65-F5344CB8AC3E}">
        <p14:creationId xmlns:p14="http://schemas.microsoft.com/office/powerpoint/2010/main" val="302586089"/>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5"/>
            <a:ext cx="8623935"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【答案】B。</a:t>
            </a:r>
          </a:p>
          <a:p>
            <a:pPr marL="0" indent="0" algn="l" eaLnBrk="1" fontAlgn="auto" latinLnBrk="0" hangingPunct="1">
              <a:lnSpc>
                <a:spcPct val="150000"/>
              </a:lnSpc>
            </a:pPr>
            <a:r>
              <a:rPr lang="zh-CN" sz="1800">
                <a:solidFill>
                  <a:srgbClr val="FF0000"/>
                </a:solidFill>
                <a:ea typeface="宋体" panose="02010600030101010101" pitchFamily="2" charset="-122"/>
              </a:rPr>
              <a:t>【解析】手机既是电磁波发射台也是电磁波接收台，所以手机是利用电磁波来传递信息的，故B正确。</a:t>
            </a:r>
          </a:p>
        </p:txBody>
      </p:sp>
      <p:sp>
        <p:nvSpPr>
          <p:cNvPr id="2" name="文本框 1"/>
          <p:cNvSpPr txBox="1"/>
          <p:nvPr/>
        </p:nvSpPr>
        <p:spPr>
          <a:xfrm>
            <a:off x="1794510" y="833909"/>
            <a:ext cx="307975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★考点四：信息之路</a:t>
            </a:r>
          </a:p>
        </p:txBody>
      </p:sp>
    </p:spTree>
    <p:extLst>
      <p:ext uri="{BB962C8B-B14F-4D97-AF65-F5344CB8AC3E}">
        <p14:creationId xmlns:p14="http://schemas.microsoft.com/office/powerpoint/2010/main" val="2804283677"/>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507984"/>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1</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（2018·十堰）</a:t>
            </a:r>
            <a:r>
              <a:rPr lang="zh-CN" sz="1800">
                <a:solidFill>
                  <a:schemeClr val="tx1"/>
                </a:solidFill>
                <a:latin typeface="微软雅黑" panose="020B0503020204020204" charset="-122"/>
                <a:ea typeface="微软雅黑" panose="020B0503020204020204" charset="-122"/>
                <a:cs typeface="微软雅黑" panose="020B0503020204020204" charset="-122"/>
              </a:rPr>
              <a:t>如图所示的用电器中，利用电磁波工作的是（  ）。</a:t>
            </a:r>
          </a:p>
        </p:txBody>
      </p:sp>
      <p:sp>
        <p:nvSpPr>
          <p:cNvPr id="2" name="文本框 1"/>
          <p:cNvSpPr txBox="1"/>
          <p:nvPr/>
        </p:nvSpPr>
        <p:spPr>
          <a:xfrm>
            <a:off x="6706236" y="1222854"/>
            <a:ext cx="3613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pic>
        <p:nvPicPr>
          <p:cNvPr id="4" name="图片 1"/>
          <p:cNvPicPr>
            <a:picLocks noChangeAspect="1"/>
          </p:cNvPicPr>
          <p:nvPr/>
        </p:nvPicPr>
        <p:blipFill>
          <a:blip r:embed="rId2"/>
          <a:stretch>
            <a:fillRect/>
          </a:stretch>
        </p:blipFill>
        <p:spPr>
          <a:xfrm>
            <a:off x="704215" y="2162434"/>
            <a:ext cx="7769860" cy="1308792"/>
          </a:xfrm>
          <a:prstGeom prst="rect">
            <a:avLst/>
          </a:prstGeom>
          <a:noFill/>
          <a:ln>
            <a:noFill/>
          </a:ln>
        </p:spPr>
      </p:pic>
    </p:spTree>
    <p:extLst>
      <p:ext uri="{BB962C8B-B14F-4D97-AF65-F5344CB8AC3E}">
        <p14:creationId xmlns:p14="http://schemas.microsoft.com/office/powerpoint/2010/main" val="952531028"/>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2173893"/>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2</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（2018•淄博）</a:t>
            </a:r>
            <a:r>
              <a:rPr lang="zh-CN" sz="1800">
                <a:solidFill>
                  <a:schemeClr val="tx1"/>
                </a:solidFill>
                <a:latin typeface="微软雅黑" panose="020B0503020204020204" charset="-122"/>
                <a:ea typeface="微软雅黑" panose="020B0503020204020204" charset="-122"/>
                <a:cs typeface="微软雅黑" panose="020B0503020204020204" charset="-122"/>
              </a:rPr>
              <a:t>关于信息和能源的说法，正确的是（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A．手机扫码支付是利用超声波传递信息的；</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B．光在光导纤维内壁上多次折射传递信息；</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C．化石能源和核能都属于不可再生能源；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D．核反应堆通过可控聚变反应释放核能</a:t>
            </a:r>
          </a:p>
        </p:txBody>
      </p:sp>
      <p:sp>
        <p:nvSpPr>
          <p:cNvPr id="2" name="文本框 1"/>
          <p:cNvSpPr txBox="1"/>
          <p:nvPr/>
        </p:nvSpPr>
        <p:spPr>
          <a:xfrm>
            <a:off x="5782946" y="1221581"/>
            <a:ext cx="4502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Tree>
    <p:extLst>
      <p:ext uri="{BB962C8B-B14F-4D97-AF65-F5344CB8AC3E}">
        <p14:creationId xmlns:p14="http://schemas.microsoft.com/office/powerpoint/2010/main" val="2189012858"/>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2173893"/>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3</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（2018·怀化）</a:t>
            </a:r>
            <a:r>
              <a:rPr lang="zh-CN" sz="1800">
                <a:solidFill>
                  <a:schemeClr val="tx1"/>
                </a:solidFill>
                <a:latin typeface="微软雅黑" panose="020B0503020204020204" charset="-122"/>
                <a:ea typeface="微软雅黑" panose="020B0503020204020204" charset="-122"/>
                <a:cs typeface="微软雅黑" panose="020B0503020204020204" charset="-122"/>
              </a:rPr>
              <a:t> 下列技术应用中，不是利用电磁波工作的是（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A．利用微波雷达跟踪飞行目标；</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B． 利用北斗星导航系统进行定位和导航；</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C．用手机打电话；</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D．利用声呐系统探测海底深度</a:t>
            </a:r>
          </a:p>
        </p:txBody>
      </p:sp>
      <p:sp>
        <p:nvSpPr>
          <p:cNvPr id="2" name="文本框 1"/>
          <p:cNvSpPr txBox="1"/>
          <p:nvPr/>
        </p:nvSpPr>
        <p:spPr>
          <a:xfrm>
            <a:off x="6771641" y="1254683"/>
            <a:ext cx="4502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Tree>
    <p:extLst>
      <p:ext uri="{BB962C8B-B14F-4D97-AF65-F5344CB8AC3E}">
        <p14:creationId xmlns:p14="http://schemas.microsoft.com/office/powerpoint/2010/main" val="2922422360"/>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924302"/>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4</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（2020·贵州黔西南）</a:t>
            </a:r>
            <a:r>
              <a:rPr lang="zh-CN" sz="1800">
                <a:solidFill>
                  <a:schemeClr val="tx1"/>
                </a:solidFill>
                <a:latin typeface="微软雅黑" panose="020B0503020204020204" charset="-122"/>
                <a:ea typeface="微软雅黑" panose="020B0503020204020204" charset="-122"/>
                <a:cs typeface="微软雅黑" panose="020B0503020204020204" charset="-122"/>
              </a:rPr>
              <a:t>蝙蝠靠________发现昆虫，北斗卫星利用________给交通工具导航。</a:t>
            </a:r>
          </a:p>
        </p:txBody>
      </p:sp>
      <p:sp>
        <p:nvSpPr>
          <p:cNvPr id="2" name="文本框 1"/>
          <p:cNvSpPr txBox="1"/>
          <p:nvPr/>
        </p:nvSpPr>
        <p:spPr>
          <a:xfrm>
            <a:off x="3571875" y="1113364"/>
            <a:ext cx="97155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超声波</a:t>
            </a:r>
          </a:p>
        </p:txBody>
      </p:sp>
      <p:sp>
        <p:nvSpPr>
          <p:cNvPr id="4" name="文本框 3"/>
          <p:cNvSpPr txBox="1"/>
          <p:nvPr/>
        </p:nvSpPr>
        <p:spPr>
          <a:xfrm>
            <a:off x="6854190" y="1113364"/>
            <a:ext cx="97155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电磁波</a:t>
            </a:r>
          </a:p>
        </p:txBody>
      </p:sp>
    </p:spTree>
    <p:extLst>
      <p:ext uri="{BB962C8B-B14F-4D97-AF65-F5344CB8AC3E}">
        <p14:creationId xmlns:p14="http://schemas.microsoft.com/office/powerpoint/2010/main" val="3471965231"/>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395366"/>
            <a:ext cx="8675370" cy="21726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2.常考题型：</a:t>
            </a: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出现本章考题，题型以选择题为主，也曾出现填空题，但较少。考查内容多数是知识性、基础性和概念性，一般不会太难，只要学生能够理解有关知识，解答会较容易。从考查的知识点来看，一般情况下单独作为一个考题的不多，常见的是与其他章节知识点结合在一起进行考查。所以，在进行复习时，抓住这些特点会对本章的复习起到事半功倍的效果。</a:t>
            </a:r>
          </a:p>
        </p:txBody>
      </p: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38564872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303063"/>
            <a:ext cx="3520440" cy="5067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4" name="表格 3"/>
          <p:cNvGraphicFramePr>
            <a:graphicFrameLocks noGrp="1"/>
          </p:cNvGraphicFramePr>
          <p:nvPr/>
        </p:nvGraphicFramePr>
        <p:xfrm>
          <a:off x="367030" y="2132516"/>
          <a:ext cx="8164830" cy="2461624"/>
        </p:xfrm>
        <a:graphic>
          <a:graphicData uri="http://schemas.openxmlformats.org/drawingml/2006/table">
            <a:tbl>
              <a:tblPr firstRow="1" bandRow="1">
                <a:tableStyleId>{5940675A-B579-460E-94D1-54222C63F5DA}</a:tableStyleId>
              </a:tblPr>
              <a:tblGrid>
                <a:gridCol w="1230630"/>
                <a:gridCol w="2188845"/>
                <a:gridCol w="4745355"/>
              </a:tblGrid>
              <a:tr h="514987">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6663">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电磁波概念与应用</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选择题居多，考查对电磁波的认识及其有关应用知识</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4987">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无线通讯知识</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选择题居多，考查无线通讯的知识</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4987">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电话、电视知识</a:t>
                      </a:r>
                      <a:endParaRPr lang="en-US" altLang="en-US" sz="20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000" b="0">
                          <a:solidFill>
                            <a:srgbClr val="C00000"/>
                          </a:solidFill>
                          <a:latin typeface="微软雅黑" panose="020B0503020204020204" charset="-122"/>
                          <a:ea typeface="微软雅黑" panose="020B0503020204020204" charset="-122"/>
                          <a:cs typeface="宋体" panose="02010600030101010101" pitchFamily="2" charset="-122"/>
                        </a:rPr>
                        <a:t>选择题居多，考查对电话和电视的认识</a:t>
                      </a:r>
                      <a:endParaRPr lang="en-US" altLang="en-US" sz="2000" b="0">
                        <a:solidFill>
                          <a:srgbClr val="C00000"/>
                        </a:solidFill>
                        <a:latin typeface="微软雅黑" charset="-122"/>
                        <a:ea typeface="微软雅黑"/>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225755562"/>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一、现代顺风耳-电话</a:t>
            </a:r>
            <a:endParaRPr lang="zh-CN" sz="1800">
              <a:latin typeface="微软雅黑" charset="-122"/>
              <a:ea typeface="微软雅黑"/>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 1.现代顺风耳-电话</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（1）电话的组成：话筒-把声信号变成变化的</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；听筒-把变化的电流信号变成声音信号。</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（2）电话的工作原理：声音→话筒→产生变化的电流→听筒→振动（声音）。</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（3）电话交换机：1)为了提高电话线路的利用率而发明的；2）用来实现两部电话之间的转换；3）使用交换机，可以大幅度的减少电话线的数量。</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（4）电话“占线”原因：1）对方电话没有扣好；2）对方正在通话；3）电话交换机忙。</a:t>
            </a:r>
          </a:p>
        </p:txBody>
      </p:sp>
      <p:sp>
        <p:nvSpPr>
          <p:cNvPr id="2" name="文本框 1"/>
          <p:cNvSpPr txBox="1"/>
          <p:nvPr/>
        </p:nvSpPr>
        <p:spPr>
          <a:xfrm>
            <a:off x="4915535" y="1928813"/>
            <a:ext cx="1015661"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电流信号</a:t>
            </a:r>
          </a:p>
        </p:txBody>
      </p:sp>
    </p:spTree>
    <p:extLst>
      <p:ext uri="{BB962C8B-B14F-4D97-AF65-F5344CB8AC3E}">
        <p14:creationId xmlns:p14="http://schemas.microsoft.com/office/powerpoint/2010/main" val="56698720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2.模拟通信和数字通信</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模拟信号：在话筒将声音转换成电流信号时，信号电流的频率，振幅变化的情况跟声音的频率、振幅变化情况完全一样，模仿声音的“一举一动”这种电流传递的信号叫模拟信号。模拟通信：使用模拟信号的通信方式叫模拟通信，例如：传统的市话通话，长途通话。</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（2）数字信号：用不同符号的不同组合表示的信号叫做数字信号。数字通信：使用数字信号通信的方式叫数字通信，例如电子计算机是利用二进制码识别信息和处理信息。</a:t>
            </a:r>
          </a:p>
        </p:txBody>
      </p:sp>
    </p:spTree>
    <p:extLst>
      <p:ext uri="{BB962C8B-B14F-4D97-AF65-F5344CB8AC3E}">
        <p14:creationId xmlns:p14="http://schemas.microsoft.com/office/powerpoint/2010/main" val="1005809055"/>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（3）模拟通信在加工，放大和传输过程中抗干扰能力差，噪声大，失真大；而数字信号形式简单，抗干扰能力强，噪声小，失真小。</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（4）电话交换机间的信息是靠数字信号传递，而电话与电话机之间的信息传递靠模拟信号，但是不论哪种通信都需要电话线。</a:t>
            </a:r>
          </a:p>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二、电磁波的海洋</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电磁波：如果在空间某处产生一个随时间变化的电场，这个电场就会产生磁场，如果这个磁场也随时间变化，那么它又会在空间产生新的电场，这个变化的电场，磁场并不局限于空间某个区域，而是由远及近的传播出去，这样的传播就形成了电磁波，即导体中电流的迅速变化在空间激起电磁波。</a:t>
            </a:r>
          </a:p>
        </p:txBody>
      </p:sp>
    </p:spTree>
    <p:extLst>
      <p:ext uri="{BB962C8B-B14F-4D97-AF65-F5344CB8AC3E}">
        <p14:creationId xmlns:p14="http://schemas.microsoft.com/office/powerpoint/2010/main" val="368980993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2.电磁波性质：是一种看不见摸不到的特殊物质，可以在真空中传播，传播不需要介质；电磁波传播的速度c=3×10</a:t>
            </a:r>
            <a:r>
              <a:rPr lang="zh-CN" sz="1800" baseline="30000">
                <a:latin typeface="微软雅黑" panose="020B0503020204020204" charset="-122"/>
                <a:ea typeface="微软雅黑" panose="020B0503020204020204" charset="-122"/>
                <a:cs typeface="微软雅黑" panose="020B0503020204020204" charset="-122"/>
              </a:rPr>
              <a:t>8</a:t>
            </a:r>
            <a:r>
              <a:rPr lang="zh-CN" sz="1800">
                <a:latin typeface="微软雅黑" panose="020B0503020204020204" charset="-122"/>
                <a:ea typeface="微软雅黑" panose="020B0503020204020204" charset="-122"/>
                <a:cs typeface="微软雅黑" panose="020B0503020204020204" charset="-122"/>
              </a:rPr>
              <a:t>m/s，电磁波的波长为λ，波速c=λf，其中f是电磁波的频率；电磁波的波谱：γ射线，X射线，紫外线，红外线，微波，短波，中波，长波。</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3.电磁波的发射和接收</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1）发射：将要传输的电信号（音频信号，图像信号）加载到高频电磁波（载波）上，再通过天线发射到空中的过程。</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2）接收：天线将电磁波接收下来，再通过接收器（收音机，电视机等）将要传输的电信号取出来并放大，最后还原成声音或图像过程。</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3）“天线”可以同时接收多种频率的电磁波，利用调谐器可以选出人们所需要的频率。</a:t>
            </a:r>
          </a:p>
        </p:txBody>
      </p:sp>
    </p:spTree>
    <p:extLst>
      <p:ext uri="{BB962C8B-B14F-4D97-AF65-F5344CB8AC3E}">
        <p14:creationId xmlns:p14="http://schemas.microsoft.com/office/powerpoint/2010/main" val="1524282935"/>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4968</Words>
  <Application>Microsoft Office PowerPoint</Application>
  <PresentationFormat>全屏显示(16:9)</PresentationFormat>
  <Paragraphs>249</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6</cp:revision>
  <dcterms:created xsi:type="dcterms:W3CDTF">2020-08-31T00:19:23Z</dcterms:created>
  <dcterms:modified xsi:type="dcterms:W3CDTF">2020-09-24T13:03:04Z</dcterms:modified>
</cp:coreProperties>
</file>