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364" r:id="rId4"/>
    <p:sldId id="363" r:id="rId5"/>
    <p:sldId id="381" r:id="rId6"/>
    <p:sldId id="435" r:id="rId7"/>
    <p:sldId id="456" r:id="rId8"/>
    <p:sldId id="468" r:id="rId9"/>
    <p:sldId id="469" r:id="rId10"/>
    <p:sldId id="470" r:id="rId11"/>
    <p:sldId id="358" r:id="rId12"/>
    <p:sldId id="471" r:id="rId13"/>
    <p:sldId id="374" r:id="rId14"/>
    <p:sldId id="382" r:id="rId15"/>
    <p:sldId id="334" r:id="rId16"/>
    <p:sldId id="458" r:id="rId17"/>
    <p:sldId id="376" r:id="rId18"/>
    <p:sldId id="433" r:id="rId19"/>
    <p:sldId id="437" r:id="rId20"/>
    <p:sldId id="43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349" r:id="rId31"/>
    <p:sldId id="362" r:id="rId32"/>
    <p:sldId id="339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9AF65"/>
    <a:srgbClr val="E327D6"/>
    <a:srgbClr val="7E3B26"/>
    <a:srgbClr val="72F69E"/>
    <a:srgbClr val="8E163E"/>
    <a:srgbClr val="FFFF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7"/>
    <p:restoredTop sz="93735"/>
  </p:normalViewPr>
  <p:slideViewPr>
    <p:cSldViewPr snapToGrid="0" showGuides="1">
      <p:cViewPr varScale="1">
        <p:scale>
          <a:sx n="110" d="100"/>
          <a:sy n="110" d="100"/>
        </p:scale>
        <p:origin x="-318" y="-96"/>
      </p:cViewPr>
      <p:guideLst>
        <p:guide orient="horz" pos="2186"/>
        <p:guide pos="2880"/>
        <p:guide pos="567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页眉占位符 1792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z="1200" strike="noStrike" noProof="1"/>
          </a:p>
        </p:txBody>
      </p:sp>
      <p:sp>
        <p:nvSpPr>
          <p:cNvPr id="179203" name="日期占位符 1792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3076" name="幻灯片图像占位符 17920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17920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179206" name="页脚占位符 1792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sz="1200" strike="noStrike" noProof="1"/>
          </a:p>
        </p:txBody>
      </p:sp>
      <p:sp>
        <p:nvSpPr>
          <p:cNvPr id="179207" name="灯片编号占位符 1792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pPr lvl="0" algn="r" fontAlgn="base"/>
              <a:t>‹#›</a:t>
            </a:fld>
            <a:endParaRPr 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32518-A483-4679-A42B-3E1155137F25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58C011-13B5-4A9C-81C5-A460B1DBE9A0}" type="slidenum">
              <a:rPr kumimoji="1" lang="en-US" altLang="zh-CN" sz="1200">
                <a:latin typeface="Times New Roman" pitchFamily="18" charset="0"/>
              </a:rPr>
              <a:pPr algn="r"/>
              <a:t>6</a:t>
            </a:fld>
            <a:endParaRPr kumimoji="1"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CA4B7-302E-41B6-BA12-1A5B04A8B5C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BFF46A-9220-4A31-B7B3-6567A897FE03}" type="slidenum">
              <a:rPr kumimoji="1" lang="en-US" altLang="zh-CN" sz="1200">
                <a:latin typeface="Times New Roman" pitchFamily="18" charset="0"/>
              </a:rPr>
              <a:pPr algn="r"/>
              <a:t>7</a:t>
            </a:fld>
            <a:endParaRPr kumimoji="1"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1F885-635A-427F-96B1-0E5C6FBCA6D6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3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7D0459-C9CA-43B0-A200-A3A43754175E}" type="slidenum">
              <a:rPr kumimoji="1" lang="en-US" altLang="zh-CN" sz="1200">
                <a:latin typeface="Times New Roman" pitchFamily="18" charset="0"/>
              </a:rPr>
              <a:pPr algn="r"/>
              <a:t>8</a:t>
            </a:fld>
            <a:endParaRPr kumimoji="1"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4AA39-562C-415B-8B88-4BCA01C0692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D034AA-10E8-4784-8CA1-6FD9E87050F3}" type="slidenum">
              <a:rPr lang="en-US" altLang="zh-CN" sz="1200" b="1">
                <a:latin typeface="Times New Roman" pitchFamily="18" charset="0"/>
              </a:rPr>
              <a:pPr algn="r"/>
              <a:t>10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  <a:pPr lvl="0" indent="0" algn="r"/>
              <a:t>15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indent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文本占位符 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CD2F0-718E-4990-BFEC-282F3AD5C358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  <p:sp>
        <p:nvSpPr>
          <p:cNvPr id="37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DA6CD4-84AE-41AD-B226-9AC332C5025C}" type="slidenum">
              <a:rPr lang="en-US" altLang="zh-CN" sz="1200" b="1">
                <a:latin typeface="Times New Roman" pitchFamily="18" charset="0"/>
              </a:rPr>
              <a:pPr algn="r"/>
              <a:t>27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29289;&#29702;\&#20843;&#24180;&#32423;&#19979;&#20876;&#29289;&#29702;\&#19978;&#35838;&#29992;\&#40644;&#20339;&#32431;%20-%20&#36367;&#38738;.mp3" TargetMode="External"/><Relationship Id="rId6" Type="http://schemas.microsoft.com/office/2007/relationships/media" Target="file:///F:\&#29289;&#29702;\&#20843;&#24180;&#32423;&#19979;&#20876;&#29289;&#29702;\&#19978;&#35838;&#29992;\&#40644;&#20339;&#32431;%20-%20&#36367;&#38738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slide" Target="slide16.x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media" Target="file:///I:\&#19978;&#35838;&#29992;\XiaoYing_Video_1490077230206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9978;&#35838;&#29992;\XiaoYing_Video_1490077230206.mp4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media" Target="file:///I:\&#19978;&#35838;&#29992;\XiaoYing_Video_1490077230206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9978;&#35838;&#29992;\XiaoYing_Video_1490077230206.mp4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文本框 263171"/>
          <p:cNvSpPr txBox="1"/>
          <p:nvPr/>
        </p:nvSpPr>
        <p:spPr>
          <a:xfrm>
            <a:off x="1817688" y="1357313"/>
            <a:ext cx="6864350" cy="641350"/>
          </a:xfrm>
          <a:prstGeom prst="rect">
            <a:avLst/>
          </a:prstGeom>
          <a:noFill/>
          <a:ln w="4127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节 流体压强与流速的关系</a:t>
            </a:r>
          </a:p>
        </p:txBody>
      </p:sp>
      <p:pic>
        <p:nvPicPr>
          <p:cNvPr id="4099" name="图片 263172" descr="歼10"/>
          <p:cNvPicPr>
            <a:picLocks noChangeAspect="1"/>
          </p:cNvPicPr>
          <p:nvPr/>
        </p:nvPicPr>
        <p:blipFill>
          <a:blip r:embed="rId3" cstate="print"/>
          <a:srcRect b="12350"/>
          <a:stretch>
            <a:fillRect/>
          </a:stretch>
        </p:blipFill>
        <p:spPr>
          <a:xfrm>
            <a:off x="2070100" y="2803525"/>
            <a:ext cx="6611938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1"/>
          <p:cNvSpPr txBox="1"/>
          <p:nvPr/>
        </p:nvSpPr>
        <p:spPr>
          <a:xfrm>
            <a:off x="4495800" y="1998663"/>
            <a:ext cx="37496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白塔中学     梁钜</a:t>
            </a:r>
          </a:p>
        </p:txBody>
      </p:sp>
      <p:pic>
        <p:nvPicPr>
          <p:cNvPr id="2" name="黄佳纯 - 踏青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3780" y="581342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631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93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3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06914103741692"/>
          <p:cNvPicPr>
            <a:picLocks noChangeAspect="1" noChangeArrowheads="1"/>
          </p:cNvPicPr>
          <p:nvPr/>
        </p:nvPicPr>
        <p:blipFill>
          <a:blip r:embed="rId3" cstate="print"/>
          <a:srcRect b="228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2124075" y="84138"/>
            <a:ext cx="4267200" cy="82391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r>
              <a:rPr lang="zh-CN" altLang="en-US" sz="4800" b="1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一次海难</a:t>
            </a:r>
          </a:p>
        </p:txBody>
      </p:sp>
      <p:sp>
        <p:nvSpPr>
          <p:cNvPr id="56323" name="Rectangle 3"/>
          <p:cNvSpPr>
            <a:spLocks noChangeArrowheads="1"/>
          </p:cNvSpPr>
          <p:nvPr>
            <p:ph type="body" sz="half" idx="4294967295"/>
          </p:nvPr>
        </p:nvSpPr>
        <p:spPr>
          <a:xfrm>
            <a:off x="0" y="1268413"/>
            <a:ext cx="9144000" cy="352901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latin typeface="Times New Roman" pitchFamily="18" charset="0"/>
                <a:ea typeface="楷体_GB2312" pitchFamily="49" charset="-122"/>
              </a:rPr>
              <a:t>           </a:t>
            </a:r>
            <a:r>
              <a:rPr lang="en-US" altLang="zh-CN" sz="3600" b="1">
                <a:latin typeface="Times New Roman" pitchFamily="18" charset="0"/>
                <a:ea typeface="楷体_GB2312" pitchFamily="49" charset="-122"/>
              </a:rPr>
              <a:t>1912</a:t>
            </a:r>
            <a:r>
              <a:rPr lang="zh-CN" altLang="en-US" sz="3600" b="1">
                <a:latin typeface="Times New Roman" pitchFamily="18" charset="0"/>
                <a:ea typeface="楷体_GB2312" pitchFamily="49" charset="-122"/>
              </a:rPr>
              <a:t>年秋天，远洋轮船“奥林匹克”号与较小的巡洋舰同向航行，但是当二船平行的时候，突然小船竟然扭头几乎笔直地向大船冲来，结果小船把“奥林匹克”的船舷撞了一个大洞。</a:t>
            </a:r>
            <a:r>
              <a:rPr lang="zh-CN" altLang="en-US" sz="3600" b="1">
                <a:latin typeface="Times New Roman" pitchFamily="18" charset="0"/>
              </a:rPr>
              <a:t>　　　　　　　　　　　　　　</a:t>
            </a:r>
            <a:r>
              <a:rPr lang="zh-CN" altLang="en-US" sz="2800" b="1">
                <a:latin typeface="Times New Roman" pitchFamily="18" charset="0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</a:p>
        </p:txBody>
      </p:sp>
      <p:pic>
        <p:nvPicPr>
          <p:cNvPr id="56327" name="Picture 7" descr="a2_007">
            <a:hlinkClick r:id="rId4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0EEFB"/>
              </a:clrFrom>
              <a:clrTo>
                <a:srgbClr val="E0E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7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9" name="Picture 3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074863" y="2011363"/>
            <a:ext cx="4510087" cy="245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7860" name="Text Box 4"/>
          <p:cNvSpPr txBox="1"/>
          <p:nvPr/>
        </p:nvSpPr>
        <p:spPr>
          <a:xfrm>
            <a:off x="762000" y="4148138"/>
            <a:ext cx="7818438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spcBef>
                <a:spcPct val="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用注射器沿着小船中间位置水平喷水，观察两个小船会如何运动？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41325" y="920750"/>
            <a:ext cx="80645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0" algn="l" fontAlgn="base">
              <a:spcBef>
                <a:spcPct val="50000"/>
              </a:spcBef>
              <a:buClrTx/>
            </a:pPr>
            <a:r>
              <a:rPr lang="zh-CN" altLang="en-US" sz="44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液体的压强与流速的关系</a:t>
            </a:r>
            <a:endParaRPr lang="zh-CN" altLang="en-US" sz="4400" b="1" strike="noStrike" noProof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778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3778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288770"/>
          <p:cNvSpPr txBox="1"/>
          <p:nvPr/>
        </p:nvSpPr>
        <p:spPr>
          <a:xfrm>
            <a:off x="1403350" y="2492375"/>
            <a:ext cx="65532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en-US" sz="36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流体的流速与压强的关系</a:t>
            </a:r>
          </a:p>
        </p:txBody>
      </p:sp>
      <p:sp>
        <p:nvSpPr>
          <p:cNvPr id="288772" name="文本框 288771"/>
          <p:cNvSpPr txBox="1"/>
          <p:nvPr/>
        </p:nvSpPr>
        <p:spPr>
          <a:xfrm>
            <a:off x="1631950" y="3406775"/>
            <a:ext cx="6324600" cy="57912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流体的流速越大，压强越小</a:t>
            </a:r>
          </a:p>
        </p:txBody>
      </p:sp>
      <p:sp>
        <p:nvSpPr>
          <p:cNvPr id="11267" name="矩形 288772"/>
          <p:cNvSpPr/>
          <p:nvPr/>
        </p:nvSpPr>
        <p:spPr>
          <a:xfrm>
            <a:off x="977900" y="828675"/>
            <a:ext cx="3467100" cy="1443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875"/>
                <a:gd name="adj2" fmla="val 140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normalizeH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887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/>
          <p:nvPr/>
        </p:nvSpPr>
        <p:spPr>
          <a:xfrm>
            <a:off x="2411413" y="5661025"/>
            <a:ext cx="439261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飞机是如何升空的</a:t>
            </a:r>
            <a:r>
              <a:rPr lang="en-US" altLang="x-none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12291" name="图片 211000" descr="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03263"/>
            <a:ext cx="2728913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810" y="1731645"/>
            <a:ext cx="6986270" cy="38093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7860" y="1644650"/>
            <a:ext cx="753237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/>
              <a:t>让你来选一个机翼模型，你会选哪个呢？</a:t>
            </a:r>
          </a:p>
        </p:txBody>
      </p:sp>
      <p:pic>
        <p:nvPicPr>
          <p:cNvPr id="5" name="图片 4" descr="机翼"/>
          <p:cNvPicPr>
            <a:picLocks noChangeAspect="1"/>
          </p:cNvPicPr>
          <p:nvPr/>
        </p:nvPicPr>
        <p:blipFill>
          <a:blip r:embed="rId3" cstate="print">
            <a:lum bright="-42000" contrast="60000"/>
          </a:blip>
          <a:stretch>
            <a:fillRect/>
          </a:stretch>
        </p:blipFill>
        <p:spPr>
          <a:xfrm>
            <a:off x="935990" y="2577465"/>
            <a:ext cx="3132455" cy="2654300"/>
          </a:xfrm>
          <a:prstGeom prst="rect">
            <a:avLst/>
          </a:prstGeom>
        </p:spPr>
      </p:pic>
      <p:pic>
        <p:nvPicPr>
          <p:cNvPr id="6" name="图片 5" descr="椭圆形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6790" y="2259965"/>
            <a:ext cx="3038475" cy="23380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5300" y="4406900"/>
            <a:ext cx="47625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35040" y="4406900"/>
            <a:ext cx="45402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B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3813" y="2565400"/>
            <a:ext cx="7850187" cy="195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3523" name="Rectangle 3"/>
          <p:cNvSpPr>
            <a:spLocks noGrp="1" noRot="1"/>
          </p:cNvSpPr>
          <p:nvPr>
            <p:ph type="title"/>
          </p:nvPr>
        </p:nvSpPr>
        <p:spPr>
          <a:xfrm>
            <a:off x="0" y="1700213"/>
            <a:ext cx="4392613" cy="7921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ctr"/>
          <a:lstStyle/>
          <a:p>
            <a:pPr lvl="0" indent="0"/>
            <a:r>
              <a:rPr lang="zh-CN" altLang="en-US" sz="3200" dirty="0">
                <a:solidFill>
                  <a:srgbClr val="FF0000"/>
                </a:solidFill>
              </a:rPr>
              <a:t>上方流速快，压强小</a:t>
            </a:r>
          </a:p>
        </p:txBody>
      </p:sp>
      <p:sp>
        <p:nvSpPr>
          <p:cNvPr id="363524" name="Rectangle 4"/>
          <p:cNvSpPr/>
          <p:nvPr/>
        </p:nvSpPr>
        <p:spPr>
          <a:xfrm>
            <a:off x="0" y="4797425"/>
            <a:ext cx="4321175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>
              <a:spcBef>
                <a:spcPct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下方流速慢，压强大</a:t>
            </a:r>
          </a:p>
        </p:txBody>
      </p:sp>
      <p:grpSp>
        <p:nvGrpSpPr>
          <p:cNvPr id="2" name="Group 5"/>
          <p:cNvGrpSpPr/>
          <p:nvPr/>
        </p:nvGrpSpPr>
        <p:grpSpPr>
          <a:xfrm rot="-181562">
            <a:off x="4211638" y="2276475"/>
            <a:ext cx="1584325" cy="719138"/>
            <a:chOff x="2381" y="935"/>
            <a:chExt cx="1043" cy="907"/>
          </a:xfrm>
        </p:grpSpPr>
        <p:sp>
          <p:nvSpPr>
            <p:cNvPr id="13317" name="Line 6"/>
            <p:cNvSpPr/>
            <p:nvPr/>
          </p:nvSpPr>
          <p:spPr>
            <a:xfrm>
              <a:off x="2608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18" name="Line 7"/>
            <p:cNvSpPr/>
            <p:nvPr/>
          </p:nvSpPr>
          <p:spPr>
            <a:xfrm>
              <a:off x="2835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19" name="Line 8"/>
            <p:cNvSpPr/>
            <p:nvPr/>
          </p:nvSpPr>
          <p:spPr>
            <a:xfrm>
              <a:off x="3061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0" name="Line 9"/>
            <p:cNvSpPr/>
            <p:nvPr/>
          </p:nvSpPr>
          <p:spPr>
            <a:xfrm>
              <a:off x="3288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1" name="Line 10"/>
            <p:cNvSpPr/>
            <p:nvPr/>
          </p:nvSpPr>
          <p:spPr>
            <a:xfrm>
              <a:off x="3424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2" name="Line 11"/>
            <p:cNvSpPr/>
            <p:nvPr/>
          </p:nvSpPr>
          <p:spPr>
            <a:xfrm>
              <a:off x="2381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363532" name="Line 12"/>
          <p:cNvSpPr/>
          <p:nvPr/>
        </p:nvSpPr>
        <p:spPr>
          <a:xfrm flipH="1" flipV="1">
            <a:off x="2627313" y="2492375"/>
            <a:ext cx="1728787" cy="720725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533" name="Line 13"/>
          <p:cNvSpPr/>
          <p:nvPr/>
        </p:nvSpPr>
        <p:spPr>
          <a:xfrm flipV="1">
            <a:off x="2987675" y="4076700"/>
            <a:ext cx="1655763" cy="1152525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14"/>
          <p:cNvGrpSpPr/>
          <p:nvPr/>
        </p:nvGrpSpPr>
        <p:grpSpPr>
          <a:xfrm rot="10663171">
            <a:off x="4284663" y="4221163"/>
            <a:ext cx="1584325" cy="1439862"/>
            <a:chOff x="2381" y="935"/>
            <a:chExt cx="1043" cy="907"/>
          </a:xfrm>
        </p:grpSpPr>
        <p:sp>
          <p:nvSpPr>
            <p:cNvPr id="13326" name="Line 15"/>
            <p:cNvSpPr/>
            <p:nvPr/>
          </p:nvSpPr>
          <p:spPr>
            <a:xfrm>
              <a:off x="2608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7" name="Line 16"/>
            <p:cNvSpPr/>
            <p:nvPr/>
          </p:nvSpPr>
          <p:spPr>
            <a:xfrm>
              <a:off x="2835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8" name="Line 17"/>
            <p:cNvSpPr/>
            <p:nvPr/>
          </p:nvSpPr>
          <p:spPr>
            <a:xfrm>
              <a:off x="3061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9" name="Line 18"/>
            <p:cNvSpPr/>
            <p:nvPr/>
          </p:nvSpPr>
          <p:spPr>
            <a:xfrm>
              <a:off x="3288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0" name="Line 19"/>
            <p:cNvSpPr/>
            <p:nvPr/>
          </p:nvSpPr>
          <p:spPr>
            <a:xfrm>
              <a:off x="3424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1" name="Line 20"/>
            <p:cNvSpPr/>
            <p:nvPr/>
          </p:nvSpPr>
          <p:spPr>
            <a:xfrm>
              <a:off x="2381" y="935"/>
              <a:ext cx="0" cy="907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4" name="Group 21"/>
          <p:cNvGrpSpPr/>
          <p:nvPr/>
        </p:nvGrpSpPr>
        <p:grpSpPr>
          <a:xfrm>
            <a:off x="2843213" y="1844675"/>
            <a:ext cx="2590800" cy="1871663"/>
            <a:chOff x="1791" y="1162"/>
            <a:chExt cx="1632" cy="1179"/>
          </a:xfrm>
        </p:grpSpPr>
        <p:sp>
          <p:nvSpPr>
            <p:cNvPr id="13333" name="AutoShape 22"/>
            <p:cNvSpPr/>
            <p:nvPr/>
          </p:nvSpPr>
          <p:spPr>
            <a:xfrm>
              <a:off x="2925" y="1525"/>
              <a:ext cx="181" cy="816"/>
            </a:xfrm>
            <a:prstGeom prst="upArrow">
              <a:avLst>
                <a:gd name="adj1" fmla="val 50000"/>
                <a:gd name="adj2" fmla="val 11268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pPr lvl="0" indent="0" algn="l">
                <a:spcBef>
                  <a:spcPct val="0"/>
                </a:spcBef>
              </a:pP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4" name="Text Box 23"/>
            <p:cNvSpPr txBox="1"/>
            <p:nvPr/>
          </p:nvSpPr>
          <p:spPr>
            <a:xfrm>
              <a:off x="1791" y="1162"/>
              <a:ext cx="163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l"/>
              <a:r>
                <a:rPr lang="zh-CN" alt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合压强：</a:t>
              </a:r>
              <a:r>
                <a:rPr lang="en-US" altLang="zh-CN"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</a:p>
          </p:txBody>
        </p:sp>
      </p:grpSp>
      <p:sp>
        <p:nvSpPr>
          <p:cNvPr id="13335" name="Text Box 24"/>
          <p:cNvSpPr txBox="1"/>
          <p:nvPr/>
        </p:nvSpPr>
        <p:spPr>
          <a:xfrm>
            <a:off x="0" y="442913"/>
            <a:ext cx="56165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spcBef>
                <a:spcPct val="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飞机获得升力的原因</a:t>
            </a:r>
          </a:p>
        </p:txBody>
      </p:sp>
      <p:sp>
        <p:nvSpPr>
          <p:cNvPr id="13336" name="Rectangle 25"/>
          <p:cNvSpPr/>
          <p:nvPr/>
        </p:nvSpPr>
        <p:spPr>
          <a:xfrm>
            <a:off x="1989455" y="1196975"/>
            <a:ext cx="6939915" cy="525653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 wrap="none" anchor="ctr"/>
          <a:lstStyle/>
          <a:p>
            <a:pPr lvl="0" indent="0" algn="l">
              <a:spcBef>
                <a:spcPct val="0"/>
              </a:spcBef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3546" name="Text Box 26"/>
          <p:cNvSpPr txBox="1"/>
          <p:nvPr/>
        </p:nvSpPr>
        <p:spPr>
          <a:xfrm>
            <a:off x="168275" y="982663"/>
            <a:ext cx="68580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机翼上下表面存在压强差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4975" y="2565400"/>
            <a:ext cx="233299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上下表面所用</a:t>
            </a:r>
          </a:p>
          <a:p>
            <a:r>
              <a:rPr lang="zh-CN" altLang="en-US" sz="2800" b="1">
                <a:solidFill>
                  <a:srgbClr val="FF0000"/>
                </a:solidFill>
              </a:rPr>
              <a:t>时间相同，</a:t>
            </a:r>
          </a:p>
          <a:p>
            <a:r>
              <a:rPr lang="zh-CN" altLang="en-US" sz="2800" b="1">
                <a:solidFill>
                  <a:srgbClr val="FF0000"/>
                </a:solidFill>
              </a:rPr>
              <a:t>上方路程长，</a:t>
            </a:r>
          </a:p>
          <a:p>
            <a:r>
              <a:rPr lang="zh-CN" altLang="en-US" sz="2800" b="1">
                <a:solidFill>
                  <a:srgbClr val="FF0000"/>
                </a:solidFill>
              </a:rPr>
              <a:t>下方路程短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635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635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63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/>
      <p:bldP spid="363523" grpId="1" animBg="1"/>
      <p:bldP spid="363524" grpId="0"/>
      <p:bldP spid="363524" grpId="1"/>
      <p:bldP spid="363546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8615" y="1289685"/>
            <a:ext cx="181610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</a:rPr>
              <a:t>小组探究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2585" y="2529840"/>
            <a:ext cx="7690485" cy="1798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在我们生活中，除了以上的几种现象外，</a:t>
            </a:r>
          </a:p>
          <a:p>
            <a:r>
              <a:rPr lang="zh-CN" altLang="en-US" sz="2800" b="1">
                <a:solidFill>
                  <a:srgbClr val="FF0000"/>
                </a:solidFill>
              </a:rPr>
              <a:t>还有其他的有关流体压强与流速关系的事例吗？</a:t>
            </a:r>
          </a:p>
          <a:p>
            <a:r>
              <a:rPr lang="zh-CN" altLang="en-US" sz="2800" b="1">
                <a:solidFill>
                  <a:srgbClr val="FF0000"/>
                </a:solidFill>
              </a:rPr>
              <a:t>你能给大家解释一下吗？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91841"/>
          <p:cNvSpPr/>
          <p:nvPr/>
        </p:nvSpPr>
        <p:spPr>
          <a:xfrm>
            <a:off x="603250" y="1316038"/>
            <a:ext cx="8256588" cy="425450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1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．物理学中把具有流动性的液体和气体统称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体，当</a:t>
            </a:r>
          </a:p>
          <a:p>
            <a:pPr lvl="0" indent="0" algn="l">
              <a:lnSpc>
                <a:spcPct val="1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流体流动时，流速越大的位置其压强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；流速越小的</a:t>
            </a:r>
          </a:p>
          <a:p>
            <a:pPr lvl="0" indent="0" algn="l">
              <a:lnSpc>
                <a:spcPct val="1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位置其压强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</a:p>
          <a:p>
            <a:pPr lvl="0" indent="0" algn="l">
              <a:lnSpc>
                <a:spcPct val="1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．飞机的机翼是上凸下平，当飞行时，机翼上方的空气</a:t>
            </a:r>
          </a:p>
          <a:p>
            <a:pPr lvl="0" indent="0" algn="l">
              <a:lnSpc>
                <a:spcPct val="1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流速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，压强小，下方空气流速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而压强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lvl="0" indent="0" algn="l">
              <a:lnSpc>
                <a:spcPct val="1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这一压强差，就使飞机获得了向上的升力．</a:t>
            </a:r>
          </a:p>
        </p:txBody>
      </p:sp>
      <p:sp>
        <p:nvSpPr>
          <p:cNvPr id="291843" name="文本框 291842"/>
          <p:cNvSpPr txBox="1"/>
          <p:nvPr/>
        </p:nvSpPr>
        <p:spPr>
          <a:xfrm>
            <a:off x="6740525" y="1549400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流</a:t>
            </a:r>
          </a:p>
        </p:txBody>
      </p:sp>
      <p:sp>
        <p:nvSpPr>
          <p:cNvPr id="291844" name="文本框 291843"/>
          <p:cNvSpPr txBox="1"/>
          <p:nvPr/>
        </p:nvSpPr>
        <p:spPr>
          <a:xfrm>
            <a:off x="5645150" y="224948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l"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越小</a:t>
            </a:r>
          </a:p>
        </p:txBody>
      </p:sp>
      <p:sp>
        <p:nvSpPr>
          <p:cNvPr id="291845" name="文本框 291844"/>
          <p:cNvSpPr txBox="1"/>
          <p:nvPr/>
        </p:nvSpPr>
        <p:spPr>
          <a:xfrm>
            <a:off x="2236788" y="2955925"/>
            <a:ext cx="11255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越大</a:t>
            </a:r>
          </a:p>
        </p:txBody>
      </p:sp>
      <p:sp>
        <p:nvSpPr>
          <p:cNvPr id="291846" name="文本框 291845"/>
          <p:cNvSpPr txBox="1"/>
          <p:nvPr/>
        </p:nvSpPr>
        <p:spPr>
          <a:xfrm>
            <a:off x="1416050" y="4286250"/>
            <a:ext cx="5762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大</a:t>
            </a:r>
          </a:p>
        </p:txBody>
      </p:sp>
      <p:sp>
        <p:nvSpPr>
          <p:cNvPr id="291847" name="文本框 291846"/>
          <p:cNvSpPr txBox="1"/>
          <p:nvPr/>
        </p:nvSpPr>
        <p:spPr>
          <a:xfrm>
            <a:off x="5595938" y="427355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l"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小</a:t>
            </a:r>
          </a:p>
        </p:txBody>
      </p:sp>
      <p:sp>
        <p:nvSpPr>
          <p:cNvPr id="291848" name="文本框 291847"/>
          <p:cNvSpPr txBox="1"/>
          <p:nvPr/>
        </p:nvSpPr>
        <p:spPr>
          <a:xfrm>
            <a:off x="7286625" y="4306888"/>
            <a:ext cx="5762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344" y="6901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课堂练习</a:t>
            </a:r>
            <a:endParaRPr lang="zh-CN" alt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  <p:bldP spid="291844" grpId="0"/>
      <p:bldP spid="291845" grpId="0"/>
      <p:bldP spid="291846" grpId="0"/>
      <p:bldP spid="291847" grpId="0"/>
      <p:bldP spid="2918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45763"/>
          <p:cNvSpPr txBox="1"/>
          <p:nvPr/>
        </p:nvSpPr>
        <p:spPr>
          <a:xfrm>
            <a:off x="314325" y="409575"/>
            <a:ext cx="8372475" cy="30130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2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．秋天树叶落在路面，当一辆高速行驶的汽车驶过</a:t>
            </a:r>
          </a:p>
          <a:p>
            <a:pPr lvl="0" indent="0"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时，路旁的树叶（    ）</a:t>
            </a:r>
          </a:p>
          <a:p>
            <a:pPr lvl="0" indent="0" algn="l">
              <a:lnSpc>
                <a:spcPct val="2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．从路旁被吸向汽车　　　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．从路中间飞向路边</a:t>
            </a:r>
          </a:p>
          <a:p>
            <a:pPr lvl="0" indent="0" algn="l">
              <a:lnSpc>
                <a:spcPct val="2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．不受影响　　　　　　　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．只向上飞扬</a:t>
            </a:r>
          </a:p>
        </p:txBody>
      </p:sp>
      <p:sp>
        <p:nvSpPr>
          <p:cNvPr id="245765" name="文本框 245764"/>
          <p:cNvSpPr txBox="1"/>
          <p:nvPr/>
        </p:nvSpPr>
        <p:spPr>
          <a:xfrm>
            <a:off x="2962275" y="1352550"/>
            <a:ext cx="3603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25603" name="矩形 245766"/>
          <p:cNvSpPr/>
          <p:nvPr/>
        </p:nvSpPr>
        <p:spPr>
          <a:xfrm>
            <a:off x="206375" y="3181350"/>
            <a:ext cx="8639175" cy="3378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indent="0" algn="l">
              <a:lnSpc>
                <a:spcPct val="18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．一艘很大的轮船以很高的速度，从一只小木船旁很近处开过时，小船则（    ）</a:t>
            </a:r>
          </a:p>
          <a:p>
            <a:pPr lvl="0" indent="0" algn="l">
              <a:lnSpc>
                <a:spcPct val="18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．很易被大船的气流和海浪推向远离大船处</a:t>
            </a:r>
          </a:p>
          <a:p>
            <a:pPr lvl="0" indent="0" algn="l">
              <a:lnSpc>
                <a:spcPct val="18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．很易被大船吸过去，而与大船相撞</a:t>
            </a:r>
          </a:p>
          <a:p>
            <a:pPr lvl="0" indent="0" algn="l">
              <a:lnSpc>
                <a:spcPct val="18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．小木船与大船距离不变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．以上都有可能</a:t>
            </a:r>
          </a:p>
        </p:txBody>
      </p:sp>
      <p:sp>
        <p:nvSpPr>
          <p:cNvPr id="245768" name="文本框 245767"/>
          <p:cNvSpPr txBox="1"/>
          <p:nvPr/>
        </p:nvSpPr>
        <p:spPr>
          <a:xfrm>
            <a:off x="2241550" y="4017963"/>
            <a:ext cx="431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/>
      <p:bldP spid="2457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041021222026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9119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足球中的“香蕉球”</a:t>
            </a:r>
          </a:p>
        </p:txBody>
      </p:sp>
      <p:pic>
        <p:nvPicPr>
          <p:cNvPr id="28676" name="Picture 4" descr="香蕉球">
            <a:hlinkClick r:id="rId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6992938" y="6054725"/>
            <a:ext cx="2125662" cy="7651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矩形 254977"/>
          <p:cNvSpPr/>
          <p:nvPr/>
        </p:nvSpPr>
        <p:spPr>
          <a:xfrm>
            <a:off x="852488" y="2352675"/>
            <a:ext cx="7386637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了解流体压强与流速的关系。</a:t>
            </a:r>
          </a:p>
        </p:txBody>
      </p:sp>
      <p:sp>
        <p:nvSpPr>
          <p:cNvPr id="254980" name="矩形 254979"/>
          <p:cNvSpPr/>
          <p:nvPr/>
        </p:nvSpPr>
        <p:spPr>
          <a:xfrm>
            <a:off x="852488" y="3263900"/>
            <a:ext cx="7386637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了解飞机的升力是怎样产生的。</a:t>
            </a:r>
            <a:endParaRPr lang="en-US" altLang="en-US" sz="32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4982" name="矩形 254981"/>
          <p:cNvSpPr/>
          <p:nvPr/>
        </p:nvSpPr>
        <p:spPr>
          <a:xfrm>
            <a:off x="852488" y="4113213"/>
            <a:ext cx="7386637" cy="1261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能解释生活中跟流体的压强与流速相关的现象。 </a:t>
            </a:r>
          </a:p>
        </p:txBody>
      </p:sp>
      <p:sp>
        <p:nvSpPr>
          <p:cNvPr id="5124" name="标题 254992"/>
          <p:cNvSpPr>
            <a:spLocks noGrp="1"/>
          </p:cNvSpPr>
          <p:nvPr>
            <p:ph type="title"/>
          </p:nvPr>
        </p:nvSpPr>
        <p:spPr>
          <a:xfrm>
            <a:off x="458788" y="911225"/>
            <a:ext cx="6696075" cy="1143000"/>
          </a:xfrm>
          <a:noFill/>
          <a:ln>
            <a:noFill/>
          </a:ln>
        </p:spPr>
        <p:txBody>
          <a:bodyPr anchor="b"/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相信大家能做到：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549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549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549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80" grpId="0"/>
      <p:bldP spid="2549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香蕉球">
            <a:hlinkClick r:id="rId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5651500" y="5516563"/>
            <a:ext cx="2881313" cy="11525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304800"/>
            <a:ext cx="3810000" cy="2133600"/>
            <a:chOff x="0" y="0"/>
            <a:chExt cx="2400" cy="13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2304" cy="1344"/>
              <a:chOff x="0" y="0"/>
              <a:chExt cx="2304" cy="134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112" y="0"/>
                <a:ext cx="192" cy="1344"/>
                <a:chOff x="0" y="0"/>
                <a:chExt cx="192" cy="1344"/>
              </a:xfrm>
            </p:grpSpPr>
            <p:sp>
              <p:nvSpPr>
                <p:cNvPr id="29702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3" name="Line 7"/>
                <p:cNvSpPr>
                  <a:spLocks noChangeShapeType="1"/>
                </p:cNvSpPr>
                <p:nvPr/>
              </p:nvSpPr>
              <p:spPr bwMode="auto">
                <a:xfrm>
                  <a:off x="96" y="0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4" name="Line 8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0" y="48"/>
                <a:ext cx="288" cy="1248"/>
                <a:chOff x="0" y="0"/>
                <a:chExt cx="288" cy="1248"/>
              </a:xfrm>
            </p:grpSpPr>
            <p:sp>
              <p:nvSpPr>
                <p:cNvPr id="29706" name="Line 10"/>
                <p:cNvSpPr>
                  <a:spLocks noChangeShapeType="1"/>
                </p:cNvSpPr>
                <p:nvPr/>
              </p:nvSpPr>
              <p:spPr bwMode="auto">
                <a:xfrm>
                  <a:off x="96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7" name="Line 11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8" name="Line 12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9" name="Line 1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2400" y="0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95288" y="2997200"/>
            <a:ext cx="8229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3200" b="1"/>
              <a:t>答：</a:t>
            </a:r>
            <a:r>
              <a:rPr lang="zh-CN" altLang="en-US" sz="3200" b="1">
                <a:solidFill>
                  <a:srgbClr val="FF0000"/>
                </a:solidFill>
              </a:rPr>
              <a:t>  由于气体的流速越大，压强越小。</a:t>
            </a:r>
            <a:r>
              <a:rPr lang="zh-CN" altLang="en-US" sz="3200" b="1"/>
              <a:t>罚“香蕉球”的时候，足球一边向前飞行一边不断地旋转，两侧空气的流动速度不一样，它们对足球所产生的压强也不一样，于是，足球在空气压力的作用下，被迫向空气流速大的一侧转弯了。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903413" y="4572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52400" y="457200"/>
            <a:ext cx="6111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流速大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646613" y="304800"/>
            <a:ext cx="6111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流速小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752600" y="838200"/>
            <a:ext cx="2209800" cy="1143000"/>
            <a:chOff x="0" y="0"/>
            <a:chExt cx="1392" cy="720"/>
          </a:xfrm>
        </p:grpSpPr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flipV="1">
              <a:off x="1392" y="0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0" y="96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18" name="AutoShape 22"/>
          <p:cNvSpPr>
            <a:spLocks noChangeArrowheads="1"/>
          </p:cNvSpPr>
          <p:nvPr/>
        </p:nvSpPr>
        <p:spPr bwMode="auto">
          <a:xfrm rot="807735" flipH="1">
            <a:off x="2286000" y="609600"/>
            <a:ext cx="1219200" cy="914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 rot="5400000">
            <a:off x="-152400" y="1066800"/>
            <a:ext cx="2133600" cy="609600"/>
          </a:xfrm>
          <a:prstGeom prst="notchedRightArrow">
            <a:avLst>
              <a:gd name="adj1" fmla="val 35120"/>
              <a:gd name="adj2" fmla="val 1671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 rot="5400000">
            <a:off x="4000500" y="647700"/>
            <a:ext cx="762000" cy="533400"/>
          </a:xfrm>
          <a:prstGeom prst="notchedRightArrow">
            <a:avLst>
              <a:gd name="adj1" fmla="val 50000"/>
              <a:gd name="adj2" fmla="val 630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 rot="10800000">
            <a:off x="3810000" y="12954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 rot="10800000">
            <a:off x="1295400" y="12192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3" name="未知"/>
          <p:cNvSpPr>
            <a:spLocks/>
          </p:cNvSpPr>
          <p:nvPr/>
        </p:nvSpPr>
        <p:spPr bwMode="auto">
          <a:xfrm>
            <a:off x="7740650" y="765175"/>
            <a:ext cx="444500" cy="1676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240" y="240"/>
              </a:cxn>
              <a:cxn ang="0">
                <a:pos x="240" y="720"/>
              </a:cxn>
              <a:cxn ang="0">
                <a:pos x="0" y="1056"/>
              </a:cxn>
            </a:cxnLst>
            <a:rect l="0" t="0" r="r" b="b"/>
            <a:pathLst>
              <a:path w="280" h="1056">
                <a:moveTo>
                  <a:pt x="48" y="0"/>
                </a:moveTo>
                <a:cubicBezTo>
                  <a:pt x="128" y="60"/>
                  <a:pt x="208" y="120"/>
                  <a:pt x="240" y="240"/>
                </a:cubicBezTo>
                <a:cubicBezTo>
                  <a:pt x="272" y="360"/>
                  <a:pt x="280" y="584"/>
                  <a:pt x="240" y="720"/>
                </a:cubicBezTo>
                <a:cubicBezTo>
                  <a:pt x="200" y="856"/>
                  <a:pt x="40" y="1000"/>
                  <a:pt x="0" y="1056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7019925" y="1844675"/>
            <a:ext cx="1066800" cy="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6477000" y="588963"/>
            <a:ext cx="1676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6705600" y="817563"/>
            <a:ext cx="762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7524750" y="24209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8137525" y="4572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球门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562600" y="741363"/>
            <a:ext cx="110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守门员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7019925" y="1268413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人墙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7740650" y="2420938"/>
            <a:ext cx="110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发球点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827088" y="21336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压强小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708400" y="19891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压强大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utoUpdateAnimBg="0"/>
      <p:bldP spid="29712" grpId="0" animBg="1"/>
      <p:bldP spid="29713" grpId="0" autoUpdateAnimBg="0"/>
      <p:bldP spid="29714" grpId="0" autoUpdateAnimBg="0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32" grpId="0"/>
      <p:bldP spid="297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1125538"/>
            <a:ext cx="7596187" cy="3816350"/>
            <a:chOff x="431" y="709"/>
            <a:chExt cx="4785" cy="2404"/>
          </a:xfrm>
        </p:grpSpPr>
        <p:sp>
          <p:nvSpPr>
            <p:cNvPr id="30723" name="Line 3"/>
            <p:cNvSpPr>
              <a:spLocks noChangeShapeType="1"/>
            </p:cNvSpPr>
            <p:nvPr/>
          </p:nvSpPr>
          <p:spPr bwMode="auto">
            <a:xfrm>
              <a:off x="476" y="709"/>
              <a:ext cx="4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auto">
            <a:xfrm>
              <a:off x="480" y="800"/>
              <a:ext cx="4600" cy="512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1216" y="368"/>
                </a:cxn>
                <a:cxn ang="0">
                  <a:pos x="2080" y="72"/>
                </a:cxn>
                <a:cxn ang="0">
                  <a:pos x="2600" y="56"/>
                </a:cxn>
                <a:cxn ang="0">
                  <a:pos x="3448" y="408"/>
                </a:cxn>
                <a:cxn ang="0">
                  <a:pos x="4600" y="512"/>
                </a:cxn>
              </a:cxnLst>
              <a:rect l="0" t="0" r="r" b="b"/>
              <a:pathLst>
                <a:path w="4600" h="512">
                  <a:moveTo>
                    <a:pt x="0" y="416"/>
                  </a:moveTo>
                  <a:cubicBezTo>
                    <a:pt x="203" y="407"/>
                    <a:pt x="869" y="425"/>
                    <a:pt x="1216" y="368"/>
                  </a:cubicBezTo>
                  <a:cubicBezTo>
                    <a:pt x="1563" y="311"/>
                    <a:pt x="1849" y="124"/>
                    <a:pt x="2080" y="72"/>
                  </a:cubicBezTo>
                  <a:cubicBezTo>
                    <a:pt x="2311" y="20"/>
                    <a:pt x="2372" y="0"/>
                    <a:pt x="2600" y="56"/>
                  </a:cubicBezTo>
                  <a:cubicBezTo>
                    <a:pt x="2828" y="112"/>
                    <a:pt x="3115" y="332"/>
                    <a:pt x="3448" y="408"/>
                  </a:cubicBezTo>
                  <a:cubicBezTo>
                    <a:pt x="3781" y="484"/>
                    <a:pt x="4360" y="490"/>
                    <a:pt x="4600" y="51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476" y="3113"/>
              <a:ext cx="4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auto">
            <a:xfrm>
              <a:off x="440" y="2251"/>
              <a:ext cx="4752" cy="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8" y="152"/>
                </a:cxn>
                <a:cxn ang="0">
                  <a:pos x="1816" y="456"/>
                </a:cxn>
                <a:cxn ang="0">
                  <a:pos x="2248" y="640"/>
                </a:cxn>
                <a:cxn ang="0">
                  <a:pos x="2736" y="544"/>
                </a:cxn>
                <a:cxn ang="0">
                  <a:pos x="3464" y="168"/>
                </a:cxn>
                <a:cxn ang="0">
                  <a:pos x="4752" y="64"/>
                </a:cxn>
              </a:cxnLst>
              <a:rect l="0" t="0" r="r" b="b"/>
              <a:pathLst>
                <a:path w="4752" h="655">
                  <a:moveTo>
                    <a:pt x="0" y="0"/>
                  </a:moveTo>
                  <a:cubicBezTo>
                    <a:pt x="215" y="24"/>
                    <a:pt x="985" y="76"/>
                    <a:pt x="1288" y="152"/>
                  </a:cubicBezTo>
                  <a:cubicBezTo>
                    <a:pt x="1591" y="228"/>
                    <a:pt x="1656" y="375"/>
                    <a:pt x="1816" y="456"/>
                  </a:cubicBezTo>
                  <a:cubicBezTo>
                    <a:pt x="1976" y="537"/>
                    <a:pt x="2095" y="625"/>
                    <a:pt x="2248" y="640"/>
                  </a:cubicBezTo>
                  <a:cubicBezTo>
                    <a:pt x="2401" y="655"/>
                    <a:pt x="2533" y="623"/>
                    <a:pt x="2736" y="544"/>
                  </a:cubicBezTo>
                  <a:cubicBezTo>
                    <a:pt x="2939" y="465"/>
                    <a:pt x="3128" y="248"/>
                    <a:pt x="3464" y="168"/>
                  </a:cubicBezTo>
                  <a:cubicBezTo>
                    <a:pt x="3800" y="88"/>
                    <a:pt x="4484" y="86"/>
                    <a:pt x="4752" y="6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512" y="2565"/>
              <a:ext cx="4704" cy="50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272" y="156"/>
                </a:cxn>
                <a:cxn ang="0">
                  <a:pos x="2137" y="466"/>
                </a:cxn>
                <a:cxn ang="0">
                  <a:pos x="2625" y="370"/>
                </a:cxn>
                <a:cxn ang="0">
                  <a:pos x="3512" y="52"/>
                </a:cxn>
                <a:cxn ang="0">
                  <a:pos x="4704" y="60"/>
                </a:cxn>
              </a:cxnLst>
              <a:rect l="0" t="0" r="r" b="b"/>
              <a:pathLst>
                <a:path w="4704" h="502">
                  <a:moveTo>
                    <a:pt x="0" y="52"/>
                  </a:moveTo>
                  <a:cubicBezTo>
                    <a:pt x="212" y="69"/>
                    <a:pt x="916" y="87"/>
                    <a:pt x="1272" y="156"/>
                  </a:cubicBezTo>
                  <a:cubicBezTo>
                    <a:pt x="1628" y="225"/>
                    <a:pt x="1912" y="430"/>
                    <a:pt x="2137" y="466"/>
                  </a:cubicBezTo>
                  <a:cubicBezTo>
                    <a:pt x="2362" y="502"/>
                    <a:pt x="2396" y="439"/>
                    <a:pt x="2625" y="370"/>
                  </a:cubicBezTo>
                  <a:cubicBezTo>
                    <a:pt x="2854" y="301"/>
                    <a:pt x="3166" y="104"/>
                    <a:pt x="3512" y="52"/>
                  </a:cubicBezTo>
                  <a:cubicBezTo>
                    <a:pt x="3858" y="0"/>
                    <a:pt x="4456" y="58"/>
                    <a:pt x="4704" y="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431" y="1026"/>
              <a:ext cx="4672" cy="664"/>
            </a:xfrm>
            <a:custGeom>
              <a:avLst/>
              <a:gdLst/>
              <a:ahLst/>
              <a:cxnLst>
                <a:cxn ang="0">
                  <a:pos x="0" y="664"/>
                </a:cxn>
                <a:cxn ang="0">
                  <a:pos x="1296" y="520"/>
                </a:cxn>
                <a:cxn ang="0">
                  <a:pos x="2064" y="80"/>
                </a:cxn>
                <a:cxn ang="0">
                  <a:pos x="2584" y="64"/>
                </a:cxn>
                <a:cxn ang="0">
                  <a:pos x="3424" y="464"/>
                </a:cxn>
                <a:cxn ang="0">
                  <a:pos x="4672" y="576"/>
                </a:cxn>
              </a:cxnLst>
              <a:rect l="0" t="0" r="r" b="b"/>
              <a:pathLst>
                <a:path w="4672" h="664">
                  <a:moveTo>
                    <a:pt x="0" y="664"/>
                  </a:moveTo>
                  <a:cubicBezTo>
                    <a:pt x="216" y="640"/>
                    <a:pt x="952" y="617"/>
                    <a:pt x="1296" y="520"/>
                  </a:cubicBezTo>
                  <a:cubicBezTo>
                    <a:pt x="1640" y="423"/>
                    <a:pt x="1849" y="156"/>
                    <a:pt x="2064" y="80"/>
                  </a:cubicBezTo>
                  <a:cubicBezTo>
                    <a:pt x="2279" y="4"/>
                    <a:pt x="2357" y="0"/>
                    <a:pt x="2584" y="64"/>
                  </a:cubicBezTo>
                  <a:cubicBezTo>
                    <a:pt x="2811" y="128"/>
                    <a:pt x="3076" y="379"/>
                    <a:pt x="3424" y="464"/>
                  </a:cubicBezTo>
                  <a:cubicBezTo>
                    <a:pt x="3772" y="549"/>
                    <a:pt x="4412" y="553"/>
                    <a:pt x="4672" y="57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40175" y="1074738"/>
            <a:ext cx="1135063" cy="3867150"/>
            <a:chOff x="2482" y="677"/>
            <a:chExt cx="715" cy="2436"/>
          </a:xfrm>
        </p:grpSpPr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2699" y="2867"/>
              <a:ext cx="2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H="1">
              <a:off x="2789" y="3024"/>
              <a:ext cx="2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H="1">
              <a:off x="2971" y="3113"/>
              <a:ext cx="2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2618" y="813"/>
              <a:ext cx="2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2891" y="677"/>
              <a:ext cx="2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2482" y="1039"/>
              <a:ext cx="2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5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59113" y="1628775"/>
            <a:ext cx="2738437" cy="2735263"/>
            <a:chOff x="1922" y="1047"/>
            <a:chExt cx="1725" cy="1723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922" y="1047"/>
              <a:ext cx="1724" cy="1723"/>
              <a:chOff x="1922" y="1047"/>
              <a:chExt cx="1724" cy="1723"/>
            </a:xfrm>
          </p:grpSpPr>
          <p:sp>
            <p:nvSpPr>
              <p:cNvPr id="30739" name="Oval 19"/>
              <p:cNvSpPr>
                <a:spLocks noChangeArrowheads="1"/>
              </p:cNvSpPr>
              <p:nvPr/>
            </p:nvSpPr>
            <p:spPr bwMode="auto">
              <a:xfrm>
                <a:off x="1922" y="1047"/>
                <a:ext cx="1724" cy="1723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064" y="1207"/>
                <a:ext cx="1452" cy="1408"/>
                <a:chOff x="1746" y="1071"/>
                <a:chExt cx="1452" cy="1408"/>
              </a:xfrm>
            </p:grpSpPr>
            <p:sp>
              <p:nvSpPr>
                <p:cNvPr id="30741" name="Oval 21"/>
                <p:cNvSpPr>
                  <a:spLocks noChangeArrowheads="1"/>
                </p:cNvSpPr>
                <p:nvPr/>
              </p:nvSpPr>
              <p:spPr bwMode="auto">
                <a:xfrm>
                  <a:off x="1746" y="1071"/>
                  <a:ext cx="1452" cy="1408"/>
                </a:xfrm>
                <a:prstGeom prst="ellipse">
                  <a:avLst/>
                </a:prstGeom>
                <a:solidFill>
                  <a:srgbClr val="FFF5E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742" name="WordArt 2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37" y="1298"/>
                  <a:ext cx="1270" cy="771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zh-CN" altLang="en-US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仿宋_GB2312"/>
                    </a:rPr>
                    <a:t> 乒乓球</a:t>
                  </a:r>
                </a:p>
                <a:p>
                  <a:pPr algn="ctr"/>
                  <a:r>
                    <a:rPr lang="en-US" altLang="zh-CN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仿宋_GB2312"/>
                    </a:rPr>
                    <a:t>Pingpangqiu </a:t>
                  </a:r>
                  <a:endParaRPr lang="zh-CN" alt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仿宋_GB2312"/>
                  </a:endParaRPr>
                </a:p>
              </p:txBody>
            </p:sp>
          </p:grpSp>
        </p:grp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2619" y="1047"/>
              <a:ext cx="27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flipH="1">
              <a:off x="2683" y="2766"/>
              <a:ext cx="22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 rot="15928312">
              <a:off x="1792" y="1890"/>
              <a:ext cx="269" cy="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 rot="15928312" flipH="1">
              <a:off x="3534" y="1848"/>
              <a:ext cx="22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0747" name="Picture 27" descr="乒乓球">
            <a:hlinkClick r:id="rId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016625" y="5732463"/>
            <a:ext cx="2916238" cy="1036637"/>
          </a:xfrm>
          <a:prstGeom prst="rect">
            <a:avLst/>
          </a:prstGeom>
          <a:noFill/>
        </p:spPr>
      </p:pic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692275" y="594995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乒乓球中的上旋球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843213" y="0"/>
            <a:ext cx="3168650" cy="5870575"/>
            <a:chOff x="1791" y="0"/>
            <a:chExt cx="1996" cy="3698"/>
          </a:xfrm>
        </p:grpSpPr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2699" y="210"/>
              <a:ext cx="0" cy="68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2789" y="3203"/>
              <a:ext cx="0" cy="36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1882" y="3294"/>
              <a:ext cx="19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流速大压强小</a:t>
              </a:r>
            </a:p>
          </p:txBody>
        </p:sp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1791" y="0"/>
              <a:ext cx="18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流速小压强大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22 -0.02778 C 0.40104 -0.08658 0.40503 -0.14537 0.33889 -0.14074 C 0.27274 -0.13611 0.05642 -0.02338 3.33333E-6 -2.22222E-6 " pathEditMode="relative" ptsTypes="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犬鼠">
            <a:hlinkClick r:id="rId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270625" y="5851525"/>
            <a:ext cx="2809875" cy="9556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1371600"/>
            <a:ext cx="3810000" cy="2806700"/>
            <a:chOff x="0" y="0"/>
            <a:chExt cx="2400" cy="1768"/>
          </a:xfrm>
        </p:grpSpPr>
        <p:pic>
          <p:nvPicPr>
            <p:cNvPr id="31748" name="Picture 4" descr="DSCF53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400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470" y="3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632" y="18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草原上有一种犬鼠，它的家是地面下的洞穴，请你分析后在图上标出洞穴里空气流动的方向。</a:t>
            </a:r>
            <a:endParaRPr lang="en-US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24200" y="1524000"/>
            <a:ext cx="3505200" cy="381000"/>
            <a:chOff x="0" y="0"/>
            <a:chExt cx="2208" cy="240"/>
          </a:xfrm>
        </p:grpSpPr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0" y="1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 flipV="1">
              <a:off x="1008" y="0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1440" y="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1968" y="4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352800" y="13716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334000" y="137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733800" y="34290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57200" y="4114800"/>
            <a:ext cx="7712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分析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洞口空气流动速度慢，压强大；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洞口的空气流速快，压强小。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1000" y="5334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答案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CN" alt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洞内的空气流动方向是从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zh-CN" alt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到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31760" grpId="0" autoUpdateAnimBg="0"/>
      <p:bldP spid="3176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2281a0042fae19fe950cd5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81075"/>
            <a:ext cx="7920038" cy="4679950"/>
          </a:xfrm>
          <a:ln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95513" y="260350"/>
            <a:ext cx="431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地铁的站台上的安全线</a:t>
            </a:r>
            <a:endParaRPr lang="en-US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2" name="Picture 4" descr="b2281a0042fae19fe950cd50">
            <a:hlinkClick r:id="rId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36000" contrast="42000"/>
          </a:blip>
          <a:srcRect/>
          <a:stretch>
            <a:fillRect/>
          </a:stretch>
        </p:blipFill>
        <p:spPr bwMode="auto">
          <a:xfrm>
            <a:off x="6896100" y="5848350"/>
            <a:ext cx="2159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3962400" y="1676400"/>
            <a:ext cx="0" cy="4953000"/>
          </a:xfrm>
          <a:prstGeom prst="line">
            <a:avLst/>
          </a:prstGeom>
          <a:noFill/>
          <a:ln w="76200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200" y="228600"/>
            <a:ext cx="304800" cy="6629400"/>
            <a:chOff x="0" y="0"/>
            <a:chExt cx="192" cy="4176"/>
          </a:xfrm>
        </p:grpSpPr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>
              <a:off x="96" y="720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3456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0" y="816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0" y="1680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0" y="2592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95600" y="2590800"/>
            <a:ext cx="609600" cy="1143000"/>
            <a:chOff x="0" y="0"/>
            <a:chExt cx="384" cy="720"/>
          </a:xfrm>
        </p:grpSpPr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0" y="96"/>
              <a:ext cx="336" cy="52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144" y="528"/>
              <a:ext cx="96" cy="19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144" y="0"/>
              <a:ext cx="96" cy="19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>
              <a:off x="144" y="240"/>
              <a:ext cx="240" cy="2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3779838" y="2276475"/>
            <a:ext cx="0" cy="18288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2743200" y="2743200"/>
            <a:ext cx="0" cy="990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990600" y="2895600"/>
            <a:ext cx="1600200" cy="5334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3581400" y="2971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851275" y="3429000"/>
            <a:ext cx="67151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空气流速快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676400" y="3459163"/>
            <a:ext cx="67151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空气流速慢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68313" y="1844675"/>
            <a:ext cx="247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空气压强大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708400" y="1916113"/>
            <a:ext cx="247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空气压强小</a:t>
            </a:r>
          </a:p>
        </p:txBody>
      </p:sp>
      <p:pic>
        <p:nvPicPr>
          <p:cNvPr id="33815" name="Picture 23" descr="b2281a0042fae19fe950cd50">
            <a:hlinkClick r:id="rId3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36000" contrast="42000"/>
          </a:blip>
          <a:srcRect/>
          <a:stretch>
            <a:fillRect/>
          </a:stretch>
        </p:blipFill>
        <p:spPr bwMode="auto">
          <a:xfrm>
            <a:off x="5651500" y="4941888"/>
            <a:ext cx="3240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/>
      <p:bldP spid="33808" grpId="0" animBg="1"/>
      <p:bldP spid="33809" grpId="0" animBg="1"/>
      <p:bldP spid="33810" grpId="0" animBg="1"/>
      <p:bldP spid="33811" grpId="0" autoUpdateAnimBg="0"/>
      <p:bldP spid="33812" grpId="0" autoUpdateAnimBg="0"/>
      <p:bldP spid="33813" grpId="0" autoUpdateAnimBg="0"/>
      <p:bldP spid="338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1425" cy="1143000"/>
          </a:xfrm>
          <a:noFill/>
          <a:ln/>
        </p:spPr>
        <p:txBody>
          <a:bodyPr/>
          <a:lstStyle/>
          <a:p>
            <a:r>
              <a:rPr lang="zh-CN" altLang="en-US" b="1"/>
              <a:t>气流偏导器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 flipV="1">
            <a:off x="4500563" y="836613"/>
            <a:ext cx="26638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4821" name="Picture 5" descr="图片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6375" cy="1227138"/>
          </a:xfrm>
          <a:prstGeom prst="rect">
            <a:avLst/>
          </a:prstGeom>
          <a:noFill/>
        </p:spPr>
      </p:pic>
      <p:pic>
        <p:nvPicPr>
          <p:cNvPr id="34822" name="Picture 6" descr="尾翼">
            <a:hlinkClick r:id="rId4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6307138" y="5848350"/>
            <a:ext cx="2836862" cy="1009650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5754688"/>
            <a:ext cx="8748713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D60093"/>
                </a:solidFill>
                <a:ea typeface="楷体_GB2312" pitchFamily="49" charset="-122"/>
              </a:rPr>
              <a:t>        </a:t>
            </a:r>
            <a:r>
              <a:rPr lang="zh-CN" altLang="en-US" sz="3200" b="1">
                <a:solidFill>
                  <a:srgbClr val="D60093"/>
                </a:solidFill>
                <a:ea typeface="楷体_GB2312" pitchFamily="49" charset="-122"/>
              </a:rPr>
              <a:t>气流偏导器，俗称“压风片”，</a:t>
            </a:r>
          </a:p>
          <a:p>
            <a:r>
              <a:rPr lang="zh-CN" altLang="en-US" sz="3200" b="1">
                <a:solidFill>
                  <a:srgbClr val="D60093"/>
                </a:solidFill>
                <a:ea typeface="楷体_GB2312" pitchFamily="49" charset="-122"/>
              </a:rPr>
              <a:t>它的作用是什么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华文行楷" pitchFamily="2" charset="-122"/>
              </a:rPr>
              <a:t>逆向思维</a:t>
            </a: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68350" y="1725613"/>
          <a:ext cx="4449763" cy="4027487"/>
        </p:xfrm>
        <a:graphic>
          <a:graphicData uri="http://schemas.openxmlformats.org/presentationml/2006/ole">
            <p:oleObj spid="_x0000_s1026" r:id="rId4" imgW="1838095" imgH="1600000" progId="PBrush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349750" y="2517775"/>
          <a:ext cx="1757363" cy="549275"/>
        </p:xfrm>
        <a:graphic>
          <a:graphicData uri="http://schemas.openxmlformats.org/presentationml/2006/ole">
            <p:oleObj spid="_x0000_s1027" r:id="rId5" imgW="1009791" imgH="304923" progId="PBrush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32363" y="1773238"/>
            <a:ext cx="0" cy="1582737"/>
            <a:chOff x="0" y="0"/>
            <a:chExt cx="0" cy="997"/>
          </a:xfrm>
        </p:grpSpPr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0" y="0"/>
              <a:ext cx="0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0" y="771"/>
              <a:ext cx="0" cy="2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5849" name="Picture 9" descr="尾翼">
            <a:hlinkClick r:id="rId6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lum bright="24000"/>
          </a:blip>
          <a:srcRect/>
          <a:stretch>
            <a:fillRect/>
          </a:stretch>
        </p:blipFill>
        <p:spPr bwMode="auto">
          <a:xfrm>
            <a:off x="5724525" y="5661025"/>
            <a:ext cx="3097213" cy="10096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尾翼">
            <a:hlinkClick r:id="rId4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5724525" y="5661025"/>
            <a:ext cx="3097213" cy="1009650"/>
          </a:xfrm>
          <a:prstGeom prst="rect">
            <a:avLst/>
          </a:prstGeom>
          <a:noFill/>
        </p:spPr>
      </p:pic>
      <p:sp>
        <p:nvSpPr>
          <p:cNvPr id="36867" name="Line 2"/>
          <p:cNvSpPr>
            <a:spLocks noChangeShapeType="1"/>
          </p:cNvSpPr>
          <p:nvPr/>
        </p:nvSpPr>
        <p:spPr bwMode="auto">
          <a:xfrm>
            <a:off x="3979863" y="2590800"/>
            <a:ext cx="2133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63713" y="1268413"/>
            <a:ext cx="4368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上方的流速小于下方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63713" y="2565400"/>
            <a:ext cx="4075112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上方压强大于下方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692275" y="3933825"/>
            <a:ext cx="4103688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给车身较大压力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013450" y="3933825"/>
            <a:ext cx="2843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增加了稳定性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547813" y="5157788"/>
            <a:ext cx="4032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加大了与地面摩擦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940425" y="5157788"/>
            <a:ext cx="265271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增大了动力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395288" y="1052513"/>
            <a:ext cx="733425" cy="3990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D60093"/>
                </a:solidFill>
                <a:ea typeface="楷体_GB2312" pitchFamily="49" charset="-122"/>
              </a:rPr>
              <a:t>气流偏导器的作用</a:t>
            </a:r>
          </a:p>
        </p:txBody>
      </p:sp>
      <p:sp>
        <p:nvSpPr>
          <p:cNvPr id="36875" name="AutoShape 10"/>
          <p:cNvSpPr>
            <a:spLocks/>
          </p:cNvSpPr>
          <p:nvPr/>
        </p:nvSpPr>
        <p:spPr bwMode="auto">
          <a:xfrm>
            <a:off x="1216025" y="217488"/>
            <a:ext cx="360363" cy="5473700"/>
          </a:xfrm>
          <a:prstGeom prst="leftBrace">
            <a:avLst>
              <a:gd name="adj1" fmla="val 12657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3059113" y="2060575"/>
            <a:ext cx="539750" cy="368300"/>
          </a:xfrm>
          <a:prstGeom prst="downArrow">
            <a:avLst>
              <a:gd name="adj1" fmla="val 35120"/>
              <a:gd name="adj2" fmla="val 32083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3132138" y="4724400"/>
            <a:ext cx="539750" cy="368300"/>
          </a:xfrm>
          <a:prstGeom prst="downArrow">
            <a:avLst>
              <a:gd name="adj1" fmla="val 35120"/>
              <a:gd name="adj2" fmla="val 32083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3089275" y="3357563"/>
            <a:ext cx="539750" cy="368300"/>
          </a:xfrm>
          <a:prstGeom prst="downArrow">
            <a:avLst>
              <a:gd name="adj1" fmla="val 35120"/>
              <a:gd name="adj2" fmla="val 32083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>
            <a:off x="5437188" y="400526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5508625" y="5300663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36881" name="Text Box 3"/>
          <p:cNvSpPr txBox="1">
            <a:spLocks noChangeArrowheads="1"/>
          </p:cNvSpPr>
          <p:nvPr/>
        </p:nvSpPr>
        <p:spPr bwMode="auto">
          <a:xfrm>
            <a:off x="1835150" y="260350"/>
            <a:ext cx="4368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像安倒了的机翼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074988" y="908050"/>
            <a:ext cx="539750" cy="368300"/>
          </a:xfrm>
          <a:prstGeom prst="downArrow">
            <a:avLst>
              <a:gd name="adj1" fmla="val 35120"/>
              <a:gd name="adj2" fmla="val 32083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74756" grpId="0"/>
      <p:bldP spid="74757" grpId="0"/>
      <p:bldP spid="74758" grpId="0"/>
      <p:bldP spid="74759" grpId="0"/>
      <p:bldP spid="74760" grpId="0"/>
      <p:bldP spid="74763" grpId="0" animBg="1"/>
      <p:bldP spid="74764" grpId="0" animBg="1"/>
      <p:bldP spid="74765" grpId="0" animBg="1"/>
      <p:bldP spid="74766" grpId="0" animBg="1"/>
      <p:bldP spid="74767" grpId="0" animBg="1"/>
      <p:bldP spid="36881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228360"/>
          <p:cNvSpPr/>
          <p:nvPr/>
        </p:nvSpPr>
        <p:spPr>
          <a:xfrm>
            <a:off x="698500" y="1606550"/>
            <a:ext cx="7416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l">
              <a:spcBef>
                <a:spcPct val="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这是非洲草原犬鼠洞穴的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横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截面示意图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2" name="图片 228363" descr="1"/>
          <p:cNvPicPr>
            <a:picLocks noChangeAspect="1"/>
          </p:cNvPicPr>
          <p:nvPr/>
        </p:nvPicPr>
        <p:blipFill>
          <a:blip r:embed="rId2" cstate="print"/>
          <a:srcRect r="62393" b="12321"/>
          <a:stretch>
            <a:fillRect/>
          </a:stretch>
        </p:blipFill>
        <p:spPr>
          <a:xfrm>
            <a:off x="2103438" y="2459038"/>
            <a:ext cx="4937125" cy="242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228371"/>
          <p:cNvSpPr/>
          <p:nvPr/>
        </p:nvSpPr>
        <p:spPr>
          <a:xfrm>
            <a:off x="679450" y="4902200"/>
            <a:ext cx="7953375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犬鼠的洞穴有两个出口，一个是平的，另一个则是隆起的土堆。这是为什么呢？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53954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288" y="1909763"/>
            <a:ext cx="3579812" cy="2606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3956" name="组合 253955"/>
          <p:cNvGrpSpPr/>
          <p:nvPr/>
        </p:nvGrpSpPr>
        <p:grpSpPr>
          <a:xfrm>
            <a:off x="3019425" y="2052638"/>
            <a:ext cx="1800225" cy="2089150"/>
            <a:chOff x="1610" y="1706"/>
            <a:chExt cx="1943" cy="1860"/>
          </a:xfrm>
        </p:grpSpPr>
        <p:sp>
          <p:nvSpPr>
            <p:cNvPr id="21507" name="任意多边形 253956"/>
            <p:cNvSpPr/>
            <p:nvPr/>
          </p:nvSpPr>
          <p:spPr>
            <a:xfrm>
              <a:off x="1663" y="1706"/>
              <a:ext cx="1852" cy="1732"/>
            </a:xfrm>
            <a:custGeom>
              <a:avLst/>
              <a:gdLst/>
              <a:ahLst/>
              <a:cxnLst/>
              <a:rect l="0" t="0" r="0" b="0"/>
              <a:pathLst>
                <a:path w="1852" h="1732">
                  <a:moveTo>
                    <a:pt x="128" y="91"/>
                  </a:moveTo>
                  <a:cubicBezTo>
                    <a:pt x="135" y="95"/>
                    <a:pt x="143" y="99"/>
                    <a:pt x="128" y="227"/>
                  </a:cubicBezTo>
                  <a:cubicBezTo>
                    <a:pt x="113" y="355"/>
                    <a:pt x="23" y="635"/>
                    <a:pt x="38" y="862"/>
                  </a:cubicBezTo>
                  <a:cubicBezTo>
                    <a:pt x="53" y="1089"/>
                    <a:pt x="0" y="1452"/>
                    <a:pt x="219" y="1588"/>
                  </a:cubicBezTo>
                  <a:cubicBezTo>
                    <a:pt x="438" y="1724"/>
                    <a:pt x="1119" y="1732"/>
                    <a:pt x="1353" y="1679"/>
                  </a:cubicBezTo>
                  <a:cubicBezTo>
                    <a:pt x="1587" y="1626"/>
                    <a:pt x="1542" y="1550"/>
                    <a:pt x="1625" y="1270"/>
                  </a:cubicBezTo>
                  <a:cubicBezTo>
                    <a:pt x="1708" y="990"/>
                    <a:pt x="1814" y="212"/>
                    <a:pt x="1852" y="0"/>
                  </a:cubicBezTo>
                </a:path>
              </a:pathLst>
            </a:custGeom>
            <a:noFill/>
            <a:ln w="412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508" name="组合 253957"/>
            <p:cNvGrpSpPr/>
            <p:nvPr/>
          </p:nvGrpSpPr>
          <p:grpSpPr>
            <a:xfrm>
              <a:off x="1610" y="1752"/>
              <a:ext cx="1943" cy="1814"/>
              <a:chOff x="1610" y="1752"/>
              <a:chExt cx="1943" cy="1814"/>
            </a:xfrm>
          </p:grpSpPr>
          <p:sp>
            <p:nvSpPr>
              <p:cNvPr id="21509" name="任意多边形 253958"/>
              <p:cNvSpPr/>
              <p:nvPr/>
            </p:nvSpPr>
            <p:spPr>
              <a:xfrm>
                <a:off x="1701" y="1752"/>
                <a:ext cx="1852" cy="1732"/>
              </a:xfrm>
              <a:custGeom>
                <a:avLst/>
                <a:gdLst/>
                <a:ahLst/>
                <a:cxnLst/>
                <a:rect l="0" t="0" r="0" b="0"/>
                <a:pathLst>
                  <a:path w="1852" h="1732">
                    <a:moveTo>
                      <a:pt x="128" y="91"/>
                    </a:moveTo>
                    <a:cubicBezTo>
                      <a:pt x="135" y="95"/>
                      <a:pt x="143" y="99"/>
                      <a:pt x="128" y="227"/>
                    </a:cubicBezTo>
                    <a:cubicBezTo>
                      <a:pt x="113" y="355"/>
                      <a:pt x="23" y="635"/>
                      <a:pt x="38" y="862"/>
                    </a:cubicBezTo>
                    <a:cubicBezTo>
                      <a:pt x="53" y="1089"/>
                      <a:pt x="0" y="1452"/>
                      <a:pt x="219" y="1588"/>
                    </a:cubicBezTo>
                    <a:cubicBezTo>
                      <a:pt x="438" y="1724"/>
                      <a:pt x="1119" y="1732"/>
                      <a:pt x="1353" y="1679"/>
                    </a:cubicBezTo>
                    <a:cubicBezTo>
                      <a:pt x="1587" y="1626"/>
                      <a:pt x="1542" y="1550"/>
                      <a:pt x="1625" y="1270"/>
                    </a:cubicBezTo>
                    <a:cubicBezTo>
                      <a:pt x="1708" y="990"/>
                      <a:pt x="1814" y="212"/>
                      <a:pt x="1852" y="0"/>
                    </a:cubicBezTo>
                  </a:path>
                </a:pathLst>
              </a:custGeom>
              <a:noFill/>
              <a:ln w="444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0" name="直接连接符 253959"/>
              <p:cNvSpPr/>
              <p:nvPr/>
            </p:nvSpPr>
            <p:spPr>
              <a:xfrm>
                <a:off x="1610" y="2341"/>
                <a:ext cx="91" cy="363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1" name="直接连接符 253960"/>
              <p:cNvSpPr/>
              <p:nvPr/>
            </p:nvSpPr>
            <p:spPr>
              <a:xfrm flipV="1">
                <a:off x="1701" y="2387"/>
                <a:ext cx="182" cy="318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2" name="直接连接符 253961"/>
              <p:cNvSpPr/>
              <p:nvPr/>
            </p:nvSpPr>
            <p:spPr>
              <a:xfrm>
                <a:off x="2336" y="3249"/>
                <a:ext cx="317" cy="181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3" name="直接连接符 253962"/>
              <p:cNvSpPr/>
              <p:nvPr/>
            </p:nvSpPr>
            <p:spPr>
              <a:xfrm flipH="1">
                <a:off x="2290" y="3430"/>
                <a:ext cx="363" cy="136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4" name="直接连接符 253963"/>
              <p:cNvSpPr/>
              <p:nvPr/>
            </p:nvSpPr>
            <p:spPr>
              <a:xfrm>
                <a:off x="3424" y="2296"/>
                <a:ext cx="45" cy="363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5" name="直接连接符 253964"/>
              <p:cNvSpPr/>
              <p:nvPr/>
            </p:nvSpPr>
            <p:spPr>
              <a:xfrm flipH="1">
                <a:off x="3242" y="2296"/>
                <a:ext cx="182" cy="318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pic>
        <p:nvPicPr>
          <p:cNvPr id="21516" name="图片 253965" descr="图片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0" y="4202113"/>
            <a:ext cx="1692275" cy="140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文本框 287745"/>
          <p:cNvSpPr txBox="1"/>
          <p:nvPr/>
        </p:nvSpPr>
        <p:spPr>
          <a:xfrm>
            <a:off x="2794000" y="641350"/>
            <a:ext cx="3556000" cy="2528888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lvl="0" indent="0" algn="l"/>
            <a:endParaRPr lang="zh-CN" alt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0" indent="0" algn="l"/>
            <a:endParaRPr lang="zh-CN" alt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0" indent="0" algn="l"/>
            <a:r>
              <a:rPr lang="zh-CN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流体：</a:t>
            </a:r>
            <a:endParaRPr lang="zh-CN" altLang="en-US" sz="4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749" name="矩形 287748"/>
          <p:cNvSpPr/>
          <p:nvPr/>
        </p:nvSpPr>
        <p:spPr>
          <a:xfrm>
            <a:off x="1835150" y="3656013"/>
            <a:ext cx="5799138" cy="711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 indent="0" algn="l"/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具有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流动性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液体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877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877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20167"/>
          <p:cNvSpPr txBox="1"/>
          <p:nvPr/>
        </p:nvSpPr>
        <p:spPr>
          <a:xfrm>
            <a:off x="900113" y="1052513"/>
            <a:ext cx="7650162" cy="2011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3 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诗人杜甫在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茅屋为秋风所破歌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中写到：“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八月秋高风怒号，卷我屋上三重茅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”，请你分析诗中包含的物理道理。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530" name="组合 220168"/>
          <p:cNvGrpSpPr/>
          <p:nvPr/>
        </p:nvGrpSpPr>
        <p:grpSpPr>
          <a:xfrm>
            <a:off x="2030413" y="3703638"/>
            <a:ext cx="5535612" cy="1828800"/>
            <a:chOff x="1320" y="2647"/>
            <a:chExt cx="2699" cy="1152"/>
          </a:xfrm>
        </p:grpSpPr>
        <p:grpSp>
          <p:nvGrpSpPr>
            <p:cNvPr id="22531" name="组合 220169"/>
            <p:cNvGrpSpPr/>
            <p:nvPr/>
          </p:nvGrpSpPr>
          <p:grpSpPr>
            <a:xfrm>
              <a:off x="1320" y="2647"/>
              <a:ext cx="2699" cy="1152"/>
              <a:chOff x="1200" y="2448"/>
              <a:chExt cx="2883" cy="1152"/>
            </a:xfrm>
          </p:grpSpPr>
          <p:sp>
            <p:nvSpPr>
              <p:cNvPr id="22532" name="等腰三角形 220170"/>
              <p:cNvSpPr/>
              <p:nvPr/>
            </p:nvSpPr>
            <p:spPr>
              <a:xfrm>
                <a:off x="1968" y="2784"/>
                <a:ext cx="864" cy="28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  <a:tileRect/>
              </a:gra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3" name="矩形 220171"/>
              <p:cNvSpPr/>
              <p:nvPr/>
            </p:nvSpPr>
            <p:spPr>
              <a:xfrm>
                <a:off x="2016" y="3072"/>
                <a:ext cx="768" cy="528"/>
              </a:xfrm>
              <a:prstGeom prst="rect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4" name="矩形 220172"/>
              <p:cNvSpPr/>
              <p:nvPr/>
            </p:nvSpPr>
            <p:spPr>
              <a:xfrm>
                <a:off x="2304" y="3264"/>
                <a:ext cx="192" cy="336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5" name="任意多边形 220173"/>
              <p:cNvSpPr/>
              <p:nvPr/>
            </p:nvSpPr>
            <p:spPr>
              <a:xfrm>
                <a:off x="1200" y="2733"/>
                <a:ext cx="2853" cy="457"/>
              </a:xfrm>
              <a:custGeom>
                <a:avLst/>
                <a:gdLst/>
                <a:ahLst/>
                <a:cxnLst/>
                <a:rect l="0" t="0" r="0" b="0"/>
                <a:pathLst>
                  <a:path w="2853" h="457">
                    <a:moveTo>
                      <a:pt x="0" y="457"/>
                    </a:moveTo>
                    <a:cubicBezTo>
                      <a:pt x="59" y="451"/>
                      <a:pt x="249" y="433"/>
                      <a:pt x="351" y="412"/>
                    </a:cubicBezTo>
                    <a:cubicBezTo>
                      <a:pt x="453" y="391"/>
                      <a:pt x="525" y="374"/>
                      <a:pt x="612" y="331"/>
                    </a:cubicBezTo>
                    <a:cubicBezTo>
                      <a:pt x="699" y="288"/>
                      <a:pt x="798" y="202"/>
                      <a:pt x="876" y="153"/>
                    </a:cubicBezTo>
                    <a:cubicBezTo>
                      <a:pt x="954" y="104"/>
                      <a:pt x="1018" y="64"/>
                      <a:pt x="1077" y="39"/>
                    </a:cubicBezTo>
                    <a:cubicBezTo>
                      <a:pt x="1136" y="14"/>
                      <a:pt x="1185" y="0"/>
                      <a:pt x="1230" y="3"/>
                    </a:cubicBezTo>
                    <a:cubicBezTo>
                      <a:pt x="1275" y="6"/>
                      <a:pt x="1260" y="18"/>
                      <a:pt x="1347" y="57"/>
                    </a:cubicBezTo>
                    <a:cubicBezTo>
                      <a:pt x="1434" y="96"/>
                      <a:pt x="1631" y="182"/>
                      <a:pt x="1752" y="237"/>
                    </a:cubicBezTo>
                    <a:cubicBezTo>
                      <a:pt x="1873" y="292"/>
                      <a:pt x="1965" y="359"/>
                      <a:pt x="2073" y="387"/>
                    </a:cubicBezTo>
                    <a:cubicBezTo>
                      <a:pt x="2181" y="415"/>
                      <a:pt x="2273" y="394"/>
                      <a:pt x="2403" y="403"/>
                    </a:cubicBezTo>
                    <a:cubicBezTo>
                      <a:pt x="2533" y="412"/>
                      <a:pt x="2759" y="431"/>
                      <a:pt x="2853" y="43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6" name="任意多边形 220174"/>
              <p:cNvSpPr/>
              <p:nvPr/>
            </p:nvSpPr>
            <p:spPr>
              <a:xfrm>
                <a:off x="1248" y="2650"/>
                <a:ext cx="2826" cy="362"/>
              </a:xfrm>
              <a:custGeom>
                <a:avLst/>
                <a:gdLst/>
                <a:ahLst/>
                <a:cxnLst/>
                <a:rect l="0" t="0" r="0" b="0"/>
                <a:pathLst>
                  <a:path w="2826" h="362">
                    <a:moveTo>
                      <a:pt x="0" y="353"/>
                    </a:moveTo>
                    <a:cubicBezTo>
                      <a:pt x="75" y="342"/>
                      <a:pt x="327" y="328"/>
                      <a:pt x="450" y="290"/>
                    </a:cubicBezTo>
                    <a:cubicBezTo>
                      <a:pt x="573" y="252"/>
                      <a:pt x="646" y="172"/>
                      <a:pt x="738" y="128"/>
                    </a:cubicBezTo>
                    <a:cubicBezTo>
                      <a:pt x="830" y="84"/>
                      <a:pt x="899" y="45"/>
                      <a:pt x="999" y="29"/>
                    </a:cubicBezTo>
                    <a:cubicBezTo>
                      <a:pt x="1099" y="13"/>
                      <a:pt x="1210" y="0"/>
                      <a:pt x="1341" y="29"/>
                    </a:cubicBezTo>
                    <a:cubicBezTo>
                      <a:pt x="1472" y="58"/>
                      <a:pt x="1662" y="158"/>
                      <a:pt x="1785" y="203"/>
                    </a:cubicBezTo>
                    <a:cubicBezTo>
                      <a:pt x="1908" y="248"/>
                      <a:pt x="1984" y="274"/>
                      <a:pt x="2079" y="299"/>
                    </a:cubicBezTo>
                    <a:cubicBezTo>
                      <a:pt x="2174" y="324"/>
                      <a:pt x="2279" y="347"/>
                      <a:pt x="2358" y="353"/>
                    </a:cubicBezTo>
                    <a:cubicBezTo>
                      <a:pt x="2437" y="359"/>
                      <a:pt x="2478" y="334"/>
                      <a:pt x="2556" y="335"/>
                    </a:cubicBezTo>
                    <a:cubicBezTo>
                      <a:pt x="2634" y="336"/>
                      <a:pt x="2770" y="357"/>
                      <a:pt x="2826" y="36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7" name="任意多边形 220175"/>
              <p:cNvSpPr/>
              <p:nvPr/>
            </p:nvSpPr>
            <p:spPr>
              <a:xfrm>
                <a:off x="1248" y="2574"/>
                <a:ext cx="2817" cy="272"/>
              </a:xfrm>
              <a:custGeom>
                <a:avLst/>
                <a:gdLst/>
                <a:ahLst/>
                <a:cxnLst/>
                <a:rect l="0" t="0" r="0" b="0"/>
                <a:pathLst>
                  <a:path w="2817" h="272">
                    <a:moveTo>
                      <a:pt x="0" y="261"/>
                    </a:moveTo>
                    <a:cubicBezTo>
                      <a:pt x="54" y="258"/>
                      <a:pt x="228" y="255"/>
                      <a:pt x="324" y="243"/>
                    </a:cubicBezTo>
                    <a:cubicBezTo>
                      <a:pt x="420" y="231"/>
                      <a:pt x="483" y="221"/>
                      <a:pt x="576" y="186"/>
                    </a:cubicBezTo>
                    <a:cubicBezTo>
                      <a:pt x="669" y="151"/>
                      <a:pt x="779" y="62"/>
                      <a:pt x="882" y="33"/>
                    </a:cubicBezTo>
                    <a:cubicBezTo>
                      <a:pt x="985" y="4"/>
                      <a:pt x="1064" y="0"/>
                      <a:pt x="1197" y="9"/>
                    </a:cubicBezTo>
                    <a:cubicBezTo>
                      <a:pt x="1330" y="18"/>
                      <a:pt x="1542" y="58"/>
                      <a:pt x="1683" y="87"/>
                    </a:cubicBezTo>
                    <a:cubicBezTo>
                      <a:pt x="1824" y="116"/>
                      <a:pt x="1916" y="157"/>
                      <a:pt x="2043" y="186"/>
                    </a:cubicBezTo>
                    <a:cubicBezTo>
                      <a:pt x="2170" y="215"/>
                      <a:pt x="2319" y="250"/>
                      <a:pt x="2448" y="261"/>
                    </a:cubicBezTo>
                    <a:cubicBezTo>
                      <a:pt x="2577" y="272"/>
                      <a:pt x="2740" y="254"/>
                      <a:pt x="2817" y="25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8" name="任意多边形 220176"/>
              <p:cNvSpPr/>
              <p:nvPr/>
            </p:nvSpPr>
            <p:spPr>
              <a:xfrm>
                <a:off x="1296" y="2507"/>
                <a:ext cx="2736" cy="224"/>
              </a:xfrm>
              <a:custGeom>
                <a:avLst/>
                <a:gdLst/>
                <a:ahLst/>
                <a:cxnLst/>
                <a:rect l="0" t="0" r="0" b="0"/>
                <a:pathLst>
                  <a:path w="2736" h="224">
                    <a:moveTo>
                      <a:pt x="0" y="145"/>
                    </a:moveTo>
                    <a:cubicBezTo>
                      <a:pt x="65" y="145"/>
                      <a:pt x="270" y="161"/>
                      <a:pt x="393" y="145"/>
                    </a:cubicBezTo>
                    <a:cubicBezTo>
                      <a:pt x="516" y="129"/>
                      <a:pt x="611" y="69"/>
                      <a:pt x="738" y="46"/>
                    </a:cubicBezTo>
                    <a:cubicBezTo>
                      <a:pt x="865" y="23"/>
                      <a:pt x="1015" y="0"/>
                      <a:pt x="1158" y="4"/>
                    </a:cubicBezTo>
                    <a:cubicBezTo>
                      <a:pt x="1301" y="8"/>
                      <a:pt x="1446" y="48"/>
                      <a:pt x="1599" y="73"/>
                    </a:cubicBezTo>
                    <a:cubicBezTo>
                      <a:pt x="1752" y="98"/>
                      <a:pt x="1932" y="130"/>
                      <a:pt x="2076" y="154"/>
                    </a:cubicBezTo>
                    <a:cubicBezTo>
                      <a:pt x="2220" y="178"/>
                      <a:pt x="2356" y="210"/>
                      <a:pt x="2466" y="217"/>
                    </a:cubicBezTo>
                    <a:cubicBezTo>
                      <a:pt x="2576" y="224"/>
                      <a:pt x="2680" y="203"/>
                      <a:pt x="2736" y="1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9" name="任意多边形 220177"/>
              <p:cNvSpPr/>
              <p:nvPr/>
            </p:nvSpPr>
            <p:spPr>
              <a:xfrm>
                <a:off x="1275" y="2448"/>
                <a:ext cx="2808" cy="130"/>
              </a:xfrm>
              <a:custGeom>
                <a:avLst/>
                <a:gdLst/>
                <a:ahLst/>
                <a:cxnLst/>
                <a:rect l="0" t="0" r="0" b="0"/>
                <a:pathLst>
                  <a:path w="2808" h="130">
                    <a:moveTo>
                      <a:pt x="0" y="63"/>
                    </a:moveTo>
                    <a:cubicBezTo>
                      <a:pt x="67" y="64"/>
                      <a:pt x="296" y="84"/>
                      <a:pt x="405" y="81"/>
                    </a:cubicBezTo>
                    <a:cubicBezTo>
                      <a:pt x="514" y="78"/>
                      <a:pt x="575" y="55"/>
                      <a:pt x="657" y="45"/>
                    </a:cubicBezTo>
                    <a:cubicBezTo>
                      <a:pt x="739" y="35"/>
                      <a:pt x="807" y="26"/>
                      <a:pt x="900" y="18"/>
                    </a:cubicBezTo>
                    <a:cubicBezTo>
                      <a:pt x="993" y="10"/>
                      <a:pt x="1103" y="0"/>
                      <a:pt x="1215" y="0"/>
                    </a:cubicBezTo>
                    <a:cubicBezTo>
                      <a:pt x="1327" y="0"/>
                      <a:pt x="1434" y="3"/>
                      <a:pt x="1575" y="18"/>
                    </a:cubicBezTo>
                    <a:cubicBezTo>
                      <a:pt x="1716" y="33"/>
                      <a:pt x="1922" y="72"/>
                      <a:pt x="2061" y="90"/>
                    </a:cubicBezTo>
                    <a:cubicBezTo>
                      <a:pt x="2200" y="108"/>
                      <a:pt x="2297" y="122"/>
                      <a:pt x="2412" y="126"/>
                    </a:cubicBezTo>
                    <a:cubicBezTo>
                      <a:pt x="2527" y="130"/>
                      <a:pt x="2700" y="119"/>
                      <a:pt x="2754" y="117"/>
                    </a:cubicBezTo>
                    <a:cubicBezTo>
                      <a:pt x="2808" y="115"/>
                      <a:pt x="2740" y="117"/>
                      <a:pt x="2736" y="117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40" name="椭圆 220178"/>
            <p:cNvSpPr/>
            <p:nvPr/>
          </p:nvSpPr>
          <p:spPr>
            <a:xfrm>
              <a:off x="2378" y="3049"/>
              <a:ext cx="135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70322125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4785" cy="3505200"/>
          </a:xfrm>
          <a:prstGeom prst="rect">
            <a:avLst/>
          </a:prstGeom>
        </p:spPr>
      </p:pic>
      <p:pic>
        <p:nvPicPr>
          <p:cNvPr id="5" name="图片 4" descr="QQ图片20170322125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4787" y="0"/>
            <a:ext cx="5129213" cy="3439886"/>
          </a:xfrm>
          <a:prstGeom prst="rect">
            <a:avLst/>
          </a:prstGeom>
        </p:spPr>
      </p:pic>
      <p:pic>
        <p:nvPicPr>
          <p:cNvPr id="6" name="图片 5" descr="QQ图片20170322125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48742"/>
            <a:ext cx="3984171" cy="3309257"/>
          </a:xfrm>
          <a:prstGeom prst="rect">
            <a:avLst/>
          </a:prstGeom>
        </p:spPr>
      </p:pic>
      <p:pic>
        <p:nvPicPr>
          <p:cNvPr id="7" name="图片 6" descr="QQ图片20170322125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1" y="3548742"/>
            <a:ext cx="5105400" cy="3309257"/>
          </a:xfrm>
          <a:prstGeom prst="rect">
            <a:avLst/>
          </a:prstGeom>
        </p:spPr>
      </p:pic>
      <p:pic>
        <p:nvPicPr>
          <p:cNvPr id="2" name="XiaoYing_Video_149007723020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730500" y="2459990"/>
            <a:ext cx="2289175" cy="1739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540" y="1038225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78960" y="951865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3990" y="5125720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8960" y="4968875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 fullScrn="1"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70322125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995057" cy="3505200"/>
          </a:xfrm>
          <a:prstGeom prst="rect">
            <a:avLst/>
          </a:prstGeom>
        </p:spPr>
      </p:pic>
      <p:pic>
        <p:nvPicPr>
          <p:cNvPr id="5" name="图片 4" descr="QQ图片20170322125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4787" y="0"/>
            <a:ext cx="5129213" cy="3439886"/>
          </a:xfrm>
          <a:prstGeom prst="rect">
            <a:avLst/>
          </a:prstGeom>
        </p:spPr>
      </p:pic>
      <p:pic>
        <p:nvPicPr>
          <p:cNvPr id="6" name="图片 5" descr="QQ图片20170322125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48742"/>
            <a:ext cx="3984171" cy="3309257"/>
          </a:xfrm>
          <a:prstGeom prst="rect">
            <a:avLst/>
          </a:prstGeom>
        </p:spPr>
      </p:pic>
      <p:pic>
        <p:nvPicPr>
          <p:cNvPr id="7" name="图片 6" descr="QQ图片20170322125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1" y="3548742"/>
            <a:ext cx="5105400" cy="3309257"/>
          </a:xfrm>
          <a:prstGeom prst="rect">
            <a:avLst/>
          </a:prstGeom>
        </p:spPr>
      </p:pic>
      <p:pic>
        <p:nvPicPr>
          <p:cNvPr id="2" name="XiaoYing_Video_149007723020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730500" y="2459990"/>
            <a:ext cx="2289175" cy="1739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540" y="1038225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78960" y="951865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3990" y="5125720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8960" y="4968875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 fullScrn="1"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16013" y="2060575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大气压强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76600" y="40481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流速大压强小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516688" y="1989138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大气压强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92500" y="580548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吹纸实验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59138" y="1446213"/>
            <a:ext cx="2728912" cy="3990975"/>
            <a:chOff x="2069" y="918"/>
            <a:chExt cx="1719" cy="251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08" y="1426"/>
              <a:ext cx="603" cy="1542"/>
              <a:chOff x="2471" y="1570"/>
              <a:chExt cx="843" cy="154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471" y="1570"/>
                <a:ext cx="273" cy="1542"/>
                <a:chOff x="2335" y="1434"/>
                <a:chExt cx="500" cy="1542"/>
              </a:xfrm>
            </p:grpSpPr>
            <p:sp>
              <p:nvSpPr>
                <p:cNvPr id="11273" name="Line 9"/>
                <p:cNvSpPr>
                  <a:spLocks noChangeShapeType="1"/>
                </p:cNvSpPr>
                <p:nvPr/>
              </p:nvSpPr>
              <p:spPr bwMode="auto">
                <a:xfrm rot="10800000">
                  <a:off x="2335" y="1930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74" name="Line 10"/>
                <p:cNvSpPr>
                  <a:spLocks noChangeShapeType="1"/>
                </p:cNvSpPr>
                <p:nvPr/>
              </p:nvSpPr>
              <p:spPr bwMode="auto">
                <a:xfrm rot="10800000">
                  <a:off x="2336" y="2976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75" name="Line 11"/>
                <p:cNvSpPr>
                  <a:spLocks noChangeShapeType="1"/>
                </p:cNvSpPr>
                <p:nvPr/>
              </p:nvSpPr>
              <p:spPr bwMode="auto">
                <a:xfrm rot="10800000">
                  <a:off x="2335" y="2429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76" name="Line 12"/>
                <p:cNvSpPr>
                  <a:spLocks noChangeShapeType="1"/>
                </p:cNvSpPr>
                <p:nvPr/>
              </p:nvSpPr>
              <p:spPr bwMode="auto">
                <a:xfrm rot="10800000">
                  <a:off x="2335" y="1434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016" y="1570"/>
                <a:ext cx="298" cy="1542"/>
                <a:chOff x="1791" y="1434"/>
                <a:chExt cx="499" cy="1542"/>
              </a:xfrm>
            </p:grpSpPr>
            <p:sp>
              <p:nvSpPr>
                <p:cNvPr id="11278" name="Line 14"/>
                <p:cNvSpPr>
                  <a:spLocks noChangeShapeType="1"/>
                </p:cNvSpPr>
                <p:nvPr/>
              </p:nvSpPr>
              <p:spPr bwMode="auto">
                <a:xfrm>
                  <a:off x="1791" y="2432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79" name="Line 15"/>
                <p:cNvSpPr>
                  <a:spLocks noChangeShapeType="1"/>
                </p:cNvSpPr>
                <p:nvPr/>
              </p:nvSpPr>
              <p:spPr bwMode="auto">
                <a:xfrm>
                  <a:off x="1791" y="1434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0" name="Line 16"/>
                <p:cNvSpPr>
                  <a:spLocks noChangeShapeType="1"/>
                </p:cNvSpPr>
                <p:nvPr/>
              </p:nvSpPr>
              <p:spPr bwMode="auto">
                <a:xfrm>
                  <a:off x="1791" y="1933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1" name="Line 17"/>
                <p:cNvSpPr>
                  <a:spLocks noChangeShapeType="1"/>
                </p:cNvSpPr>
                <p:nvPr/>
              </p:nvSpPr>
              <p:spPr bwMode="auto">
                <a:xfrm>
                  <a:off x="1791" y="2976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2381" y="918"/>
              <a:ext cx="307" cy="25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474"/>
                </a:cxn>
                <a:cxn ang="0">
                  <a:pos x="307" y="2514"/>
                </a:cxn>
              </a:cxnLst>
              <a:rect l="0" t="0" r="r" b="b"/>
              <a:pathLst>
                <a:path w="307" h="2514">
                  <a:moveTo>
                    <a:pt x="0" y="0"/>
                  </a:moveTo>
                  <a:cubicBezTo>
                    <a:pt x="30" y="79"/>
                    <a:pt x="128" y="55"/>
                    <a:pt x="179" y="474"/>
                  </a:cubicBezTo>
                  <a:cubicBezTo>
                    <a:pt x="230" y="893"/>
                    <a:pt x="280" y="2089"/>
                    <a:pt x="307" y="2514"/>
                  </a:cubicBezTo>
                </a:path>
              </a:pathLst>
            </a:custGeom>
            <a:noFill/>
            <a:ln w="7620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3226" y="935"/>
              <a:ext cx="244" cy="2489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38" y="521"/>
                </a:cxn>
                <a:cxn ang="0">
                  <a:pos x="14" y="2489"/>
                </a:cxn>
              </a:cxnLst>
              <a:rect l="0" t="0" r="r" b="b"/>
              <a:pathLst>
                <a:path w="244" h="2489">
                  <a:moveTo>
                    <a:pt x="244" y="0"/>
                  </a:moveTo>
                  <a:cubicBezTo>
                    <a:pt x="210" y="87"/>
                    <a:pt x="76" y="106"/>
                    <a:pt x="38" y="521"/>
                  </a:cubicBezTo>
                  <a:cubicBezTo>
                    <a:pt x="0" y="936"/>
                    <a:pt x="19" y="2079"/>
                    <a:pt x="14" y="2489"/>
                  </a:cubicBezTo>
                </a:path>
              </a:pathLst>
            </a:custGeom>
            <a:noFill/>
            <a:ln w="7620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9" y="1434"/>
              <a:ext cx="499" cy="1542"/>
              <a:chOff x="1791" y="1434"/>
              <a:chExt cx="499" cy="1542"/>
            </a:xfrm>
          </p:grpSpPr>
          <p:sp>
            <p:nvSpPr>
              <p:cNvPr id="11285" name="Line 21"/>
              <p:cNvSpPr>
                <a:spLocks noChangeShapeType="1"/>
              </p:cNvSpPr>
              <p:nvPr/>
            </p:nvSpPr>
            <p:spPr bwMode="auto">
              <a:xfrm>
                <a:off x="1791" y="2432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1791" y="143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1791" y="1933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8" name="Line 24"/>
              <p:cNvSpPr>
                <a:spLocks noChangeShapeType="1"/>
              </p:cNvSpPr>
              <p:nvPr/>
            </p:nvSpPr>
            <p:spPr bwMode="auto">
              <a:xfrm>
                <a:off x="1791" y="2976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88" y="1434"/>
              <a:ext cx="500" cy="1542"/>
              <a:chOff x="2335" y="1434"/>
              <a:chExt cx="500" cy="1542"/>
            </a:xfrm>
          </p:grpSpPr>
          <p:sp>
            <p:nvSpPr>
              <p:cNvPr id="11290" name="Line 26"/>
              <p:cNvSpPr>
                <a:spLocks noChangeShapeType="1"/>
              </p:cNvSpPr>
              <p:nvPr/>
            </p:nvSpPr>
            <p:spPr bwMode="auto">
              <a:xfrm rot="10800000">
                <a:off x="2335" y="1930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1" name="Line 27"/>
              <p:cNvSpPr>
                <a:spLocks noChangeShapeType="1"/>
              </p:cNvSpPr>
              <p:nvPr/>
            </p:nvSpPr>
            <p:spPr bwMode="auto">
              <a:xfrm rot="10800000">
                <a:off x="2336" y="2976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2" name="Line 28"/>
              <p:cNvSpPr>
                <a:spLocks noChangeShapeType="1"/>
              </p:cNvSpPr>
              <p:nvPr/>
            </p:nvSpPr>
            <p:spPr bwMode="auto">
              <a:xfrm rot="10800000">
                <a:off x="2335" y="2429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3" name="Line 29"/>
              <p:cNvSpPr>
                <a:spLocks noChangeShapeType="1"/>
              </p:cNvSpPr>
              <p:nvPr/>
            </p:nvSpPr>
            <p:spPr bwMode="auto">
              <a:xfrm rot="10800000">
                <a:off x="2335" y="143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1042988" y="8253413"/>
            <a:ext cx="7056437" cy="568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051050" y="831850"/>
            <a:ext cx="5197475" cy="4613275"/>
            <a:chOff x="1292" y="524"/>
            <a:chExt cx="3274" cy="2906"/>
          </a:xfrm>
        </p:grpSpPr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>
              <a:off x="2336" y="935"/>
              <a:ext cx="0" cy="249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3515" y="935"/>
              <a:ext cx="0" cy="249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791" y="1434"/>
              <a:ext cx="545" cy="1542"/>
              <a:chOff x="1791" y="1434"/>
              <a:chExt cx="499" cy="1542"/>
            </a:xfrm>
          </p:grpSpPr>
          <p:sp>
            <p:nvSpPr>
              <p:cNvPr id="11299" name="Line 35"/>
              <p:cNvSpPr>
                <a:spLocks noChangeShapeType="1"/>
              </p:cNvSpPr>
              <p:nvPr/>
            </p:nvSpPr>
            <p:spPr bwMode="auto">
              <a:xfrm>
                <a:off x="1791" y="2432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/>
            </p:nvSpPr>
            <p:spPr bwMode="auto">
              <a:xfrm>
                <a:off x="1791" y="143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1" name="Line 37"/>
              <p:cNvSpPr>
                <a:spLocks noChangeShapeType="1"/>
              </p:cNvSpPr>
              <p:nvPr/>
            </p:nvSpPr>
            <p:spPr bwMode="auto">
              <a:xfrm>
                <a:off x="1791" y="1933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2" name="Line 38"/>
              <p:cNvSpPr>
                <a:spLocks noChangeShapeType="1"/>
              </p:cNvSpPr>
              <p:nvPr/>
            </p:nvSpPr>
            <p:spPr bwMode="auto">
              <a:xfrm>
                <a:off x="1791" y="2976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2997" y="1432"/>
              <a:ext cx="499" cy="1542"/>
              <a:chOff x="1791" y="1434"/>
              <a:chExt cx="499" cy="1542"/>
            </a:xfrm>
          </p:grpSpPr>
          <p:sp>
            <p:nvSpPr>
              <p:cNvPr id="11304" name="Line 40"/>
              <p:cNvSpPr>
                <a:spLocks noChangeShapeType="1"/>
              </p:cNvSpPr>
              <p:nvPr/>
            </p:nvSpPr>
            <p:spPr bwMode="auto">
              <a:xfrm>
                <a:off x="1791" y="2432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5" name="Line 41"/>
              <p:cNvSpPr>
                <a:spLocks noChangeShapeType="1"/>
              </p:cNvSpPr>
              <p:nvPr/>
            </p:nvSpPr>
            <p:spPr bwMode="auto">
              <a:xfrm>
                <a:off x="1791" y="143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6" name="Line 42"/>
              <p:cNvSpPr>
                <a:spLocks noChangeShapeType="1"/>
              </p:cNvSpPr>
              <p:nvPr/>
            </p:nvSpPr>
            <p:spPr bwMode="auto">
              <a:xfrm>
                <a:off x="1791" y="1933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7" name="Line 43"/>
              <p:cNvSpPr>
                <a:spLocks noChangeShapeType="1"/>
              </p:cNvSpPr>
              <p:nvPr/>
            </p:nvSpPr>
            <p:spPr bwMode="auto">
              <a:xfrm>
                <a:off x="1791" y="2976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2335" y="1434"/>
              <a:ext cx="500" cy="1542"/>
              <a:chOff x="2335" y="1434"/>
              <a:chExt cx="500" cy="1542"/>
            </a:xfrm>
          </p:grpSpPr>
          <p:sp>
            <p:nvSpPr>
              <p:cNvPr id="11309" name="Line 45"/>
              <p:cNvSpPr>
                <a:spLocks noChangeShapeType="1"/>
              </p:cNvSpPr>
              <p:nvPr/>
            </p:nvSpPr>
            <p:spPr bwMode="auto">
              <a:xfrm rot="10800000">
                <a:off x="2335" y="1930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0" name="Line 46"/>
              <p:cNvSpPr>
                <a:spLocks noChangeShapeType="1"/>
              </p:cNvSpPr>
              <p:nvPr/>
            </p:nvSpPr>
            <p:spPr bwMode="auto">
              <a:xfrm rot="10800000">
                <a:off x="2336" y="2976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1" name="Line 47"/>
              <p:cNvSpPr>
                <a:spLocks noChangeShapeType="1"/>
              </p:cNvSpPr>
              <p:nvPr/>
            </p:nvSpPr>
            <p:spPr bwMode="auto">
              <a:xfrm rot="10800000">
                <a:off x="2335" y="2429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2" name="Line 48"/>
              <p:cNvSpPr>
                <a:spLocks noChangeShapeType="1"/>
              </p:cNvSpPr>
              <p:nvPr/>
            </p:nvSpPr>
            <p:spPr bwMode="auto">
              <a:xfrm rot="10800000">
                <a:off x="2335" y="143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534" y="1426"/>
              <a:ext cx="571" cy="1542"/>
              <a:chOff x="2335" y="1434"/>
              <a:chExt cx="500" cy="1542"/>
            </a:xfrm>
          </p:grpSpPr>
          <p:sp>
            <p:nvSpPr>
              <p:cNvPr id="11314" name="Line 50"/>
              <p:cNvSpPr>
                <a:spLocks noChangeShapeType="1"/>
              </p:cNvSpPr>
              <p:nvPr/>
            </p:nvSpPr>
            <p:spPr bwMode="auto">
              <a:xfrm rot="10800000">
                <a:off x="2335" y="1930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5" name="Line 51"/>
              <p:cNvSpPr>
                <a:spLocks noChangeShapeType="1"/>
              </p:cNvSpPr>
              <p:nvPr/>
            </p:nvSpPr>
            <p:spPr bwMode="auto">
              <a:xfrm rot="10800000">
                <a:off x="2336" y="2976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6" name="Line 52"/>
              <p:cNvSpPr>
                <a:spLocks noChangeShapeType="1"/>
              </p:cNvSpPr>
              <p:nvPr/>
            </p:nvSpPr>
            <p:spPr bwMode="auto">
              <a:xfrm rot="10800000">
                <a:off x="2335" y="2429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7" name="Line 53"/>
              <p:cNvSpPr>
                <a:spLocks noChangeShapeType="1"/>
              </p:cNvSpPr>
              <p:nvPr/>
            </p:nvSpPr>
            <p:spPr bwMode="auto">
              <a:xfrm rot="10800000">
                <a:off x="2335" y="143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1292" y="1968"/>
              <a:ext cx="3274" cy="357"/>
              <a:chOff x="1287" y="1754"/>
              <a:chExt cx="3274" cy="357"/>
            </a:xfrm>
          </p:grpSpPr>
          <p:sp>
            <p:nvSpPr>
              <p:cNvPr id="11319" name="Text Box 55"/>
              <p:cNvSpPr txBox="1">
                <a:spLocks noChangeArrowheads="1"/>
              </p:cNvSpPr>
              <p:nvPr/>
            </p:nvSpPr>
            <p:spPr bwMode="auto">
              <a:xfrm>
                <a:off x="1287" y="1765"/>
                <a:ext cx="77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空气</a:t>
                </a:r>
              </a:p>
            </p:txBody>
          </p:sp>
          <p:sp>
            <p:nvSpPr>
              <p:cNvPr id="11320" name="Text Box 56"/>
              <p:cNvSpPr txBox="1">
                <a:spLocks noChangeArrowheads="1"/>
              </p:cNvSpPr>
              <p:nvPr/>
            </p:nvSpPr>
            <p:spPr bwMode="auto">
              <a:xfrm>
                <a:off x="2562" y="1754"/>
                <a:ext cx="77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空气</a:t>
                </a:r>
              </a:p>
            </p:txBody>
          </p:sp>
          <p:sp>
            <p:nvSpPr>
              <p:cNvPr id="11321" name="Text Box 57"/>
              <p:cNvSpPr txBox="1">
                <a:spLocks noChangeArrowheads="1"/>
              </p:cNvSpPr>
              <p:nvPr/>
            </p:nvSpPr>
            <p:spPr bwMode="auto">
              <a:xfrm>
                <a:off x="3790" y="1784"/>
                <a:ext cx="77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空气</a:t>
                </a:r>
              </a:p>
            </p:txBody>
          </p:sp>
        </p:grpSp>
        <p:sp>
          <p:nvSpPr>
            <p:cNvPr id="11322" name="Text Box 58"/>
            <p:cNvSpPr txBox="1">
              <a:spLocks noChangeArrowheads="1"/>
            </p:cNvSpPr>
            <p:nvPr/>
          </p:nvSpPr>
          <p:spPr bwMode="auto">
            <a:xfrm>
              <a:off x="2155" y="527"/>
              <a:ext cx="3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纸</a:t>
              </a:r>
            </a:p>
          </p:txBody>
        </p:sp>
        <p:sp>
          <p:nvSpPr>
            <p:cNvPr id="11323" name="Text Box 59"/>
            <p:cNvSpPr txBox="1">
              <a:spLocks noChangeArrowheads="1"/>
            </p:cNvSpPr>
            <p:nvPr/>
          </p:nvSpPr>
          <p:spPr bwMode="auto">
            <a:xfrm>
              <a:off x="3334" y="524"/>
              <a:ext cx="3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纸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211638" y="404813"/>
            <a:ext cx="1009650" cy="1152525"/>
            <a:chOff x="2653" y="255"/>
            <a:chExt cx="636" cy="726"/>
          </a:xfrm>
        </p:grpSpPr>
        <p:sp>
          <p:nvSpPr>
            <p:cNvPr id="11325" name="Text Box 61"/>
            <p:cNvSpPr txBox="1">
              <a:spLocks noChangeArrowheads="1"/>
            </p:cNvSpPr>
            <p:nvPr/>
          </p:nvSpPr>
          <p:spPr bwMode="auto">
            <a:xfrm>
              <a:off x="2653" y="255"/>
              <a:ext cx="6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吹气</a:t>
              </a:r>
            </a:p>
          </p:txBody>
        </p: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2789" y="618"/>
              <a:ext cx="272" cy="363"/>
              <a:chOff x="2744" y="1469"/>
              <a:chExt cx="483" cy="600"/>
            </a:xfrm>
          </p:grpSpPr>
          <p:sp>
            <p:nvSpPr>
              <p:cNvPr id="11327" name="AutoShape 63"/>
              <p:cNvSpPr>
                <a:spLocks noChangeArrowheads="1"/>
              </p:cNvSpPr>
              <p:nvPr/>
            </p:nvSpPr>
            <p:spPr bwMode="auto">
              <a:xfrm>
                <a:off x="2925" y="1480"/>
                <a:ext cx="136" cy="589"/>
              </a:xfrm>
              <a:prstGeom prst="downArrow">
                <a:avLst>
                  <a:gd name="adj1" fmla="val 50000"/>
                  <a:gd name="adj2" fmla="val 108272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328" name="AutoShape 64"/>
              <p:cNvSpPr>
                <a:spLocks noChangeArrowheads="1"/>
              </p:cNvSpPr>
              <p:nvPr/>
            </p:nvSpPr>
            <p:spPr bwMode="auto">
              <a:xfrm>
                <a:off x="3091" y="1469"/>
                <a:ext cx="136" cy="589"/>
              </a:xfrm>
              <a:prstGeom prst="downArrow">
                <a:avLst>
                  <a:gd name="adj1" fmla="val 50000"/>
                  <a:gd name="adj2" fmla="val 108272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329" name="AutoShape 65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136" cy="589"/>
              </a:xfrm>
              <a:prstGeom prst="downArrow">
                <a:avLst>
                  <a:gd name="adj1" fmla="val 50000"/>
                  <a:gd name="adj2" fmla="val 108272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1.38889E-6 0.67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8538" y="2565400"/>
            <a:ext cx="6119812" cy="2087563"/>
            <a:chOff x="1429" y="1616"/>
            <a:chExt cx="3855" cy="1315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1429" y="1616"/>
              <a:ext cx="3855" cy="9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018" y="1706"/>
              <a:ext cx="91" cy="1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4468" y="1706"/>
              <a:ext cx="91" cy="1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11638" y="400526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大气压强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24300" y="76517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气压减小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35375" y="5661025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吹硬币实验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55650" y="1341438"/>
            <a:ext cx="2592388" cy="719137"/>
            <a:chOff x="476" y="981"/>
            <a:chExt cx="1769" cy="408"/>
          </a:xfrm>
        </p:grpSpPr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76" y="981"/>
              <a:ext cx="77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吹气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83" y="1071"/>
              <a:ext cx="862" cy="318"/>
              <a:chOff x="1383" y="1071"/>
              <a:chExt cx="862" cy="272"/>
            </a:xfrm>
          </p:grpSpPr>
          <p:sp>
            <p:nvSpPr>
              <p:cNvPr id="13324" name="Line 12"/>
              <p:cNvSpPr>
                <a:spLocks noChangeShapeType="1"/>
              </p:cNvSpPr>
              <p:nvPr/>
            </p:nvSpPr>
            <p:spPr bwMode="auto">
              <a:xfrm>
                <a:off x="1383" y="1071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5" name="Line 13"/>
              <p:cNvSpPr>
                <a:spLocks noChangeShapeType="1"/>
              </p:cNvSpPr>
              <p:nvPr/>
            </p:nvSpPr>
            <p:spPr bwMode="auto">
              <a:xfrm>
                <a:off x="1383" y="1207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>
                <a:off x="1383" y="1343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88125" y="2133600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硬币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24300" y="765175"/>
            <a:ext cx="2376488" cy="2744788"/>
            <a:chOff x="2472" y="482"/>
            <a:chExt cx="1497" cy="1729"/>
          </a:xfrm>
        </p:grpSpPr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608" y="482"/>
              <a:ext cx="10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大气压强</a:t>
              </a: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472" y="890"/>
              <a:ext cx="1497" cy="1321"/>
              <a:chOff x="2472" y="890"/>
              <a:chExt cx="1497" cy="1321"/>
            </a:xfrm>
          </p:grpSpPr>
          <p:sp>
            <p:nvSpPr>
              <p:cNvPr id="13331" name="Rectangle 19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1497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2" name="AutoShape 20"/>
              <p:cNvSpPr>
                <a:spLocks noChangeArrowheads="1"/>
              </p:cNvSpPr>
              <p:nvPr/>
            </p:nvSpPr>
            <p:spPr bwMode="auto">
              <a:xfrm>
                <a:off x="2653" y="899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33" name="AutoShape 21"/>
              <p:cNvSpPr>
                <a:spLocks noChangeArrowheads="1"/>
              </p:cNvSpPr>
              <p:nvPr/>
            </p:nvSpPr>
            <p:spPr bwMode="auto">
              <a:xfrm>
                <a:off x="3107" y="899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34" name="AutoShape 22"/>
              <p:cNvSpPr>
                <a:spLocks noChangeArrowheads="1"/>
              </p:cNvSpPr>
              <p:nvPr/>
            </p:nvSpPr>
            <p:spPr bwMode="auto">
              <a:xfrm>
                <a:off x="3566" y="899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auto">
              <a:xfrm rot="10800000">
                <a:off x="3578" y="1621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auto">
              <a:xfrm rot="10800000">
                <a:off x="3116" y="1622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37" name="AutoShape 25"/>
              <p:cNvSpPr>
                <a:spLocks noChangeArrowheads="1"/>
              </p:cNvSpPr>
              <p:nvPr/>
            </p:nvSpPr>
            <p:spPr bwMode="auto">
              <a:xfrm rot="10800000">
                <a:off x="2649" y="1622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38" name="Text Box 26"/>
              <p:cNvSpPr txBox="1">
                <a:spLocks noChangeArrowheads="1"/>
              </p:cNvSpPr>
              <p:nvPr/>
            </p:nvSpPr>
            <p:spPr bwMode="auto">
              <a:xfrm>
                <a:off x="2653" y="890"/>
                <a:ext cx="104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</a:t>
                </a:r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空   气</a:t>
                </a:r>
              </a:p>
            </p:txBody>
          </p:sp>
          <p:sp>
            <p:nvSpPr>
              <p:cNvPr id="13339" name="Text Box 27"/>
              <p:cNvSpPr txBox="1">
                <a:spLocks noChangeArrowheads="1"/>
              </p:cNvSpPr>
              <p:nvPr/>
            </p:nvSpPr>
            <p:spPr bwMode="auto">
              <a:xfrm>
                <a:off x="2653" y="1752"/>
                <a:ext cx="104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</a:t>
                </a:r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空   气</a:t>
                </a:r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924300" y="1412875"/>
            <a:ext cx="2376488" cy="2097088"/>
            <a:chOff x="158" y="2478"/>
            <a:chExt cx="1497" cy="1321"/>
          </a:xfrm>
        </p:grpSpPr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158" y="3068"/>
              <a:ext cx="149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39" y="2697"/>
              <a:ext cx="1045" cy="325"/>
              <a:chOff x="521" y="2350"/>
              <a:chExt cx="1045" cy="589"/>
            </a:xfrm>
          </p:grpSpPr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>
                <a:off x="521" y="2350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44" name="AutoShape 32"/>
              <p:cNvSpPr>
                <a:spLocks noChangeArrowheads="1"/>
              </p:cNvSpPr>
              <p:nvPr/>
            </p:nvSpPr>
            <p:spPr bwMode="auto">
              <a:xfrm>
                <a:off x="975" y="2350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45" name="AutoShape 33"/>
              <p:cNvSpPr>
                <a:spLocks noChangeArrowheads="1"/>
              </p:cNvSpPr>
              <p:nvPr/>
            </p:nvSpPr>
            <p:spPr bwMode="auto">
              <a:xfrm>
                <a:off x="1434" y="2350"/>
                <a:ext cx="132" cy="589"/>
              </a:xfrm>
              <a:prstGeom prst="downArrow">
                <a:avLst>
                  <a:gd name="adj1" fmla="val 50000"/>
                  <a:gd name="adj2" fmla="val 1115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46" name="AutoShape 34"/>
            <p:cNvSpPr>
              <a:spLocks noChangeArrowheads="1"/>
            </p:cNvSpPr>
            <p:nvPr/>
          </p:nvSpPr>
          <p:spPr bwMode="auto">
            <a:xfrm rot="10800000">
              <a:off x="1264" y="3209"/>
              <a:ext cx="132" cy="589"/>
            </a:xfrm>
            <a:prstGeom prst="downArrow">
              <a:avLst>
                <a:gd name="adj1" fmla="val 50000"/>
                <a:gd name="adj2" fmla="val 11155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3347" name="AutoShape 35"/>
            <p:cNvSpPr>
              <a:spLocks noChangeArrowheads="1"/>
            </p:cNvSpPr>
            <p:nvPr/>
          </p:nvSpPr>
          <p:spPr bwMode="auto">
            <a:xfrm rot="10800000">
              <a:off x="802" y="3210"/>
              <a:ext cx="132" cy="589"/>
            </a:xfrm>
            <a:prstGeom prst="downArrow">
              <a:avLst>
                <a:gd name="adj1" fmla="val 50000"/>
                <a:gd name="adj2" fmla="val 11155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3348" name="AutoShape 36"/>
            <p:cNvSpPr>
              <a:spLocks noChangeArrowheads="1"/>
            </p:cNvSpPr>
            <p:nvPr/>
          </p:nvSpPr>
          <p:spPr bwMode="auto">
            <a:xfrm rot="10800000">
              <a:off x="335" y="3210"/>
              <a:ext cx="132" cy="589"/>
            </a:xfrm>
            <a:prstGeom prst="downArrow">
              <a:avLst>
                <a:gd name="adj1" fmla="val 50000"/>
                <a:gd name="adj2" fmla="val 11155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339" y="2478"/>
              <a:ext cx="10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空   气</a:t>
              </a:r>
            </a:p>
          </p:txBody>
        </p:sp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339" y="3340"/>
              <a:ext cx="10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空   气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68507 -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2125 C 0.05972 -0.22199 0.05816 -0.32477 0.14791 -0.26991 C 0.23767 -0.21505 0.49097 0.03657 0.58125 0.11713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6588" y="1341438"/>
            <a:ext cx="2736850" cy="1079500"/>
            <a:chOff x="1148" y="845"/>
            <a:chExt cx="1724" cy="680"/>
          </a:xfrm>
        </p:grpSpPr>
        <p:sp>
          <p:nvSpPr>
            <p:cNvPr id="15363" name="Line 3"/>
            <p:cNvSpPr>
              <a:spLocks noChangeShapeType="1"/>
            </p:cNvSpPr>
            <p:nvPr/>
          </p:nvSpPr>
          <p:spPr bwMode="auto">
            <a:xfrm flipH="1" flipV="1">
              <a:off x="1373" y="845"/>
              <a:ext cx="149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 flipH="1">
              <a:off x="1450" y="1207"/>
              <a:ext cx="1406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 flipH="1">
              <a:off x="1148" y="1162"/>
              <a:ext cx="1724" cy="4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92275" y="1196975"/>
            <a:ext cx="3024188" cy="1296988"/>
          </a:xfrm>
          <a:prstGeom prst="rect">
            <a:avLst/>
          </a:prstGeom>
          <a:solidFill>
            <a:srgbClr val="FFF2E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622675" y="2420938"/>
            <a:ext cx="2089150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622675" y="3284538"/>
            <a:ext cx="2089150" cy="2232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572000" y="1916113"/>
            <a:ext cx="144463" cy="30257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572000" y="1916113"/>
            <a:ext cx="1444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716463" y="1773238"/>
            <a:ext cx="201612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922713" y="2276475"/>
            <a:ext cx="217487" cy="1008063"/>
          </a:xfrm>
          <a:prstGeom prst="downArrow">
            <a:avLst>
              <a:gd name="adj1" fmla="val 50000"/>
              <a:gd name="adj2" fmla="val 115876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219700" y="2349500"/>
            <a:ext cx="215900" cy="935038"/>
          </a:xfrm>
          <a:prstGeom prst="downArrow">
            <a:avLst>
              <a:gd name="adj1" fmla="val 50000"/>
              <a:gd name="adj2" fmla="val 108272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724525" y="2565400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大气压强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80063" y="1557338"/>
            <a:ext cx="4030662" cy="519112"/>
            <a:chOff x="2835" y="981"/>
            <a:chExt cx="2539" cy="327"/>
          </a:xfrm>
        </p:grpSpPr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 flipH="1">
              <a:off x="2835" y="1162"/>
              <a:ext cx="589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4286" y="981"/>
              <a:ext cx="10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吹气</a:t>
              </a:r>
            </a:p>
          </p:txBody>
        </p:sp>
      </p:grp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779838" y="3016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大气压强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059113" y="580548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喷雾器原理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622675" y="3284538"/>
            <a:ext cx="2089150" cy="2232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572000" y="1916113"/>
            <a:ext cx="144463" cy="30257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572000" y="1916113"/>
            <a:ext cx="1444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3922713" y="2276475"/>
            <a:ext cx="217487" cy="1008063"/>
          </a:xfrm>
          <a:prstGeom prst="downArrow">
            <a:avLst>
              <a:gd name="adj1" fmla="val 50000"/>
              <a:gd name="adj2" fmla="val 115876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640138" y="38893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气压减小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4532313" y="765175"/>
            <a:ext cx="209550" cy="935038"/>
          </a:xfrm>
          <a:prstGeom prst="downArrow">
            <a:avLst>
              <a:gd name="adj1" fmla="val 50000"/>
              <a:gd name="adj2" fmla="val 11155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00047 L -0.12587 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3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8" grpId="0"/>
      <p:bldP spid="15382" grpId="0" animBg="1"/>
      <p:bldP spid="15384" grpId="0"/>
      <p:bldP spid="153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249861"/>
          <p:cNvGrpSpPr/>
          <p:nvPr/>
        </p:nvGrpSpPr>
        <p:grpSpPr>
          <a:xfrm rot="10800000">
            <a:off x="3314700" y="1436370"/>
            <a:ext cx="3124200" cy="3202940"/>
            <a:chOff x="1466" y="1056"/>
            <a:chExt cx="646" cy="1440"/>
          </a:xfrm>
        </p:grpSpPr>
        <p:sp>
          <p:nvSpPr>
            <p:cNvPr id="8194" name="直接连接符 249862"/>
            <p:cNvSpPr/>
            <p:nvPr/>
          </p:nvSpPr>
          <p:spPr>
            <a:xfrm>
              <a:off x="1728" y="1056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95" name="直接连接符 249863"/>
            <p:cNvSpPr/>
            <p:nvPr/>
          </p:nvSpPr>
          <p:spPr>
            <a:xfrm>
              <a:off x="1824" y="1056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96" name="直接连接符 249864"/>
            <p:cNvSpPr/>
            <p:nvPr/>
          </p:nvSpPr>
          <p:spPr>
            <a:xfrm flipH="1">
              <a:off x="1466" y="2016"/>
              <a:ext cx="262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97" name="直接连接符 249865"/>
            <p:cNvSpPr/>
            <p:nvPr/>
          </p:nvSpPr>
          <p:spPr>
            <a:xfrm>
              <a:off x="1824" y="2016"/>
              <a:ext cx="288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198" name="椭圆 249866"/>
          <p:cNvSpPr/>
          <p:nvPr/>
        </p:nvSpPr>
        <p:spPr>
          <a:xfrm>
            <a:off x="4371975" y="1436370"/>
            <a:ext cx="1066800" cy="1066800"/>
          </a:xfrm>
          <a:prstGeom prst="ellipse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9868" name="组合 249867"/>
          <p:cNvGrpSpPr/>
          <p:nvPr/>
        </p:nvGrpSpPr>
        <p:grpSpPr>
          <a:xfrm rot="10800000">
            <a:off x="3762375" y="1762760"/>
            <a:ext cx="2286000" cy="3429000"/>
            <a:chOff x="1920" y="480"/>
            <a:chExt cx="1440" cy="2160"/>
          </a:xfrm>
        </p:grpSpPr>
        <p:sp>
          <p:nvSpPr>
            <p:cNvPr id="8200" name="下箭头 249868"/>
            <p:cNvSpPr/>
            <p:nvPr/>
          </p:nvSpPr>
          <p:spPr>
            <a:xfrm>
              <a:off x="2592" y="768"/>
              <a:ext cx="96" cy="48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FF5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01" name="文本框 249869"/>
            <p:cNvSpPr txBox="1"/>
            <p:nvPr/>
          </p:nvSpPr>
          <p:spPr>
            <a:xfrm rot="10800000">
              <a:off x="1920" y="480"/>
              <a:ext cx="1440" cy="9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r"/>
              <a:r>
                <a:rPr lang="en-US" altLang="zh-CN" sz="4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en-US" sz="4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吹                                       气</a:t>
              </a:r>
              <a:endParaRPr lang="zh-CN" altLang="en-US" sz="4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8202" name="组合 249870"/>
            <p:cNvGrpSpPr/>
            <p:nvPr/>
          </p:nvGrpSpPr>
          <p:grpSpPr>
            <a:xfrm>
              <a:off x="2208" y="1488"/>
              <a:ext cx="816" cy="1152"/>
              <a:chOff x="2064" y="1728"/>
              <a:chExt cx="816" cy="1152"/>
            </a:xfrm>
          </p:grpSpPr>
          <p:sp>
            <p:nvSpPr>
              <p:cNvPr id="8203" name="直接连接符 249871"/>
              <p:cNvSpPr/>
              <p:nvPr/>
            </p:nvSpPr>
            <p:spPr>
              <a:xfrm>
                <a:off x="2400" y="1728"/>
                <a:ext cx="0" cy="62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4" name="直接连接符 249872"/>
              <p:cNvSpPr/>
              <p:nvPr/>
            </p:nvSpPr>
            <p:spPr>
              <a:xfrm>
                <a:off x="2496" y="1728"/>
                <a:ext cx="0" cy="62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5" name="直接连接符 249873"/>
              <p:cNvSpPr/>
              <p:nvPr/>
            </p:nvSpPr>
            <p:spPr>
              <a:xfrm>
                <a:off x="2544" y="2400"/>
                <a:ext cx="336" cy="38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6" name="直接连接符 249874"/>
              <p:cNvSpPr/>
              <p:nvPr/>
            </p:nvSpPr>
            <p:spPr>
              <a:xfrm flipH="1">
                <a:off x="2112" y="2400"/>
                <a:ext cx="336" cy="480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7" name="直接连接符 249875"/>
              <p:cNvSpPr/>
              <p:nvPr/>
            </p:nvSpPr>
            <p:spPr>
              <a:xfrm flipH="1">
                <a:off x="2064" y="2400"/>
                <a:ext cx="336" cy="432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8" name="直接连接符 249876"/>
              <p:cNvSpPr/>
              <p:nvPr/>
            </p:nvSpPr>
            <p:spPr>
              <a:xfrm>
                <a:off x="2544" y="1728"/>
                <a:ext cx="0" cy="62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9" name="直接连接符 249877"/>
              <p:cNvSpPr/>
              <p:nvPr/>
            </p:nvSpPr>
            <p:spPr>
              <a:xfrm>
                <a:off x="2496" y="2400"/>
                <a:ext cx="384" cy="480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10" name="直接连接符 249878"/>
              <p:cNvSpPr/>
              <p:nvPr/>
            </p:nvSpPr>
            <p:spPr>
              <a:xfrm>
                <a:off x="2448" y="1728"/>
                <a:ext cx="0" cy="62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49880" name="组合 249879"/>
          <p:cNvGrpSpPr/>
          <p:nvPr/>
        </p:nvGrpSpPr>
        <p:grpSpPr>
          <a:xfrm>
            <a:off x="638175" y="1063625"/>
            <a:ext cx="3733800" cy="1189038"/>
            <a:chOff x="156" y="484"/>
            <a:chExt cx="2352" cy="749"/>
          </a:xfrm>
        </p:grpSpPr>
        <p:sp>
          <p:nvSpPr>
            <p:cNvPr id="8212" name="直接连接符 249880"/>
            <p:cNvSpPr/>
            <p:nvPr/>
          </p:nvSpPr>
          <p:spPr>
            <a:xfrm>
              <a:off x="2028" y="1080"/>
              <a:ext cx="480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213" name="文本框 249881"/>
            <p:cNvSpPr txBox="1"/>
            <p:nvPr/>
          </p:nvSpPr>
          <p:spPr>
            <a:xfrm>
              <a:off x="156" y="484"/>
              <a:ext cx="2256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球上方气体流速慢，气压大。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9883" name="组合 249882"/>
          <p:cNvGrpSpPr/>
          <p:nvPr/>
        </p:nvGrpSpPr>
        <p:grpSpPr>
          <a:xfrm>
            <a:off x="4981575" y="2306638"/>
            <a:ext cx="3683000" cy="1189038"/>
            <a:chOff x="2748" y="1350"/>
            <a:chExt cx="2320" cy="749"/>
          </a:xfrm>
        </p:grpSpPr>
        <p:sp>
          <p:nvSpPr>
            <p:cNvPr id="8215" name="直接连接符 249883"/>
            <p:cNvSpPr/>
            <p:nvPr/>
          </p:nvSpPr>
          <p:spPr>
            <a:xfrm flipH="1" flipV="1">
              <a:off x="2748" y="1427"/>
              <a:ext cx="336" cy="4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216" name="文本框 249884"/>
            <p:cNvSpPr txBox="1"/>
            <p:nvPr/>
          </p:nvSpPr>
          <p:spPr>
            <a:xfrm>
              <a:off x="3004" y="1350"/>
              <a:ext cx="2064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CC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球下方气体流速快，气压小。</a:t>
              </a:r>
              <a:endParaRPr lang="zh-CN" altLang="en-US" sz="2400" b="1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17" name="矩形 249885"/>
          <p:cNvSpPr/>
          <p:nvPr/>
        </p:nvSpPr>
        <p:spPr>
          <a:xfrm>
            <a:off x="810260" y="492125"/>
            <a:ext cx="5413375" cy="64008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pPr lvl="0" indent="0" algn="l"/>
            <a:r>
              <a:rPr lang="zh-CN" altLang="zh-CN" sz="3600" b="1" dirty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球吹不上去的原因</a:t>
            </a:r>
            <a:endParaRPr lang="en-US" altLang="zh-CN" sz="3600" b="1" dirty="0">
              <a:solidFill>
                <a:srgbClr val="CC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900" y="3740150"/>
            <a:ext cx="3549650" cy="100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上下就形成了一个压强差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将乒乓球压在了下面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DESIG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5</TotalTime>
  <Words>923</Words>
  <Application>Microsoft Office PowerPoint</Application>
  <PresentationFormat>全屏显示(4:3)</PresentationFormat>
  <Paragraphs>151</Paragraphs>
  <Slides>30</Slides>
  <Notes>8</Notes>
  <HiddenSlides>0</HiddenSlides>
  <MMClips>3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2_CDESIGNA</vt:lpstr>
      <vt:lpstr>1_自定义设计方案</vt:lpstr>
      <vt:lpstr>自定义设计方案</vt:lpstr>
      <vt:lpstr>画笔图片</vt:lpstr>
      <vt:lpstr>幻灯片 1</vt:lpstr>
      <vt:lpstr>相信大家能做到：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一次海难</vt:lpstr>
      <vt:lpstr>幻灯片 11</vt:lpstr>
      <vt:lpstr>幻灯片 12</vt:lpstr>
      <vt:lpstr>幻灯片 13</vt:lpstr>
      <vt:lpstr>幻灯片 14</vt:lpstr>
      <vt:lpstr>上方流速快，压强小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气流偏导器</vt:lpstr>
      <vt:lpstr>逆向思维</vt:lpstr>
      <vt:lpstr>幻灯片 27</vt:lpstr>
      <vt:lpstr>幻灯片 28</vt:lpstr>
      <vt:lpstr>幻灯片 29</vt:lpstr>
      <vt:lpstr>幻灯片 30</vt:lpstr>
    </vt:vector>
  </TitlesOfParts>
  <Company>世纪金榜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世纪金榜</dc:title>
  <dc:creator>世纪金榜</dc:creator>
  <cp:lastModifiedBy>China</cp:lastModifiedBy>
  <cp:revision>638</cp:revision>
  <dcterms:created xsi:type="dcterms:W3CDTF">2001-04-08T04:59:00Z</dcterms:created>
  <dcterms:modified xsi:type="dcterms:W3CDTF">2019-02-20T12:27:19Z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