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0"/>
  </p:handoutMasterIdLst>
  <p:sldIdLst>
    <p:sldId id="468" r:id="rId3"/>
    <p:sldId id="587" r:id="rId4"/>
    <p:sldId id="256" r:id="rId5"/>
    <p:sldId id="524" r:id="rId7"/>
    <p:sldId id="525" r:id="rId8"/>
    <p:sldId id="527" r:id="rId9"/>
    <p:sldId id="529" r:id="rId10"/>
    <p:sldId id="530" r:id="rId11"/>
    <p:sldId id="566" r:id="rId12"/>
    <p:sldId id="528" r:id="rId13"/>
    <p:sldId id="548" r:id="rId14"/>
    <p:sldId id="532" r:id="rId15"/>
    <p:sldId id="533" r:id="rId16"/>
    <p:sldId id="485" r:id="rId17"/>
    <p:sldId id="535" r:id="rId18"/>
    <p:sldId id="536" r:id="rId19"/>
    <p:sldId id="538" r:id="rId20"/>
    <p:sldId id="539" r:id="rId21"/>
    <p:sldId id="537" r:id="rId22"/>
    <p:sldId id="540" r:id="rId23"/>
    <p:sldId id="541" r:id="rId24"/>
    <p:sldId id="486" r:id="rId25"/>
    <p:sldId id="543" r:id="rId26"/>
    <p:sldId id="542" r:id="rId27"/>
    <p:sldId id="545" r:id="rId28"/>
    <p:sldId id="547" r:id="rId29"/>
  </p:sldIdLst>
  <p:sldSz cx="1219073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315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9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tags" Target="../tags/tag76.xml"/><Relationship Id="rId45" Type="http://schemas.openxmlformats.org/officeDocument/2006/relationships/tags" Target="../tags/tag75.xml"/><Relationship Id="rId44" Type="http://schemas.openxmlformats.org/officeDocument/2006/relationships/tags" Target="../tags/tag74.xml"/><Relationship Id="rId43" Type="http://schemas.openxmlformats.org/officeDocument/2006/relationships/tags" Target="../tags/tag73.xml"/><Relationship Id="rId42" Type="http://schemas.openxmlformats.org/officeDocument/2006/relationships/tags" Target="../tags/tag72.xml"/><Relationship Id="rId41" Type="http://schemas.openxmlformats.org/officeDocument/2006/relationships/tags" Target="../tags/tag7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1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2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4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slide" Target="slide22.xml"/><Relationship Id="rId5" Type="http://schemas.openxmlformats.org/officeDocument/2006/relationships/tags" Target="../tags/tag78.xml"/><Relationship Id="rId4" Type="http://schemas.openxmlformats.org/officeDocument/2006/relationships/slide" Target="slide14.xml"/><Relationship Id="rId3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85.xml"/><Relationship Id="rId2" Type="http://schemas.openxmlformats.org/officeDocument/2006/relationships/slide" Target="slide2.xml"/><Relationship Id="rId1" Type="http://schemas.openxmlformats.org/officeDocument/2006/relationships/tags" Target="../tags/tag8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" Target="slide2.xml"/><Relationship Id="rId1" Type="http://schemas.openxmlformats.org/officeDocument/2006/relationships/tags" Target="../tags/tag8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4.xml"/><Relationship Id="rId3" Type="http://schemas.openxmlformats.org/officeDocument/2006/relationships/tags" Target="../tags/tag87.xml"/><Relationship Id="rId2" Type="http://schemas.openxmlformats.org/officeDocument/2006/relationships/slide" Target="slide2.xml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88.xml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6.xml"/><Relationship Id="rId3" Type="http://schemas.openxmlformats.org/officeDocument/2006/relationships/tags" Target="../tags/tag89.xml"/><Relationship Id="rId2" Type="http://schemas.openxmlformats.org/officeDocument/2006/relationships/image" Target="../media/image2.tiff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7.xml"/><Relationship Id="rId4" Type="http://schemas.openxmlformats.org/officeDocument/2006/relationships/tags" Target="../tags/tag9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8.xml"/><Relationship Id="rId3" Type="http://schemas.openxmlformats.org/officeDocument/2006/relationships/tags" Target="../tags/tag91.xml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92.xml"/><Relationship Id="rId1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3.xml"/><Relationship Id="rId2" Type="http://schemas.openxmlformats.org/officeDocument/2006/relationships/slide" Target="slide7.xml"/><Relationship Id="rId1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9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4.xml"/><Relationship Id="rId3" Type="http://schemas.openxmlformats.org/officeDocument/2006/relationships/tags" Target="../tags/tag93.xm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1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81.xml"/><Relationship Id="rId3" Type="http://schemas.openxmlformats.org/officeDocument/2006/relationships/slide" Target="slide2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9.xml"/><Relationship Id="rId3" Type="http://schemas.openxmlformats.org/officeDocument/2006/relationships/slide" Target="slide2.xml"/><Relationship Id="rId2" Type="http://schemas.openxmlformats.org/officeDocument/2006/relationships/tags" Target="../tags/tag82.xml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" Target="slide2.xml"/><Relationship Id="rId1" Type="http://schemas.openxmlformats.org/officeDocument/2006/relationships/tags" Target="../tags/tag8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515235" y="327723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515235" y="423608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515235" y="512381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3290253" y="851535"/>
            <a:ext cx="62515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第二章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物态变化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0065" y="2054860"/>
            <a:ext cx="671195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 物态变化辨识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6425" y="100552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汽化的两种方式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46125" y="1703705"/>
          <a:ext cx="10836910" cy="4630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5415"/>
                <a:gridCol w="4612640"/>
                <a:gridCol w="480885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蒸发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沸腾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089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发生部位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同时发生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发生条件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温度下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温度达到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，持续吸热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剧烈程度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的汽化现象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的汽化现象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、液体上方的空气流动速度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(2018.1A、2014.1B)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供热快慢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9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是______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现象，都需要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149725" y="2324735"/>
            <a:ext cx="1440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14920" y="2324735"/>
            <a:ext cx="999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31935" y="232473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内部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97580" y="2927350"/>
            <a:ext cx="1536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任何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625840" y="2942590"/>
            <a:ext cx="1488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沸点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56585" y="3521075"/>
            <a:ext cx="1074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缓慢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45450" y="3521075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剧烈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2190" y="4133215"/>
            <a:ext cx="213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液体的温度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46270" y="4133215"/>
            <a:ext cx="2173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液体的表面积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1155" y="579374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65465" y="5793740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551670" y="10064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4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2975" y="13179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黑体" panose="02010609060101010101" pitchFamily="49" charset="-122"/>
              </a:rPr>
              <a:t>液化的两种方式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42975" y="2016760"/>
          <a:ext cx="10550525" cy="276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8650"/>
                <a:gridCol w="8651875"/>
              </a:tblGrid>
              <a:tr h="5537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液化方式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1074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雾是空气中的水蒸气在夜间气温降低时液化成小水珠悬浮在空气中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74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液化石油气在常温下装入罐中时采取压缩体积法、打火机中的燃料是用压缩体积的方法变成液体的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98880" y="2886710"/>
            <a:ext cx="1601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降低温度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23645" y="3998595"/>
            <a:ext cx="1562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压缩体积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458960" y="53892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57225" y="141033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水循环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13715" y="1957705"/>
            <a:ext cx="112439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水循环系统：</a:t>
            </a:r>
            <a:r>
              <a:rPr lang="zh-CN" sz="2400">
                <a:ea typeface="宋体" panose="02010600030101010101" pitchFamily="2" charset="-122"/>
              </a:rPr>
              <a:t>地球上的水在不停地运动着、变化着，形成了一个巨大的循环系统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物态变化与天气现象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水蒸气上升到高空遇冷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成小水滴或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成小冰晶，漂浮在高空中，形成云；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当云中的小水滴、小冰晶越聚越大到不能被上升的气流托住时，就会下落，下落过程中冰晶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成水滴，与原来的水滴一起落到地面，这就是雨；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31005" y="3153410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77050" y="3153410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69160" y="4797425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574530" y="5372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325" y="1167765"/>
            <a:ext cx="109429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当气温降到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以下时，云中的水蒸气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成小冰晶，在下落过程中，周围水蒸气与小冰晶接触而凝华，当其所受的重力足够大时，就会下落到地面，这就是雪；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夏季，空中悬浮的小冰晶在高空冷空气团的作用下，凝聚成小冰块，下落过程中不能完全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成水，掉落到地面，这就是冰雹．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水蒸气在空气中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成小水滴，形成雾；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水蒸气在植物的枝叶表面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成小水滴，形成露；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水蒸气在地面或植物枝叶上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成小冰晶，形成霜．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66180" y="129222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67610" y="3439160"/>
            <a:ext cx="1424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05505" y="402653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22800" y="4598670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23155" y="5128260"/>
            <a:ext cx="1233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448165" y="53498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59130" y="144589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9130" y="2345055"/>
            <a:ext cx="9767570" cy="523080"/>
            <a:chOff x="894" y="3246"/>
            <a:chExt cx="15382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23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温度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2016.2C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515620" y="3075940"/>
            <a:ext cx="10403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题判断正误．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C 0.5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炎热夏天，太阳下摸起来烫手的石头，温度一定高于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37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C 0.5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白炽灯正常发光时灯丝温度约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76375" y="4359910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8385" y="4949190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0110" y="1645285"/>
            <a:ext cx="107892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30(1)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如图所示，体温计的示数为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30(3)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如图所示，液体温度计是利用测温液体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的性质制成．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23620" y="979805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温度计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[2019.30(1)、2017.30(3)]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图片 -21474825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690" y="2802890"/>
            <a:ext cx="4594860" cy="1588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540" y="2402205"/>
            <a:ext cx="154305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84220" y="460756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6939280" y="460756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7946390" y="1754505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36.8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75470" y="5024755"/>
            <a:ext cx="180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29640" y="2103120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生活中物态变化的辨识及解释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(近6年必考)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03605" y="2884805"/>
            <a:ext cx="1653540" cy="460375"/>
            <a:chOff x="1586" y="2158"/>
            <a:chExt cx="2604" cy="725"/>
          </a:xfrm>
        </p:grpSpPr>
        <p:pic>
          <p:nvPicPr>
            <p:cNvPr id="7" name="图片 6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60095" y="3431540"/>
            <a:ext cx="10765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判断物态变化：先看发生物态变化前、后物质的状态；再利用定义判断．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白气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和水蒸气是水的两种状态，水蒸气是气态，用肉眼无法观察到；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白气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是水蒸气液化形成的小液滴．</a:t>
            </a:r>
            <a:endParaRPr lang="zh-CN" altLang="en-US" sz="240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73480" y="1899920"/>
            <a:ext cx="9988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小明进入考场后，对他身边的物理现象，解释正确的是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扇一扇感觉凉快是因为他周围空气的温度降低了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矿泉水瓶里的冰块逐渐变为水是液化现象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钢尺摸起来比塑料尺凉，是因为钢尺的导热性差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手机不允许带入考场，是因为手机可利用电磁波传递信息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39595" y="2598420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40205" y="1772285"/>
            <a:ext cx="9752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对图中的自然现象解释正确的是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5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3001010"/>
            <a:ext cx="6486525" cy="2185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56345" y="1885315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1525" y="1736725"/>
            <a:ext cx="108343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初夏的早晨，院子里的花儿在空气中散发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着淡淡清香，花朵上的露珠在阳光下晶莹剔透．</a:t>
            </a:r>
            <a:r>
              <a:rPr lang="zh-CN" sz="2400">
                <a:ea typeface="宋体" panose="02010600030101010101" pitchFamily="2" charset="-122"/>
              </a:rPr>
              <a:t>图示情景中，应用物理知识分析正确的是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花儿能散发出淡淡清香表明花儿在运动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阳光下，露珠的蒸发会加快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露珠的形成过程是汽化现象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露珠的形成过程要吸热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17610" y="519874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1340" y="3272790"/>
            <a:ext cx="2352040" cy="1788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28300" y="2445385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551680" y="3013710"/>
            <a:ext cx="538480" cy="20218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FFC000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态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031865" y="2148205"/>
            <a:ext cx="2100580" cy="1607185"/>
            <a:chOff x="10046" y="7871"/>
            <a:chExt cx="3308" cy="2531"/>
          </a:xfrm>
        </p:grpSpPr>
        <p:sp>
          <p:nvSpPr>
            <p:cNvPr id="103" name="MMConnector"/>
            <p:cNvSpPr/>
            <p:nvPr/>
          </p:nvSpPr>
          <p:spPr>
            <a:xfrm>
              <a:off x="10046" y="9325"/>
              <a:ext cx="684" cy="1077"/>
            </a:xfrm>
            <a:custGeom>
              <a:avLst/>
              <a:gdLst/>
              <a:ahLst/>
              <a:cxnLst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0661" y="7871"/>
              <a:ext cx="2693" cy="110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汽化和液化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9670415" y="3288030"/>
            <a:ext cx="1089299" cy="1146810"/>
            <a:chOff x="1711" y="5519"/>
            <a:chExt cx="1722" cy="2020"/>
          </a:xfrm>
        </p:grpSpPr>
        <p:sp>
          <p:nvSpPr>
            <p:cNvPr id="170" name="MMConnector"/>
            <p:cNvSpPr/>
            <p:nvPr/>
          </p:nvSpPr>
          <p:spPr>
            <a:xfrm>
              <a:off x="2730" y="6757"/>
              <a:ext cx="703" cy="782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711" y="5519"/>
              <a:ext cx="749" cy="84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定义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9773285" y="4046220"/>
            <a:ext cx="1765455" cy="558165"/>
            <a:chOff x="637" y="7199"/>
            <a:chExt cx="2790" cy="879"/>
          </a:xfrm>
        </p:grpSpPr>
        <p:sp>
          <p:nvSpPr>
            <p:cNvPr id="149" name="MMConnector"/>
            <p:cNvSpPr/>
            <p:nvPr/>
          </p:nvSpPr>
          <p:spPr>
            <a:xfrm>
              <a:off x="2933" y="7670"/>
              <a:ext cx="494" cy="40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637" y="7199"/>
              <a:ext cx="20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吸</a:t>
              </a:r>
              <a:r>
                <a:rPr lang="zh-CN" sz="2400">
                  <a:solidFill>
                    <a:srgbClr val="303030"/>
                  </a:solidFill>
                  <a:latin typeface="+mn-ea"/>
                </a:rPr>
                <a:t>、放</a:t>
              </a:r>
              <a:r>
                <a:rPr sz="2400">
                  <a:solidFill>
                    <a:srgbClr val="303030"/>
                  </a:solidFill>
                  <a:latin typeface="+mn-ea"/>
                </a:rPr>
                <a:t>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06435" y="1453515"/>
            <a:ext cx="631825" cy="1272540"/>
            <a:chOff x="13828" y="3247"/>
            <a:chExt cx="995" cy="2004"/>
          </a:xfrm>
        </p:grpSpPr>
        <p:sp>
          <p:nvSpPr>
            <p:cNvPr id="162" name="MMConnector"/>
            <p:cNvSpPr/>
            <p:nvPr/>
          </p:nvSpPr>
          <p:spPr>
            <a:xfrm>
              <a:off x="13828" y="4365"/>
              <a:ext cx="494" cy="887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4075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  <a:hlinkClick r:id="rId1" action="ppaction://hlinksldjump"/>
                </a:rPr>
                <a:t>汽化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06435" y="2850515"/>
            <a:ext cx="632460" cy="847090"/>
            <a:chOff x="13828" y="5447"/>
            <a:chExt cx="996" cy="1334"/>
          </a:xfrm>
        </p:grpSpPr>
        <p:sp>
          <p:nvSpPr>
            <p:cNvPr id="165" name="MMConnector"/>
            <p:cNvSpPr/>
            <p:nvPr/>
          </p:nvSpPr>
          <p:spPr>
            <a:xfrm>
              <a:off x="13828" y="5477"/>
              <a:ext cx="494" cy="1304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4075" y="54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液化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95740" y="1193800"/>
            <a:ext cx="631825" cy="817245"/>
            <a:chOff x="15071" y="2838"/>
            <a:chExt cx="995" cy="1287"/>
          </a:xfrm>
        </p:grpSpPr>
        <p:sp>
          <p:nvSpPr>
            <p:cNvPr id="167" name="MMConnector"/>
            <p:cNvSpPr/>
            <p:nvPr/>
          </p:nvSpPr>
          <p:spPr>
            <a:xfrm>
              <a:off x="15071" y="371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5318" y="2838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方式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95740" y="1971675"/>
            <a:ext cx="631825" cy="687070"/>
            <a:chOff x="15071" y="4063"/>
            <a:chExt cx="995" cy="1082"/>
          </a:xfrm>
        </p:grpSpPr>
        <p:sp>
          <p:nvSpPr>
            <p:cNvPr id="171" name="MMConnector"/>
            <p:cNvSpPr/>
            <p:nvPr/>
          </p:nvSpPr>
          <p:spPr>
            <a:xfrm>
              <a:off x="15071" y="4329"/>
              <a:ext cx="494" cy="816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5318" y="4063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吸热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85045" y="934720"/>
            <a:ext cx="632460" cy="817245"/>
            <a:chOff x="16314" y="2430"/>
            <a:chExt cx="996" cy="1287"/>
          </a:xfrm>
        </p:grpSpPr>
        <p:sp>
          <p:nvSpPr>
            <p:cNvPr id="173" name="MMConnector"/>
            <p:cNvSpPr/>
            <p:nvPr/>
          </p:nvSpPr>
          <p:spPr>
            <a:xfrm>
              <a:off x="16314" y="3309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562" y="2430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蒸发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85045" y="1453515"/>
            <a:ext cx="632460" cy="557530"/>
            <a:chOff x="16314" y="3247"/>
            <a:chExt cx="996" cy="878"/>
          </a:xfrm>
        </p:grpSpPr>
        <p:sp>
          <p:nvSpPr>
            <p:cNvPr id="179" name="MMConnector"/>
            <p:cNvSpPr/>
            <p:nvPr/>
          </p:nvSpPr>
          <p:spPr>
            <a:xfrm>
              <a:off x="16314" y="371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6562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沸腾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95740" y="2576830"/>
            <a:ext cx="617855" cy="831850"/>
            <a:chOff x="15071" y="5265"/>
            <a:chExt cx="973" cy="1310"/>
          </a:xfrm>
        </p:grpSpPr>
        <p:sp>
          <p:nvSpPr>
            <p:cNvPr id="182" name="MMConnector"/>
            <p:cNvSpPr/>
            <p:nvPr/>
          </p:nvSpPr>
          <p:spPr>
            <a:xfrm>
              <a:off x="15071" y="616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295" y="5265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方式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95740" y="3225800"/>
            <a:ext cx="617855" cy="615315"/>
            <a:chOff x="15071" y="6377"/>
            <a:chExt cx="973" cy="969"/>
          </a:xfrm>
        </p:grpSpPr>
        <p:sp>
          <p:nvSpPr>
            <p:cNvPr id="184" name="MMConnector"/>
            <p:cNvSpPr/>
            <p:nvPr/>
          </p:nvSpPr>
          <p:spPr>
            <a:xfrm>
              <a:off x="15071" y="6779"/>
              <a:ext cx="494" cy="56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295" y="637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放热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85045" y="2332355"/>
            <a:ext cx="1229360" cy="816610"/>
            <a:chOff x="16314" y="4880"/>
            <a:chExt cx="1936" cy="1286"/>
          </a:xfrm>
        </p:grpSpPr>
        <p:sp>
          <p:nvSpPr>
            <p:cNvPr id="186" name="MMConnector"/>
            <p:cNvSpPr/>
            <p:nvPr/>
          </p:nvSpPr>
          <p:spPr>
            <a:xfrm>
              <a:off x="16314" y="5758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6562" y="4880"/>
              <a:ext cx="1688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降低温度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85045" y="2840990"/>
            <a:ext cx="1311910" cy="558165"/>
            <a:chOff x="16314" y="5696"/>
            <a:chExt cx="2066" cy="879"/>
          </a:xfrm>
        </p:grpSpPr>
        <p:sp>
          <p:nvSpPr>
            <p:cNvPr id="189" name="MMConnector"/>
            <p:cNvSpPr/>
            <p:nvPr/>
          </p:nvSpPr>
          <p:spPr>
            <a:xfrm>
              <a:off x="16314" y="616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562" y="5696"/>
              <a:ext cx="1819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压缩体积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98965" y="4798060"/>
            <a:ext cx="1537449" cy="1198880"/>
            <a:chOff x="5175" y="8565"/>
            <a:chExt cx="2087" cy="1888"/>
          </a:xfrm>
        </p:grpSpPr>
        <p:sp>
          <p:nvSpPr>
            <p:cNvPr id="33" name="矩形标注 32"/>
            <p:cNvSpPr/>
            <p:nvPr/>
          </p:nvSpPr>
          <p:spPr>
            <a:xfrm>
              <a:off x="5175" y="8565"/>
              <a:ext cx="2087" cy="1813"/>
            </a:xfrm>
            <a:prstGeom prst="wedgeRectCallout">
              <a:avLst>
                <a:gd name="adj1" fmla="val -45297"/>
                <a:gd name="adj2" fmla="val -64340"/>
              </a:avLst>
            </a:prstGeom>
            <a:noFill/>
            <a:ln>
              <a:solidFill>
                <a:srgbClr val="FFC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85" y="8565"/>
              <a:ext cx="2077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/>
                <a:t>晶体与非晶体特点</a:t>
              </a:r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02510" y="2958465"/>
            <a:ext cx="946150" cy="1286510"/>
            <a:chOff x="4034" y="2001"/>
            <a:chExt cx="1490" cy="2026"/>
          </a:xfrm>
        </p:grpSpPr>
        <p:sp>
          <p:nvSpPr>
            <p:cNvPr id="29" name="MMConnector"/>
            <p:cNvSpPr/>
            <p:nvPr/>
          </p:nvSpPr>
          <p:spPr>
            <a:xfrm>
              <a:off x="5030" y="3140"/>
              <a:ext cx="494" cy="887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4" name="SubTopic"/>
            <p:cNvSpPr/>
            <p:nvPr/>
          </p:nvSpPr>
          <p:spPr>
            <a:xfrm>
              <a:off x="4034" y="2001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定义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03375" y="3489960"/>
            <a:ext cx="1645285" cy="495300"/>
            <a:chOff x="2933" y="2838"/>
            <a:chExt cx="2591" cy="780"/>
          </a:xfrm>
        </p:grpSpPr>
        <p:sp>
          <p:nvSpPr>
            <p:cNvPr id="47" name="MMConnector"/>
            <p:cNvSpPr/>
            <p:nvPr/>
          </p:nvSpPr>
          <p:spPr>
            <a:xfrm>
              <a:off x="5030" y="3548"/>
              <a:ext cx="494" cy="71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9" name="SubTopic"/>
            <p:cNvSpPr/>
            <p:nvPr/>
          </p:nvSpPr>
          <p:spPr>
            <a:xfrm>
              <a:off x="2933" y="2838"/>
              <a:ext cx="1850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摄氏温度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150745" y="4267835"/>
            <a:ext cx="1097915" cy="795020"/>
            <a:chOff x="3795" y="4063"/>
            <a:chExt cx="1729" cy="1252"/>
          </a:xfrm>
        </p:grpSpPr>
        <p:sp>
          <p:nvSpPr>
            <p:cNvPr id="51" name="MMConnector"/>
            <p:cNvSpPr/>
            <p:nvPr/>
          </p:nvSpPr>
          <p:spPr>
            <a:xfrm>
              <a:off x="5030" y="4161"/>
              <a:ext cx="49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2" name="SubTopic"/>
            <p:cNvSpPr/>
            <p:nvPr/>
          </p:nvSpPr>
          <p:spPr>
            <a:xfrm>
              <a:off x="3795" y="4063"/>
              <a:ext cx="989" cy="67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10285" y="3950335"/>
            <a:ext cx="1296670" cy="976630"/>
            <a:chOff x="1999" y="3676"/>
            <a:chExt cx="2042" cy="1538"/>
          </a:xfrm>
        </p:grpSpPr>
        <p:sp>
          <p:nvSpPr>
            <p:cNvPr id="54" name="MMConnector"/>
            <p:cNvSpPr/>
            <p:nvPr/>
          </p:nvSpPr>
          <p:spPr>
            <a:xfrm>
              <a:off x="3547" y="4534"/>
              <a:ext cx="494" cy="68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5" name="SubTopic"/>
            <p:cNvSpPr/>
            <p:nvPr/>
          </p:nvSpPr>
          <p:spPr>
            <a:xfrm>
              <a:off x="1999" y="3676"/>
              <a:ext cx="1301" cy="50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原理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96925" y="4339590"/>
            <a:ext cx="1524635" cy="1450975"/>
            <a:chOff x="1527" y="3791"/>
            <a:chExt cx="2401" cy="2285"/>
          </a:xfrm>
        </p:grpSpPr>
        <p:sp>
          <p:nvSpPr>
            <p:cNvPr id="60" name="MMConnector"/>
            <p:cNvSpPr/>
            <p:nvPr/>
          </p:nvSpPr>
          <p:spPr>
            <a:xfrm>
              <a:off x="3434" y="4942"/>
              <a:ext cx="494" cy="1134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1" name="SubTopic"/>
            <p:cNvSpPr/>
            <p:nvPr/>
          </p:nvSpPr>
          <p:spPr>
            <a:xfrm>
              <a:off x="1527" y="3791"/>
              <a:ext cx="1661" cy="169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的使用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+mn-ea"/>
                </a:rPr>
                <a:t>及读数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171440" y="3282950"/>
            <a:ext cx="2898140" cy="1283335"/>
            <a:chOff x="7535" y="4998"/>
            <a:chExt cx="4564" cy="2021"/>
          </a:xfrm>
        </p:grpSpPr>
        <p:sp>
          <p:nvSpPr>
            <p:cNvPr id="46" name="MainTopic"/>
            <p:cNvSpPr/>
            <p:nvPr/>
          </p:nvSpPr>
          <p:spPr>
            <a:xfrm>
              <a:off x="8255" y="4998"/>
              <a:ext cx="3844" cy="2021"/>
            </a:xfrm>
            <a:custGeom>
              <a:avLst/>
              <a:gdLst>
                <a:gd name="rtl" fmla="*/ 135280 w 737200"/>
                <a:gd name="rtt" fmla="*/ 71440 h 463600"/>
                <a:gd name="rtr" fmla="*/ 598880 w 737200"/>
                <a:gd name="rtb" fmla="*/ 405840 h 463600"/>
              </a:gdLst>
              <a:ahLst/>
              <a:cxnLst/>
              <a:rect l="rtl" t="rtt" r="rtr" b="rtb"/>
              <a:pathLst>
                <a:path w="737200" h="4636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433200"/>
                  </a:lnTo>
                  <a:cubicBezTo>
                    <a:pt x="737200" y="449981"/>
                    <a:pt x="723581" y="463600"/>
                    <a:pt x="7068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squar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六种物态变化辨识及其吸放热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5" name="MMConnector"/>
            <p:cNvSpPr/>
            <p:nvPr/>
          </p:nvSpPr>
          <p:spPr>
            <a:xfrm flipV="1">
              <a:off x="7535" y="5983"/>
              <a:ext cx="850" cy="28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-124686" y="-20336"/>
                  </a:moveTo>
                  <a:cubicBezTo>
                    <a:pt x="-131297" y="-15390"/>
                    <a:pt x="-135128" y="-8012"/>
                    <a:pt x="-135128" y="0"/>
                  </a:cubicBezTo>
                  <a:cubicBezTo>
                    <a:pt x="-135128" y="14630"/>
                    <a:pt x="-122352" y="27147"/>
                    <a:pt x="-103208" y="26600"/>
                  </a:cubicBezTo>
                  <a:lnTo>
                    <a:pt x="694792" y="3800"/>
                  </a:lnTo>
                  <a:cubicBezTo>
                    <a:pt x="694792" y="3800"/>
                    <a:pt x="694792" y="3800"/>
                    <a:pt x="694792" y="3800"/>
                  </a:cubicBezTo>
                  <a:cubicBezTo>
                    <a:pt x="697527" y="3722"/>
                    <a:pt x="699352" y="2090"/>
                    <a:pt x="699352" y="0"/>
                  </a:cubicBezTo>
                  <a:cubicBezTo>
                    <a:pt x="699352" y="-2090"/>
                    <a:pt x="697527" y="-3722"/>
                    <a:pt x="694792" y="-3800"/>
                  </a:cubicBezTo>
                  <a:lnTo>
                    <a:pt x="-80417" y="-25949"/>
                  </a:lnTo>
                  <a:cubicBezTo>
                    <a:pt x="-92998" y="-26308"/>
                    <a:pt x="-112419" y="-29515"/>
                    <a:pt x="-124686" y="-20336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66" name="组合 65"/>
          <p:cNvGrpSpPr/>
          <p:nvPr/>
        </p:nvGrpSpPr>
        <p:grpSpPr>
          <a:xfrm flipH="1">
            <a:off x="7130415" y="4749165"/>
            <a:ext cx="1063625" cy="1094740"/>
            <a:chOff x="2266" y="2260"/>
            <a:chExt cx="2102" cy="1649"/>
          </a:xfrm>
        </p:grpSpPr>
        <p:sp>
          <p:nvSpPr>
            <p:cNvPr id="67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8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</p:grpSp>
      <p:grpSp>
        <p:nvGrpSpPr>
          <p:cNvPr id="69" name="组合 68"/>
          <p:cNvGrpSpPr/>
          <p:nvPr/>
        </p:nvGrpSpPr>
        <p:grpSpPr>
          <a:xfrm flipH="1">
            <a:off x="7130415" y="5373370"/>
            <a:ext cx="1642217" cy="711835"/>
            <a:chOff x="1121" y="3216"/>
            <a:chExt cx="3247" cy="1073"/>
          </a:xfrm>
        </p:grpSpPr>
        <p:sp>
          <p:nvSpPr>
            <p:cNvPr id="70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FFC000"/>
              </a:solidFill>
              <a:round/>
            </a:ln>
          </p:spPr>
        </p:sp>
        <p:sp>
          <p:nvSpPr>
            <p:cNvPr id="71" name="SubTopic"/>
            <p:cNvSpPr/>
            <p:nvPr/>
          </p:nvSpPr>
          <p:spPr>
            <a:xfrm>
              <a:off x="1121" y="3216"/>
              <a:ext cx="2625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吸、放热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V="1">
            <a:off x="6087110" y="3991326"/>
            <a:ext cx="1127125" cy="2231356"/>
            <a:chOff x="10159" y="7710"/>
            <a:chExt cx="1775" cy="4941"/>
          </a:xfrm>
        </p:grpSpPr>
        <p:sp>
          <p:nvSpPr>
            <p:cNvPr id="73" name="MMConnector"/>
            <p:cNvSpPr/>
            <p:nvPr/>
          </p:nvSpPr>
          <p:spPr>
            <a:xfrm>
              <a:off x="10159" y="10738"/>
              <a:ext cx="684" cy="1913"/>
            </a:xfrm>
            <a:custGeom>
              <a:avLst/>
              <a:gdLst/>
              <a:ahLst/>
              <a:cxnLst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74" name="MainTopic"/>
            <p:cNvSpPr/>
            <p:nvPr/>
          </p:nvSpPr>
          <p:spPr>
            <a:xfrm flipV="1">
              <a:off x="10774" y="7710"/>
              <a:ext cx="1160" cy="2753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升华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和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凝华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184515" y="3777615"/>
            <a:ext cx="1699895" cy="809625"/>
            <a:chOff x="12280" y="5777"/>
            <a:chExt cx="2677" cy="1275"/>
          </a:xfrm>
        </p:grpSpPr>
        <p:sp>
          <p:nvSpPr>
            <p:cNvPr id="114" name="MainTopic"/>
            <p:cNvSpPr/>
            <p:nvPr/>
          </p:nvSpPr>
          <p:spPr>
            <a:xfrm flipH="1">
              <a:off x="12991" y="5777"/>
              <a:ext cx="1966" cy="1275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熔化和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凝固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  <p:sp>
          <p:nvSpPr>
            <p:cNvPr id="107" name="MMConnector"/>
            <p:cNvSpPr/>
            <p:nvPr/>
          </p:nvSpPr>
          <p:spPr>
            <a:xfrm flipV="1">
              <a:off x="12280" y="6192"/>
              <a:ext cx="850" cy="148"/>
            </a:xfrm>
            <a:custGeom>
              <a:avLst/>
              <a:gdLst/>
              <a:ahLst/>
              <a:cxnLst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3103880" y="3675380"/>
            <a:ext cx="1329055" cy="703580"/>
            <a:chOff x="4279" y="5616"/>
            <a:chExt cx="2093" cy="1108"/>
          </a:xfrm>
        </p:grpSpPr>
        <p:sp>
          <p:nvSpPr>
            <p:cNvPr id="58" name="MainTopic"/>
            <p:cNvSpPr/>
            <p:nvPr/>
          </p:nvSpPr>
          <p:spPr>
            <a:xfrm>
              <a:off x="4279" y="5616"/>
              <a:ext cx="116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  <a:hlinkClick r:id="rId3" action="ppaction://hlinksldjump"/>
                </a:rPr>
                <a:t>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  <p:sp>
          <p:nvSpPr>
            <p:cNvPr id="2" name="MMConnector"/>
            <p:cNvSpPr/>
            <p:nvPr/>
          </p:nvSpPr>
          <p:spPr>
            <a:xfrm flipH="1">
              <a:off x="5296" y="6176"/>
              <a:ext cx="1077" cy="17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-124686" y="-20336"/>
                  </a:moveTo>
                  <a:cubicBezTo>
                    <a:pt x="-131297" y="-15390"/>
                    <a:pt x="-135128" y="-8012"/>
                    <a:pt x="-135128" y="0"/>
                  </a:cubicBezTo>
                  <a:cubicBezTo>
                    <a:pt x="-135128" y="14630"/>
                    <a:pt x="-122352" y="27147"/>
                    <a:pt x="-103208" y="26600"/>
                  </a:cubicBezTo>
                  <a:lnTo>
                    <a:pt x="694792" y="3800"/>
                  </a:lnTo>
                  <a:cubicBezTo>
                    <a:pt x="694792" y="3800"/>
                    <a:pt x="694792" y="3800"/>
                    <a:pt x="694792" y="3800"/>
                  </a:cubicBezTo>
                  <a:cubicBezTo>
                    <a:pt x="697527" y="3722"/>
                    <a:pt x="699352" y="2090"/>
                    <a:pt x="699352" y="0"/>
                  </a:cubicBezTo>
                  <a:cubicBezTo>
                    <a:pt x="699352" y="-2090"/>
                    <a:pt x="697527" y="-3722"/>
                    <a:pt x="694792" y="-3800"/>
                  </a:cubicBezTo>
                  <a:lnTo>
                    <a:pt x="-80417" y="-25949"/>
                  </a:lnTo>
                  <a:cubicBezTo>
                    <a:pt x="-92998" y="-26308"/>
                    <a:pt x="-112419" y="-29515"/>
                    <a:pt x="-124686" y="-20336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8690" y="1047115"/>
            <a:ext cx="108496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许多自然现象都伴随着物态变化过程，如：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积雪消融、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滴水成冰、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云消雾散、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霜打枝头等．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其中放出热量的有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①③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②④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③④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对下列现象解释正确的是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吃冰棒时，有时舌头会粘到冰棒上是由于舌头上的水凝华造成的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炒菜时把没有沥干的菜放入油锅，热油四溅是由于水发生剧烈的汽化造成的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寒冷的冬天，冰冻的衣服晾在户外也能变干是由于冰熔化造成的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从冰箱里取出的矿泉水瓶，过一会儿表面变湿是由于空气液化造成的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62375" y="2299970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59320" y="3378835"/>
            <a:ext cx="613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970" y="711200"/>
            <a:ext cx="110216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如图所示，分析水循环可知，地表水吸收热量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成水蒸气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；云中的小水滴遇冷凝固为小冰粒的过程要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；高山顶上的积雪终年不熔化厚度却基本不变，主要是由于降雪量与冰雪因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而减小的量基本相等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6655" y="3105150"/>
            <a:ext cx="4613910" cy="2812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99000" y="5918200"/>
            <a:ext cx="2635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87120" y="1348105"/>
            <a:ext cx="2068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或蒸发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66595" y="1911985"/>
            <a:ext cx="1218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放出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916295" y="2435225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31914" y="12033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59474" y="2010410"/>
            <a:ext cx="81876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自制温度计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如图为一个简易的自制温度计，该温度计是根据液体的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原理制成的，若想温度变化显示得更明显，应尽量选择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较粗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较细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的吸管．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sym typeface="+mn-ea"/>
              </a:rPr>
              <a:t>现将如图所示的自制温度计放入热水中，瓶中液柱的位置会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，再放入冷水中液柱会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均选填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升高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sym typeface="+mn-ea"/>
              </a:rPr>
              <a:t>降低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不变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2400"/>
          </a:p>
        </p:txBody>
      </p:sp>
      <p:pic>
        <p:nvPicPr>
          <p:cNvPr id="2" name="图片 -21474825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497060" y="2421890"/>
            <a:ext cx="1398270" cy="2710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968740" y="5220335"/>
            <a:ext cx="233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4075" y="3204210"/>
            <a:ext cx="1663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03120" y="3749675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较细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32205" y="487362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80685" y="485838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4110" y="2362200"/>
            <a:ext cx="6804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辨析实验中的物态变化现象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如图所示，在烧瓶中注入适量的水，用酒精灯加热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，看到金属盘的底面出现了液滴，这是由于水蒸气发生了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8715" y="2013585"/>
            <a:ext cx="1945640" cy="2830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71560" y="5080000"/>
            <a:ext cx="233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P36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17)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41040" y="409575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01675" y="1337310"/>
            <a:ext cx="65684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辨析实验中的物态变化现象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某同学在注射器中吸入少量液态乙醚，用橡皮塞堵住注射孔，拉动活塞，发现液态乙醚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消失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了．乙醚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消失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的原因是发生了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．要让液态乙醚重新出现，只需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外拉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推压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活塞，该过程中发生的物态变化是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zh-CN" sz="2400">
                <a:ea typeface="宋体" panose="02010600030101010101" pitchFamily="2" charset="-122"/>
              </a:rPr>
              <a:t>实验说明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可以使气体液化．</a:t>
            </a:r>
            <a:endParaRPr lang="zh-CN" altLang="en-US"/>
          </a:p>
        </p:txBody>
      </p:sp>
      <p:pic>
        <p:nvPicPr>
          <p:cNvPr id="2" name="图片 -2147482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9395" y="2830195"/>
            <a:ext cx="3626485" cy="1197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152130" y="4197985"/>
            <a:ext cx="27216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BSD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P23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2605" y="3074035"/>
            <a:ext cx="903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54480" y="417258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推压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48125" y="4730750"/>
            <a:ext cx="1583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04875" y="5278120"/>
            <a:ext cx="1543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压缩体积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5350" y="2163445"/>
            <a:ext cx="65525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辨析实验中的物态变化现象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如图所示，加热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装有少量碘颗粒的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碘锤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，发现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碘锤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内出现紫色的碘蒸气，停止加热后，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碘锤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内又逐渐出现了碘颗粒，整个过程中发生的物态变化是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9130" y="1876425"/>
            <a:ext cx="2452370" cy="29610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50835" y="4923155"/>
            <a:ext cx="310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37)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7515" y="4466590"/>
            <a:ext cx="2632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先升华后凝华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7875" y="1888490"/>
            <a:ext cx="68859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解释生活中的物态变化现象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如图所示，烧开水时，水沸腾后，从壶嘴口可以发现，离壶嘴口最近的地方什么也看不见，是因为壶嘴处温度较高，水呈现为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态．而离壶嘴一段距离外有大量的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白气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是因为水蒸气发生了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填物态变化的名称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0535" y="2290445"/>
            <a:ext cx="3415665" cy="2277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83575" y="4823460"/>
            <a:ext cx="30295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25)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60035" y="3618230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9060" y="472122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20204" y="177419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温度的测量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20204" y="946785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8449" y="2299970"/>
            <a:ext cx="113252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温度计原理：</a:t>
            </a:r>
            <a:r>
              <a:rPr lang="zh-CN" sz="2400">
                <a:ea typeface="宋体" panose="02010600030101010101" pitchFamily="2" charset="-122"/>
              </a:rPr>
              <a:t>实验室常用温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度计是利用测温液体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的性质制成的．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[2017.30(3)]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常见温度计：</a:t>
            </a:r>
            <a:r>
              <a:rPr lang="zh-CN" sz="2400">
                <a:ea typeface="宋体" panose="02010600030101010101" pitchFamily="2" charset="-122"/>
              </a:rPr>
              <a:t>实验室用温度计、体温计、寒暑表．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摄氏温标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单位：摄氏度，用符号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摄氏温标的规定：标准大气压下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之间等分为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2400">
                <a:ea typeface="宋体" panose="02010600030101010101" pitchFamily="2" charset="-122"/>
              </a:rPr>
              <a:t>份，每一等份是一个单位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摄氏度．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96810" y="2419985"/>
            <a:ext cx="1663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09415" y="4592320"/>
            <a:ext cx="709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3995" y="5154930"/>
            <a:ext cx="191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冰水混合物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77350" y="515493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水沸腾时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479915" y="43072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3940" y="1167130"/>
            <a:ext cx="99269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【常考温度估测】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(2016.2C)</a:t>
            </a:r>
            <a:r>
              <a:rPr lang="zh-CN" sz="2400">
                <a:ea typeface="宋体" panose="02010600030101010101" pitchFamily="2" charset="-122"/>
              </a:rPr>
              <a:t>人的正常体温约为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37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，人体感觉舒适的环境温度约为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，人洗澡时舒适的水温约为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4. </a:t>
            </a:r>
            <a:r>
              <a:rPr lang="zh-CN" sz="2400">
                <a:ea typeface="黑体" panose="02010609060101010101" pitchFamily="49" charset="-122"/>
              </a:rPr>
              <a:t>温度计的使用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测量前：应了解温度计的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测量范围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一小格表示的温度值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，估计被测物体的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，选择适当的温度计；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测量时：应使温度计的玻璃泡与被测物体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测量温度时温度计的玻璃泡不能触碰容器的底、壁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86020" y="3485515"/>
            <a:ext cx="1282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66685" y="3485515"/>
            <a:ext cx="1536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24145" y="4050030"/>
            <a:ext cx="1583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大致温度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46290" y="4582160"/>
            <a:ext cx="191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充分接触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8936355" y="55181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8907145" y="147574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5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1175" y="3576955"/>
            <a:ext cx="3063875" cy="1734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4230" y="1681480"/>
            <a:ext cx="70034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读数：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待温度计的示数稳定后再读数，读数时，温度计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离开被测物体，且视线要与温度计液柱的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如图中视线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读数＝整刻度值＋小格数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>
                <a:ea typeface="宋体" panose="02010600030101010101" pitchFamily="2" charset="-122"/>
              </a:rPr>
              <a:t>分度值，不需要估读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记录数据：记录结果由数值和单位两部分组成．如图所示的温度计的示数为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67865" y="2291715"/>
            <a:ext cx="1329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46605" y="2880360"/>
            <a:ext cx="1536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液面相平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63590" y="2861945"/>
            <a:ext cx="734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66385" y="4549140"/>
            <a:ext cx="1424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 ℃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8907780" y="55981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4565" y="1593850"/>
            <a:ext cx="104616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【适时总结】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判断刻度在零刻度线的上方还是下方．若图中没有标明零刻度，则温度计示数由下往上越来越大，为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零上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；反之为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零下</a:t>
            </a: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黑体" panose="02010609060101010101" pitchFamily="49" charset="-122"/>
              </a:rPr>
              <a:t>体温计：</a:t>
            </a:r>
            <a:r>
              <a:rPr lang="zh-CN" sz="2400">
                <a:ea typeface="宋体" panose="02010600030101010101" pitchFamily="2" charset="-122"/>
              </a:rPr>
              <a:t>用于测量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人体的温度，它的测量范围通常是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体温计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在离开人体后读数．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[2019.30(1)]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2800" y="3350895"/>
            <a:ext cx="1237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35~42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83640" y="3883025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可以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177655" y="51117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1380" y="1258570"/>
            <a:ext cx="8722360" cy="521970"/>
            <a:chOff x="894" y="3246"/>
            <a:chExt cx="1373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073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物态变化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近6年必考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09625" y="1878330"/>
            <a:ext cx="107365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物质的三态：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物态变化：</a:t>
            </a:r>
            <a:r>
              <a:rPr lang="zh-CN" sz="2400">
                <a:ea typeface="宋体" panose="02010600030101010101" pitchFamily="2" charset="-122"/>
              </a:rPr>
              <a:t>物质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从一种状态转变为另一种状态．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物态变化的辨识及吸、放热的判断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881380" y="3850005"/>
          <a:ext cx="10433050" cy="2171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945"/>
                <a:gridCol w="4709795"/>
                <a:gridCol w="3115310"/>
              </a:tblGrid>
              <a:tr h="7239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物态变化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吸、放热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239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从____态变成____态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en-US" sz="2400" b="0">
                        <a:latin typeface="Cambria Math" panose="02040503050406030204" charset="0"/>
                        <a:ea typeface="Cambria Math" panose="02040503050406030204" charset="0"/>
                        <a:cs typeface="Cambria Math" panose="020405030504060302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87370" y="199199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0265" y="1991995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液态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06795" y="199199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24095" y="4722495"/>
            <a:ext cx="741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97625" y="4722495"/>
            <a:ext cx="725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405620" y="4722495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46955" y="5405755"/>
            <a:ext cx="725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412865" y="5405755"/>
            <a:ext cx="726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420860" y="5405755"/>
            <a:ext cx="1059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405620" y="29476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72515" y="1419860"/>
          <a:ext cx="10220960" cy="3771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400"/>
                <a:gridCol w="5717540"/>
                <a:gridCol w="2319020"/>
              </a:tblGrid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物态变化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吸、放热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汽化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升华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凝华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态变成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endParaRPr lang="en-US" altLang="en-US" sz="2400" b="0">
                        <a:latin typeface="宋体" panose="02010600030101010101" pitchFamily="2" charset="-12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153660" y="3056890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30670" y="3051810"/>
            <a:ext cx="884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27565" y="305308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07940" y="3822700"/>
            <a:ext cx="582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30670" y="3812540"/>
            <a:ext cx="765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27565" y="3815080"/>
            <a:ext cx="1050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07940" y="4588510"/>
            <a:ext cx="661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30670" y="4573270"/>
            <a:ext cx="645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固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727565" y="457708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107940" y="2291080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630670" y="2291080"/>
            <a:ext cx="709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气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727565" y="229108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258935" y="55759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734060" y="972820"/>
            <a:ext cx="108902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buNone/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下列现象中，属于熔化的是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；属于凝固的是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；属于汽化的是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；属于液化的是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；属于升华的是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；属于凝华的是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a.滴水成冰；b.夏天冰棒周围冒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白气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；c.樟脑丸变小；d.雾凇的形成；e.露的形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成；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.冰雪消融；g.洒水的地面变干；h.冬天戴眼镜进入室内镜片变模糊；i.雪的形成；j.冰花的形成；k.铁矿石变成铁水；l.夏天，湿衣服晾干；m.冬天，冰冻的衣服变干；n.霜的形成；o.冰镇的饮料瓶出汗；p.电冰箱内侧壁形成的白色小冰晶；q.加在饮料中的冰块逐渐变小；r.铁水铸钢；s.碘变成碘蒸气；t.固体清新剂消失．</a:t>
            </a:r>
            <a:endParaRPr lang="zh-CN" altLang="en-US" sz="2400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264650" y="55727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92320" y="1049020"/>
            <a:ext cx="1344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442960" y="104902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30960" y="1620520"/>
            <a:ext cx="773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03445" y="1605280"/>
            <a:ext cx="183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89035" y="1620520"/>
            <a:ext cx="1739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20265" y="2138045"/>
            <a:ext cx="2167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7" grpId="0"/>
      <p:bldP spid="8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4"/>
</p:tagLst>
</file>

<file path=ppt/tags/tag81.xml><?xml version="1.0" encoding="utf-8"?>
<p:tagLst xmlns:p="http://schemas.openxmlformats.org/presentationml/2006/main">
  <p:tag name="KSO_WM_SLIDE_ITEM_CNT" val="1"/>
  <p:tag name="KSO_WM_SLIDE_MODEL_TYPE" val="timeline"/>
</p:tagLst>
</file>

<file path=ppt/tags/tag82.xml><?xml version="1.0" encoding="utf-8"?>
<p:tagLst xmlns:p="http://schemas.openxmlformats.org/presentationml/2006/main">
  <p:tag name="KSO_WM_UNIT_TABLE_BEAUTIFY" val="smartTable{ed076f55-94b0-4985-b459-cd5598d42dfe}"/>
</p:tagLst>
</file>

<file path=ppt/tags/tag83.xml><?xml version="1.0" encoding="utf-8"?>
<p:tagLst xmlns:p="http://schemas.openxmlformats.org/presentationml/2006/main">
  <p:tag name="KSO_WM_UNIT_TABLE_BEAUTIFY" val="smartTable{ea252c84-ff7b-402e-b25f-92498e460290}"/>
</p:tagLst>
</file>

<file path=ppt/tags/tag84.xml><?xml version="1.0" encoding="utf-8"?>
<p:tagLst xmlns:p="http://schemas.openxmlformats.org/presentationml/2006/main">
  <p:tag name="KSO_WM_UNIT_TABLE_BEAUTIFY" val="smartTable{962b9dbc-5df3-4296-b76c-4dd1c4744c57}"/>
</p:tagLst>
</file>

<file path=ppt/tags/tag85.xml><?xml version="1.0" encoding="utf-8"?>
<p:tagLst xmlns:p="http://schemas.openxmlformats.org/presentationml/2006/main">
  <p:tag name="KSO_WM_SLIDE_ITEM_CNT" val="1"/>
  <p:tag name="KSO_WM_SLIDE_MODEL_TYPE" val="timeline"/>
</p:tagLst>
</file>

<file path=ppt/tags/tag86.xml><?xml version="1.0" encoding="utf-8"?>
<p:tagLst xmlns:p="http://schemas.openxmlformats.org/presentationml/2006/main">
  <p:tag name="KSO_WM_UNIT_TABLE_BEAUTIFY" val="smartTable{84bcaf8e-899f-486c-9439-1bf720843d88}"/>
</p:tagLst>
</file>

<file path=ppt/tags/tag87.xml><?xml version="1.0" encoding="utf-8"?>
<p:tagLst xmlns:p="http://schemas.openxmlformats.org/presentationml/2006/main">
  <p:tag name="KSO_WM_SLIDE_ITEM_CNT" val="1"/>
  <p:tag name="KSO_WM_SLIDE_MODEL_TYPE" val="timeline"/>
</p:tagLst>
</file>

<file path=ppt/tags/tag88.xml><?xml version="1.0" encoding="utf-8"?>
<p:tagLst xmlns:p="http://schemas.openxmlformats.org/presentationml/2006/main">
  <p:tag name="KSO_WM_SLIDE_ITEM_CNT" val="1"/>
  <p:tag name="KSO_WM_SLIDE_MODEL_TYPE" val="timeline"/>
</p:tagLst>
</file>

<file path=ppt/tags/tag89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TEM_CNT" val="1"/>
  <p:tag name="KSO_WM_SLIDE_MODEL_TYPE" val="timeline"/>
</p:tagLst>
</file>

<file path=ppt/tags/tag91.xml><?xml version="1.0" encoding="utf-8"?>
<p:tagLst xmlns:p="http://schemas.openxmlformats.org/presentationml/2006/main">
  <p:tag name="KSO_WM_SLIDE_ITEM_CNT" val="1"/>
  <p:tag name="KSO_WM_SLIDE_MODEL_TYPE" val="timeline"/>
</p:tagLst>
</file>

<file path=ppt/tags/tag92.xml><?xml version="1.0" encoding="utf-8"?>
<p:tagLst xmlns:p="http://schemas.openxmlformats.org/presentationml/2006/main">
  <p:tag name="KSO_WM_SLIDE_ITEM_CNT" val="1"/>
  <p:tag name="KSO_WM_SLIDE_MODEL_TYPE" val="timeline"/>
</p:tagLst>
</file>

<file path=ppt/tags/tag93.xml><?xml version="1.0" encoding="utf-8"?>
<p:tagLst xmlns:p="http://schemas.openxmlformats.org/presentationml/2006/main">
  <p:tag name="KSO_WM_SLIDE_ITEM_CNT" val="1"/>
  <p:tag name="KSO_WM_SLIDE_MODEL_TYPE" val="timeline"/>
</p:tagLst>
</file>

<file path=ppt/tags/tag94.xml><?xml version="1.0" encoding="utf-8"?>
<p:tagLst xmlns:p="http://schemas.openxmlformats.org/presentationml/2006/main">
  <p:tag name="KSO_WM_DOC_GUID" val="{7c98234e-252d-4894-86df-c67ef64b4968}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4352</Words>
  <Application>WPS 演示</Application>
  <PresentationFormat>自定义</PresentationFormat>
  <Paragraphs>534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仿宋_GB2312</vt:lpstr>
      <vt:lpstr>仿宋</vt:lpstr>
      <vt:lpstr>Cambria Math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