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55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2019/2/21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2019/2/21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2019/2/21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2019/2/21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2019/2/21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2019/2/21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2019/2/21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2019/2/21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2019/2/21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2019/2/21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2019/2/21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2019/2/21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2.png"/><Relationship Id="rId4" Type="http://schemas.openxmlformats.org/officeDocument/2006/relationships/slide" Target="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7.png"/><Relationship Id="rId4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19.jpeg"/><Relationship Id="rId7" Type="http://schemas.openxmlformats.org/officeDocument/2006/relationships/image" Target="../media/image7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6.png"/><Relationship Id="rId10" Type="http://schemas.openxmlformats.org/officeDocument/2006/relationships/image" Target="../media/image21.jpeg"/><Relationship Id="rId4" Type="http://schemas.openxmlformats.org/officeDocument/2006/relationships/image" Target="../media/image20.jpeg"/><Relationship Id="rId9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17.jpeg"/><Relationship Id="rId7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6.png"/><Relationship Id="rId10" Type="http://schemas.openxmlformats.org/officeDocument/2006/relationships/image" Target="../media/image22.jpeg"/><Relationship Id="rId4" Type="http://schemas.openxmlformats.org/officeDocument/2006/relationships/image" Target="../media/image21.jpeg"/><Relationship Id="rId9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3.jpeg"/><Relationship Id="rId7" Type="http://schemas.openxmlformats.org/officeDocument/2006/relationships/slide" Target="slide2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22.jpeg"/><Relationship Id="rId5" Type="http://schemas.openxmlformats.org/officeDocument/2006/relationships/image" Target="../media/image25.jpeg"/><Relationship Id="rId10" Type="http://schemas.openxmlformats.org/officeDocument/2006/relationships/image" Target="../media/image8.png"/><Relationship Id="rId4" Type="http://schemas.openxmlformats.org/officeDocument/2006/relationships/image" Target="../media/image24.png"/><Relationship Id="rId9" Type="http://schemas.openxmlformats.org/officeDocument/2006/relationships/slide" Target="slide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audio1.wav"/><Relationship Id="rId7" Type="http://schemas.openxmlformats.org/officeDocument/2006/relationships/slide" Target="slide2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27.png"/><Relationship Id="rId10" Type="http://schemas.openxmlformats.org/officeDocument/2006/relationships/image" Target="../media/image8.png"/><Relationship Id="rId4" Type="http://schemas.openxmlformats.org/officeDocument/2006/relationships/image" Target="../media/image26.png"/><Relationship Id="rId9" Type="http://schemas.openxmlformats.org/officeDocument/2006/relationships/slide" Target="slide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13" Type="http://schemas.openxmlformats.org/officeDocument/2006/relationships/image" Target="../media/image26.png"/><Relationship Id="rId3" Type="http://schemas.openxmlformats.org/officeDocument/2006/relationships/audio" Target="../media/audio2.wav"/><Relationship Id="rId7" Type="http://schemas.openxmlformats.org/officeDocument/2006/relationships/image" Target="../media/image7.png"/><Relationship Id="rId12" Type="http://schemas.openxmlformats.org/officeDocument/2006/relationships/image" Target="../media/image30.gif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123\Desktop\&#12304;&#25237;&#31295;&#12305;&#12298;&#20840;&#26032;&#20108;&#32423;&#33756;&#21333;&#22411;&#31456;&#33410;&#24335;&#35838;&#20214;&#12299;&#20154;&#25945;&#29256;&#29289;&#29702;&#20843;&#24180;&#32423;&#19979;&#20876;%20&#38472;&#26216;&#26342;\&#31456;&#33410;&#24335;&#35838;&#20214;&#8226;8.7&#8226;&#20154;&#25945;&#29256;&#29289;&#29702;&#20843;&#24180;&#32423;&#19979;&#20876;%20&#31532;&#19971;&#31456;&#12298;&#21147;&#12299;%20&#38472;&#26216;&#26342;\7.3&#24377;&#31783;&#27979;&#21147;&#35745;&#30340;&#20351;&#29992;_&#39640;&#28165;.avi" TargetMode="External"/><Relationship Id="rId6" Type="http://schemas.openxmlformats.org/officeDocument/2006/relationships/slide" Target="slide2.xml"/><Relationship Id="rId11" Type="http://schemas.openxmlformats.org/officeDocument/2006/relationships/hyperlink" Target="7.3&#24377;&#31783;&#27979;&#21147;&#35745;&#30340;&#20351;&#29992;_&#39640;&#28165;.avi" TargetMode="External"/><Relationship Id="rId5" Type="http://schemas.openxmlformats.org/officeDocument/2006/relationships/image" Target="../media/image6.png"/><Relationship Id="rId10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1.jpeg"/><Relationship Id="rId7" Type="http://schemas.openxmlformats.org/officeDocument/2006/relationships/slide" Target="slide1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slide" Target="slide2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2.jpeg"/><Relationship Id="rId7" Type="http://schemas.openxmlformats.org/officeDocument/2006/relationships/slide" Target="slide2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34.jpeg"/><Relationship Id="rId10" Type="http://schemas.openxmlformats.org/officeDocument/2006/relationships/image" Target="../media/image8.png"/><Relationship Id="rId4" Type="http://schemas.openxmlformats.org/officeDocument/2006/relationships/image" Target="../media/image33.jpeg"/><Relationship Id="rId9" Type="http://schemas.openxmlformats.org/officeDocument/2006/relationships/slide" Target="slide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2.jpeg"/><Relationship Id="rId7" Type="http://schemas.openxmlformats.org/officeDocument/2006/relationships/slide" Target="slide1.xm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slide" Target="slide2.xml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6.jpeg"/><Relationship Id="rId7" Type="http://schemas.openxmlformats.org/officeDocument/2006/relationships/slide" Target="slide1.xm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slide" Target="slide2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slide" Target="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slide" Target="slide1.xml"/><Relationship Id="rId5" Type="http://schemas.openxmlformats.org/officeDocument/2006/relationships/image" Target="../media/image7.png"/><Relationship Id="rId4" Type="http://schemas.openxmlformats.org/officeDocument/2006/relationships/slide" Target="slide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37.jpeg"/><Relationship Id="rId7" Type="http://schemas.openxmlformats.org/officeDocument/2006/relationships/image" Target="../media/image7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6.png"/><Relationship Id="rId4" Type="http://schemas.openxmlformats.org/officeDocument/2006/relationships/image" Target="../media/image38.jpeg"/><Relationship Id="rId9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9.jpeg"/><Relationship Id="rId7" Type="http://schemas.openxmlformats.org/officeDocument/2006/relationships/slide" Target="slide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slide" Target="slide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png"/><Relationship Id="rId7" Type="http://schemas.openxmlformats.org/officeDocument/2006/relationships/slide" Target="slide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slide" Target="slide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9.jpeg"/><Relationship Id="rId7" Type="http://schemas.openxmlformats.org/officeDocument/2006/relationships/slide" Target="slide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slide" Target="slide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1.jpeg"/><Relationship Id="rId7" Type="http://schemas.openxmlformats.org/officeDocument/2006/relationships/slide" Target="slide1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slide" Target="slide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13.jpeg"/><Relationship Id="rId7" Type="http://schemas.openxmlformats.org/officeDocument/2006/relationships/image" Target="../media/image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6.png"/><Relationship Id="rId4" Type="http://schemas.openxmlformats.org/officeDocument/2006/relationships/image" Target="../media/image14.jpeg"/><Relationship Id="rId9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7.png"/><Relationship Id="rId4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7.png"/><Relationship Id="rId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7.png"/><Relationship Id="rId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矩形 184321"/>
          <p:cNvSpPr>
            <a:spLocks noChangeArrowheads="1" noChangeShapeType="1" noTextEdit="1"/>
          </p:cNvSpPr>
          <p:nvPr/>
        </p:nvSpPr>
        <p:spPr bwMode="auto">
          <a:xfrm>
            <a:off x="2667000" y="990600"/>
            <a:ext cx="3384550" cy="8651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华文新魏"/>
                <a:ea typeface="华文新魏"/>
              </a:rPr>
              <a:t>7.2    </a:t>
            </a:r>
            <a:r>
              <a:rPr lang="zh-CN" alt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华文新魏"/>
                <a:ea typeface="华文新魏"/>
              </a:rPr>
              <a:t>弹 力</a:t>
            </a:r>
          </a:p>
        </p:txBody>
      </p:sp>
      <p:pic>
        <p:nvPicPr>
          <p:cNvPr id="184323" name="图片 184322" descr="G101000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2438400"/>
            <a:ext cx="4572000" cy="240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24" name="矩形 184323"/>
          <p:cNvSpPr>
            <a:spLocks noChangeArrowheads="1" noChangeShapeType="1" noTextEdit="1"/>
          </p:cNvSpPr>
          <p:nvPr/>
        </p:nvSpPr>
        <p:spPr bwMode="auto">
          <a:xfrm>
            <a:off x="990600" y="5486400"/>
            <a:ext cx="7200900" cy="5032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华文新魏"/>
                <a:ea typeface="华文新魏"/>
              </a:rPr>
              <a:t>四川广安浓溪初中陈晨曦制作</a:t>
            </a:r>
          </a:p>
        </p:txBody>
      </p:sp>
      <p:pic>
        <p:nvPicPr>
          <p:cNvPr id="34820" name="图片 11282" descr="ldpi_1098026_2a1c5d7b6-dca9-4393-b961-9d4537c991ff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5800" y="64008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Picture 25" descr="t01c7cec5e45640e58e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14800" y="64008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843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2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矩形 218113"/>
          <p:cNvSpPr>
            <a:spLocks noChangeArrowheads="1"/>
          </p:cNvSpPr>
          <p:nvPr/>
        </p:nvSpPr>
        <p:spPr bwMode="auto">
          <a:xfrm>
            <a:off x="3276600" y="304800"/>
            <a:ext cx="24479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200">
                <a:solidFill>
                  <a:srgbClr val="FF0000"/>
                </a:solidFill>
                <a:ea typeface="黑体" pitchFamily="49" charset="-122"/>
              </a:rPr>
              <a:t>一、弹力</a:t>
            </a:r>
          </a:p>
        </p:txBody>
      </p:sp>
      <p:sp>
        <p:nvSpPr>
          <p:cNvPr id="44034" name="矩形 218114"/>
          <p:cNvSpPr>
            <a:spLocks noChangeArrowheads="1"/>
          </p:cNvSpPr>
          <p:nvPr/>
        </p:nvSpPr>
        <p:spPr bwMode="auto">
          <a:xfrm>
            <a:off x="762000" y="990600"/>
            <a:ext cx="2808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1. </a:t>
            </a:r>
            <a:r>
              <a:rPr lang="zh-CN" altLang="en-US" sz="240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弹性和塑性</a:t>
            </a:r>
          </a:p>
        </p:txBody>
      </p:sp>
      <p:sp>
        <p:nvSpPr>
          <p:cNvPr id="44035" name="矩形 218115"/>
          <p:cNvSpPr>
            <a:spLocks noChangeArrowheads="1"/>
          </p:cNvSpPr>
          <p:nvPr/>
        </p:nvSpPr>
        <p:spPr bwMode="auto">
          <a:xfrm>
            <a:off x="762000" y="1524000"/>
            <a:ext cx="2808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2. </a:t>
            </a:r>
            <a:r>
              <a:rPr lang="zh-CN" altLang="en-US" sz="240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弹力</a:t>
            </a:r>
          </a:p>
        </p:txBody>
      </p:sp>
      <p:sp>
        <p:nvSpPr>
          <p:cNvPr id="44036" name="文本框 218116"/>
          <p:cNvSpPr txBox="1">
            <a:spLocks noChangeArrowheads="1"/>
          </p:cNvSpPr>
          <p:nvPr/>
        </p:nvSpPr>
        <p:spPr bwMode="auto">
          <a:xfrm>
            <a:off x="457200" y="1524000"/>
            <a:ext cx="82804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altLang="zh-CN" sz="2600" b="0">
                <a:solidFill>
                  <a:srgbClr val="0000CC"/>
                </a:solidFill>
                <a:latin typeface="Times New Roman" pitchFamily="18" charset="0"/>
                <a:ea typeface="隶书" pitchFamily="49" charset="-122"/>
              </a:rPr>
              <a:t>                  </a:t>
            </a:r>
            <a:r>
              <a:rPr lang="zh-CN" altLang="en-US" sz="2600" b="0">
                <a:solidFill>
                  <a:srgbClr val="0000CC"/>
                </a:solidFill>
                <a:latin typeface="Times New Roman" pitchFamily="18" charset="0"/>
                <a:ea typeface="隶书" pitchFamily="49" charset="-122"/>
              </a:rPr>
              <a:t>物体由于发生弹性形变而产生的力叫弹力 。</a:t>
            </a:r>
          </a:p>
        </p:txBody>
      </p:sp>
      <p:sp>
        <p:nvSpPr>
          <p:cNvPr id="218124" name="矩形 218123"/>
          <p:cNvSpPr>
            <a:spLocks noChangeArrowheads="1"/>
          </p:cNvSpPr>
          <p:nvPr/>
        </p:nvSpPr>
        <p:spPr bwMode="auto">
          <a:xfrm>
            <a:off x="762000" y="2057400"/>
            <a:ext cx="2520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3. </a:t>
            </a:r>
            <a:r>
              <a:rPr lang="zh-CN" altLang="en-US" sz="240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弹性限度</a:t>
            </a:r>
          </a:p>
        </p:txBody>
      </p:sp>
      <p:sp>
        <p:nvSpPr>
          <p:cNvPr id="218125" name="矩形 218124"/>
          <p:cNvSpPr>
            <a:spLocks noChangeArrowheads="1"/>
          </p:cNvSpPr>
          <p:nvPr/>
        </p:nvSpPr>
        <p:spPr bwMode="auto">
          <a:xfrm>
            <a:off x="762000" y="5638800"/>
            <a:ext cx="784860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en-US" altLang="zh-CN" sz="2200"/>
              <a:t>       </a:t>
            </a:r>
            <a:r>
              <a:rPr lang="zh-CN" altLang="en-US" sz="2200"/>
              <a:t>物体的弹性有一定的限度，超过了这个限度物体就会损坏或不能完全复原。                                                                 </a:t>
            </a:r>
            <a:endParaRPr lang="zh-CN" altLang="en-US" sz="2200" b="0"/>
          </a:p>
        </p:txBody>
      </p:sp>
      <p:sp>
        <p:nvSpPr>
          <p:cNvPr id="218126" name="矩形 218125"/>
          <p:cNvSpPr>
            <a:spLocks noChangeArrowheads="1"/>
          </p:cNvSpPr>
          <p:nvPr/>
        </p:nvSpPr>
        <p:spPr bwMode="auto">
          <a:xfrm>
            <a:off x="685800" y="2438400"/>
            <a:ext cx="8077200" cy="87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120000"/>
              </a:lnSpc>
              <a:spcBef>
                <a:spcPct val="20000"/>
              </a:spcBef>
            </a:pPr>
            <a:r>
              <a:rPr lang="en-US" altLang="zh-CN" sz="2200">
                <a:latin typeface="宋体" pitchFamily="2" charset="-122"/>
              </a:rPr>
              <a:t>    </a:t>
            </a:r>
            <a:r>
              <a:rPr lang="zh-CN" altLang="en-US" sz="2100">
                <a:latin typeface="宋体" pitchFamily="2" charset="-122"/>
              </a:rPr>
              <a:t>找一支废弃圆珠笔，取出里面的小弹簧，先用较小的力拉，再用较大的力拉。观察后一种情况下出现的状况。 </a:t>
            </a:r>
          </a:p>
        </p:txBody>
      </p:sp>
      <p:pic>
        <p:nvPicPr>
          <p:cNvPr id="218127" name="图片 218126" descr="50854492"/>
          <p:cNvPicPr>
            <a:picLocks noChangeAspect="1" noChangeArrowheads="1"/>
          </p:cNvPicPr>
          <p:nvPr/>
        </p:nvPicPr>
        <p:blipFill>
          <a:blip r:embed="rId2" cstate="print"/>
          <a:srcRect t="3999" b="16000"/>
          <a:stretch>
            <a:fillRect/>
          </a:stretch>
        </p:blipFill>
        <p:spPr bwMode="auto">
          <a:xfrm>
            <a:off x="2590800" y="3429000"/>
            <a:ext cx="4114800" cy="219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1" name="Picture 60" descr="back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6553200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2" name="Picture 64" descr="t01c7cec5e45640e58e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8200" y="6553200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3" name="图片 13329" descr="ldpi_1098026_2a1c5d7b6-dca9-4393-b961-9d4537c991ff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53000" y="6553200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8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8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18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18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8124" grpId="0"/>
      <p:bldP spid="218125" grpId="0"/>
      <p:bldP spid="2181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矩形 221185"/>
          <p:cNvSpPr>
            <a:spLocks noChangeArrowheads="1"/>
          </p:cNvSpPr>
          <p:nvPr/>
        </p:nvSpPr>
        <p:spPr bwMode="auto">
          <a:xfrm>
            <a:off x="2286000" y="304800"/>
            <a:ext cx="42481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en-US" sz="3200" b="0">
                <a:solidFill>
                  <a:srgbClr val="FF0000"/>
                </a:solidFill>
                <a:ea typeface="黑体" pitchFamily="49" charset="-122"/>
              </a:rPr>
              <a:t>二、</a:t>
            </a:r>
            <a:r>
              <a:rPr lang="zh-CN" altLang="en-US" sz="3200">
                <a:solidFill>
                  <a:srgbClr val="FF0000"/>
                </a:solidFill>
                <a:ea typeface="黑体" pitchFamily="49" charset="-122"/>
              </a:rPr>
              <a:t>弹簧测力计</a:t>
            </a:r>
          </a:p>
        </p:txBody>
      </p:sp>
      <p:sp>
        <p:nvSpPr>
          <p:cNvPr id="221187" name="Text Box 4"/>
          <p:cNvSpPr txBox="1">
            <a:spLocks noChangeArrowheads="1"/>
          </p:cNvSpPr>
          <p:nvPr/>
        </p:nvSpPr>
        <p:spPr bwMode="auto">
          <a:xfrm>
            <a:off x="838200" y="990600"/>
            <a:ext cx="5040313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240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1. </a:t>
            </a:r>
            <a:r>
              <a:rPr lang="zh-CN" altLang="en-US" sz="240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弹簧测力计的工作原理 </a:t>
            </a:r>
            <a:r>
              <a:rPr lang="zh-CN" altLang="en-US" sz="2400">
                <a:solidFill>
                  <a:srgbClr val="0000FF"/>
                </a:solidFill>
                <a:ea typeface="楷体" pitchFamily="49" charset="-122"/>
              </a:rPr>
              <a:t> </a:t>
            </a:r>
          </a:p>
        </p:txBody>
      </p:sp>
      <p:sp>
        <p:nvSpPr>
          <p:cNvPr id="221188" name="矩形 221187"/>
          <p:cNvSpPr>
            <a:spLocks noChangeArrowheads="1"/>
          </p:cNvSpPr>
          <p:nvPr/>
        </p:nvSpPr>
        <p:spPr bwMode="auto">
          <a:xfrm>
            <a:off x="609600" y="1524000"/>
            <a:ext cx="8077200" cy="91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2200">
                <a:latin typeface="宋体" pitchFamily="2" charset="-122"/>
              </a:rPr>
              <a:t>    </a:t>
            </a:r>
            <a:r>
              <a:rPr lang="zh-CN" altLang="en-US" sz="2100">
                <a:latin typeface="宋体" pitchFamily="2" charset="-122"/>
              </a:rPr>
              <a:t>你拉过橡皮筋吗？想一想，物体的形变大小与外力的大小有什么关系？</a:t>
            </a:r>
          </a:p>
        </p:txBody>
      </p:sp>
      <p:sp>
        <p:nvSpPr>
          <p:cNvPr id="221189" name="矩形 221188" descr="蓝色面巾纸"/>
          <p:cNvSpPr>
            <a:spLocks noChangeArrowheads="1"/>
          </p:cNvSpPr>
          <p:nvPr/>
        </p:nvSpPr>
        <p:spPr bwMode="auto">
          <a:xfrm>
            <a:off x="1066800" y="2590800"/>
            <a:ext cx="3978275" cy="460375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sz="2200">
                <a:latin typeface="楷体" pitchFamily="49" charset="-122"/>
                <a:ea typeface="楷体" pitchFamily="49" charset="-122"/>
              </a:rPr>
              <a:t> </a:t>
            </a:r>
            <a:r>
              <a:rPr lang="zh-CN" altLang="en-US" sz="2200">
                <a:solidFill>
                  <a:srgbClr val="CC3300"/>
                </a:solidFill>
                <a:latin typeface="楷体" pitchFamily="49" charset="-122"/>
                <a:ea typeface="楷体" pitchFamily="49" charset="-122"/>
              </a:rPr>
              <a:t>外力越大，物体的形变越大。</a:t>
            </a:r>
          </a:p>
        </p:txBody>
      </p:sp>
      <p:sp>
        <p:nvSpPr>
          <p:cNvPr id="221190" name="矩形 221189"/>
          <p:cNvSpPr>
            <a:spLocks noChangeArrowheads="1"/>
          </p:cNvSpPr>
          <p:nvPr/>
        </p:nvSpPr>
        <p:spPr bwMode="auto">
          <a:xfrm>
            <a:off x="685800" y="3200400"/>
            <a:ext cx="4648200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125000"/>
              </a:lnSpc>
              <a:spcBef>
                <a:spcPct val="20000"/>
              </a:spcBef>
            </a:pPr>
            <a:r>
              <a:rPr lang="en-US" altLang="zh-CN" sz="2100">
                <a:latin typeface="宋体" pitchFamily="2" charset="-122"/>
              </a:rPr>
              <a:t>    </a:t>
            </a:r>
            <a:r>
              <a:rPr lang="zh-CN" altLang="en-US" sz="2100">
                <a:latin typeface="宋体" pitchFamily="2" charset="-122"/>
              </a:rPr>
              <a:t>根据物体的形变与外力大小的对应关系，人们用弹簧制造出了用来测量力的大小的工具</a:t>
            </a:r>
            <a:r>
              <a:rPr lang="en-US" altLang="zh-CN" sz="2100">
                <a:latin typeface="楷体" pitchFamily="49" charset="-122"/>
                <a:ea typeface="楷体" pitchFamily="49" charset="-122"/>
              </a:rPr>
              <a:t>——</a:t>
            </a:r>
            <a:r>
              <a:rPr lang="zh-CN" altLang="en-US" sz="2100">
                <a:latin typeface="宋体" pitchFamily="2" charset="-122"/>
              </a:rPr>
              <a:t>弹簧测力计。</a:t>
            </a:r>
            <a:endParaRPr lang="zh-CN" altLang="en-US" sz="2100" b="0"/>
          </a:p>
        </p:txBody>
      </p:sp>
      <p:pic>
        <p:nvPicPr>
          <p:cNvPr id="221191" name="图片 221190" descr="jkx2s060208004"/>
          <p:cNvPicPr>
            <a:picLocks noChangeAspect="1" noChangeArrowheads="1"/>
          </p:cNvPicPr>
          <p:nvPr/>
        </p:nvPicPr>
        <p:blipFill>
          <a:blip r:embed="rId3" cstate="print"/>
          <a:srcRect l="13797" t="12091" r="68343" b="15164"/>
          <a:stretch>
            <a:fillRect/>
          </a:stretch>
        </p:blipFill>
        <p:spPr bwMode="auto">
          <a:xfrm>
            <a:off x="5410200" y="2133600"/>
            <a:ext cx="1398588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1192" name="图片 221191" descr="jkx2s060208004"/>
          <p:cNvPicPr>
            <a:picLocks noChangeAspect="1" noChangeArrowheads="1"/>
          </p:cNvPicPr>
          <p:nvPr/>
        </p:nvPicPr>
        <p:blipFill>
          <a:blip r:embed="rId4" cstate="print"/>
          <a:srcRect l="33539" t="12091" r="47406" b="15164"/>
          <a:stretch>
            <a:fillRect/>
          </a:stretch>
        </p:blipFill>
        <p:spPr bwMode="auto">
          <a:xfrm>
            <a:off x="6858000" y="2133600"/>
            <a:ext cx="1490663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1194" name="矩形 221193"/>
          <p:cNvSpPr>
            <a:spLocks noChangeArrowheads="1"/>
          </p:cNvSpPr>
          <p:nvPr/>
        </p:nvSpPr>
        <p:spPr bwMode="auto">
          <a:xfrm>
            <a:off x="1066800" y="4540250"/>
            <a:ext cx="20097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115000"/>
              </a:lnSpc>
              <a:spcBef>
                <a:spcPct val="20000"/>
              </a:spcBef>
            </a:pPr>
            <a:r>
              <a:rPr lang="en-US" altLang="zh-CN" sz="220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 </a:t>
            </a:r>
            <a:r>
              <a:rPr lang="zh-CN" altLang="en-US" sz="240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工作原理：</a:t>
            </a:r>
            <a:r>
              <a:rPr lang="zh-CN" altLang="en-US" sz="2400" b="0">
                <a:latin typeface="黑体" pitchFamily="49" charset="-122"/>
                <a:ea typeface="黑体" pitchFamily="49" charset="-122"/>
              </a:rPr>
              <a:t> </a:t>
            </a:r>
          </a:p>
        </p:txBody>
      </p:sp>
      <p:sp>
        <p:nvSpPr>
          <p:cNvPr id="221195" name="Text Box 5"/>
          <p:cNvSpPr txBox="1">
            <a:spLocks noChangeArrowheads="1"/>
          </p:cNvSpPr>
          <p:nvPr/>
        </p:nvSpPr>
        <p:spPr bwMode="auto">
          <a:xfrm>
            <a:off x="685800" y="5029200"/>
            <a:ext cx="4495800" cy="134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2200">
                <a:latin typeface="宋体" pitchFamily="2" charset="-122"/>
              </a:rPr>
              <a:t>    </a:t>
            </a:r>
            <a:r>
              <a:rPr lang="zh-CN" altLang="en-US" sz="2200">
                <a:latin typeface="宋体" pitchFamily="2" charset="-122"/>
              </a:rPr>
              <a:t>在弹性限度内，弹簧受到的拉力越大，弹簧的伸长量就越长。这个规律被称为</a:t>
            </a:r>
            <a:r>
              <a:rPr lang="zh-CN" altLang="en-US" sz="2200">
                <a:solidFill>
                  <a:srgbClr val="FF0000"/>
                </a:solidFill>
                <a:latin typeface="宋体" pitchFamily="2" charset="-122"/>
              </a:rPr>
              <a:t>弹性定律</a:t>
            </a:r>
            <a:r>
              <a:rPr lang="zh-CN" altLang="en-US" sz="2200">
                <a:latin typeface="宋体" pitchFamily="2" charset="-122"/>
              </a:rPr>
              <a:t>。 </a:t>
            </a:r>
          </a:p>
        </p:txBody>
      </p:sp>
      <p:pic>
        <p:nvPicPr>
          <p:cNvPr id="45066" name="Picture 60" descr="back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43400" y="6553200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7" name="Picture 64" descr="t01c7cec5e45640e58e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48200" y="6553200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8" name="图片 13329" descr="ldpi_1098026_2a1c5d7b6-dca9-4393-b961-9d4537c991ff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953000" y="6553200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3247" name="矩形 223246" descr="信纸"/>
          <p:cNvSpPr>
            <a:spLocks noChangeArrowheads="1"/>
          </p:cNvSpPr>
          <p:nvPr/>
        </p:nvSpPr>
        <p:spPr bwMode="auto">
          <a:xfrm>
            <a:off x="4724400" y="1066800"/>
            <a:ext cx="1871663" cy="481013"/>
          </a:xfrm>
          <a:prstGeom prst="rect">
            <a:avLst/>
          </a:prstGeom>
          <a:blipFill dpi="0" rotWithShape="1">
            <a:blip r:embed="rId10" cstate="print"/>
            <a:srcRect/>
            <a:tile tx="0" ty="0" sx="100000" sy="100000" flip="none" algn="tl"/>
          </a:blipFill>
          <a:ln w="38100" cmpd="dbl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en-US" sz="2300">
                <a:solidFill>
                  <a:srgbClr val="0000CC"/>
                </a:solidFill>
                <a:ea typeface="黑体" pitchFamily="49" charset="-122"/>
              </a:rPr>
              <a:t>弹性定律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1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1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1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21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21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21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21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21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23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1187" grpId="0"/>
      <p:bldP spid="221188" grpId="0"/>
      <p:bldP spid="221189" grpId="0" animBg="1"/>
      <p:bldP spid="221190" grpId="0"/>
      <p:bldP spid="221194" grpId="0"/>
      <p:bldP spid="221195" grpId="0"/>
      <p:bldP spid="22324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矩形 223233"/>
          <p:cNvSpPr>
            <a:spLocks noChangeArrowheads="1"/>
          </p:cNvSpPr>
          <p:nvPr/>
        </p:nvSpPr>
        <p:spPr bwMode="auto">
          <a:xfrm>
            <a:off x="2286000" y="304800"/>
            <a:ext cx="42481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en-US" sz="3200" b="0">
                <a:solidFill>
                  <a:srgbClr val="FF0000"/>
                </a:solidFill>
                <a:ea typeface="黑体" pitchFamily="49" charset="-122"/>
              </a:rPr>
              <a:t>二、</a:t>
            </a:r>
            <a:r>
              <a:rPr lang="zh-CN" altLang="en-US" sz="3200">
                <a:solidFill>
                  <a:srgbClr val="FF0000"/>
                </a:solidFill>
                <a:ea typeface="黑体" pitchFamily="49" charset="-122"/>
              </a:rPr>
              <a:t>弹簧测力计</a:t>
            </a:r>
          </a:p>
        </p:txBody>
      </p:sp>
      <p:sp>
        <p:nvSpPr>
          <p:cNvPr id="46082" name="Text Box 4"/>
          <p:cNvSpPr txBox="1">
            <a:spLocks noChangeArrowheads="1"/>
          </p:cNvSpPr>
          <p:nvPr/>
        </p:nvSpPr>
        <p:spPr bwMode="auto">
          <a:xfrm>
            <a:off x="838200" y="990600"/>
            <a:ext cx="5040313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240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1. </a:t>
            </a:r>
            <a:r>
              <a:rPr lang="zh-CN" altLang="en-US" sz="240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弹簧测力计的工作原理 </a:t>
            </a:r>
            <a:r>
              <a:rPr lang="zh-CN" altLang="en-US" sz="2400">
                <a:solidFill>
                  <a:srgbClr val="0000FF"/>
                </a:solidFill>
                <a:ea typeface="楷体" pitchFamily="49" charset="-122"/>
              </a:rPr>
              <a:t> </a:t>
            </a:r>
          </a:p>
        </p:txBody>
      </p:sp>
      <p:sp>
        <p:nvSpPr>
          <p:cNvPr id="46083" name="矩形 223235"/>
          <p:cNvSpPr>
            <a:spLocks noChangeArrowheads="1"/>
          </p:cNvSpPr>
          <p:nvPr/>
        </p:nvSpPr>
        <p:spPr bwMode="auto">
          <a:xfrm>
            <a:off x="609600" y="1524000"/>
            <a:ext cx="8077200" cy="91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2200">
                <a:latin typeface="宋体" pitchFamily="2" charset="-122"/>
              </a:rPr>
              <a:t>    </a:t>
            </a:r>
            <a:r>
              <a:rPr lang="zh-CN" altLang="en-US" sz="2100">
                <a:latin typeface="宋体" pitchFamily="2" charset="-122"/>
              </a:rPr>
              <a:t>你拉过橡皮筋吗？想一想，物体的形变大小与外力的大小有什么关系？</a:t>
            </a:r>
          </a:p>
        </p:txBody>
      </p:sp>
      <p:sp>
        <p:nvSpPr>
          <p:cNvPr id="46084" name="矩形 223236" descr="蓝色面巾纸"/>
          <p:cNvSpPr>
            <a:spLocks noChangeArrowheads="1"/>
          </p:cNvSpPr>
          <p:nvPr/>
        </p:nvSpPr>
        <p:spPr bwMode="auto">
          <a:xfrm>
            <a:off x="1066800" y="2590800"/>
            <a:ext cx="3978275" cy="460375"/>
          </a:xfrm>
          <a:prstGeom prst="rect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sz="2200">
                <a:latin typeface="楷体" pitchFamily="49" charset="-122"/>
                <a:ea typeface="楷体" pitchFamily="49" charset="-122"/>
              </a:rPr>
              <a:t> </a:t>
            </a:r>
            <a:r>
              <a:rPr lang="zh-CN" altLang="en-US" sz="2200">
                <a:solidFill>
                  <a:srgbClr val="CC3300"/>
                </a:solidFill>
                <a:latin typeface="楷体" pitchFamily="49" charset="-122"/>
                <a:ea typeface="楷体" pitchFamily="49" charset="-122"/>
              </a:rPr>
              <a:t>外力越大，物体的形变越大。</a:t>
            </a:r>
          </a:p>
        </p:txBody>
      </p:sp>
      <p:sp>
        <p:nvSpPr>
          <p:cNvPr id="46085" name="矩形 223242"/>
          <p:cNvSpPr>
            <a:spLocks noChangeArrowheads="1"/>
          </p:cNvSpPr>
          <p:nvPr/>
        </p:nvSpPr>
        <p:spPr bwMode="auto">
          <a:xfrm>
            <a:off x="1219200" y="3244850"/>
            <a:ext cx="19970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115000"/>
              </a:lnSpc>
              <a:spcBef>
                <a:spcPct val="20000"/>
              </a:spcBef>
            </a:pPr>
            <a:r>
              <a:rPr lang="en-US" altLang="zh-CN" sz="220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 </a:t>
            </a:r>
            <a:r>
              <a:rPr lang="zh-CN" altLang="en-US" sz="240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工作原理：</a:t>
            </a:r>
            <a:r>
              <a:rPr lang="zh-CN" altLang="en-US" sz="2200" b="0">
                <a:latin typeface="黑体" pitchFamily="49" charset="-122"/>
                <a:ea typeface="黑体" pitchFamily="49" charset="-122"/>
              </a:rPr>
              <a:t> </a:t>
            </a:r>
          </a:p>
        </p:txBody>
      </p:sp>
      <p:sp>
        <p:nvSpPr>
          <p:cNvPr id="46086" name="Text Box 5"/>
          <p:cNvSpPr txBox="1">
            <a:spLocks noChangeArrowheads="1"/>
          </p:cNvSpPr>
          <p:nvPr/>
        </p:nvSpPr>
        <p:spPr bwMode="auto">
          <a:xfrm>
            <a:off x="838200" y="3810000"/>
            <a:ext cx="7696200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2200">
                <a:latin typeface="宋体" pitchFamily="2" charset="-122"/>
              </a:rPr>
              <a:t>    </a:t>
            </a:r>
            <a:r>
              <a:rPr lang="zh-CN" altLang="en-US" sz="2200">
                <a:latin typeface="宋体" pitchFamily="2" charset="-122"/>
              </a:rPr>
              <a:t>在弹性限度内，弹簧受到的拉力越大，弹簧的伸长量就越长。这个规律被称为弹性定律。 </a:t>
            </a:r>
          </a:p>
        </p:txBody>
      </p:sp>
      <p:sp>
        <p:nvSpPr>
          <p:cNvPr id="223245" name="矩形 223244"/>
          <p:cNvSpPr>
            <a:spLocks noChangeArrowheads="1"/>
          </p:cNvSpPr>
          <p:nvPr/>
        </p:nvSpPr>
        <p:spPr bwMode="auto">
          <a:xfrm>
            <a:off x="1219200" y="4876800"/>
            <a:ext cx="38100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200">
                <a:solidFill>
                  <a:srgbClr val="FF00FF"/>
                </a:solidFill>
                <a:ea typeface="楷体" pitchFamily="49" charset="-122"/>
              </a:rPr>
              <a:t>弹性定律也可以表述为：</a:t>
            </a:r>
          </a:p>
        </p:txBody>
      </p:sp>
      <p:sp>
        <p:nvSpPr>
          <p:cNvPr id="46088" name="矩形 223246" descr="信纸"/>
          <p:cNvSpPr>
            <a:spLocks noChangeArrowheads="1"/>
          </p:cNvSpPr>
          <p:nvPr/>
        </p:nvSpPr>
        <p:spPr bwMode="auto">
          <a:xfrm>
            <a:off x="4724400" y="1066800"/>
            <a:ext cx="1871663" cy="481013"/>
          </a:xfrm>
          <a:prstGeom prst="rect">
            <a:avLst/>
          </a:prstGeom>
          <a:blipFill dpi="0" rotWithShape="1">
            <a:blip r:embed="rId4" cstate="print"/>
            <a:srcRect/>
            <a:tile tx="0" ty="0" sx="100000" sy="100000" flip="none" algn="tl"/>
          </a:blipFill>
          <a:ln w="38100" cmpd="dbl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en-US" sz="2300">
                <a:solidFill>
                  <a:srgbClr val="0000CC"/>
                </a:solidFill>
                <a:ea typeface="黑体" pitchFamily="49" charset="-122"/>
              </a:rPr>
              <a:t>弹性定律</a:t>
            </a:r>
          </a:p>
        </p:txBody>
      </p:sp>
      <p:pic>
        <p:nvPicPr>
          <p:cNvPr id="46089" name="Picture 60" descr="back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43400" y="6553200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90" name="Picture 64" descr="t01c7cec5e45640e58e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48200" y="6553200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91" name="图片 13329" descr="ldpi_1098026_2a1c5d7b6-dca9-4393-b961-9d4537c991ff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953000" y="6553200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3251" name="TextBox 8" descr="绿色大理石"/>
          <p:cNvSpPr>
            <a:spLocks noChangeArrowheads="1"/>
          </p:cNvSpPr>
          <p:nvPr/>
        </p:nvSpPr>
        <p:spPr bwMode="auto">
          <a:xfrm>
            <a:off x="990600" y="5486400"/>
            <a:ext cx="7467600" cy="528638"/>
          </a:xfrm>
          <a:prstGeom prst="roundRect">
            <a:avLst>
              <a:gd name="adj" fmla="val 16667"/>
            </a:avLst>
          </a:prstGeom>
          <a:blipFill dpi="0" rotWithShape="1">
            <a:blip r:embed="rId10" cstate="print"/>
            <a:srcRect/>
            <a:tile tx="0" ty="0" sx="100000" sy="100000" flip="none" algn="tl"/>
          </a:blipFill>
          <a:ln w="9525">
            <a:solidFill>
              <a:srgbClr val="F79646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zh-CN" sz="2300">
                <a:solidFill>
                  <a:schemeClr val="bg1"/>
                </a:solidFill>
                <a:ea typeface="黑体" pitchFamily="49" charset="-122"/>
              </a:rPr>
              <a:t> </a:t>
            </a:r>
            <a:r>
              <a:rPr lang="zh-CN" altLang="en-US" sz="2300">
                <a:solidFill>
                  <a:schemeClr val="bg1"/>
                </a:solidFill>
                <a:ea typeface="黑体" pitchFamily="49" charset="-122"/>
              </a:rPr>
              <a:t>在弹性限度内，弹簧的</a:t>
            </a:r>
            <a:r>
              <a:rPr lang="zh-CN" altLang="en-US" sz="2300" b="0">
                <a:solidFill>
                  <a:schemeClr val="bg1"/>
                </a:solidFill>
                <a:ea typeface="黑体" pitchFamily="49" charset="-122"/>
              </a:rPr>
              <a:t>伸长量</a:t>
            </a:r>
            <a:r>
              <a:rPr lang="zh-CN" altLang="en-US" sz="2300">
                <a:solidFill>
                  <a:schemeClr val="bg1"/>
                </a:solidFill>
                <a:ea typeface="黑体" pitchFamily="49" charset="-122"/>
              </a:rPr>
              <a:t>与外力的大小成正比。</a:t>
            </a:r>
            <a:endParaRPr lang="zh-CN" altLang="en-US" sz="2300">
              <a:solidFill>
                <a:schemeClr val="bg1"/>
              </a:solidFill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32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3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3245" grpId="0"/>
      <p:bldP spid="22325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矩形 195585"/>
          <p:cNvSpPr>
            <a:spLocks noChangeArrowheads="1"/>
          </p:cNvSpPr>
          <p:nvPr/>
        </p:nvSpPr>
        <p:spPr bwMode="auto">
          <a:xfrm>
            <a:off x="2286000" y="304800"/>
            <a:ext cx="42481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en-US" sz="3200" b="0">
                <a:solidFill>
                  <a:srgbClr val="FF0000"/>
                </a:solidFill>
                <a:ea typeface="黑体" pitchFamily="49" charset="-122"/>
              </a:rPr>
              <a:t>二、</a:t>
            </a:r>
            <a:r>
              <a:rPr lang="zh-CN" altLang="en-US" sz="3200">
                <a:solidFill>
                  <a:srgbClr val="FF0000"/>
                </a:solidFill>
                <a:ea typeface="黑体" pitchFamily="49" charset="-122"/>
              </a:rPr>
              <a:t>弹簧测力计</a:t>
            </a:r>
          </a:p>
        </p:txBody>
      </p:sp>
      <p:sp>
        <p:nvSpPr>
          <p:cNvPr id="47106" name="Text Box 4"/>
          <p:cNvSpPr txBox="1">
            <a:spLocks noChangeArrowheads="1"/>
          </p:cNvSpPr>
          <p:nvPr/>
        </p:nvSpPr>
        <p:spPr bwMode="auto">
          <a:xfrm>
            <a:off x="838200" y="990600"/>
            <a:ext cx="5040313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240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1. </a:t>
            </a:r>
            <a:r>
              <a:rPr lang="zh-CN" altLang="en-US" sz="240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弹簧测力计的工作原理 </a:t>
            </a:r>
            <a:r>
              <a:rPr lang="zh-CN" altLang="en-US" sz="2400">
                <a:solidFill>
                  <a:srgbClr val="0000FF"/>
                </a:solidFill>
                <a:ea typeface="楷体" pitchFamily="49" charset="-122"/>
              </a:rPr>
              <a:t> </a:t>
            </a:r>
          </a:p>
        </p:txBody>
      </p:sp>
      <p:sp>
        <p:nvSpPr>
          <p:cNvPr id="47107" name="矩形 195588" descr="信纸"/>
          <p:cNvSpPr>
            <a:spLocks noChangeArrowheads="1"/>
          </p:cNvSpPr>
          <p:nvPr/>
        </p:nvSpPr>
        <p:spPr bwMode="auto">
          <a:xfrm>
            <a:off x="4724400" y="1066800"/>
            <a:ext cx="1871663" cy="481013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 w="38100" cmpd="dbl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en-US" sz="2300">
                <a:solidFill>
                  <a:srgbClr val="0000CC"/>
                </a:solidFill>
                <a:ea typeface="黑体" pitchFamily="49" charset="-122"/>
              </a:rPr>
              <a:t>弹性定律</a:t>
            </a:r>
          </a:p>
        </p:txBody>
      </p:sp>
      <p:sp>
        <p:nvSpPr>
          <p:cNvPr id="195604" name="矩形 195603"/>
          <p:cNvSpPr>
            <a:spLocks noChangeArrowheads="1"/>
          </p:cNvSpPr>
          <p:nvPr/>
        </p:nvSpPr>
        <p:spPr bwMode="auto">
          <a:xfrm>
            <a:off x="838200" y="2362200"/>
            <a:ext cx="41036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2. </a:t>
            </a:r>
            <a:r>
              <a:rPr lang="zh-CN" altLang="en-US" sz="240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弹簧测力计的结构</a:t>
            </a:r>
          </a:p>
        </p:txBody>
      </p:sp>
      <p:pic>
        <p:nvPicPr>
          <p:cNvPr id="195605" name="图片 195604" descr="t010604b401636d960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2895600"/>
            <a:ext cx="35052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5606" name="图片 195605" descr="63530405747818523854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1800" y="2819400"/>
            <a:ext cx="151765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5607" name="图片 195606" descr="jkx2s060208004"/>
          <p:cNvPicPr>
            <a:picLocks noChangeAspect="1" noChangeArrowheads="1"/>
          </p:cNvPicPr>
          <p:nvPr/>
        </p:nvPicPr>
        <p:blipFill>
          <a:blip r:embed="rId5" cstate="print"/>
          <a:srcRect l="36375" t="12091" r="50398" b="21249"/>
          <a:stretch>
            <a:fillRect/>
          </a:stretch>
        </p:blipFill>
        <p:spPr bwMode="auto">
          <a:xfrm>
            <a:off x="5486400" y="2895600"/>
            <a:ext cx="928688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5608" name="Line 5"/>
          <p:cNvSpPr>
            <a:spLocks noChangeShapeType="1"/>
          </p:cNvSpPr>
          <p:nvPr/>
        </p:nvSpPr>
        <p:spPr bwMode="auto">
          <a:xfrm flipH="1" flipV="1">
            <a:off x="3962400" y="3429000"/>
            <a:ext cx="76200" cy="5334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95609" name="矩形 195608"/>
          <p:cNvSpPr>
            <a:spLocks noChangeArrowheads="1"/>
          </p:cNvSpPr>
          <p:nvPr/>
        </p:nvSpPr>
        <p:spPr bwMode="auto">
          <a:xfrm>
            <a:off x="3657600" y="3962400"/>
            <a:ext cx="106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sym typeface="Times New Roman" pitchFamily="18" charset="0"/>
              </a:rPr>
              <a:t>吊环</a:t>
            </a:r>
          </a:p>
        </p:txBody>
      </p:sp>
      <p:sp>
        <p:nvSpPr>
          <p:cNvPr id="195610" name="Line 5"/>
          <p:cNvSpPr>
            <a:spLocks noChangeShapeType="1"/>
          </p:cNvSpPr>
          <p:nvPr/>
        </p:nvSpPr>
        <p:spPr bwMode="auto">
          <a:xfrm>
            <a:off x="2209800" y="3429000"/>
            <a:ext cx="762000" cy="5334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95611" name="矩形 195610"/>
          <p:cNvSpPr>
            <a:spLocks noChangeArrowheads="1"/>
          </p:cNvSpPr>
          <p:nvPr/>
        </p:nvSpPr>
        <p:spPr bwMode="auto">
          <a:xfrm>
            <a:off x="1524000" y="3124200"/>
            <a:ext cx="1066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000">
                <a:sym typeface="Times New Roman" pitchFamily="18" charset="0"/>
              </a:rPr>
              <a:t>指针</a:t>
            </a:r>
          </a:p>
        </p:txBody>
      </p:sp>
      <p:sp>
        <p:nvSpPr>
          <p:cNvPr id="195612" name="Line 5"/>
          <p:cNvSpPr>
            <a:spLocks noChangeShapeType="1"/>
          </p:cNvSpPr>
          <p:nvPr/>
        </p:nvSpPr>
        <p:spPr bwMode="auto">
          <a:xfrm flipH="1" flipV="1">
            <a:off x="3048000" y="4267200"/>
            <a:ext cx="381000" cy="3810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95613" name="矩形 195612"/>
          <p:cNvSpPr>
            <a:spLocks noChangeArrowheads="1"/>
          </p:cNvSpPr>
          <p:nvPr/>
        </p:nvSpPr>
        <p:spPr bwMode="auto">
          <a:xfrm>
            <a:off x="3124200" y="4648200"/>
            <a:ext cx="1219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sym typeface="Times New Roman" pitchFamily="18" charset="0"/>
              </a:rPr>
              <a:t>刻度盘</a:t>
            </a:r>
          </a:p>
        </p:txBody>
      </p:sp>
      <p:sp>
        <p:nvSpPr>
          <p:cNvPr id="195614" name="Line 5"/>
          <p:cNvSpPr>
            <a:spLocks noChangeShapeType="1"/>
          </p:cNvSpPr>
          <p:nvPr/>
        </p:nvSpPr>
        <p:spPr bwMode="auto">
          <a:xfrm flipH="1">
            <a:off x="1600200" y="6096000"/>
            <a:ext cx="762000" cy="1524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95615" name="矩形 195614"/>
          <p:cNvSpPr>
            <a:spLocks noChangeArrowheads="1"/>
          </p:cNvSpPr>
          <p:nvPr/>
        </p:nvSpPr>
        <p:spPr bwMode="auto">
          <a:xfrm>
            <a:off x="2362200" y="5791200"/>
            <a:ext cx="990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sym typeface="Times New Roman" pitchFamily="18" charset="0"/>
              </a:rPr>
              <a:t>挂钩</a:t>
            </a:r>
          </a:p>
        </p:txBody>
      </p:sp>
      <p:sp>
        <p:nvSpPr>
          <p:cNvPr id="195616" name="Line 5"/>
          <p:cNvSpPr>
            <a:spLocks noChangeShapeType="1"/>
          </p:cNvSpPr>
          <p:nvPr/>
        </p:nvSpPr>
        <p:spPr bwMode="auto">
          <a:xfrm>
            <a:off x="5029200" y="3352800"/>
            <a:ext cx="762000" cy="1524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95617" name="矩形 195616"/>
          <p:cNvSpPr>
            <a:spLocks noChangeArrowheads="1"/>
          </p:cNvSpPr>
          <p:nvPr/>
        </p:nvSpPr>
        <p:spPr bwMode="auto">
          <a:xfrm>
            <a:off x="4419600" y="3124200"/>
            <a:ext cx="990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/>
              <a:t>弹簧</a:t>
            </a:r>
          </a:p>
        </p:txBody>
      </p:sp>
      <p:pic>
        <p:nvPicPr>
          <p:cNvPr id="47122" name="Picture 60" descr="back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43400" y="6553200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23" name="Picture 64" descr="t01c7cec5e45640e58e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48200" y="6553200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24" name="图片 13329" descr="ldpi_1098026_2a1c5d7b6-dca9-4393-b961-9d4537c991ff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953000" y="6553200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25" name="TextBox 8" descr="绿色大理石"/>
          <p:cNvSpPr>
            <a:spLocks noChangeArrowheads="1"/>
          </p:cNvSpPr>
          <p:nvPr/>
        </p:nvSpPr>
        <p:spPr bwMode="auto">
          <a:xfrm>
            <a:off x="914400" y="1676400"/>
            <a:ext cx="7467600" cy="528638"/>
          </a:xfrm>
          <a:prstGeom prst="roundRect">
            <a:avLst>
              <a:gd name="adj" fmla="val 16667"/>
            </a:avLst>
          </a:prstGeom>
          <a:blipFill dpi="0" rotWithShape="1">
            <a:blip r:embed="rId11" cstate="print"/>
            <a:srcRect/>
            <a:tile tx="0" ty="0" sx="100000" sy="100000" flip="none" algn="tl"/>
          </a:blipFill>
          <a:ln w="9525">
            <a:solidFill>
              <a:srgbClr val="F79646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zh-CN" sz="2300">
                <a:solidFill>
                  <a:schemeClr val="bg1"/>
                </a:solidFill>
                <a:ea typeface="黑体" pitchFamily="49" charset="-122"/>
              </a:rPr>
              <a:t> </a:t>
            </a:r>
            <a:r>
              <a:rPr lang="zh-CN" altLang="en-US" sz="2300">
                <a:solidFill>
                  <a:schemeClr val="bg1"/>
                </a:solidFill>
                <a:ea typeface="黑体" pitchFamily="49" charset="-122"/>
              </a:rPr>
              <a:t>在弹性限度内，弹簧的</a:t>
            </a:r>
            <a:r>
              <a:rPr lang="zh-CN" altLang="en-US" sz="2300" b="0">
                <a:solidFill>
                  <a:schemeClr val="bg1"/>
                </a:solidFill>
                <a:ea typeface="黑体" pitchFamily="49" charset="-122"/>
              </a:rPr>
              <a:t>伸长量</a:t>
            </a:r>
            <a:r>
              <a:rPr lang="zh-CN" altLang="en-US" sz="2300">
                <a:solidFill>
                  <a:schemeClr val="bg1"/>
                </a:solidFill>
                <a:ea typeface="黑体" pitchFamily="49" charset="-122"/>
              </a:rPr>
              <a:t>与外力的大小成正比。</a:t>
            </a:r>
            <a:endParaRPr lang="zh-CN" altLang="en-US" sz="2300">
              <a:solidFill>
                <a:schemeClr val="bg1"/>
              </a:solidFill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1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9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9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95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95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95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95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95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195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95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95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95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604" grpId="0"/>
      <p:bldP spid="195608" grpId="0" animBg="1"/>
      <p:bldP spid="195609" grpId="0"/>
      <p:bldP spid="195610" grpId="0" animBg="1"/>
      <p:bldP spid="195611" grpId="0"/>
      <p:bldP spid="195612" grpId="0" animBg="1"/>
      <p:bldP spid="195613" grpId="0"/>
      <p:bldP spid="195614" grpId="0" animBg="1"/>
      <p:bldP spid="195615" grpId="0"/>
      <p:bldP spid="195616" grpId="0" animBg="1"/>
      <p:bldP spid="1956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矩形 225281"/>
          <p:cNvSpPr>
            <a:spLocks noChangeArrowheads="1"/>
          </p:cNvSpPr>
          <p:nvPr/>
        </p:nvSpPr>
        <p:spPr bwMode="auto">
          <a:xfrm>
            <a:off x="2286000" y="304800"/>
            <a:ext cx="42481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en-US" sz="3200" b="0">
                <a:solidFill>
                  <a:srgbClr val="FF0000"/>
                </a:solidFill>
                <a:ea typeface="黑体" pitchFamily="49" charset="-122"/>
              </a:rPr>
              <a:t>二、</a:t>
            </a:r>
            <a:r>
              <a:rPr lang="zh-CN" altLang="en-US" sz="3200">
                <a:solidFill>
                  <a:srgbClr val="FF0000"/>
                </a:solidFill>
                <a:ea typeface="黑体" pitchFamily="49" charset="-122"/>
              </a:rPr>
              <a:t>弹簧测力计</a:t>
            </a:r>
          </a:p>
        </p:txBody>
      </p:sp>
      <p:grpSp>
        <p:nvGrpSpPr>
          <p:cNvPr id="2" name="组合 380933"/>
          <p:cNvGrpSpPr>
            <a:grpSpLocks/>
          </p:cNvGrpSpPr>
          <p:nvPr/>
        </p:nvGrpSpPr>
        <p:grpSpPr bwMode="auto">
          <a:xfrm>
            <a:off x="1066800" y="990600"/>
            <a:ext cx="1219200" cy="533400"/>
            <a:chOff x="0" y="0"/>
            <a:chExt cx="2231" cy="553"/>
          </a:xfrm>
        </p:grpSpPr>
        <p:pic>
          <p:nvPicPr>
            <p:cNvPr id="48131" name="圆角矩形 1"/>
            <p:cNvPicPr>
              <a:picLocks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0"/>
              <a:ext cx="2231" cy="5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8132" name="文本框 380935"/>
            <p:cNvSpPr txBox="1">
              <a:spLocks noChangeArrowheads="1"/>
            </p:cNvSpPr>
            <p:nvPr/>
          </p:nvSpPr>
          <p:spPr bwMode="auto">
            <a:xfrm>
              <a:off x="60" y="78"/>
              <a:ext cx="2116" cy="4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lnSpc>
                  <a:spcPct val="90000"/>
                </a:lnSpc>
              </a:pPr>
              <a:r>
                <a:rPr lang="zh-CN" altLang="en-US" sz="2400">
                  <a:solidFill>
                    <a:srgbClr val="FFFFFF"/>
                  </a:solidFill>
                  <a:latin typeface="宋体" pitchFamily="2" charset="-122"/>
                </a:rPr>
                <a:t>实 验</a:t>
              </a:r>
            </a:p>
          </p:txBody>
        </p:sp>
      </p:grpSp>
      <p:sp>
        <p:nvSpPr>
          <p:cNvPr id="225303" name="Text Box 4"/>
          <p:cNvSpPr txBox="1">
            <a:spLocks noChangeArrowheads="1"/>
          </p:cNvSpPr>
          <p:nvPr/>
        </p:nvSpPr>
        <p:spPr bwMode="auto">
          <a:xfrm>
            <a:off x="2286000" y="990600"/>
            <a:ext cx="3455988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2400">
                <a:solidFill>
                  <a:srgbClr val="006600"/>
                </a:solidFill>
                <a:latin typeface="黑体" pitchFamily="49" charset="-122"/>
                <a:ea typeface="黑体" pitchFamily="49" charset="-122"/>
              </a:rPr>
              <a:t>练习使用弹簧测力计 </a:t>
            </a:r>
          </a:p>
        </p:txBody>
      </p:sp>
      <p:sp>
        <p:nvSpPr>
          <p:cNvPr id="225304" name="矩形 225303"/>
          <p:cNvSpPr>
            <a:spLocks noChangeArrowheads="1"/>
          </p:cNvSpPr>
          <p:nvPr/>
        </p:nvSpPr>
        <p:spPr bwMode="auto">
          <a:xfrm>
            <a:off x="457200" y="1600200"/>
            <a:ext cx="4953000" cy="54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5000"/>
              </a:lnSpc>
            </a:pPr>
            <a:r>
              <a:rPr lang="en-US" altLang="zh-CN" sz="2200">
                <a:solidFill>
                  <a:srgbClr val="FF0000"/>
                </a:solidFill>
              </a:rPr>
              <a:t>      </a:t>
            </a:r>
            <a:r>
              <a:rPr lang="zh-CN" altLang="en-US" sz="2200">
                <a:solidFill>
                  <a:srgbClr val="FF0000"/>
                </a:solidFill>
                <a:ea typeface="黑体" pitchFamily="49" charset="-122"/>
              </a:rPr>
              <a:t>使用前：</a:t>
            </a:r>
            <a:r>
              <a:rPr lang="zh-CN" altLang="en-US" sz="2200">
                <a:solidFill>
                  <a:srgbClr val="0000CC"/>
                </a:solidFill>
                <a:ea typeface="黑体" pitchFamily="49" charset="-122"/>
              </a:rPr>
              <a:t>两看 一调 一试 </a:t>
            </a:r>
            <a:endParaRPr lang="zh-CN" altLang="en-US" sz="2200">
              <a:solidFill>
                <a:srgbClr val="0000CC"/>
              </a:solidFill>
            </a:endParaRPr>
          </a:p>
        </p:txBody>
      </p:sp>
      <p:sp>
        <p:nvSpPr>
          <p:cNvPr id="225305" name="矩形 225304"/>
          <p:cNvSpPr>
            <a:spLocks noChangeArrowheads="1"/>
          </p:cNvSpPr>
          <p:nvPr/>
        </p:nvSpPr>
        <p:spPr bwMode="auto">
          <a:xfrm>
            <a:off x="685800" y="2133600"/>
            <a:ext cx="65166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2200">
                <a:solidFill>
                  <a:schemeClr val="hlink"/>
                </a:solidFill>
                <a:ea typeface="黑体" pitchFamily="49" charset="-122"/>
              </a:rPr>
              <a:t>一看量程</a:t>
            </a:r>
            <a:r>
              <a:rPr lang="zh-CN" altLang="en-US" sz="2200"/>
              <a:t>  </a:t>
            </a:r>
            <a:r>
              <a:rPr lang="zh-CN" altLang="en-US" sz="2100"/>
              <a:t>观察测量范围，选择量程合适的测力计；</a:t>
            </a:r>
            <a:r>
              <a:rPr lang="zh-CN" altLang="en-US" sz="2100" b="0"/>
              <a:t>   </a:t>
            </a:r>
          </a:p>
        </p:txBody>
      </p:sp>
      <p:sp>
        <p:nvSpPr>
          <p:cNvPr id="225306" name="Text Box 4"/>
          <p:cNvSpPr txBox="1">
            <a:spLocks noChangeArrowheads="1"/>
          </p:cNvSpPr>
          <p:nvPr/>
        </p:nvSpPr>
        <p:spPr bwMode="auto">
          <a:xfrm>
            <a:off x="838200" y="2667000"/>
            <a:ext cx="6019800" cy="390525"/>
          </a:xfrm>
          <a:prstGeom prst="rect">
            <a:avLst/>
          </a:prstGeom>
          <a:noFill/>
          <a:ln w="9525">
            <a:solidFill>
              <a:srgbClr val="FF0000"/>
            </a:solidFill>
            <a:prstDash val="dashDot"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CN" altLang="en-US" sz="2100">
                <a:solidFill>
                  <a:srgbClr val="FF0000"/>
                </a:solidFill>
                <a:latin typeface="宋体" pitchFamily="2" charset="-122"/>
              </a:rPr>
              <a:t>练一练：</a:t>
            </a:r>
            <a:r>
              <a:rPr lang="zh-CN" altLang="en-US" sz="2100">
                <a:solidFill>
                  <a:srgbClr val="006600"/>
                </a:solidFill>
                <a:latin typeface="宋体" pitchFamily="2" charset="-122"/>
              </a:rPr>
              <a:t>指出右图中弹簧测力计的量程 </a:t>
            </a:r>
          </a:p>
        </p:txBody>
      </p:sp>
      <p:pic>
        <p:nvPicPr>
          <p:cNvPr id="225307" name="Picture 8" descr="苛"/>
          <p:cNvPicPr>
            <a:picLocks noChangeAspect="1" noChangeArrowheads="1"/>
          </p:cNvPicPr>
          <p:nvPr/>
        </p:nvPicPr>
        <p:blipFill>
          <a:blip r:embed="rId5" cstate="print"/>
          <a:srcRect r="79982"/>
          <a:stretch>
            <a:fillRect/>
          </a:stretch>
        </p:blipFill>
        <p:spPr bwMode="auto">
          <a:xfrm>
            <a:off x="7239000" y="457200"/>
            <a:ext cx="1138238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08" name="Picture 8" descr="苛"/>
          <p:cNvPicPr>
            <a:picLocks noChangeAspect="1" noChangeArrowheads="1"/>
          </p:cNvPicPr>
          <p:nvPr/>
        </p:nvPicPr>
        <p:blipFill>
          <a:blip r:embed="rId5" cstate="print"/>
          <a:srcRect l="40042" r="37991"/>
          <a:stretch>
            <a:fillRect/>
          </a:stretch>
        </p:blipFill>
        <p:spPr bwMode="auto">
          <a:xfrm>
            <a:off x="7162800" y="457200"/>
            <a:ext cx="1192213" cy="4648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225309" name="矩形 225308"/>
          <p:cNvSpPr>
            <a:spLocks noChangeArrowheads="1"/>
          </p:cNvSpPr>
          <p:nvPr/>
        </p:nvSpPr>
        <p:spPr bwMode="auto">
          <a:xfrm>
            <a:off x="685800" y="2590800"/>
            <a:ext cx="6553200" cy="5111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2200">
                <a:solidFill>
                  <a:schemeClr val="hlink"/>
                </a:solidFill>
                <a:ea typeface="黑体" pitchFamily="49" charset="-122"/>
              </a:rPr>
              <a:t>二看最小分度值</a:t>
            </a:r>
            <a:r>
              <a:rPr lang="zh-CN" altLang="en-US" sz="2200"/>
              <a:t>  </a:t>
            </a:r>
            <a:r>
              <a:rPr lang="zh-CN" altLang="en-US" sz="2100"/>
              <a:t>它决定弹簧测力计的精确度；</a:t>
            </a:r>
          </a:p>
        </p:txBody>
      </p:sp>
      <p:sp>
        <p:nvSpPr>
          <p:cNvPr id="225310" name="Text Box 4"/>
          <p:cNvSpPr txBox="1">
            <a:spLocks noChangeArrowheads="1"/>
          </p:cNvSpPr>
          <p:nvPr/>
        </p:nvSpPr>
        <p:spPr bwMode="auto">
          <a:xfrm>
            <a:off x="838200" y="3200400"/>
            <a:ext cx="6019800" cy="390525"/>
          </a:xfrm>
          <a:prstGeom prst="rect">
            <a:avLst/>
          </a:prstGeom>
          <a:noFill/>
          <a:ln w="9525">
            <a:solidFill>
              <a:srgbClr val="FF0000"/>
            </a:solidFill>
            <a:prstDash val="dashDot"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CN" altLang="en-US" sz="210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练一练：</a:t>
            </a:r>
            <a:r>
              <a:rPr lang="zh-CN" altLang="en-US" sz="2100">
                <a:solidFill>
                  <a:srgbClr val="006600"/>
                </a:solidFill>
                <a:latin typeface="楷体" pitchFamily="49" charset="-122"/>
                <a:ea typeface="楷体" pitchFamily="49" charset="-122"/>
              </a:rPr>
              <a:t>指出右图中弹簧测力计的分度值 </a:t>
            </a:r>
          </a:p>
        </p:txBody>
      </p:sp>
      <p:sp>
        <p:nvSpPr>
          <p:cNvPr id="225311" name="矩形 225310"/>
          <p:cNvSpPr>
            <a:spLocks noChangeArrowheads="1"/>
          </p:cNvSpPr>
          <p:nvPr/>
        </p:nvSpPr>
        <p:spPr bwMode="auto">
          <a:xfrm>
            <a:off x="609600" y="3124200"/>
            <a:ext cx="6400800" cy="527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200">
                <a:solidFill>
                  <a:srgbClr val="FF0000"/>
                </a:solidFill>
              </a:rPr>
              <a:t> </a:t>
            </a:r>
            <a:r>
              <a:rPr lang="zh-CN" altLang="en-US" sz="2200">
                <a:solidFill>
                  <a:schemeClr val="hlink"/>
                </a:solidFill>
                <a:ea typeface="黑体" pitchFamily="49" charset="-122"/>
              </a:rPr>
              <a:t>一调</a:t>
            </a:r>
            <a:r>
              <a:rPr lang="zh-CN" altLang="en-US" sz="2200">
                <a:solidFill>
                  <a:srgbClr val="0000CC"/>
                </a:solidFill>
              </a:rPr>
              <a:t>  </a:t>
            </a:r>
            <a:r>
              <a:rPr lang="zh-CN" altLang="en-US" sz="2100"/>
              <a:t>若指针未在零刻度线，指针应调零；</a:t>
            </a:r>
          </a:p>
        </p:txBody>
      </p:sp>
      <p:sp>
        <p:nvSpPr>
          <p:cNvPr id="225312" name="矩形 225311"/>
          <p:cNvSpPr>
            <a:spLocks noChangeArrowheads="1"/>
          </p:cNvSpPr>
          <p:nvPr/>
        </p:nvSpPr>
        <p:spPr bwMode="auto">
          <a:xfrm>
            <a:off x="609600" y="3581400"/>
            <a:ext cx="6629400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2200">
                <a:solidFill>
                  <a:srgbClr val="FF0000"/>
                </a:solidFill>
              </a:rPr>
              <a:t> </a:t>
            </a:r>
            <a:r>
              <a:rPr lang="zh-CN" altLang="en-US" sz="2200">
                <a:solidFill>
                  <a:schemeClr val="hlink"/>
                </a:solidFill>
                <a:ea typeface="黑体" pitchFamily="49" charset="-122"/>
              </a:rPr>
              <a:t>一试</a:t>
            </a:r>
            <a:r>
              <a:rPr lang="zh-CN" altLang="en-US" sz="2200">
                <a:solidFill>
                  <a:srgbClr val="0000FF"/>
                </a:solidFill>
              </a:rPr>
              <a:t>  </a:t>
            </a:r>
            <a:r>
              <a:rPr lang="zh-CN" altLang="en-US" sz="2100"/>
              <a:t>来回试拉几下弹簧，检查是否存在摩擦，避免</a:t>
            </a:r>
          </a:p>
        </p:txBody>
      </p:sp>
      <p:sp>
        <p:nvSpPr>
          <p:cNvPr id="225313" name="矩形 225312"/>
          <p:cNvSpPr>
            <a:spLocks noChangeArrowheads="1"/>
          </p:cNvSpPr>
          <p:nvPr/>
        </p:nvSpPr>
        <p:spPr bwMode="auto">
          <a:xfrm>
            <a:off x="685800" y="4038600"/>
            <a:ext cx="6553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100"/>
              <a:t>指针、弹簧和外壳之间卡壳而影响测量。</a:t>
            </a:r>
          </a:p>
        </p:txBody>
      </p:sp>
      <p:sp>
        <p:nvSpPr>
          <p:cNvPr id="225315" name="矩形 225314"/>
          <p:cNvSpPr>
            <a:spLocks noChangeArrowheads="1"/>
          </p:cNvSpPr>
          <p:nvPr/>
        </p:nvSpPr>
        <p:spPr bwMode="auto">
          <a:xfrm>
            <a:off x="609600" y="4572000"/>
            <a:ext cx="8229600" cy="134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en-US" altLang="zh-CN" sz="2200">
                <a:solidFill>
                  <a:srgbClr val="FF0000"/>
                </a:solidFill>
                <a:ea typeface="黑体" pitchFamily="49" charset="-122"/>
              </a:rPr>
              <a:t>   </a:t>
            </a:r>
            <a:r>
              <a:rPr lang="zh-CN" altLang="en-US" sz="2200">
                <a:solidFill>
                  <a:srgbClr val="FF0000"/>
                </a:solidFill>
                <a:ea typeface="黑体" pitchFamily="49" charset="-122"/>
              </a:rPr>
              <a:t>测量时：</a:t>
            </a:r>
            <a:r>
              <a:rPr lang="zh-CN" altLang="en-US" sz="2200">
                <a:solidFill>
                  <a:srgbClr val="0000CC"/>
                </a:solidFill>
                <a:ea typeface="黑体" pitchFamily="49" charset="-122"/>
              </a:rPr>
              <a:t>顺拉直看 </a:t>
            </a:r>
          </a:p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zh-CN" altLang="en-US" sz="2200">
                <a:solidFill>
                  <a:srgbClr val="FF0000"/>
                </a:solidFill>
                <a:ea typeface="黑体" pitchFamily="49" charset="-122"/>
              </a:rPr>
              <a:t>       </a:t>
            </a:r>
            <a:r>
              <a:rPr lang="zh-CN" altLang="en-US" sz="2100"/>
              <a:t>拉力的方向要与弹簧轴的方向一致。读数时视线必须与刻度盘垂直，待指针稳定后才读数。</a:t>
            </a:r>
          </a:p>
        </p:txBody>
      </p:sp>
      <p:sp>
        <p:nvSpPr>
          <p:cNvPr id="225316" name="矩形 225315"/>
          <p:cNvSpPr>
            <a:spLocks noChangeArrowheads="1"/>
          </p:cNvSpPr>
          <p:nvPr/>
        </p:nvSpPr>
        <p:spPr bwMode="auto">
          <a:xfrm>
            <a:off x="4572000" y="1524000"/>
            <a:ext cx="2438400" cy="5476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300">
                <a:solidFill>
                  <a:srgbClr val="FF0000"/>
                </a:solidFill>
              </a:rPr>
              <a:t> </a:t>
            </a:r>
            <a:r>
              <a:rPr lang="en-US" altLang="zh-CN" sz="2300">
                <a:solidFill>
                  <a:srgbClr val="0000CC"/>
                </a:solidFill>
                <a:ea typeface="黑体" pitchFamily="49" charset="-122"/>
              </a:rPr>
              <a:t> </a:t>
            </a:r>
            <a:r>
              <a:rPr lang="zh-CN" altLang="en-US" sz="2300">
                <a:solidFill>
                  <a:srgbClr val="FF0000"/>
                </a:solidFill>
                <a:ea typeface="楷体" pitchFamily="49" charset="-122"/>
              </a:rPr>
              <a:t>量程</a:t>
            </a:r>
            <a:r>
              <a:rPr lang="zh-CN" altLang="en-US" sz="2300">
                <a:solidFill>
                  <a:srgbClr val="FF0000"/>
                </a:solidFill>
                <a:ea typeface="华文新魏" pitchFamily="2" charset="-122"/>
              </a:rPr>
              <a:t>：</a:t>
            </a:r>
            <a:r>
              <a:rPr lang="en-US" altLang="zh-CN" sz="2300">
                <a:latin typeface="华文新魏" pitchFamily="2" charset="-122"/>
                <a:ea typeface="华文新魏" pitchFamily="2" charset="-122"/>
              </a:rPr>
              <a:t>0</a:t>
            </a:r>
            <a:r>
              <a:rPr lang="zh-CN" altLang="en-US" sz="2300">
                <a:latin typeface="华文新魏" pitchFamily="2" charset="-122"/>
                <a:ea typeface="华文新魏" pitchFamily="2" charset="-122"/>
              </a:rPr>
              <a:t>～</a:t>
            </a:r>
            <a:r>
              <a:rPr lang="en-US" altLang="zh-CN" sz="2300">
                <a:latin typeface="华文新魏" pitchFamily="2" charset="-122"/>
                <a:ea typeface="华文新魏" pitchFamily="2" charset="-122"/>
              </a:rPr>
              <a:t>5N</a:t>
            </a:r>
          </a:p>
        </p:txBody>
      </p:sp>
      <p:sp>
        <p:nvSpPr>
          <p:cNvPr id="225317" name="矩形 225316"/>
          <p:cNvSpPr>
            <a:spLocks noChangeArrowheads="1"/>
          </p:cNvSpPr>
          <p:nvPr/>
        </p:nvSpPr>
        <p:spPr bwMode="auto">
          <a:xfrm>
            <a:off x="4648200" y="1524000"/>
            <a:ext cx="2438400" cy="5476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300">
                <a:solidFill>
                  <a:srgbClr val="FF0000"/>
                </a:solidFill>
              </a:rPr>
              <a:t> </a:t>
            </a:r>
            <a:r>
              <a:rPr lang="en-US" altLang="zh-CN" sz="2300">
                <a:solidFill>
                  <a:srgbClr val="0000CC"/>
                </a:solidFill>
                <a:ea typeface="黑体" pitchFamily="49" charset="-122"/>
              </a:rPr>
              <a:t> </a:t>
            </a:r>
            <a:r>
              <a:rPr lang="zh-CN" altLang="en-US" sz="2300">
                <a:solidFill>
                  <a:srgbClr val="FF0000"/>
                </a:solidFill>
                <a:ea typeface="楷体" pitchFamily="49" charset="-122"/>
              </a:rPr>
              <a:t>量程</a:t>
            </a:r>
            <a:r>
              <a:rPr lang="zh-CN" altLang="en-US" sz="2300">
                <a:solidFill>
                  <a:srgbClr val="FF0000"/>
                </a:solidFill>
                <a:ea typeface="华文新魏" pitchFamily="2" charset="-122"/>
              </a:rPr>
              <a:t>：</a:t>
            </a:r>
            <a:r>
              <a:rPr lang="en-US" altLang="zh-CN" sz="2300">
                <a:latin typeface="华文新魏" pitchFamily="2" charset="-122"/>
                <a:ea typeface="华文新魏" pitchFamily="2" charset="-122"/>
              </a:rPr>
              <a:t>0</a:t>
            </a:r>
            <a:r>
              <a:rPr lang="zh-CN" altLang="en-US" sz="2300">
                <a:latin typeface="华文新魏" pitchFamily="2" charset="-122"/>
                <a:ea typeface="华文新魏" pitchFamily="2" charset="-122"/>
              </a:rPr>
              <a:t>～</a:t>
            </a:r>
            <a:r>
              <a:rPr lang="en-US" altLang="zh-CN" sz="2300">
                <a:latin typeface="华文新魏" pitchFamily="2" charset="-122"/>
                <a:ea typeface="华文新魏" pitchFamily="2" charset="-122"/>
              </a:rPr>
              <a:t>2.5N</a:t>
            </a:r>
          </a:p>
        </p:txBody>
      </p:sp>
      <p:sp>
        <p:nvSpPr>
          <p:cNvPr id="225318" name="矩形 225317"/>
          <p:cNvSpPr>
            <a:spLocks noChangeArrowheads="1"/>
          </p:cNvSpPr>
          <p:nvPr/>
        </p:nvSpPr>
        <p:spPr bwMode="auto">
          <a:xfrm>
            <a:off x="4648200" y="1524000"/>
            <a:ext cx="2438400" cy="5476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300">
                <a:solidFill>
                  <a:srgbClr val="FF0000"/>
                </a:solidFill>
              </a:rPr>
              <a:t> </a:t>
            </a:r>
            <a:r>
              <a:rPr lang="en-US" altLang="zh-CN" sz="2300">
                <a:solidFill>
                  <a:srgbClr val="0000CC"/>
                </a:solidFill>
                <a:ea typeface="黑体" pitchFamily="49" charset="-122"/>
              </a:rPr>
              <a:t> </a:t>
            </a:r>
            <a:r>
              <a:rPr lang="zh-CN" altLang="en-US" sz="2300">
                <a:solidFill>
                  <a:srgbClr val="FF0000"/>
                </a:solidFill>
                <a:ea typeface="楷体" pitchFamily="49" charset="-122"/>
              </a:rPr>
              <a:t>分度值</a:t>
            </a:r>
            <a:r>
              <a:rPr lang="zh-CN" altLang="en-US" sz="2300">
                <a:solidFill>
                  <a:srgbClr val="FF0000"/>
                </a:solidFill>
                <a:ea typeface="华文新魏" pitchFamily="2" charset="-122"/>
              </a:rPr>
              <a:t>：</a:t>
            </a:r>
            <a:r>
              <a:rPr lang="en-US" altLang="zh-CN" sz="2300">
                <a:latin typeface="华文新魏" pitchFamily="2" charset="-122"/>
                <a:ea typeface="华文新魏" pitchFamily="2" charset="-122"/>
              </a:rPr>
              <a:t>0.05N</a:t>
            </a:r>
          </a:p>
        </p:txBody>
      </p:sp>
      <p:sp>
        <p:nvSpPr>
          <p:cNvPr id="225319" name="矩形 225318"/>
          <p:cNvSpPr>
            <a:spLocks noChangeArrowheads="1"/>
          </p:cNvSpPr>
          <p:nvPr/>
        </p:nvSpPr>
        <p:spPr bwMode="auto">
          <a:xfrm>
            <a:off x="4800600" y="1524000"/>
            <a:ext cx="2438400" cy="5476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300">
                <a:solidFill>
                  <a:srgbClr val="FF0000"/>
                </a:solidFill>
              </a:rPr>
              <a:t> </a:t>
            </a:r>
            <a:r>
              <a:rPr lang="en-US" altLang="zh-CN" sz="2300">
                <a:solidFill>
                  <a:srgbClr val="0000CC"/>
                </a:solidFill>
                <a:ea typeface="黑体" pitchFamily="49" charset="-122"/>
              </a:rPr>
              <a:t> </a:t>
            </a:r>
            <a:r>
              <a:rPr lang="zh-CN" altLang="en-US" sz="2300">
                <a:solidFill>
                  <a:srgbClr val="FF0000"/>
                </a:solidFill>
                <a:ea typeface="楷体" pitchFamily="49" charset="-122"/>
              </a:rPr>
              <a:t>分度值</a:t>
            </a:r>
            <a:r>
              <a:rPr lang="zh-CN" altLang="en-US" sz="2300">
                <a:solidFill>
                  <a:srgbClr val="FF0000"/>
                </a:solidFill>
                <a:ea typeface="华文新魏" pitchFamily="2" charset="-122"/>
              </a:rPr>
              <a:t>：</a:t>
            </a:r>
            <a:r>
              <a:rPr lang="en-US" altLang="zh-CN" sz="2300">
                <a:latin typeface="华文新魏" pitchFamily="2" charset="-122"/>
                <a:ea typeface="华文新魏" pitchFamily="2" charset="-122"/>
              </a:rPr>
              <a:t>0.1N</a:t>
            </a:r>
          </a:p>
        </p:txBody>
      </p:sp>
      <p:pic>
        <p:nvPicPr>
          <p:cNvPr id="48149" name="Picture 60" descr="back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43400" y="6553200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50" name="Picture 64" descr="t01c7cec5e45640e58e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48200" y="6553200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51" name="图片 13329" descr="ldpi_1098026_2a1c5d7b6-dca9-4393-b961-9d4537c991ff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953000" y="6553200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54" name="TextBox 14"/>
          <p:cNvSpPr txBox="1">
            <a:spLocks noChangeArrowheads="1"/>
          </p:cNvSpPr>
          <p:nvPr/>
        </p:nvSpPr>
        <p:spPr bwMode="auto">
          <a:xfrm>
            <a:off x="685800" y="5943600"/>
            <a:ext cx="7848600" cy="450850"/>
          </a:xfrm>
          <a:prstGeom prst="rect">
            <a:avLst/>
          </a:prstGeom>
          <a:solidFill>
            <a:schemeClr val="hlink"/>
          </a:solidFill>
          <a:ln w="38100">
            <a:solidFill>
              <a:schemeClr val="bg1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algn="ctr"/>
            <a:r>
              <a:rPr lang="zh-CN" altLang="en-US" sz="2100">
                <a:solidFill>
                  <a:schemeClr val="bg1"/>
                </a:solidFill>
              </a:rPr>
              <a:t>注意：所测的力的大小不得超过测力计的最大量程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25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25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253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25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25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253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253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253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25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25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253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253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225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2253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2253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225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48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3" grpId="0"/>
      <p:bldP spid="225305" grpId="0"/>
      <p:bldP spid="225306" grpId="0" animBg="1"/>
      <p:bldP spid="225306" grpId="1" animBg="1"/>
      <p:bldP spid="225309" grpId="0" animBg="1"/>
      <p:bldP spid="225310" grpId="0" animBg="1"/>
      <p:bldP spid="225311" grpId="0" animBg="1"/>
      <p:bldP spid="225315" grpId="0"/>
      <p:bldP spid="225316" grpId="0" animBg="1"/>
      <p:bldP spid="225316" grpId="1" animBg="1"/>
      <p:bldP spid="225316" grpId="2" animBg="1"/>
      <p:bldP spid="225317" grpId="0" animBg="1"/>
      <p:bldP spid="225317" grpId="1" animBg="1"/>
      <p:bldP spid="225318" grpId="0" animBg="1"/>
      <p:bldP spid="225318" grpId="1" animBg="1"/>
      <p:bldP spid="225319" grpId="0" animBg="1"/>
      <p:bldP spid="4815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矩形 230401"/>
          <p:cNvSpPr>
            <a:spLocks noChangeArrowheads="1"/>
          </p:cNvSpPr>
          <p:nvPr/>
        </p:nvSpPr>
        <p:spPr bwMode="auto">
          <a:xfrm>
            <a:off x="2286000" y="304800"/>
            <a:ext cx="42481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en-US" sz="3200" b="0">
                <a:solidFill>
                  <a:srgbClr val="FF0000"/>
                </a:solidFill>
                <a:ea typeface="黑体" pitchFamily="49" charset="-122"/>
              </a:rPr>
              <a:t>二、</a:t>
            </a:r>
            <a:r>
              <a:rPr lang="zh-CN" altLang="en-US" sz="3200">
                <a:solidFill>
                  <a:srgbClr val="FF0000"/>
                </a:solidFill>
                <a:ea typeface="黑体" pitchFamily="49" charset="-122"/>
              </a:rPr>
              <a:t>弹簧测力计</a:t>
            </a:r>
          </a:p>
        </p:txBody>
      </p:sp>
      <p:sp>
        <p:nvSpPr>
          <p:cNvPr id="49154" name="Text Box 4"/>
          <p:cNvSpPr txBox="1">
            <a:spLocks noChangeArrowheads="1"/>
          </p:cNvSpPr>
          <p:nvPr/>
        </p:nvSpPr>
        <p:spPr bwMode="auto">
          <a:xfrm>
            <a:off x="2286000" y="990600"/>
            <a:ext cx="3455988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2400">
                <a:solidFill>
                  <a:srgbClr val="006600"/>
                </a:solidFill>
                <a:latin typeface="黑体" pitchFamily="49" charset="-122"/>
                <a:ea typeface="黑体" pitchFamily="49" charset="-122"/>
              </a:rPr>
              <a:t>练习使用弹簧测力计 </a:t>
            </a:r>
          </a:p>
        </p:txBody>
      </p:sp>
      <p:sp>
        <p:nvSpPr>
          <p:cNvPr id="49155" name="矩形 230406"/>
          <p:cNvSpPr>
            <a:spLocks noChangeArrowheads="1"/>
          </p:cNvSpPr>
          <p:nvPr/>
        </p:nvSpPr>
        <p:spPr bwMode="auto">
          <a:xfrm>
            <a:off x="457200" y="1600200"/>
            <a:ext cx="4953000" cy="54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5000"/>
              </a:lnSpc>
            </a:pPr>
            <a:r>
              <a:rPr lang="en-US" altLang="zh-CN" sz="2200">
                <a:solidFill>
                  <a:srgbClr val="FF0000"/>
                </a:solidFill>
              </a:rPr>
              <a:t>      </a:t>
            </a:r>
            <a:r>
              <a:rPr lang="zh-CN" altLang="en-US" sz="2200">
                <a:solidFill>
                  <a:srgbClr val="FF0000"/>
                </a:solidFill>
                <a:ea typeface="黑体" pitchFamily="49" charset="-122"/>
              </a:rPr>
              <a:t>使用前：</a:t>
            </a:r>
            <a:r>
              <a:rPr lang="zh-CN" altLang="en-US" sz="2200">
                <a:solidFill>
                  <a:srgbClr val="0000CC"/>
                </a:solidFill>
                <a:ea typeface="黑体" pitchFamily="49" charset="-122"/>
              </a:rPr>
              <a:t>两看 一调 一试 </a:t>
            </a:r>
            <a:endParaRPr lang="zh-CN" altLang="en-US" sz="2200">
              <a:solidFill>
                <a:srgbClr val="0000CC"/>
              </a:solidFill>
            </a:endParaRPr>
          </a:p>
        </p:txBody>
      </p:sp>
      <p:sp>
        <p:nvSpPr>
          <p:cNvPr id="49156" name="矩形 230409"/>
          <p:cNvSpPr>
            <a:spLocks noChangeArrowheads="1"/>
          </p:cNvSpPr>
          <p:nvPr/>
        </p:nvSpPr>
        <p:spPr bwMode="auto">
          <a:xfrm>
            <a:off x="4724400" y="1676400"/>
            <a:ext cx="3657600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5000"/>
              </a:lnSpc>
              <a:spcBef>
                <a:spcPct val="25000"/>
              </a:spcBef>
            </a:pPr>
            <a:r>
              <a:rPr lang="en-US" altLang="zh-CN" sz="2200">
                <a:solidFill>
                  <a:srgbClr val="FF0000"/>
                </a:solidFill>
                <a:ea typeface="黑体" pitchFamily="49" charset="-122"/>
              </a:rPr>
              <a:t>   </a:t>
            </a:r>
            <a:r>
              <a:rPr lang="zh-CN" altLang="en-US" sz="2200">
                <a:solidFill>
                  <a:srgbClr val="FF0000"/>
                </a:solidFill>
                <a:ea typeface="黑体" pitchFamily="49" charset="-122"/>
              </a:rPr>
              <a:t>测量时：</a:t>
            </a:r>
            <a:r>
              <a:rPr lang="zh-CN" altLang="en-US" sz="2200">
                <a:solidFill>
                  <a:srgbClr val="0000CC"/>
                </a:solidFill>
                <a:ea typeface="黑体" pitchFamily="49" charset="-122"/>
              </a:rPr>
              <a:t>顺拉直看 </a:t>
            </a:r>
            <a:endParaRPr lang="zh-CN" altLang="en-US" sz="210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990600" y="2286000"/>
            <a:ext cx="1143000" cy="457200"/>
            <a:chOff x="0" y="0"/>
            <a:chExt cx="2231" cy="553"/>
          </a:xfrm>
        </p:grpSpPr>
        <p:pic>
          <p:nvPicPr>
            <p:cNvPr id="49158" name="圆角矩形 1"/>
            <p:cNvPicPr>
              <a:picLocks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0"/>
              <a:ext cx="2231" cy="5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9159" name="Text Box 6"/>
            <p:cNvSpPr txBox="1">
              <a:spLocks noChangeArrowheads="1"/>
            </p:cNvSpPr>
            <p:nvPr/>
          </p:nvSpPr>
          <p:spPr bwMode="auto">
            <a:xfrm>
              <a:off x="60" y="78"/>
              <a:ext cx="2116" cy="4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lnSpc>
                  <a:spcPct val="90000"/>
                </a:lnSpc>
              </a:pPr>
              <a:r>
                <a:rPr lang="zh-CN" altLang="en-US" sz="2400">
                  <a:solidFill>
                    <a:srgbClr val="FFFFFF"/>
                  </a:solidFill>
                  <a:latin typeface="宋体" pitchFamily="2" charset="-122"/>
                </a:rPr>
                <a:t>演 示</a:t>
              </a:r>
            </a:p>
          </p:txBody>
        </p:sp>
      </p:grpSp>
      <p:pic>
        <p:nvPicPr>
          <p:cNvPr id="49160" name="Picture 60" descr="back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43400" y="6553200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61" name="Picture 64" descr="t01c7cec5e45640e58e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48200" y="6553200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62" name="图片 13329" descr="ldpi_1098026_2a1c5d7b6-dca9-4393-b961-9d4537c991ff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953000" y="6553200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0419" name="7.3弹簧测力计的使用_高清.avi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590800" y="2819400"/>
            <a:ext cx="4648200" cy="348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0420" name="Oval 8" descr="0002">
            <a:hlinkClick r:id="rId11" action="ppaction://hlinkfile"/>
          </p:cNvPr>
          <p:cNvSpPr>
            <a:spLocks noChangeArrowheads="1"/>
          </p:cNvSpPr>
          <p:nvPr/>
        </p:nvSpPr>
        <p:spPr bwMode="auto">
          <a:xfrm>
            <a:off x="1905000" y="4419600"/>
            <a:ext cx="381000" cy="304800"/>
          </a:xfrm>
          <a:prstGeom prst="ellipse">
            <a:avLst/>
          </a:prstGeom>
          <a:blipFill dpi="0" rotWithShape="1">
            <a:blip r:embed="rId12" cstate="print"/>
            <a:srcRect/>
            <a:stretch>
              <a:fillRect/>
            </a:stretch>
          </a:blipFill>
          <a:ln w="22225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zh-CN" altLang="zh-CN" b="0"/>
          </a:p>
        </p:txBody>
      </p:sp>
      <p:grpSp>
        <p:nvGrpSpPr>
          <p:cNvPr id="3" name="组合 380933"/>
          <p:cNvGrpSpPr>
            <a:grpSpLocks/>
          </p:cNvGrpSpPr>
          <p:nvPr/>
        </p:nvGrpSpPr>
        <p:grpSpPr bwMode="auto">
          <a:xfrm>
            <a:off x="1066800" y="990600"/>
            <a:ext cx="1219200" cy="533400"/>
            <a:chOff x="0" y="0"/>
            <a:chExt cx="2231" cy="553"/>
          </a:xfrm>
        </p:grpSpPr>
        <p:pic>
          <p:nvPicPr>
            <p:cNvPr id="49166" name="圆角矩形 1"/>
            <p:cNvPicPr>
              <a:picLocks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0" y="0"/>
              <a:ext cx="2231" cy="5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9167" name="文本框 380935"/>
            <p:cNvSpPr txBox="1">
              <a:spLocks noChangeArrowheads="1"/>
            </p:cNvSpPr>
            <p:nvPr/>
          </p:nvSpPr>
          <p:spPr bwMode="auto">
            <a:xfrm>
              <a:off x="60" y="78"/>
              <a:ext cx="2116" cy="4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lnSpc>
                  <a:spcPct val="90000"/>
                </a:lnSpc>
              </a:pPr>
              <a:r>
                <a:rPr lang="zh-CN" altLang="en-US" sz="2400">
                  <a:solidFill>
                    <a:srgbClr val="FFFFFF"/>
                  </a:solidFill>
                  <a:latin typeface="宋体" pitchFamily="2" charset="-122"/>
                </a:rPr>
                <a:t>实 验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30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304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9" dur="1" fill="hold"/>
                                        <p:tgtEl>
                                          <p:spTgt spid="2304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0419"/>
                  </p:tgtEl>
                </p:cond>
              </p:nextCondLst>
            </p:seq>
            <p:vide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30419"/>
                </p:tgtEl>
              </p:cMediaNode>
            </p:video>
          </p:childTnLst>
        </p:cTn>
      </p:par>
    </p:tnLst>
    <p:bldLst>
      <p:bldP spid="23042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矩形 236545"/>
          <p:cNvSpPr>
            <a:spLocks noChangeArrowheads="1"/>
          </p:cNvSpPr>
          <p:nvPr/>
        </p:nvSpPr>
        <p:spPr bwMode="auto">
          <a:xfrm>
            <a:off x="2286000" y="304800"/>
            <a:ext cx="42481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en-US" sz="3200" b="0">
                <a:solidFill>
                  <a:srgbClr val="FF0000"/>
                </a:solidFill>
                <a:ea typeface="黑体" pitchFamily="49" charset="-122"/>
              </a:rPr>
              <a:t>二、</a:t>
            </a:r>
            <a:r>
              <a:rPr lang="zh-CN" altLang="en-US" sz="3200">
                <a:solidFill>
                  <a:srgbClr val="FF0000"/>
                </a:solidFill>
                <a:ea typeface="黑体" pitchFamily="49" charset="-122"/>
              </a:rPr>
              <a:t>弹簧测力计</a:t>
            </a:r>
          </a:p>
        </p:txBody>
      </p:sp>
      <p:grpSp>
        <p:nvGrpSpPr>
          <p:cNvPr id="2" name="组合 380933"/>
          <p:cNvGrpSpPr>
            <a:grpSpLocks/>
          </p:cNvGrpSpPr>
          <p:nvPr/>
        </p:nvGrpSpPr>
        <p:grpSpPr bwMode="auto">
          <a:xfrm>
            <a:off x="1066800" y="990600"/>
            <a:ext cx="1219200" cy="533400"/>
            <a:chOff x="0" y="0"/>
            <a:chExt cx="2231" cy="553"/>
          </a:xfrm>
        </p:grpSpPr>
        <p:pic>
          <p:nvPicPr>
            <p:cNvPr id="50179" name="圆角矩形 1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2231" cy="5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0180" name="文本框 380935"/>
            <p:cNvSpPr txBox="1">
              <a:spLocks noChangeArrowheads="1"/>
            </p:cNvSpPr>
            <p:nvPr/>
          </p:nvSpPr>
          <p:spPr bwMode="auto">
            <a:xfrm>
              <a:off x="60" y="78"/>
              <a:ext cx="2116" cy="4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lnSpc>
                  <a:spcPct val="90000"/>
                </a:lnSpc>
              </a:pPr>
              <a:r>
                <a:rPr lang="zh-CN" altLang="en-US" sz="2400">
                  <a:solidFill>
                    <a:srgbClr val="FFFFFF"/>
                  </a:solidFill>
                  <a:latin typeface="宋体" pitchFamily="2" charset="-122"/>
                </a:rPr>
                <a:t>实 验</a:t>
              </a:r>
            </a:p>
          </p:txBody>
        </p:sp>
      </p:grpSp>
      <p:sp>
        <p:nvSpPr>
          <p:cNvPr id="50181" name="Text Box 4"/>
          <p:cNvSpPr txBox="1">
            <a:spLocks noChangeArrowheads="1"/>
          </p:cNvSpPr>
          <p:nvPr/>
        </p:nvSpPr>
        <p:spPr bwMode="auto">
          <a:xfrm>
            <a:off x="2286000" y="990600"/>
            <a:ext cx="3455988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2400">
                <a:solidFill>
                  <a:srgbClr val="006600"/>
                </a:solidFill>
                <a:latin typeface="黑体" pitchFamily="49" charset="-122"/>
                <a:ea typeface="黑体" pitchFamily="49" charset="-122"/>
              </a:rPr>
              <a:t>练习使用弹簧测力计 </a:t>
            </a:r>
          </a:p>
        </p:txBody>
      </p:sp>
      <p:sp>
        <p:nvSpPr>
          <p:cNvPr id="50182" name="矩形 236550"/>
          <p:cNvSpPr>
            <a:spLocks noChangeArrowheads="1"/>
          </p:cNvSpPr>
          <p:nvPr/>
        </p:nvSpPr>
        <p:spPr bwMode="auto">
          <a:xfrm>
            <a:off x="457200" y="1600200"/>
            <a:ext cx="4953000" cy="54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5000"/>
              </a:lnSpc>
            </a:pPr>
            <a:r>
              <a:rPr lang="en-US" altLang="zh-CN" sz="2200">
                <a:solidFill>
                  <a:srgbClr val="FF0000"/>
                </a:solidFill>
              </a:rPr>
              <a:t>      </a:t>
            </a:r>
            <a:r>
              <a:rPr lang="zh-CN" altLang="en-US" sz="2200">
                <a:solidFill>
                  <a:srgbClr val="FF0000"/>
                </a:solidFill>
                <a:ea typeface="黑体" pitchFamily="49" charset="-122"/>
              </a:rPr>
              <a:t>使用前：</a:t>
            </a:r>
            <a:r>
              <a:rPr lang="zh-CN" altLang="en-US" sz="2200">
                <a:solidFill>
                  <a:srgbClr val="0000CC"/>
                </a:solidFill>
                <a:ea typeface="黑体" pitchFamily="49" charset="-122"/>
              </a:rPr>
              <a:t>两看 一调 一试 </a:t>
            </a:r>
            <a:endParaRPr lang="zh-CN" altLang="en-US" sz="2200">
              <a:solidFill>
                <a:srgbClr val="0000CC"/>
              </a:solidFill>
            </a:endParaRPr>
          </a:p>
        </p:txBody>
      </p:sp>
      <p:sp>
        <p:nvSpPr>
          <p:cNvPr id="50183" name="矩形 236551"/>
          <p:cNvSpPr>
            <a:spLocks noChangeArrowheads="1"/>
          </p:cNvSpPr>
          <p:nvPr/>
        </p:nvSpPr>
        <p:spPr bwMode="auto">
          <a:xfrm>
            <a:off x="4724400" y="1676400"/>
            <a:ext cx="3657600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5000"/>
              </a:lnSpc>
              <a:spcBef>
                <a:spcPct val="25000"/>
              </a:spcBef>
            </a:pPr>
            <a:r>
              <a:rPr lang="en-US" altLang="zh-CN" sz="2200">
                <a:solidFill>
                  <a:srgbClr val="FF0000"/>
                </a:solidFill>
                <a:ea typeface="黑体" pitchFamily="49" charset="-122"/>
              </a:rPr>
              <a:t>   </a:t>
            </a:r>
            <a:r>
              <a:rPr lang="zh-CN" altLang="en-US" sz="2200">
                <a:solidFill>
                  <a:srgbClr val="FF0000"/>
                </a:solidFill>
                <a:ea typeface="黑体" pitchFamily="49" charset="-122"/>
              </a:rPr>
              <a:t>测量时：</a:t>
            </a:r>
            <a:r>
              <a:rPr lang="zh-CN" altLang="en-US" sz="2200">
                <a:solidFill>
                  <a:srgbClr val="0000CC"/>
                </a:solidFill>
                <a:ea typeface="黑体" pitchFamily="49" charset="-122"/>
              </a:rPr>
              <a:t>顺拉直看 </a:t>
            </a:r>
            <a:endParaRPr lang="zh-CN" altLang="en-US" sz="2100"/>
          </a:p>
        </p:txBody>
      </p:sp>
      <p:sp>
        <p:nvSpPr>
          <p:cNvPr id="236558" name="Text Box 11"/>
          <p:cNvSpPr txBox="1">
            <a:spLocks noChangeArrowheads="1"/>
          </p:cNvSpPr>
          <p:nvPr/>
        </p:nvSpPr>
        <p:spPr bwMode="auto">
          <a:xfrm>
            <a:off x="838200" y="2209800"/>
            <a:ext cx="6934200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5000"/>
              </a:lnSpc>
              <a:spcBef>
                <a:spcPct val="50000"/>
              </a:spcBef>
            </a:pPr>
            <a:r>
              <a:rPr lang="en-US" altLang="zh-CN" sz="2200">
                <a:latin typeface="宋体" pitchFamily="2" charset="-122"/>
              </a:rPr>
              <a:t> </a:t>
            </a:r>
            <a:r>
              <a:rPr lang="zh-CN" altLang="en-US" sz="220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练一练</a:t>
            </a:r>
            <a:r>
              <a:rPr lang="zh-CN" altLang="en-US" sz="2200">
                <a:latin typeface="宋体" pitchFamily="2" charset="-122"/>
              </a:rPr>
              <a:t> 指出下图中弹簧测力计在使用中的错误</a:t>
            </a:r>
          </a:p>
        </p:txBody>
      </p:sp>
      <p:grpSp>
        <p:nvGrpSpPr>
          <p:cNvPr id="3" name="组合 236578"/>
          <p:cNvGrpSpPr>
            <a:grpSpLocks/>
          </p:cNvGrpSpPr>
          <p:nvPr/>
        </p:nvGrpSpPr>
        <p:grpSpPr bwMode="auto">
          <a:xfrm>
            <a:off x="1295400" y="2590800"/>
            <a:ext cx="6713538" cy="3581400"/>
            <a:chOff x="816" y="1632"/>
            <a:chExt cx="4229" cy="2256"/>
          </a:xfrm>
        </p:grpSpPr>
        <p:pic>
          <p:nvPicPr>
            <p:cNvPr id="50186" name="Picture 2" descr="Image2"/>
            <p:cNvPicPr preferRelativeResize="0">
              <a:picLocks noChangeAspect="1" noChangeArrowheads="1"/>
            </p:cNvPicPr>
            <p:nvPr/>
          </p:nvPicPr>
          <p:blipFill>
            <a:blip r:embed="rId3" cstate="print"/>
            <a:srcRect l="26244" t="5951" r="52748" b="4704"/>
            <a:stretch>
              <a:fillRect/>
            </a:stretch>
          </p:blipFill>
          <p:spPr bwMode="auto">
            <a:xfrm>
              <a:off x="816" y="1776"/>
              <a:ext cx="922" cy="20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0187" name="Picture 4" descr="Image2"/>
            <p:cNvPicPr preferRelativeResize="0">
              <a:picLocks noChangeAspect="1" noChangeArrowheads="1"/>
            </p:cNvPicPr>
            <p:nvPr/>
          </p:nvPicPr>
          <p:blipFill>
            <a:blip r:embed="rId3" cstate="print"/>
            <a:srcRect l="48781" t="7452" r="31563" b="3185"/>
            <a:stretch>
              <a:fillRect/>
            </a:stretch>
          </p:blipFill>
          <p:spPr bwMode="auto">
            <a:xfrm>
              <a:off x="2304" y="1680"/>
              <a:ext cx="919" cy="2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0188" name="Picture 3" descr="Image2"/>
            <p:cNvPicPr preferRelativeResize="0">
              <a:picLocks noChangeAspect="1" noChangeArrowheads="1"/>
            </p:cNvPicPr>
            <p:nvPr/>
          </p:nvPicPr>
          <p:blipFill>
            <a:blip r:embed="rId3" cstate="print"/>
            <a:srcRect l="70866" t="8926" r="15367" b="3177"/>
            <a:stretch>
              <a:fillRect/>
            </a:stretch>
          </p:blipFill>
          <p:spPr bwMode="auto">
            <a:xfrm>
              <a:off x="3840" y="1632"/>
              <a:ext cx="683" cy="2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0189" name="Picture 3" descr="Image2"/>
            <p:cNvPicPr preferRelativeResize="0">
              <a:picLocks noChangeAspect="1" noChangeArrowheads="1"/>
            </p:cNvPicPr>
            <p:nvPr/>
          </p:nvPicPr>
          <p:blipFill>
            <a:blip r:embed="rId3" cstate="print"/>
            <a:srcRect l="83575" t="8926" r="3709" b="3177"/>
            <a:stretch>
              <a:fillRect/>
            </a:stretch>
          </p:blipFill>
          <p:spPr bwMode="auto">
            <a:xfrm>
              <a:off x="4416" y="1632"/>
              <a:ext cx="629" cy="2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0190" name="矩形 236565"/>
            <p:cNvSpPr>
              <a:spLocks noChangeArrowheads="1"/>
            </p:cNvSpPr>
            <p:nvPr/>
          </p:nvSpPr>
          <p:spPr bwMode="auto">
            <a:xfrm>
              <a:off x="864" y="3600"/>
              <a:ext cx="672" cy="23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/>
                <a:t>  </a:t>
              </a:r>
            </a:p>
          </p:txBody>
        </p:sp>
        <p:sp>
          <p:nvSpPr>
            <p:cNvPr id="50191" name="矩形 236566"/>
            <p:cNvSpPr>
              <a:spLocks noChangeArrowheads="1"/>
            </p:cNvSpPr>
            <p:nvPr/>
          </p:nvSpPr>
          <p:spPr bwMode="auto">
            <a:xfrm>
              <a:off x="1344" y="3120"/>
              <a:ext cx="67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/>
                <a:t> </a:t>
              </a:r>
              <a:r>
                <a:rPr lang="zh-CN" altLang="en-US"/>
                <a:t>图甲</a:t>
              </a:r>
            </a:p>
          </p:txBody>
        </p:sp>
        <p:sp>
          <p:nvSpPr>
            <p:cNvPr id="50192" name="矩形 236570"/>
            <p:cNvSpPr>
              <a:spLocks noChangeArrowheads="1"/>
            </p:cNvSpPr>
            <p:nvPr/>
          </p:nvSpPr>
          <p:spPr bwMode="auto">
            <a:xfrm>
              <a:off x="2112" y="3648"/>
              <a:ext cx="672" cy="23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/>
                <a:t>  </a:t>
              </a:r>
            </a:p>
          </p:txBody>
        </p:sp>
        <p:sp>
          <p:nvSpPr>
            <p:cNvPr id="50193" name="矩形 236571"/>
            <p:cNvSpPr>
              <a:spLocks noChangeArrowheads="1"/>
            </p:cNvSpPr>
            <p:nvPr/>
          </p:nvSpPr>
          <p:spPr bwMode="auto">
            <a:xfrm>
              <a:off x="3792" y="3552"/>
              <a:ext cx="672" cy="23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/>
                <a:t>  </a:t>
              </a:r>
            </a:p>
          </p:txBody>
        </p:sp>
        <p:sp>
          <p:nvSpPr>
            <p:cNvPr id="50194" name="矩形 236572"/>
            <p:cNvSpPr>
              <a:spLocks noChangeArrowheads="1"/>
            </p:cNvSpPr>
            <p:nvPr/>
          </p:nvSpPr>
          <p:spPr bwMode="auto">
            <a:xfrm>
              <a:off x="2544" y="3120"/>
              <a:ext cx="67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r>
                <a:rPr lang="en-US" altLang="zh-CN"/>
                <a:t> </a:t>
              </a:r>
              <a:r>
                <a:rPr lang="zh-CN" altLang="en-US"/>
                <a:t>图乙</a:t>
              </a:r>
            </a:p>
          </p:txBody>
        </p:sp>
        <p:sp>
          <p:nvSpPr>
            <p:cNvPr id="50195" name="矩形 236573"/>
            <p:cNvSpPr>
              <a:spLocks noChangeArrowheads="1"/>
            </p:cNvSpPr>
            <p:nvPr/>
          </p:nvSpPr>
          <p:spPr bwMode="auto">
            <a:xfrm>
              <a:off x="3936" y="3120"/>
              <a:ext cx="67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r>
                <a:rPr lang="en-US" altLang="zh-CN"/>
                <a:t> </a:t>
              </a:r>
              <a:r>
                <a:rPr lang="zh-CN" altLang="en-US"/>
                <a:t>图丙</a:t>
              </a:r>
            </a:p>
          </p:txBody>
        </p:sp>
      </p:grpSp>
      <p:sp>
        <p:nvSpPr>
          <p:cNvPr id="236580" name="Text Box 5"/>
          <p:cNvSpPr txBox="1">
            <a:spLocks noChangeArrowheads="1"/>
          </p:cNvSpPr>
          <p:nvPr/>
        </p:nvSpPr>
        <p:spPr bwMode="auto">
          <a:xfrm>
            <a:off x="1066800" y="5867400"/>
            <a:ext cx="230505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>
                <a:solidFill>
                  <a:schemeClr val="hlink"/>
                </a:solidFill>
              </a:rPr>
              <a:t>弹簧测力计倒挂</a:t>
            </a:r>
          </a:p>
        </p:txBody>
      </p:sp>
      <p:sp>
        <p:nvSpPr>
          <p:cNvPr id="236581" name="Text Box 6"/>
          <p:cNvSpPr txBox="1">
            <a:spLocks noChangeArrowheads="1"/>
          </p:cNvSpPr>
          <p:nvPr/>
        </p:nvSpPr>
        <p:spPr bwMode="auto">
          <a:xfrm>
            <a:off x="3429000" y="5715000"/>
            <a:ext cx="236220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>
                <a:solidFill>
                  <a:schemeClr val="hlink"/>
                </a:solidFill>
              </a:rPr>
              <a:t>拉力方向与弹簧轴线不在一直线上</a:t>
            </a:r>
          </a:p>
        </p:txBody>
      </p:sp>
      <p:sp>
        <p:nvSpPr>
          <p:cNvPr id="236582" name="Text Box 7"/>
          <p:cNvSpPr txBox="1">
            <a:spLocks noChangeArrowheads="1"/>
          </p:cNvSpPr>
          <p:nvPr/>
        </p:nvSpPr>
        <p:spPr bwMode="auto">
          <a:xfrm>
            <a:off x="6096000" y="5867400"/>
            <a:ext cx="23749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>
                <a:solidFill>
                  <a:schemeClr val="hlink"/>
                </a:solidFill>
              </a:rPr>
              <a:t>    </a:t>
            </a:r>
            <a:r>
              <a:rPr lang="zh-CN" altLang="en-US">
                <a:solidFill>
                  <a:schemeClr val="hlink"/>
                </a:solidFill>
              </a:rPr>
              <a:t>指针未调零 </a:t>
            </a:r>
            <a:endParaRPr lang="zh-CN" altLang="en-US" b="0">
              <a:solidFill>
                <a:schemeClr val="hlink"/>
              </a:solidFill>
            </a:endParaRPr>
          </a:p>
        </p:txBody>
      </p:sp>
      <p:pic>
        <p:nvPicPr>
          <p:cNvPr id="50199" name="Picture 60" descr="back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3400" y="6553200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200" name="Picture 64" descr="t01c7cec5e45640e58e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8200" y="6553200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201" name="图片 13329" descr="ldpi_1098026_2a1c5d7b6-dca9-4393-b961-9d4537c991ff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953000" y="6553200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6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1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36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6558" grpId="0"/>
      <p:bldP spid="236558" grpId="1"/>
      <p:bldP spid="236580" grpId="0"/>
      <p:bldP spid="236581" grpId="0"/>
      <p:bldP spid="23658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矩形 236545"/>
          <p:cNvSpPr>
            <a:spLocks noChangeArrowheads="1"/>
          </p:cNvSpPr>
          <p:nvPr/>
        </p:nvSpPr>
        <p:spPr bwMode="auto">
          <a:xfrm>
            <a:off x="2286000" y="304800"/>
            <a:ext cx="42481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en-US" sz="3200" b="0">
                <a:solidFill>
                  <a:srgbClr val="FF0000"/>
                </a:solidFill>
                <a:ea typeface="黑体" pitchFamily="49" charset="-122"/>
              </a:rPr>
              <a:t>二、</a:t>
            </a:r>
            <a:r>
              <a:rPr lang="zh-CN" altLang="en-US" sz="3200">
                <a:solidFill>
                  <a:srgbClr val="FF0000"/>
                </a:solidFill>
                <a:ea typeface="黑体" pitchFamily="49" charset="-122"/>
              </a:rPr>
              <a:t>弹簧测力计</a:t>
            </a:r>
          </a:p>
        </p:txBody>
      </p:sp>
      <p:grpSp>
        <p:nvGrpSpPr>
          <p:cNvPr id="2" name="组合 380933"/>
          <p:cNvGrpSpPr>
            <a:grpSpLocks/>
          </p:cNvGrpSpPr>
          <p:nvPr/>
        </p:nvGrpSpPr>
        <p:grpSpPr bwMode="auto">
          <a:xfrm>
            <a:off x="1066800" y="990600"/>
            <a:ext cx="1219200" cy="533400"/>
            <a:chOff x="0" y="0"/>
            <a:chExt cx="2231" cy="553"/>
          </a:xfrm>
        </p:grpSpPr>
        <p:pic>
          <p:nvPicPr>
            <p:cNvPr id="51203" name="圆角矩形 1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2231" cy="5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204" name="文本框 380935"/>
            <p:cNvSpPr txBox="1">
              <a:spLocks noChangeArrowheads="1"/>
            </p:cNvSpPr>
            <p:nvPr/>
          </p:nvSpPr>
          <p:spPr bwMode="auto">
            <a:xfrm>
              <a:off x="60" y="78"/>
              <a:ext cx="2116" cy="4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lnSpc>
                  <a:spcPct val="90000"/>
                </a:lnSpc>
              </a:pPr>
              <a:r>
                <a:rPr lang="zh-CN" altLang="en-US" sz="2400">
                  <a:solidFill>
                    <a:srgbClr val="FFFFFF"/>
                  </a:solidFill>
                  <a:latin typeface="宋体" pitchFamily="2" charset="-122"/>
                </a:rPr>
                <a:t>实 验</a:t>
              </a:r>
            </a:p>
          </p:txBody>
        </p:sp>
      </p:grpSp>
      <p:sp>
        <p:nvSpPr>
          <p:cNvPr id="51205" name="Text Box 4"/>
          <p:cNvSpPr txBox="1">
            <a:spLocks noChangeArrowheads="1"/>
          </p:cNvSpPr>
          <p:nvPr/>
        </p:nvSpPr>
        <p:spPr bwMode="auto">
          <a:xfrm>
            <a:off x="2286000" y="990600"/>
            <a:ext cx="3455988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2400">
                <a:solidFill>
                  <a:srgbClr val="006600"/>
                </a:solidFill>
                <a:latin typeface="黑体" pitchFamily="49" charset="-122"/>
                <a:ea typeface="黑体" pitchFamily="49" charset="-122"/>
              </a:rPr>
              <a:t>练习使用弹簧测力计 </a:t>
            </a:r>
          </a:p>
        </p:txBody>
      </p:sp>
      <p:sp>
        <p:nvSpPr>
          <p:cNvPr id="51206" name="矩形 236550"/>
          <p:cNvSpPr>
            <a:spLocks noChangeArrowheads="1"/>
          </p:cNvSpPr>
          <p:nvPr/>
        </p:nvSpPr>
        <p:spPr bwMode="auto">
          <a:xfrm>
            <a:off x="457200" y="1600200"/>
            <a:ext cx="4953000" cy="54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5000"/>
              </a:lnSpc>
            </a:pPr>
            <a:r>
              <a:rPr lang="en-US" altLang="zh-CN" sz="2200">
                <a:solidFill>
                  <a:srgbClr val="FF0000"/>
                </a:solidFill>
              </a:rPr>
              <a:t>      </a:t>
            </a:r>
            <a:r>
              <a:rPr lang="zh-CN" altLang="en-US" sz="2200">
                <a:solidFill>
                  <a:srgbClr val="FF0000"/>
                </a:solidFill>
                <a:ea typeface="黑体" pitchFamily="49" charset="-122"/>
              </a:rPr>
              <a:t>使用前：</a:t>
            </a:r>
            <a:r>
              <a:rPr lang="zh-CN" altLang="en-US" sz="2200">
                <a:solidFill>
                  <a:srgbClr val="0000CC"/>
                </a:solidFill>
                <a:ea typeface="黑体" pitchFamily="49" charset="-122"/>
              </a:rPr>
              <a:t>两看 一调 一试 </a:t>
            </a:r>
            <a:endParaRPr lang="zh-CN" altLang="en-US" sz="2200">
              <a:solidFill>
                <a:srgbClr val="0000CC"/>
              </a:solidFill>
            </a:endParaRPr>
          </a:p>
        </p:txBody>
      </p:sp>
      <p:sp>
        <p:nvSpPr>
          <p:cNvPr id="51207" name="矩形 236551"/>
          <p:cNvSpPr>
            <a:spLocks noChangeArrowheads="1"/>
          </p:cNvSpPr>
          <p:nvPr/>
        </p:nvSpPr>
        <p:spPr bwMode="auto">
          <a:xfrm>
            <a:off x="4724400" y="1676400"/>
            <a:ext cx="3657600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5000"/>
              </a:lnSpc>
              <a:spcBef>
                <a:spcPct val="25000"/>
              </a:spcBef>
            </a:pPr>
            <a:r>
              <a:rPr lang="en-US" altLang="zh-CN" sz="2200">
                <a:solidFill>
                  <a:srgbClr val="FF0000"/>
                </a:solidFill>
                <a:ea typeface="黑体" pitchFamily="49" charset="-122"/>
              </a:rPr>
              <a:t>   </a:t>
            </a:r>
            <a:r>
              <a:rPr lang="zh-CN" altLang="en-US" sz="2200">
                <a:solidFill>
                  <a:srgbClr val="FF0000"/>
                </a:solidFill>
                <a:ea typeface="黑体" pitchFamily="49" charset="-122"/>
              </a:rPr>
              <a:t>测量时：</a:t>
            </a:r>
            <a:r>
              <a:rPr lang="zh-CN" altLang="en-US" sz="2200">
                <a:solidFill>
                  <a:srgbClr val="0000CC"/>
                </a:solidFill>
                <a:ea typeface="黑体" pitchFamily="49" charset="-122"/>
              </a:rPr>
              <a:t>顺拉直看 </a:t>
            </a:r>
            <a:endParaRPr lang="zh-CN" altLang="en-US" sz="2100"/>
          </a:p>
        </p:txBody>
      </p:sp>
      <p:sp>
        <p:nvSpPr>
          <p:cNvPr id="239640" name="矩形 239639"/>
          <p:cNvSpPr>
            <a:spLocks noChangeArrowheads="1"/>
          </p:cNvSpPr>
          <p:nvPr/>
        </p:nvSpPr>
        <p:spPr bwMode="auto">
          <a:xfrm>
            <a:off x="609600" y="2133600"/>
            <a:ext cx="7924800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2200">
                <a:latin typeface="楷体" pitchFamily="49" charset="-122"/>
                <a:ea typeface="楷体" pitchFamily="49" charset="-122"/>
              </a:rPr>
              <a:t>    </a:t>
            </a:r>
            <a:r>
              <a:rPr lang="zh-CN" altLang="en-US" sz="2200">
                <a:latin typeface="楷体" pitchFamily="49" charset="-122"/>
                <a:ea typeface="楷体" pitchFamily="49" charset="-122"/>
              </a:rPr>
              <a:t>除了上面介绍的几种弹簧测力计，人们还制造出了其它形式的弹簧测力计。</a:t>
            </a:r>
          </a:p>
        </p:txBody>
      </p:sp>
      <p:pic>
        <p:nvPicPr>
          <p:cNvPr id="239641" name="图片 239640" descr="W02014061734196680238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3200400"/>
            <a:ext cx="2662238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9642" name="图片 239641" descr="W02014061734217102603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81400" y="2971800"/>
            <a:ext cx="1697038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9643" name="图片 239642" descr="W02014061734257118080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0" y="3124200"/>
            <a:ext cx="2486025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9644" name="矩形 239643"/>
          <p:cNvSpPr>
            <a:spLocks noChangeArrowheads="1"/>
          </p:cNvSpPr>
          <p:nvPr/>
        </p:nvSpPr>
        <p:spPr bwMode="auto">
          <a:xfrm>
            <a:off x="1371600" y="6019800"/>
            <a:ext cx="1371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000">
                <a:solidFill>
                  <a:srgbClr val="800000"/>
                </a:solidFill>
              </a:rPr>
              <a:t>握力计</a:t>
            </a:r>
          </a:p>
        </p:txBody>
      </p:sp>
      <p:sp>
        <p:nvSpPr>
          <p:cNvPr id="239645" name="矩形 239644"/>
          <p:cNvSpPr>
            <a:spLocks noChangeArrowheads="1"/>
          </p:cNvSpPr>
          <p:nvPr/>
        </p:nvSpPr>
        <p:spPr bwMode="auto">
          <a:xfrm>
            <a:off x="3733800" y="6019800"/>
            <a:ext cx="1828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000">
                <a:solidFill>
                  <a:srgbClr val="800000"/>
                </a:solidFill>
              </a:rPr>
              <a:t>称重测力计</a:t>
            </a:r>
          </a:p>
        </p:txBody>
      </p:sp>
      <p:sp>
        <p:nvSpPr>
          <p:cNvPr id="239646" name="矩形 239645"/>
          <p:cNvSpPr>
            <a:spLocks noChangeArrowheads="1"/>
          </p:cNvSpPr>
          <p:nvPr/>
        </p:nvSpPr>
        <p:spPr bwMode="auto">
          <a:xfrm>
            <a:off x="6477000" y="6019800"/>
            <a:ext cx="1371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000">
                <a:solidFill>
                  <a:srgbClr val="800000"/>
                </a:solidFill>
              </a:rPr>
              <a:t>电子秤</a:t>
            </a:r>
          </a:p>
        </p:txBody>
      </p:sp>
      <p:pic>
        <p:nvPicPr>
          <p:cNvPr id="51215" name="Picture 60" descr="back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43400" y="6553200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16" name="Picture 64" descr="t01c7cec5e45640e58e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48200" y="6553200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17" name="图片 13329" descr="ldpi_1098026_2a1c5d7b6-dca9-4393-b961-9d4537c991ff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953000" y="6553200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9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9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39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39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39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39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39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9640" grpId="0"/>
      <p:bldP spid="239644" grpId="0"/>
      <p:bldP spid="239645" grpId="0"/>
      <p:bldP spid="23964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3657600" y="457200"/>
            <a:ext cx="1800225" cy="612775"/>
            <a:chOff x="0" y="0"/>
            <a:chExt cx="2231" cy="553"/>
          </a:xfrm>
        </p:grpSpPr>
        <p:pic>
          <p:nvPicPr>
            <p:cNvPr id="52226" name="圆角矩形 1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2231" cy="5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2227" name="Text Box 28"/>
            <p:cNvSpPr txBox="1">
              <a:spLocks noChangeArrowheads="1"/>
            </p:cNvSpPr>
            <p:nvPr/>
          </p:nvSpPr>
          <p:spPr bwMode="auto">
            <a:xfrm>
              <a:off x="60" y="78"/>
              <a:ext cx="2116" cy="4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lnSpc>
                  <a:spcPct val="95000"/>
                </a:lnSpc>
              </a:pPr>
              <a:r>
                <a:rPr lang="zh-CN" altLang="en-US" sz="2800">
                  <a:solidFill>
                    <a:srgbClr val="FFFFFF"/>
                  </a:solidFill>
                  <a:latin typeface="宋体" pitchFamily="2" charset="-122"/>
                </a:rPr>
                <a:t>课堂总结</a:t>
              </a:r>
            </a:p>
          </p:txBody>
        </p:sp>
      </p:grpSp>
      <p:sp>
        <p:nvSpPr>
          <p:cNvPr id="200733" name="矩形 200732"/>
          <p:cNvSpPr>
            <a:spLocks noChangeArrowheads="1"/>
          </p:cNvSpPr>
          <p:nvPr/>
        </p:nvSpPr>
        <p:spPr bwMode="auto">
          <a:xfrm>
            <a:off x="685800" y="1066800"/>
            <a:ext cx="29511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400" b="0">
                <a:solidFill>
                  <a:srgbClr val="FF0000"/>
                </a:solidFill>
                <a:ea typeface="黑体" pitchFamily="49" charset="-122"/>
              </a:rPr>
              <a:t>一、</a:t>
            </a:r>
            <a:r>
              <a:rPr lang="zh-CN" altLang="en-US" sz="2400">
                <a:solidFill>
                  <a:srgbClr val="FF0000"/>
                </a:solidFill>
                <a:ea typeface="黑体" pitchFamily="49" charset="-122"/>
              </a:rPr>
              <a:t>弹力</a:t>
            </a:r>
          </a:p>
        </p:txBody>
      </p:sp>
      <p:sp>
        <p:nvSpPr>
          <p:cNvPr id="200734" name="矩形 200733"/>
          <p:cNvSpPr>
            <a:spLocks noChangeArrowheads="1"/>
          </p:cNvSpPr>
          <p:nvPr/>
        </p:nvSpPr>
        <p:spPr bwMode="auto">
          <a:xfrm>
            <a:off x="763588" y="1533525"/>
            <a:ext cx="2808287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30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1. </a:t>
            </a:r>
            <a:r>
              <a:rPr lang="zh-CN" altLang="en-US" sz="230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弹性和塑性</a:t>
            </a:r>
          </a:p>
        </p:txBody>
      </p:sp>
      <p:sp>
        <p:nvSpPr>
          <p:cNvPr id="200735" name="矩形 200734"/>
          <p:cNvSpPr>
            <a:spLocks noChangeArrowheads="1"/>
          </p:cNvSpPr>
          <p:nvPr/>
        </p:nvSpPr>
        <p:spPr bwMode="auto">
          <a:xfrm>
            <a:off x="763588" y="1990725"/>
            <a:ext cx="2808287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30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2. </a:t>
            </a:r>
            <a:r>
              <a:rPr lang="zh-CN" altLang="en-US" sz="230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弹力 </a:t>
            </a:r>
          </a:p>
        </p:txBody>
      </p:sp>
      <p:sp>
        <p:nvSpPr>
          <p:cNvPr id="200736" name="文本框 200735"/>
          <p:cNvSpPr txBox="1">
            <a:spLocks noChangeArrowheads="1"/>
          </p:cNvSpPr>
          <p:nvPr/>
        </p:nvSpPr>
        <p:spPr bwMode="auto">
          <a:xfrm>
            <a:off x="1982788" y="1990725"/>
            <a:ext cx="6767512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110000"/>
              </a:lnSpc>
            </a:pPr>
            <a:r>
              <a:rPr lang="en-US" altLang="zh-CN" sz="2400" b="0">
                <a:solidFill>
                  <a:srgbClr val="0000CC"/>
                </a:solidFill>
                <a:latin typeface="Times New Roman" pitchFamily="18" charset="0"/>
                <a:ea typeface="隶书" pitchFamily="49" charset="-122"/>
              </a:rPr>
              <a:t> </a:t>
            </a:r>
            <a:r>
              <a:rPr lang="zh-CN" altLang="en-US" sz="2300">
                <a:latin typeface="宋体" pitchFamily="2" charset="-122"/>
              </a:rPr>
              <a:t>物体由于发生弹性形变而产生的力。 </a:t>
            </a:r>
          </a:p>
        </p:txBody>
      </p:sp>
      <p:sp>
        <p:nvSpPr>
          <p:cNvPr id="200737" name="矩形 200736"/>
          <p:cNvSpPr>
            <a:spLocks noChangeArrowheads="1"/>
          </p:cNvSpPr>
          <p:nvPr/>
        </p:nvSpPr>
        <p:spPr bwMode="auto">
          <a:xfrm>
            <a:off x="757238" y="2435225"/>
            <a:ext cx="2879725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30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3. </a:t>
            </a:r>
            <a:r>
              <a:rPr lang="zh-CN" altLang="en-US" sz="230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弹性限度 </a:t>
            </a:r>
          </a:p>
        </p:txBody>
      </p:sp>
      <p:sp>
        <p:nvSpPr>
          <p:cNvPr id="200738" name="矩形 200737"/>
          <p:cNvSpPr>
            <a:spLocks noChangeArrowheads="1"/>
          </p:cNvSpPr>
          <p:nvPr/>
        </p:nvSpPr>
        <p:spPr bwMode="auto">
          <a:xfrm>
            <a:off x="757238" y="2938463"/>
            <a:ext cx="424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400" b="0">
                <a:solidFill>
                  <a:srgbClr val="FF0000"/>
                </a:solidFill>
                <a:ea typeface="黑体" pitchFamily="49" charset="-122"/>
              </a:rPr>
              <a:t>二、</a:t>
            </a:r>
            <a:r>
              <a:rPr lang="zh-CN" altLang="en-US" sz="2400">
                <a:solidFill>
                  <a:srgbClr val="FF0000"/>
                </a:solidFill>
                <a:ea typeface="黑体" pitchFamily="49" charset="-122"/>
              </a:rPr>
              <a:t>弹簧测力计</a:t>
            </a:r>
          </a:p>
        </p:txBody>
      </p:sp>
      <p:sp>
        <p:nvSpPr>
          <p:cNvPr id="200739" name="矩形 200738" descr="绿色大理石"/>
          <p:cNvSpPr>
            <a:spLocks noChangeArrowheads="1"/>
          </p:cNvSpPr>
          <p:nvPr/>
        </p:nvSpPr>
        <p:spPr bwMode="auto">
          <a:xfrm>
            <a:off x="2135188" y="3514725"/>
            <a:ext cx="1752600" cy="427038"/>
          </a:xfrm>
          <a:prstGeom prst="rect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en-US" sz="2200">
                <a:solidFill>
                  <a:schemeClr val="bg1"/>
                </a:solidFill>
              </a:rPr>
              <a:t>弹性定律</a:t>
            </a:r>
          </a:p>
        </p:txBody>
      </p:sp>
      <p:sp>
        <p:nvSpPr>
          <p:cNvPr id="200740" name="矩形 200739"/>
          <p:cNvSpPr>
            <a:spLocks noChangeArrowheads="1"/>
          </p:cNvSpPr>
          <p:nvPr/>
        </p:nvSpPr>
        <p:spPr bwMode="auto">
          <a:xfrm>
            <a:off x="915988" y="3438525"/>
            <a:ext cx="2438400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300" b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1. </a:t>
            </a:r>
            <a:r>
              <a:rPr lang="zh-CN" altLang="en-US" sz="230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原理 </a:t>
            </a:r>
          </a:p>
        </p:txBody>
      </p:sp>
      <p:sp>
        <p:nvSpPr>
          <p:cNvPr id="200741" name="矩形 200740"/>
          <p:cNvSpPr>
            <a:spLocks noChangeArrowheads="1"/>
          </p:cNvSpPr>
          <p:nvPr/>
        </p:nvSpPr>
        <p:spPr bwMode="auto">
          <a:xfrm>
            <a:off x="915988" y="3971925"/>
            <a:ext cx="2951162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sz="2300" b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2. </a:t>
            </a:r>
            <a:r>
              <a:rPr lang="zh-CN" altLang="en-US" sz="230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结构</a:t>
            </a:r>
          </a:p>
        </p:txBody>
      </p:sp>
      <p:sp>
        <p:nvSpPr>
          <p:cNvPr id="200742" name="矩形 200741"/>
          <p:cNvSpPr>
            <a:spLocks noChangeArrowheads="1"/>
          </p:cNvSpPr>
          <p:nvPr/>
        </p:nvSpPr>
        <p:spPr bwMode="auto">
          <a:xfrm>
            <a:off x="763588" y="4352925"/>
            <a:ext cx="4248150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b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 </a:t>
            </a:r>
            <a:r>
              <a:rPr lang="en-US" altLang="zh-CN" sz="2300" b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3. </a:t>
            </a:r>
            <a:r>
              <a:rPr lang="zh-CN" altLang="en-US" sz="230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弹簧测力计的使用</a:t>
            </a:r>
          </a:p>
        </p:txBody>
      </p:sp>
      <p:sp>
        <p:nvSpPr>
          <p:cNvPr id="200743" name="矩形 200742"/>
          <p:cNvSpPr>
            <a:spLocks noChangeArrowheads="1"/>
          </p:cNvSpPr>
          <p:nvPr/>
        </p:nvSpPr>
        <p:spPr bwMode="auto">
          <a:xfrm>
            <a:off x="914400" y="5181600"/>
            <a:ext cx="4114800" cy="54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5000"/>
              </a:lnSpc>
            </a:pPr>
            <a:r>
              <a:rPr lang="en-US" altLang="zh-CN" sz="2200" b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 </a:t>
            </a:r>
            <a:r>
              <a:rPr lang="zh-CN" altLang="en-US" sz="2200">
                <a:solidFill>
                  <a:schemeClr val="hlink"/>
                </a:solidFill>
                <a:latin typeface="黑体" pitchFamily="49" charset="-122"/>
                <a:ea typeface="黑体" pitchFamily="49" charset="-122"/>
              </a:rPr>
              <a:t>测量前两看一调一试</a:t>
            </a:r>
          </a:p>
        </p:txBody>
      </p:sp>
      <p:sp>
        <p:nvSpPr>
          <p:cNvPr id="200744" name="右大括号 200743"/>
          <p:cNvSpPr>
            <a:spLocks/>
          </p:cNvSpPr>
          <p:nvPr/>
        </p:nvSpPr>
        <p:spPr bwMode="auto">
          <a:xfrm flipH="1">
            <a:off x="3810000" y="5105400"/>
            <a:ext cx="212725" cy="838200"/>
          </a:xfrm>
          <a:prstGeom prst="rightBrace">
            <a:avLst>
              <a:gd name="adj1" fmla="val 32726"/>
              <a:gd name="adj2" fmla="val 50000"/>
            </a:avLst>
          </a:prstGeom>
          <a:noFill/>
          <a:ln w="28575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00745" name="矩形 200744"/>
          <p:cNvSpPr>
            <a:spLocks noChangeArrowheads="1"/>
          </p:cNvSpPr>
          <p:nvPr/>
        </p:nvSpPr>
        <p:spPr bwMode="auto">
          <a:xfrm>
            <a:off x="4038600" y="4876800"/>
            <a:ext cx="12192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200">
                <a:solidFill>
                  <a:srgbClr val="CC3300"/>
                </a:solidFill>
                <a:ea typeface="黑体" pitchFamily="49" charset="-122"/>
              </a:rPr>
              <a:t>两看：</a:t>
            </a:r>
          </a:p>
        </p:txBody>
      </p:sp>
      <p:sp>
        <p:nvSpPr>
          <p:cNvPr id="200746" name="矩形 200745"/>
          <p:cNvSpPr>
            <a:spLocks noChangeArrowheads="1"/>
          </p:cNvSpPr>
          <p:nvPr/>
        </p:nvSpPr>
        <p:spPr bwMode="auto">
          <a:xfrm>
            <a:off x="4876800" y="4876800"/>
            <a:ext cx="36576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200"/>
              <a:t>看量程、看最小分度值；</a:t>
            </a:r>
          </a:p>
        </p:txBody>
      </p:sp>
      <p:sp>
        <p:nvSpPr>
          <p:cNvPr id="200747" name="矩形 200746"/>
          <p:cNvSpPr>
            <a:spLocks noChangeArrowheads="1"/>
          </p:cNvSpPr>
          <p:nvPr/>
        </p:nvSpPr>
        <p:spPr bwMode="auto">
          <a:xfrm>
            <a:off x="4038600" y="5308600"/>
            <a:ext cx="1027113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200">
                <a:solidFill>
                  <a:srgbClr val="CC3300"/>
                </a:solidFill>
                <a:ea typeface="黑体" pitchFamily="49" charset="-122"/>
              </a:rPr>
              <a:t>一调：</a:t>
            </a:r>
          </a:p>
        </p:txBody>
      </p:sp>
      <p:sp>
        <p:nvSpPr>
          <p:cNvPr id="200748" name="矩形 200747"/>
          <p:cNvSpPr>
            <a:spLocks noChangeArrowheads="1"/>
          </p:cNvSpPr>
          <p:nvPr/>
        </p:nvSpPr>
        <p:spPr bwMode="auto">
          <a:xfrm>
            <a:off x="4876800" y="5257800"/>
            <a:ext cx="2286000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5000"/>
              </a:lnSpc>
            </a:pPr>
            <a:r>
              <a:rPr lang="zh-CN" altLang="en-US" sz="2200"/>
              <a:t>指针调零；</a:t>
            </a:r>
          </a:p>
        </p:txBody>
      </p:sp>
      <p:sp>
        <p:nvSpPr>
          <p:cNvPr id="200749" name="矩形 200748"/>
          <p:cNvSpPr>
            <a:spLocks noChangeArrowheads="1"/>
          </p:cNvSpPr>
          <p:nvPr/>
        </p:nvSpPr>
        <p:spPr bwMode="auto">
          <a:xfrm>
            <a:off x="4038600" y="5715000"/>
            <a:ext cx="1027113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200">
                <a:solidFill>
                  <a:srgbClr val="CC3300"/>
                </a:solidFill>
                <a:ea typeface="黑体" pitchFamily="49" charset="-122"/>
              </a:rPr>
              <a:t>一试：</a:t>
            </a:r>
          </a:p>
        </p:txBody>
      </p:sp>
      <p:sp>
        <p:nvSpPr>
          <p:cNvPr id="200750" name="矩形 200749"/>
          <p:cNvSpPr>
            <a:spLocks noChangeArrowheads="1"/>
          </p:cNvSpPr>
          <p:nvPr/>
        </p:nvSpPr>
        <p:spPr bwMode="auto">
          <a:xfrm>
            <a:off x="4876800" y="5715000"/>
            <a:ext cx="35052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200"/>
              <a:t>试一试能否正常使用；</a:t>
            </a:r>
          </a:p>
        </p:txBody>
      </p:sp>
      <p:sp>
        <p:nvSpPr>
          <p:cNvPr id="200751" name="矩形 200750"/>
          <p:cNvSpPr>
            <a:spLocks noChangeArrowheads="1"/>
          </p:cNvSpPr>
          <p:nvPr/>
        </p:nvSpPr>
        <p:spPr bwMode="auto">
          <a:xfrm>
            <a:off x="1066800" y="5867400"/>
            <a:ext cx="3886200" cy="54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5000"/>
              </a:lnSpc>
            </a:pPr>
            <a:r>
              <a:rPr lang="zh-CN" altLang="en-US" sz="2200">
                <a:solidFill>
                  <a:schemeClr val="hlink"/>
                </a:solidFill>
                <a:ea typeface="黑体" pitchFamily="49" charset="-122"/>
              </a:rPr>
              <a:t>测量时顺拉直看</a:t>
            </a:r>
            <a:r>
              <a:rPr lang="zh-CN" altLang="en-US" sz="2200">
                <a:solidFill>
                  <a:schemeClr val="hlink"/>
                </a:solidFill>
              </a:rPr>
              <a:t>  </a:t>
            </a:r>
          </a:p>
        </p:txBody>
      </p:sp>
      <p:pic>
        <p:nvPicPr>
          <p:cNvPr id="52247" name="Picture 60" descr="back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3400" y="6553200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48" name="Picture 64" descr="t01c7cec5e45640e58e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8200" y="6553200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49" name="图片 13329" descr="ldpi_1098026_2a1c5d7b6-dca9-4393-b961-9d4537c991ff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953000" y="6553200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0757" name="TextBox 8" descr="绿色大理石"/>
          <p:cNvSpPr>
            <a:spLocks noChangeArrowheads="1"/>
          </p:cNvSpPr>
          <p:nvPr/>
        </p:nvSpPr>
        <p:spPr bwMode="auto">
          <a:xfrm>
            <a:off x="4114800" y="3200400"/>
            <a:ext cx="4378325" cy="882650"/>
          </a:xfrm>
          <a:prstGeom prst="roundRect">
            <a:avLst>
              <a:gd name="adj" fmla="val 16667"/>
            </a:avLst>
          </a:prstGeom>
          <a:blipFill dpi="0" rotWithShape="1">
            <a:blip r:embed="rId3" cstate="print"/>
            <a:srcRect/>
            <a:tile tx="0" ty="0" sx="100000" sy="100000" flip="none" algn="tl"/>
          </a:blipFill>
          <a:ln w="9525">
            <a:solidFill>
              <a:srgbClr val="F79646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sz="2100">
                <a:solidFill>
                  <a:schemeClr val="bg1"/>
                </a:solidFill>
                <a:ea typeface="黑体" pitchFamily="49" charset="-122"/>
              </a:rPr>
              <a:t>       </a:t>
            </a:r>
            <a:r>
              <a:rPr lang="zh-CN" altLang="en-US" sz="2100">
                <a:solidFill>
                  <a:schemeClr val="bg1"/>
                </a:solidFill>
                <a:ea typeface="黑体" pitchFamily="49" charset="-122"/>
              </a:rPr>
              <a:t>在弹性限度内，弹簧的</a:t>
            </a:r>
            <a:r>
              <a:rPr lang="zh-CN" altLang="en-US" sz="2100" b="0">
                <a:solidFill>
                  <a:schemeClr val="bg1"/>
                </a:solidFill>
                <a:ea typeface="黑体" pitchFamily="49" charset="-122"/>
              </a:rPr>
              <a:t>伸长量</a:t>
            </a:r>
            <a:r>
              <a:rPr lang="zh-CN" altLang="en-US" sz="2100">
                <a:solidFill>
                  <a:schemeClr val="bg1"/>
                </a:solidFill>
                <a:ea typeface="黑体" pitchFamily="49" charset="-122"/>
              </a:rPr>
              <a:t>与外力的大小成正比。</a:t>
            </a:r>
            <a:endParaRPr lang="zh-CN" altLang="en-US" sz="2100">
              <a:solidFill>
                <a:schemeClr val="bg1"/>
              </a:solidFill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0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0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0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07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07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00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00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00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00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00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00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00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00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007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200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00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00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200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200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200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200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733" grpId="0"/>
      <p:bldP spid="200734" grpId="0"/>
      <p:bldP spid="200735" grpId="0"/>
      <p:bldP spid="200736" grpId="0"/>
      <p:bldP spid="200737" grpId="0"/>
      <p:bldP spid="200738" grpId="0"/>
      <p:bldP spid="200739" grpId="0" animBg="1"/>
      <p:bldP spid="200740" grpId="0"/>
      <p:bldP spid="200741" grpId="0"/>
      <p:bldP spid="200742" grpId="0"/>
      <p:bldP spid="200743" grpId="0"/>
      <p:bldP spid="200745" grpId="0"/>
      <p:bldP spid="200746" grpId="0"/>
      <p:bldP spid="200747" grpId="0"/>
      <p:bldP spid="200748" grpId="0"/>
      <p:bldP spid="200749" grpId="0"/>
      <p:bldP spid="200750" grpId="0"/>
      <p:bldP spid="20075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3657600" y="457200"/>
            <a:ext cx="1800225" cy="612775"/>
            <a:chOff x="0" y="0"/>
            <a:chExt cx="2231" cy="553"/>
          </a:xfrm>
        </p:grpSpPr>
        <p:pic>
          <p:nvPicPr>
            <p:cNvPr id="53250" name="圆角矩形 1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2231" cy="5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3251" name="Text Box 28"/>
            <p:cNvSpPr txBox="1">
              <a:spLocks noChangeArrowheads="1"/>
            </p:cNvSpPr>
            <p:nvPr/>
          </p:nvSpPr>
          <p:spPr bwMode="auto">
            <a:xfrm>
              <a:off x="60" y="78"/>
              <a:ext cx="2116" cy="4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lnSpc>
                  <a:spcPct val="95000"/>
                </a:lnSpc>
              </a:pPr>
              <a:r>
                <a:rPr lang="zh-CN" altLang="en-US" sz="2800">
                  <a:solidFill>
                    <a:srgbClr val="FFFFFF"/>
                  </a:solidFill>
                  <a:latin typeface="宋体" pitchFamily="2" charset="-122"/>
                </a:rPr>
                <a:t>课堂练习</a:t>
              </a:r>
            </a:p>
          </p:txBody>
        </p:sp>
      </p:grpSp>
      <p:sp>
        <p:nvSpPr>
          <p:cNvPr id="53252" name="文本框 246808"/>
          <p:cNvSpPr txBox="1">
            <a:spLocks noChangeArrowheads="1"/>
          </p:cNvSpPr>
          <p:nvPr/>
        </p:nvSpPr>
        <p:spPr bwMode="auto">
          <a:xfrm>
            <a:off x="685800" y="1066800"/>
            <a:ext cx="7696200" cy="256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40000"/>
              </a:lnSpc>
              <a:spcBef>
                <a:spcPct val="50000"/>
              </a:spcBef>
            </a:pPr>
            <a:r>
              <a:rPr lang="en-US" altLang="zh-CN" sz="2400">
                <a:solidFill>
                  <a:srgbClr val="FF0000"/>
                </a:solidFill>
                <a:latin typeface="宋体" pitchFamily="2" charset="-122"/>
              </a:rPr>
              <a:t>   </a:t>
            </a:r>
            <a:r>
              <a:rPr lang="en-US" altLang="zh-CN" sz="2300">
                <a:solidFill>
                  <a:srgbClr val="FF0000"/>
                </a:solidFill>
                <a:latin typeface="宋体" pitchFamily="2" charset="-122"/>
              </a:rPr>
              <a:t>1. </a:t>
            </a:r>
            <a:r>
              <a:rPr lang="zh-CN" altLang="en-US" sz="2300">
                <a:latin typeface="宋体" pitchFamily="2" charset="-122"/>
              </a:rPr>
              <a:t>下列情况中产生的力，不是弹力的是</a:t>
            </a:r>
            <a:r>
              <a:rPr lang="en-US" altLang="zh-CN" sz="2300">
                <a:latin typeface="宋体" pitchFamily="2" charset="-122"/>
              </a:rPr>
              <a:t>(       )</a:t>
            </a:r>
          </a:p>
          <a:p>
            <a:pPr>
              <a:lnSpc>
                <a:spcPct val="140000"/>
              </a:lnSpc>
            </a:pPr>
            <a:r>
              <a:rPr lang="en-US" sz="2300">
                <a:latin typeface="宋体" pitchFamily="2" charset="-122"/>
              </a:rPr>
              <a:t>      A</a:t>
            </a:r>
            <a:r>
              <a:rPr lang="en-US" altLang="zh-CN" sz="2300">
                <a:latin typeface="宋体" pitchFamily="2" charset="-122"/>
              </a:rPr>
              <a:t>. </a:t>
            </a:r>
            <a:r>
              <a:rPr lang="zh-CN" altLang="en-US" sz="2300">
                <a:latin typeface="宋体" pitchFamily="2" charset="-122"/>
              </a:rPr>
              <a:t>手轻压钢条，使钢条变弯一些</a:t>
            </a:r>
          </a:p>
          <a:p>
            <a:pPr>
              <a:lnSpc>
                <a:spcPct val="140000"/>
              </a:lnSpc>
            </a:pPr>
            <a:r>
              <a:rPr lang="en-US" sz="2300">
                <a:latin typeface="宋体" pitchFamily="2" charset="-122"/>
              </a:rPr>
              <a:t>      B</a:t>
            </a:r>
            <a:r>
              <a:rPr lang="en-US" altLang="zh-CN" sz="2300">
                <a:latin typeface="宋体" pitchFamily="2" charset="-122"/>
              </a:rPr>
              <a:t>. </a:t>
            </a:r>
            <a:r>
              <a:rPr lang="zh-CN" altLang="en-US" sz="2300">
                <a:latin typeface="宋体" pitchFamily="2" charset="-122"/>
              </a:rPr>
              <a:t>脚踩饮料瓶，将它踩瘪 </a:t>
            </a:r>
          </a:p>
          <a:p>
            <a:pPr>
              <a:lnSpc>
                <a:spcPct val="140000"/>
              </a:lnSpc>
            </a:pPr>
            <a:r>
              <a:rPr lang="en-US" sz="2300">
                <a:latin typeface="宋体" pitchFamily="2" charset="-122"/>
              </a:rPr>
              <a:t>      C</a:t>
            </a:r>
            <a:r>
              <a:rPr lang="en-US" altLang="zh-CN" sz="2300">
                <a:latin typeface="宋体" pitchFamily="2" charset="-122"/>
              </a:rPr>
              <a:t>. </a:t>
            </a:r>
            <a:r>
              <a:rPr lang="zh-CN" altLang="en-US" sz="2300">
                <a:latin typeface="宋体" pitchFamily="2" charset="-122"/>
              </a:rPr>
              <a:t>手轻拉弹簧，弹簧伸长一些 </a:t>
            </a:r>
          </a:p>
          <a:p>
            <a:pPr>
              <a:lnSpc>
                <a:spcPct val="140000"/>
              </a:lnSpc>
            </a:pPr>
            <a:r>
              <a:rPr lang="en-US" sz="2300">
                <a:latin typeface="宋体" pitchFamily="2" charset="-122"/>
              </a:rPr>
              <a:t>      D</a:t>
            </a:r>
            <a:r>
              <a:rPr lang="en-US" altLang="zh-CN" sz="2300">
                <a:latin typeface="宋体" pitchFamily="2" charset="-122"/>
              </a:rPr>
              <a:t>. </a:t>
            </a:r>
            <a:r>
              <a:rPr lang="zh-CN" altLang="en-US" sz="2300">
                <a:latin typeface="宋体" pitchFamily="2" charset="-122"/>
              </a:rPr>
              <a:t>运动员拉弓射箭 </a:t>
            </a:r>
          </a:p>
        </p:txBody>
      </p:sp>
      <p:sp>
        <p:nvSpPr>
          <p:cNvPr id="246810" name="文本框 246809"/>
          <p:cNvSpPr txBox="1">
            <a:spLocks noChangeArrowheads="1"/>
          </p:cNvSpPr>
          <p:nvPr/>
        </p:nvSpPr>
        <p:spPr bwMode="auto">
          <a:xfrm>
            <a:off x="6248400" y="1066800"/>
            <a:ext cx="15827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>
                <a:solidFill>
                  <a:srgbClr val="FF0066"/>
                </a:solidFill>
              </a:rPr>
              <a:t>B</a:t>
            </a:r>
          </a:p>
        </p:txBody>
      </p:sp>
      <p:sp>
        <p:nvSpPr>
          <p:cNvPr id="246811" name="文本框 246810"/>
          <p:cNvSpPr txBox="1">
            <a:spLocks noChangeArrowheads="1"/>
          </p:cNvSpPr>
          <p:nvPr/>
        </p:nvSpPr>
        <p:spPr bwMode="auto">
          <a:xfrm>
            <a:off x="762000" y="3657600"/>
            <a:ext cx="4267200" cy="256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40000"/>
              </a:lnSpc>
              <a:spcBef>
                <a:spcPct val="50000"/>
              </a:spcBef>
            </a:pPr>
            <a:r>
              <a:rPr lang="en-US" altLang="zh-CN" sz="2400">
                <a:solidFill>
                  <a:srgbClr val="FF0000"/>
                </a:solidFill>
                <a:latin typeface="宋体" pitchFamily="2" charset="-122"/>
              </a:rPr>
              <a:t>   </a:t>
            </a:r>
            <a:r>
              <a:rPr lang="en-US" altLang="zh-CN" sz="2300">
                <a:solidFill>
                  <a:srgbClr val="FF0000"/>
                </a:solidFill>
                <a:latin typeface="宋体" pitchFamily="2" charset="-122"/>
              </a:rPr>
              <a:t>2.</a:t>
            </a:r>
            <a:r>
              <a:rPr lang="en-US" altLang="zh-CN" sz="2300">
                <a:latin typeface="宋体" pitchFamily="2" charset="-122"/>
              </a:rPr>
              <a:t>  </a:t>
            </a:r>
            <a:r>
              <a:rPr lang="zh-CN" altLang="en-US" sz="2300">
                <a:latin typeface="宋体" pitchFamily="2" charset="-122"/>
              </a:rPr>
              <a:t>如图所示是拉弹弓的情景，橡皮筋拉得越长，同样的“弹丸”就可以射得越远，这说明橡皮筋的形变越大，其弹力也就</a:t>
            </a:r>
            <a:r>
              <a:rPr lang="en-US" altLang="zh-CN" sz="2300">
                <a:latin typeface="宋体" pitchFamily="2" charset="-122"/>
              </a:rPr>
              <a:t>________</a:t>
            </a:r>
            <a:r>
              <a:rPr lang="zh-CN" altLang="en-US" sz="2300">
                <a:latin typeface="宋体" pitchFamily="2" charset="-122"/>
              </a:rPr>
              <a:t>。 </a:t>
            </a:r>
          </a:p>
        </p:txBody>
      </p:sp>
      <p:sp>
        <p:nvSpPr>
          <p:cNvPr id="246812" name="文本框 246811"/>
          <p:cNvSpPr txBox="1">
            <a:spLocks noChangeArrowheads="1"/>
          </p:cNvSpPr>
          <p:nvPr/>
        </p:nvSpPr>
        <p:spPr bwMode="auto">
          <a:xfrm>
            <a:off x="1524000" y="5715000"/>
            <a:ext cx="1582738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en-US" sz="2600">
                <a:solidFill>
                  <a:srgbClr val="FF0000"/>
                </a:solidFill>
                <a:ea typeface="楷体" pitchFamily="49" charset="-122"/>
              </a:rPr>
              <a:t>越大</a:t>
            </a:r>
          </a:p>
        </p:txBody>
      </p:sp>
      <p:pic>
        <p:nvPicPr>
          <p:cNvPr id="246813" name="图片 246812" descr="1022564preview4"/>
          <p:cNvPicPr>
            <a:picLocks noChangeAspect="1" noChangeArrowheads="1"/>
          </p:cNvPicPr>
          <p:nvPr/>
        </p:nvPicPr>
        <p:blipFill>
          <a:blip r:embed="rId3" cstate="print"/>
          <a:srcRect r="8333"/>
          <a:stretch>
            <a:fillRect/>
          </a:stretch>
        </p:blipFill>
        <p:spPr bwMode="auto">
          <a:xfrm>
            <a:off x="5181600" y="3886200"/>
            <a:ext cx="3352800" cy="243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7" name="Picture 60" descr="back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3400" y="6553200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8" name="Picture 64" descr="t01c7cec5e45640e58e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8200" y="6553200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9" name="图片 13329" descr="ldpi_1098026_2a1c5d7b6-dca9-4393-b961-9d4537c991ff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953000" y="6553200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46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6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46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500"/>
                                        <p:tgtEl>
                                          <p:spTgt spid="246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810" grpId="0"/>
      <p:bldP spid="246811" grpId="0"/>
      <p:bldP spid="2468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矩形 185345"/>
          <p:cNvSpPr>
            <a:spLocks noChangeArrowheads="1"/>
          </p:cNvSpPr>
          <p:nvPr/>
        </p:nvSpPr>
        <p:spPr bwMode="auto">
          <a:xfrm>
            <a:off x="533400" y="2133600"/>
            <a:ext cx="8305800" cy="338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240000"/>
              </a:lnSpc>
            </a:pPr>
            <a:r>
              <a:rPr lang="en-US" sz="3000">
                <a:solidFill>
                  <a:srgbClr val="FF0000"/>
                </a:solidFill>
                <a:latin typeface="宋体" pitchFamily="2" charset="-122"/>
              </a:rPr>
              <a:t>   1</a:t>
            </a:r>
            <a:r>
              <a:rPr lang="en-US" altLang="zh-CN" sz="3000">
                <a:solidFill>
                  <a:srgbClr val="FF0000"/>
                </a:solidFill>
                <a:latin typeface="宋体" pitchFamily="2" charset="-122"/>
              </a:rPr>
              <a:t>. </a:t>
            </a:r>
            <a:r>
              <a:rPr lang="zh-CN" altLang="en-US" sz="3000">
                <a:latin typeface="宋体" pitchFamily="2" charset="-122"/>
              </a:rPr>
              <a:t>知道什么是弹力；</a:t>
            </a:r>
          </a:p>
          <a:p>
            <a:pPr>
              <a:lnSpc>
                <a:spcPct val="240000"/>
              </a:lnSpc>
            </a:pPr>
            <a:r>
              <a:rPr lang="en-US" sz="3000">
                <a:solidFill>
                  <a:srgbClr val="FF0000"/>
                </a:solidFill>
                <a:latin typeface="宋体" pitchFamily="2" charset="-122"/>
              </a:rPr>
              <a:t>   2</a:t>
            </a:r>
            <a:r>
              <a:rPr lang="en-US" altLang="zh-CN" sz="3000">
                <a:solidFill>
                  <a:srgbClr val="FF0000"/>
                </a:solidFill>
                <a:latin typeface="宋体" pitchFamily="2" charset="-122"/>
              </a:rPr>
              <a:t>. </a:t>
            </a:r>
            <a:r>
              <a:rPr lang="zh-CN" altLang="en-US" sz="3000">
                <a:latin typeface="宋体" pitchFamily="2" charset="-122"/>
              </a:rPr>
              <a:t>了解弹簧测力计的原理；</a:t>
            </a:r>
          </a:p>
          <a:p>
            <a:pPr>
              <a:lnSpc>
                <a:spcPct val="240000"/>
              </a:lnSpc>
            </a:pPr>
            <a:r>
              <a:rPr lang="en-US" sz="3000">
                <a:solidFill>
                  <a:srgbClr val="FF0000"/>
                </a:solidFill>
                <a:latin typeface="宋体" pitchFamily="2" charset="-122"/>
              </a:rPr>
              <a:t>   3</a:t>
            </a:r>
            <a:r>
              <a:rPr lang="en-US" altLang="zh-CN" sz="3000">
                <a:solidFill>
                  <a:srgbClr val="FF0000"/>
                </a:solidFill>
                <a:latin typeface="宋体" pitchFamily="2" charset="-122"/>
              </a:rPr>
              <a:t>. </a:t>
            </a:r>
            <a:r>
              <a:rPr lang="zh-CN" altLang="en-US" sz="3000">
                <a:latin typeface="宋体" pitchFamily="2" charset="-122"/>
              </a:rPr>
              <a:t>会正确使用弹簧测力计测量力的大小。</a:t>
            </a:r>
          </a:p>
        </p:txBody>
      </p:sp>
      <p:sp>
        <p:nvSpPr>
          <p:cNvPr id="185347" name="矩形 185346"/>
          <p:cNvSpPr>
            <a:spLocks noChangeArrowheads="1" noChangeShapeType="1" noTextEdit="1"/>
          </p:cNvSpPr>
          <p:nvPr/>
        </p:nvSpPr>
        <p:spPr bwMode="auto">
          <a:xfrm>
            <a:off x="2590800" y="762000"/>
            <a:ext cx="3581400" cy="8382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4593"/>
              </a:avLst>
            </a:prstTxWarp>
          </a:bodyPr>
          <a:lstStyle/>
          <a:p>
            <a:pPr algn="ctr"/>
            <a:r>
              <a:rPr lang="zh-CN" altLang="en-US" sz="3600" kern="1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华文新魏"/>
                <a:ea typeface="华文新魏"/>
              </a:rPr>
              <a:t>学习目标</a:t>
            </a:r>
          </a:p>
        </p:txBody>
      </p:sp>
      <p:pic>
        <p:nvPicPr>
          <p:cNvPr id="35843" name="图片 12296" descr="ldpi_1098026_2a1c5d7b6-dca9-4393-b961-9d4537c991ff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6324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25" descr="t01c7cec5e45640e58e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5800" y="6324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5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5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53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53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34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3657600" y="457200"/>
            <a:ext cx="1800225" cy="612775"/>
            <a:chOff x="0" y="0"/>
            <a:chExt cx="2231" cy="553"/>
          </a:xfrm>
        </p:grpSpPr>
        <p:pic>
          <p:nvPicPr>
            <p:cNvPr id="54274" name="圆角矩形 1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2231" cy="5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4275" name="Text Box 28"/>
            <p:cNvSpPr txBox="1">
              <a:spLocks noChangeArrowheads="1"/>
            </p:cNvSpPr>
            <p:nvPr/>
          </p:nvSpPr>
          <p:spPr bwMode="auto">
            <a:xfrm>
              <a:off x="60" y="78"/>
              <a:ext cx="2116" cy="4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lnSpc>
                  <a:spcPct val="95000"/>
                </a:lnSpc>
              </a:pPr>
              <a:r>
                <a:rPr lang="zh-CN" altLang="en-US" sz="2800">
                  <a:solidFill>
                    <a:srgbClr val="FFFFFF"/>
                  </a:solidFill>
                  <a:latin typeface="宋体" pitchFamily="2" charset="-122"/>
                </a:rPr>
                <a:t>课堂练习</a:t>
              </a:r>
            </a:p>
          </p:txBody>
        </p:sp>
      </p:grpSp>
      <p:sp>
        <p:nvSpPr>
          <p:cNvPr id="54276" name="矩形 247812"/>
          <p:cNvSpPr>
            <a:spLocks noChangeArrowheads="1"/>
          </p:cNvSpPr>
          <p:nvPr/>
        </p:nvSpPr>
        <p:spPr bwMode="auto">
          <a:xfrm>
            <a:off x="685800" y="1066800"/>
            <a:ext cx="7921625" cy="235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5000"/>
              </a:lnSpc>
              <a:spcBef>
                <a:spcPct val="50000"/>
              </a:spcBef>
            </a:pPr>
            <a:r>
              <a:rPr lang="en-US" altLang="zh-CN" sz="2200">
                <a:latin typeface="宋体" pitchFamily="2" charset="-122"/>
              </a:rPr>
              <a:t>    </a:t>
            </a:r>
            <a:r>
              <a:rPr lang="en-US" altLang="zh-CN" sz="2200">
                <a:solidFill>
                  <a:srgbClr val="FF0000"/>
                </a:solidFill>
                <a:latin typeface="宋体" pitchFamily="2" charset="-122"/>
              </a:rPr>
              <a:t>3. </a:t>
            </a:r>
            <a:r>
              <a:rPr lang="zh-CN" altLang="en-US" sz="2200">
                <a:latin typeface="宋体" pitchFamily="2" charset="-122"/>
              </a:rPr>
              <a:t>某同学在实验中用弹簧测力计测物体重力，该同学手持挂钩，将物体挂在拉环上， 观察测力计的读数为</a:t>
            </a:r>
            <a:r>
              <a:rPr lang="en-US" sz="2200">
                <a:latin typeface="宋体" pitchFamily="2" charset="-122"/>
              </a:rPr>
              <a:t>5N</a:t>
            </a:r>
            <a:r>
              <a:rPr lang="zh-CN" altLang="en-US" sz="2200">
                <a:latin typeface="宋体" pitchFamily="2" charset="-122"/>
              </a:rPr>
              <a:t>，则物体的重力为</a:t>
            </a:r>
            <a:r>
              <a:rPr lang="en-US" altLang="zh-CN" sz="2200">
                <a:latin typeface="宋体" pitchFamily="2" charset="-122"/>
              </a:rPr>
              <a:t>(       )</a:t>
            </a:r>
          </a:p>
          <a:p>
            <a:pPr>
              <a:lnSpc>
                <a:spcPct val="135000"/>
              </a:lnSpc>
            </a:pPr>
            <a:r>
              <a:rPr lang="en-US" sz="2200">
                <a:latin typeface="宋体" pitchFamily="2" charset="-122"/>
              </a:rPr>
              <a:t>     A</a:t>
            </a:r>
            <a:r>
              <a:rPr lang="en-US" altLang="zh-CN" sz="2200">
                <a:latin typeface="宋体" pitchFamily="2" charset="-122"/>
              </a:rPr>
              <a:t>. </a:t>
            </a:r>
            <a:r>
              <a:rPr lang="zh-CN" altLang="en-US" sz="2200">
                <a:latin typeface="宋体" pitchFamily="2" charset="-122"/>
              </a:rPr>
              <a:t>大于</a:t>
            </a:r>
            <a:r>
              <a:rPr lang="en-US" sz="2200">
                <a:latin typeface="宋体" pitchFamily="2" charset="-122"/>
              </a:rPr>
              <a:t>5N            B. </a:t>
            </a:r>
            <a:r>
              <a:rPr lang="zh-CN" altLang="en-US" sz="2200">
                <a:latin typeface="宋体" pitchFamily="2" charset="-122"/>
              </a:rPr>
              <a:t>等于</a:t>
            </a:r>
            <a:r>
              <a:rPr lang="en-US" sz="2200">
                <a:latin typeface="宋体" pitchFamily="2" charset="-122"/>
              </a:rPr>
              <a:t>5N  </a:t>
            </a:r>
          </a:p>
          <a:p>
            <a:pPr>
              <a:lnSpc>
                <a:spcPct val="135000"/>
              </a:lnSpc>
            </a:pPr>
            <a:r>
              <a:rPr lang="en-US" sz="2200">
                <a:latin typeface="宋体" pitchFamily="2" charset="-122"/>
              </a:rPr>
              <a:t>     C. </a:t>
            </a:r>
            <a:r>
              <a:rPr lang="zh-CN" altLang="en-US" sz="2200">
                <a:latin typeface="宋体" pitchFamily="2" charset="-122"/>
              </a:rPr>
              <a:t>小于</a:t>
            </a:r>
            <a:r>
              <a:rPr lang="en-US" sz="2200">
                <a:latin typeface="宋体" pitchFamily="2" charset="-122"/>
              </a:rPr>
              <a:t>5N            D.</a:t>
            </a:r>
            <a:r>
              <a:rPr lang="zh-CN" altLang="en-US" sz="2200">
                <a:latin typeface="宋体" pitchFamily="2" charset="-122"/>
              </a:rPr>
              <a:t> 以上都有可能 </a:t>
            </a:r>
          </a:p>
        </p:txBody>
      </p:sp>
      <p:sp>
        <p:nvSpPr>
          <p:cNvPr id="247814" name="文本框 247813"/>
          <p:cNvSpPr txBox="1">
            <a:spLocks noChangeArrowheads="1"/>
          </p:cNvSpPr>
          <p:nvPr/>
        </p:nvSpPr>
        <p:spPr bwMode="auto">
          <a:xfrm>
            <a:off x="1905000" y="1981200"/>
            <a:ext cx="914400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800">
                <a:solidFill>
                  <a:srgbClr val="FF0066"/>
                </a:solidFill>
              </a:rPr>
              <a:t>C</a:t>
            </a:r>
          </a:p>
        </p:txBody>
      </p:sp>
      <p:sp>
        <p:nvSpPr>
          <p:cNvPr id="247815" name="文本框 247814"/>
          <p:cNvSpPr txBox="1">
            <a:spLocks noChangeArrowheads="1"/>
          </p:cNvSpPr>
          <p:nvPr/>
        </p:nvSpPr>
        <p:spPr bwMode="auto">
          <a:xfrm>
            <a:off x="609600" y="4191000"/>
            <a:ext cx="7696200" cy="218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5000"/>
              </a:lnSpc>
              <a:spcBef>
                <a:spcPct val="50000"/>
              </a:spcBef>
            </a:pPr>
            <a:r>
              <a:rPr lang="en-US" altLang="zh-CN" sz="2200">
                <a:solidFill>
                  <a:srgbClr val="FF0000"/>
                </a:solidFill>
                <a:latin typeface="宋体" pitchFamily="2" charset="-122"/>
              </a:rPr>
              <a:t>   4. </a:t>
            </a:r>
            <a:r>
              <a:rPr lang="zh-CN" altLang="en-US" sz="2200">
                <a:latin typeface="宋体" pitchFamily="2" charset="-122"/>
              </a:rPr>
              <a:t>关于弹力，下列叙述正确的是</a:t>
            </a:r>
            <a:r>
              <a:rPr lang="en-US" altLang="zh-CN" sz="2200">
                <a:latin typeface="宋体" pitchFamily="2" charset="-122"/>
              </a:rPr>
              <a:t>(        )</a:t>
            </a:r>
          </a:p>
          <a:p>
            <a:pPr>
              <a:lnSpc>
                <a:spcPct val="125000"/>
              </a:lnSpc>
            </a:pPr>
            <a:r>
              <a:rPr lang="en-US" sz="2200">
                <a:latin typeface="宋体" pitchFamily="2" charset="-122"/>
              </a:rPr>
              <a:t>      A</a:t>
            </a:r>
            <a:r>
              <a:rPr lang="en-US" altLang="zh-CN" sz="2200">
                <a:latin typeface="宋体" pitchFamily="2" charset="-122"/>
              </a:rPr>
              <a:t>. </a:t>
            </a:r>
            <a:r>
              <a:rPr lang="zh-CN" altLang="en-US" sz="2200">
                <a:latin typeface="宋体" pitchFamily="2" charset="-122"/>
              </a:rPr>
              <a:t>拉力不属于弹力</a:t>
            </a:r>
          </a:p>
          <a:p>
            <a:pPr>
              <a:lnSpc>
                <a:spcPct val="125000"/>
              </a:lnSpc>
            </a:pPr>
            <a:r>
              <a:rPr lang="en-US" sz="2200">
                <a:latin typeface="宋体" pitchFamily="2" charset="-122"/>
              </a:rPr>
              <a:t>      B</a:t>
            </a:r>
            <a:r>
              <a:rPr lang="en-US" altLang="zh-CN" sz="2200">
                <a:latin typeface="宋体" pitchFamily="2" charset="-122"/>
              </a:rPr>
              <a:t>. </a:t>
            </a:r>
            <a:r>
              <a:rPr lang="zh-CN" altLang="en-US" sz="2200">
                <a:latin typeface="宋体" pitchFamily="2" charset="-122"/>
              </a:rPr>
              <a:t>物体发生形变时产生的力叫弹力</a:t>
            </a:r>
          </a:p>
          <a:p>
            <a:pPr>
              <a:lnSpc>
                <a:spcPct val="125000"/>
              </a:lnSpc>
            </a:pPr>
            <a:r>
              <a:rPr lang="en-US" sz="2200">
                <a:latin typeface="宋体" pitchFamily="2" charset="-122"/>
              </a:rPr>
              <a:t>      C</a:t>
            </a:r>
            <a:r>
              <a:rPr lang="en-US" altLang="zh-CN" sz="2200">
                <a:latin typeface="宋体" pitchFamily="2" charset="-122"/>
              </a:rPr>
              <a:t>. </a:t>
            </a:r>
            <a:r>
              <a:rPr lang="zh-CN" altLang="en-US" sz="2200">
                <a:latin typeface="宋体" pitchFamily="2" charset="-122"/>
              </a:rPr>
              <a:t>不相互接触的物体间也可产生弹力 </a:t>
            </a:r>
          </a:p>
          <a:p>
            <a:pPr>
              <a:lnSpc>
                <a:spcPct val="125000"/>
              </a:lnSpc>
            </a:pPr>
            <a:r>
              <a:rPr lang="en-US" sz="2200">
                <a:latin typeface="宋体" pitchFamily="2" charset="-122"/>
              </a:rPr>
              <a:t>      D</a:t>
            </a:r>
            <a:r>
              <a:rPr lang="en-US" altLang="zh-CN" sz="2200">
                <a:latin typeface="宋体" pitchFamily="2" charset="-122"/>
              </a:rPr>
              <a:t>. </a:t>
            </a:r>
            <a:r>
              <a:rPr lang="zh-CN" altLang="en-US" sz="2200">
                <a:latin typeface="宋体" pitchFamily="2" charset="-122"/>
              </a:rPr>
              <a:t>压缩的弹簧能产生弹力</a:t>
            </a:r>
          </a:p>
        </p:txBody>
      </p:sp>
      <p:sp>
        <p:nvSpPr>
          <p:cNvPr id="247816" name="文本框 247815"/>
          <p:cNvSpPr txBox="1">
            <a:spLocks noChangeArrowheads="1"/>
          </p:cNvSpPr>
          <p:nvPr/>
        </p:nvSpPr>
        <p:spPr bwMode="auto">
          <a:xfrm>
            <a:off x="5334000" y="4191000"/>
            <a:ext cx="1295400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800">
                <a:solidFill>
                  <a:srgbClr val="FF0066"/>
                </a:solidFill>
              </a:rPr>
              <a:t>  D</a:t>
            </a:r>
          </a:p>
        </p:txBody>
      </p:sp>
      <p:sp>
        <p:nvSpPr>
          <p:cNvPr id="247817" name="矩形 247816"/>
          <p:cNvSpPr>
            <a:spLocks noChangeArrowheads="1"/>
          </p:cNvSpPr>
          <p:nvPr/>
        </p:nvSpPr>
        <p:spPr bwMode="auto">
          <a:xfrm>
            <a:off x="609600" y="3494088"/>
            <a:ext cx="8229600" cy="5254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lnSpc>
                <a:spcPct val="135000"/>
              </a:lnSpc>
            </a:pPr>
            <a:r>
              <a:rPr lang="zh-CN" altLang="en-US" sz="210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提示：</a:t>
            </a:r>
            <a:r>
              <a:rPr lang="zh-CN" altLang="en-US" sz="2100">
                <a:latin typeface="楷体" pitchFamily="49" charset="-122"/>
                <a:ea typeface="楷体" pitchFamily="49" charset="-122"/>
              </a:rPr>
              <a:t>此时测力计承担了自身重力，即示数为测力计自重</a:t>
            </a:r>
            <a:r>
              <a:rPr lang="en-US" altLang="en-US" sz="2100">
                <a:latin typeface="楷体" pitchFamily="49" charset="-122"/>
                <a:ea typeface="楷体" pitchFamily="49" charset="-122"/>
              </a:rPr>
              <a:t>＋</a:t>
            </a:r>
            <a:r>
              <a:rPr lang="zh-CN" altLang="en-US" sz="2100">
                <a:latin typeface="楷体" pitchFamily="49" charset="-122"/>
                <a:ea typeface="楷体" pitchFamily="49" charset="-122"/>
              </a:rPr>
              <a:t>物重 </a:t>
            </a:r>
          </a:p>
        </p:txBody>
      </p:sp>
      <p:pic>
        <p:nvPicPr>
          <p:cNvPr id="54281" name="Picture 60" descr="back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6553200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82" name="Picture 64" descr="t01c7cec5e45640e58e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8200" y="6553200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83" name="图片 13329" descr="ldpi_1098026_2a1c5d7b6-dca9-4393-b961-9d4537c991ff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53000" y="6553200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7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7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7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47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7814" grpId="0"/>
      <p:bldP spid="247815" grpId="0"/>
      <p:bldP spid="247816" grpId="0"/>
      <p:bldP spid="24781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3657600" y="457200"/>
            <a:ext cx="1800225" cy="612775"/>
            <a:chOff x="0" y="0"/>
            <a:chExt cx="2231" cy="553"/>
          </a:xfrm>
        </p:grpSpPr>
        <p:pic>
          <p:nvPicPr>
            <p:cNvPr id="55298" name="圆角矩形 1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2231" cy="5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5299" name="Text Box 28"/>
            <p:cNvSpPr txBox="1">
              <a:spLocks noChangeArrowheads="1"/>
            </p:cNvSpPr>
            <p:nvPr/>
          </p:nvSpPr>
          <p:spPr bwMode="auto">
            <a:xfrm>
              <a:off x="60" y="78"/>
              <a:ext cx="2116" cy="4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lnSpc>
                  <a:spcPct val="95000"/>
                </a:lnSpc>
              </a:pPr>
              <a:r>
                <a:rPr lang="zh-CN" altLang="en-US" sz="2800">
                  <a:solidFill>
                    <a:srgbClr val="FFFFFF"/>
                  </a:solidFill>
                  <a:latin typeface="宋体" pitchFamily="2" charset="-122"/>
                </a:rPr>
                <a:t>课堂练习</a:t>
              </a:r>
            </a:p>
          </p:txBody>
        </p:sp>
      </p:grpSp>
      <p:sp>
        <p:nvSpPr>
          <p:cNvPr id="55300" name="矩形 248841"/>
          <p:cNvSpPr>
            <a:spLocks noChangeArrowheads="1"/>
          </p:cNvSpPr>
          <p:nvPr/>
        </p:nvSpPr>
        <p:spPr bwMode="auto">
          <a:xfrm>
            <a:off x="990600" y="1143000"/>
            <a:ext cx="73914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135000"/>
              </a:lnSpc>
              <a:spcBef>
                <a:spcPct val="50000"/>
              </a:spcBef>
            </a:pPr>
            <a:r>
              <a:rPr lang="en-US" altLang="zh-CN" sz="2400">
                <a:latin typeface="宋体" pitchFamily="2" charset="-122"/>
              </a:rPr>
              <a:t>  </a:t>
            </a:r>
            <a:r>
              <a:rPr lang="en-US" altLang="zh-CN" sz="2400">
                <a:solidFill>
                  <a:srgbClr val="FF0000"/>
                </a:solidFill>
                <a:latin typeface="宋体" pitchFamily="2" charset="-122"/>
              </a:rPr>
              <a:t>5. </a:t>
            </a:r>
            <a:r>
              <a:rPr lang="zh-CN" altLang="en-US" sz="2400">
                <a:latin typeface="宋体" pitchFamily="2" charset="-122"/>
              </a:rPr>
              <a:t>画出下图中木杆和斜面上的小球受到的弹力。</a:t>
            </a:r>
          </a:p>
        </p:txBody>
      </p:sp>
      <p:sp>
        <p:nvSpPr>
          <p:cNvPr id="55301" name="矩形 248842" descr="栎木"/>
          <p:cNvSpPr>
            <a:spLocks noChangeArrowheads="1"/>
          </p:cNvSpPr>
          <p:nvPr/>
        </p:nvSpPr>
        <p:spPr bwMode="auto">
          <a:xfrm rot="2304357">
            <a:off x="2635250" y="5026025"/>
            <a:ext cx="2087563" cy="144463"/>
          </a:xfrm>
          <a:prstGeom prst="rect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5302" name="直接连接符 248843"/>
          <p:cNvSpPr>
            <a:spLocks noChangeShapeType="1"/>
          </p:cNvSpPr>
          <p:nvPr/>
        </p:nvSpPr>
        <p:spPr bwMode="auto">
          <a:xfrm flipH="1" flipV="1">
            <a:off x="2003425" y="2967038"/>
            <a:ext cx="863600" cy="151288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3" name="组合 248844"/>
          <p:cNvGrpSpPr>
            <a:grpSpLocks/>
          </p:cNvGrpSpPr>
          <p:nvPr/>
        </p:nvGrpSpPr>
        <p:grpSpPr bwMode="auto">
          <a:xfrm>
            <a:off x="3011488" y="5775325"/>
            <a:ext cx="2232025" cy="125413"/>
            <a:chOff x="0" y="0"/>
            <a:chExt cx="1652" cy="80"/>
          </a:xfrm>
        </p:grpSpPr>
        <p:grpSp>
          <p:nvGrpSpPr>
            <p:cNvPr id="4" name="组合 248845"/>
            <p:cNvGrpSpPr>
              <a:grpSpLocks/>
            </p:cNvGrpSpPr>
            <p:nvPr/>
          </p:nvGrpSpPr>
          <p:grpSpPr bwMode="auto">
            <a:xfrm>
              <a:off x="0" y="0"/>
              <a:ext cx="1147" cy="74"/>
              <a:chOff x="0" y="0"/>
              <a:chExt cx="1338" cy="130"/>
            </a:xfrm>
          </p:grpSpPr>
          <p:sp>
            <p:nvSpPr>
              <p:cNvPr id="55305" name="直接连接符 248846"/>
              <p:cNvSpPr>
                <a:spLocks noChangeShapeType="1"/>
              </p:cNvSpPr>
              <p:nvPr/>
            </p:nvSpPr>
            <p:spPr bwMode="auto">
              <a:xfrm flipH="1">
                <a:off x="0" y="8"/>
                <a:ext cx="120" cy="12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306" name="直接连接符 248847"/>
              <p:cNvSpPr>
                <a:spLocks noChangeShapeType="1"/>
              </p:cNvSpPr>
              <p:nvPr/>
            </p:nvSpPr>
            <p:spPr bwMode="auto">
              <a:xfrm flipH="1">
                <a:off x="120" y="8"/>
                <a:ext cx="121" cy="12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307" name="直接连接符 248848"/>
              <p:cNvSpPr>
                <a:spLocks noChangeShapeType="1"/>
              </p:cNvSpPr>
              <p:nvPr/>
            </p:nvSpPr>
            <p:spPr bwMode="auto">
              <a:xfrm flipH="1">
                <a:off x="241" y="8"/>
                <a:ext cx="120" cy="12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308" name="直接连接符 248849"/>
              <p:cNvSpPr>
                <a:spLocks noChangeShapeType="1"/>
              </p:cNvSpPr>
              <p:nvPr/>
            </p:nvSpPr>
            <p:spPr bwMode="auto">
              <a:xfrm flipH="1">
                <a:off x="361" y="8"/>
                <a:ext cx="120" cy="12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309" name="直接连接符 248850"/>
              <p:cNvSpPr>
                <a:spLocks noChangeShapeType="1"/>
              </p:cNvSpPr>
              <p:nvPr/>
            </p:nvSpPr>
            <p:spPr bwMode="auto">
              <a:xfrm flipH="1">
                <a:off x="481" y="8"/>
                <a:ext cx="120" cy="12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310" name="直接连接符 248851"/>
              <p:cNvSpPr>
                <a:spLocks noChangeShapeType="1"/>
              </p:cNvSpPr>
              <p:nvPr/>
            </p:nvSpPr>
            <p:spPr bwMode="auto">
              <a:xfrm flipH="1">
                <a:off x="601" y="8"/>
                <a:ext cx="121" cy="12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311" name="直接连接符 248852"/>
              <p:cNvSpPr>
                <a:spLocks noChangeShapeType="1"/>
              </p:cNvSpPr>
              <p:nvPr/>
            </p:nvSpPr>
            <p:spPr bwMode="auto">
              <a:xfrm flipH="1">
                <a:off x="722" y="8"/>
                <a:ext cx="120" cy="12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312" name="直接连接符 248853"/>
              <p:cNvSpPr>
                <a:spLocks noChangeShapeType="1"/>
              </p:cNvSpPr>
              <p:nvPr/>
            </p:nvSpPr>
            <p:spPr bwMode="auto">
              <a:xfrm flipH="1">
                <a:off x="842" y="8"/>
                <a:ext cx="120" cy="12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313" name="直接连接符 248854"/>
              <p:cNvSpPr>
                <a:spLocks noChangeShapeType="1"/>
              </p:cNvSpPr>
              <p:nvPr/>
            </p:nvSpPr>
            <p:spPr bwMode="auto">
              <a:xfrm flipH="1">
                <a:off x="962" y="8"/>
                <a:ext cx="120" cy="12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314" name="直接连接符 248855"/>
              <p:cNvSpPr>
                <a:spLocks noChangeShapeType="1"/>
              </p:cNvSpPr>
              <p:nvPr/>
            </p:nvSpPr>
            <p:spPr bwMode="auto">
              <a:xfrm flipH="1">
                <a:off x="1082" y="8"/>
                <a:ext cx="121" cy="12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315" name="直接连接符 248856"/>
              <p:cNvSpPr>
                <a:spLocks noChangeShapeType="1"/>
              </p:cNvSpPr>
              <p:nvPr/>
            </p:nvSpPr>
            <p:spPr bwMode="auto">
              <a:xfrm flipH="1">
                <a:off x="1203" y="8"/>
                <a:ext cx="120" cy="12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316" name="直接连接符 248857"/>
              <p:cNvSpPr>
                <a:spLocks noChangeShapeType="1"/>
              </p:cNvSpPr>
              <p:nvPr/>
            </p:nvSpPr>
            <p:spPr bwMode="auto">
              <a:xfrm>
                <a:off x="23" y="0"/>
                <a:ext cx="1315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5" name="组合 248858"/>
            <p:cNvGrpSpPr>
              <a:grpSpLocks/>
            </p:cNvGrpSpPr>
            <p:nvPr/>
          </p:nvGrpSpPr>
          <p:grpSpPr bwMode="auto">
            <a:xfrm>
              <a:off x="505" y="6"/>
              <a:ext cx="1147" cy="74"/>
              <a:chOff x="0" y="0"/>
              <a:chExt cx="1338" cy="130"/>
            </a:xfrm>
          </p:grpSpPr>
          <p:sp>
            <p:nvSpPr>
              <p:cNvPr id="55318" name="直接连接符 248859"/>
              <p:cNvSpPr>
                <a:spLocks noChangeShapeType="1"/>
              </p:cNvSpPr>
              <p:nvPr/>
            </p:nvSpPr>
            <p:spPr bwMode="auto">
              <a:xfrm flipH="1">
                <a:off x="0" y="8"/>
                <a:ext cx="120" cy="12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319" name="直接连接符 248860"/>
              <p:cNvSpPr>
                <a:spLocks noChangeShapeType="1"/>
              </p:cNvSpPr>
              <p:nvPr/>
            </p:nvSpPr>
            <p:spPr bwMode="auto">
              <a:xfrm flipH="1">
                <a:off x="120" y="8"/>
                <a:ext cx="121" cy="12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320" name="直接连接符 248861"/>
              <p:cNvSpPr>
                <a:spLocks noChangeShapeType="1"/>
              </p:cNvSpPr>
              <p:nvPr/>
            </p:nvSpPr>
            <p:spPr bwMode="auto">
              <a:xfrm flipH="1">
                <a:off x="241" y="8"/>
                <a:ext cx="120" cy="12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321" name="直接连接符 248862"/>
              <p:cNvSpPr>
                <a:spLocks noChangeShapeType="1"/>
              </p:cNvSpPr>
              <p:nvPr/>
            </p:nvSpPr>
            <p:spPr bwMode="auto">
              <a:xfrm flipH="1">
                <a:off x="361" y="8"/>
                <a:ext cx="120" cy="12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322" name="直接连接符 248863"/>
              <p:cNvSpPr>
                <a:spLocks noChangeShapeType="1"/>
              </p:cNvSpPr>
              <p:nvPr/>
            </p:nvSpPr>
            <p:spPr bwMode="auto">
              <a:xfrm flipH="1">
                <a:off x="481" y="8"/>
                <a:ext cx="120" cy="12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323" name="直接连接符 248864"/>
              <p:cNvSpPr>
                <a:spLocks noChangeShapeType="1"/>
              </p:cNvSpPr>
              <p:nvPr/>
            </p:nvSpPr>
            <p:spPr bwMode="auto">
              <a:xfrm flipH="1">
                <a:off x="601" y="8"/>
                <a:ext cx="121" cy="12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324" name="直接连接符 248865"/>
              <p:cNvSpPr>
                <a:spLocks noChangeShapeType="1"/>
              </p:cNvSpPr>
              <p:nvPr/>
            </p:nvSpPr>
            <p:spPr bwMode="auto">
              <a:xfrm flipH="1">
                <a:off x="722" y="8"/>
                <a:ext cx="120" cy="12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325" name="直接连接符 248866"/>
              <p:cNvSpPr>
                <a:spLocks noChangeShapeType="1"/>
              </p:cNvSpPr>
              <p:nvPr/>
            </p:nvSpPr>
            <p:spPr bwMode="auto">
              <a:xfrm flipH="1">
                <a:off x="842" y="8"/>
                <a:ext cx="120" cy="12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326" name="直接连接符 248867"/>
              <p:cNvSpPr>
                <a:spLocks noChangeShapeType="1"/>
              </p:cNvSpPr>
              <p:nvPr/>
            </p:nvSpPr>
            <p:spPr bwMode="auto">
              <a:xfrm flipH="1">
                <a:off x="962" y="8"/>
                <a:ext cx="120" cy="12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327" name="直接连接符 248868"/>
              <p:cNvSpPr>
                <a:spLocks noChangeShapeType="1"/>
              </p:cNvSpPr>
              <p:nvPr/>
            </p:nvSpPr>
            <p:spPr bwMode="auto">
              <a:xfrm flipH="1">
                <a:off x="1082" y="8"/>
                <a:ext cx="121" cy="12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328" name="直接连接符 248869"/>
              <p:cNvSpPr>
                <a:spLocks noChangeShapeType="1"/>
              </p:cNvSpPr>
              <p:nvPr/>
            </p:nvSpPr>
            <p:spPr bwMode="auto">
              <a:xfrm flipH="1">
                <a:off x="1203" y="8"/>
                <a:ext cx="120" cy="12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329" name="直接连接符 248870"/>
              <p:cNvSpPr>
                <a:spLocks noChangeShapeType="1"/>
              </p:cNvSpPr>
              <p:nvPr/>
            </p:nvSpPr>
            <p:spPr bwMode="auto">
              <a:xfrm>
                <a:off x="23" y="0"/>
                <a:ext cx="1315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6" name="组合 248871"/>
          <p:cNvGrpSpPr>
            <a:grpSpLocks/>
          </p:cNvGrpSpPr>
          <p:nvPr/>
        </p:nvGrpSpPr>
        <p:grpSpPr bwMode="auto">
          <a:xfrm flipH="1" flipV="1">
            <a:off x="1066800" y="2895600"/>
            <a:ext cx="2232025" cy="125413"/>
            <a:chOff x="0" y="0"/>
            <a:chExt cx="1652" cy="80"/>
          </a:xfrm>
        </p:grpSpPr>
        <p:grpSp>
          <p:nvGrpSpPr>
            <p:cNvPr id="7" name="组合 248872"/>
            <p:cNvGrpSpPr>
              <a:grpSpLocks/>
            </p:cNvGrpSpPr>
            <p:nvPr/>
          </p:nvGrpSpPr>
          <p:grpSpPr bwMode="auto">
            <a:xfrm>
              <a:off x="0" y="0"/>
              <a:ext cx="1147" cy="74"/>
              <a:chOff x="0" y="0"/>
              <a:chExt cx="1338" cy="130"/>
            </a:xfrm>
          </p:grpSpPr>
          <p:sp>
            <p:nvSpPr>
              <p:cNvPr id="55332" name="直接连接符 248873"/>
              <p:cNvSpPr>
                <a:spLocks noChangeShapeType="1"/>
              </p:cNvSpPr>
              <p:nvPr/>
            </p:nvSpPr>
            <p:spPr bwMode="auto">
              <a:xfrm flipH="1">
                <a:off x="0" y="8"/>
                <a:ext cx="120" cy="12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333" name="直接连接符 248874"/>
              <p:cNvSpPr>
                <a:spLocks noChangeShapeType="1"/>
              </p:cNvSpPr>
              <p:nvPr/>
            </p:nvSpPr>
            <p:spPr bwMode="auto">
              <a:xfrm flipH="1">
                <a:off x="120" y="8"/>
                <a:ext cx="121" cy="12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334" name="直接连接符 248875"/>
              <p:cNvSpPr>
                <a:spLocks noChangeShapeType="1"/>
              </p:cNvSpPr>
              <p:nvPr/>
            </p:nvSpPr>
            <p:spPr bwMode="auto">
              <a:xfrm flipH="1">
                <a:off x="241" y="8"/>
                <a:ext cx="120" cy="12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335" name="直接连接符 248876"/>
              <p:cNvSpPr>
                <a:spLocks noChangeShapeType="1"/>
              </p:cNvSpPr>
              <p:nvPr/>
            </p:nvSpPr>
            <p:spPr bwMode="auto">
              <a:xfrm flipH="1">
                <a:off x="361" y="8"/>
                <a:ext cx="120" cy="12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336" name="直接连接符 248877"/>
              <p:cNvSpPr>
                <a:spLocks noChangeShapeType="1"/>
              </p:cNvSpPr>
              <p:nvPr/>
            </p:nvSpPr>
            <p:spPr bwMode="auto">
              <a:xfrm flipH="1">
                <a:off x="481" y="8"/>
                <a:ext cx="120" cy="12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337" name="直接连接符 248878"/>
              <p:cNvSpPr>
                <a:spLocks noChangeShapeType="1"/>
              </p:cNvSpPr>
              <p:nvPr/>
            </p:nvSpPr>
            <p:spPr bwMode="auto">
              <a:xfrm flipH="1">
                <a:off x="601" y="8"/>
                <a:ext cx="121" cy="12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338" name="直接连接符 248879"/>
              <p:cNvSpPr>
                <a:spLocks noChangeShapeType="1"/>
              </p:cNvSpPr>
              <p:nvPr/>
            </p:nvSpPr>
            <p:spPr bwMode="auto">
              <a:xfrm flipH="1">
                <a:off x="722" y="8"/>
                <a:ext cx="120" cy="12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339" name="直接连接符 248880"/>
              <p:cNvSpPr>
                <a:spLocks noChangeShapeType="1"/>
              </p:cNvSpPr>
              <p:nvPr/>
            </p:nvSpPr>
            <p:spPr bwMode="auto">
              <a:xfrm flipH="1">
                <a:off x="842" y="8"/>
                <a:ext cx="120" cy="12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340" name="直接连接符 248881"/>
              <p:cNvSpPr>
                <a:spLocks noChangeShapeType="1"/>
              </p:cNvSpPr>
              <p:nvPr/>
            </p:nvSpPr>
            <p:spPr bwMode="auto">
              <a:xfrm flipH="1">
                <a:off x="962" y="8"/>
                <a:ext cx="120" cy="12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341" name="直接连接符 248882"/>
              <p:cNvSpPr>
                <a:spLocks noChangeShapeType="1"/>
              </p:cNvSpPr>
              <p:nvPr/>
            </p:nvSpPr>
            <p:spPr bwMode="auto">
              <a:xfrm flipH="1">
                <a:off x="1082" y="8"/>
                <a:ext cx="121" cy="12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342" name="直接连接符 248883"/>
              <p:cNvSpPr>
                <a:spLocks noChangeShapeType="1"/>
              </p:cNvSpPr>
              <p:nvPr/>
            </p:nvSpPr>
            <p:spPr bwMode="auto">
              <a:xfrm flipH="1">
                <a:off x="1203" y="8"/>
                <a:ext cx="120" cy="12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343" name="直接连接符 248884"/>
              <p:cNvSpPr>
                <a:spLocks noChangeShapeType="1"/>
              </p:cNvSpPr>
              <p:nvPr/>
            </p:nvSpPr>
            <p:spPr bwMode="auto">
              <a:xfrm>
                <a:off x="23" y="0"/>
                <a:ext cx="1315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8" name="组合 248885"/>
            <p:cNvGrpSpPr>
              <a:grpSpLocks/>
            </p:cNvGrpSpPr>
            <p:nvPr/>
          </p:nvGrpSpPr>
          <p:grpSpPr bwMode="auto">
            <a:xfrm>
              <a:off x="505" y="6"/>
              <a:ext cx="1147" cy="74"/>
              <a:chOff x="0" y="0"/>
              <a:chExt cx="1338" cy="130"/>
            </a:xfrm>
          </p:grpSpPr>
          <p:sp>
            <p:nvSpPr>
              <p:cNvPr id="55345" name="直接连接符 248886"/>
              <p:cNvSpPr>
                <a:spLocks noChangeShapeType="1"/>
              </p:cNvSpPr>
              <p:nvPr/>
            </p:nvSpPr>
            <p:spPr bwMode="auto">
              <a:xfrm flipH="1">
                <a:off x="0" y="8"/>
                <a:ext cx="120" cy="12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346" name="直接连接符 248887"/>
              <p:cNvSpPr>
                <a:spLocks noChangeShapeType="1"/>
              </p:cNvSpPr>
              <p:nvPr/>
            </p:nvSpPr>
            <p:spPr bwMode="auto">
              <a:xfrm flipH="1">
                <a:off x="120" y="8"/>
                <a:ext cx="121" cy="12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347" name="直接连接符 248888"/>
              <p:cNvSpPr>
                <a:spLocks noChangeShapeType="1"/>
              </p:cNvSpPr>
              <p:nvPr/>
            </p:nvSpPr>
            <p:spPr bwMode="auto">
              <a:xfrm flipH="1">
                <a:off x="241" y="8"/>
                <a:ext cx="120" cy="12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348" name="直接连接符 248889"/>
              <p:cNvSpPr>
                <a:spLocks noChangeShapeType="1"/>
              </p:cNvSpPr>
              <p:nvPr/>
            </p:nvSpPr>
            <p:spPr bwMode="auto">
              <a:xfrm flipH="1">
                <a:off x="361" y="8"/>
                <a:ext cx="120" cy="12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349" name="直接连接符 248890"/>
              <p:cNvSpPr>
                <a:spLocks noChangeShapeType="1"/>
              </p:cNvSpPr>
              <p:nvPr/>
            </p:nvSpPr>
            <p:spPr bwMode="auto">
              <a:xfrm flipH="1">
                <a:off x="481" y="8"/>
                <a:ext cx="120" cy="12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350" name="直接连接符 248891"/>
              <p:cNvSpPr>
                <a:spLocks noChangeShapeType="1"/>
              </p:cNvSpPr>
              <p:nvPr/>
            </p:nvSpPr>
            <p:spPr bwMode="auto">
              <a:xfrm flipH="1">
                <a:off x="601" y="8"/>
                <a:ext cx="121" cy="12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351" name="直接连接符 248892"/>
              <p:cNvSpPr>
                <a:spLocks noChangeShapeType="1"/>
              </p:cNvSpPr>
              <p:nvPr/>
            </p:nvSpPr>
            <p:spPr bwMode="auto">
              <a:xfrm flipH="1">
                <a:off x="722" y="8"/>
                <a:ext cx="120" cy="12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352" name="直接连接符 248893"/>
              <p:cNvSpPr>
                <a:spLocks noChangeShapeType="1"/>
              </p:cNvSpPr>
              <p:nvPr/>
            </p:nvSpPr>
            <p:spPr bwMode="auto">
              <a:xfrm flipH="1">
                <a:off x="842" y="8"/>
                <a:ext cx="120" cy="12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353" name="直接连接符 248894"/>
              <p:cNvSpPr>
                <a:spLocks noChangeShapeType="1"/>
              </p:cNvSpPr>
              <p:nvPr/>
            </p:nvSpPr>
            <p:spPr bwMode="auto">
              <a:xfrm flipH="1">
                <a:off x="962" y="8"/>
                <a:ext cx="120" cy="12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354" name="直接连接符 248895"/>
              <p:cNvSpPr>
                <a:spLocks noChangeShapeType="1"/>
              </p:cNvSpPr>
              <p:nvPr/>
            </p:nvSpPr>
            <p:spPr bwMode="auto">
              <a:xfrm flipH="1">
                <a:off x="1082" y="8"/>
                <a:ext cx="121" cy="12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355" name="直接连接符 248896"/>
              <p:cNvSpPr>
                <a:spLocks noChangeShapeType="1"/>
              </p:cNvSpPr>
              <p:nvPr/>
            </p:nvSpPr>
            <p:spPr bwMode="auto">
              <a:xfrm flipH="1">
                <a:off x="1203" y="8"/>
                <a:ext cx="120" cy="12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356" name="直接连接符 248897"/>
              <p:cNvSpPr>
                <a:spLocks noChangeShapeType="1"/>
              </p:cNvSpPr>
              <p:nvPr/>
            </p:nvSpPr>
            <p:spPr bwMode="auto">
              <a:xfrm>
                <a:off x="23" y="0"/>
                <a:ext cx="1315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55357" name="文本框 248898"/>
          <p:cNvSpPr txBox="1">
            <a:spLocks noChangeArrowheads="1"/>
          </p:cNvSpPr>
          <p:nvPr/>
        </p:nvSpPr>
        <p:spPr bwMode="auto">
          <a:xfrm>
            <a:off x="2590800" y="4419600"/>
            <a:ext cx="8382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 eaLnBrk="0" hangingPunct="0"/>
            <a:r>
              <a:rPr lang="en-US" sz="2000" i="1">
                <a:latin typeface="Times New Roman" pitchFamily="18" charset="0"/>
              </a:rPr>
              <a:t>A</a:t>
            </a:r>
            <a:endParaRPr lang="en-US" sz="2000">
              <a:latin typeface="Times New Roman" pitchFamily="18" charset="0"/>
            </a:endParaRPr>
          </a:p>
        </p:txBody>
      </p:sp>
      <p:sp>
        <p:nvSpPr>
          <p:cNvPr id="55358" name="文本框 248899"/>
          <p:cNvSpPr txBox="1">
            <a:spLocks noChangeArrowheads="1"/>
          </p:cNvSpPr>
          <p:nvPr/>
        </p:nvSpPr>
        <p:spPr bwMode="auto">
          <a:xfrm>
            <a:off x="4572000" y="5410200"/>
            <a:ext cx="990600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 eaLnBrk="0" hangingPunct="0"/>
            <a:r>
              <a:rPr lang="en-US" sz="2000" i="1">
                <a:latin typeface="Times New Roman" pitchFamily="18" charset="0"/>
              </a:rPr>
              <a:t>B</a:t>
            </a:r>
            <a:endParaRPr lang="en-US" sz="2000">
              <a:latin typeface="Times New Roman" pitchFamily="18" charset="0"/>
            </a:endParaRPr>
          </a:p>
        </p:txBody>
      </p:sp>
      <p:sp>
        <p:nvSpPr>
          <p:cNvPr id="248901" name="文本框 248900"/>
          <p:cNvSpPr txBox="1">
            <a:spLocks noChangeArrowheads="1"/>
          </p:cNvSpPr>
          <p:nvPr/>
        </p:nvSpPr>
        <p:spPr bwMode="auto">
          <a:xfrm>
            <a:off x="2438400" y="3276600"/>
            <a:ext cx="7318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i="1">
                <a:latin typeface="Times New Roman" pitchFamily="18" charset="0"/>
              </a:rPr>
              <a:t>F</a:t>
            </a:r>
            <a:r>
              <a:rPr lang="en-US" sz="2000" i="1" baseline="-25000">
                <a:latin typeface="Times New Roman" pitchFamily="18" charset="0"/>
              </a:rPr>
              <a:t>1</a:t>
            </a:r>
          </a:p>
        </p:txBody>
      </p:sp>
      <p:sp>
        <p:nvSpPr>
          <p:cNvPr id="248902" name="文本框 248901"/>
          <p:cNvSpPr txBox="1">
            <a:spLocks noChangeArrowheads="1"/>
          </p:cNvSpPr>
          <p:nvPr/>
        </p:nvSpPr>
        <p:spPr bwMode="auto">
          <a:xfrm>
            <a:off x="4267200" y="4267200"/>
            <a:ext cx="914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i="1">
                <a:latin typeface="Times New Roman" pitchFamily="18" charset="0"/>
              </a:rPr>
              <a:t>F</a:t>
            </a:r>
            <a:r>
              <a:rPr lang="en-US" sz="2000" i="1" baseline="-25000">
                <a:latin typeface="Times New Roman" pitchFamily="18" charset="0"/>
              </a:rPr>
              <a:t>2</a:t>
            </a:r>
          </a:p>
        </p:txBody>
      </p:sp>
      <p:sp>
        <p:nvSpPr>
          <p:cNvPr id="248903" name="直接连接符 248902"/>
          <p:cNvSpPr>
            <a:spLocks noChangeShapeType="1"/>
          </p:cNvSpPr>
          <p:nvPr/>
        </p:nvSpPr>
        <p:spPr bwMode="auto">
          <a:xfrm flipH="1" flipV="1">
            <a:off x="2363788" y="3616325"/>
            <a:ext cx="503237" cy="863600"/>
          </a:xfrm>
          <a:prstGeom prst="line">
            <a:avLst/>
          </a:prstGeom>
          <a:noFill/>
          <a:ln w="38100">
            <a:solidFill>
              <a:srgbClr val="E12405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8904" name="直接连接符 248903"/>
          <p:cNvSpPr>
            <a:spLocks noChangeShapeType="1"/>
          </p:cNvSpPr>
          <p:nvPr/>
        </p:nvSpPr>
        <p:spPr bwMode="auto">
          <a:xfrm flipV="1">
            <a:off x="4451350" y="4767263"/>
            <a:ext cx="0" cy="1009650"/>
          </a:xfrm>
          <a:prstGeom prst="line">
            <a:avLst/>
          </a:prstGeom>
          <a:noFill/>
          <a:ln w="38100">
            <a:solidFill>
              <a:srgbClr val="E12405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5363" name="椭圆 248904" descr="白色大理石"/>
          <p:cNvSpPr>
            <a:spLocks noChangeArrowheads="1"/>
          </p:cNvSpPr>
          <p:nvPr/>
        </p:nvSpPr>
        <p:spPr bwMode="auto">
          <a:xfrm>
            <a:off x="5819775" y="4262438"/>
            <a:ext cx="904875" cy="865187"/>
          </a:xfrm>
          <a:prstGeom prst="ellipse">
            <a:avLst/>
          </a:prstGeom>
          <a:blipFill dpi="0" rotWithShape="1">
            <a:blip r:embed="rId4" cstate="print"/>
            <a:srcRect/>
            <a:tile tx="0" ty="0" sx="100000" sy="100000" flip="none" algn="tl"/>
          </a:blipFill>
          <a:ln w="25400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5364" name="直接连接符 248905"/>
          <p:cNvSpPr>
            <a:spLocks noChangeShapeType="1"/>
          </p:cNvSpPr>
          <p:nvPr/>
        </p:nvSpPr>
        <p:spPr bwMode="auto">
          <a:xfrm flipV="1">
            <a:off x="5603875" y="4335463"/>
            <a:ext cx="2305050" cy="12239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5365" name="直接连接符 248906"/>
          <p:cNvSpPr>
            <a:spLocks noChangeShapeType="1"/>
          </p:cNvSpPr>
          <p:nvPr/>
        </p:nvSpPr>
        <p:spPr bwMode="auto">
          <a:xfrm>
            <a:off x="5602288" y="5559425"/>
            <a:ext cx="23050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5366" name="直接连接符 248907"/>
          <p:cNvSpPr>
            <a:spLocks noChangeShapeType="1"/>
          </p:cNvSpPr>
          <p:nvPr/>
        </p:nvSpPr>
        <p:spPr bwMode="auto">
          <a:xfrm>
            <a:off x="7907338" y="4335463"/>
            <a:ext cx="0" cy="12239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206" name="Oval 110"/>
          <p:cNvSpPr>
            <a:spLocks noChangeArrowheads="1"/>
          </p:cNvSpPr>
          <p:nvPr/>
        </p:nvSpPr>
        <p:spPr bwMode="auto">
          <a:xfrm>
            <a:off x="6251575" y="4622800"/>
            <a:ext cx="107950" cy="107950"/>
          </a:xfrm>
          <a:prstGeom prst="ellipse">
            <a:avLst/>
          </a:prstGeom>
          <a:gradFill rotWithShape="0">
            <a:gsLst>
              <a:gs pos="0">
                <a:srgbClr val="00FF00"/>
              </a:gs>
              <a:gs pos="100000">
                <a:srgbClr val="007600"/>
              </a:gs>
            </a:gsLst>
            <a:path path="shape">
              <a:fillToRect l="50000" t="50000" r="50000" b="50000"/>
            </a:path>
          </a:gradFill>
          <a:ln w="0">
            <a:solidFill>
              <a:srgbClr val="CCFF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zh-CN" sz="3200" b="0">
              <a:latin typeface="Times New Roman" pitchFamily="18" charset="0"/>
            </a:endParaRPr>
          </a:p>
        </p:txBody>
      </p:sp>
      <p:sp>
        <p:nvSpPr>
          <p:cNvPr id="248910" name="直接连接符 248909"/>
          <p:cNvSpPr>
            <a:spLocks noChangeShapeType="1"/>
          </p:cNvSpPr>
          <p:nvPr/>
        </p:nvSpPr>
        <p:spPr bwMode="auto">
          <a:xfrm flipH="1" flipV="1">
            <a:off x="5819775" y="3759200"/>
            <a:ext cx="504825" cy="936625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stealth" w="med" len="lg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8911" name="任意多边形 248910"/>
          <p:cNvSpPr>
            <a:spLocks noChangeArrowheads="1"/>
          </p:cNvSpPr>
          <p:nvPr/>
        </p:nvSpPr>
        <p:spPr bwMode="auto">
          <a:xfrm>
            <a:off x="6281738" y="4203700"/>
            <a:ext cx="1028700" cy="495300"/>
          </a:xfrm>
          <a:custGeom>
            <a:avLst/>
            <a:gdLst/>
            <a:ahLst/>
            <a:cxnLst>
              <a:cxn ang="0">
                <a:pos x="0" y="312"/>
              </a:cxn>
              <a:cxn ang="0">
                <a:pos x="648" y="0"/>
              </a:cxn>
            </a:cxnLst>
            <a:rect l="0" t="0" r="r" b="b"/>
            <a:pathLst>
              <a:path w="648" h="312">
                <a:moveTo>
                  <a:pt x="0" y="312"/>
                </a:moveTo>
                <a:lnTo>
                  <a:pt x="648" y="0"/>
                </a:lnTo>
              </a:path>
            </a:pathLst>
          </a:custGeom>
          <a:noFill/>
          <a:ln w="38100">
            <a:solidFill>
              <a:srgbClr val="FF3300"/>
            </a:solidFill>
            <a:round/>
            <a:headEnd/>
            <a:tailEnd type="stealth" w="med" len="lg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8912" name="文本框 248911"/>
          <p:cNvSpPr txBox="1">
            <a:spLocks noChangeArrowheads="1"/>
          </p:cNvSpPr>
          <p:nvPr/>
        </p:nvSpPr>
        <p:spPr bwMode="auto">
          <a:xfrm>
            <a:off x="5562600" y="3352800"/>
            <a:ext cx="7318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2400" i="1">
                <a:latin typeface="Times New Roman" pitchFamily="18" charset="0"/>
              </a:rPr>
              <a:t>N</a:t>
            </a:r>
            <a:endParaRPr lang="en-US" altLang="zh-CN" sz="2400" i="1" baseline="-25000">
              <a:latin typeface="Times New Roman" pitchFamily="18" charset="0"/>
            </a:endParaRPr>
          </a:p>
        </p:txBody>
      </p:sp>
      <p:sp>
        <p:nvSpPr>
          <p:cNvPr id="248913" name="文本框 248912"/>
          <p:cNvSpPr txBox="1">
            <a:spLocks noChangeArrowheads="1"/>
          </p:cNvSpPr>
          <p:nvPr/>
        </p:nvSpPr>
        <p:spPr bwMode="auto">
          <a:xfrm>
            <a:off x="7315200" y="3886200"/>
            <a:ext cx="7318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i="1">
                <a:latin typeface="Times New Roman" pitchFamily="18" charset="0"/>
              </a:rPr>
              <a:t>F</a:t>
            </a:r>
            <a:r>
              <a:rPr lang="en-US" altLang="zh-CN" sz="2400" i="1" baseline="-25000">
                <a:latin typeface="Times New Roman" pitchFamily="18" charset="0"/>
              </a:rPr>
              <a:t> </a:t>
            </a:r>
          </a:p>
        </p:txBody>
      </p:sp>
      <p:sp>
        <p:nvSpPr>
          <p:cNvPr id="55372" name="矩形 248913" descr="栎木"/>
          <p:cNvSpPr>
            <a:spLocks noChangeArrowheads="1"/>
          </p:cNvSpPr>
          <p:nvPr/>
        </p:nvSpPr>
        <p:spPr bwMode="auto">
          <a:xfrm rot="3538660">
            <a:off x="5170487" y="4767263"/>
            <a:ext cx="1223963" cy="71438"/>
          </a:xfrm>
          <a:prstGeom prst="rect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8915" name="矩形 248914"/>
          <p:cNvSpPr>
            <a:spLocks noChangeArrowheads="1"/>
          </p:cNvSpPr>
          <p:nvPr/>
        </p:nvSpPr>
        <p:spPr bwMode="auto">
          <a:xfrm>
            <a:off x="1524000" y="1828800"/>
            <a:ext cx="604837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200" b="0">
                <a:solidFill>
                  <a:srgbClr val="CC0000"/>
                </a:solidFill>
                <a:latin typeface="黑体" pitchFamily="49" charset="-122"/>
                <a:ea typeface="黑体" pitchFamily="49" charset="-122"/>
              </a:rPr>
              <a:t> </a:t>
            </a:r>
            <a:r>
              <a:rPr lang="zh-CN" altLang="en-US" sz="2200">
                <a:solidFill>
                  <a:srgbClr val="CC0000"/>
                </a:solidFill>
                <a:latin typeface="黑体" pitchFamily="49" charset="-122"/>
                <a:ea typeface="黑体" pitchFamily="49" charset="-122"/>
              </a:rPr>
              <a:t>提示</a:t>
            </a:r>
            <a:r>
              <a:rPr lang="zh-CN" altLang="en-US" sz="2200" b="0">
                <a:solidFill>
                  <a:srgbClr val="CC0000"/>
                </a:solidFill>
                <a:latin typeface="黑体" pitchFamily="49" charset="-122"/>
                <a:ea typeface="黑体" pitchFamily="49" charset="-122"/>
              </a:rPr>
              <a:t>：</a:t>
            </a:r>
            <a:r>
              <a:rPr lang="zh-CN" altLang="en-US" sz="2200">
                <a:solidFill>
                  <a:schemeClr val="hlink"/>
                </a:solidFill>
                <a:ea typeface="楷体" pitchFamily="49" charset="-122"/>
              </a:rPr>
              <a:t>常见弹力包括拉力、压力、支持力。</a:t>
            </a:r>
          </a:p>
        </p:txBody>
      </p:sp>
      <p:pic>
        <p:nvPicPr>
          <p:cNvPr id="55374" name="Picture 60" descr="back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43400" y="6553200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75" name="Picture 64" descr="t01c7cec5e45640e58e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48200" y="6553200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76" name="图片 13329" descr="ldpi_1098026_2a1c5d7b6-dca9-4393-b961-9d4537c991ff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953000" y="6553200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8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248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48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248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48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248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48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48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48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8901" grpId="0"/>
      <p:bldP spid="248902" grpId="0"/>
      <p:bldP spid="248903" grpId="0" animBg="1"/>
      <p:bldP spid="248904" grpId="0" animBg="1"/>
      <p:bldP spid="4206" grpId="0" animBg="1"/>
      <p:bldP spid="248910" grpId="0" animBg="1"/>
      <p:bldP spid="248912" grpId="0"/>
      <p:bldP spid="248913" grpId="0"/>
      <p:bldP spid="2489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图片 204801" descr="410274098_61594960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4763"/>
            <a:ext cx="9144000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03" name="矩形 204802"/>
          <p:cNvSpPr>
            <a:spLocks noChangeArrowheads="1" noChangeShapeType="1" noTextEdit="1"/>
          </p:cNvSpPr>
          <p:nvPr/>
        </p:nvSpPr>
        <p:spPr bwMode="auto">
          <a:xfrm>
            <a:off x="2667000" y="1447800"/>
            <a:ext cx="3816350" cy="1503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华文新魏"/>
                <a:ea typeface="华文新魏"/>
              </a:rPr>
              <a:t>再见</a:t>
            </a:r>
          </a:p>
        </p:txBody>
      </p:sp>
      <p:sp>
        <p:nvSpPr>
          <p:cNvPr id="204804" name="矩形 204803"/>
          <p:cNvSpPr>
            <a:spLocks noChangeArrowheads="1" noChangeShapeType="1" noTextEdit="1"/>
          </p:cNvSpPr>
          <p:nvPr/>
        </p:nvSpPr>
        <p:spPr bwMode="auto">
          <a:xfrm>
            <a:off x="1447800" y="5791200"/>
            <a:ext cx="62484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华文新魏"/>
                <a:ea typeface="华文新魏"/>
              </a:rPr>
              <a:t>四川广安浓溪初中陈晨曦制作</a:t>
            </a:r>
          </a:p>
        </p:txBody>
      </p:sp>
      <p:pic>
        <p:nvPicPr>
          <p:cNvPr id="56324" name="Picture 60" descr="back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3400" y="6553200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5" name="Picture 64" descr="t01c7cec5e45640e58e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8200" y="6553200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6" name="图片 13329" descr="ldpi_1098026_2a1c5d7b6-dca9-4393-b961-9d4537c991ff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953000" y="6553200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3" name="矩形 28682"/>
          <p:cNvSpPr>
            <a:spLocks noChangeArrowheads="1" noChangeShapeType="1" noTextEdit="1"/>
          </p:cNvSpPr>
          <p:nvPr/>
        </p:nvSpPr>
        <p:spPr bwMode="auto">
          <a:xfrm>
            <a:off x="914400" y="5181600"/>
            <a:ext cx="754380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华文新魏"/>
                <a:ea typeface="华文新魏"/>
              </a:rPr>
              <a:t>所用图片、视频源自百度、优酷，特此感谢</a:t>
            </a:r>
            <a:r>
              <a:rPr lang="en-US" altLang="zh-CN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华文新魏"/>
                <a:ea typeface="华文新魏"/>
              </a:rPr>
              <a:t>.</a:t>
            </a:r>
            <a:endParaRPr lang="zh-CN" altLang="en-US" sz="3600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华文新魏"/>
              <a:ea typeface="华文新魏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4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048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86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03" grpId="0" animBg="1"/>
      <p:bldP spid="204804" grpId="0" animBg="1"/>
      <p:bldP spid="2868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370" name="图片 186369" descr="W02014061734022572203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1981200"/>
            <a:ext cx="3833813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组合 186370"/>
          <p:cNvGrpSpPr>
            <a:grpSpLocks/>
          </p:cNvGrpSpPr>
          <p:nvPr/>
        </p:nvGrpSpPr>
        <p:grpSpPr bwMode="auto">
          <a:xfrm>
            <a:off x="3657600" y="457200"/>
            <a:ext cx="1295400" cy="533400"/>
            <a:chOff x="0" y="0"/>
            <a:chExt cx="2231" cy="553"/>
          </a:xfrm>
        </p:grpSpPr>
        <p:pic>
          <p:nvPicPr>
            <p:cNvPr id="36867" name="圆角矩形 1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2231" cy="5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6868" name="文本框 186372"/>
            <p:cNvSpPr txBox="1">
              <a:spLocks noChangeArrowheads="1"/>
            </p:cNvSpPr>
            <p:nvPr/>
          </p:nvSpPr>
          <p:spPr bwMode="auto">
            <a:xfrm>
              <a:off x="60" y="78"/>
              <a:ext cx="2116" cy="4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zh-CN" altLang="en-US" sz="2600">
                  <a:solidFill>
                    <a:srgbClr val="FFFFFF"/>
                  </a:solidFill>
                  <a:latin typeface="宋体" pitchFamily="2" charset="-122"/>
                </a:rPr>
                <a:t>引 入</a:t>
              </a:r>
            </a:p>
          </p:txBody>
        </p:sp>
      </p:grpSp>
      <p:sp>
        <p:nvSpPr>
          <p:cNvPr id="186374" name="Rectangle 5"/>
          <p:cNvSpPr>
            <a:spLocks noChangeArrowheads="1"/>
          </p:cNvSpPr>
          <p:nvPr/>
        </p:nvSpPr>
        <p:spPr bwMode="auto">
          <a:xfrm>
            <a:off x="609600" y="1066800"/>
            <a:ext cx="8153400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sz="2100">
                <a:latin typeface="宋体" pitchFamily="2" charset="-122"/>
              </a:rPr>
              <a:t>  </a:t>
            </a:r>
            <a:r>
              <a:rPr lang="zh-CN" altLang="en-US" sz="2100">
                <a:latin typeface="宋体" pitchFamily="2" charset="-122"/>
              </a:rPr>
              <a:t>轻压一把直尺，使它发生形变，撤去压力，直尺会恢复原状，把橡皮筋拉长，松手后，橡皮筋会恢复原来的长度，撑竿跳高运动员将竿压弯，松手后，撑竿也会恢复原状。 </a:t>
            </a:r>
            <a:endParaRPr lang="en-US" sz="2100">
              <a:latin typeface="宋体" pitchFamily="2" charset="-122"/>
            </a:endParaRPr>
          </a:p>
        </p:txBody>
      </p:sp>
      <p:sp>
        <p:nvSpPr>
          <p:cNvPr id="186375" name="矩形 186374"/>
          <p:cNvSpPr>
            <a:spLocks noChangeArrowheads="1"/>
          </p:cNvSpPr>
          <p:nvPr/>
        </p:nvSpPr>
        <p:spPr bwMode="auto">
          <a:xfrm>
            <a:off x="1981200" y="4419600"/>
            <a:ext cx="152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zh-CN" altLang="en-US"/>
              <a:t>撑杆跳高</a:t>
            </a:r>
          </a:p>
        </p:txBody>
      </p:sp>
      <p:pic>
        <p:nvPicPr>
          <p:cNvPr id="36871" name="Picture 60" descr="back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3400" y="6553200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2" name="Picture 64" descr="t01c7cec5e45640e58e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8200" y="6553200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3" name="图片 13329" descr="ldpi_1098026_2a1c5d7b6-dca9-4393-b961-9d4537c991ff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953000" y="6553200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6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6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374" grpId="0"/>
      <p:bldP spid="18637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矩形 187393"/>
          <p:cNvSpPr>
            <a:spLocks noChangeArrowheads="1"/>
          </p:cNvSpPr>
          <p:nvPr/>
        </p:nvSpPr>
        <p:spPr bwMode="auto">
          <a:xfrm>
            <a:off x="3276600" y="304800"/>
            <a:ext cx="24479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200">
                <a:solidFill>
                  <a:srgbClr val="FF0000"/>
                </a:solidFill>
                <a:ea typeface="黑体" pitchFamily="49" charset="-122"/>
              </a:rPr>
              <a:t>一、弹力</a:t>
            </a:r>
          </a:p>
        </p:txBody>
      </p:sp>
      <p:sp>
        <p:nvSpPr>
          <p:cNvPr id="187395" name="矩形 187394"/>
          <p:cNvSpPr>
            <a:spLocks noChangeArrowheads="1"/>
          </p:cNvSpPr>
          <p:nvPr/>
        </p:nvSpPr>
        <p:spPr bwMode="auto">
          <a:xfrm>
            <a:off x="762000" y="990600"/>
            <a:ext cx="2808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1. </a:t>
            </a:r>
            <a:r>
              <a:rPr lang="zh-CN" altLang="en-US" sz="240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弹性和塑性</a:t>
            </a:r>
          </a:p>
        </p:txBody>
      </p:sp>
      <p:sp>
        <p:nvSpPr>
          <p:cNvPr id="187396" name="矩形 187395"/>
          <p:cNvSpPr>
            <a:spLocks noChangeArrowheads="1"/>
          </p:cNvSpPr>
          <p:nvPr/>
        </p:nvSpPr>
        <p:spPr bwMode="auto">
          <a:xfrm>
            <a:off x="685800" y="2286000"/>
            <a:ext cx="8001000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100">
                <a:solidFill>
                  <a:srgbClr val="FF0000"/>
                </a:solidFill>
              </a:rPr>
              <a:t>       </a:t>
            </a:r>
            <a:r>
              <a:rPr lang="zh-CN" altLang="en-US" sz="2100"/>
              <a:t>有些</a:t>
            </a:r>
            <a:r>
              <a:rPr lang="zh-CN" altLang="en-US" sz="2100">
                <a:latin typeface="宋体" pitchFamily="2" charset="-122"/>
              </a:rPr>
              <a:t>物体，如橡皮泥，受力时发生形变，不受力时不能自动恢复到原来形状，这种特性叫</a:t>
            </a:r>
            <a:r>
              <a:rPr lang="zh-CN" altLang="en-US" sz="210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塑性</a:t>
            </a:r>
            <a:r>
              <a:rPr lang="zh-CN" altLang="en-US" sz="2100">
                <a:solidFill>
                  <a:srgbClr val="FF0000"/>
                </a:solidFill>
                <a:latin typeface="宋体" pitchFamily="2" charset="-122"/>
              </a:rPr>
              <a:t>。</a:t>
            </a:r>
            <a:r>
              <a:rPr lang="zh-CN" altLang="en-US" sz="2100" b="0">
                <a:latin typeface="宋体" pitchFamily="2" charset="-122"/>
              </a:rPr>
              <a:t> </a:t>
            </a:r>
            <a:r>
              <a:rPr lang="zh-CN" altLang="en-US" sz="2100">
                <a:latin typeface="宋体" pitchFamily="2" charset="-122"/>
                <a:sym typeface="Calibri" pitchFamily="34" charset="0"/>
              </a:rPr>
              <a:t> </a:t>
            </a:r>
            <a:endParaRPr lang="zh-CN" altLang="en-US" sz="2100">
              <a:latin typeface="宋体" pitchFamily="2" charset="-122"/>
            </a:endParaRPr>
          </a:p>
        </p:txBody>
      </p:sp>
      <p:sp>
        <p:nvSpPr>
          <p:cNvPr id="187397" name="Rectangle 5"/>
          <p:cNvSpPr>
            <a:spLocks noChangeArrowheads="1"/>
          </p:cNvSpPr>
          <p:nvPr/>
        </p:nvSpPr>
        <p:spPr bwMode="auto">
          <a:xfrm>
            <a:off x="685800" y="1447800"/>
            <a:ext cx="8077200" cy="87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sz="2200">
                <a:latin typeface="宋体" pitchFamily="2" charset="-122"/>
              </a:rPr>
              <a:t>   </a:t>
            </a:r>
            <a:r>
              <a:rPr lang="en-US" altLang="zh-CN" sz="2200">
                <a:latin typeface="宋体" pitchFamily="2" charset="-122"/>
              </a:rPr>
              <a:t> </a:t>
            </a:r>
            <a:r>
              <a:rPr lang="zh-CN" altLang="en-US" sz="2100">
                <a:latin typeface="宋体" pitchFamily="2" charset="-122"/>
              </a:rPr>
              <a:t>直尺、橡皮筋、撑竿等，在受力时会发生形变，不受力时，又恢复到原来的形状，物体的</a:t>
            </a:r>
            <a:r>
              <a:rPr lang="zh-CN" altLang="en-US" sz="2100"/>
              <a:t>这种性质叫</a:t>
            </a:r>
            <a:r>
              <a:rPr lang="zh-CN" altLang="en-US" sz="2100">
                <a:solidFill>
                  <a:srgbClr val="FF0000"/>
                </a:solidFill>
                <a:ea typeface="黑体" pitchFamily="49" charset="-122"/>
              </a:rPr>
              <a:t>弹性</a:t>
            </a:r>
            <a:r>
              <a:rPr lang="zh-CN" altLang="en-US" sz="2100">
                <a:solidFill>
                  <a:srgbClr val="FF0000"/>
                </a:solidFill>
                <a:latin typeface="宋体" pitchFamily="2" charset="-122"/>
              </a:rPr>
              <a:t>。</a:t>
            </a:r>
            <a:r>
              <a:rPr lang="zh-CN" altLang="en-US" sz="2100">
                <a:latin typeface="宋体" pitchFamily="2" charset="-122"/>
              </a:rPr>
              <a:t> </a:t>
            </a:r>
            <a:endParaRPr lang="en-US" sz="2100">
              <a:latin typeface="宋体" pitchFamily="2" charset="-122"/>
            </a:endParaRPr>
          </a:p>
        </p:txBody>
      </p:sp>
      <p:pic>
        <p:nvPicPr>
          <p:cNvPr id="187398" name="图片 187397" descr="W020140617340225722035"/>
          <p:cNvPicPr>
            <a:picLocks noChangeAspect="1" noChangeArrowheads="1"/>
          </p:cNvPicPr>
          <p:nvPr/>
        </p:nvPicPr>
        <p:blipFill>
          <a:blip r:embed="rId2" cstate="print"/>
          <a:srcRect t="10257"/>
          <a:stretch>
            <a:fillRect/>
          </a:stretch>
        </p:blipFill>
        <p:spPr bwMode="auto">
          <a:xfrm>
            <a:off x="1219200" y="3276600"/>
            <a:ext cx="3062288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7399" name="图片 187398" descr="hvdG1vMjAxMDEwMjAvMDAvNTQ9NTE2MTAyMDEwMTAyMDAwMzkwOTE4MDA0MTI9MTk5ODJfMDAyLmpwZw=="/>
          <p:cNvPicPr>
            <a:picLocks noChangeAspect="1" noChangeArrowheads="1"/>
          </p:cNvPicPr>
          <p:nvPr/>
        </p:nvPicPr>
        <p:blipFill>
          <a:blip r:embed="rId3" cstate="print">
            <a:lum bright="12000"/>
          </a:blip>
          <a:srcRect/>
          <a:stretch>
            <a:fillRect/>
          </a:stretch>
        </p:blipFill>
        <p:spPr bwMode="auto">
          <a:xfrm>
            <a:off x="5181600" y="3886200"/>
            <a:ext cx="2819400" cy="211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7400" name="矩形 187399"/>
          <p:cNvSpPr>
            <a:spLocks noChangeArrowheads="1"/>
          </p:cNvSpPr>
          <p:nvPr/>
        </p:nvSpPr>
        <p:spPr bwMode="auto">
          <a:xfrm>
            <a:off x="1219200" y="4495800"/>
            <a:ext cx="6096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solidFill>
                  <a:srgbClr val="FF00FF"/>
                </a:solidFill>
              </a:rPr>
              <a:t>撑</a:t>
            </a:r>
          </a:p>
          <a:p>
            <a:r>
              <a:rPr lang="zh-CN" altLang="en-US">
                <a:solidFill>
                  <a:srgbClr val="FF00FF"/>
                </a:solidFill>
              </a:rPr>
              <a:t>杆</a:t>
            </a:r>
          </a:p>
          <a:p>
            <a:r>
              <a:rPr lang="zh-CN" altLang="en-US">
                <a:solidFill>
                  <a:srgbClr val="FF00FF"/>
                </a:solidFill>
              </a:rPr>
              <a:t>跳</a:t>
            </a:r>
          </a:p>
          <a:p>
            <a:r>
              <a:rPr lang="zh-CN" altLang="en-US">
                <a:solidFill>
                  <a:srgbClr val="FF00FF"/>
                </a:solidFill>
              </a:rPr>
              <a:t>高</a:t>
            </a:r>
          </a:p>
        </p:txBody>
      </p:sp>
      <p:sp>
        <p:nvSpPr>
          <p:cNvPr id="187401" name="矩形 187400"/>
          <p:cNvSpPr>
            <a:spLocks noChangeArrowheads="1"/>
          </p:cNvSpPr>
          <p:nvPr/>
        </p:nvSpPr>
        <p:spPr bwMode="auto">
          <a:xfrm>
            <a:off x="5257800" y="4800600"/>
            <a:ext cx="6096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solidFill>
                  <a:srgbClr val="FF00FF"/>
                </a:solidFill>
              </a:rPr>
              <a:t>橡皮泥</a:t>
            </a:r>
          </a:p>
        </p:txBody>
      </p:sp>
      <p:pic>
        <p:nvPicPr>
          <p:cNvPr id="37897" name="Picture 60" descr="back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3400" y="6553200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8" name="Picture 64" descr="t01c7cec5e45640e58e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8200" y="6553200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9" name="图片 13329" descr="ldpi_1098026_2a1c5d7b6-dca9-4393-b961-9d4537c991ff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953000" y="6553200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7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7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1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873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1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395" grpId="0"/>
      <p:bldP spid="187397" grpId="0"/>
      <p:bldP spid="187400" grpId="0"/>
      <p:bldP spid="18740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矩形 214017"/>
          <p:cNvSpPr>
            <a:spLocks noChangeArrowheads="1"/>
          </p:cNvSpPr>
          <p:nvPr/>
        </p:nvSpPr>
        <p:spPr bwMode="auto">
          <a:xfrm>
            <a:off x="3276600" y="304800"/>
            <a:ext cx="24479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200">
                <a:solidFill>
                  <a:srgbClr val="FF0000"/>
                </a:solidFill>
                <a:ea typeface="黑体" pitchFamily="49" charset="-122"/>
              </a:rPr>
              <a:t>一、弹力</a:t>
            </a:r>
          </a:p>
        </p:txBody>
      </p:sp>
      <p:sp>
        <p:nvSpPr>
          <p:cNvPr id="38914" name="矩形 214018"/>
          <p:cNvSpPr>
            <a:spLocks noChangeArrowheads="1"/>
          </p:cNvSpPr>
          <p:nvPr/>
        </p:nvSpPr>
        <p:spPr bwMode="auto">
          <a:xfrm>
            <a:off x="762000" y="990600"/>
            <a:ext cx="2808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1. </a:t>
            </a:r>
            <a:r>
              <a:rPr lang="zh-CN" altLang="en-US" sz="240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弹性和塑性</a:t>
            </a:r>
          </a:p>
        </p:txBody>
      </p:sp>
      <p:sp>
        <p:nvSpPr>
          <p:cNvPr id="38915" name="矩形 214019"/>
          <p:cNvSpPr>
            <a:spLocks noChangeArrowheads="1"/>
          </p:cNvSpPr>
          <p:nvPr/>
        </p:nvSpPr>
        <p:spPr bwMode="auto">
          <a:xfrm>
            <a:off x="685800" y="2286000"/>
            <a:ext cx="8001000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100">
                <a:solidFill>
                  <a:srgbClr val="FF0000"/>
                </a:solidFill>
              </a:rPr>
              <a:t>       </a:t>
            </a:r>
            <a:r>
              <a:rPr lang="zh-CN" altLang="en-US" sz="2100"/>
              <a:t>有些</a:t>
            </a:r>
            <a:r>
              <a:rPr lang="zh-CN" altLang="en-US" sz="2100">
                <a:latin typeface="宋体" pitchFamily="2" charset="-122"/>
              </a:rPr>
              <a:t>物体，如橡皮泥，受力时发生形变，不受力时不能自动恢复到原来形状，这种特性叫</a:t>
            </a:r>
            <a:r>
              <a:rPr lang="zh-CN" altLang="en-US" sz="210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塑性</a:t>
            </a:r>
            <a:r>
              <a:rPr lang="zh-CN" altLang="en-US" sz="2100">
                <a:solidFill>
                  <a:srgbClr val="FF0000"/>
                </a:solidFill>
                <a:latin typeface="宋体" pitchFamily="2" charset="-122"/>
              </a:rPr>
              <a:t>。</a:t>
            </a:r>
            <a:r>
              <a:rPr lang="zh-CN" altLang="en-US" sz="2100" b="0">
                <a:latin typeface="宋体" pitchFamily="2" charset="-122"/>
              </a:rPr>
              <a:t> </a:t>
            </a:r>
            <a:r>
              <a:rPr lang="zh-CN" altLang="en-US" sz="2100">
                <a:latin typeface="宋体" pitchFamily="2" charset="-122"/>
                <a:sym typeface="Calibri" pitchFamily="34" charset="0"/>
              </a:rPr>
              <a:t> </a:t>
            </a:r>
            <a:endParaRPr lang="zh-CN" altLang="en-US" sz="2100">
              <a:latin typeface="宋体" pitchFamily="2" charset="-122"/>
            </a:endParaRPr>
          </a:p>
        </p:txBody>
      </p:sp>
      <p:sp>
        <p:nvSpPr>
          <p:cNvPr id="38916" name="Rectangle 5"/>
          <p:cNvSpPr>
            <a:spLocks noChangeArrowheads="1"/>
          </p:cNvSpPr>
          <p:nvPr/>
        </p:nvSpPr>
        <p:spPr bwMode="auto">
          <a:xfrm>
            <a:off x="685800" y="1447800"/>
            <a:ext cx="8077200" cy="87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sz="2200">
                <a:latin typeface="宋体" pitchFamily="2" charset="-122"/>
              </a:rPr>
              <a:t>   </a:t>
            </a:r>
            <a:r>
              <a:rPr lang="en-US" altLang="zh-CN" sz="2200">
                <a:latin typeface="宋体" pitchFamily="2" charset="-122"/>
              </a:rPr>
              <a:t> </a:t>
            </a:r>
            <a:r>
              <a:rPr lang="zh-CN" altLang="en-US" sz="2100">
                <a:latin typeface="宋体" pitchFamily="2" charset="-122"/>
              </a:rPr>
              <a:t>直尺、橡皮筋、撑竿等，在受力时会发生形变，不受力时，又恢复到原来的形状，物体的</a:t>
            </a:r>
            <a:r>
              <a:rPr lang="zh-CN" altLang="en-US" sz="2100"/>
              <a:t>这种性质叫</a:t>
            </a:r>
            <a:r>
              <a:rPr lang="zh-CN" altLang="en-US" sz="2100">
                <a:solidFill>
                  <a:srgbClr val="FF0000"/>
                </a:solidFill>
                <a:ea typeface="黑体" pitchFamily="49" charset="-122"/>
              </a:rPr>
              <a:t>弹性</a:t>
            </a:r>
            <a:r>
              <a:rPr lang="zh-CN" altLang="en-US" sz="2100">
                <a:solidFill>
                  <a:srgbClr val="FF0000"/>
                </a:solidFill>
                <a:latin typeface="宋体" pitchFamily="2" charset="-122"/>
              </a:rPr>
              <a:t>。</a:t>
            </a:r>
            <a:r>
              <a:rPr lang="zh-CN" altLang="en-US" sz="2100">
                <a:latin typeface="宋体" pitchFamily="2" charset="-122"/>
              </a:rPr>
              <a:t> </a:t>
            </a:r>
            <a:endParaRPr lang="en-US" sz="2100">
              <a:latin typeface="宋体" pitchFamily="2" charset="-122"/>
            </a:endParaRPr>
          </a:p>
        </p:txBody>
      </p:sp>
      <p:sp>
        <p:nvSpPr>
          <p:cNvPr id="214026" name="矩形 214025"/>
          <p:cNvSpPr>
            <a:spLocks noChangeArrowheads="1"/>
          </p:cNvSpPr>
          <p:nvPr/>
        </p:nvSpPr>
        <p:spPr bwMode="auto">
          <a:xfrm>
            <a:off x="838200" y="3276600"/>
            <a:ext cx="2808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2. </a:t>
            </a:r>
            <a:r>
              <a:rPr lang="zh-CN" altLang="en-US" sz="240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弹力</a:t>
            </a:r>
          </a:p>
        </p:txBody>
      </p:sp>
      <p:sp>
        <p:nvSpPr>
          <p:cNvPr id="214027" name="矩形 214026"/>
          <p:cNvSpPr>
            <a:spLocks noChangeArrowheads="1"/>
          </p:cNvSpPr>
          <p:nvPr/>
        </p:nvSpPr>
        <p:spPr bwMode="auto">
          <a:xfrm>
            <a:off x="685800" y="3886200"/>
            <a:ext cx="4114800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100">
                <a:latin typeface="宋体" pitchFamily="2" charset="-122"/>
              </a:rPr>
              <a:t>    </a:t>
            </a:r>
            <a:r>
              <a:rPr lang="zh-CN" altLang="en-US" sz="2100">
                <a:latin typeface="宋体" pitchFamily="2" charset="-122"/>
              </a:rPr>
              <a:t>我们把尺子压弯、把橡皮筋拉长时，可以感受到它们对手有力的作用。物体由于发生弹性形变而产生的力叫</a:t>
            </a:r>
            <a:r>
              <a:rPr lang="zh-CN" altLang="en-US" sz="2100">
                <a:latin typeface="黑体" pitchFamily="49" charset="-122"/>
              </a:rPr>
              <a:t>弹力</a:t>
            </a:r>
            <a:r>
              <a:rPr lang="zh-CN" altLang="en-US" sz="2100">
                <a:latin typeface="宋体" pitchFamily="2" charset="-122"/>
              </a:rPr>
              <a:t>。</a:t>
            </a:r>
          </a:p>
        </p:txBody>
      </p:sp>
      <p:sp>
        <p:nvSpPr>
          <p:cNvPr id="214028" name="文本框 214027"/>
          <p:cNvSpPr txBox="1">
            <a:spLocks noChangeArrowheads="1"/>
          </p:cNvSpPr>
          <p:nvPr/>
        </p:nvSpPr>
        <p:spPr bwMode="auto">
          <a:xfrm>
            <a:off x="2057400" y="3276600"/>
            <a:ext cx="69342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zh-CN" altLang="en-US" sz="2600" b="0">
                <a:solidFill>
                  <a:srgbClr val="0000CC"/>
                </a:solidFill>
                <a:latin typeface="Times New Roman" pitchFamily="18" charset="0"/>
                <a:ea typeface="隶书" pitchFamily="49" charset="-122"/>
              </a:rPr>
              <a:t>物体由于发生弹性形变而产生的力叫弹力 。</a:t>
            </a:r>
          </a:p>
        </p:txBody>
      </p:sp>
      <p:sp>
        <p:nvSpPr>
          <p:cNvPr id="214029" name="矩形 214028" descr="水滴"/>
          <p:cNvSpPr>
            <a:spLocks noChangeArrowheads="1"/>
          </p:cNvSpPr>
          <p:nvPr/>
        </p:nvSpPr>
        <p:spPr bwMode="auto">
          <a:xfrm>
            <a:off x="914400" y="6019800"/>
            <a:ext cx="7467600" cy="436563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 w="9525">
            <a:solidFill>
              <a:srgbClr val="FF0000"/>
            </a:solidFill>
            <a:prstDash val="dash"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2200">
                <a:solidFill>
                  <a:srgbClr val="FF0000"/>
                </a:solidFill>
                <a:ea typeface="黑体" pitchFamily="49" charset="-122"/>
              </a:rPr>
              <a:t>  </a:t>
            </a:r>
            <a:r>
              <a:rPr lang="zh-CN" altLang="en-US" sz="2200">
                <a:solidFill>
                  <a:srgbClr val="FF0000"/>
                </a:solidFill>
                <a:ea typeface="黑体" pitchFamily="49" charset="-122"/>
              </a:rPr>
              <a:t>注意</a:t>
            </a:r>
            <a:r>
              <a:rPr lang="zh-CN" altLang="en-US" sz="2200">
                <a:solidFill>
                  <a:srgbClr val="FF0000"/>
                </a:solidFill>
              </a:rPr>
              <a:t>：</a:t>
            </a:r>
            <a:r>
              <a:rPr lang="zh-CN" altLang="en-US" sz="2200"/>
              <a:t>任何物体只要发生弹性形变就一定会产生弹力。</a:t>
            </a:r>
          </a:p>
        </p:txBody>
      </p:sp>
      <p:pic>
        <p:nvPicPr>
          <p:cNvPr id="214030" name="Picture 6" descr="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3886200"/>
            <a:ext cx="3733800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2" name="Picture 60" descr="back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3400" y="6553200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3" name="Picture 64" descr="t01c7cec5e45640e58e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8200" y="6553200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4" name="图片 13329" descr="ldpi_1098026_2a1c5d7b6-dca9-4393-b961-9d4537c991ff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953000" y="6553200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4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4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14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4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4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4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026" grpId="0"/>
      <p:bldP spid="214027" grpId="0"/>
      <p:bldP spid="214028" grpId="0"/>
      <p:bldP spid="21402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矩形 189441"/>
          <p:cNvSpPr>
            <a:spLocks noChangeArrowheads="1"/>
          </p:cNvSpPr>
          <p:nvPr/>
        </p:nvSpPr>
        <p:spPr bwMode="auto">
          <a:xfrm>
            <a:off x="3276600" y="304800"/>
            <a:ext cx="24479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200">
                <a:solidFill>
                  <a:srgbClr val="FF0000"/>
                </a:solidFill>
                <a:ea typeface="黑体" pitchFamily="49" charset="-122"/>
              </a:rPr>
              <a:t>一、弹力</a:t>
            </a:r>
          </a:p>
        </p:txBody>
      </p:sp>
      <p:sp>
        <p:nvSpPr>
          <p:cNvPr id="39938" name="矩形 189442"/>
          <p:cNvSpPr>
            <a:spLocks noChangeArrowheads="1"/>
          </p:cNvSpPr>
          <p:nvPr/>
        </p:nvSpPr>
        <p:spPr bwMode="auto">
          <a:xfrm>
            <a:off x="762000" y="990600"/>
            <a:ext cx="2808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1. </a:t>
            </a:r>
            <a:r>
              <a:rPr lang="zh-CN" altLang="en-US" sz="240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弹性和塑性</a:t>
            </a:r>
          </a:p>
        </p:txBody>
      </p:sp>
      <p:sp>
        <p:nvSpPr>
          <p:cNvPr id="39939" name="矩形 189443"/>
          <p:cNvSpPr>
            <a:spLocks noChangeArrowheads="1"/>
          </p:cNvSpPr>
          <p:nvPr/>
        </p:nvSpPr>
        <p:spPr bwMode="auto">
          <a:xfrm>
            <a:off x="762000" y="1524000"/>
            <a:ext cx="2808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2. </a:t>
            </a:r>
            <a:r>
              <a:rPr lang="zh-CN" altLang="en-US" sz="240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弹力</a:t>
            </a:r>
          </a:p>
        </p:txBody>
      </p:sp>
      <p:sp>
        <p:nvSpPr>
          <p:cNvPr id="39940" name="文本框 189444"/>
          <p:cNvSpPr txBox="1">
            <a:spLocks noChangeArrowheads="1"/>
          </p:cNvSpPr>
          <p:nvPr/>
        </p:nvSpPr>
        <p:spPr bwMode="auto">
          <a:xfrm>
            <a:off x="457200" y="1524000"/>
            <a:ext cx="82804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altLang="zh-CN" sz="2600" b="0">
                <a:solidFill>
                  <a:srgbClr val="0000CC"/>
                </a:solidFill>
                <a:latin typeface="Times New Roman" pitchFamily="18" charset="0"/>
                <a:ea typeface="隶书" pitchFamily="49" charset="-122"/>
              </a:rPr>
              <a:t>                  </a:t>
            </a:r>
            <a:r>
              <a:rPr lang="zh-CN" altLang="en-US" sz="2600" b="0">
                <a:solidFill>
                  <a:srgbClr val="0000CC"/>
                </a:solidFill>
                <a:latin typeface="Times New Roman" pitchFamily="18" charset="0"/>
                <a:ea typeface="隶书" pitchFamily="49" charset="-122"/>
              </a:rPr>
              <a:t>物体由于发生弹性形变而产生的力叫弹力 。</a:t>
            </a:r>
          </a:p>
        </p:txBody>
      </p:sp>
      <p:pic>
        <p:nvPicPr>
          <p:cNvPr id="189446" name="图片 189445" descr="1-13051Q0062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2971800"/>
            <a:ext cx="37338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9447" name="图片 189446" descr="tu5jL3R1NWppbWcwMy50YW9iYW9jZG4uY29tL2Jhby91cGxvYWRlZC9pMy9UMTJuTVhYYjhjWFhhNE1B"/>
          <p:cNvPicPr>
            <a:picLocks noChangeAspect="1" noChangeArrowheads="1"/>
          </p:cNvPicPr>
          <p:nvPr/>
        </p:nvPicPr>
        <p:blipFill>
          <a:blip r:embed="rId3" cstate="print"/>
          <a:srcRect t="13705" b="17639"/>
          <a:stretch>
            <a:fillRect/>
          </a:stretch>
        </p:blipFill>
        <p:spPr bwMode="auto">
          <a:xfrm>
            <a:off x="609600" y="2971800"/>
            <a:ext cx="4191000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9448" name="矩形 189447"/>
          <p:cNvSpPr>
            <a:spLocks noChangeArrowheads="1"/>
          </p:cNvSpPr>
          <p:nvPr/>
        </p:nvSpPr>
        <p:spPr bwMode="auto">
          <a:xfrm>
            <a:off x="2133600" y="3505200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  <a:ea typeface="隶书" pitchFamily="49" charset="-122"/>
              </a:rPr>
              <a:t>拉力</a:t>
            </a:r>
          </a:p>
        </p:txBody>
      </p:sp>
      <p:sp>
        <p:nvSpPr>
          <p:cNvPr id="189449" name="矩形 189448"/>
          <p:cNvSpPr>
            <a:spLocks noChangeArrowheads="1"/>
          </p:cNvSpPr>
          <p:nvPr/>
        </p:nvSpPr>
        <p:spPr bwMode="auto">
          <a:xfrm>
            <a:off x="7391400" y="4953000"/>
            <a:ext cx="114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  <a:ea typeface="隶书" pitchFamily="49" charset="-122"/>
              </a:rPr>
              <a:t>压力</a:t>
            </a:r>
          </a:p>
        </p:txBody>
      </p:sp>
      <p:sp>
        <p:nvSpPr>
          <p:cNvPr id="189450" name="矩形 189449"/>
          <p:cNvSpPr>
            <a:spLocks noChangeArrowheads="1"/>
          </p:cNvSpPr>
          <p:nvPr/>
        </p:nvSpPr>
        <p:spPr bwMode="auto">
          <a:xfrm>
            <a:off x="7315200" y="5410200"/>
            <a:ext cx="1295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2400">
                <a:solidFill>
                  <a:srgbClr val="FF0000"/>
                </a:solidFill>
                <a:ea typeface="隶书" pitchFamily="49" charset="-122"/>
              </a:rPr>
              <a:t>支持力</a:t>
            </a:r>
          </a:p>
        </p:txBody>
      </p:sp>
      <p:sp>
        <p:nvSpPr>
          <p:cNvPr id="189451" name="矩形 189450"/>
          <p:cNvSpPr>
            <a:spLocks noChangeArrowheads="1"/>
          </p:cNvSpPr>
          <p:nvPr/>
        </p:nvSpPr>
        <p:spPr bwMode="auto">
          <a:xfrm>
            <a:off x="533400" y="1905000"/>
            <a:ext cx="8229600" cy="96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300">
                <a:latin typeface="宋体" pitchFamily="2" charset="-122"/>
              </a:rPr>
              <a:t>    </a:t>
            </a:r>
            <a:r>
              <a:rPr lang="zh-CN" altLang="en-US" sz="2100">
                <a:latin typeface="宋体" pitchFamily="2" charset="-122"/>
              </a:rPr>
              <a:t>放在桌面上的水杯受到桌面对它的支持力，支持力是弹力，桌面受到水杯对它的压力，压力也是弹力。 </a:t>
            </a:r>
          </a:p>
        </p:txBody>
      </p:sp>
      <p:sp>
        <p:nvSpPr>
          <p:cNvPr id="189452" name="矩形 189451" descr="羊皮纸"/>
          <p:cNvSpPr>
            <a:spLocks noChangeArrowheads="1"/>
          </p:cNvSpPr>
          <p:nvPr/>
        </p:nvSpPr>
        <p:spPr bwMode="auto">
          <a:xfrm>
            <a:off x="1676400" y="6019800"/>
            <a:ext cx="5562600" cy="427038"/>
          </a:xfrm>
          <a:prstGeom prst="rect">
            <a:avLst/>
          </a:prstGeom>
          <a:blipFill dpi="0" rotWithShape="1">
            <a:blip r:embed="rId4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2200" b="0"/>
              <a:t> </a:t>
            </a:r>
            <a:r>
              <a:rPr lang="zh-CN" altLang="en-US" sz="2200">
                <a:solidFill>
                  <a:srgbClr val="FF0000"/>
                </a:solidFill>
                <a:ea typeface="隶书" pitchFamily="49" charset="-122"/>
              </a:rPr>
              <a:t>常见弹力有</a:t>
            </a:r>
            <a:r>
              <a:rPr lang="zh-CN" altLang="en-US" sz="2200">
                <a:solidFill>
                  <a:srgbClr val="FF0000"/>
                </a:solidFill>
              </a:rPr>
              <a:t>：</a:t>
            </a:r>
            <a:r>
              <a:rPr lang="zh-CN" altLang="en-US" sz="2200">
                <a:solidFill>
                  <a:srgbClr val="0000CC"/>
                </a:solidFill>
                <a:latin typeface="隶书" pitchFamily="49" charset="-122"/>
                <a:ea typeface="隶书" pitchFamily="49" charset="-122"/>
              </a:rPr>
              <a:t>拉力  压力  支持力 </a:t>
            </a:r>
          </a:p>
        </p:txBody>
      </p:sp>
      <p:pic>
        <p:nvPicPr>
          <p:cNvPr id="39948" name="Picture 60" descr="back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43400" y="6553200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9" name="Picture 64" descr="t01c7cec5e45640e58e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48200" y="6553200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50" name="图片 13329" descr="ldpi_1098026_2a1c5d7b6-dca9-4393-b961-9d4537c991ff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953000" y="6553200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9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9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89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89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89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89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89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448" grpId="0"/>
      <p:bldP spid="189449" grpId="0"/>
      <p:bldP spid="189450" grpId="0"/>
      <p:bldP spid="189451" grpId="0"/>
      <p:bldP spid="18945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矩形 215041"/>
          <p:cNvSpPr>
            <a:spLocks noChangeArrowheads="1"/>
          </p:cNvSpPr>
          <p:nvPr/>
        </p:nvSpPr>
        <p:spPr bwMode="auto">
          <a:xfrm>
            <a:off x="3276600" y="304800"/>
            <a:ext cx="24479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200">
                <a:solidFill>
                  <a:srgbClr val="FF0000"/>
                </a:solidFill>
                <a:ea typeface="黑体" pitchFamily="49" charset="-122"/>
              </a:rPr>
              <a:t>一、弹力</a:t>
            </a:r>
          </a:p>
        </p:txBody>
      </p:sp>
      <p:sp>
        <p:nvSpPr>
          <p:cNvPr id="40962" name="矩形 215042"/>
          <p:cNvSpPr>
            <a:spLocks noChangeArrowheads="1"/>
          </p:cNvSpPr>
          <p:nvPr/>
        </p:nvSpPr>
        <p:spPr bwMode="auto">
          <a:xfrm>
            <a:off x="762000" y="990600"/>
            <a:ext cx="2808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1. </a:t>
            </a:r>
            <a:r>
              <a:rPr lang="zh-CN" altLang="en-US" sz="240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弹性和塑性</a:t>
            </a:r>
          </a:p>
        </p:txBody>
      </p:sp>
      <p:sp>
        <p:nvSpPr>
          <p:cNvPr id="40963" name="矩形 215043"/>
          <p:cNvSpPr>
            <a:spLocks noChangeArrowheads="1"/>
          </p:cNvSpPr>
          <p:nvPr/>
        </p:nvSpPr>
        <p:spPr bwMode="auto">
          <a:xfrm>
            <a:off x="762000" y="1524000"/>
            <a:ext cx="2808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2. </a:t>
            </a:r>
            <a:r>
              <a:rPr lang="zh-CN" altLang="en-US" sz="240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弹力</a:t>
            </a:r>
          </a:p>
        </p:txBody>
      </p:sp>
      <p:sp>
        <p:nvSpPr>
          <p:cNvPr id="40964" name="文本框 215044"/>
          <p:cNvSpPr txBox="1">
            <a:spLocks noChangeArrowheads="1"/>
          </p:cNvSpPr>
          <p:nvPr/>
        </p:nvSpPr>
        <p:spPr bwMode="auto">
          <a:xfrm>
            <a:off x="457200" y="1524000"/>
            <a:ext cx="82804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altLang="zh-CN" sz="2600" b="0">
                <a:solidFill>
                  <a:srgbClr val="0000CC"/>
                </a:solidFill>
                <a:latin typeface="Times New Roman" pitchFamily="18" charset="0"/>
                <a:ea typeface="隶书" pitchFamily="49" charset="-122"/>
              </a:rPr>
              <a:t>                  </a:t>
            </a:r>
            <a:r>
              <a:rPr lang="zh-CN" altLang="en-US" sz="2600" b="0">
                <a:solidFill>
                  <a:srgbClr val="0000CC"/>
                </a:solidFill>
                <a:latin typeface="Times New Roman" pitchFamily="18" charset="0"/>
                <a:ea typeface="隶书" pitchFamily="49" charset="-122"/>
              </a:rPr>
              <a:t>物体由于发生弹性形变而产生的力叫弹力 。</a:t>
            </a:r>
          </a:p>
        </p:txBody>
      </p:sp>
      <p:sp>
        <p:nvSpPr>
          <p:cNvPr id="215053" name="矩形 215052"/>
          <p:cNvSpPr>
            <a:spLocks noChangeArrowheads="1"/>
          </p:cNvSpPr>
          <p:nvPr/>
        </p:nvSpPr>
        <p:spPr bwMode="auto">
          <a:xfrm>
            <a:off x="609600" y="2590800"/>
            <a:ext cx="800100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120000"/>
              </a:lnSpc>
            </a:pPr>
            <a:r>
              <a:rPr lang="en-US" altLang="zh-CN" sz="2200">
                <a:solidFill>
                  <a:srgbClr val="FF0000"/>
                </a:solidFill>
                <a:latin typeface="宋体" pitchFamily="2" charset="-122"/>
              </a:rPr>
              <a:t>    </a:t>
            </a:r>
            <a:r>
              <a:rPr lang="zh-CN" altLang="en-US" sz="2200">
                <a:solidFill>
                  <a:srgbClr val="FF0000"/>
                </a:solidFill>
              </a:rPr>
              <a:t>想一想  </a:t>
            </a:r>
            <a:r>
              <a:rPr lang="zh-CN" altLang="en-US" sz="2200">
                <a:latin typeface="楷体" pitchFamily="49" charset="-122"/>
                <a:ea typeface="楷体" pitchFamily="49" charset="-122"/>
              </a:rPr>
              <a:t>水平桌面上的两个玩具小车没有靠在一起，它们之间有没有弹力？</a:t>
            </a:r>
          </a:p>
        </p:txBody>
      </p:sp>
      <p:grpSp>
        <p:nvGrpSpPr>
          <p:cNvPr id="2" name="组合 215061"/>
          <p:cNvGrpSpPr>
            <a:grpSpLocks/>
          </p:cNvGrpSpPr>
          <p:nvPr/>
        </p:nvGrpSpPr>
        <p:grpSpPr bwMode="auto">
          <a:xfrm>
            <a:off x="1295400" y="4572000"/>
            <a:ext cx="6513513" cy="1905000"/>
            <a:chOff x="816" y="2880"/>
            <a:chExt cx="4103" cy="1200"/>
          </a:xfrm>
        </p:grpSpPr>
        <p:pic>
          <p:nvPicPr>
            <p:cNvPr id="40967" name="图片 215054" descr="4091461_121343091000_2"/>
            <p:cNvPicPr>
              <a:picLocks noChangeAspect="1" noChangeArrowheads="1"/>
            </p:cNvPicPr>
            <p:nvPr/>
          </p:nvPicPr>
          <p:blipFill>
            <a:blip r:embed="rId2" cstate="print"/>
            <a:srcRect r="2629"/>
            <a:stretch>
              <a:fillRect/>
            </a:stretch>
          </p:blipFill>
          <p:spPr bwMode="auto">
            <a:xfrm>
              <a:off x="816" y="2880"/>
              <a:ext cx="1559" cy="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968" name="图片 215055" descr="4091461_121343091000_2"/>
            <p:cNvPicPr>
              <a:picLocks noChangeAspect="1" noChangeArrowheads="1"/>
            </p:cNvPicPr>
            <p:nvPr/>
          </p:nvPicPr>
          <p:blipFill>
            <a:blip r:embed="rId2" cstate="print"/>
            <a:srcRect r="2629"/>
            <a:stretch>
              <a:fillRect/>
            </a:stretch>
          </p:blipFill>
          <p:spPr bwMode="auto">
            <a:xfrm flipH="1">
              <a:off x="3360" y="2880"/>
              <a:ext cx="1559" cy="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15057" name="Rectangle 4"/>
          <p:cNvSpPr>
            <a:spLocks noChangeArrowheads="1"/>
          </p:cNvSpPr>
          <p:nvPr/>
        </p:nvSpPr>
        <p:spPr bwMode="auto">
          <a:xfrm>
            <a:off x="762000" y="2057400"/>
            <a:ext cx="31242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5000"/>
              </a:lnSpc>
            </a:pPr>
            <a:r>
              <a:rPr lang="zh-CN" altLang="en-US" sz="2500">
                <a:solidFill>
                  <a:srgbClr val="FF0000"/>
                </a:solidFill>
                <a:ea typeface="华文新魏" pitchFamily="2" charset="-122"/>
              </a:rPr>
              <a:t>产生弹力的条件</a:t>
            </a:r>
            <a:r>
              <a:rPr lang="en-US" altLang="zh-CN" sz="2400">
                <a:solidFill>
                  <a:srgbClr val="FF0000"/>
                </a:solidFill>
                <a:ea typeface="黑体" pitchFamily="49" charset="-122"/>
              </a:rPr>
              <a:t>:</a:t>
            </a:r>
          </a:p>
        </p:txBody>
      </p:sp>
      <p:sp>
        <p:nvSpPr>
          <p:cNvPr id="215058" name="矩形 215057"/>
          <p:cNvSpPr>
            <a:spLocks noChangeArrowheads="1"/>
          </p:cNvSpPr>
          <p:nvPr/>
        </p:nvSpPr>
        <p:spPr bwMode="auto">
          <a:xfrm>
            <a:off x="2438400" y="3581400"/>
            <a:ext cx="4648200" cy="796925"/>
          </a:xfrm>
          <a:prstGeom prst="rect">
            <a:avLst/>
          </a:prstGeom>
          <a:noFill/>
          <a:ln w="9525">
            <a:solidFill>
              <a:srgbClr val="FF0000"/>
            </a:solidFill>
            <a:prstDash val="dash"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000">
                <a:solidFill>
                  <a:srgbClr val="0000CC"/>
                </a:solidFill>
              </a:rPr>
              <a:t>       </a:t>
            </a:r>
            <a:r>
              <a:rPr lang="zh-CN" altLang="en-US"/>
              <a:t>因为没有靠在一起，也就没有挤压，自然不会发生弹性形变，因此没有弹力。</a:t>
            </a:r>
          </a:p>
        </p:txBody>
      </p:sp>
      <p:pic>
        <p:nvPicPr>
          <p:cNvPr id="40971" name="Picture 60" descr="back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6553200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72" name="Picture 64" descr="t01c7cec5e45640e58e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8200" y="6553200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73" name="图片 13329" descr="ldpi_1098026_2a1c5d7b6-dca9-4393-b961-9d4537c991ff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53000" y="6553200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5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5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1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57" grpId="0"/>
      <p:bldP spid="21505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矩形 216065"/>
          <p:cNvSpPr>
            <a:spLocks noChangeArrowheads="1"/>
          </p:cNvSpPr>
          <p:nvPr/>
        </p:nvSpPr>
        <p:spPr bwMode="auto">
          <a:xfrm>
            <a:off x="3276600" y="304800"/>
            <a:ext cx="24479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200">
                <a:solidFill>
                  <a:srgbClr val="FF0000"/>
                </a:solidFill>
                <a:ea typeface="黑体" pitchFamily="49" charset="-122"/>
              </a:rPr>
              <a:t>一、弹力</a:t>
            </a:r>
          </a:p>
        </p:txBody>
      </p:sp>
      <p:sp>
        <p:nvSpPr>
          <p:cNvPr id="41986" name="矩形 216066"/>
          <p:cNvSpPr>
            <a:spLocks noChangeArrowheads="1"/>
          </p:cNvSpPr>
          <p:nvPr/>
        </p:nvSpPr>
        <p:spPr bwMode="auto">
          <a:xfrm>
            <a:off x="762000" y="990600"/>
            <a:ext cx="2808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1. </a:t>
            </a:r>
            <a:r>
              <a:rPr lang="zh-CN" altLang="en-US" sz="240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弹性和塑性</a:t>
            </a:r>
          </a:p>
        </p:txBody>
      </p:sp>
      <p:sp>
        <p:nvSpPr>
          <p:cNvPr id="41987" name="矩形 216067"/>
          <p:cNvSpPr>
            <a:spLocks noChangeArrowheads="1"/>
          </p:cNvSpPr>
          <p:nvPr/>
        </p:nvSpPr>
        <p:spPr bwMode="auto">
          <a:xfrm>
            <a:off x="762000" y="1524000"/>
            <a:ext cx="2808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2. </a:t>
            </a:r>
            <a:r>
              <a:rPr lang="zh-CN" altLang="en-US" sz="240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弹力</a:t>
            </a:r>
          </a:p>
        </p:txBody>
      </p:sp>
      <p:sp>
        <p:nvSpPr>
          <p:cNvPr id="41988" name="文本框 216068"/>
          <p:cNvSpPr txBox="1">
            <a:spLocks noChangeArrowheads="1"/>
          </p:cNvSpPr>
          <p:nvPr/>
        </p:nvSpPr>
        <p:spPr bwMode="auto">
          <a:xfrm>
            <a:off x="457200" y="1524000"/>
            <a:ext cx="82804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altLang="zh-CN" sz="2600" b="0">
                <a:solidFill>
                  <a:srgbClr val="0000CC"/>
                </a:solidFill>
                <a:latin typeface="Times New Roman" pitchFamily="18" charset="0"/>
                <a:ea typeface="隶书" pitchFamily="49" charset="-122"/>
              </a:rPr>
              <a:t>                  </a:t>
            </a:r>
            <a:r>
              <a:rPr lang="zh-CN" altLang="en-US" sz="2600" b="0">
                <a:solidFill>
                  <a:srgbClr val="0000CC"/>
                </a:solidFill>
                <a:latin typeface="Times New Roman" pitchFamily="18" charset="0"/>
                <a:ea typeface="隶书" pitchFamily="49" charset="-122"/>
              </a:rPr>
              <a:t>物体由于发生弹性形变而产生的力叫弹力 。</a:t>
            </a:r>
          </a:p>
        </p:txBody>
      </p:sp>
      <p:sp>
        <p:nvSpPr>
          <p:cNvPr id="41989" name="矩形 216069"/>
          <p:cNvSpPr>
            <a:spLocks noChangeArrowheads="1"/>
          </p:cNvSpPr>
          <p:nvPr/>
        </p:nvSpPr>
        <p:spPr bwMode="auto">
          <a:xfrm>
            <a:off x="609600" y="2590800"/>
            <a:ext cx="800100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120000"/>
              </a:lnSpc>
            </a:pPr>
            <a:r>
              <a:rPr lang="en-US" altLang="zh-CN" sz="2200">
                <a:solidFill>
                  <a:srgbClr val="FF0000"/>
                </a:solidFill>
                <a:latin typeface="宋体" pitchFamily="2" charset="-122"/>
              </a:rPr>
              <a:t>    </a:t>
            </a:r>
            <a:r>
              <a:rPr lang="zh-CN" altLang="en-US" sz="2200">
                <a:solidFill>
                  <a:srgbClr val="FF0000"/>
                </a:solidFill>
              </a:rPr>
              <a:t>想一想  </a:t>
            </a:r>
            <a:r>
              <a:rPr lang="zh-CN" altLang="en-US" sz="2200">
                <a:latin typeface="楷体" pitchFamily="49" charset="-122"/>
                <a:ea typeface="楷体" pitchFamily="49" charset="-122"/>
              </a:rPr>
              <a:t>水平桌面上的两个玩具小车没有靠在一起，它们之间有没有弹力？</a:t>
            </a:r>
          </a:p>
        </p:txBody>
      </p:sp>
      <p:sp>
        <p:nvSpPr>
          <p:cNvPr id="41990" name="Rectangle 4"/>
          <p:cNvSpPr>
            <a:spLocks noChangeArrowheads="1"/>
          </p:cNvSpPr>
          <p:nvPr/>
        </p:nvSpPr>
        <p:spPr bwMode="auto">
          <a:xfrm>
            <a:off x="762000" y="2057400"/>
            <a:ext cx="31242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5000"/>
              </a:lnSpc>
            </a:pPr>
            <a:r>
              <a:rPr lang="zh-CN" altLang="en-US" sz="2500">
                <a:solidFill>
                  <a:srgbClr val="FF0000"/>
                </a:solidFill>
                <a:ea typeface="华文新魏" pitchFamily="2" charset="-122"/>
              </a:rPr>
              <a:t>产生弹力的条件</a:t>
            </a:r>
            <a:r>
              <a:rPr lang="en-US" altLang="zh-CN" sz="2400">
                <a:solidFill>
                  <a:srgbClr val="FF0000"/>
                </a:solidFill>
                <a:ea typeface="黑体" pitchFamily="49" charset="-122"/>
              </a:rPr>
              <a:t>:</a:t>
            </a:r>
          </a:p>
        </p:txBody>
      </p:sp>
      <p:sp>
        <p:nvSpPr>
          <p:cNvPr id="216076" name="矩形 216075"/>
          <p:cNvSpPr>
            <a:spLocks noChangeArrowheads="1"/>
          </p:cNvSpPr>
          <p:nvPr/>
        </p:nvSpPr>
        <p:spPr bwMode="auto">
          <a:xfrm>
            <a:off x="685800" y="3505200"/>
            <a:ext cx="800100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120000"/>
              </a:lnSpc>
            </a:pPr>
            <a:r>
              <a:rPr lang="en-US" altLang="zh-CN" sz="2200">
                <a:solidFill>
                  <a:srgbClr val="FF0000"/>
                </a:solidFill>
                <a:latin typeface="宋体" pitchFamily="2" charset="-122"/>
              </a:rPr>
              <a:t>    </a:t>
            </a:r>
            <a:r>
              <a:rPr lang="zh-CN" altLang="en-US" sz="2200">
                <a:ea typeface="楷体" pitchFamily="49" charset="-122"/>
              </a:rPr>
              <a:t>如果将</a:t>
            </a:r>
            <a:r>
              <a:rPr lang="zh-CN" altLang="en-US" sz="2200">
                <a:latin typeface="楷体" pitchFamily="49" charset="-122"/>
                <a:ea typeface="楷体" pitchFamily="49" charset="-122"/>
              </a:rPr>
              <a:t>水平桌面上的两个玩具小车靠在一起但并不互相挤压，它们之间又有没有弹力呢？</a:t>
            </a:r>
          </a:p>
        </p:txBody>
      </p:sp>
      <p:grpSp>
        <p:nvGrpSpPr>
          <p:cNvPr id="2" name="组合 216076"/>
          <p:cNvGrpSpPr>
            <a:grpSpLocks/>
          </p:cNvGrpSpPr>
          <p:nvPr/>
        </p:nvGrpSpPr>
        <p:grpSpPr bwMode="auto">
          <a:xfrm>
            <a:off x="838200" y="4648200"/>
            <a:ext cx="4419600" cy="1676400"/>
            <a:chOff x="1008" y="2352"/>
            <a:chExt cx="3552" cy="1512"/>
          </a:xfrm>
        </p:grpSpPr>
        <p:pic>
          <p:nvPicPr>
            <p:cNvPr id="41993" name="图片 216077" descr="4091461_121343091000_2"/>
            <p:cNvPicPr>
              <a:picLocks noChangeAspect="1" noChangeArrowheads="1"/>
            </p:cNvPicPr>
            <p:nvPr/>
          </p:nvPicPr>
          <p:blipFill>
            <a:blip r:embed="rId2" cstate="print"/>
            <a:srcRect r="2629"/>
            <a:stretch>
              <a:fillRect/>
            </a:stretch>
          </p:blipFill>
          <p:spPr bwMode="auto">
            <a:xfrm>
              <a:off x="1008" y="2352"/>
              <a:ext cx="1776" cy="15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994" name="图片 216078" descr="4091461_121343091000_2"/>
            <p:cNvPicPr>
              <a:picLocks noChangeAspect="1" noChangeArrowheads="1"/>
            </p:cNvPicPr>
            <p:nvPr/>
          </p:nvPicPr>
          <p:blipFill>
            <a:blip r:embed="rId2" cstate="print"/>
            <a:srcRect r="2629"/>
            <a:stretch>
              <a:fillRect/>
            </a:stretch>
          </p:blipFill>
          <p:spPr bwMode="auto">
            <a:xfrm flipH="1">
              <a:off x="2784" y="2352"/>
              <a:ext cx="1776" cy="15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16080" name="矩形 216079"/>
          <p:cNvSpPr>
            <a:spLocks noChangeArrowheads="1"/>
          </p:cNvSpPr>
          <p:nvPr/>
        </p:nvSpPr>
        <p:spPr bwMode="auto">
          <a:xfrm>
            <a:off x="5562600" y="4648200"/>
            <a:ext cx="2819400" cy="16256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2000">
                <a:solidFill>
                  <a:srgbClr val="0000CC"/>
                </a:solidFill>
              </a:rPr>
              <a:t>       </a:t>
            </a:r>
            <a:r>
              <a:rPr lang="zh-CN" altLang="en-US" sz="2000"/>
              <a:t>虽然靠在一起但并不互相挤压，同样不会发生弹性形变，因此同样没有弹力。</a:t>
            </a:r>
          </a:p>
        </p:txBody>
      </p:sp>
      <p:pic>
        <p:nvPicPr>
          <p:cNvPr id="41996" name="Picture 60" descr="back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6553200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7" name="Picture 64" descr="t01c7cec5e45640e58e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8200" y="6553200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8" name="图片 13329" descr="ldpi_1098026_2a1c5d7b6-dca9-4393-b961-9d4537c991ff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53000" y="6553200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6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16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08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矩形 217089"/>
          <p:cNvSpPr>
            <a:spLocks noChangeArrowheads="1"/>
          </p:cNvSpPr>
          <p:nvPr/>
        </p:nvSpPr>
        <p:spPr bwMode="auto">
          <a:xfrm>
            <a:off x="3276600" y="304800"/>
            <a:ext cx="24479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200">
                <a:solidFill>
                  <a:srgbClr val="FF0000"/>
                </a:solidFill>
                <a:ea typeface="黑体" pitchFamily="49" charset="-122"/>
              </a:rPr>
              <a:t>一、弹力</a:t>
            </a:r>
          </a:p>
        </p:txBody>
      </p:sp>
      <p:sp>
        <p:nvSpPr>
          <p:cNvPr id="43010" name="矩形 217090"/>
          <p:cNvSpPr>
            <a:spLocks noChangeArrowheads="1"/>
          </p:cNvSpPr>
          <p:nvPr/>
        </p:nvSpPr>
        <p:spPr bwMode="auto">
          <a:xfrm>
            <a:off x="762000" y="990600"/>
            <a:ext cx="2808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1. </a:t>
            </a:r>
            <a:r>
              <a:rPr lang="zh-CN" altLang="en-US" sz="240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弹性和塑性</a:t>
            </a:r>
          </a:p>
        </p:txBody>
      </p:sp>
      <p:sp>
        <p:nvSpPr>
          <p:cNvPr id="43011" name="矩形 217091"/>
          <p:cNvSpPr>
            <a:spLocks noChangeArrowheads="1"/>
          </p:cNvSpPr>
          <p:nvPr/>
        </p:nvSpPr>
        <p:spPr bwMode="auto">
          <a:xfrm>
            <a:off x="762000" y="1524000"/>
            <a:ext cx="2808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2. </a:t>
            </a:r>
            <a:r>
              <a:rPr lang="zh-CN" altLang="en-US" sz="240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弹力</a:t>
            </a:r>
          </a:p>
        </p:txBody>
      </p:sp>
      <p:sp>
        <p:nvSpPr>
          <p:cNvPr id="43012" name="文本框 217092"/>
          <p:cNvSpPr txBox="1">
            <a:spLocks noChangeArrowheads="1"/>
          </p:cNvSpPr>
          <p:nvPr/>
        </p:nvSpPr>
        <p:spPr bwMode="auto">
          <a:xfrm>
            <a:off x="457200" y="1524000"/>
            <a:ext cx="82804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altLang="zh-CN" sz="2600" b="0">
                <a:solidFill>
                  <a:srgbClr val="0000CC"/>
                </a:solidFill>
                <a:latin typeface="Times New Roman" pitchFamily="18" charset="0"/>
                <a:ea typeface="隶书" pitchFamily="49" charset="-122"/>
              </a:rPr>
              <a:t>                  </a:t>
            </a:r>
            <a:r>
              <a:rPr lang="zh-CN" altLang="en-US" sz="2600" b="0">
                <a:solidFill>
                  <a:srgbClr val="0000CC"/>
                </a:solidFill>
                <a:latin typeface="Times New Roman" pitchFamily="18" charset="0"/>
                <a:ea typeface="隶书" pitchFamily="49" charset="-122"/>
              </a:rPr>
              <a:t>物体由于发生弹性形变而产生的力叫弹力 。</a:t>
            </a:r>
          </a:p>
        </p:txBody>
      </p:sp>
      <p:sp>
        <p:nvSpPr>
          <p:cNvPr id="43013" name="Rectangle 4"/>
          <p:cNvSpPr>
            <a:spLocks noChangeArrowheads="1"/>
          </p:cNvSpPr>
          <p:nvPr/>
        </p:nvSpPr>
        <p:spPr bwMode="auto">
          <a:xfrm>
            <a:off x="762000" y="2057400"/>
            <a:ext cx="31242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5000"/>
              </a:lnSpc>
            </a:pPr>
            <a:r>
              <a:rPr lang="zh-CN" altLang="en-US" sz="2500">
                <a:solidFill>
                  <a:srgbClr val="FF0000"/>
                </a:solidFill>
                <a:ea typeface="华文新魏" pitchFamily="2" charset="-122"/>
              </a:rPr>
              <a:t>产生弹力的条件</a:t>
            </a:r>
            <a:r>
              <a:rPr lang="en-US" altLang="zh-CN" sz="2400">
                <a:solidFill>
                  <a:srgbClr val="FF0000"/>
                </a:solidFill>
                <a:ea typeface="黑体" pitchFamily="49" charset="-122"/>
              </a:rPr>
              <a:t>:</a:t>
            </a:r>
          </a:p>
        </p:txBody>
      </p:sp>
      <p:sp>
        <p:nvSpPr>
          <p:cNvPr id="217101" name="文本框 217100"/>
          <p:cNvSpPr txBox="1">
            <a:spLocks noChangeArrowheads="1"/>
          </p:cNvSpPr>
          <p:nvPr/>
        </p:nvSpPr>
        <p:spPr bwMode="auto">
          <a:xfrm>
            <a:off x="762000" y="2514600"/>
            <a:ext cx="784860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eaLnBrk="0" hangingPunct="0">
              <a:lnSpc>
                <a:spcPct val="130000"/>
              </a:lnSpc>
              <a:buFont typeface="Wingdings" pitchFamily="2" charset="2"/>
              <a:buChar char="Ø"/>
            </a:pPr>
            <a:r>
              <a:rPr lang="zh-CN" altLang="en-US" sz="2200">
                <a:solidFill>
                  <a:schemeClr val="hlink"/>
                </a:solidFill>
                <a:latin typeface="Times New Roman" pitchFamily="18" charset="0"/>
                <a:ea typeface="楷体" pitchFamily="49" charset="-122"/>
              </a:rPr>
              <a:t>两物体之间要产生弹力，两个物体必须直接接触；</a:t>
            </a:r>
          </a:p>
          <a:p>
            <a:pPr marL="457200" indent="-457200" eaLnBrk="0" hangingPunct="0">
              <a:lnSpc>
                <a:spcPct val="130000"/>
              </a:lnSpc>
              <a:buFont typeface="Wingdings" pitchFamily="2" charset="2"/>
              <a:buChar char="Ø"/>
            </a:pPr>
            <a:r>
              <a:rPr lang="zh-CN" altLang="en-US" sz="2200">
                <a:solidFill>
                  <a:schemeClr val="hlink"/>
                </a:solidFill>
                <a:latin typeface="Times New Roman" pitchFamily="18" charset="0"/>
                <a:ea typeface="楷体" pitchFamily="49" charset="-122"/>
              </a:rPr>
              <a:t>物体必须发生弹性形变。</a:t>
            </a:r>
          </a:p>
        </p:txBody>
      </p:sp>
      <p:sp>
        <p:nvSpPr>
          <p:cNvPr id="217102" name="Rectangle 4"/>
          <p:cNvSpPr>
            <a:spLocks noChangeArrowheads="1"/>
          </p:cNvSpPr>
          <p:nvPr/>
        </p:nvSpPr>
        <p:spPr bwMode="auto">
          <a:xfrm>
            <a:off x="762000" y="3505200"/>
            <a:ext cx="1905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5000"/>
              </a:lnSpc>
            </a:pPr>
            <a:r>
              <a:rPr lang="en-US" altLang="zh-CN" sz="240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  </a:t>
            </a:r>
            <a:r>
              <a:rPr lang="zh-CN" altLang="en-US" sz="240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思考：</a:t>
            </a:r>
            <a:endParaRPr lang="zh-CN" altLang="en-US" sz="240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17103" name="矩形 217102"/>
          <p:cNvSpPr>
            <a:spLocks noChangeArrowheads="1"/>
          </p:cNvSpPr>
          <p:nvPr/>
        </p:nvSpPr>
        <p:spPr bwMode="auto">
          <a:xfrm>
            <a:off x="762000" y="3962400"/>
            <a:ext cx="7696200" cy="99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135000"/>
              </a:lnSpc>
            </a:pPr>
            <a:r>
              <a:rPr lang="en-US" altLang="zh-CN" sz="2200">
                <a:solidFill>
                  <a:srgbClr val="FF0000"/>
                </a:solidFill>
                <a:latin typeface="宋体" pitchFamily="2" charset="-122"/>
              </a:rPr>
              <a:t>   </a:t>
            </a:r>
            <a:r>
              <a:rPr lang="en-US" altLang="zh-CN" sz="2200">
                <a:solidFill>
                  <a:srgbClr val="FF0000"/>
                </a:solidFill>
              </a:rPr>
              <a:t>  </a:t>
            </a:r>
            <a:r>
              <a:rPr lang="zh-CN" altLang="en-US" sz="2200">
                <a:latin typeface="楷体" pitchFamily="49" charset="-122"/>
              </a:rPr>
              <a:t>用手挤压玻璃瓶时，我们并没有看到玻璃瓶发生形变，那么，</a:t>
            </a:r>
            <a:r>
              <a:rPr lang="zh-CN" altLang="en-US" sz="2200"/>
              <a:t>手的挤压</a:t>
            </a:r>
            <a:r>
              <a:rPr lang="zh-CN" altLang="en-US" sz="2200">
                <a:latin typeface="楷体" pitchFamily="49" charset="-122"/>
              </a:rPr>
              <a:t>使玻璃瓶产生了弹力吗？</a:t>
            </a:r>
          </a:p>
        </p:txBody>
      </p:sp>
      <p:sp>
        <p:nvSpPr>
          <p:cNvPr id="217106" name="矩形 217105" descr="蓝色面巾纸"/>
          <p:cNvSpPr>
            <a:spLocks noChangeArrowheads="1"/>
          </p:cNvSpPr>
          <p:nvPr/>
        </p:nvSpPr>
        <p:spPr bwMode="auto">
          <a:xfrm>
            <a:off x="838200" y="5105400"/>
            <a:ext cx="7543800" cy="1258888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 w="9525">
            <a:solidFill>
              <a:srgbClr val="FF0000"/>
            </a:solidFill>
            <a:prstDash val="dash"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115000"/>
              </a:lnSpc>
            </a:pPr>
            <a:r>
              <a:rPr lang="en-US" altLang="zh-CN" sz="2200">
                <a:solidFill>
                  <a:srgbClr val="FF0000"/>
                </a:solidFill>
                <a:latin typeface="宋体" pitchFamily="2" charset="-122"/>
              </a:rPr>
              <a:t>   </a:t>
            </a:r>
            <a:r>
              <a:rPr lang="en-US" altLang="zh-CN" sz="2200">
                <a:solidFill>
                  <a:srgbClr val="FF0000"/>
                </a:solidFill>
              </a:rPr>
              <a:t>  </a:t>
            </a:r>
            <a:r>
              <a:rPr lang="zh-CN" altLang="en-US" sz="2200">
                <a:ea typeface="楷体" pitchFamily="49" charset="-122"/>
              </a:rPr>
              <a:t>在上一节的所做演示实验中，我们看到，当我们</a:t>
            </a:r>
            <a:r>
              <a:rPr lang="zh-CN" altLang="en-US" sz="2200">
                <a:latin typeface="楷体" pitchFamily="49" charset="-122"/>
                <a:ea typeface="楷体" pitchFamily="49" charset="-122"/>
              </a:rPr>
              <a:t>用手挤压玻璃瓶，玻璃瓶发生了形变，因此，</a:t>
            </a:r>
            <a:r>
              <a:rPr lang="zh-CN" altLang="en-US" sz="2200">
                <a:ea typeface="楷体" pitchFamily="49" charset="-122"/>
              </a:rPr>
              <a:t>手的挤压</a:t>
            </a:r>
            <a:r>
              <a:rPr lang="zh-CN" altLang="en-US" sz="2200">
                <a:latin typeface="楷体" pitchFamily="49" charset="-122"/>
                <a:ea typeface="楷体" pitchFamily="49" charset="-122"/>
              </a:rPr>
              <a:t>使玻璃瓶产生了弹力。</a:t>
            </a:r>
          </a:p>
        </p:txBody>
      </p:sp>
      <p:pic>
        <p:nvPicPr>
          <p:cNvPr id="43018" name="Picture 60" descr="back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6553200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9" name="Picture 64" descr="t01c7cec5e45640e58e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8200" y="6553200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20" name="图片 13329" descr="ldpi_1098026_2a1c5d7b6-dca9-4393-b961-9d4537c991ff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53000" y="6553200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7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7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7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17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1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102" grpId="0"/>
      <p:bldP spid="217103" grpId="0"/>
      <p:bldP spid="217106" grpId="0" animBg="1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1727</Words>
  <Application>Microsoft Office PowerPoint</Application>
  <PresentationFormat>全屏显示(4:3)</PresentationFormat>
  <Paragraphs>195</Paragraphs>
  <Slides>22</Slides>
  <Notes>0</Notes>
  <HiddenSlides>0</HiddenSlides>
  <MMClips>1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23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China</cp:lastModifiedBy>
  <cp:revision>1</cp:revision>
  <dcterms:created xsi:type="dcterms:W3CDTF">2019-02-21T12:49:27Z</dcterms:created>
  <dcterms:modified xsi:type="dcterms:W3CDTF">2019-02-21T12:49:39Z</dcterms:modified>
</cp:coreProperties>
</file>