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70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60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61" r:id="rId24"/>
    <p:sldId id="288" r:id="rId25"/>
    <p:sldId id="28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1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 snapToGrid="0">
      <p:cViewPr varScale="1">
        <p:scale>
          <a:sx n="89" d="100"/>
          <a:sy n="89" d="100"/>
        </p:scale>
        <p:origin x="-210" y="-108"/>
      </p:cViewPr>
      <p:guideLst>
        <p:guide orient="horz" pos="572"/>
        <p:guide pos="1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1" y="833953"/>
            <a:ext cx="5642391" cy="5080622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914575"/>
            <a:ext cx="12192000" cy="208639"/>
          </a:xfrm>
          <a:prstGeom prst="rect">
            <a:avLst/>
          </a:prstGeom>
          <a:solidFill>
            <a:srgbClr val="FFF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 userDrawn="1"/>
        </p:nvSpPr>
        <p:spPr>
          <a:xfrm>
            <a:off x="8907672" y="5514752"/>
            <a:ext cx="2073728" cy="9616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16431" y="4850780"/>
            <a:ext cx="3260272" cy="238760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438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7" animBg="1"/>
      <p:bldP spid="4" grpId="0" animBg="1"/>
      <p:bldP spid="4" grpId="5" animBg="1"/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23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05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4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95642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642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07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775899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47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738956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67320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702013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084706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>
            <a:hlinkClick r:id="rId2" action="ppaction://hlinksldjump" tooltip="点击进入"/>
          </p:cNvPr>
          <p:cNvSpPr/>
          <p:nvPr userDrawn="1"/>
        </p:nvSpPr>
        <p:spPr>
          <a:xfrm>
            <a:off x="8665070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82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49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3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 userDrawn="1"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4" action="ppaction://hlinksldjump" tooltip="点击进入"/>
          </p:cNvPr>
          <p:cNvSpPr/>
          <p:nvPr userDrawn="1"/>
        </p:nvSpPr>
        <p:spPr>
          <a:xfrm>
            <a:off x="2775899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>
            <a:spLocks/>
          </p:cNvSpPr>
          <p:nvPr userDrawn="1"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5" action="ppaction://hlinksldjump" tooltip="点击进入"/>
          </p:cNvPr>
          <p:cNvSpPr/>
          <p:nvPr userDrawn="1"/>
        </p:nvSpPr>
        <p:spPr>
          <a:xfrm>
            <a:off x="4738956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6" action="ppaction://hlinksldjump" tooltip="点击进入"/>
          </p:cNvPr>
          <p:cNvSpPr/>
          <p:nvPr userDrawn="1"/>
        </p:nvSpPr>
        <p:spPr>
          <a:xfrm>
            <a:off x="6702013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同侧圆角矩形 19">
            <a:hlinkClick r:id="rId17" action="ppaction://hlinksldjump" tooltip="点击进入"/>
          </p:cNvPr>
          <p:cNvSpPr/>
          <p:nvPr userDrawn="1"/>
        </p:nvSpPr>
        <p:spPr>
          <a:xfrm>
            <a:off x="8665070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5063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9.docx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Document11.docx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Document19.docx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0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2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  <p:extLst>
      <p:ext uri="{BB962C8B-B14F-4D97-AF65-F5344CB8AC3E}">
        <p14:creationId xmlns:p14="http://schemas.microsoft.com/office/powerpoint/2010/main" val="1197948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8507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利用铅垂线和三角尺判断桌面是否水平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如图所示的做法正确的是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791069"/>
              </p:ext>
            </p:extLst>
          </p:nvPr>
        </p:nvGraphicFramePr>
        <p:xfrm>
          <a:off x="381000" y="1725211"/>
          <a:ext cx="11430000" cy="431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文档" r:id="rId3" imgW="4906281" imgH="1854037" progId="Word.Document.12">
                  <p:embed/>
                </p:oleObj>
              </mc:Choice>
              <mc:Fallback>
                <p:oleObj name="文档" r:id="rId3" imgW="4906281" imgH="18540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725211"/>
                        <a:ext cx="11430000" cy="4319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474006" y="1282417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2511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力的示意图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用一根细线的一端系一个小钢球就做成了一个摆。悬挂的小钢球摆动到图示位置时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请画出小钢球的受力示意图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692756"/>
              </p:ext>
            </p:extLst>
          </p:nvPr>
        </p:nvGraphicFramePr>
        <p:xfrm>
          <a:off x="381000" y="2349941"/>
          <a:ext cx="11430000" cy="163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文档" r:id="rId3" imgW="4906281" imgH="702227" progId="Word.Document.12">
                  <p:embed/>
                </p:oleObj>
              </mc:Choice>
              <mc:Fallback>
                <p:oleObj name="文档" r:id="rId3" imgW="4906281" imgH="7022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49941"/>
                        <a:ext cx="11430000" cy="1635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37851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794698"/>
              </p:ext>
            </p:extLst>
          </p:nvPr>
        </p:nvGraphicFramePr>
        <p:xfrm>
          <a:off x="870548" y="4305157"/>
          <a:ext cx="10450904" cy="2354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文档" r:id="rId5" imgW="4906281" imgH="1105451" progId="Word.Document.12">
                  <p:embed/>
                </p:oleObj>
              </mc:Choice>
              <mc:Fallback>
                <p:oleObj name="文档" r:id="rId5" imgW="4906281" imgH="11054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0548" y="4305157"/>
                        <a:ext cx="10450904" cy="23547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130330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3975"/>
            <a:ext cx="11430000" cy="9198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天水中考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小球在竖直细绳的拉力作用下在光滑斜面上处于平衡状态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请画出小球的重力示意图。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794904"/>
              </p:ext>
            </p:extLst>
          </p:nvPr>
        </p:nvGraphicFramePr>
        <p:xfrm>
          <a:off x="381000" y="1906579"/>
          <a:ext cx="11430000" cy="1751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文档" r:id="rId3" imgW="4906281" imgH="751821" progId="Word.Document.12">
                  <p:embed/>
                </p:oleObj>
              </mc:Choice>
              <mc:Fallback>
                <p:oleObj name="文档" r:id="rId3" imgW="4906281" imgH="7518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906579"/>
                        <a:ext cx="11430000" cy="1751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720417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63145"/>
              </p:ext>
            </p:extLst>
          </p:nvPr>
        </p:nvGraphicFramePr>
        <p:xfrm>
          <a:off x="381000" y="4255948"/>
          <a:ext cx="11430000" cy="239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文档" r:id="rId5" imgW="4906281" imgH="1027106" progId="Word.Document.12">
                  <p:embed/>
                </p:oleObj>
              </mc:Choice>
              <mc:Fallback>
                <p:oleObj name="文档" r:id="rId5" imgW="4906281" imgH="10271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255948"/>
                        <a:ext cx="11430000" cy="2392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13908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7209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探究弹簧伸长量和所受拉力的关系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637508"/>
              </p:ext>
            </p:extLst>
          </p:nvPr>
        </p:nvGraphicFramePr>
        <p:xfrm>
          <a:off x="381000" y="2863283"/>
          <a:ext cx="11430000" cy="2186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文档" r:id="rId3" imgW="4906281" imgH="938339" progId="Word.Document.12">
                  <p:embed/>
                </p:oleObj>
              </mc:Choice>
              <mc:Fallback>
                <p:oleObj name="文档" r:id="rId3" imgW="4906281" imgH="9383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863283"/>
                        <a:ext cx="11430000" cy="21860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32823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将铁架台放在实验桌上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然后将弹簧悬挂在铁架台上。弹簧竖直静止时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测出弹簧的原长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并填入实验表格中。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依次在弹簧下面挂上一个钩码、两个钩码、三个钩码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当钩码处于静止状态时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依次测出弹簧的总长或伸长量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并填入实验表格中。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根据测得的数据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为纵坐标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以弹簧的伸长量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为横坐标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根据表中所测数据在坐标纸上描点。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作弹簧的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图像。按照坐标图中各点的分布与走向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尝试作出一条平滑的曲线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包括直线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在弹性限度内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弹簧的伸长量跟弹簧所受拉力成正比。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60344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2123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弹簧伸长量与弹簧受到拉力的关系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将弹簧悬挂在铁架台上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刻度尺固定在弹簧一侧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弹簧轴线和刻度尺都在竖直方向上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在弹簧下端依次增加相同规格钩码的个数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数据记录如下表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352787"/>
              </p:ext>
            </p:extLst>
          </p:nvPr>
        </p:nvGraphicFramePr>
        <p:xfrm>
          <a:off x="381000" y="3115257"/>
          <a:ext cx="11430000" cy="305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文档" r:id="rId3" imgW="4971995" imgH="1330781" progId="Word.Document.12">
                  <p:embed/>
                </p:oleObj>
              </mc:Choice>
              <mc:Fallback>
                <p:oleObj name="文档" r:id="rId3" imgW="4971995" imgH="13307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115257"/>
                        <a:ext cx="11430000" cy="305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3624462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98344"/>
              </p:ext>
            </p:extLst>
          </p:nvPr>
        </p:nvGraphicFramePr>
        <p:xfrm>
          <a:off x="381000" y="1867808"/>
          <a:ext cx="11430000" cy="2849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文档" r:id="rId3" imgW="4906281" imgH="1222968" progId="Word.Document.12">
                  <p:embed/>
                </p:oleObj>
              </mc:Choice>
              <mc:Fallback>
                <p:oleObj name="文档" r:id="rId3" imgW="4906281" imgH="1222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867808"/>
                        <a:ext cx="11430000" cy="2849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81000" y="4813389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根据记录的数据可知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所用刻度尺的分度值是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77613" y="4874953"/>
            <a:ext cx="65713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91842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4855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请在如图乙所示的坐标图中画出弹簧的伸长量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与弹簧受到的拉力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的关系图像。根据图像可知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弹簧的伸长量和弹簧受到的拉力成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正比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772855"/>
              </p:ext>
            </p:extLst>
          </p:nvPr>
        </p:nvGraphicFramePr>
        <p:xfrm>
          <a:off x="381000" y="2624791"/>
          <a:ext cx="11430000" cy="2661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文档" r:id="rId3" imgW="4906281" imgH="1142467" progId="Word.Document.12">
                  <p:embed/>
                </p:oleObj>
              </mc:Choice>
              <mc:Fallback>
                <p:oleObj name="文档" r:id="rId3" imgW="4906281" imgH="1142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24791"/>
                        <a:ext cx="11430000" cy="26615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5338313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2.80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弹簧受到的拉力是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3.5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7223" y="1728450"/>
            <a:ext cx="88573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5658" y="5388710"/>
            <a:ext cx="88573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00975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925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探究重力的大小跟质量的关系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521719"/>
              </p:ext>
            </p:extLst>
          </p:nvPr>
        </p:nvGraphicFramePr>
        <p:xfrm>
          <a:off x="381000" y="1987556"/>
          <a:ext cx="11430000" cy="267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文档" r:id="rId3" imgW="4906281" imgH="1148576" progId="Word.Document.12">
                  <p:embed/>
                </p:oleObj>
              </mc:Choice>
              <mc:Fallback>
                <p:oleObj name="文档" r:id="rId3" imgW="4906281" imgH="11485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987556"/>
                        <a:ext cx="11430000" cy="267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71820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实验过程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用弹簧测力计测量钩码的重力大小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然后记录质量和重力的数值。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物体所受重力的大小跟它的质量成正比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其比值是定值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N/kg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887914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6260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地球附近的物体都要受到重力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小考同学认为物体的重力大小与物体的质量有关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他用天平、钩码、弹簧测力计进行了探究。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测量物体重力前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除了观察弹簧测力计的量程和分度值外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还应将弹簧测力计在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方向调零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测量物体重力时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应将物体挂在弹簧测力计下并让它处于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这时弹簧测力计的示数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即拉力大小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就等于物体的重力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实验记录如下表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132320"/>
              </p:ext>
            </p:extLst>
          </p:nvPr>
        </p:nvGraphicFramePr>
        <p:xfrm>
          <a:off x="381000" y="4288989"/>
          <a:ext cx="11430000" cy="2342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文档" r:id="rId3" imgW="4963377" imgH="1017403" progId="Word.Document.12">
                  <p:embed/>
                </p:oleObj>
              </mc:Choice>
              <mc:Fallback>
                <p:oleObj name="文档" r:id="rId3" imgW="4963377" imgH="10174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288989"/>
                        <a:ext cx="11430000" cy="2342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27013" y="2948143"/>
            <a:ext cx="111341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7923" y="3384561"/>
            <a:ext cx="92017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988307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865138"/>
              </p:ext>
            </p:extLst>
          </p:nvPr>
        </p:nvGraphicFramePr>
        <p:xfrm>
          <a:off x="381000" y="1040791"/>
          <a:ext cx="11430000" cy="542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imgW="4906281" imgH="2328777" progId="Word.Document.12">
                  <p:embed/>
                </p:oleObj>
              </mc:Choice>
              <mc:Fallback>
                <p:oleObj name="文档" r:id="rId3" imgW="4906281" imgH="2328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040791"/>
                        <a:ext cx="11430000" cy="542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89041" y="1880756"/>
            <a:ext cx="792213" cy="388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6876" y="1891147"/>
            <a:ext cx="1245951" cy="388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8323" y="2863138"/>
            <a:ext cx="792213" cy="388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8387" y="3762392"/>
            <a:ext cx="1322149" cy="388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47842" y="4281937"/>
            <a:ext cx="1322149" cy="388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2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066635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分析表中实验数据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可以得出的结论是物体的重力和质量成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正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你判断的依据是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物体的重力和它的质量的比值是一定的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或质量增大几倍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重力也增大几倍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u="sng" dirty="0" smtClean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47977" y="3124788"/>
            <a:ext cx="52204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314" y="3555632"/>
            <a:ext cx="1019598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24597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以质量为横坐标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重力为纵坐标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根据表格中的数据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画出重力与质量之间的关系图线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26787"/>
              </p:ext>
            </p:extLst>
          </p:nvPr>
        </p:nvGraphicFramePr>
        <p:xfrm>
          <a:off x="381000" y="1439148"/>
          <a:ext cx="11430000" cy="2380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文档" r:id="rId3" imgW="4906281" imgH="1021715" progId="Word.Document.12">
                  <p:embed/>
                </p:oleObj>
              </mc:Choice>
              <mc:Fallback>
                <p:oleObj name="文档" r:id="rId3" imgW="4906281" imgH="10217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439148"/>
                        <a:ext cx="11430000" cy="2380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819403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976304"/>
              </p:ext>
            </p:extLst>
          </p:nvPr>
        </p:nvGraphicFramePr>
        <p:xfrm>
          <a:off x="381000" y="4236237"/>
          <a:ext cx="11430000" cy="2380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文档" r:id="rId5" imgW="4906281" imgH="1021715" progId="Word.Document.12">
                  <p:embed/>
                </p:oleObj>
              </mc:Choice>
              <mc:Fallback>
                <p:oleObj name="文档" r:id="rId5" imgW="4906281" imgH="10217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236237"/>
                        <a:ext cx="11430000" cy="2380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7674346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08782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若干年后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小轩在我国建成的太空站工作时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你认为他用同样的器材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完成该探究。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66287" y="3143598"/>
            <a:ext cx="8441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11675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7940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胡克定律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弹簧发生弹性形变时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弹力的大小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跟弹簧伸长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或缩短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成正比。表达式为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为弹簧的劲度系数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的大小由弹簧自身性质决定。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弹簧发生弹性形变时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弹力的大小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跟弹簧的伸长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或缩短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为弹簧的劲度系数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。某同学在竖直悬挂的弹簧下挂钩码做实验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研究弹力与弹簧伸长量的关系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下表是他的实验数据。实验时弹力始终未超过弹性限度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弹簧很轻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自身质量可以不计。分析数据可知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弹簧的劲度系数为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N/m(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318401"/>
              </p:ext>
            </p:extLst>
          </p:nvPr>
        </p:nvGraphicFramePr>
        <p:xfrm>
          <a:off x="381000" y="4560669"/>
          <a:ext cx="11430000" cy="1489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文档" r:id="rId3" imgW="4963377" imgH="646883" progId="Word.Document.12">
                  <p:embed/>
                </p:oleObj>
              </mc:Choice>
              <mc:Fallback>
                <p:oleObj name="文档" r:id="rId3" imgW="4963377" imgH="6468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560669"/>
                        <a:ext cx="11430000" cy="1489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175141" y="4082346"/>
            <a:ext cx="5012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3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7648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经实验表明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在弹性限度内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弹簧弹力的大小与弹簧伸长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或缩短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叫做弹簧的劲度系数。如图为一轻质弹簧的长度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与弹力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大小的关系图像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弹簧始终处于弹性限度内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试由图像确定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弹簧的原长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弹簧的劲度系数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0.25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时弹力的大小。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253339"/>
              </p:ext>
            </p:extLst>
          </p:nvPr>
        </p:nvGraphicFramePr>
        <p:xfrm>
          <a:off x="381000" y="2523561"/>
          <a:ext cx="11430000" cy="2335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文档" r:id="rId3" imgW="4906281" imgH="1002309" progId="Word.Document.12">
                  <p:embed/>
                </p:oleObj>
              </mc:Choice>
              <mc:Fallback>
                <p:oleObj name="文档" r:id="rId3" imgW="4906281" imgH="10023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23561"/>
                        <a:ext cx="11430000" cy="23350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93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7691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当弹簧的弹力为零时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弹簧处于原长状态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弹簧的原长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当弹簧的长度为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cm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弹力大小为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对应弹簧的伸长量为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 cm-10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en-US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599416"/>
              </p:ext>
            </p:extLst>
          </p:nvPr>
        </p:nvGraphicFramePr>
        <p:xfrm>
          <a:off x="453737" y="3487236"/>
          <a:ext cx="11430000" cy="550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文档" r:id="rId3" imgW="4906281" imgH="236472" progId="Word.Document.12">
                  <p:embed/>
                </p:oleObj>
              </mc:Choice>
              <mc:Fallback>
                <p:oleObj name="文档" r:id="rId3" imgW="4906281" imgH="2364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3737" y="3487236"/>
                        <a:ext cx="11430000" cy="550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6931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当弹簧长为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0.25 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'=0.25 m-0.1 m=0.15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=200 N/m×0.15 m=30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95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522633"/>
              </p:ext>
            </p:extLst>
          </p:nvPr>
        </p:nvGraphicFramePr>
        <p:xfrm>
          <a:off x="381000" y="2465503"/>
          <a:ext cx="11430000" cy="2180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文档" r:id="rId3" imgW="4906281" imgH="936183" progId="Word.Document.12">
                  <p:embed/>
                </p:oleObj>
              </mc:Choice>
              <mc:Fallback>
                <p:oleObj name="文档" r:id="rId3" imgW="4906281" imgH="9361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65503"/>
                        <a:ext cx="11430000" cy="2180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3883696" y="3273137"/>
            <a:ext cx="1633876" cy="44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58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503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力的性质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嘉兴中考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)2018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长征四号丙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运载火箭成功将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鹊桥号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中继星载入太空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运载火箭点火后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火箭向下喷出燃气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获得向上的动力从而加速升空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此动力的施力物体是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燃气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梅西在发任意球时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能使足球由静止绕过人墙钻入球门。该现象说明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力的作用是相互的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力可以改变物体的形状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力可以改变物体的运动状态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以上说法都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8414" y="2688004"/>
            <a:ext cx="89612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733" y="3607954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7397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503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小明用力提起一桶水时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他对水桶施加一个拉力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同时水桶对他的手也施加一个拉力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则这两个力的三要素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大小、方向相同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作用点不同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作用点、大小相同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方向不同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只有大小相同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湘潭中考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《流浪地球》电影中描述到了木星。木星质量比地球大得多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木星对地球的引力大小为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地球对木星的引力大小为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4933" y="1877879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9251" y="448599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144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弹力和弹簧测力计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人在水平路面上骑车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以下关于物体受力的描述正确的是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一个物体也能产生力的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人受到路面的支持力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路面受到人的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自行车受到路面的支持力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775000"/>
              </p:ext>
            </p:extLst>
          </p:nvPr>
        </p:nvGraphicFramePr>
        <p:xfrm>
          <a:off x="381000" y="2561738"/>
          <a:ext cx="11430000" cy="1884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文档" r:id="rId3" imgW="4906281" imgH="808963" progId="Word.Document.12">
                  <p:embed/>
                </p:oleObj>
              </mc:Choice>
              <mc:Fallback>
                <p:oleObj name="文档" r:id="rId3" imgW="4906281" imgH="8089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61738"/>
                        <a:ext cx="11430000" cy="1884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577915" y="206491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66773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有一把弹簧秤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秤钩上不受力时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指针不是指在零刻度位置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而是指在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此时在弹簧秤的秤钩挂一木块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使弹簧秤的示数如图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则木块拉弹簧的力是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A.2.8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C.3.2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404100"/>
              </p:ext>
            </p:extLst>
          </p:nvPr>
        </p:nvGraphicFramePr>
        <p:xfrm>
          <a:off x="381000" y="2271907"/>
          <a:ext cx="11430000" cy="2505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文档" r:id="rId3" imgW="4906281" imgH="1075622" progId="Word.Document.12">
                  <p:embed/>
                </p:oleObj>
              </mc:Choice>
              <mc:Fallback>
                <p:oleObj name="文档" r:id="rId3" imgW="4906281" imgH="10756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71907"/>
                        <a:ext cx="11430000" cy="2505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242933" y="185709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63876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1039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甲、乙、丙三根完全相同的弹簧悬挂在一根水平横杆上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甲弹簧未悬挂物品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乙弹簧悬挂重量为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丙弹簧悬挂重量为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三者的长度关系如图所示。若三根弹簧质量均很小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可忽略不计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且乙、丙两弹簧在取下钩码后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均可恢复原长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由此可判断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217111"/>
              </p:ext>
            </p:extLst>
          </p:nvPr>
        </p:nvGraphicFramePr>
        <p:xfrm>
          <a:off x="381000" y="2907352"/>
          <a:ext cx="11430000" cy="2523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文档" r:id="rId3" imgW="4906281" imgH="1083169" progId="Word.Document.12">
                  <p:embed/>
                </p:oleObj>
              </mc:Choice>
              <mc:Fallback>
                <p:oleObj name="文档" r:id="rId3" imgW="4906281" imgH="10831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07352"/>
                        <a:ext cx="11430000" cy="2523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486370" y="248055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6743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如图为掷出的实心球的运动轨迹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实心球离开手后在空中飞行过程中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最高点所受到的力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重力和空气阻力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重力和手的推力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重力、空气阻力和手的推力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741863"/>
              </p:ext>
            </p:extLst>
          </p:nvPr>
        </p:nvGraphicFramePr>
        <p:xfrm>
          <a:off x="381000" y="2674504"/>
          <a:ext cx="11430000" cy="1264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文档" r:id="rId3" imgW="4906281" imgH="542663" progId="Word.Document.12">
                  <p:embed/>
                </p:oleObj>
              </mc:Choice>
              <mc:Fallback>
                <p:oleObj name="文档" r:id="rId3" imgW="4906281" imgH="5426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74504"/>
                        <a:ext cx="11430000" cy="1264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244406" y="231405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8043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B8104B3C-B17D-4874-AA84-C3B96AD56409}" vid="{891D0624-B59D-46C8-9FF8-EF24F8C83B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83</TotalTime>
  <Words>1238</Words>
  <Application>Microsoft Office PowerPoint</Application>
  <PresentationFormat>自定义</PresentationFormat>
  <Paragraphs>105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运动的描述　匀变速直线运动</dc:title>
  <dc:creator>dbc</dc:creator>
  <cp:lastModifiedBy>dreamsummit</cp:lastModifiedBy>
  <cp:revision>39</cp:revision>
  <dcterms:created xsi:type="dcterms:W3CDTF">2016-02-26T08:04:26Z</dcterms:created>
  <dcterms:modified xsi:type="dcterms:W3CDTF">2019-12-18T03:47:14Z</dcterms:modified>
</cp:coreProperties>
</file>