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27"/>
  </p:notesMasterIdLst>
  <p:sldIdLst>
    <p:sldId id="336" r:id="rId4"/>
    <p:sldId id="631" r:id="rId5"/>
    <p:sldId id="649" r:id="rId6"/>
    <p:sldId id="671" r:id="rId7"/>
    <p:sldId id="672" r:id="rId8"/>
    <p:sldId id="670" r:id="rId9"/>
    <p:sldId id="650" r:id="rId10"/>
    <p:sldId id="632" r:id="rId11"/>
    <p:sldId id="651" r:id="rId12"/>
    <p:sldId id="669" r:id="rId13"/>
    <p:sldId id="662" r:id="rId14"/>
    <p:sldId id="667" r:id="rId15"/>
    <p:sldId id="636" r:id="rId16"/>
    <p:sldId id="637" r:id="rId17"/>
    <p:sldId id="653" r:id="rId18"/>
    <p:sldId id="638" r:id="rId19"/>
    <p:sldId id="639" r:id="rId20"/>
    <p:sldId id="640" r:id="rId21"/>
    <p:sldId id="665" r:id="rId22"/>
    <p:sldId id="668" r:id="rId23"/>
    <p:sldId id="642" r:id="rId24"/>
    <p:sldId id="656" r:id="rId25"/>
    <p:sldId id="657" r:id="rId26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3366"/>
    <a:srgbClr val="6499C9"/>
    <a:srgbClr val="84B4E0"/>
    <a:srgbClr val="95BADB"/>
    <a:srgbClr val="7FACD4"/>
    <a:srgbClr val="609ED6"/>
    <a:srgbClr val="5C93C6"/>
    <a:srgbClr val="7CADD8"/>
    <a:srgbClr val="85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554" y="84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56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7698"/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07505" y="164638"/>
            <a:ext cx="8928992" cy="65287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62666" y="3010136"/>
            <a:ext cx="13867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学  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12505" y="2608973"/>
            <a:ext cx="9143999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第七章   运动和力</a:t>
            </a:r>
          </a:p>
        </p:txBody>
      </p:sp>
      <p:sp>
        <p:nvSpPr>
          <p:cNvPr id="31" name="矩形 30"/>
          <p:cNvSpPr/>
          <p:nvPr/>
        </p:nvSpPr>
        <p:spPr>
          <a:xfrm>
            <a:off x="-12504" y="3505734"/>
            <a:ext cx="9143998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7.4   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探究物体受力时怎样运动（第二课时）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2505" y="1212806"/>
            <a:ext cx="9144000" cy="1359936"/>
            <a:chOff x="-12505" y="1212806"/>
            <a:chExt cx="9144000" cy="1359936"/>
          </a:xfrm>
        </p:grpSpPr>
        <p:sp>
          <p:nvSpPr>
            <p:cNvPr id="6" name="矩形 5"/>
            <p:cNvSpPr/>
            <p:nvPr/>
          </p:nvSpPr>
          <p:spPr>
            <a:xfrm>
              <a:off x="-12505" y="2337484"/>
              <a:ext cx="9144000" cy="2352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1853930" y="1212806"/>
              <a:ext cx="1050639" cy="11360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理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788895" y="1212806"/>
              <a:ext cx="1082585" cy="11360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物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39966"/>
            <a:ext cx="8496726" cy="5418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/>
              <a:t>3</a:t>
            </a:r>
            <a:r>
              <a:rPr lang="en-US" altLang="zh-CN" dirty="0"/>
              <a:t>.</a:t>
            </a:r>
            <a:r>
              <a:rPr lang="zh-CN" altLang="en-US" dirty="0"/>
              <a:t>用钢丝绳系上一个重为</a:t>
            </a:r>
            <a:r>
              <a:rPr lang="en-US" altLang="zh-CN" dirty="0"/>
              <a:t>500 N</a:t>
            </a:r>
            <a:r>
              <a:rPr lang="zh-CN" altLang="en-US" dirty="0"/>
              <a:t>的物体，当钢丝绳拉着物体静止时，绳对物体的拉力是</a:t>
            </a:r>
            <a:r>
              <a:rPr lang="en-US" altLang="zh-CN" dirty="0"/>
              <a:t>______ N</a:t>
            </a:r>
            <a:r>
              <a:rPr lang="zh-CN" altLang="en-US" dirty="0"/>
              <a:t>，当钢丝绳拉着它以</a:t>
            </a:r>
            <a:r>
              <a:rPr lang="en-US" altLang="zh-CN" dirty="0"/>
              <a:t>2 m/s</a:t>
            </a:r>
            <a:r>
              <a:rPr lang="zh-CN" altLang="en-US" dirty="0"/>
              <a:t>速度匀速上升时，绳对物体的拉力</a:t>
            </a:r>
            <a:r>
              <a:rPr lang="en-US" altLang="zh-CN" dirty="0"/>
              <a:t>________ </a:t>
            </a:r>
            <a:r>
              <a:rPr lang="zh-CN" altLang="en-US" dirty="0"/>
              <a:t>（选填“变大”“变小”或“不变”，下同），当钢丝绳拉着物体以</a:t>
            </a:r>
            <a:r>
              <a:rPr lang="en-US" altLang="zh-CN" dirty="0"/>
              <a:t>3 m/s</a:t>
            </a:r>
            <a:r>
              <a:rPr lang="zh-CN" altLang="en-US" dirty="0"/>
              <a:t>的速度匀速下降时，绳对物体的拉力</a:t>
            </a:r>
            <a:r>
              <a:rPr lang="en-US" altLang="zh-CN" dirty="0"/>
              <a:t>_________ </a:t>
            </a:r>
            <a:r>
              <a:rPr lang="zh-CN" altLang="en-US" dirty="0"/>
              <a:t>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589912" y="1889042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500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61594" y="2691788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不变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55988" y="3557934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不变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物体受非平衡力的作用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4.</a:t>
            </a:r>
            <a:r>
              <a:rPr lang="zh-CN" altLang="en-US" dirty="0"/>
              <a:t>一气球通过绳子吊着一物体在空中上升，突然绳子断了，此后物体运动的速度大小随时间变化的图象应是图</a:t>
            </a:r>
            <a:r>
              <a:rPr lang="en-US" altLang="zh-CN" dirty="0"/>
              <a:t>7.4</a:t>
            </a:r>
            <a:r>
              <a:rPr lang="zh-CN" altLang="en-US" dirty="0"/>
              <a:t>－</a:t>
            </a:r>
            <a:r>
              <a:rPr lang="en-US" altLang="zh-CN" dirty="0"/>
              <a:t>13</a:t>
            </a:r>
            <a:r>
              <a:rPr lang="zh-CN" altLang="en-US" dirty="0"/>
              <a:t>中的（　　）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        A                     B                      C                     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</p:txBody>
      </p:sp>
      <p:sp>
        <p:nvSpPr>
          <p:cNvPr id="18" name="文本框 17"/>
          <p:cNvSpPr txBox="1"/>
          <p:nvPr/>
        </p:nvSpPr>
        <p:spPr>
          <a:xfrm>
            <a:off x="4325110" y="286725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C</a:t>
            </a:r>
            <a:endParaRPr lang="en-US" altLang="en-US" sz="2800" dirty="0">
              <a:latin typeface="+mn-lt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81914" y="3887884"/>
            <a:ext cx="7993041" cy="1411363"/>
            <a:chOff x="481914" y="4116481"/>
            <a:chExt cx="7993041" cy="14113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914" y="4116481"/>
              <a:ext cx="1756822" cy="141136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39002" y="4228682"/>
              <a:ext cx="1795205" cy="129916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34473" y="4222777"/>
              <a:ext cx="1792253" cy="130506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26992" y="4216872"/>
              <a:ext cx="1747963" cy="13109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2908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5.</a:t>
            </a:r>
            <a:r>
              <a:rPr lang="zh-CN" altLang="en-US" dirty="0"/>
              <a:t>掷实心球是中考体育加试的必考项目。对于空中运动的实心球来说（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由于惯性，运动状态不变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不受力作用，运动状态不变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由于重力作用，运动状态发生改变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受到推力作用，运动状态发生改变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</p:txBody>
      </p:sp>
      <p:sp>
        <p:nvSpPr>
          <p:cNvPr id="19" name="文本框 18"/>
          <p:cNvSpPr txBox="1"/>
          <p:nvPr/>
        </p:nvSpPr>
        <p:spPr>
          <a:xfrm>
            <a:off x="3892429" y="221849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C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6"/>
            <a:ext cx="8229600" cy="5442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1.</a:t>
            </a:r>
            <a:r>
              <a:rPr lang="zh-CN" altLang="en-US" sz="2600" dirty="0"/>
              <a:t>下列选项中，物体运动状态没有发生变化的是（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关闭发动机后向前直线滑行的汽车  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B.</a:t>
            </a:r>
            <a:r>
              <a:rPr lang="zh-CN" altLang="en-US" sz="2600" dirty="0"/>
              <a:t>汽车匀速转弯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正在空中匀速直线下降的伞兵  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D.</a:t>
            </a:r>
            <a:r>
              <a:rPr lang="zh-CN" altLang="en-US" sz="2600" dirty="0"/>
              <a:t>吊灯来回摆动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2.</a:t>
            </a:r>
            <a:r>
              <a:rPr lang="zh-CN" altLang="en-US" sz="2600" dirty="0"/>
              <a:t>下图</a:t>
            </a:r>
            <a:r>
              <a:rPr lang="en-US" altLang="zh-CN" sz="2600" dirty="0"/>
              <a:t>7.4</a:t>
            </a:r>
            <a:r>
              <a:rPr lang="zh-CN" altLang="en-US" sz="2600" dirty="0"/>
              <a:t>－</a:t>
            </a:r>
            <a:r>
              <a:rPr lang="en-US" altLang="zh-CN" sz="2600" dirty="0"/>
              <a:t>14</a:t>
            </a:r>
            <a:r>
              <a:rPr lang="zh-CN" altLang="en-US" sz="2600" dirty="0"/>
              <a:t>中的</a:t>
            </a:r>
            <a:r>
              <a:rPr lang="en-US" altLang="zh-CN" sz="2600" dirty="0"/>
              <a:t>A</a:t>
            </a:r>
            <a:r>
              <a:rPr lang="zh-CN" altLang="en-US" sz="2600" dirty="0"/>
              <a:t>、</a:t>
            </a:r>
            <a:r>
              <a:rPr lang="en-US" altLang="zh-CN" sz="2600" dirty="0"/>
              <a:t>B</a:t>
            </a:r>
            <a:r>
              <a:rPr lang="zh-CN" altLang="en-US" sz="2600" dirty="0"/>
              <a:t>、</a:t>
            </a:r>
            <a:r>
              <a:rPr lang="en-US" altLang="zh-CN" sz="2600" dirty="0"/>
              <a:t>C</a:t>
            </a:r>
            <a:r>
              <a:rPr lang="zh-CN" altLang="en-US" sz="2600" dirty="0"/>
              <a:t>、</a:t>
            </a:r>
            <a:r>
              <a:rPr lang="en-US" altLang="zh-CN" sz="2600" dirty="0"/>
              <a:t>D</a:t>
            </a:r>
            <a:r>
              <a:rPr lang="zh-CN" altLang="en-US" sz="2600" dirty="0"/>
              <a:t>分别是用照相机拍摄（每</a:t>
            </a:r>
            <a:r>
              <a:rPr lang="en-US" altLang="zh-CN" sz="2600" dirty="0"/>
              <a:t>0.1 s</a:t>
            </a:r>
            <a:r>
              <a:rPr lang="zh-CN" altLang="en-US" sz="2600" dirty="0"/>
              <a:t>拍摄一次）的小球在四种不同运动状态下的照片，其中小球受到平衡力作用是（　　）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           A                         B                         C                        D</a:t>
            </a:r>
            <a:endParaRPr lang="zh-CN" altLang="en-US" sz="2600" dirty="0"/>
          </a:p>
        </p:txBody>
      </p:sp>
      <p:sp>
        <p:nvSpPr>
          <p:cNvPr id="23" name="矩形 22"/>
          <p:cNvSpPr/>
          <p:nvPr/>
        </p:nvSpPr>
        <p:spPr>
          <a:xfrm>
            <a:off x="7828498" y="1463570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5596650" y="4531930"/>
            <a:ext cx="4074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sz="2600" dirty="0"/>
          </a:p>
        </p:txBody>
      </p:sp>
      <p:grpSp>
        <p:nvGrpSpPr>
          <p:cNvPr id="9" name="组合 8"/>
          <p:cNvGrpSpPr/>
          <p:nvPr/>
        </p:nvGrpSpPr>
        <p:grpSpPr>
          <a:xfrm>
            <a:off x="783771" y="5078383"/>
            <a:ext cx="7570917" cy="1305210"/>
            <a:chOff x="783771" y="5165471"/>
            <a:chExt cx="7570917" cy="130521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771" y="5165471"/>
              <a:ext cx="1337772" cy="130520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2957" y="5170899"/>
              <a:ext cx="1340485" cy="129978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5051" y="5165471"/>
              <a:ext cx="1343199" cy="130520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00635" y="5165471"/>
              <a:ext cx="1354053" cy="130520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456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3.</a:t>
            </a:r>
            <a:r>
              <a:rPr lang="zh-CN" altLang="en-US" sz="2600" dirty="0"/>
              <a:t>关于力、力和运动的关系，下列说法中正确的是（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受力物体不一定是施力物体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B.</a:t>
            </a:r>
            <a:r>
              <a:rPr lang="zh-CN" altLang="en-US" sz="2600" dirty="0"/>
              <a:t>两物体没有相互接触，它们之间一定没有力的作用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物体的运动状态发生了改变，一定是受到了力的作用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D.</a:t>
            </a:r>
            <a:r>
              <a:rPr lang="zh-CN" altLang="en-US" sz="2600" dirty="0"/>
              <a:t>物体的运动状态没有改变，它一定不受力的作用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4.</a:t>
            </a:r>
            <a:r>
              <a:rPr lang="zh-CN" altLang="en-US" sz="2600" dirty="0"/>
              <a:t>手握油瓶，油瓶不从手中滑落。下列分析中正确的是（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手对瓶的压力和重力平衡  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B.</a:t>
            </a:r>
            <a:r>
              <a:rPr lang="zh-CN" altLang="en-US" sz="2600" dirty="0"/>
              <a:t>手对瓶的摩擦力和瓶子重力平衡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瓶子重力小于手对瓶的摩擦力  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D.</a:t>
            </a:r>
            <a:r>
              <a:rPr lang="zh-CN" altLang="en-US" sz="2600" dirty="0"/>
              <a:t>手对瓶子的压力大于瓶的重力</a:t>
            </a:r>
          </a:p>
        </p:txBody>
      </p:sp>
      <p:sp>
        <p:nvSpPr>
          <p:cNvPr id="13" name="矩形 12"/>
          <p:cNvSpPr/>
          <p:nvPr/>
        </p:nvSpPr>
        <p:spPr>
          <a:xfrm>
            <a:off x="933101" y="1796787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sz="2600" dirty="0"/>
          </a:p>
        </p:txBody>
      </p:sp>
      <p:sp>
        <p:nvSpPr>
          <p:cNvPr id="14" name="矩形 13"/>
          <p:cNvSpPr/>
          <p:nvPr/>
        </p:nvSpPr>
        <p:spPr>
          <a:xfrm>
            <a:off x="1062565" y="4602889"/>
            <a:ext cx="4074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sz="2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79"/>
            <a:ext cx="8229600" cy="5641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5.</a:t>
            </a:r>
            <a:r>
              <a:rPr lang="zh-CN" altLang="en-US" sz="2600" dirty="0"/>
              <a:t>如图</a:t>
            </a:r>
            <a:r>
              <a:rPr lang="en-US" altLang="zh-CN" sz="2600" dirty="0"/>
              <a:t>7.4</a:t>
            </a:r>
            <a:r>
              <a:rPr lang="zh-CN" altLang="en-US" sz="2600" dirty="0"/>
              <a:t>－</a:t>
            </a:r>
            <a:r>
              <a:rPr lang="en-US" altLang="zh-CN" sz="2600" dirty="0"/>
              <a:t>15</a:t>
            </a:r>
            <a:r>
              <a:rPr lang="zh-CN" altLang="en-US" sz="2600" dirty="0"/>
              <a:t>甲所示，小亮用水平力推地面上的木箱，木箱运动的</a:t>
            </a:r>
            <a:r>
              <a:rPr lang="en-US" altLang="zh-CN" sz="2600" dirty="0"/>
              <a:t>v</a:t>
            </a:r>
            <a:r>
              <a:rPr lang="zh-CN" altLang="en-US" sz="2600" dirty="0"/>
              <a:t>－</a:t>
            </a:r>
            <a:r>
              <a:rPr lang="en-US" altLang="zh-CN" sz="2600" dirty="0"/>
              <a:t>t</a:t>
            </a:r>
            <a:r>
              <a:rPr lang="zh-CN" altLang="en-US" sz="2600" dirty="0"/>
              <a:t>图象如图</a:t>
            </a:r>
            <a:r>
              <a:rPr lang="en-US" altLang="zh-CN" sz="2600" dirty="0"/>
              <a:t>7.4</a:t>
            </a:r>
            <a:r>
              <a:rPr lang="zh-CN" altLang="en-US" sz="2600" dirty="0"/>
              <a:t>－</a:t>
            </a:r>
            <a:r>
              <a:rPr lang="en-US" altLang="zh-CN" sz="2600" dirty="0"/>
              <a:t>15</a:t>
            </a:r>
            <a:r>
              <a:rPr lang="zh-CN" altLang="en-US" sz="2600" dirty="0"/>
              <a:t>乙所示，则下列分析正确的是（　　）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在</a:t>
            </a:r>
            <a:r>
              <a:rPr lang="en-US" altLang="zh-CN" sz="2600" dirty="0"/>
              <a:t>0</a:t>
            </a:r>
            <a:r>
              <a:rPr lang="zh-CN" altLang="en-US" sz="2600" dirty="0"/>
              <a:t>～</a:t>
            </a:r>
            <a:r>
              <a:rPr lang="en-US" altLang="zh-CN" sz="2600" dirty="0"/>
              <a:t>20 s</a:t>
            </a:r>
            <a:r>
              <a:rPr lang="zh-CN" altLang="en-US" sz="2600" dirty="0"/>
              <a:t>内，木箱受到的摩擦力大小等于推力大小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B.</a:t>
            </a:r>
            <a:r>
              <a:rPr lang="zh-CN" altLang="en-US" sz="2600" dirty="0"/>
              <a:t>在</a:t>
            </a:r>
            <a:r>
              <a:rPr lang="en-US" altLang="zh-CN" sz="2600" dirty="0"/>
              <a:t>0</a:t>
            </a:r>
            <a:r>
              <a:rPr lang="zh-CN" altLang="en-US" sz="2600" dirty="0"/>
              <a:t>～</a:t>
            </a:r>
            <a:r>
              <a:rPr lang="en-US" altLang="zh-CN" sz="2600" dirty="0"/>
              <a:t>40 s</a:t>
            </a:r>
            <a:r>
              <a:rPr lang="zh-CN" altLang="en-US" sz="2600" dirty="0"/>
              <a:t>内，木箱运动的距离为</a:t>
            </a:r>
            <a:r>
              <a:rPr lang="en-US" altLang="zh-CN" sz="2600" dirty="0"/>
              <a:t>8 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在</a:t>
            </a:r>
            <a:r>
              <a:rPr lang="en-US" altLang="zh-CN" sz="2600" dirty="0"/>
              <a:t>0</a:t>
            </a:r>
            <a:r>
              <a:rPr lang="zh-CN" altLang="en-US" sz="2600" dirty="0"/>
              <a:t>～</a:t>
            </a:r>
            <a:r>
              <a:rPr lang="en-US" altLang="zh-CN" sz="2600" dirty="0"/>
              <a:t>20 s</a:t>
            </a:r>
            <a:r>
              <a:rPr lang="zh-CN" altLang="en-US" sz="2600" dirty="0"/>
              <a:t>内，木箱运动的速度为</a:t>
            </a:r>
            <a:r>
              <a:rPr lang="en-US" altLang="zh-CN" sz="2600" dirty="0"/>
              <a:t>0.2 m/s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D.</a:t>
            </a:r>
            <a:r>
              <a:rPr lang="zh-CN" altLang="en-US" sz="2600" dirty="0"/>
              <a:t>在</a:t>
            </a:r>
            <a:r>
              <a:rPr lang="en-US" altLang="zh-CN" sz="2600" dirty="0"/>
              <a:t>20</a:t>
            </a:r>
            <a:r>
              <a:rPr lang="zh-CN" altLang="en-US" sz="2600" dirty="0"/>
              <a:t>～</a:t>
            </a:r>
            <a:r>
              <a:rPr lang="en-US" altLang="zh-CN" sz="2600" dirty="0"/>
              <a:t>40 s</a:t>
            </a:r>
            <a:r>
              <a:rPr lang="zh-CN" altLang="en-US" sz="2600" dirty="0"/>
              <a:t>内，木箱受到的摩擦力大小大于推力大小</a:t>
            </a:r>
          </a:p>
        </p:txBody>
      </p:sp>
      <p:sp>
        <p:nvSpPr>
          <p:cNvPr id="13" name="矩形 12"/>
          <p:cNvSpPr/>
          <p:nvPr/>
        </p:nvSpPr>
        <p:spPr>
          <a:xfrm>
            <a:off x="2031392" y="2232621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sz="2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340" y="2774938"/>
            <a:ext cx="2570703" cy="18805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68607"/>
            <a:ext cx="2501053" cy="1886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5" y="1401580"/>
            <a:ext cx="8306269" cy="5543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2600" dirty="0"/>
              <a:t>6.</a:t>
            </a:r>
            <a:r>
              <a:rPr lang="zh-CN" altLang="en-US" sz="2600" dirty="0"/>
              <a:t>（</a:t>
            </a:r>
            <a:r>
              <a:rPr lang="en-US" altLang="zh-CN" sz="2600" dirty="0"/>
              <a:t>2019·</a:t>
            </a:r>
            <a:r>
              <a:rPr lang="zh-CN" altLang="en-US" sz="2600" dirty="0"/>
              <a:t>深圳市）如图</a:t>
            </a:r>
            <a:r>
              <a:rPr lang="en-US" altLang="zh-CN" sz="2600" dirty="0"/>
              <a:t>7.4</a:t>
            </a:r>
            <a:r>
              <a:rPr lang="zh-CN" altLang="en-US" sz="2600" dirty="0"/>
              <a:t>－</a:t>
            </a:r>
            <a:r>
              <a:rPr lang="en-US" altLang="zh-CN" sz="2600" dirty="0"/>
              <a:t>16</a:t>
            </a:r>
            <a:r>
              <a:rPr lang="zh-CN" altLang="en-US" sz="2600" dirty="0"/>
              <a:t>所示，同一木块在同一粗糙水平面上，先后以不同的速度被匀速拉动。甲图中速度为</a:t>
            </a:r>
            <a:r>
              <a:rPr lang="en-US" altLang="zh-CN" sz="2600" i="1" dirty="0"/>
              <a:t>v</a:t>
            </a:r>
            <a:r>
              <a:rPr lang="en-US" altLang="zh-CN" sz="2600" baseline="-25000" dirty="0"/>
              <a:t>1</a:t>
            </a:r>
            <a:r>
              <a:rPr lang="zh-CN" altLang="en-US" sz="2600" dirty="0"/>
              <a:t>，乙图中速度为</a:t>
            </a:r>
            <a:r>
              <a:rPr lang="en-US" altLang="zh-CN" sz="2600" i="1" dirty="0"/>
              <a:t>v</a:t>
            </a:r>
            <a:r>
              <a:rPr lang="en-US" altLang="zh-CN" sz="2600" baseline="-25000" dirty="0"/>
              <a:t>2</a:t>
            </a:r>
            <a:r>
              <a:rPr lang="zh-CN" altLang="en-US" sz="2600" dirty="0"/>
              <a:t>，丙图中木块上叠放一重物，共同速度为</a:t>
            </a:r>
            <a:r>
              <a:rPr lang="en-US" altLang="zh-CN" sz="2600" i="1" dirty="0"/>
              <a:t>v</a:t>
            </a:r>
            <a:r>
              <a:rPr lang="en-US" altLang="zh-CN" sz="2600" baseline="-25000" dirty="0"/>
              <a:t>3</a:t>
            </a:r>
            <a:r>
              <a:rPr lang="zh-CN" altLang="en-US" sz="2600" dirty="0"/>
              <a:t>，且</a:t>
            </a:r>
            <a:r>
              <a:rPr lang="en-US" altLang="zh-CN" sz="2600" i="1" dirty="0"/>
              <a:t>v</a:t>
            </a:r>
            <a:r>
              <a:rPr lang="en-US" altLang="zh-CN" sz="2600" baseline="-25000" dirty="0"/>
              <a:t>1</a:t>
            </a:r>
            <a:r>
              <a:rPr lang="zh-CN" altLang="en-US" sz="2600" dirty="0"/>
              <a:t>＜</a:t>
            </a:r>
            <a:r>
              <a:rPr lang="en-US" altLang="zh-CN" sz="2600" i="1" dirty="0"/>
              <a:t>v</a:t>
            </a:r>
            <a:r>
              <a:rPr lang="en-US" altLang="zh-CN" sz="2600" baseline="-25000" dirty="0"/>
              <a:t>2</a:t>
            </a:r>
            <a:r>
              <a:rPr lang="zh-CN" altLang="en-US" sz="2600" dirty="0"/>
              <a:t>＜</a:t>
            </a:r>
            <a:r>
              <a:rPr lang="en-US" altLang="zh-CN" sz="2600" i="1" dirty="0"/>
              <a:t>v</a:t>
            </a:r>
            <a:r>
              <a:rPr lang="en-US" altLang="zh-CN" sz="2600" baseline="-25000" dirty="0"/>
              <a:t>3</a:t>
            </a:r>
            <a:r>
              <a:rPr lang="zh-CN" altLang="en-US" sz="2600" dirty="0"/>
              <a:t>，匀速拉动该木块所需的水平拉力分别为</a:t>
            </a:r>
            <a:r>
              <a:rPr lang="en-US" altLang="zh-CN" sz="2600" i="1" dirty="0"/>
              <a:t>F</a:t>
            </a:r>
            <a:r>
              <a:rPr lang="zh-CN" altLang="en-US" sz="2600" baseline="-25000" dirty="0"/>
              <a:t>甲</a:t>
            </a:r>
            <a:r>
              <a:rPr lang="zh-CN" altLang="en-US" sz="2600" dirty="0"/>
              <a:t>、</a:t>
            </a:r>
            <a:r>
              <a:rPr lang="en-US" altLang="zh-CN" sz="2600" i="1" dirty="0"/>
              <a:t>F</a:t>
            </a:r>
            <a:r>
              <a:rPr lang="zh-CN" altLang="en-US" sz="2600" baseline="-25000" dirty="0"/>
              <a:t>乙</a:t>
            </a:r>
            <a:r>
              <a:rPr lang="zh-CN" altLang="en-US" sz="2600" dirty="0"/>
              <a:t>和</a:t>
            </a:r>
            <a:r>
              <a:rPr lang="en-US" altLang="zh-CN" sz="2600" i="1" dirty="0"/>
              <a:t>F</a:t>
            </a:r>
            <a:r>
              <a:rPr lang="zh-CN" altLang="en-US" sz="2600" baseline="-25000" dirty="0"/>
              <a:t>丙</a:t>
            </a:r>
            <a:r>
              <a:rPr lang="zh-CN" altLang="en-US" sz="2600" dirty="0"/>
              <a:t>。下列关系正确的是（　　）</a:t>
            </a:r>
            <a:endParaRPr lang="en-US" altLang="zh-CN" sz="2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甲</a:t>
            </a:r>
            <a:r>
              <a:rPr lang="zh-CN" altLang="en-US" sz="2600" dirty="0"/>
              <a:t>＜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乙</a:t>
            </a:r>
            <a:r>
              <a:rPr lang="zh-CN" altLang="en-US" sz="2600" dirty="0"/>
              <a:t>＜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丙                         </a:t>
            </a:r>
            <a:r>
              <a:rPr lang="en-US" altLang="zh-CN" sz="2600" dirty="0"/>
              <a:t>B.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甲</a:t>
            </a:r>
            <a:r>
              <a:rPr lang="zh-CN" altLang="en-US" sz="2600" dirty="0"/>
              <a:t>＞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乙</a:t>
            </a:r>
            <a:r>
              <a:rPr lang="zh-CN" altLang="en-US" sz="2600" dirty="0"/>
              <a:t>＞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丙</a:t>
            </a:r>
            <a:endParaRPr lang="en-US" altLang="zh-CN" sz="2600" baseline="-250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甲</a:t>
            </a:r>
            <a:r>
              <a:rPr lang="zh-CN" altLang="en-US" sz="2600" dirty="0"/>
              <a:t>＝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乙</a:t>
            </a:r>
            <a:r>
              <a:rPr lang="zh-CN" altLang="en-US" sz="2600" dirty="0"/>
              <a:t>＜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丙                         </a:t>
            </a:r>
            <a:r>
              <a:rPr lang="en-US" altLang="zh-CN" sz="2600" dirty="0"/>
              <a:t>D.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甲</a:t>
            </a:r>
            <a:r>
              <a:rPr lang="zh-CN" altLang="en-US" sz="2600" dirty="0"/>
              <a:t>＜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乙</a:t>
            </a:r>
            <a:r>
              <a:rPr lang="zh-CN" altLang="en-US" sz="2600" dirty="0"/>
              <a:t>＝</a:t>
            </a:r>
            <a:r>
              <a:rPr lang="en-US" altLang="zh-CN" sz="2600" i="1" dirty="0"/>
              <a:t> F</a:t>
            </a:r>
            <a:r>
              <a:rPr lang="zh-CN" altLang="en-US" sz="2600" baseline="-25000" dirty="0"/>
              <a:t>丙</a:t>
            </a:r>
            <a:endParaRPr lang="zh-CN" altLang="en-US" sz="2600" dirty="0"/>
          </a:p>
        </p:txBody>
      </p:sp>
      <p:sp>
        <p:nvSpPr>
          <p:cNvPr id="13" name="矩形 12"/>
          <p:cNvSpPr/>
          <p:nvPr/>
        </p:nvSpPr>
        <p:spPr>
          <a:xfrm>
            <a:off x="7647929" y="3200107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sz="2600" dirty="0"/>
          </a:p>
        </p:txBody>
      </p:sp>
      <p:grpSp>
        <p:nvGrpSpPr>
          <p:cNvPr id="9" name="组合 8"/>
          <p:cNvGrpSpPr/>
          <p:nvPr/>
        </p:nvGrpSpPr>
        <p:grpSpPr>
          <a:xfrm>
            <a:off x="686507" y="3897513"/>
            <a:ext cx="7798223" cy="1667764"/>
            <a:chOff x="592268" y="4343535"/>
            <a:chExt cx="7798223" cy="166776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268" y="4488930"/>
              <a:ext cx="2345560" cy="152236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7152" y="4497482"/>
              <a:ext cx="2339146" cy="151381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5622" y="4343535"/>
              <a:ext cx="2334869" cy="166776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6061"/>
            <a:ext cx="8229600" cy="557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7.</a:t>
            </a:r>
            <a:r>
              <a:rPr lang="zh-CN" altLang="en-US" sz="2600" dirty="0"/>
              <a:t>飞机停在飞机场上，且只受两个力的作用，这两个力一定</a:t>
            </a:r>
            <a:r>
              <a:rPr lang="en-US" altLang="zh-CN" dirty="0"/>
              <a:t>_________</a:t>
            </a:r>
            <a:r>
              <a:rPr lang="zh-CN" altLang="en-US" sz="2600" dirty="0"/>
              <a:t>（选填“平衡”或“非平衡”），判断的依据是因为</a:t>
            </a:r>
            <a:r>
              <a:rPr lang="en-US" altLang="zh-CN" dirty="0"/>
              <a:t>____________</a:t>
            </a:r>
            <a:r>
              <a:rPr lang="zh-CN" altLang="en-US" sz="2600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8.</a:t>
            </a:r>
            <a:r>
              <a:rPr lang="zh-CN" altLang="en-US" sz="2600" dirty="0"/>
              <a:t>如图</a:t>
            </a:r>
            <a:r>
              <a:rPr lang="en-US" altLang="zh-CN" sz="2600" dirty="0"/>
              <a:t>7.4</a:t>
            </a:r>
            <a:r>
              <a:rPr lang="zh-CN" altLang="en-US" sz="2600" dirty="0"/>
              <a:t>－</a:t>
            </a:r>
            <a:r>
              <a:rPr lang="en-US" altLang="zh-CN" sz="2600" dirty="0"/>
              <a:t>17</a:t>
            </a:r>
            <a:r>
              <a:rPr lang="zh-CN" altLang="en-US" sz="2600" dirty="0"/>
              <a:t>在平直的地面上，一个人用</a:t>
            </a:r>
            <a:r>
              <a:rPr lang="en-US" altLang="zh-CN" sz="2600" dirty="0"/>
              <a:t>20 N</a:t>
            </a:r>
            <a:r>
              <a:rPr lang="zh-CN" altLang="en-US" sz="2600" dirty="0"/>
              <a:t>的水平方向拉力，拉动小车向东做匀速直线运动，小车所受阻力的大小等于</a:t>
            </a:r>
            <a:r>
              <a:rPr lang="en-US" altLang="zh-CN" dirty="0"/>
              <a:t>________</a:t>
            </a:r>
            <a:r>
              <a:rPr lang="en-US" altLang="zh-CN" sz="2600" dirty="0"/>
              <a:t>N</a:t>
            </a:r>
            <a:r>
              <a:rPr lang="zh-CN" altLang="en-US" sz="2600" dirty="0"/>
              <a:t>，阻力的方向向</a:t>
            </a:r>
            <a:r>
              <a:rPr lang="en-US" altLang="zh-CN" dirty="0"/>
              <a:t>________</a:t>
            </a:r>
            <a:r>
              <a:rPr lang="zh-CN" altLang="en-US" sz="2600" dirty="0"/>
              <a:t>（选填“西”或“东”）。</a:t>
            </a:r>
          </a:p>
        </p:txBody>
      </p:sp>
      <p:sp>
        <p:nvSpPr>
          <p:cNvPr id="24" name="矩形 23"/>
          <p:cNvSpPr/>
          <p:nvPr/>
        </p:nvSpPr>
        <p:spPr>
          <a:xfrm>
            <a:off x="1576292" y="1776230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平衡</a:t>
            </a:r>
            <a:endParaRPr lang="zh-CN" altLang="en-US" sz="2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15" y="4816365"/>
            <a:ext cx="3467542" cy="168700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856383" y="2239565"/>
            <a:ext cx="15247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飞机静止</a:t>
            </a:r>
            <a:endParaRPr lang="zh-CN" altLang="en-US" sz="2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90692" y="3863311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20</a:t>
            </a:r>
            <a:endParaRPr lang="zh-CN" altLang="en-US" sz="2600" dirty="0"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13157" y="3863312"/>
            <a:ext cx="5196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</a:t>
            </a:r>
            <a:endParaRPr lang="zh-CN" altLang="en-US" sz="2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623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9.</a:t>
            </a:r>
            <a:r>
              <a:rPr lang="zh-CN" altLang="en-US" sz="2600" dirty="0"/>
              <a:t>一跳伞运动员和伞的总质量为</a:t>
            </a:r>
            <a:r>
              <a:rPr lang="en-US" altLang="zh-CN" sz="2600" dirty="0"/>
              <a:t>70 kg</a:t>
            </a:r>
            <a:r>
              <a:rPr lang="zh-CN" altLang="en-US" sz="2600" dirty="0"/>
              <a:t>，张开伞一段时间后以</a:t>
            </a:r>
            <a:r>
              <a:rPr lang="en-US" altLang="zh-CN" sz="2600" dirty="0"/>
              <a:t>5 m/s</a:t>
            </a:r>
            <a:r>
              <a:rPr lang="zh-CN" altLang="en-US" sz="2600" dirty="0"/>
              <a:t>的速度竖直匀速下降，此时运动员（包括降落伞）受到的阻力为</a:t>
            </a:r>
            <a:r>
              <a:rPr lang="en-US" altLang="zh-CN" sz="2600" dirty="0"/>
              <a:t>_________ N</a:t>
            </a:r>
            <a:r>
              <a:rPr lang="zh-CN" altLang="en-US" sz="2600" dirty="0"/>
              <a:t>；若以</a:t>
            </a:r>
            <a:r>
              <a:rPr lang="en-US" altLang="zh-CN" sz="2600" dirty="0"/>
              <a:t>7 m/s</a:t>
            </a:r>
            <a:r>
              <a:rPr lang="zh-CN" altLang="en-US" sz="2600" dirty="0"/>
              <a:t>的速度竖直匀速下降，此时运动员（包括降落伞）受到的阻力为</a:t>
            </a:r>
            <a:r>
              <a:rPr lang="en-US" altLang="zh-CN" sz="2600" dirty="0"/>
              <a:t>_________ N</a:t>
            </a:r>
            <a:r>
              <a:rPr lang="zh-CN" altLang="en-US" sz="2600" dirty="0"/>
              <a:t>，方向</a:t>
            </a:r>
            <a:r>
              <a:rPr lang="en-US" altLang="zh-CN" sz="2600" dirty="0"/>
              <a:t>_____________ </a:t>
            </a:r>
            <a:r>
              <a:rPr lang="zh-CN" altLang="en-US" sz="2600" dirty="0"/>
              <a:t>。（</a:t>
            </a:r>
            <a:r>
              <a:rPr lang="en-US" altLang="zh-CN" sz="2600" dirty="0"/>
              <a:t>g</a:t>
            </a:r>
            <a:r>
              <a:rPr lang="zh-CN" altLang="en-US" sz="2600" dirty="0"/>
              <a:t>＝</a:t>
            </a:r>
            <a:r>
              <a:rPr lang="en-US" altLang="zh-CN" sz="2600" dirty="0"/>
              <a:t>10 N/kg</a:t>
            </a:r>
            <a:r>
              <a:rPr lang="zh-CN" altLang="en-US" sz="2600" dirty="0"/>
              <a:t>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10.</a:t>
            </a:r>
            <a:r>
              <a:rPr lang="zh-CN" altLang="en-US" sz="2600" dirty="0"/>
              <a:t>甲、乙两人在相同的水平路面上，分别以</a:t>
            </a:r>
            <a:r>
              <a:rPr lang="en-US" altLang="zh-CN" sz="2600" dirty="0"/>
              <a:t>1 m/s</a:t>
            </a:r>
            <a:r>
              <a:rPr lang="zh-CN" altLang="en-US" sz="2600" dirty="0"/>
              <a:t>和</a:t>
            </a:r>
            <a:r>
              <a:rPr lang="en-US" altLang="zh-CN" sz="2600" dirty="0"/>
              <a:t>0.5 m/s</a:t>
            </a:r>
            <a:r>
              <a:rPr lang="zh-CN" altLang="en-US" sz="2600" dirty="0"/>
              <a:t>的速度将两个完全相同的木箱沿直线匀速推动了</a:t>
            </a:r>
            <a:r>
              <a:rPr lang="en-US" altLang="zh-CN" sz="2600" dirty="0"/>
              <a:t>10 m</a:t>
            </a:r>
            <a:r>
              <a:rPr lang="zh-CN" altLang="en-US" sz="2600" dirty="0"/>
              <a:t>。此过程中，甲推木箱的力</a:t>
            </a:r>
            <a:r>
              <a:rPr lang="en-US" altLang="zh-CN" sz="2600" dirty="0"/>
              <a:t>_________</a:t>
            </a:r>
            <a:r>
              <a:rPr lang="zh-CN" altLang="en-US" sz="2600" dirty="0"/>
              <a:t>（选填“大于”“小于”或“等于”）乙推木箱的力。</a:t>
            </a:r>
          </a:p>
        </p:txBody>
      </p:sp>
      <p:sp>
        <p:nvSpPr>
          <p:cNvPr id="17" name="矩形 16"/>
          <p:cNvSpPr/>
          <p:nvPr/>
        </p:nvSpPr>
        <p:spPr>
          <a:xfrm>
            <a:off x="3429001" y="2201680"/>
            <a:ext cx="6848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700</a:t>
            </a:r>
            <a:endParaRPr lang="zh-CN" altLang="en-US" sz="2600" dirty="0"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1489" y="2990987"/>
            <a:ext cx="6848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700</a:t>
            </a:r>
            <a:endParaRPr lang="zh-CN" altLang="en-US" sz="2600" dirty="0"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80966" y="2987566"/>
            <a:ext cx="15247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竖直向上</a:t>
            </a:r>
            <a:endParaRPr lang="zh-CN" altLang="en-US" sz="2600" dirty="0"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984519" y="4569414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等于</a:t>
            </a:r>
            <a:endParaRPr lang="zh-CN" altLang="en-US" sz="2600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623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11.</a:t>
            </a:r>
            <a:r>
              <a:rPr lang="zh-CN" altLang="en-US" sz="2600" dirty="0"/>
              <a:t>（</a:t>
            </a:r>
            <a:r>
              <a:rPr lang="en-US" altLang="zh-CN" sz="2600" dirty="0"/>
              <a:t>2019·</a:t>
            </a:r>
            <a:r>
              <a:rPr lang="zh-CN" altLang="en-US" sz="2600" dirty="0"/>
              <a:t>易杰原创）如图</a:t>
            </a:r>
            <a:r>
              <a:rPr lang="en-US" altLang="zh-CN" sz="2600" dirty="0"/>
              <a:t>7.4</a:t>
            </a:r>
            <a:r>
              <a:rPr lang="zh-CN" altLang="en-US" sz="2600" dirty="0"/>
              <a:t>－</a:t>
            </a:r>
            <a:r>
              <a:rPr lang="en-US" altLang="zh-CN" sz="2600" dirty="0"/>
              <a:t>18</a:t>
            </a:r>
            <a:r>
              <a:rPr lang="zh-CN" altLang="en-US" sz="2600" dirty="0"/>
              <a:t>所示，小新在实验时发现，在左盘和右盘分别同时加入一个重为</a:t>
            </a:r>
            <a:r>
              <a:rPr lang="en-US" altLang="zh-CN" sz="2600" dirty="0"/>
              <a:t>2 N</a:t>
            </a:r>
            <a:r>
              <a:rPr lang="zh-CN" altLang="en-US" sz="2600" dirty="0"/>
              <a:t>的物体，木块</a:t>
            </a:r>
            <a:r>
              <a:rPr lang="en-US" altLang="zh-CN" sz="2600" dirty="0"/>
              <a:t>A</a:t>
            </a:r>
            <a:r>
              <a:rPr lang="zh-CN" altLang="en-US" sz="2600" dirty="0"/>
              <a:t>处于静止状态，此时木块</a:t>
            </a:r>
            <a:r>
              <a:rPr lang="en-US" altLang="zh-CN" sz="2600" dirty="0"/>
              <a:t>A _________</a:t>
            </a:r>
            <a:r>
              <a:rPr lang="zh-CN" altLang="en-US" sz="2600" dirty="0"/>
              <a:t>（选填“有”或“没有”）受到摩擦力作用；若继续将一个重为</a:t>
            </a:r>
            <a:r>
              <a:rPr lang="en-US" altLang="zh-CN" sz="2600" dirty="0"/>
              <a:t>1 N</a:t>
            </a:r>
            <a:r>
              <a:rPr lang="zh-CN" altLang="en-US" sz="2600" dirty="0"/>
              <a:t>的物体轻轻放在右盘后，木块</a:t>
            </a:r>
            <a:r>
              <a:rPr lang="en-US" altLang="zh-CN" sz="2600" dirty="0"/>
              <a:t>A</a:t>
            </a:r>
            <a:r>
              <a:rPr lang="zh-CN" altLang="en-US" sz="2600" dirty="0"/>
              <a:t>开始做匀速直线运动，则木块处于</a:t>
            </a:r>
            <a:r>
              <a:rPr lang="en-US" altLang="zh-CN" sz="2600" dirty="0"/>
              <a:t>_________ </a:t>
            </a:r>
            <a:r>
              <a:rPr lang="zh-CN" altLang="en-US" sz="2600" dirty="0"/>
              <a:t>（选填“平衡”或“非平衡”）状态。此时木块受到摩擦力是</a:t>
            </a:r>
            <a:r>
              <a:rPr lang="en-US" altLang="zh-CN" sz="2600" dirty="0"/>
              <a:t>_________ N</a:t>
            </a:r>
            <a:r>
              <a:rPr lang="zh-CN" altLang="en-US" sz="2600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</p:txBody>
      </p:sp>
      <p:sp>
        <p:nvSpPr>
          <p:cNvPr id="15" name="矩形 14"/>
          <p:cNvSpPr/>
          <p:nvPr/>
        </p:nvSpPr>
        <p:spPr>
          <a:xfrm>
            <a:off x="5603277" y="2197418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</a:t>
            </a:r>
            <a:endParaRPr lang="zh-CN" altLang="en-US" sz="2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714" y="4414360"/>
            <a:ext cx="3573284" cy="2069223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457353" y="3396342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平衡</a:t>
            </a:r>
            <a:endParaRPr lang="zh-CN" altLang="en-US" sz="2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70526" y="3728080"/>
            <a:ext cx="3529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  <a:endParaRPr lang="zh-CN" altLang="en-US" sz="2600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课标与考点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9756" y="2024622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课程标准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9757" y="3493886"/>
            <a:ext cx="1764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核心考点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2940" y="2564926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知道二力平衡条件。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119834" y="4098398"/>
            <a:ext cx="6958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物体受平衡力作用、物体受非平衡力的作用。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35554" y="4902478"/>
            <a:ext cx="655637" cy="655637"/>
            <a:chOff x="1517331" y="1125257"/>
            <a:chExt cx="2204282" cy="2204282"/>
          </a:xfrm>
        </p:grpSpPr>
        <p:sp>
          <p:nvSpPr>
            <p:cNvPr id="15" name="椭圆 1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4262" y="4986793"/>
            <a:ext cx="655637" cy="655637"/>
            <a:chOff x="1517331" y="1125257"/>
            <a:chExt cx="2204282" cy="2204282"/>
          </a:xfrm>
        </p:grpSpPr>
        <p:sp>
          <p:nvSpPr>
            <p:cNvPr id="18" name="椭圆 1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77787" y="5551599"/>
            <a:ext cx="935391" cy="935391"/>
            <a:chOff x="1517331" y="1125257"/>
            <a:chExt cx="2204282" cy="2204282"/>
          </a:xfrm>
        </p:grpSpPr>
        <p:sp>
          <p:nvSpPr>
            <p:cNvPr id="21" name="椭圆 2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43640" y="6067044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623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12.</a:t>
            </a:r>
            <a:r>
              <a:rPr lang="zh-CN" altLang="en-US" sz="2600" dirty="0"/>
              <a:t>一辆质量为</a:t>
            </a:r>
            <a:r>
              <a:rPr lang="en-US" altLang="zh-CN" sz="2600" dirty="0"/>
              <a:t>9 t</a:t>
            </a:r>
            <a:r>
              <a:rPr lang="zh-CN" altLang="en-US" sz="2600" dirty="0"/>
              <a:t>的汽车，沿水平公路做匀速直线运动，如果已知汽车所受阻力是汽车本身重力的</a:t>
            </a:r>
            <a:r>
              <a:rPr lang="en-US" altLang="zh-CN" sz="2600" dirty="0"/>
              <a:t>0.02</a:t>
            </a:r>
            <a:r>
              <a:rPr lang="zh-CN" altLang="en-US" sz="2600" dirty="0"/>
              <a:t>倍，汽车的牵引力是多少？（</a:t>
            </a:r>
            <a:r>
              <a:rPr lang="en-US" altLang="zh-CN" sz="2600" dirty="0"/>
              <a:t>g</a:t>
            </a:r>
            <a:r>
              <a:rPr lang="zh-CN" altLang="en-US" sz="2600" dirty="0"/>
              <a:t>＝</a:t>
            </a:r>
            <a:r>
              <a:rPr lang="en-US" altLang="zh-CN" sz="2600" dirty="0"/>
              <a:t>10 N/kg</a:t>
            </a:r>
            <a:r>
              <a:rPr lang="zh-CN" altLang="en-US" sz="2600" dirty="0"/>
              <a:t>）</a:t>
            </a:r>
          </a:p>
        </p:txBody>
      </p:sp>
      <p:sp>
        <p:nvSpPr>
          <p:cNvPr id="15" name="矩形 14"/>
          <p:cNvSpPr/>
          <p:nvPr/>
        </p:nvSpPr>
        <p:spPr>
          <a:xfrm>
            <a:off x="748114" y="2828432"/>
            <a:ext cx="12586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1 800 N</a:t>
            </a:r>
            <a:endParaRPr lang="zh-CN" altLang="en-US" sz="2600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1.</a:t>
            </a:r>
            <a:r>
              <a:rPr lang="zh-CN" altLang="en-US" sz="2600" dirty="0"/>
              <a:t>如图</a:t>
            </a:r>
            <a:r>
              <a:rPr lang="en-US" altLang="zh-CN" sz="2600" dirty="0"/>
              <a:t>7.4</a:t>
            </a:r>
            <a:r>
              <a:rPr lang="zh-CN" altLang="en-US" sz="2600" dirty="0"/>
              <a:t>－</a:t>
            </a:r>
            <a:r>
              <a:rPr lang="en-US" altLang="zh-CN" sz="2600" dirty="0"/>
              <a:t>19</a:t>
            </a:r>
            <a:r>
              <a:rPr lang="zh-CN" altLang="en-US" sz="2600" dirty="0"/>
              <a:t>甲，放在水平地面上的物体，受到一个水平向右的推力</a:t>
            </a:r>
            <a:r>
              <a:rPr lang="en-US" altLang="zh-CN" sz="2600" dirty="0"/>
              <a:t>F</a:t>
            </a:r>
            <a:r>
              <a:rPr lang="zh-CN" altLang="en-US" sz="2600" dirty="0"/>
              <a:t>，物体的速度</a:t>
            </a:r>
            <a:r>
              <a:rPr lang="en-US" altLang="zh-CN" sz="2600" dirty="0"/>
              <a:t>v</a:t>
            </a:r>
            <a:r>
              <a:rPr lang="zh-CN" altLang="en-US" sz="2600" dirty="0"/>
              <a:t>与时间</a:t>
            </a:r>
            <a:r>
              <a:rPr lang="en-US" altLang="zh-CN" sz="2600" dirty="0"/>
              <a:t>t</a:t>
            </a:r>
            <a:r>
              <a:rPr lang="zh-CN" altLang="en-US" sz="2600" dirty="0"/>
              <a:t>的关系图象如图</a:t>
            </a:r>
            <a:r>
              <a:rPr lang="en-US" altLang="zh-CN" sz="2600" dirty="0"/>
              <a:t>7.4</a:t>
            </a:r>
            <a:r>
              <a:rPr lang="zh-CN" altLang="en-US" sz="2600" dirty="0"/>
              <a:t>－</a:t>
            </a:r>
            <a:r>
              <a:rPr lang="en-US" altLang="zh-CN" sz="2600" dirty="0"/>
              <a:t>19</a:t>
            </a:r>
            <a:r>
              <a:rPr lang="zh-CN" altLang="en-US" sz="2600" dirty="0"/>
              <a:t>乙。下列说法正确的是（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物体在</a:t>
            </a:r>
            <a:r>
              <a:rPr lang="en-US" altLang="zh-CN" sz="2600" dirty="0"/>
              <a:t>0</a:t>
            </a:r>
            <a:r>
              <a:rPr lang="zh-CN" altLang="en-US" sz="2600" dirty="0"/>
              <a:t>～</a:t>
            </a:r>
            <a:r>
              <a:rPr lang="en-US" altLang="zh-CN" sz="2600" dirty="0"/>
              <a:t>2 s</a:t>
            </a:r>
            <a:r>
              <a:rPr lang="zh-CN" altLang="en-US" sz="2600" dirty="0"/>
              <a:t>没有被推动，此过程推力小于摩擦力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B.</a:t>
            </a:r>
            <a:r>
              <a:rPr lang="zh-CN" altLang="en-US" sz="2600" dirty="0"/>
              <a:t>物体在</a:t>
            </a:r>
            <a:r>
              <a:rPr lang="en-US" altLang="zh-CN" sz="2600" dirty="0"/>
              <a:t>2</a:t>
            </a:r>
            <a:r>
              <a:rPr lang="zh-CN" altLang="en-US" sz="2600" dirty="0"/>
              <a:t>～</a:t>
            </a:r>
            <a:r>
              <a:rPr lang="en-US" altLang="zh-CN" sz="2600" dirty="0"/>
              <a:t>4 s</a:t>
            </a:r>
            <a:r>
              <a:rPr lang="zh-CN" altLang="en-US" sz="2600" dirty="0"/>
              <a:t>做加速运动过程，摩擦力随速度变大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物体在</a:t>
            </a:r>
            <a:r>
              <a:rPr lang="en-US" altLang="zh-CN" sz="2600" dirty="0"/>
              <a:t>4</a:t>
            </a:r>
            <a:r>
              <a:rPr lang="zh-CN" altLang="en-US" sz="2600" dirty="0"/>
              <a:t>～</a:t>
            </a:r>
            <a:r>
              <a:rPr lang="en-US" altLang="zh-CN" sz="2600" dirty="0"/>
              <a:t>6 s</a:t>
            </a:r>
            <a:r>
              <a:rPr lang="zh-CN" altLang="en-US" sz="2600" dirty="0"/>
              <a:t>速度最大，此过程推力大于摩擦力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D.</a:t>
            </a:r>
            <a:r>
              <a:rPr lang="zh-CN" altLang="en-US" sz="2600" dirty="0"/>
              <a:t>物体在</a:t>
            </a:r>
            <a:r>
              <a:rPr lang="en-US" altLang="zh-CN" sz="2600" dirty="0"/>
              <a:t>2</a:t>
            </a:r>
            <a:r>
              <a:rPr lang="zh-CN" altLang="en-US" sz="2600" dirty="0"/>
              <a:t>～</a:t>
            </a:r>
            <a:r>
              <a:rPr lang="en-US" altLang="zh-CN" sz="2600" dirty="0"/>
              <a:t>6 s</a:t>
            </a:r>
            <a:r>
              <a:rPr lang="zh-CN" altLang="en-US" sz="2600" dirty="0"/>
              <a:t>的过程中，摩擦力保持不变</a:t>
            </a:r>
          </a:p>
        </p:txBody>
      </p:sp>
      <p:sp>
        <p:nvSpPr>
          <p:cNvPr id="14" name="矩形 13"/>
          <p:cNvSpPr/>
          <p:nvPr/>
        </p:nvSpPr>
        <p:spPr>
          <a:xfrm>
            <a:off x="5393759" y="2233718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D</a:t>
            </a:r>
            <a:endParaRPr lang="zh-CN" altLang="en-US" sz="2600" b="1" dirty="0"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130" y="2686769"/>
            <a:ext cx="4825740" cy="235766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2.</a:t>
            </a:r>
            <a:r>
              <a:rPr lang="zh-CN" altLang="en-US" sz="2600" dirty="0"/>
              <a:t>如图</a:t>
            </a:r>
            <a:r>
              <a:rPr lang="en-US" altLang="zh-CN" sz="2600" dirty="0"/>
              <a:t>7.4</a:t>
            </a:r>
            <a:r>
              <a:rPr lang="zh-CN" altLang="en-US" sz="2600" dirty="0"/>
              <a:t>－</a:t>
            </a:r>
            <a:r>
              <a:rPr lang="en-US" altLang="zh-CN" sz="2600" dirty="0"/>
              <a:t>20</a:t>
            </a:r>
            <a:r>
              <a:rPr lang="zh-CN" altLang="en-US" sz="2600" dirty="0"/>
              <a:t>甲所示，放在水平地面上的物体，受到方向不变的水平拉力</a:t>
            </a:r>
            <a:r>
              <a:rPr lang="en-US" altLang="zh-CN" sz="2600" dirty="0"/>
              <a:t>F</a:t>
            </a:r>
            <a:r>
              <a:rPr lang="zh-CN" altLang="en-US" sz="2600" dirty="0"/>
              <a:t>的作用，</a:t>
            </a:r>
            <a:r>
              <a:rPr lang="en-US" altLang="zh-CN" sz="2600" dirty="0"/>
              <a:t>F</a:t>
            </a:r>
            <a:r>
              <a:rPr lang="zh-CN" altLang="en-US" sz="2600" dirty="0"/>
              <a:t>的大小与时间关系如图</a:t>
            </a:r>
            <a:r>
              <a:rPr lang="en-US" altLang="zh-CN" sz="2600" dirty="0"/>
              <a:t>7.4</a:t>
            </a:r>
            <a:r>
              <a:rPr lang="zh-CN" altLang="en-US" sz="2600" dirty="0"/>
              <a:t>－</a:t>
            </a:r>
            <a:r>
              <a:rPr lang="en-US" altLang="zh-CN" sz="2600" dirty="0"/>
              <a:t>20</a:t>
            </a:r>
            <a:r>
              <a:rPr lang="zh-CN" altLang="en-US" sz="2600" dirty="0"/>
              <a:t>乙所示，物体运动的速度与时间的关系如图</a:t>
            </a:r>
            <a:r>
              <a:rPr lang="en-US" altLang="zh-CN" sz="2600" dirty="0"/>
              <a:t>7.4</a:t>
            </a:r>
            <a:r>
              <a:rPr lang="zh-CN" altLang="en-US" sz="2600" dirty="0"/>
              <a:t>－</a:t>
            </a:r>
            <a:r>
              <a:rPr lang="en-US" altLang="zh-CN" sz="2600" dirty="0"/>
              <a:t>20</a:t>
            </a:r>
            <a:r>
              <a:rPr lang="zh-CN" altLang="en-US" sz="2600" dirty="0"/>
              <a:t>丙所示。则下列说法中正确的是（　　）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A.0</a:t>
            </a:r>
            <a:r>
              <a:rPr lang="zh-CN" altLang="en-US" sz="2600" dirty="0"/>
              <a:t>～</a:t>
            </a:r>
            <a:r>
              <a:rPr lang="en-US" altLang="zh-CN" sz="2600" dirty="0"/>
              <a:t>2 s</a:t>
            </a:r>
            <a:r>
              <a:rPr lang="zh-CN" altLang="en-US" sz="2600" dirty="0"/>
              <a:t>内物体不受摩擦力的作用  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B.2</a:t>
            </a:r>
            <a:r>
              <a:rPr lang="zh-CN" altLang="en-US" sz="2600" dirty="0"/>
              <a:t>～</a:t>
            </a:r>
            <a:r>
              <a:rPr lang="en-US" altLang="zh-CN" sz="2600" dirty="0"/>
              <a:t>4 s</a:t>
            </a:r>
            <a:r>
              <a:rPr lang="zh-CN" altLang="en-US" sz="2600" dirty="0"/>
              <a:t>内物体受到的摩擦力与拉力是一对平衡力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C.2</a:t>
            </a:r>
            <a:r>
              <a:rPr lang="zh-CN" altLang="en-US" sz="2600" dirty="0"/>
              <a:t>～</a:t>
            </a:r>
            <a:r>
              <a:rPr lang="en-US" altLang="zh-CN" sz="2600" dirty="0"/>
              <a:t>4 s</a:t>
            </a:r>
            <a:r>
              <a:rPr lang="zh-CN" altLang="en-US" sz="2600" dirty="0"/>
              <a:t>内物体做匀速直线运动  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D.2</a:t>
            </a:r>
            <a:r>
              <a:rPr lang="zh-CN" altLang="en-US" sz="2600" dirty="0"/>
              <a:t>～</a:t>
            </a:r>
            <a:r>
              <a:rPr lang="en-US" altLang="zh-CN" sz="2600" dirty="0"/>
              <a:t>4 s</a:t>
            </a:r>
            <a:r>
              <a:rPr lang="zh-CN" altLang="en-US" sz="2600" dirty="0"/>
              <a:t>内物体所受摩擦力大小为</a:t>
            </a:r>
            <a:r>
              <a:rPr lang="en-US" altLang="zh-CN" sz="2600" dirty="0"/>
              <a:t>2 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2600" dirty="0"/>
          </a:p>
        </p:txBody>
      </p:sp>
      <p:sp>
        <p:nvSpPr>
          <p:cNvPr id="11" name="矩形 10"/>
          <p:cNvSpPr/>
          <p:nvPr/>
        </p:nvSpPr>
        <p:spPr>
          <a:xfrm>
            <a:off x="5652465" y="2664812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D</a:t>
            </a:r>
            <a:endParaRPr lang="zh-CN" altLang="en-US" sz="2600" b="1" dirty="0"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98901" y="3167553"/>
            <a:ext cx="6863375" cy="1870872"/>
            <a:chOff x="1198901" y="3167553"/>
            <a:chExt cx="6863375" cy="187087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8901" y="4033800"/>
              <a:ext cx="1643932" cy="100462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6086" y="3203531"/>
              <a:ext cx="1976040" cy="183489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5425" y="3167553"/>
              <a:ext cx="1906851" cy="187087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3.</a:t>
            </a:r>
            <a:r>
              <a:rPr lang="zh-CN" altLang="en-US" sz="2600" dirty="0"/>
              <a:t>水平面上用</a:t>
            </a:r>
            <a:r>
              <a:rPr lang="en-US" altLang="zh-CN" sz="2600" dirty="0"/>
              <a:t>20 N</a:t>
            </a:r>
            <a:r>
              <a:rPr lang="zh-CN" altLang="en-US" sz="2600" dirty="0"/>
              <a:t>的力推一个物体，物体未推动，则摩擦力</a:t>
            </a:r>
            <a:r>
              <a:rPr lang="en-US" altLang="zh-CN" sz="2800" dirty="0"/>
              <a:t>_________ </a:t>
            </a:r>
            <a:r>
              <a:rPr lang="zh-CN" altLang="en-US" sz="2600" dirty="0"/>
              <a:t>（选填“大于”“小于”或“等于”）</a:t>
            </a:r>
            <a:r>
              <a:rPr lang="en-US" altLang="zh-CN" sz="2600" dirty="0"/>
              <a:t>20 N</a:t>
            </a:r>
            <a:r>
              <a:rPr lang="zh-CN" altLang="en-US" sz="2600" dirty="0"/>
              <a:t>；当推力为</a:t>
            </a:r>
            <a:r>
              <a:rPr lang="en-US" altLang="zh-CN" sz="2600" dirty="0"/>
              <a:t>25 N</a:t>
            </a:r>
            <a:r>
              <a:rPr lang="zh-CN" altLang="en-US" sz="2600" dirty="0"/>
              <a:t>时，物体做匀速直线运动，则摩擦力为</a:t>
            </a:r>
            <a:r>
              <a:rPr lang="en-US" altLang="zh-CN" sz="2800" dirty="0"/>
              <a:t>_________ </a:t>
            </a:r>
            <a:r>
              <a:rPr lang="en-US" altLang="zh-CN" sz="2600" dirty="0"/>
              <a:t>N</a:t>
            </a:r>
            <a:r>
              <a:rPr lang="zh-CN" altLang="en-US" sz="2600" dirty="0"/>
              <a:t>；当推力变为</a:t>
            </a:r>
            <a:r>
              <a:rPr lang="en-US" altLang="zh-CN" sz="2600" dirty="0"/>
              <a:t>30 N</a:t>
            </a:r>
            <a:r>
              <a:rPr lang="zh-CN" altLang="en-US" sz="2600" dirty="0"/>
              <a:t>时，摩擦力的大小为</a:t>
            </a:r>
            <a:r>
              <a:rPr lang="en-US" altLang="zh-CN" sz="2800" dirty="0"/>
              <a:t>_________ </a:t>
            </a:r>
            <a:r>
              <a:rPr lang="en-US" altLang="zh-CN" sz="2600" dirty="0"/>
              <a:t>N</a:t>
            </a:r>
            <a:r>
              <a:rPr lang="zh-CN" altLang="en-US" sz="2600" dirty="0"/>
              <a:t>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576292" y="1862370"/>
            <a:ext cx="8563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等于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76292" y="2668954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25</a:t>
            </a:r>
            <a:endParaRPr lang="zh-CN" altLang="en-US" sz="2600" b="1" dirty="0"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42957" y="3139675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25</a:t>
            </a:r>
            <a:endParaRPr lang="zh-CN" altLang="en-US" sz="2600" b="1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34"/>
          <p:cNvSpPr>
            <a:spLocks noChangeArrowheads="1"/>
          </p:cNvSpPr>
          <p:nvPr/>
        </p:nvSpPr>
        <p:spPr bwMode="auto">
          <a:xfrm>
            <a:off x="213490" y="1444427"/>
            <a:ext cx="5638800" cy="5794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非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平衡和物体运动状态的变化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89703" y="2537095"/>
            <a:ext cx="3605212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zh-CN" altLang="en-US" sz="2800" dirty="0" smtClean="0">
                <a:latin typeface="+mn-ea"/>
                <a:ea typeface="+mn-ea"/>
              </a:rPr>
              <a:t>１</a:t>
            </a:r>
            <a:r>
              <a:rPr lang="zh-CN" altLang="en-US" sz="2800" dirty="0">
                <a:latin typeface="+mn-ea"/>
                <a:ea typeface="+mn-ea"/>
              </a:rPr>
              <a:t>．将小车放在光滑水平桌面上，在盘中放一个砝码，在拉力作用下，小车的运动状态将怎样变化？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95223" y="5175052"/>
            <a:ext cx="3170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+mn-ea"/>
                <a:ea typeface="+mn-ea"/>
              </a:rPr>
              <a:t>你观察到的现象：</a:t>
            </a:r>
          </a:p>
        </p:txBody>
      </p: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3566290" y="5194989"/>
            <a:ext cx="457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力可以使小车由静止变为运动并且速度越来越快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14588"/>
            <a:ext cx="42005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34"/>
          <p:cNvSpPr>
            <a:spLocks noChangeArrowheads="1"/>
          </p:cNvSpPr>
          <p:nvPr/>
        </p:nvSpPr>
        <p:spPr bwMode="auto">
          <a:xfrm>
            <a:off x="213490" y="1444427"/>
            <a:ext cx="5638800" cy="5794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非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平衡和物体运动状态的变化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89703" y="2537095"/>
            <a:ext cx="3605212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zh-CN" sz="2800" dirty="0">
                <a:latin typeface="+mn-ea"/>
                <a:ea typeface="+mn-ea"/>
              </a:rPr>
              <a:t>2</a:t>
            </a:r>
            <a:r>
              <a:rPr lang="zh-CN" altLang="en-US" sz="2800" dirty="0">
                <a:latin typeface="+mn-ea"/>
                <a:ea typeface="+mn-ea"/>
              </a:rPr>
              <a:t>．让一个</a:t>
            </a:r>
            <a:r>
              <a:rPr lang="zh-CN" altLang="en-US" sz="2800" dirty="0" smtClean="0">
                <a:latin typeface="+mn-ea"/>
                <a:ea typeface="+mn-ea"/>
              </a:rPr>
              <a:t>小</a:t>
            </a:r>
            <a:r>
              <a:rPr lang="zh-CN" altLang="en-US" sz="2800" dirty="0">
                <a:latin typeface="+mn-ea"/>
                <a:ea typeface="+mn-ea"/>
              </a:rPr>
              <a:t>球</a:t>
            </a:r>
            <a:r>
              <a:rPr lang="zh-CN" altLang="en-US" sz="2800" dirty="0" smtClean="0">
                <a:latin typeface="+mn-ea"/>
                <a:ea typeface="+mn-ea"/>
              </a:rPr>
              <a:t>从</a:t>
            </a:r>
            <a:r>
              <a:rPr lang="zh-CN" altLang="en-US" sz="2800" dirty="0">
                <a:latin typeface="+mn-ea"/>
                <a:ea typeface="+mn-ea"/>
              </a:rPr>
              <a:t>斜面上某一高度处滚到纸板铺垫的水平面上，在摩擦力的作用下，小车的运动状态怎样变化？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95223" y="5175052"/>
            <a:ext cx="3170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+mn-ea"/>
                <a:ea typeface="+mn-ea"/>
              </a:rPr>
              <a:t>你观察到的现象：</a:t>
            </a:r>
          </a:p>
        </p:txBody>
      </p: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3566290" y="5194989"/>
            <a:ext cx="457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力可以使小车的速度越来越慢，最后变为静止。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09" y="3051922"/>
            <a:ext cx="38957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34"/>
          <p:cNvSpPr>
            <a:spLocks noChangeArrowheads="1"/>
          </p:cNvSpPr>
          <p:nvPr/>
        </p:nvSpPr>
        <p:spPr bwMode="auto">
          <a:xfrm>
            <a:off x="213490" y="1444427"/>
            <a:ext cx="5638800" cy="5794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非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平衡和物体运动状态的变化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89703" y="2537095"/>
            <a:ext cx="3605212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zh-CN" sz="2800" dirty="0" smtClean="0">
                <a:latin typeface="+mn-ea"/>
                <a:ea typeface="+mn-ea"/>
              </a:rPr>
              <a:t>3</a:t>
            </a:r>
            <a:r>
              <a:rPr lang="zh-CN" altLang="en-US" sz="2800" dirty="0">
                <a:latin typeface="+mn-ea"/>
                <a:ea typeface="+mn-ea"/>
              </a:rPr>
              <a:t>．将小球抛出去，观察其运动情况。由于受到重力的作用，小球在空中的运动路径是怎样的？它的运动状态是否改变？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95223" y="5175052"/>
            <a:ext cx="3170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+mn-ea"/>
                <a:ea typeface="+mn-ea"/>
              </a:rPr>
              <a:t>你观察到的现象：</a:t>
            </a:r>
          </a:p>
        </p:txBody>
      </p: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3566290" y="5194989"/>
            <a:ext cx="457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力可以使小球在空中沿着曲线运动。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460" y="2862543"/>
            <a:ext cx="50101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1.</a:t>
            </a:r>
            <a:r>
              <a:rPr lang="zh-CN" altLang="en-US" dirty="0"/>
              <a:t>物体受力的作用时，可以分为受</a:t>
            </a:r>
            <a:r>
              <a:rPr lang="en-US" altLang="zh-CN" dirty="0"/>
              <a:t>__________</a:t>
            </a:r>
            <a:r>
              <a:rPr lang="zh-CN" altLang="en-US" dirty="0"/>
              <a:t>力和</a:t>
            </a:r>
            <a:r>
              <a:rPr lang="en-US" altLang="zh-CN" dirty="0"/>
              <a:t>__________</a:t>
            </a:r>
            <a:r>
              <a:rPr lang="zh-CN" altLang="en-US" dirty="0"/>
              <a:t>力的作用。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2.</a:t>
            </a:r>
            <a:r>
              <a:rPr lang="zh-CN" altLang="en-US" dirty="0"/>
              <a:t>物体受平衡力作用时，将保持原来的运动状态</a:t>
            </a:r>
            <a:r>
              <a:rPr lang="en-US" altLang="zh-CN" dirty="0"/>
              <a:t>__________</a:t>
            </a:r>
            <a:r>
              <a:rPr lang="zh-CN" altLang="en-US" dirty="0"/>
              <a:t>；物体受非平衡力作用时，物体的运动状态将</a:t>
            </a:r>
            <a:r>
              <a:rPr lang="en-US" altLang="zh-CN" dirty="0"/>
              <a:t>__________ </a:t>
            </a:r>
            <a:r>
              <a:rPr lang="zh-CN" altLang="en-US" dirty="0"/>
              <a:t>。（以上两空均选填“改变”或“不变”）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3.</a:t>
            </a:r>
            <a:r>
              <a:rPr lang="zh-CN" altLang="en-US" dirty="0"/>
              <a:t>如果物体的运动状态发生了改变，则物体一定受到了</a:t>
            </a:r>
            <a:r>
              <a:rPr lang="en-US" altLang="zh-CN" dirty="0"/>
              <a:t>__________</a:t>
            </a:r>
            <a:r>
              <a:rPr lang="zh-CN" altLang="en-US" dirty="0"/>
              <a:t>力的作用。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6224256" y="1501059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/>
              <a:t>平衡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52487" y="1936347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/>
              <a:t>非平衡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8836" y="316739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/>
              <a:t>不变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858504" y="365230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/>
              <a:t>改变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76292" y="5352835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/>
              <a:t>非平衡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432486" y="1511459"/>
            <a:ext cx="8297857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 关于力和运动的说法有不少，请判断以下说法的对错。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）运动的物体一定受到力的作用。（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）没有力，物体也能运动。（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）物体静止，一定不受力。（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）物体受力，运动状态一定改变。（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（</a:t>
            </a:r>
            <a:r>
              <a:rPr lang="en-US" altLang="zh-CN" dirty="0"/>
              <a:t>5</a:t>
            </a:r>
            <a:r>
              <a:rPr lang="zh-CN" altLang="en-US" dirty="0"/>
              <a:t>）物体运动状态改变时，一定受到力的作用。（　　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953444" y="2367719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×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21330" y="2781375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√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95617" y="457211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√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821330" y="316739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×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953444" y="369061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×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物体受平衡力作用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1.</a:t>
            </a:r>
            <a:r>
              <a:rPr lang="zh-CN" altLang="en-US" dirty="0"/>
              <a:t>一同学用水平力推停在水平地面上的汽车，没能推动，则下列说法正确的是（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因为推力小于汽车所受阻力，所以汽车未被推动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因为推力小于汽车的重力，所以汽车未被推动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虽然汽车未被推动，但推力等于汽车所受的阻力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虽然汽车未被推动，但推力一定等于汽车的重力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282982" y="286725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C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39966"/>
            <a:ext cx="8496726" cy="5418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2.</a:t>
            </a:r>
            <a:r>
              <a:rPr lang="zh-CN" altLang="en-US" dirty="0"/>
              <a:t>甲、乙两辆汽车在水平路面上做直线运动，速度随时间的变化图象如图</a:t>
            </a:r>
            <a:r>
              <a:rPr lang="en-US" altLang="zh-CN" dirty="0"/>
              <a:t>7.4</a:t>
            </a:r>
            <a:r>
              <a:rPr lang="zh-CN" altLang="en-US" dirty="0"/>
              <a:t>－</a:t>
            </a:r>
            <a:r>
              <a:rPr lang="en-US" altLang="zh-CN" dirty="0"/>
              <a:t>12</a:t>
            </a:r>
            <a:r>
              <a:rPr lang="zh-CN" altLang="en-US" dirty="0"/>
              <a:t>所示，在水平方向上受到平衡力作用的是（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甲车                                    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乙车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两车都是                            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两车都</a:t>
            </a:r>
            <a:r>
              <a:rPr lang="zh-CN" altLang="en-US" dirty="0" smtClean="0"/>
              <a:t>不是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97" y="2329977"/>
            <a:ext cx="2206734" cy="196336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484945" y="2329977"/>
            <a:ext cx="4074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B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1385</Words>
  <Application>Microsoft Office PowerPoint</Application>
  <PresentationFormat>全屏显示(4:3)</PresentationFormat>
  <Paragraphs>197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Office 主题</vt:lpstr>
      <vt:lpstr>1.1希望你喜爱物理</vt:lpstr>
      <vt:lpstr>1_1.1希望你喜爱物理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2018-06-13T02:01:00Z</dcterms:created>
  <dcterms:modified xsi:type="dcterms:W3CDTF">2020-04-09T03:06:18Z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