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activeX/activeX2.xml" ContentType="application/vnd.ms-office.activeX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png" ContentType="image/png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Default Extension="gif" ContentType="image/gif"/>
  <Default Extension="vml" ContentType="application/vnd.openxmlformats-officedocument.vmlDrawing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9"/>
  </p:notesMasterIdLst>
  <p:sldIdLst>
    <p:sldId id="256" r:id="rId2"/>
    <p:sldId id="289" r:id="rId3"/>
    <p:sldId id="434" r:id="rId4"/>
    <p:sldId id="435" r:id="rId5"/>
    <p:sldId id="384" r:id="rId6"/>
    <p:sldId id="396" r:id="rId7"/>
    <p:sldId id="436" r:id="rId8"/>
    <p:sldId id="437" r:id="rId9"/>
    <p:sldId id="438" r:id="rId10"/>
    <p:sldId id="439" r:id="rId11"/>
    <p:sldId id="440" r:id="rId12"/>
    <p:sldId id="450" r:id="rId13"/>
    <p:sldId id="451" r:id="rId14"/>
    <p:sldId id="397" r:id="rId15"/>
    <p:sldId id="398" r:id="rId16"/>
    <p:sldId id="442" r:id="rId17"/>
    <p:sldId id="443" r:id="rId18"/>
    <p:sldId id="444" r:id="rId19"/>
    <p:sldId id="453" r:id="rId20"/>
    <p:sldId id="445" r:id="rId21"/>
    <p:sldId id="446" r:id="rId22"/>
    <p:sldId id="447" r:id="rId23"/>
    <p:sldId id="449" r:id="rId24"/>
    <p:sldId id="457" r:id="rId25"/>
    <p:sldId id="374" r:id="rId26"/>
    <p:sldId id="454" r:id="rId27"/>
    <p:sldId id="455" r:id="rId28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FF"/>
    <a:srgbClr val="CC00FF"/>
    <a:srgbClr val="3000B8"/>
    <a:srgbClr val="DF5963"/>
    <a:srgbClr val="0E98D6"/>
    <a:srgbClr val="00FF00"/>
    <a:srgbClr val="009FB9"/>
    <a:srgbClr val="FFFF00"/>
    <a:srgbClr val="FF9900"/>
    <a:srgbClr val="0070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8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2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C352EEE-2952-444A-84BA-BDCE25B5D001}" type="datetimeFigureOut">
              <a:rPr lang="zh-CN" altLang="en-US"/>
              <a:pPr>
                <a:defRPr/>
              </a:pPr>
              <a:t>2019/9/19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DA2A41-FC2C-4B29-B202-D6C7B9D0FA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0A945A2D-8830-4149-BBFE-CA109792ED39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1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A1F2E921-3E8D-40D8-9381-B7FD9E283F0F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2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2019/9/19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0.xml"/><Relationship Id="rId6" Type="http://schemas.openxmlformats.org/officeDocument/2006/relationships/hyperlink" Target="5/1&#23454;&#25293;&#30005;&#23376;&#26174;&#24494;&#38236;&#19979;&#27611;&#39592;&#24730;&#28982;&#30340;&#29273;&#40831;&#32454;&#33740;.exe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308213" y="2374549"/>
            <a:ext cx="66527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节   显微镜和望远镜</a:t>
            </a:r>
          </a:p>
        </p:txBody>
      </p:sp>
      <p:sp>
        <p:nvSpPr>
          <p:cNvPr id="4100" name="文本框 4"/>
          <p:cNvSpPr txBox="1">
            <a:spLocks noChangeArrowheads="1"/>
          </p:cNvSpPr>
          <p:nvPr/>
        </p:nvSpPr>
        <p:spPr bwMode="auto">
          <a:xfrm>
            <a:off x="4657725" y="484188"/>
            <a:ext cx="287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 smtClean="0">
                <a:solidFill>
                  <a:srgbClr val="009F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第五章    透镜及其应用</a:t>
            </a:r>
            <a:endParaRPr lang="zh-CN" altLang="en-US" sz="1600" dirty="0">
              <a:solidFill>
                <a:srgbClr val="009F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1" name="组合 28"/>
          <p:cNvGrpSpPr/>
          <p:nvPr/>
        </p:nvGrpSpPr>
        <p:grpSpPr bwMode="auto">
          <a:xfrm>
            <a:off x="7535863" y="614363"/>
            <a:ext cx="2517775" cy="76200"/>
            <a:chOff x="11867" y="1528"/>
            <a:chExt cx="3966" cy="120"/>
          </a:xfrm>
        </p:grpSpPr>
        <p:cxnSp>
          <p:nvCxnSpPr>
            <p:cNvPr id="10" name="直接连接符 9"/>
            <p:cNvCxnSpPr/>
            <p:nvPr/>
          </p:nvCxnSpPr>
          <p:spPr>
            <a:xfrm flipH="1" flipV="1">
              <a:off x="11867" y="1585"/>
              <a:ext cx="3966" cy="3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217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269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31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54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398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44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495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533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78565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81867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4613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7280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0074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92868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96234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98647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4110" name="组合 50"/>
          <p:cNvGrpSpPr/>
          <p:nvPr/>
        </p:nvGrpSpPr>
        <p:grpSpPr bwMode="auto">
          <a:xfrm>
            <a:off x="2138363" y="614363"/>
            <a:ext cx="2517775" cy="76200"/>
            <a:chOff x="11867" y="1528"/>
            <a:chExt cx="3966" cy="120"/>
          </a:xfrm>
        </p:grpSpPr>
        <p:cxnSp>
          <p:nvCxnSpPr>
            <p:cNvPr id="52" name="直接连接符 51"/>
            <p:cNvCxnSpPr/>
            <p:nvPr/>
          </p:nvCxnSpPr>
          <p:spPr>
            <a:xfrm flipH="1" flipV="1">
              <a:off x="11867" y="1585"/>
              <a:ext cx="3966" cy="3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/>
          </p:nvSpPr>
          <p:spPr>
            <a:xfrm>
              <a:off x="1217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1269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131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354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398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144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495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533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61" name="矩形 60"/>
          <p:cNvSpPr/>
          <p:nvPr/>
        </p:nvSpPr>
        <p:spPr>
          <a:xfrm>
            <a:off x="25098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28400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31146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33813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36607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39401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42767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5180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Rectangle 29"/>
          <p:cNvSpPr>
            <a:spLocks noChangeArrowheads="1"/>
          </p:cNvSpPr>
          <p:nvPr/>
        </p:nvSpPr>
        <p:spPr bwMode="auto">
          <a:xfrm>
            <a:off x="-45219" y="0"/>
            <a:ext cx="428626" cy="6858000"/>
          </a:xfrm>
          <a:prstGeom prst="rect">
            <a:avLst/>
          </a:prstGeom>
          <a:gradFill rotWithShape="1">
            <a:gsLst>
              <a:gs pos="0">
                <a:srgbClr val="0E98D6"/>
              </a:gs>
              <a:gs pos="100000">
                <a:srgbClr val="E4EFE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latin typeface="楷体_GB2312" charset="-122"/>
              <a:ea typeface="楷体_GB2312" charset="-122"/>
            </a:endParaRPr>
          </a:p>
        </p:txBody>
      </p:sp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143901" y="554038"/>
            <a:ext cx="4680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rgbClr val="0066CC"/>
                </a:solidFill>
              </a:rPr>
              <a:t>光学显微镜的发</a:t>
            </a:r>
            <a:r>
              <a:rPr lang="zh-CN" altLang="en-US" sz="3600" dirty="0" smtClean="0">
                <a:solidFill>
                  <a:srgbClr val="0066CC"/>
                </a:solidFill>
              </a:rPr>
              <a:t>展</a:t>
            </a:r>
            <a:endParaRPr lang="zh-CN" altLang="en-US" sz="3600" dirty="0">
              <a:solidFill>
                <a:srgbClr val="0066CC"/>
              </a:solidFill>
            </a:endParaRPr>
          </a:p>
        </p:txBody>
      </p:sp>
      <p:pic>
        <p:nvPicPr>
          <p:cNvPr id="21507" name="Picture 3" descr="2004414105447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9539" y="1242097"/>
            <a:ext cx="2081848" cy="344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444424" y="4895946"/>
            <a:ext cx="31602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</a:t>
            </a:r>
            <a:r>
              <a:rPr kumimoji="0"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胡克在</a:t>
            </a:r>
            <a:r>
              <a:rPr kumimoji="0"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kumimoji="0"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世纪中期制做的复式显微镜</a:t>
            </a:r>
          </a:p>
        </p:txBody>
      </p:sp>
      <p:pic>
        <p:nvPicPr>
          <p:cNvPr id="21509" name="Picture 5" descr="20044141054558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53293" y="1234633"/>
            <a:ext cx="2077145" cy="345643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753293" y="4895946"/>
            <a:ext cx="20875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kumimoji="0"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世纪中期的显微镜</a:t>
            </a:r>
          </a:p>
        </p:txBody>
      </p:sp>
      <p:pic>
        <p:nvPicPr>
          <p:cNvPr id="21511" name="Picture 7" descr="2004414105456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7700" y="1234632"/>
            <a:ext cx="1778621" cy="345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7411316" y="4895945"/>
            <a:ext cx="22113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zh-CN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zh-CN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世纪初期的显微镜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  <p:bldP spid="21510" grpId="0" autoUpdateAnimBg="0"/>
      <p:bldP spid="2151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dns.takes.tpc.edu.tw/~micro/images/TB-2016R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9210" y="1218476"/>
            <a:ext cx="268446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http://dns.takes.tpc.edu.tw/~micro/images/jcm-45.jpg"/>
          <p:cNvPicPr>
            <a:picLocks noChangeAspect="1" noChangeArrowheads="1"/>
          </p:cNvPicPr>
          <p:nvPr/>
        </p:nvPicPr>
        <p:blipFill>
          <a:blip r:embed="rId4" r:link="rId3">
            <a:lum contrast="-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3726" y="1218476"/>
            <a:ext cx="27051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446099" y="4861929"/>
            <a:ext cx="22306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zh-CN" altLang="en-US" sz="2800" b="1" dirty="0" smtClean="0">
                <a:solidFill>
                  <a:schemeClr val="tx2"/>
                </a:solidFill>
                <a:latin typeface="宋体" panose="02010600030101010101" pitchFamily="2" charset="-122"/>
              </a:rPr>
              <a:t>切</a:t>
            </a:r>
            <a:r>
              <a:rPr kumimoji="0" lang="zh-CN" altLang="en-US" sz="2800" b="1" dirty="0">
                <a:solidFill>
                  <a:schemeClr val="tx2"/>
                </a:solidFill>
                <a:latin typeface="宋体" panose="02010600030101010101" pitchFamily="2" charset="-122"/>
              </a:rPr>
              <a:t>片显微镜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380842" y="4883748"/>
            <a:ext cx="2160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zh-CN" altLang="en-US" sz="2800" b="1" dirty="0">
                <a:solidFill>
                  <a:schemeClr val="tx2"/>
                </a:solidFill>
                <a:latin typeface="宋体" panose="02010600030101010101" pitchFamily="2" charset="-122"/>
              </a:rPr>
              <a:t>解剖显微镜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366972" y="367842"/>
            <a:ext cx="4029304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0066CC"/>
                </a:solidFill>
              </a:rPr>
              <a:t>光学显微镜的发</a:t>
            </a:r>
            <a:r>
              <a:rPr lang="zh-CN" altLang="en-US" sz="3600" smtClean="0">
                <a:solidFill>
                  <a:srgbClr val="0066CC"/>
                </a:solidFill>
              </a:rPr>
              <a:t>展</a:t>
            </a:r>
            <a:endParaRPr lang="zh-CN" altLang="en-US" sz="3600">
              <a:solidFill>
                <a:srgbClr val="00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  <p:bldP spid="2253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4851110" y="5300790"/>
            <a:ext cx="223503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CN" altLang="en-US" sz="2800" b="1">
                <a:solidFill>
                  <a:schemeClr val="tx2"/>
                </a:solidFill>
                <a:latin typeface="Verdana" panose="020B0604030504040204" pitchFamily="34" charset="0"/>
              </a:rPr>
              <a:t>电子显微镜</a:t>
            </a:r>
          </a:p>
        </p:txBody>
      </p:sp>
      <p:pic>
        <p:nvPicPr>
          <p:cNvPr id="50179" name="Picture 3" descr="电子显微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7990" y="1046403"/>
            <a:ext cx="5672516" cy="42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847821" y="326346"/>
            <a:ext cx="4204572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66CC"/>
                </a:solidFill>
              </a:rPr>
              <a:t>各种用途的显微镜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手术显微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1708" y="629734"/>
            <a:ext cx="3857147" cy="233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7645704" y="500698"/>
            <a:ext cx="838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CN" altLang="en-US" sz="2800">
                <a:solidFill>
                  <a:schemeClr val="tx2"/>
                </a:solidFill>
                <a:latin typeface="Verdana" panose="020B0604030504040204" pitchFamily="34" charset="0"/>
              </a:rPr>
              <a:t>手术显微镜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528230" y="462497"/>
            <a:ext cx="45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0" lang="zh-CN" altLang="en-US">
              <a:latin typeface="Verdana" panose="020B0604030504040204" pitchFamily="34" charset="0"/>
              <a:ea typeface="楷体_GB2312" charset="-122"/>
            </a:endParaRPr>
          </a:p>
        </p:txBody>
      </p:sp>
      <p:pic>
        <p:nvPicPr>
          <p:cNvPr id="51205" name="Picture 5" descr="扫描电子显微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0726" y="3153874"/>
            <a:ext cx="3474360" cy="26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359180" y="2936672"/>
            <a:ext cx="625475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CN" altLang="en-US" sz="2600">
                <a:solidFill>
                  <a:schemeClr val="tx2"/>
                </a:solidFill>
                <a:latin typeface="Verdana" panose="020B0604030504040204" pitchFamily="34" charset="0"/>
              </a:rPr>
              <a:t>扫描电子显微镜</a:t>
            </a:r>
          </a:p>
        </p:txBody>
      </p:sp>
      <p:pic>
        <p:nvPicPr>
          <p:cNvPr id="51207" name="Picture 7" descr="透射电子显微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3392" y="3110133"/>
            <a:ext cx="1987087" cy="26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8797178" y="2962810"/>
            <a:ext cx="625475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CN" altLang="en-US" sz="2600">
                <a:solidFill>
                  <a:schemeClr val="tx2"/>
                </a:solidFill>
                <a:latin typeface="Verdana" panose="020B0604030504040204" pitchFamily="34" charset="0"/>
              </a:rPr>
              <a:t>透射电子显微镜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512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4" descr="未命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9063" y="1262332"/>
            <a:ext cx="478790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682156" y="595516"/>
            <a:ext cx="715023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0066CC"/>
                </a:solidFill>
              </a:rPr>
              <a:t>     开普勒望远镜  </a:t>
            </a:r>
            <a:r>
              <a:rPr lang="en-US" altLang="zh-CN" b="1" dirty="0">
                <a:solidFill>
                  <a:srgbClr val="0066CC"/>
                </a:solidFill>
              </a:rPr>
              <a:t>(</a:t>
            </a:r>
            <a:r>
              <a:rPr lang="zh-CN" altLang="en-US" b="1" dirty="0">
                <a:solidFill>
                  <a:srgbClr val="0066CC"/>
                </a:solidFill>
              </a:rPr>
              <a:t>折射式天文望远镜</a:t>
            </a:r>
            <a:r>
              <a:rPr lang="en-US" altLang="zh-CN" b="1" dirty="0">
                <a:solidFill>
                  <a:srgbClr val="0066CC"/>
                </a:solidFill>
              </a:rPr>
              <a:t>)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784888" y="1262332"/>
            <a:ext cx="6685510" cy="12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indent="467995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</a:rPr>
              <a:t>1</a:t>
            </a:r>
            <a:r>
              <a:rPr lang="zh-CN" altLang="en-US" sz="2800" b="1" dirty="0">
                <a:solidFill>
                  <a:schemeClr val="tx2"/>
                </a:solidFill>
              </a:rPr>
              <a:t>．基本构成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：</a:t>
            </a:r>
            <a:endParaRPr lang="en-US" altLang="zh-CN" sz="2800" b="1" dirty="0" smtClean="0">
              <a:solidFill>
                <a:schemeClr val="tx2"/>
              </a:solidFill>
            </a:endParaRPr>
          </a:p>
          <a:p>
            <a:pPr marL="0" indent="467995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zh-CN" altLang="en-US" sz="2800" b="1" dirty="0" smtClean="0">
                <a:solidFill>
                  <a:schemeClr val="tx2"/>
                </a:solidFill>
              </a:rPr>
              <a:t>目</a:t>
            </a:r>
            <a:r>
              <a:rPr lang="zh-CN" altLang="en-US" sz="2800" b="1" dirty="0">
                <a:solidFill>
                  <a:schemeClr val="tx2"/>
                </a:solidFill>
              </a:rPr>
              <a:t>镜和物镜都是凸透</a:t>
            </a:r>
            <a:r>
              <a:rPr lang="zh-CN" altLang="en-US" sz="2800" b="1" dirty="0" smtClean="0">
                <a:solidFill>
                  <a:schemeClr val="tx2"/>
                </a:solidFill>
              </a:rPr>
              <a:t>镜，  </a:t>
            </a:r>
            <a:r>
              <a:rPr lang="en-US" altLang="zh-CN" sz="2800" b="1" i="1" dirty="0">
                <a:solidFill>
                  <a:schemeClr val="tx2"/>
                </a:solidFill>
              </a:rPr>
              <a:t>f</a:t>
            </a:r>
            <a:r>
              <a:rPr lang="zh-CN" altLang="en-US" sz="2800" b="1" baseline="-25000" dirty="0">
                <a:solidFill>
                  <a:schemeClr val="tx2"/>
                </a:solidFill>
              </a:rPr>
              <a:t>物</a:t>
            </a:r>
            <a:r>
              <a:rPr lang="zh-CN" altLang="en-US" sz="2800" b="1" dirty="0">
                <a:solidFill>
                  <a:schemeClr val="tx2"/>
                </a:solidFill>
              </a:rPr>
              <a:t>＞</a:t>
            </a:r>
            <a:r>
              <a:rPr lang="en-US" altLang="zh-CN" sz="2800" b="1" i="1" dirty="0">
                <a:solidFill>
                  <a:schemeClr val="tx2"/>
                </a:solidFill>
              </a:rPr>
              <a:t>f</a:t>
            </a:r>
            <a:r>
              <a:rPr lang="zh-CN" altLang="en-US" sz="2800" b="1" baseline="-25000" dirty="0">
                <a:solidFill>
                  <a:schemeClr val="tx2"/>
                </a:solidFill>
              </a:rPr>
              <a:t>目。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211564" y="2715752"/>
            <a:ext cx="53847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．开普勒望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远镜的原理： </a:t>
            </a: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442828" y="3448675"/>
            <a:ext cx="6444805" cy="113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  <a:spcBef>
                <a:spcPts val="0"/>
              </a:spcBef>
            </a:pPr>
            <a:r>
              <a:rPr lang="zh-CN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物镜</a:t>
            </a:r>
            <a:r>
              <a:rPr lang="zh-CN" altLang="en-US" sz="2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：相当于照相机的镜头</a:t>
            </a:r>
            <a:r>
              <a:rPr lang="zh-CN" altLang="en-US" sz="26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sz="2600" b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成倒立缩小的实像</a:t>
            </a:r>
            <a:r>
              <a:rPr lang="zh-CN" altLang="en-US" sz="2600" b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6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392113" y="4581293"/>
            <a:ext cx="6546235" cy="107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</a:pPr>
            <a:r>
              <a:rPr lang="zh-C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目镜</a:t>
            </a:r>
            <a:r>
              <a:rPr lang="zh-CN" alt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：相当</a:t>
            </a:r>
            <a:r>
              <a:rPr lang="zh-CN" altLang="en-US" sz="2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于放</a:t>
            </a:r>
            <a:r>
              <a:rPr lang="zh-CN" alt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</a:t>
            </a:r>
            <a:r>
              <a:rPr lang="zh-CN" altLang="en-US" sz="2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镜，成</a:t>
            </a:r>
            <a:r>
              <a:rPr lang="zh-CN" alt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正立放大的虚</a:t>
            </a:r>
            <a:r>
              <a:rPr lang="zh-CN" altLang="en-US" sz="2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像，</a:t>
            </a:r>
            <a:r>
              <a:rPr lang="zh-CN" altLang="en-US" sz="26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把物镜所成的</a:t>
            </a:r>
            <a:r>
              <a:rPr lang="zh-CN" altLang="en-US" sz="26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像放大。</a:t>
            </a:r>
            <a:endParaRPr lang="zh-CN" altLang="en-US" sz="2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2"/>
          <p:cNvSpPr txBox="1"/>
          <p:nvPr/>
        </p:nvSpPr>
        <p:spPr bwMode="auto">
          <a:xfrm>
            <a:off x="1211564" y="-39112"/>
            <a:ext cx="300595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二、望远镜</a:t>
            </a:r>
            <a:endParaRPr lang="zh-CN" altLang="en-US" sz="4400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3337" name="ShockwaveFlash1" r:id="rId2" imgW="1828571" imgH="1828571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6" name="Picture 14" descr="眼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1033" y="1732325"/>
            <a:ext cx="2654300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302382" y="704951"/>
            <a:ext cx="1223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800" b="1">
                <a:solidFill>
                  <a:srgbClr val="0066CC"/>
                </a:solidFill>
              </a:rPr>
              <a:t>视角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030089" y="663052"/>
            <a:ext cx="848277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 smtClean="0">
                <a:solidFill>
                  <a:schemeClr val="tx2"/>
                </a:solidFill>
                <a:latin typeface="宋体" panose="02010600030101010101" pitchFamily="2" charset="-122"/>
              </a:rPr>
              <a:t>：</a:t>
            </a:r>
            <a:r>
              <a:rPr kumimoji="0" lang="zh-CN" altLang="en-US" sz="2800" b="1" dirty="0" smtClean="0">
                <a:solidFill>
                  <a:schemeClr val="tx2"/>
                </a:solidFill>
                <a:latin typeface="宋体" panose="02010600030101010101" pitchFamily="2" charset="-122"/>
              </a:rPr>
              <a:t>从</a:t>
            </a:r>
            <a:r>
              <a:rPr kumimoji="0" lang="zh-CN" altLang="en-US" sz="2800" b="1" dirty="0">
                <a:solidFill>
                  <a:schemeClr val="tx2"/>
                </a:solidFill>
                <a:latin typeface="宋体" panose="02010600030101010101" pitchFamily="2" charset="-122"/>
              </a:rPr>
              <a:t>眼睛的中心向物体两端所引的两条直线的夹角。</a:t>
            </a:r>
            <a:endParaRPr kumimoji="0" lang="en-US" altLang="zh-CN" sz="2800" b="1" dirty="0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28677" name="Tree"/>
          <p:cNvSpPr>
            <a:spLocks noEditPoints="1" noChangeArrowheads="1"/>
          </p:cNvSpPr>
          <p:nvPr/>
        </p:nvSpPr>
        <p:spPr bwMode="auto">
          <a:xfrm>
            <a:off x="2225409" y="1713275"/>
            <a:ext cx="1216025" cy="23399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2990584" y="1759312"/>
            <a:ext cx="5446713" cy="1484313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V="1">
            <a:off x="3081072" y="2343512"/>
            <a:ext cx="5310187" cy="1755775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80" name="Arc 8"/>
          <p:cNvSpPr/>
          <p:nvPr/>
        </p:nvSpPr>
        <p:spPr bwMode="auto">
          <a:xfrm rot="21501807" flipH="1">
            <a:off x="6049697" y="2610211"/>
            <a:ext cx="136525" cy="496888"/>
          </a:xfrm>
          <a:custGeom>
            <a:avLst/>
            <a:gdLst>
              <a:gd name="G0" fmla="+- 0 0 0"/>
              <a:gd name="G1" fmla="+- 21147 0 0"/>
              <a:gd name="G2" fmla="+- 21600 0 0"/>
              <a:gd name="T0" fmla="*/ 4402 w 21600"/>
              <a:gd name="T1" fmla="*/ 0 h 42134"/>
              <a:gd name="T2" fmla="*/ 5111 w 21600"/>
              <a:gd name="T3" fmla="*/ 42134 h 42134"/>
              <a:gd name="T4" fmla="*/ 0 w 21600"/>
              <a:gd name="T5" fmla="*/ 21147 h 42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134" fill="none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</a:path>
              <a:path w="21600" h="42134" stroke="0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  <a:lnTo>
                  <a:pt x="0" y="21147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81" name="Arc 9"/>
          <p:cNvSpPr/>
          <p:nvPr/>
        </p:nvSpPr>
        <p:spPr bwMode="auto">
          <a:xfrm rot="-130512">
            <a:off x="7624497" y="2570525"/>
            <a:ext cx="90487" cy="447675"/>
          </a:xfrm>
          <a:custGeom>
            <a:avLst/>
            <a:gdLst>
              <a:gd name="G0" fmla="+- 0 0 0"/>
              <a:gd name="G1" fmla="+- 21147 0 0"/>
              <a:gd name="G2" fmla="+- 21600 0 0"/>
              <a:gd name="T0" fmla="*/ 4402 w 21600"/>
              <a:gd name="T1" fmla="*/ 0 h 42134"/>
              <a:gd name="T2" fmla="*/ 5111 w 21600"/>
              <a:gd name="T3" fmla="*/ 42134 h 42134"/>
              <a:gd name="T4" fmla="*/ 0 w 21600"/>
              <a:gd name="T5" fmla="*/ 21147 h 42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134" fill="none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</a:path>
              <a:path w="21600" h="42134" stroke="0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  <a:lnTo>
                  <a:pt x="0" y="21147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3118702" y="4823709"/>
            <a:ext cx="55356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zh-CN" altLang="en-US" sz="2800">
                <a:solidFill>
                  <a:srgbClr val="0066CC"/>
                </a:solidFill>
                <a:latin typeface="宋体" panose="02010600030101010101" pitchFamily="2" charset="-122"/>
              </a:rPr>
              <a:t>视角与什么因素有关？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5962383" y="2568937"/>
            <a:ext cx="584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3200" i="1">
                <a:solidFill>
                  <a:srgbClr val="0066CC"/>
                </a:solidFill>
                <a:latin typeface="Symbol" panose="05050102010706020507" pitchFamily="18" charset="2"/>
                <a:ea typeface="楷体_GB2312" charset="-122"/>
              </a:rPr>
              <a:t>a</a:t>
            </a:r>
            <a:endParaRPr lang="el-GR" altLang="zh-CN" sz="3200" i="1">
              <a:solidFill>
                <a:srgbClr val="0066CC"/>
              </a:solidFill>
              <a:latin typeface="楷体_GB2312" charset="-122"/>
              <a:ea typeface="楷体_GB2312" charset="-122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7267309" y="2478450"/>
            <a:ext cx="449263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 rIns="0" bIns="10800">
            <a:spAutoFit/>
          </a:bodyPr>
          <a:lstStyle/>
          <a:p>
            <a:pPr algn="ctr"/>
            <a:r>
              <a:rPr lang="en-US" altLang="zh-CN" sz="3200" i="1">
                <a:solidFill>
                  <a:srgbClr val="0066CC"/>
                </a:solidFill>
                <a:latin typeface="Symbol" panose="05050102010706020507" pitchFamily="18" charset="2"/>
                <a:ea typeface="楷体_GB2312" charset="-122"/>
              </a:rPr>
              <a:t>a</a:t>
            </a:r>
            <a:endParaRPr lang="el-GR" altLang="zh-CN" sz="3200" i="1">
              <a:solidFill>
                <a:srgbClr val="0066CC"/>
              </a:solidFill>
              <a:latin typeface="楷体_GB2312" charset="-122"/>
              <a:ea typeface="楷体_GB231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77" grpId="0" animBg="1"/>
      <p:bldP spid="28678" grpId="0" animBg="1"/>
      <p:bldP spid="28679" grpId="0" animBg="1"/>
      <p:bldP spid="28680" grpId="0" animBg="1"/>
      <p:bldP spid="28681" grpId="0" animBg="1"/>
      <p:bldP spid="28682" grpId="0"/>
      <p:bldP spid="28684" grpId="0"/>
      <p:bldP spid="286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6" name="Picture 36" descr="眼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38882">
            <a:off x="8271879" y="4070350"/>
            <a:ext cx="75247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5" name="Picture 35" descr="眼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38882">
            <a:off x="8297637" y="2224088"/>
            <a:ext cx="75247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Line 3"/>
          <p:cNvSpPr>
            <a:spLocks noChangeShapeType="1"/>
          </p:cNvSpPr>
          <p:nvPr/>
        </p:nvSpPr>
        <p:spPr bwMode="auto">
          <a:xfrm flipV="1">
            <a:off x="2555090" y="2630487"/>
            <a:ext cx="5923522" cy="557174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5" name="Tree"/>
          <p:cNvSpPr>
            <a:spLocks noEditPoints="1" noChangeArrowheads="1"/>
          </p:cNvSpPr>
          <p:nvPr/>
        </p:nvSpPr>
        <p:spPr bwMode="auto">
          <a:xfrm>
            <a:off x="2055143" y="1187092"/>
            <a:ext cx="1032479" cy="1984201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2555090" y="1209561"/>
            <a:ext cx="5967972" cy="1420925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6273574" y="1484957"/>
            <a:ext cx="1485900" cy="533400"/>
          </a:xfrm>
          <a:prstGeom prst="wedgeRoundRectCallout">
            <a:avLst>
              <a:gd name="adj1" fmla="val 36228"/>
              <a:gd name="adj2" fmla="val 139426"/>
              <a:gd name="adj3" fmla="val 16667"/>
            </a:avLst>
          </a:prstGeom>
          <a:solidFill>
            <a:schemeClr val="bg1"/>
          </a:solidFill>
          <a:ln w="9525">
            <a:solidFill>
              <a:srgbClr val="3D8F95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2600" b="1">
                <a:solidFill>
                  <a:srgbClr val="FF3300"/>
                </a:solidFill>
                <a:latin typeface="宋体" panose="02010600030101010101" pitchFamily="2" charset="-122"/>
              </a:rPr>
              <a:t>视角大</a:t>
            </a:r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 flipV="1">
            <a:off x="2555090" y="4475161"/>
            <a:ext cx="5923522" cy="447561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39" name="Tree"/>
          <p:cNvSpPr>
            <a:spLocks noEditPoints="1" noChangeArrowheads="1"/>
          </p:cNvSpPr>
          <p:nvPr/>
        </p:nvSpPr>
        <p:spPr bwMode="auto">
          <a:xfrm>
            <a:off x="2108957" y="3624584"/>
            <a:ext cx="892265" cy="1281771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30740" name="Line 20"/>
          <p:cNvSpPr>
            <a:spLocks noChangeShapeType="1"/>
          </p:cNvSpPr>
          <p:nvPr/>
        </p:nvSpPr>
        <p:spPr bwMode="auto">
          <a:xfrm>
            <a:off x="2555090" y="3640952"/>
            <a:ext cx="5923522" cy="808453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3313252" y="492703"/>
            <a:ext cx="3892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0066CC"/>
                </a:solidFill>
                <a:latin typeface="宋体" panose="02010600030101010101" pitchFamily="2" charset="-122"/>
              </a:rPr>
              <a:t>视角与物体大小有关</a:t>
            </a:r>
          </a:p>
        </p:txBody>
      </p:sp>
      <p:sp>
        <p:nvSpPr>
          <p:cNvPr id="30750" name="Arc 30"/>
          <p:cNvSpPr/>
          <p:nvPr/>
        </p:nvSpPr>
        <p:spPr bwMode="auto">
          <a:xfrm rot="13683" flipH="1">
            <a:off x="7259532" y="2357813"/>
            <a:ext cx="45719" cy="387820"/>
          </a:xfrm>
          <a:custGeom>
            <a:avLst/>
            <a:gdLst>
              <a:gd name="G0" fmla="+- 0 0 0"/>
              <a:gd name="G1" fmla="+- 21147 0 0"/>
              <a:gd name="G2" fmla="+- 21600 0 0"/>
              <a:gd name="T0" fmla="*/ 4402 w 21600"/>
              <a:gd name="T1" fmla="*/ 0 h 42134"/>
              <a:gd name="T2" fmla="*/ 5111 w 21600"/>
              <a:gd name="T3" fmla="*/ 42134 h 42134"/>
              <a:gd name="T4" fmla="*/ 0 w 21600"/>
              <a:gd name="T5" fmla="*/ 21147 h 42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134" fill="none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</a:path>
              <a:path w="21600" h="42134" stroke="0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  <a:lnTo>
                  <a:pt x="0" y="21147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6716687" y="2245009"/>
            <a:ext cx="584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3200" i="1">
                <a:solidFill>
                  <a:srgbClr val="0066CC"/>
                </a:solidFill>
                <a:latin typeface="Symbol" panose="05050102010706020507" pitchFamily="18" charset="2"/>
                <a:ea typeface="楷体_GB2312" charset="-122"/>
              </a:rPr>
              <a:t>a</a:t>
            </a:r>
            <a:endParaRPr lang="el-GR" altLang="zh-CN" sz="3200" i="1">
              <a:solidFill>
                <a:srgbClr val="0066CC"/>
              </a:solidFill>
              <a:latin typeface="楷体_GB2312" charset="-122"/>
              <a:ea typeface="楷体_GB2312" charset="-122"/>
            </a:endParaRPr>
          </a:p>
        </p:txBody>
      </p:sp>
      <p:sp>
        <p:nvSpPr>
          <p:cNvPr id="30752" name="Arc 32"/>
          <p:cNvSpPr/>
          <p:nvPr/>
        </p:nvSpPr>
        <p:spPr bwMode="auto">
          <a:xfrm rot="251695" flipH="1">
            <a:off x="7397524" y="4340225"/>
            <a:ext cx="44450" cy="225425"/>
          </a:xfrm>
          <a:custGeom>
            <a:avLst/>
            <a:gdLst>
              <a:gd name="G0" fmla="+- 0 0 0"/>
              <a:gd name="G1" fmla="+- 21147 0 0"/>
              <a:gd name="G2" fmla="+- 21600 0 0"/>
              <a:gd name="T0" fmla="*/ 4402 w 21600"/>
              <a:gd name="T1" fmla="*/ 0 h 42134"/>
              <a:gd name="T2" fmla="*/ 5111 w 21600"/>
              <a:gd name="T3" fmla="*/ 42134 h 42134"/>
              <a:gd name="T4" fmla="*/ 0 w 21600"/>
              <a:gd name="T5" fmla="*/ 21147 h 42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134" fill="none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</a:path>
              <a:path w="21600" h="42134" stroke="0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  <a:lnTo>
                  <a:pt x="0" y="21147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53" name="AutoShape 33"/>
          <p:cNvSpPr>
            <a:spLocks noChangeArrowheads="1"/>
          </p:cNvSpPr>
          <p:nvPr/>
        </p:nvSpPr>
        <p:spPr bwMode="auto">
          <a:xfrm>
            <a:off x="6496618" y="3504267"/>
            <a:ext cx="1350962" cy="495300"/>
          </a:xfrm>
          <a:prstGeom prst="wedgeRoundRectCallout">
            <a:avLst>
              <a:gd name="adj1" fmla="val 37816"/>
              <a:gd name="adj2" fmla="val 126298"/>
              <a:gd name="adj3" fmla="val 16667"/>
            </a:avLst>
          </a:prstGeom>
          <a:solidFill>
            <a:schemeClr val="bg1"/>
          </a:solidFill>
          <a:ln w="9525">
            <a:solidFill>
              <a:srgbClr val="3D8F95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2600" b="1">
                <a:solidFill>
                  <a:srgbClr val="FF3300"/>
                </a:solidFill>
                <a:latin typeface="宋体" panose="02010600030101010101" pitchFamily="2" charset="-122"/>
              </a:rPr>
              <a:t>视角小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6813324" y="4114800"/>
            <a:ext cx="584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3200" i="1">
                <a:solidFill>
                  <a:srgbClr val="0066CC"/>
                </a:solidFill>
                <a:latin typeface="Symbol" panose="05050102010706020507" pitchFamily="18" charset="2"/>
                <a:ea typeface="楷体_GB2312" charset="-122"/>
              </a:rPr>
              <a:t>a</a:t>
            </a:r>
            <a:endParaRPr lang="el-GR" altLang="zh-CN" sz="3200" i="1">
              <a:solidFill>
                <a:srgbClr val="0066CC"/>
              </a:solidFill>
              <a:latin typeface="楷体_GB2312" charset="-122"/>
              <a:ea typeface="楷体_GB2312" charset="-122"/>
            </a:endParaRPr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1008690" y="5201235"/>
            <a:ext cx="8819110" cy="5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宋体" panose="02010600030101010101" pitchFamily="2" charset="-122"/>
              </a:rPr>
              <a:t>    </a:t>
            </a:r>
            <a:r>
              <a:rPr lang="zh-CN" altLang="en-US" sz="2800" b="1">
                <a:solidFill>
                  <a:schemeClr val="tx2"/>
                </a:solidFill>
                <a:latin typeface="宋体" panose="02010600030101010101" pitchFamily="2" charset="-122"/>
              </a:rPr>
              <a:t>距离相等时，大物体的视角大，小物体的视角小。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6" grpId="0" animBg="1"/>
      <p:bldP spid="30728" grpId="0" animBg="1" autoUpdateAnimBg="0"/>
      <p:bldP spid="30737" grpId="0" animBg="1"/>
      <p:bldP spid="30740" grpId="0" animBg="1"/>
      <p:bldP spid="30749" grpId="0"/>
      <p:bldP spid="30750" grpId="0" animBg="1"/>
      <p:bldP spid="30751" grpId="0"/>
      <p:bldP spid="30752" grpId="0" animBg="1"/>
      <p:bldP spid="30753" grpId="0" animBg="1" autoUpdateAnimBg="0"/>
      <p:bldP spid="30754" grpId="0"/>
      <p:bldP spid="30758" grpId="0"/>
      <p:bldP spid="3075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48" name="Picture 40" descr="眼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38882">
            <a:off x="8557647" y="3764567"/>
            <a:ext cx="609964" cy="60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49" name="Picture 41" descr="眼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38882">
            <a:off x="8557648" y="1786802"/>
            <a:ext cx="609964" cy="60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Line 3"/>
          <p:cNvSpPr>
            <a:spLocks noChangeShapeType="1"/>
          </p:cNvSpPr>
          <p:nvPr/>
        </p:nvSpPr>
        <p:spPr bwMode="auto">
          <a:xfrm flipV="1">
            <a:off x="2357645" y="2120739"/>
            <a:ext cx="6370695" cy="661832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2357645" y="1274343"/>
            <a:ext cx="6370695" cy="81913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6970412" y="1247752"/>
            <a:ext cx="1276550" cy="432380"/>
          </a:xfrm>
          <a:prstGeom prst="wedgeRoundRectCallout">
            <a:avLst>
              <a:gd name="adj1" fmla="val 48905"/>
              <a:gd name="adj2" fmla="val 148467"/>
              <a:gd name="adj3" fmla="val 16667"/>
            </a:avLst>
          </a:prstGeom>
          <a:noFill/>
          <a:ln w="9525">
            <a:solidFill>
              <a:srgbClr val="3D8F95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2600">
                <a:solidFill>
                  <a:srgbClr val="FF0000"/>
                </a:solidFill>
                <a:latin typeface="宋体" panose="02010600030101010101" pitchFamily="2" charset="-122"/>
              </a:rPr>
              <a:t>视角小</a:t>
            </a:r>
          </a:p>
        </p:txBody>
      </p:sp>
      <p:sp>
        <p:nvSpPr>
          <p:cNvPr id="43038" name="Line 30"/>
          <p:cNvSpPr>
            <a:spLocks noChangeShapeType="1"/>
          </p:cNvSpPr>
          <p:nvPr/>
        </p:nvSpPr>
        <p:spPr bwMode="auto">
          <a:xfrm flipV="1">
            <a:off x="4307466" y="4089415"/>
            <a:ext cx="4400227" cy="428377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40" name="Tree"/>
          <p:cNvSpPr>
            <a:spLocks noEditPoints="1" noChangeArrowheads="1"/>
          </p:cNvSpPr>
          <p:nvPr/>
        </p:nvSpPr>
        <p:spPr bwMode="auto">
          <a:xfrm>
            <a:off x="1901363" y="1247077"/>
            <a:ext cx="888337" cy="1520839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43041" name="Line 33"/>
          <p:cNvSpPr>
            <a:spLocks noChangeShapeType="1"/>
          </p:cNvSpPr>
          <p:nvPr/>
        </p:nvSpPr>
        <p:spPr bwMode="auto">
          <a:xfrm>
            <a:off x="4307465" y="3002535"/>
            <a:ext cx="4400227" cy="1068702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44" name="Text Box 36"/>
          <p:cNvSpPr txBox="1">
            <a:spLocks noChangeArrowheads="1"/>
          </p:cNvSpPr>
          <p:nvPr/>
        </p:nvSpPr>
        <p:spPr bwMode="auto">
          <a:xfrm>
            <a:off x="3154751" y="416316"/>
            <a:ext cx="38779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0066CC"/>
                </a:solidFill>
                <a:latin typeface="宋体" panose="02010600030101010101" pitchFamily="2" charset="-122"/>
              </a:rPr>
              <a:t>视角与物体远近有关</a:t>
            </a:r>
          </a:p>
        </p:txBody>
      </p:sp>
      <p:sp>
        <p:nvSpPr>
          <p:cNvPr id="43045" name="Text Box 37"/>
          <p:cNvSpPr txBox="1">
            <a:spLocks noChangeArrowheads="1"/>
          </p:cNvSpPr>
          <p:nvPr/>
        </p:nvSpPr>
        <p:spPr bwMode="auto">
          <a:xfrm>
            <a:off x="1101124" y="4614754"/>
            <a:ext cx="872485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0" lang="zh-CN" altLang="en-US" sz="2800" b="1" dirty="0">
                <a:solidFill>
                  <a:schemeClr val="tx2"/>
                </a:solidFill>
                <a:latin typeface="宋体" panose="02010600030101010101" pitchFamily="2" charset="-122"/>
              </a:rPr>
              <a:t>    物体大小一定时，看近处的物体，视角大</a:t>
            </a:r>
            <a:r>
              <a:rPr kumimoji="0" lang="zh-CN" altLang="en-US" sz="2800" b="1" dirty="0" smtClean="0">
                <a:solidFill>
                  <a:schemeClr val="tx2"/>
                </a:solidFill>
                <a:latin typeface="宋体" panose="02010600030101010101" pitchFamily="2" charset="-122"/>
              </a:rPr>
              <a:t>，看远</a:t>
            </a:r>
            <a:r>
              <a:rPr kumimoji="0" lang="zh-CN" altLang="en-US" sz="2800" b="1" dirty="0">
                <a:solidFill>
                  <a:schemeClr val="tx2"/>
                </a:solidFill>
                <a:latin typeface="宋体" panose="02010600030101010101" pitchFamily="2" charset="-122"/>
              </a:rPr>
              <a:t>处的物</a:t>
            </a:r>
            <a:r>
              <a:rPr kumimoji="0" lang="zh-CN" altLang="en-US" sz="2800" b="1" dirty="0" smtClean="0">
                <a:solidFill>
                  <a:schemeClr val="tx2"/>
                </a:solidFill>
                <a:latin typeface="宋体" panose="02010600030101010101" pitchFamily="2" charset="-122"/>
              </a:rPr>
              <a:t>体，视</a:t>
            </a:r>
            <a:r>
              <a:rPr kumimoji="0" lang="zh-CN" altLang="en-US" sz="2800" b="1" dirty="0">
                <a:solidFill>
                  <a:schemeClr val="tx2"/>
                </a:solidFill>
                <a:latin typeface="宋体" panose="02010600030101010101" pitchFamily="2" charset="-122"/>
              </a:rPr>
              <a:t>角小。</a:t>
            </a:r>
          </a:p>
        </p:txBody>
      </p:sp>
      <p:sp>
        <p:nvSpPr>
          <p:cNvPr id="43047" name="AutoShape 39"/>
          <p:cNvSpPr>
            <a:spLocks noChangeArrowheads="1"/>
          </p:cNvSpPr>
          <p:nvPr/>
        </p:nvSpPr>
        <p:spPr bwMode="auto">
          <a:xfrm>
            <a:off x="6932353" y="3128112"/>
            <a:ext cx="1441179" cy="468411"/>
          </a:xfrm>
          <a:prstGeom prst="wedgeRoundRectCallout">
            <a:avLst>
              <a:gd name="adj1" fmla="val 43070"/>
              <a:gd name="adj2" fmla="val 145265"/>
              <a:gd name="adj3" fmla="val 16667"/>
            </a:avLst>
          </a:prstGeom>
          <a:noFill/>
          <a:ln w="9525">
            <a:solidFill>
              <a:srgbClr val="3D8F95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2600">
                <a:solidFill>
                  <a:srgbClr val="FF0000"/>
                </a:solidFill>
                <a:latin typeface="宋体" panose="02010600030101010101" pitchFamily="2" charset="-122"/>
              </a:rPr>
              <a:t>视角大</a:t>
            </a:r>
          </a:p>
        </p:txBody>
      </p:sp>
      <p:sp>
        <p:nvSpPr>
          <p:cNvPr id="43051" name="Arc 43"/>
          <p:cNvSpPr/>
          <p:nvPr/>
        </p:nvSpPr>
        <p:spPr bwMode="auto">
          <a:xfrm rot="13683" flipH="1">
            <a:off x="7967951" y="3929208"/>
            <a:ext cx="53814" cy="217871"/>
          </a:xfrm>
          <a:custGeom>
            <a:avLst/>
            <a:gdLst>
              <a:gd name="G0" fmla="+- 0 0 0"/>
              <a:gd name="G1" fmla="+- 21147 0 0"/>
              <a:gd name="G2" fmla="+- 21600 0 0"/>
              <a:gd name="T0" fmla="*/ 4402 w 21600"/>
              <a:gd name="T1" fmla="*/ 0 h 42134"/>
              <a:gd name="T2" fmla="*/ 5111 w 21600"/>
              <a:gd name="T3" fmla="*/ 42134 h 42134"/>
              <a:gd name="T4" fmla="*/ 0 w 21600"/>
              <a:gd name="T5" fmla="*/ 21147 h 42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134" fill="none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</a:path>
              <a:path w="21600" h="42134" stroke="0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  <a:lnTo>
                  <a:pt x="0" y="21147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52" name="Text Box 44"/>
          <p:cNvSpPr txBox="1">
            <a:spLocks noChangeArrowheads="1"/>
          </p:cNvSpPr>
          <p:nvPr/>
        </p:nvSpPr>
        <p:spPr bwMode="auto">
          <a:xfrm>
            <a:off x="7436811" y="1771359"/>
            <a:ext cx="47355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i="1">
                <a:solidFill>
                  <a:srgbClr val="0066CC"/>
                </a:solidFill>
                <a:latin typeface="Symbol" panose="05050102010706020507" pitchFamily="18" charset="2"/>
                <a:ea typeface="楷体_GB2312" charset="-122"/>
              </a:rPr>
              <a:t>a</a:t>
            </a:r>
            <a:endParaRPr lang="el-GR" altLang="zh-CN" sz="3200" i="1">
              <a:solidFill>
                <a:srgbClr val="0066CC"/>
              </a:solidFill>
              <a:latin typeface="楷体_GB2312" charset="-122"/>
              <a:ea typeface="楷体_GB2312" charset="-122"/>
            </a:endParaRPr>
          </a:p>
        </p:txBody>
      </p:sp>
      <p:sp>
        <p:nvSpPr>
          <p:cNvPr id="43053" name="Arc 45"/>
          <p:cNvSpPr/>
          <p:nvPr/>
        </p:nvSpPr>
        <p:spPr bwMode="auto">
          <a:xfrm rot="21564251" flipH="1">
            <a:off x="7934239" y="2018918"/>
            <a:ext cx="78205" cy="187152"/>
          </a:xfrm>
          <a:custGeom>
            <a:avLst/>
            <a:gdLst>
              <a:gd name="G0" fmla="+- 0 0 0"/>
              <a:gd name="G1" fmla="+- 21147 0 0"/>
              <a:gd name="G2" fmla="+- 21600 0 0"/>
              <a:gd name="T0" fmla="*/ 4402 w 21600"/>
              <a:gd name="T1" fmla="*/ 0 h 42134"/>
              <a:gd name="T2" fmla="*/ 5111 w 21600"/>
              <a:gd name="T3" fmla="*/ 42134 h 42134"/>
              <a:gd name="T4" fmla="*/ 0 w 21600"/>
              <a:gd name="T5" fmla="*/ 21147 h 42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134" fill="none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</a:path>
              <a:path w="21600" h="42134" stroke="0" extrusionOk="0">
                <a:moveTo>
                  <a:pt x="4401" y="0"/>
                </a:moveTo>
                <a:cubicBezTo>
                  <a:pt x="14419" y="2085"/>
                  <a:pt x="21600" y="10914"/>
                  <a:pt x="21600" y="21147"/>
                </a:cubicBezTo>
                <a:cubicBezTo>
                  <a:pt x="21600" y="31107"/>
                  <a:pt x="14788" y="39776"/>
                  <a:pt x="5110" y="42133"/>
                </a:cubicBezTo>
                <a:lnTo>
                  <a:pt x="0" y="21147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55" name="Text Box 47"/>
          <p:cNvSpPr txBox="1">
            <a:spLocks noChangeArrowheads="1"/>
          </p:cNvSpPr>
          <p:nvPr/>
        </p:nvSpPr>
        <p:spPr bwMode="auto">
          <a:xfrm>
            <a:off x="7351261" y="3755325"/>
            <a:ext cx="47355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i="1">
                <a:solidFill>
                  <a:srgbClr val="0066CC"/>
                </a:solidFill>
                <a:latin typeface="Symbol" panose="05050102010706020507" pitchFamily="18" charset="2"/>
                <a:ea typeface="楷体_GB2312" charset="-122"/>
              </a:rPr>
              <a:t>a</a:t>
            </a:r>
            <a:endParaRPr lang="el-GR" altLang="zh-CN" sz="3200" i="1">
              <a:solidFill>
                <a:srgbClr val="0066CC"/>
              </a:solidFill>
              <a:latin typeface="楷体_GB2312" charset="-122"/>
              <a:ea typeface="楷体_GB2312" charset="-122"/>
            </a:endParaRPr>
          </a:p>
        </p:txBody>
      </p:sp>
      <p:sp>
        <p:nvSpPr>
          <p:cNvPr id="27" name="Tree"/>
          <p:cNvSpPr>
            <a:spLocks noEditPoints="1" noChangeArrowheads="1"/>
          </p:cNvSpPr>
          <p:nvPr/>
        </p:nvSpPr>
        <p:spPr bwMode="auto">
          <a:xfrm>
            <a:off x="3878328" y="2978775"/>
            <a:ext cx="888337" cy="1520839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  <p:bldP spid="43014" grpId="0" animBg="1"/>
      <p:bldP spid="43016" grpId="0" animBg="1" autoUpdateAnimBg="0"/>
      <p:bldP spid="43038" grpId="0" animBg="1"/>
      <p:bldP spid="43041" grpId="0" animBg="1"/>
      <p:bldP spid="43044" grpId="0"/>
      <p:bldP spid="43045" grpId="0"/>
      <p:bldP spid="43047" grpId="0" animBg="1" autoUpdateAnimBg="0"/>
      <p:bldP spid="43051" grpId="0" animBg="1"/>
      <p:bldP spid="43052" grpId="0"/>
      <p:bldP spid="43053" grpId="0" animBg="1"/>
      <p:bldP spid="430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5"/>
          <p:cNvGrpSpPr/>
          <p:nvPr/>
        </p:nvGrpSpPr>
        <p:grpSpPr bwMode="auto">
          <a:xfrm>
            <a:off x="1156907" y="111923"/>
            <a:ext cx="2254116" cy="675262"/>
            <a:chOff x="295262" y="613719"/>
            <a:chExt cx="2000746" cy="5064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圆角矩形 5"/>
            <p:cNvSpPr>
              <a:spLocks noChangeArrowheads="1"/>
            </p:cNvSpPr>
            <p:nvPr/>
          </p:nvSpPr>
          <p:spPr bwMode="auto">
            <a:xfrm>
              <a:off x="467544" y="613719"/>
              <a:ext cx="1656184" cy="506432"/>
            </a:xfrm>
            <a:prstGeom prst="roundRect">
              <a:avLst>
                <a:gd name="adj" fmla="val 23657"/>
              </a:avLst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9pPr>
            </a:lstStyle>
            <a:p>
              <a:pPr>
                <a:buFont typeface="Arial" panose="020B0604020202020204" pitchFamily="34" charset="0"/>
                <a:buNone/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295262" y="647650"/>
              <a:ext cx="2000746" cy="438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HY얕은샘물M" pitchFamily="18" charset="-127"/>
                  <a:ea typeface="HY얕은샘물M" pitchFamily="18" charset="-127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zh-CN" altLang="en-US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想想做做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613833" y="1021783"/>
            <a:ext cx="10941051" cy="3219002"/>
          </a:xfrm>
          <a:prstGeom prst="roundRect">
            <a:avLst/>
          </a:prstGeom>
          <a:solidFill>
            <a:srgbClr val="EDF3E9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5" descr="E:\R八物上\第五章 透镜及其应用\第5节 显微镜和望远镜\jpg\1040401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6966" y="1156152"/>
            <a:ext cx="2396198" cy="285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023376" y="1084707"/>
            <a:ext cx="791359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60120">
              <a:lnSpc>
                <a:spcPct val="130000"/>
              </a:lnSpc>
              <a:defRPr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取两个焦距不同的放大镜，一只手握住一个，通过两个透镜看前面的物体（如图</a:t>
            </a:r>
            <a:r>
              <a:rPr lang="zh-CN" altLang="en-US" sz="30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）。调</a:t>
            </a: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整两个放大镜间的距离，直到看得最清楚为</a:t>
            </a:r>
            <a:r>
              <a:rPr lang="zh-CN" altLang="en-US" sz="30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止。物</a:t>
            </a: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体是变大了还是变小了？把两个放大镜的位置前后对调，你有什么新的发现？</a:t>
            </a:r>
          </a:p>
        </p:txBody>
      </p:sp>
      <p:sp>
        <p:nvSpPr>
          <p:cNvPr id="13" name="矩形 12"/>
          <p:cNvSpPr/>
          <p:nvPr/>
        </p:nvSpPr>
        <p:spPr>
          <a:xfrm>
            <a:off x="684422" y="4400544"/>
            <a:ext cx="958101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60120">
              <a:lnSpc>
                <a:spcPct val="130000"/>
              </a:lnSpc>
              <a:defRPr/>
            </a:pPr>
            <a:r>
              <a:rPr lang="zh-CN" altLang="en-US" sz="3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解：把放大倍数较大（焦距较短）的凸透镜放在靠近眼睛的位置时，远处的物体看上去变大了；两个放大镜位置对调以后，远处物体看上去变小</a:t>
            </a:r>
            <a:r>
              <a:rPr lang="zh-CN" altLang="en-US" sz="3000" b="1" dirty="0" smtClean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了。</a:t>
            </a:r>
            <a:endParaRPr lang="en-US" altLang="zh-CN" sz="30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22226" y="1629828"/>
            <a:ext cx="83244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．了解显微镜和望远镜的基本结构。</a:t>
            </a:r>
          </a:p>
          <a:p>
            <a:pPr indent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．知道显微镜将物体放大的原因；知道望远镜“望远”的原因。</a:t>
            </a:r>
          </a:p>
          <a:p>
            <a:pPr indent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方正兰亭黑_GB18030" panose="02000000000000000000" charset="-122"/>
                <a:cs typeface="Times New Roman" panose="02020603050405020304" pitchFamily="18" charset="0"/>
              </a:rPr>
              <a:t>．知道增大视角的方法。</a:t>
            </a:r>
          </a:p>
        </p:txBody>
      </p:sp>
      <p:pic>
        <p:nvPicPr>
          <p:cNvPr id="10" name="Picture 3" descr="E:\导入资料\负责系列\2016-2017\全练\教师素材2016.2.20\教师素材\5化学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5237" y="2143917"/>
            <a:ext cx="2638425" cy="25701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402739" y="105933"/>
            <a:ext cx="3496087" cy="1003300"/>
            <a:chOff x="402739" y="21978"/>
            <a:chExt cx="3496087" cy="1003300"/>
          </a:xfrm>
        </p:grpSpPr>
        <p:sp>
          <p:nvSpPr>
            <p:cNvPr id="13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学 习 目 标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15" name="直接连接符 14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6" name="图片 15" descr="标题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1" name="Picture 7" descr="10404012##伽利略望远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8277" y="1021915"/>
            <a:ext cx="2747963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76387" y="5485849"/>
            <a:ext cx="23797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zh-CN" altLang="en-US" sz="2800" b="1">
                <a:solidFill>
                  <a:srgbClr val="CC00FF"/>
                </a:solidFill>
                <a:latin typeface="宋体" panose="02010600030101010101" pitchFamily="2" charset="-122"/>
              </a:rPr>
              <a:t>伽利略望远镜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344038" y="1160717"/>
            <a:ext cx="3679646" cy="371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7200">
              <a:lnSpc>
                <a:spcPct val="120000"/>
              </a:lnSpc>
            </a:pPr>
            <a:r>
              <a:rPr kumimoji="0" lang="zh-CN" altLang="en-US" sz="2800" b="1" dirty="0" smtClean="0">
                <a:solidFill>
                  <a:schemeClr val="tx2"/>
                </a:solidFill>
                <a:latin typeface="楷体_GB2312" charset="-122"/>
                <a:ea typeface="楷体_GB2312" charset="-122"/>
              </a:rPr>
              <a:t>第</a:t>
            </a:r>
            <a:r>
              <a:rPr kumimoji="0" lang="zh-CN" altLang="en-US" sz="2800" b="1" dirty="0">
                <a:solidFill>
                  <a:schemeClr val="tx2"/>
                </a:solidFill>
                <a:latin typeface="楷体_GB2312" charset="-122"/>
                <a:ea typeface="楷体_GB2312" charset="-122"/>
              </a:rPr>
              <a:t>一个把望远镜指向天空的是伽利略，支持了哥白尼的</a:t>
            </a:r>
            <a:r>
              <a:rPr kumimoji="0" lang="zh-CN" altLang="en-US" sz="2800" b="1" dirty="0">
                <a:solidFill>
                  <a:schemeClr val="tx2"/>
                </a:solidFill>
                <a:latin typeface="宋体" panose="02010600030101010101" pitchFamily="2" charset="-122"/>
                <a:ea typeface="楷体_GB2312" charset="-122"/>
              </a:rPr>
              <a:t>“</a:t>
            </a:r>
            <a:r>
              <a:rPr kumimoji="0" lang="zh-CN" altLang="en-US" sz="2800" b="1" dirty="0">
                <a:solidFill>
                  <a:schemeClr val="tx2"/>
                </a:solidFill>
                <a:latin typeface="楷体_GB2312" charset="-122"/>
                <a:ea typeface="楷体_GB2312" charset="-122"/>
              </a:rPr>
              <a:t>日心说</a:t>
            </a:r>
            <a:r>
              <a:rPr kumimoji="0" lang="zh-CN" altLang="en-US" sz="2800" b="1" dirty="0" smtClean="0">
                <a:solidFill>
                  <a:schemeClr val="tx2"/>
                </a:solidFill>
                <a:latin typeface="宋体" panose="02010600030101010101" pitchFamily="2" charset="-122"/>
                <a:ea typeface="楷体_GB2312" charset="-122"/>
              </a:rPr>
              <a:t>”</a:t>
            </a:r>
            <a:r>
              <a:rPr kumimoji="0" lang="zh-CN" altLang="en-US" sz="2800" b="1" dirty="0" smtClean="0">
                <a:solidFill>
                  <a:schemeClr val="tx2"/>
                </a:solidFill>
                <a:latin typeface="楷体_GB2312" charset="-122"/>
                <a:ea typeface="楷体_GB2312" charset="-122"/>
              </a:rPr>
              <a:t>。</a:t>
            </a:r>
            <a:endParaRPr kumimoji="0" lang="en-US" altLang="zh-CN" sz="2800" b="1" dirty="0" smtClean="0">
              <a:solidFill>
                <a:schemeClr val="tx2"/>
              </a:solidFill>
              <a:latin typeface="楷体_GB2312" charset="-122"/>
              <a:ea typeface="楷体_GB2312" charset="-122"/>
            </a:endParaRPr>
          </a:p>
          <a:p>
            <a:pPr indent="457200">
              <a:lnSpc>
                <a:spcPct val="120000"/>
              </a:lnSpc>
            </a:pPr>
            <a:r>
              <a:rPr kumimoji="0" lang="zh-CN" altLang="en-US" sz="2800" b="1" dirty="0" smtClean="0">
                <a:solidFill>
                  <a:schemeClr val="tx2"/>
                </a:solidFill>
                <a:latin typeface="楷体_GB2312" charset="-122"/>
                <a:ea typeface="楷体_GB2312" charset="-122"/>
              </a:rPr>
              <a:t>第</a:t>
            </a:r>
            <a:r>
              <a:rPr kumimoji="0" lang="zh-CN" altLang="en-US" sz="2800" b="1" dirty="0">
                <a:solidFill>
                  <a:schemeClr val="tx2"/>
                </a:solidFill>
                <a:latin typeface="楷体_GB2312" charset="-122"/>
                <a:ea typeface="楷体_GB2312" charset="-122"/>
              </a:rPr>
              <a:t>一个观测到了木星的卫星，太阳黑子和月球上的环形山。</a:t>
            </a:r>
          </a:p>
        </p:txBody>
      </p:sp>
      <p:sp>
        <p:nvSpPr>
          <p:cNvPr id="8" name="TextBox 2"/>
          <p:cNvSpPr txBox="1"/>
          <p:nvPr/>
        </p:nvSpPr>
        <p:spPr bwMode="auto">
          <a:xfrm>
            <a:off x="1211564" y="-39112"/>
            <a:ext cx="357020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三、探索宇宙</a:t>
            </a:r>
            <a:endParaRPr lang="zh-CN" altLang="en-US" sz="4400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176483" y="316750"/>
            <a:ext cx="2808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CN" altLang="en-US" sz="3200" b="1" dirty="0">
                <a:solidFill>
                  <a:srgbClr val="CC00FF"/>
                </a:solidFill>
              </a:rPr>
              <a:t>海王星的发现</a:t>
            </a:r>
          </a:p>
        </p:txBody>
      </p:sp>
      <p:pic>
        <p:nvPicPr>
          <p:cNvPr id="32771" name="Picture 3" descr="海王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381" y="998811"/>
            <a:ext cx="4280783" cy="42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005431" y="1229813"/>
            <a:ext cx="5907211" cy="3784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tIns="44436" rIns="17457" anchor="ctr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　　海王星外观为蓝色，原因是其大气层中的甲烷。海王星大气层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85%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是氢气，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13%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是氦气，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2%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是甲烷， 除此之外还有少量氨气。 海王星可能有一个固态的核，其表面可能覆盖有一层冰</a:t>
            </a:r>
            <a:r>
              <a:rPr lang="zh-CN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。海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王星表面温度为摄氏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-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214</a:t>
            </a:r>
            <a:r>
              <a:rPr lang="zh-CN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度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，表面风速可达每小时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2000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_GB2312" charset="-122"/>
                <a:cs typeface="Times New Roman" panose="02020603050405020304" pitchFamily="18" charset="0"/>
              </a:rPr>
              <a:t>公里。 此外，海王星有磁场和极光。还有因甲烷受太阳照射而产生的烟雾。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388844" y="4599195"/>
            <a:ext cx="26989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CN" altLang="en-US" sz="2400" b="1">
                <a:solidFill>
                  <a:schemeClr val="tx2"/>
                </a:solidFill>
                <a:latin typeface="Verdana" panose="020B0604030504040204" pitchFamily="34" charset="0"/>
              </a:rPr>
              <a:t>哈勃空间望远镜</a:t>
            </a:r>
          </a:p>
        </p:txBody>
      </p:sp>
      <p:pic>
        <p:nvPicPr>
          <p:cNvPr id="33795" name="Picture 3" descr="哈勃空间望远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1539" y="708970"/>
            <a:ext cx="3816350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数字式巡天望远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996" y="708970"/>
            <a:ext cx="3771900" cy="377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99638" y="4632354"/>
            <a:ext cx="29706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数字式巡天望远镜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太阳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7142" y="1228623"/>
            <a:ext cx="4019947" cy="261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503614" y="587272"/>
            <a:ext cx="384930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0066CC"/>
                </a:solidFill>
                <a:latin typeface="宋体" panose="02010600030101010101" pitchFamily="2" charset="-122"/>
              </a:rPr>
              <a:t>广阔无垠的宇宙 </a:t>
            </a:r>
          </a:p>
        </p:txBody>
      </p:sp>
      <p:pic>
        <p:nvPicPr>
          <p:cNvPr id="36868" name="Picture 4" descr="u=1743814486,1363865900&amp;fm=51&amp;g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2989" y="1228622"/>
            <a:ext cx="3240969" cy="266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392113" y="2931503"/>
            <a:ext cx="3471863" cy="2366221"/>
          </a:xfrm>
          <a:prstGeom prst="wedgeRoundRectCallout">
            <a:avLst>
              <a:gd name="adj1" fmla="val 76468"/>
              <a:gd name="adj2" fmla="val -7472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zh-CN" altLang="en-US" sz="2400">
              <a:ea typeface="楷体_GB2312" charset="-122"/>
            </a:endParaRPr>
          </a:p>
        </p:txBody>
      </p:sp>
      <p:pic>
        <p:nvPicPr>
          <p:cNvPr id="36870" name="Picture 6" descr="u=1928744401,3372011437&amp;fm=51&amp;g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009" y="3020042"/>
            <a:ext cx="2838070" cy="21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027114" y="5280480"/>
            <a:ext cx="31607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宋体" panose="02010600030101010101" pitchFamily="2" charset="-122"/>
              </a:rPr>
              <a:t> 地球和月亮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648200" y="3966617"/>
            <a:ext cx="2033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宋体" panose="02010600030101010101" pitchFamily="2" charset="-122"/>
              </a:rPr>
              <a:t> 太阳系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7672389" y="4038055"/>
            <a:ext cx="20335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宋体" panose="02010600030101010101" pitchFamily="2" charset="-122"/>
              </a:rPr>
              <a:t> 银河系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24618" y="69942"/>
            <a:ext cx="3496087" cy="1003300"/>
            <a:chOff x="402739" y="21978"/>
            <a:chExt cx="3496087" cy="1003300"/>
          </a:xfrm>
        </p:grpSpPr>
        <p:sp>
          <p:nvSpPr>
            <p:cNvPr id="22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本 课 小 结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24" name="直接连接符 23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5" name="图片 24" descr="标题2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  <p:sp>
        <p:nvSpPr>
          <p:cNvPr id="18" name="文本框 17409"/>
          <p:cNvSpPr txBox="1">
            <a:spLocks noChangeArrowheads="1"/>
          </p:cNvSpPr>
          <p:nvPr/>
        </p:nvSpPr>
        <p:spPr bwMode="auto">
          <a:xfrm>
            <a:off x="376746" y="2143985"/>
            <a:ext cx="699044" cy="257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/>
          <a:p>
            <a:r>
              <a:rPr lang="zh-CN" altLang="en-US" sz="2800" b="1" dirty="0">
                <a:latin typeface="楷体_GB2312" charset="-122"/>
              </a:rPr>
              <a:t>显微镜和望远镜</a:t>
            </a:r>
          </a:p>
        </p:txBody>
      </p:sp>
      <p:sp>
        <p:nvSpPr>
          <p:cNvPr id="19" name="矩形 18"/>
          <p:cNvSpPr/>
          <p:nvPr/>
        </p:nvSpPr>
        <p:spPr bwMode="auto">
          <a:xfrm>
            <a:off x="1581458" y="1633591"/>
            <a:ext cx="144947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显微镜 </a:t>
            </a:r>
          </a:p>
        </p:txBody>
      </p:sp>
      <p:sp>
        <p:nvSpPr>
          <p:cNvPr id="26" name="矩形 25"/>
          <p:cNvSpPr/>
          <p:nvPr/>
        </p:nvSpPr>
        <p:spPr bwMode="auto">
          <a:xfrm>
            <a:off x="3904950" y="2371859"/>
            <a:ext cx="6697486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物镜：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&gt;2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，成倒立、缩小的实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像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目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镜：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u&lt; f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，成正立、放大的虚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像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视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从眼睛的中心向物体两端所引的两条直线的夹角</a:t>
            </a:r>
          </a:p>
        </p:txBody>
      </p:sp>
      <p:sp>
        <p:nvSpPr>
          <p:cNvPr id="27" name="矩形 26"/>
          <p:cNvSpPr/>
          <p:nvPr/>
        </p:nvSpPr>
        <p:spPr bwMode="auto">
          <a:xfrm>
            <a:off x="3030928" y="1192757"/>
            <a:ext cx="7348051" cy="1303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物镜：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，成倒立、放大的实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像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目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镜：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，成正立、放大的虚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像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1462472" y="3461078"/>
            <a:ext cx="2442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望远镜、视角</a:t>
            </a:r>
          </a:p>
        </p:txBody>
      </p:sp>
      <p:sp>
        <p:nvSpPr>
          <p:cNvPr id="29" name="矩形 28"/>
          <p:cNvSpPr/>
          <p:nvPr/>
        </p:nvSpPr>
        <p:spPr bwMode="auto">
          <a:xfrm>
            <a:off x="1462472" y="4837687"/>
            <a:ext cx="2109303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探索宇宙</a:t>
            </a:r>
          </a:p>
        </p:txBody>
      </p:sp>
      <p:sp>
        <p:nvSpPr>
          <p:cNvPr id="30" name="左大括号 29"/>
          <p:cNvSpPr/>
          <p:nvPr/>
        </p:nvSpPr>
        <p:spPr bwMode="auto">
          <a:xfrm>
            <a:off x="1228613" y="1885255"/>
            <a:ext cx="277126" cy="3214042"/>
          </a:xfrm>
          <a:prstGeom prst="leftBrace">
            <a:avLst>
              <a:gd name="adj1" fmla="val 128540"/>
              <a:gd name="adj2" fmla="val 50000"/>
            </a:avLst>
          </a:prstGeom>
          <a:noFill/>
          <a:ln w="9525">
            <a:solidFill>
              <a:schemeClr val="tx2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左大括号 30"/>
          <p:cNvSpPr/>
          <p:nvPr/>
        </p:nvSpPr>
        <p:spPr bwMode="auto">
          <a:xfrm>
            <a:off x="2862090" y="1451340"/>
            <a:ext cx="168838" cy="920519"/>
          </a:xfrm>
          <a:prstGeom prst="leftBrace">
            <a:avLst>
              <a:gd name="adj1" fmla="val 128540"/>
              <a:gd name="adj2" fmla="val 50000"/>
            </a:avLst>
          </a:prstGeom>
          <a:noFill/>
          <a:ln w="9525">
            <a:solidFill>
              <a:schemeClr val="tx2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左大括号 31"/>
          <p:cNvSpPr/>
          <p:nvPr/>
        </p:nvSpPr>
        <p:spPr bwMode="auto">
          <a:xfrm>
            <a:off x="3706531" y="2625260"/>
            <a:ext cx="198420" cy="2212427"/>
          </a:xfrm>
          <a:prstGeom prst="leftBrace">
            <a:avLst>
              <a:gd name="adj1" fmla="val 128540"/>
              <a:gd name="adj2" fmla="val 50000"/>
            </a:avLst>
          </a:prstGeom>
          <a:noFill/>
          <a:ln w="9525">
            <a:solidFill>
              <a:schemeClr val="tx2"/>
            </a:solidFill>
            <a:rou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6" grpId="0"/>
      <p:bldP spid="27" grpId="0"/>
      <p:bldP spid="28" grpId="0"/>
      <p:bldP spid="29" grpId="0"/>
      <p:bldP spid="30" grpId="0" animBg="1"/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E:\导入资料\负责系列\2016-2017\全练\教师素材2016.2.20\教师素材\5化学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0123" y="1511264"/>
            <a:ext cx="2638425" cy="25701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34519" y="933474"/>
            <a:ext cx="8278974" cy="500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9pPr>
          </a:lstStyle>
          <a:p>
            <a:pPr indent="539750" algn="just" eaLnBrk="1" hangingPunct="1">
              <a:lnSpc>
                <a:spcPct val="150000"/>
              </a:lnSpc>
              <a:defRPr/>
            </a:pPr>
            <a:r>
              <a:rPr lang="en-US" altLang="zh-CN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dirty="0">
                <a:ea typeface="宋体" panose="02010600030101010101" pitchFamily="2" charset="-122"/>
                <a:cs typeface="Times New Roman" panose="02020603050405020304" pitchFamily="18" charset="0"/>
              </a:rPr>
              <a:t> ．</a:t>
            </a:r>
            <a:r>
              <a:rPr lang="zh-CN" altLang="en-US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显</a:t>
            </a:r>
            <a:r>
              <a:rPr lang="zh-CN" altLang="en-US" sz="2400" dirty="0">
                <a:ea typeface="宋体" panose="02010600030101010101" pitchFamily="2" charset="-122"/>
                <a:cs typeface="Times New Roman" panose="02020603050405020304" pitchFamily="18" charset="0"/>
              </a:rPr>
              <a:t>微镜和望远镜的结构相似：镜筒的两端各有一组</a:t>
            </a:r>
            <a:r>
              <a:rPr lang="en-US" altLang="zh-CN" sz="2400" dirty="0"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dirty="0">
                <a:ea typeface="宋体" panose="02010600030101010101" pitchFamily="2" charset="-122"/>
                <a:cs typeface="Times New Roman" panose="02020603050405020304" pitchFamily="18" charset="0"/>
              </a:rPr>
              <a:t>，每一组的作用都相当于一个</a:t>
            </a:r>
            <a:r>
              <a:rPr lang="en-US" altLang="zh-CN" sz="2400" dirty="0">
                <a:ea typeface="宋体" panose="02010600030101010101" pitchFamily="2" charset="-122"/>
                <a:cs typeface="Times New Roman" panose="02020603050405020304" pitchFamily="18" charset="0"/>
              </a:rPr>
              <a:t>________</a:t>
            </a:r>
            <a:r>
              <a:rPr lang="zh-CN" altLang="en-US" sz="2400" dirty="0">
                <a:ea typeface="宋体" panose="02010600030101010101" pitchFamily="2" charset="-122"/>
                <a:cs typeface="Times New Roman" panose="02020603050405020304" pitchFamily="18" charset="0"/>
              </a:rPr>
              <a:t>，靠近眼睛的叫</a:t>
            </a:r>
            <a:r>
              <a:rPr lang="en-US" altLang="zh-CN" sz="2400" dirty="0">
                <a:ea typeface="宋体" panose="02010600030101010101" pitchFamily="2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 dirty="0">
                <a:ea typeface="宋体" panose="02010600030101010101" pitchFamily="2" charset="-122"/>
                <a:cs typeface="Times New Roman" panose="02020603050405020304" pitchFamily="18" charset="0"/>
              </a:rPr>
              <a:t>，靠近被观察物体的叫</a:t>
            </a:r>
            <a:r>
              <a:rPr lang="en-US" altLang="zh-CN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400" dirty="0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39750" algn="just" eaLnBrk="1" hangingPunct="1">
              <a:lnSpc>
                <a:spcPct val="150000"/>
              </a:lnSpc>
              <a:defRPr/>
            </a:pPr>
            <a:r>
              <a:rPr lang="en-US" altLang="zh-CN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zh-CN" altLang="en-US" sz="2400" dirty="0">
                <a:ea typeface="宋体" panose="02010600030101010101" pitchFamily="2" charset="-122"/>
                <a:cs typeface="Times New Roman" panose="02020603050405020304" pitchFamily="18" charset="0"/>
              </a:rPr>
              <a:t>关于显微镜的物镜和目镜所成的像，下列说法正确的是（       ）</a:t>
            </a:r>
          </a:p>
          <a:p>
            <a:pPr indent="539750" algn="just" eaLnBrk="1" hangingPunct="1">
              <a:lnSpc>
                <a:spcPct val="150000"/>
              </a:lnSpc>
              <a:defRPr/>
            </a:pPr>
            <a:r>
              <a:rPr lang="en-US" altLang="zh-CN" sz="2400" dirty="0"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ea typeface="宋体" panose="02010600030101010101" pitchFamily="2" charset="-122"/>
                <a:cs typeface="Times New Roman" panose="02020603050405020304" pitchFamily="18" charset="0"/>
              </a:rPr>
              <a:t>．目镜成实像，物镜成虚</a:t>
            </a:r>
            <a:r>
              <a:rPr lang="zh-CN" altLang="en-US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像</a:t>
            </a:r>
            <a:endParaRPr lang="en-US" altLang="zh-CN" sz="2400" dirty="0" smtClean="0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39750" algn="just" eaLnBrk="1" hangingPunct="1">
              <a:lnSpc>
                <a:spcPct val="150000"/>
              </a:lnSpc>
              <a:defRPr/>
            </a:pPr>
            <a:r>
              <a:rPr lang="en-US" altLang="zh-CN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2400" dirty="0">
                <a:ea typeface="宋体" panose="02010600030101010101" pitchFamily="2" charset="-122"/>
                <a:cs typeface="Times New Roman" panose="02020603050405020304" pitchFamily="18" charset="0"/>
              </a:rPr>
              <a:t>．物镜成实像，目镜成虚像</a:t>
            </a:r>
          </a:p>
          <a:p>
            <a:pPr indent="539750" algn="just" eaLnBrk="1" hangingPunct="1">
              <a:lnSpc>
                <a:spcPct val="150000"/>
              </a:lnSpc>
              <a:defRPr/>
            </a:pPr>
            <a:r>
              <a:rPr lang="en-US" altLang="zh-CN" sz="2400" dirty="0"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2400" dirty="0">
                <a:ea typeface="宋体" panose="02010600030101010101" pitchFamily="2" charset="-122"/>
                <a:cs typeface="Times New Roman" panose="02020603050405020304" pitchFamily="18" charset="0"/>
              </a:rPr>
              <a:t>．目镜和物镜都成实</a:t>
            </a:r>
            <a:r>
              <a:rPr lang="zh-CN" altLang="en-US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像</a:t>
            </a:r>
            <a:endParaRPr lang="en-US" altLang="zh-CN" sz="2400" dirty="0" smtClean="0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39750" algn="just" eaLnBrk="1" hangingPunct="1">
              <a:lnSpc>
                <a:spcPct val="150000"/>
              </a:lnSpc>
              <a:defRPr/>
            </a:pPr>
            <a:r>
              <a:rPr lang="en-US" altLang="zh-CN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2400" dirty="0">
                <a:ea typeface="宋体" panose="02010600030101010101" pitchFamily="2" charset="-122"/>
                <a:cs typeface="Times New Roman" panose="02020603050405020304" pitchFamily="18" charset="0"/>
              </a:rPr>
              <a:t>．目镜和物镜都成虚</a:t>
            </a:r>
            <a:r>
              <a:rPr lang="zh-CN" altLang="en-US" sz="2400" dirty="0" smtClean="0">
                <a:ea typeface="宋体" panose="02010600030101010101" pitchFamily="2" charset="-122"/>
                <a:cs typeface="Times New Roman" panose="02020603050405020304" pitchFamily="18" charset="0"/>
              </a:rPr>
              <a:t>像</a:t>
            </a:r>
            <a:endParaRPr lang="en-US" altLang="zh-CN" sz="2400" dirty="0" smtClean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1010776" y="3178854"/>
            <a:ext cx="911225" cy="52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2400" smtClean="0">
                <a:solidFill>
                  <a:srgbClr val="FF00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endParaRPr lang="zh-CN" altLang="en-US" sz="2400" dirty="0" smtClean="0">
              <a:solidFill>
                <a:srgbClr val="FF00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76211" y="1511264"/>
            <a:ext cx="1112838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透镜</a:t>
            </a:r>
          </a:p>
        </p:txBody>
      </p:sp>
      <p:sp>
        <p:nvSpPr>
          <p:cNvPr id="20" name="矩形 19"/>
          <p:cNvSpPr/>
          <p:nvPr/>
        </p:nvSpPr>
        <p:spPr>
          <a:xfrm>
            <a:off x="5946775" y="1511264"/>
            <a:ext cx="13906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凸透镜</a:t>
            </a:r>
          </a:p>
        </p:txBody>
      </p:sp>
      <p:sp>
        <p:nvSpPr>
          <p:cNvPr id="22" name="矩形 21"/>
          <p:cNvSpPr/>
          <p:nvPr/>
        </p:nvSpPr>
        <p:spPr>
          <a:xfrm>
            <a:off x="1210134" y="2087466"/>
            <a:ext cx="10096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目镜</a:t>
            </a:r>
          </a:p>
        </p:txBody>
      </p:sp>
      <p:sp>
        <p:nvSpPr>
          <p:cNvPr id="23" name="矩形 22"/>
          <p:cNvSpPr/>
          <p:nvPr/>
        </p:nvSpPr>
        <p:spPr>
          <a:xfrm>
            <a:off x="5319598" y="2087466"/>
            <a:ext cx="10334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物镜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07"/>
          <a:stretch>
            <a:fillRect/>
          </a:stretch>
        </p:blipFill>
        <p:spPr>
          <a:xfrm>
            <a:off x="5750803" y="3322074"/>
            <a:ext cx="2515059" cy="2424332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02739" y="21978"/>
            <a:ext cx="3496087" cy="1003300"/>
            <a:chOff x="402739" y="21978"/>
            <a:chExt cx="3496087" cy="1003300"/>
          </a:xfrm>
        </p:grpSpPr>
        <p:sp>
          <p:nvSpPr>
            <p:cNvPr id="19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课 堂 练 习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26" name="直接连接符 25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图片 26" descr="标题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20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6"/>
          <p:cNvSpPr txBox="1"/>
          <p:nvPr/>
        </p:nvSpPr>
        <p:spPr>
          <a:xfrm>
            <a:off x="731711" y="684835"/>
            <a:ext cx="8403660" cy="48936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30000"/>
              </a:lnSpc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53975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cs typeface="Times New Roman" panose="02020603050405020304" pitchFamily="18" charset="0"/>
              </a:rPr>
              <a:t> 3. </a:t>
            </a:r>
            <a:r>
              <a:rPr lang="zh-CN" altLang="en-US" dirty="0" smtClean="0">
                <a:cs typeface="Times New Roman" panose="02020603050405020304" pitchFamily="18" charset="0"/>
              </a:rPr>
              <a:t>显微镜</a:t>
            </a:r>
            <a:r>
              <a:rPr lang="zh-CN" altLang="en-US" dirty="0">
                <a:cs typeface="Times New Roman" panose="02020603050405020304" pitchFamily="18" charset="0"/>
              </a:rPr>
              <a:t>的物镜相当于一</a:t>
            </a:r>
            <a:r>
              <a:rPr lang="zh-CN" altLang="en-US" dirty="0" smtClean="0">
                <a:cs typeface="Times New Roman" panose="02020603050405020304" pitchFamily="18" charset="0"/>
              </a:rPr>
              <a:t>个</a:t>
            </a:r>
            <a:r>
              <a:rPr lang="en-US" altLang="zh-CN" dirty="0" smtClean="0">
                <a:cs typeface="Times New Roman" panose="02020603050405020304" pitchFamily="18" charset="0"/>
              </a:rPr>
              <a:t>______________</a:t>
            </a:r>
            <a:r>
              <a:rPr lang="zh-CN" altLang="en-US" dirty="0" smtClean="0">
                <a:cs typeface="Times New Roman" panose="02020603050405020304" pitchFamily="18" charset="0"/>
              </a:rPr>
              <a:t>，</a:t>
            </a:r>
            <a:r>
              <a:rPr lang="zh-CN" altLang="en-US" dirty="0">
                <a:cs typeface="Times New Roman" panose="02020603050405020304" pitchFamily="18" charset="0"/>
              </a:rPr>
              <a:t>能成一</a:t>
            </a:r>
            <a:r>
              <a:rPr lang="zh-CN" altLang="en-US" dirty="0" smtClean="0">
                <a:cs typeface="Times New Roman" panose="02020603050405020304" pitchFamily="18" charset="0"/>
              </a:rPr>
              <a:t>个</a:t>
            </a:r>
            <a:r>
              <a:rPr lang="en-US" altLang="zh-CN" dirty="0" smtClean="0">
                <a:cs typeface="Times New Roman" panose="02020603050405020304" pitchFamily="18" charset="0"/>
              </a:rPr>
              <a:t>____________</a:t>
            </a:r>
            <a:r>
              <a:rPr lang="zh-CN" altLang="en-US" dirty="0" smtClean="0">
                <a:cs typeface="Times New Roman" panose="02020603050405020304" pitchFamily="18" charset="0"/>
              </a:rPr>
              <a:t>的</a:t>
            </a:r>
            <a:r>
              <a:rPr lang="en-US" altLang="zh-CN" dirty="0" smtClean="0">
                <a:cs typeface="Times New Roman" panose="02020603050405020304" pitchFamily="18" charset="0"/>
              </a:rPr>
              <a:t>_____</a:t>
            </a:r>
            <a:r>
              <a:rPr lang="zh-CN" altLang="en-US" dirty="0" smtClean="0">
                <a:cs typeface="Times New Roman" panose="02020603050405020304" pitchFamily="18" charset="0"/>
              </a:rPr>
              <a:t>像</a:t>
            </a:r>
            <a:r>
              <a:rPr lang="zh-CN" altLang="en-US" dirty="0">
                <a:cs typeface="Times New Roman" panose="02020603050405020304" pitchFamily="18" charset="0"/>
              </a:rPr>
              <a:t>；目镜相当于一</a:t>
            </a:r>
            <a:r>
              <a:rPr lang="zh-CN" altLang="en-US" dirty="0" smtClean="0">
                <a:cs typeface="Times New Roman" panose="02020603050405020304" pitchFamily="18" charset="0"/>
              </a:rPr>
              <a:t>个</a:t>
            </a:r>
            <a:r>
              <a:rPr lang="en-US" altLang="zh-CN" dirty="0" smtClean="0">
                <a:cs typeface="Times New Roman" panose="02020603050405020304" pitchFamily="18" charset="0"/>
              </a:rPr>
              <a:t>________</a:t>
            </a:r>
            <a:r>
              <a:rPr lang="zh-CN" altLang="en-US" dirty="0" smtClean="0">
                <a:cs typeface="Times New Roman" panose="02020603050405020304" pitchFamily="18" charset="0"/>
              </a:rPr>
              <a:t>，</a:t>
            </a:r>
            <a:r>
              <a:rPr lang="zh-CN" altLang="en-US" dirty="0">
                <a:cs typeface="Times New Roman" panose="02020603050405020304" pitchFamily="18" charset="0"/>
              </a:rPr>
              <a:t>能成一</a:t>
            </a:r>
            <a:r>
              <a:rPr lang="zh-CN" altLang="en-US" dirty="0" smtClean="0">
                <a:cs typeface="Times New Roman" panose="02020603050405020304" pitchFamily="18" charset="0"/>
              </a:rPr>
              <a:t>个</a:t>
            </a:r>
            <a:r>
              <a:rPr lang="en-US" altLang="zh-CN" dirty="0" smtClean="0">
                <a:cs typeface="Times New Roman" panose="02020603050405020304" pitchFamily="18" charset="0"/>
              </a:rPr>
              <a:t>___________</a:t>
            </a:r>
            <a:r>
              <a:rPr lang="zh-CN" altLang="en-US" dirty="0" smtClean="0">
                <a:cs typeface="Times New Roman" panose="02020603050405020304" pitchFamily="18" charset="0"/>
              </a:rPr>
              <a:t>的</a:t>
            </a:r>
            <a:r>
              <a:rPr lang="en-US" altLang="zh-CN" dirty="0" smtClean="0">
                <a:cs typeface="Times New Roman" panose="02020603050405020304" pitchFamily="18" charset="0"/>
              </a:rPr>
              <a:t>_____</a:t>
            </a:r>
            <a:r>
              <a:rPr lang="zh-CN" altLang="en-US" dirty="0" smtClean="0">
                <a:cs typeface="Times New Roman" panose="02020603050405020304" pitchFamily="18" charset="0"/>
              </a:rPr>
              <a:t>像</a:t>
            </a:r>
            <a:r>
              <a:rPr lang="zh-CN" altLang="en-US" dirty="0">
                <a:cs typeface="Times New Roman" panose="02020603050405020304" pitchFamily="18" charset="0"/>
              </a:rPr>
              <a:t>，因此通过显微镜我们看到的是一</a:t>
            </a:r>
            <a:r>
              <a:rPr lang="zh-CN" altLang="en-US" dirty="0" smtClean="0">
                <a:cs typeface="Times New Roman" panose="02020603050405020304" pitchFamily="18" charset="0"/>
              </a:rPr>
              <a:t>个</a:t>
            </a:r>
            <a:r>
              <a:rPr lang="en-US" altLang="zh-CN" dirty="0" smtClean="0">
                <a:cs typeface="Times New Roman" panose="02020603050405020304" pitchFamily="18" charset="0"/>
              </a:rPr>
              <a:t>_____</a:t>
            </a:r>
            <a:r>
              <a:rPr lang="zh-CN" altLang="en-US" dirty="0" smtClean="0">
                <a:cs typeface="Times New Roman" panose="02020603050405020304" pitchFamily="18" charset="0"/>
              </a:rPr>
              <a:t>立</a:t>
            </a:r>
            <a:r>
              <a:rPr lang="zh-CN" altLang="en-US" dirty="0">
                <a:cs typeface="Times New Roman" panose="02020603050405020304" pitchFamily="18" charset="0"/>
              </a:rPr>
              <a:t>的</a:t>
            </a:r>
            <a:r>
              <a:rPr lang="zh-CN" altLang="en-US" dirty="0" smtClean="0">
                <a:cs typeface="Times New Roman" panose="02020603050405020304" pitchFamily="18" charset="0"/>
              </a:rPr>
              <a:t>被</a:t>
            </a:r>
            <a:r>
              <a:rPr lang="en-US" altLang="zh-CN" dirty="0" smtClean="0">
                <a:cs typeface="Times New Roman" panose="02020603050405020304" pitchFamily="18" charset="0"/>
              </a:rPr>
              <a:t>______</a:t>
            </a:r>
            <a:r>
              <a:rPr lang="zh-CN" altLang="en-US" dirty="0" smtClean="0">
                <a:cs typeface="Times New Roman" panose="02020603050405020304" pitchFamily="18" charset="0"/>
              </a:rPr>
              <a:t>的</a:t>
            </a:r>
            <a:r>
              <a:rPr lang="en-US" altLang="zh-CN" dirty="0" smtClean="0">
                <a:cs typeface="Times New Roman" panose="02020603050405020304" pitchFamily="18" charset="0"/>
              </a:rPr>
              <a:t>_____</a:t>
            </a:r>
            <a:r>
              <a:rPr lang="zh-CN" altLang="en-US" dirty="0" smtClean="0">
                <a:cs typeface="Times New Roman" panose="02020603050405020304" pitchFamily="18" charset="0"/>
              </a:rPr>
              <a:t>像。</a:t>
            </a:r>
            <a:endParaRPr lang="en-US" altLang="zh-CN" dirty="0" smtClean="0">
              <a:cs typeface="Times New Roman" panose="02020603050405020304" pitchFamily="18" charset="0"/>
            </a:endParaRPr>
          </a:p>
          <a:p>
            <a:pPr indent="53975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cs typeface="Times New Roman" panose="02020603050405020304" pitchFamily="18" charset="0"/>
              </a:rPr>
              <a:t>4</a:t>
            </a:r>
            <a:r>
              <a:rPr lang="zh-CN" altLang="en-US" dirty="0" smtClean="0">
                <a:cs typeface="Times New Roman" panose="02020603050405020304" pitchFamily="18" charset="0"/>
              </a:rPr>
              <a:t>．</a:t>
            </a:r>
            <a:r>
              <a:rPr lang="zh-CN" altLang="en-US" dirty="0">
                <a:cs typeface="Times New Roman" panose="02020603050405020304" pitchFamily="18" charset="0"/>
              </a:rPr>
              <a:t>对于由两组凸透镜组成的望远镜来说，物镜和目镜所成的像分别是（       ）</a:t>
            </a:r>
          </a:p>
          <a:p>
            <a:pPr indent="53975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cs typeface="Times New Roman" panose="02020603050405020304" pitchFamily="18" charset="0"/>
              </a:rPr>
              <a:t>A </a:t>
            </a:r>
            <a:r>
              <a:rPr lang="zh-CN" altLang="en-US" dirty="0">
                <a:cs typeface="Times New Roman" panose="02020603050405020304" pitchFamily="18" charset="0"/>
              </a:rPr>
              <a:t>．放大的实像，放大的虚像</a:t>
            </a:r>
          </a:p>
          <a:p>
            <a:pPr indent="53975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cs typeface="Times New Roman" panose="02020603050405020304" pitchFamily="18" charset="0"/>
              </a:rPr>
              <a:t>B </a:t>
            </a:r>
            <a:r>
              <a:rPr lang="zh-CN" altLang="en-US" dirty="0">
                <a:cs typeface="Times New Roman" panose="02020603050405020304" pitchFamily="18" charset="0"/>
              </a:rPr>
              <a:t>．缩小的实像，缩小的虚像</a:t>
            </a:r>
          </a:p>
          <a:p>
            <a:pPr indent="53975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cs typeface="Times New Roman" panose="02020603050405020304" pitchFamily="18" charset="0"/>
              </a:rPr>
              <a:t>C </a:t>
            </a:r>
            <a:r>
              <a:rPr lang="zh-CN" altLang="en-US" dirty="0">
                <a:cs typeface="Times New Roman" panose="02020603050405020304" pitchFamily="18" charset="0"/>
              </a:rPr>
              <a:t>．缩小的实像，放大的虚像</a:t>
            </a:r>
          </a:p>
          <a:p>
            <a:pPr indent="53975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cs typeface="Times New Roman" panose="02020603050405020304" pitchFamily="18" charset="0"/>
              </a:rPr>
              <a:t>D </a:t>
            </a:r>
            <a:r>
              <a:rPr lang="zh-CN" altLang="en-US" dirty="0">
                <a:cs typeface="Times New Roman" panose="02020603050405020304" pitchFamily="18" charset="0"/>
              </a:rPr>
              <a:t>．放大的虚像，放大的实</a:t>
            </a:r>
            <a:r>
              <a:rPr lang="zh-CN" altLang="en-US" dirty="0" smtClean="0">
                <a:cs typeface="Times New Roman" panose="02020603050405020304" pitchFamily="18" charset="0"/>
              </a:rPr>
              <a:t>像</a:t>
            </a:r>
            <a:endParaRPr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49656" y="684835"/>
            <a:ext cx="244951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投影仪的镜头</a:t>
            </a:r>
          </a:p>
        </p:txBody>
      </p:sp>
      <p:sp>
        <p:nvSpPr>
          <p:cNvPr id="9" name="矩形 8"/>
          <p:cNvSpPr/>
          <p:nvPr/>
        </p:nvSpPr>
        <p:spPr>
          <a:xfrm>
            <a:off x="1109062" y="1175367"/>
            <a:ext cx="17399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倒立放大</a:t>
            </a:r>
          </a:p>
        </p:txBody>
      </p:sp>
      <p:sp>
        <p:nvSpPr>
          <p:cNvPr id="10" name="矩形 9"/>
          <p:cNvSpPr/>
          <p:nvPr/>
        </p:nvSpPr>
        <p:spPr>
          <a:xfrm>
            <a:off x="3107380" y="1175366"/>
            <a:ext cx="7905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实</a:t>
            </a:r>
          </a:p>
        </p:txBody>
      </p:sp>
      <p:sp>
        <p:nvSpPr>
          <p:cNvPr id="11" name="矩形 10"/>
          <p:cNvSpPr/>
          <p:nvPr/>
        </p:nvSpPr>
        <p:spPr>
          <a:xfrm>
            <a:off x="6533614" y="1175366"/>
            <a:ext cx="13906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放大镜</a:t>
            </a:r>
          </a:p>
        </p:txBody>
      </p:sp>
      <p:sp>
        <p:nvSpPr>
          <p:cNvPr id="12" name="矩形 11"/>
          <p:cNvSpPr/>
          <p:nvPr/>
        </p:nvSpPr>
        <p:spPr>
          <a:xfrm>
            <a:off x="1238271" y="1637329"/>
            <a:ext cx="17399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正立放大</a:t>
            </a:r>
          </a:p>
        </p:txBody>
      </p:sp>
      <p:sp>
        <p:nvSpPr>
          <p:cNvPr id="13" name="矩形 12"/>
          <p:cNvSpPr/>
          <p:nvPr/>
        </p:nvSpPr>
        <p:spPr>
          <a:xfrm>
            <a:off x="3353978" y="1665897"/>
            <a:ext cx="7889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虚</a:t>
            </a:r>
          </a:p>
        </p:txBody>
      </p:sp>
      <p:sp>
        <p:nvSpPr>
          <p:cNvPr id="14" name="矩形 13"/>
          <p:cNvSpPr/>
          <p:nvPr/>
        </p:nvSpPr>
        <p:spPr>
          <a:xfrm>
            <a:off x="1238271" y="2154376"/>
            <a:ext cx="7905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倒</a:t>
            </a:r>
          </a:p>
        </p:txBody>
      </p:sp>
      <p:sp>
        <p:nvSpPr>
          <p:cNvPr id="15" name="矩形 14"/>
          <p:cNvSpPr/>
          <p:nvPr/>
        </p:nvSpPr>
        <p:spPr>
          <a:xfrm>
            <a:off x="2896058" y="2154376"/>
            <a:ext cx="10795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放大</a:t>
            </a:r>
          </a:p>
        </p:txBody>
      </p:sp>
      <p:sp>
        <p:nvSpPr>
          <p:cNvPr id="16" name="矩形 15"/>
          <p:cNvSpPr/>
          <p:nvPr/>
        </p:nvSpPr>
        <p:spPr>
          <a:xfrm>
            <a:off x="4159708" y="2154376"/>
            <a:ext cx="7905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FF00FF"/>
                </a:solidFill>
                <a:latin typeface="宋体" panose="02010600030101010101" pitchFamily="2" charset="-122"/>
              </a:rPr>
              <a:t>虚</a:t>
            </a: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2837247" y="3072834"/>
            <a:ext cx="911225" cy="52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2400" smtClean="0">
                <a:solidFill>
                  <a:srgbClr val="FF00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endParaRPr lang="zh-CN" altLang="en-US" sz="2400" dirty="0" smtClean="0">
              <a:solidFill>
                <a:srgbClr val="FF00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8331" y="3772162"/>
            <a:ext cx="2319394" cy="1524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/>
          <p:nvPr/>
        </p:nvSpPr>
        <p:spPr>
          <a:xfrm>
            <a:off x="825182" y="490234"/>
            <a:ext cx="8212874" cy="58138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539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．有一种望远镜由两个凸透镜组成的，其物镜的作用好像一</a:t>
            </a:r>
            <a:r>
              <a:rPr lang="zh-CN" altLang="en-US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架</a:t>
            </a:r>
            <a:r>
              <a:rPr lang="en-US" altLang="zh-CN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</a:t>
            </a:r>
            <a:r>
              <a:rPr lang="zh-CN" altLang="en-US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填“照相机”或“投影仪”），目镜的成像原理</a:t>
            </a:r>
            <a:r>
              <a:rPr lang="zh-CN" altLang="en-US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en-US" altLang="zh-CN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填“平面镜”或“放大镜”）相</a:t>
            </a:r>
            <a:r>
              <a:rPr lang="zh-CN" altLang="en-US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同。</a:t>
            </a:r>
            <a:endParaRPr lang="en-US" altLang="zh-CN" sz="2300" b="1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39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从眼睛的中心向物体两端所引的两条直线的夹角</a:t>
            </a:r>
            <a:r>
              <a:rPr lang="zh-CN" altLang="en-US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叫</a:t>
            </a:r>
            <a:r>
              <a:rPr lang="en-US" altLang="zh-CN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，物体越</a:t>
            </a:r>
            <a:r>
              <a:rPr lang="en-US" altLang="zh-CN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，物体与人眼的距离越</a:t>
            </a:r>
            <a:r>
              <a:rPr lang="en-US" altLang="zh-CN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，其视角就越</a:t>
            </a:r>
            <a:r>
              <a:rPr lang="zh-CN" altLang="en-US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大。</a:t>
            </a:r>
            <a:endParaRPr lang="en-US" altLang="zh-CN" sz="2300" b="1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39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．用天文望远镜和显微镜观察物体时，下列关于像的说法中，正确的是（　　</a:t>
            </a:r>
            <a:r>
              <a:rPr lang="zh-CN" altLang="en-US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2300" b="1" dirty="0" smtClean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539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3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．用天文望远镜观察时，像是倒立、缩小的 </a:t>
            </a:r>
          </a:p>
          <a:p>
            <a:pPr indent="539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．用天文望远镜观察时，像是倒立、放大的 </a:t>
            </a:r>
          </a:p>
          <a:p>
            <a:pPr indent="539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．用显微镜观察时，像是正立、放大的 </a:t>
            </a:r>
          </a:p>
          <a:p>
            <a:pPr indent="53975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23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．用显微镜观察时，像是正立、缩小的 </a:t>
            </a:r>
          </a:p>
        </p:txBody>
      </p:sp>
      <p:sp>
        <p:nvSpPr>
          <p:cNvPr id="7" name="矩形 6"/>
          <p:cNvSpPr/>
          <p:nvPr/>
        </p:nvSpPr>
        <p:spPr>
          <a:xfrm>
            <a:off x="1887402" y="933967"/>
            <a:ext cx="141797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300" b="1">
                <a:solidFill>
                  <a:srgbClr val="FF00FF"/>
                </a:solidFill>
                <a:latin typeface="宋体" panose="02010600030101010101" pitchFamily="2" charset="-122"/>
              </a:rPr>
              <a:t>照相机</a:t>
            </a:r>
            <a:endParaRPr lang="zh-CN" altLang="en-US" sz="2300" b="1" dirty="0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7529" y="2315967"/>
            <a:ext cx="1016000" cy="4462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300" b="1" dirty="0">
                <a:solidFill>
                  <a:srgbClr val="FF00FF"/>
                </a:solidFill>
                <a:latin typeface="宋体" panose="02010600030101010101" pitchFamily="2" charset="-122"/>
              </a:rPr>
              <a:t>视角</a:t>
            </a:r>
          </a:p>
        </p:txBody>
      </p:sp>
      <p:sp>
        <p:nvSpPr>
          <p:cNvPr id="9" name="矩形 8"/>
          <p:cNvSpPr/>
          <p:nvPr/>
        </p:nvSpPr>
        <p:spPr>
          <a:xfrm>
            <a:off x="3305373" y="2315967"/>
            <a:ext cx="739775" cy="4462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300" b="1" dirty="0">
                <a:solidFill>
                  <a:srgbClr val="FF00FF"/>
                </a:solidFill>
                <a:latin typeface="宋体" panose="02010600030101010101" pitchFamily="2" charset="-122"/>
              </a:rPr>
              <a:t>大</a:t>
            </a:r>
          </a:p>
        </p:txBody>
      </p:sp>
      <p:sp>
        <p:nvSpPr>
          <p:cNvPr id="10" name="矩形 9"/>
          <p:cNvSpPr/>
          <p:nvPr/>
        </p:nvSpPr>
        <p:spPr>
          <a:xfrm>
            <a:off x="7148442" y="2351800"/>
            <a:ext cx="739775" cy="4462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300" b="1" dirty="0">
                <a:solidFill>
                  <a:srgbClr val="FF00FF"/>
                </a:solidFill>
                <a:latin typeface="宋体" panose="02010600030101010101" pitchFamily="2" charset="-122"/>
              </a:rPr>
              <a:t>小</a:t>
            </a:r>
          </a:p>
        </p:txBody>
      </p:sp>
      <p:sp>
        <p:nvSpPr>
          <p:cNvPr id="19" name="矩形 18"/>
          <p:cNvSpPr/>
          <p:nvPr/>
        </p:nvSpPr>
        <p:spPr>
          <a:xfrm>
            <a:off x="2133529" y="1449549"/>
            <a:ext cx="141797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300" b="1">
                <a:solidFill>
                  <a:srgbClr val="FF00FF"/>
                </a:solidFill>
                <a:latin typeface="宋体" panose="02010600030101010101" pitchFamily="2" charset="-122"/>
              </a:rPr>
              <a:t>放大镜</a:t>
            </a:r>
            <a:endParaRPr lang="zh-CN" altLang="en-US" sz="2300" b="1" dirty="0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090165" y="3748983"/>
            <a:ext cx="39786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23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t01caa2bb61752bd9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7514" y="3694081"/>
            <a:ext cx="4378732" cy="254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图片 103431" descr="164082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5653" y="897181"/>
            <a:ext cx="4370593" cy="278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5" descr="t0137e5f5af49de8f4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1859" y="926880"/>
            <a:ext cx="3998743" cy="276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图片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3846" y="3694082"/>
            <a:ext cx="4006757" cy="254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组合 103426"/>
          <p:cNvGrpSpPr/>
          <p:nvPr/>
        </p:nvGrpSpPr>
        <p:grpSpPr bwMode="auto">
          <a:xfrm>
            <a:off x="7337425" y="2934510"/>
            <a:ext cx="974263" cy="618871"/>
            <a:chOff x="455" y="376"/>
            <a:chExt cx="1601" cy="454"/>
          </a:xfrm>
        </p:grpSpPr>
        <p:sp>
          <p:nvSpPr>
            <p:cNvPr id="7174" name="圆角矩形 103427"/>
            <p:cNvSpPr>
              <a:spLocks noChangeArrowheads="1"/>
            </p:cNvSpPr>
            <p:nvPr/>
          </p:nvSpPr>
          <p:spPr bwMode="auto">
            <a:xfrm>
              <a:off x="456" y="376"/>
              <a:ext cx="1600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50000">
                  <a:schemeClr val="bg1"/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rgbClr val="66CCFF"/>
              </a:solidFill>
              <a:miter lim="800000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75" name="矩形 103428">
              <a:hlinkClick r:id="rId6" action="ppaction://hlinkfile"/>
            </p:cNvPr>
            <p:cNvSpPr>
              <a:spLocks noChangeArrowheads="1"/>
            </p:cNvSpPr>
            <p:nvPr/>
          </p:nvSpPr>
          <p:spPr bwMode="auto">
            <a:xfrm>
              <a:off x="455" y="451"/>
              <a:ext cx="1589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>
                  <a:latin typeface="宋体" panose="02010600030101010101" pitchFamily="2" charset="-122"/>
                </a:rPr>
                <a:t>螨虫</a:t>
              </a:r>
            </a:p>
          </p:txBody>
        </p:sp>
      </p:grpSp>
      <p:grpSp>
        <p:nvGrpSpPr>
          <p:cNvPr id="7176" name="组合 103432"/>
          <p:cNvGrpSpPr/>
          <p:nvPr/>
        </p:nvGrpSpPr>
        <p:grpSpPr bwMode="auto">
          <a:xfrm>
            <a:off x="2638213" y="2959374"/>
            <a:ext cx="972732" cy="618872"/>
            <a:chOff x="455" y="376"/>
            <a:chExt cx="1601" cy="454"/>
          </a:xfrm>
        </p:grpSpPr>
        <p:sp>
          <p:nvSpPr>
            <p:cNvPr id="7177" name="圆角矩形 103433"/>
            <p:cNvSpPr>
              <a:spLocks noChangeArrowheads="1"/>
            </p:cNvSpPr>
            <p:nvPr/>
          </p:nvSpPr>
          <p:spPr bwMode="auto">
            <a:xfrm>
              <a:off x="456" y="376"/>
              <a:ext cx="1600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50000">
                  <a:schemeClr val="bg1"/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rgbClr val="66CCFF"/>
              </a:solidFill>
              <a:miter lim="800000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78" name="矩形 103434"/>
            <p:cNvSpPr>
              <a:spLocks noChangeArrowheads="1"/>
            </p:cNvSpPr>
            <p:nvPr/>
          </p:nvSpPr>
          <p:spPr bwMode="auto">
            <a:xfrm>
              <a:off x="455" y="451"/>
              <a:ext cx="1589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>
                  <a:latin typeface="宋体" panose="02010600030101010101" pitchFamily="2" charset="-122"/>
                </a:rPr>
                <a:t>头发</a:t>
              </a:r>
            </a:p>
          </p:txBody>
        </p:sp>
      </p:grpSp>
      <p:grpSp>
        <p:nvGrpSpPr>
          <p:cNvPr id="7179" name="组合 103437"/>
          <p:cNvGrpSpPr/>
          <p:nvPr/>
        </p:nvGrpSpPr>
        <p:grpSpPr bwMode="auto">
          <a:xfrm>
            <a:off x="6964063" y="5602283"/>
            <a:ext cx="1006475" cy="641350"/>
            <a:chOff x="-2517" y="376"/>
            <a:chExt cx="1600" cy="454"/>
          </a:xfrm>
        </p:grpSpPr>
        <p:sp>
          <p:nvSpPr>
            <p:cNvPr id="7180" name="圆角矩形 103438"/>
            <p:cNvSpPr>
              <a:spLocks noChangeArrowheads="1"/>
            </p:cNvSpPr>
            <p:nvPr/>
          </p:nvSpPr>
          <p:spPr bwMode="auto">
            <a:xfrm>
              <a:off x="-2517" y="376"/>
              <a:ext cx="1600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50000">
                  <a:schemeClr val="bg1"/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rgbClr val="66CCFF"/>
              </a:solidFill>
              <a:miter lim="800000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81" name="矩形 103439"/>
            <p:cNvSpPr>
              <a:spLocks noChangeArrowheads="1"/>
            </p:cNvSpPr>
            <p:nvPr/>
          </p:nvSpPr>
          <p:spPr bwMode="auto">
            <a:xfrm>
              <a:off x="-2517" y="427"/>
              <a:ext cx="1589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>
                  <a:latin typeface="宋体" panose="02010600030101010101" pitchFamily="2" charset="-122"/>
                </a:rPr>
                <a:t>花粉</a:t>
              </a:r>
            </a:p>
          </p:txBody>
        </p:sp>
      </p:grpSp>
      <p:sp>
        <p:nvSpPr>
          <p:cNvPr id="2" name="云形标注 1"/>
          <p:cNvSpPr/>
          <p:nvPr/>
        </p:nvSpPr>
        <p:spPr>
          <a:xfrm>
            <a:off x="6283393" y="4984613"/>
            <a:ext cx="2761282" cy="1518346"/>
          </a:xfrm>
          <a:prstGeom prst="cloudCallout">
            <a:avLst>
              <a:gd name="adj1" fmla="val -35030"/>
              <a:gd name="adj2" fmla="val -7257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zh-CN" altLang="en-US" sz="6000" noProof="1"/>
              <a:t>神奇</a:t>
            </a:r>
          </a:p>
        </p:txBody>
      </p:sp>
      <p:sp>
        <p:nvSpPr>
          <p:cNvPr id="5135" name="文本框 2"/>
          <p:cNvSpPr txBox="1"/>
          <p:nvPr/>
        </p:nvSpPr>
        <p:spPr>
          <a:xfrm>
            <a:off x="3401394" y="3343012"/>
            <a:ext cx="493837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440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+mn-ea"/>
              </a:rPr>
              <a:t>显微镜下的小宇宙</a:t>
            </a:r>
            <a:endParaRPr lang="zh-CN" altLang="en-US" sz="4400" noProof="1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7184" name="组合 9"/>
          <p:cNvGrpSpPr/>
          <p:nvPr/>
        </p:nvGrpSpPr>
        <p:grpSpPr bwMode="auto">
          <a:xfrm>
            <a:off x="1658710" y="5647989"/>
            <a:ext cx="3702507" cy="549938"/>
            <a:chOff x="883" y="9934"/>
            <a:chExt cx="6043" cy="700"/>
          </a:xfrm>
        </p:grpSpPr>
        <p:sp>
          <p:nvSpPr>
            <p:cNvPr id="7185" name="圆角矩形 103427"/>
            <p:cNvSpPr>
              <a:spLocks noChangeArrowheads="1"/>
            </p:cNvSpPr>
            <p:nvPr/>
          </p:nvSpPr>
          <p:spPr bwMode="auto">
            <a:xfrm>
              <a:off x="1135" y="9934"/>
              <a:ext cx="5699" cy="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50000">
                  <a:schemeClr val="bg1"/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rgbClr val="66CCFF"/>
              </a:solidFill>
              <a:miter lim="800000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86" name="矩形 103428">
              <a:hlinkClick r:id="rId6" action="ppaction://hlinkfile"/>
            </p:cNvPr>
            <p:cNvSpPr>
              <a:spLocks noChangeArrowheads="1"/>
            </p:cNvSpPr>
            <p:nvPr/>
          </p:nvSpPr>
          <p:spPr bwMode="auto">
            <a:xfrm>
              <a:off x="883" y="10003"/>
              <a:ext cx="6043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>
                  <a:solidFill>
                    <a:srgbClr val="990000"/>
                  </a:solidFill>
                  <a:latin typeface="宋体" panose="02010600030101010101" pitchFamily="2" charset="-122"/>
                </a:rPr>
                <a:t>血液中的白细胞捕捉细菌</a:t>
              </a:r>
              <a:endParaRPr lang="en-US" altLang="zh-CN" sz="2400">
                <a:solidFill>
                  <a:srgbClr val="990000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6730" y="-71740"/>
            <a:ext cx="3496087" cy="1003300"/>
            <a:chOff x="402739" y="21978"/>
            <a:chExt cx="3496087" cy="1003300"/>
          </a:xfrm>
        </p:grpSpPr>
        <p:sp>
          <p:nvSpPr>
            <p:cNvPr id="31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情 境 导 入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33" name="直接连接符 32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4" name="图片 33" descr="标题2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图片 3" descr="t01b6b39da2204da5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7458" y="3315912"/>
            <a:ext cx="4687628" cy="264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图片 11" descr="t01d93e86b05b06ae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331" y="3359353"/>
            <a:ext cx="4564381" cy="257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图片 15" descr="t0166763fba621d81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5988" y="543257"/>
            <a:ext cx="4709098" cy="277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图片 16" descr="t012b979cd3e51c1b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671" y="529575"/>
            <a:ext cx="4537317" cy="285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组合 103432"/>
          <p:cNvGrpSpPr/>
          <p:nvPr/>
        </p:nvGrpSpPr>
        <p:grpSpPr bwMode="auto">
          <a:xfrm>
            <a:off x="1727531" y="2272451"/>
            <a:ext cx="1508125" cy="641350"/>
            <a:chOff x="455" y="376"/>
            <a:chExt cx="1601" cy="454"/>
          </a:xfrm>
        </p:grpSpPr>
        <p:sp>
          <p:nvSpPr>
            <p:cNvPr id="31" name="圆角矩形 103433"/>
            <p:cNvSpPr>
              <a:spLocks noChangeArrowheads="1"/>
            </p:cNvSpPr>
            <p:nvPr/>
          </p:nvSpPr>
          <p:spPr bwMode="auto">
            <a:xfrm>
              <a:off x="456" y="376"/>
              <a:ext cx="1600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50000">
                  <a:schemeClr val="bg1"/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rgbClr val="66CCFF"/>
              </a:solidFill>
              <a:miter lim="800000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矩形 103434"/>
            <p:cNvSpPr>
              <a:spLocks noChangeArrowheads="1"/>
            </p:cNvSpPr>
            <p:nvPr/>
          </p:nvSpPr>
          <p:spPr bwMode="auto">
            <a:xfrm>
              <a:off x="455" y="451"/>
              <a:ext cx="1589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2400">
                  <a:latin typeface="宋体" panose="02010600030101010101" pitchFamily="2" charset="-122"/>
                </a:rPr>
                <a:t>太阳之旅</a:t>
              </a:r>
            </a:p>
          </p:txBody>
        </p:sp>
      </p:grpSp>
      <p:grpSp>
        <p:nvGrpSpPr>
          <p:cNvPr id="33" name="组合 103432"/>
          <p:cNvGrpSpPr/>
          <p:nvPr/>
        </p:nvGrpSpPr>
        <p:grpSpPr bwMode="auto">
          <a:xfrm>
            <a:off x="8661731" y="2286739"/>
            <a:ext cx="1470025" cy="641350"/>
            <a:chOff x="455" y="376"/>
            <a:chExt cx="1601" cy="454"/>
          </a:xfrm>
        </p:grpSpPr>
        <p:sp>
          <p:nvSpPr>
            <p:cNvPr id="34" name="圆角矩形 103433"/>
            <p:cNvSpPr>
              <a:spLocks noChangeArrowheads="1"/>
            </p:cNvSpPr>
            <p:nvPr/>
          </p:nvSpPr>
          <p:spPr bwMode="auto">
            <a:xfrm>
              <a:off x="456" y="376"/>
              <a:ext cx="1600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50000">
                  <a:schemeClr val="bg1"/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rgbClr val="66CCFF"/>
              </a:solidFill>
              <a:miter lim="800000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矩形 103434"/>
            <p:cNvSpPr>
              <a:spLocks noChangeArrowheads="1"/>
            </p:cNvSpPr>
            <p:nvPr/>
          </p:nvSpPr>
          <p:spPr bwMode="auto">
            <a:xfrm>
              <a:off x="455" y="451"/>
              <a:ext cx="1589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2400">
                  <a:latin typeface="宋体" panose="02010600030101010101" pitchFamily="2" charset="-122"/>
                </a:rPr>
                <a:t>地球夜景</a:t>
              </a:r>
            </a:p>
          </p:txBody>
        </p:sp>
      </p:grpSp>
      <p:sp>
        <p:nvSpPr>
          <p:cNvPr id="36" name="文本框 6"/>
          <p:cNvSpPr txBox="1"/>
          <p:nvPr/>
        </p:nvSpPr>
        <p:spPr>
          <a:xfrm>
            <a:off x="3575455" y="2593126"/>
            <a:ext cx="4805684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400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+mn-ea"/>
              </a:rPr>
              <a:t>望远镜下的大宇宙</a:t>
            </a:r>
            <a:endParaRPr lang="zh-CN" altLang="en-US" sz="4400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37" name="组合 103432"/>
          <p:cNvGrpSpPr/>
          <p:nvPr/>
        </p:nvGrpSpPr>
        <p:grpSpPr bwMode="auto">
          <a:xfrm>
            <a:off x="6432881" y="5240863"/>
            <a:ext cx="3629025" cy="641350"/>
            <a:chOff x="455" y="376"/>
            <a:chExt cx="1601" cy="454"/>
          </a:xfrm>
        </p:grpSpPr>
        <p:sp>
          <p:nvSpPr>
            <p:cNvPr id="38" name="圆角矩形 103433"/>
            <p:cNvSpPr>
              <a:spLocks noChangeArrowheads="1"/>
            </p:cNvSpPr>
            <p:nvPr/>
          </p:nvSpPr>
          <p:spPr bwMode="auto">
            <a:xfrm>
              <a:off x="456" y="376"/>
              <a:ext cx="1600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50000">
                  <a:schemeClr val="bg1"/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rgbClr val="66CCFF"/>
              </a:solidFill>
              <a:miter lim="800000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矩形 103434"/>
            <p:cNvSpPr>
              <a:spLocks noChangeArrowheads="1"/>
            </p:cNvSpPr>
            <p:nvPr/>
          </p:nvSpPr>
          <p:spPr bwMode="auto">
            <a:xfrm>
              <a:off x="455" y="451"/>
              <a:ext cx="1589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2400">
                  <a:latin typeface="宋体" panose="02010600030101010101" pitchFamily="2" charset="-122"/>
                </a:rPr>
                <a:t>仙女星系与银河星系对撞</a:t>
              </a:r>
            </a:p>
          </p:txBody>
        </p:sp>
      </p:grpSp>
      <p:sp>
        <p:nvSpPr>
          <p:cNvPr id="40" name="云形标注 39"/>
          <p:cNvSpPr/>
          <p:nvPr/>
        </p:nvSpPr>
        <p:spPr>
          <a:xfrm>
            <a:off x="6697994" y="4504476"/>
            <a:ext cx="2719387" cy="1454150"/>
          </a:xfrm>
          <a:prstGeom prst="cloudCallout">
            <a:avLst>
              <a:gd name="adj1" fmla="val -35030"/>
              <a:gd name="adj2" fmla="val -7257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zh-CN" altLang="en-US" sz="6000" noProof="1"/>
              <a:t>震撼</a:t>
            </a:r>
          </a:p>
        </p:txBody>
      </p:sp>
      <p:grpSp>
        <p:nvGrpSpPr>
          <p:cNvPr id="41" name="组合 103432"/>
          <p:cNvGrpSpPr/>
          <p:nvPr/>
        </p:nvGrpSpPr>
        <p:grpSpPr bwMode="auto">
          <a:xfrm>
            <a:off x="1727531" y="5100913"/>
            <a:ext cx="2422525" cy="641350"/>
            <a:chOff x="455" y="376"/>
            <a:chExt cx="1601" cy="454"/>
          </a:xfrm>
        </p:grpSpPr>
        <p:sp>
          <p:nvSpPr>
            <p:cNvPr id="42" name="圆角矩形 103433"/>
            <p:cNvSpPr>
              <a:spLocks noChangeArrowheads="1"/>
            </p:cNvSpPr>
            <p:nvPr/>
          </p:nvSpPr>
          <p:spPr bwMode="auto">
            <a:xfrm>
              <a:off x="456" y="376"/>
              <a:ext cx="1600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/>
                </a:gs>
                <a:gs pos="50000">
                  <a:schemeClr val="bg1"/>
                </a:gs>
                <a:gs pos="100000">
                  <a:srgbClr val="FFCCFF"/>
                </a:gs>
              </a:gsLst>
              <a:lin ang="5400000" scaled="1"/>
            </a:gradFill>
            <a:ln w="9525">
              <a:solidFill>
                <a:srgbClr val="66CCFF"/>
              </a:solidFill>
              <a:miter lim="800000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矩形 103434"/>
            <p:cNvSpPr>
              <a:spLocks noChangeArrowheads="1"/>
            </p:cNvSpPr>
            <p:nvPr/>
          </p:nvSpPr>
          <p:spPr bwMode="auto">
            <a:xfrm>
              <a:off x="455" y="451"/>
              <a:ext cx="1589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1pPr>
              <a:lvl2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2pPr>
              <a:lvl3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3pPr>
              <a:lvl4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4pPr>
              <a:lvl5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CN" altLang="en-US" sz="2400">
                  <a:latin typeface="宋体" panose="02010600030101010101" pitchFamily="2" charset="-122"/>
                </a:rPr>
                <a:t>双子星与引力波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3814011" y="627479"/>
            <a:ext cx="1597756" cy="6719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" descr="生物实验室中的显微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990" y="1828940"/>
            <a:ext cx="5376568" cy="40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6696155" y="1989421"/>
            <a:ext cx="4312740" cy="37117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sz="2400" dirty="0">
                <a:solidFill>
                  <a:srgbClr val="0D0D0D"/>
                </a:solidFill>
                <a:ea typeface="宋体" panose="02010600030101010101" pitchFamily="2" charset="-122"/>
              </a:rPr>
              <a:t>　　显微镜发明于</a:t>
            </a:r>
            <a:r>
              <a:rPr lang="en-US" altLang="zh-CN" sz="2400" dirty="0">
                <a:solidFill>
                  <a:srgbClr val="0D0D0D"/>
                </a:solidFill>
                <a:ea typeface="宋体" panose="02010600030101010101" pitchFamily="2" charset="-122"/>
              </a:rPr>
              <a:t>16</a:t>
            </a:r>
            <a:r>
              <a:rPr lang="zh-CN" altLang="en-US" sz="2400" dirty="0">
                <a:solidFill>
                  <a:srgbClr val="0D0D0D"/>
                </a:solidFill>
                <a:ea typeface="宋体" panose="02010600030101010101" pitchFamily="2" charset="-122"/>
              </a:rPr>
              <a:t>世纪末，而于</a:t>
            </a:r>
            <a:r>
              <a:rPr lang="en-US" altLang="zh-CN" sz="2400" dirty="0">
                <a:solidFill>
                  <a:srgbClr val="0D0D0D"/>
                </a:solidFill>
                <a:ea typeface="宋体" panose="02010600030101010101" pitchFamily="2" charset="-122"/>
              </a:rPr>
              <a:t>17</a:t>
            </a:r>
            <a:r>
              <a:rPr lang="zh-CN" altLang="en-US" sz="2400" dirty="0">
                <a:solidFill>
                  <a:srgbClr val="0D0D0D"/>
                </a:solidFill>
                <a:ea typeface="宋体" panose="02010600030101010101" pitchFamily="2" charset="-122"/>
              </a:rPr>
              <a:t>世纪始应用于科学研究中，它大大扩充了人类的视野，把人类的视觉从宏观引入到微观，了解到动物体内的细微结构，直接导致了</a:t>
            </a:r>
            <a:r>
              <a:rPr lang="en-US" altLang="zh-CN" sz="2400" dirty="0">
                <a:solidFill>
                  <a:srgbClr val="0D0D0D"/>
                </a:solidFill>
                <a:ea typeface="宋体" panose="02010600030101010101" pitchFamily="2" charset="-122"/>
              </a:rPr>
              <a:t>19</a:t>
            </a:r>
            <a:r>
              <a:rPr lang="zh-CN" altLang="en-US" sz="2400" dirty="0">
                <a:solidFill>
                  <a:srgbClr val="0D0D0D"/>
                </a:solidFill>
                <a:ea typeface="宋体" panose="02010600030101010101" pitchFamily="2" charset="-122"/>
              </a:rPr>
              <a:t>世纪细胞学、微生物学等学科的建立。</a:t>
            </a:r>
          </a:p>
        </p:txBody>
      </p:sp>
      <p:sp>
        <p:nvSpPr>
          <p:cNvPr id="14" name="TextBox 2"/>
          <p:cNvSpPr txBox="1"/>
          <p:nvPr/>
        </p:nvSpPr>
        <p:spPr bwMode="auto">
          <a:xfrm>
            <a:off x="440323" y="892223"/>
            <a:ext cx="300595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一、显微镜</a:t>
            </a:r>
            <a:endParaRPr lang="zh-CN" altLang="en-US" sz="4400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6730" y="-71740"/>
            <a:ext cx="3496087" cy="1003300"/>
            <a:chOff x="402739" y="21978"/>
            <a:chExt cx="3496087" cy="1003300"/>
          </a:xfrm>
        </p:grpSpPr>
        <p:sp>
          <p:nvSpPr>
            <p:cNvPr id="6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自 主 探 究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8" name="直接连接符 7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9" name="图片 8" descr="标题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687732" y="3047300"/>
            <a:ext cx="355984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D0D0D"/>
                </a:solidFill>
                <a:latin typeface="楷体_GB2312" charset="-122"/>
                <a:ea typeface="楷体_GB2312" charset="-122"/>
              </a:rPr>
              <a:t>　　</a:t>
            </a:r>
          </a:p>
        </p:txBody>
      </p:sp>
      <p:grpSp>
        <p:nvGrpSpPr>
          <p:cNvPr id="59" name="Group 13"/>
          <p:cNvGrpSpPr/>
          <p:nvPr/>
        </p:nvGrpSpPr>
        <p:grpSpPr bwMode="auto">
          <a:xfrm>
            <a:off x="4543193" y="692437"/>
            <a:ext cx="4887913" cy="3811588"/>
            <a:chOff x="2993" y="1224"/>
            <a:chExt cx="2767" cy="2033"/>
          </a:xfrm>
        </p:grpSpPr>
        <p:pic>
          <p:nvPicPr>
            <p:cNvPr id="60" name="Picture 7" descr="普通显微镜下放大1000倍的细菌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3" y="1224"/>
              <a:ext cx="2767" cy="2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 Box 3"/>
            <p:cNvSpPr txBox="1">
              <a:spLocks noChangeArrowheads="1"/>
            </p:cNvSpPr>
            <p:nvPr/>
          </p:nvSpPr>
          <p:spPr bwMode="auto">
            <a:xfrm>
              <a:off x="3078" y="1281"/>
              <a:ext cx="2177" cy="27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1pPr>
              <a:lvl2pPr marL="742950" indent="-285750" eaLnBrk="0" hangingPunct="0"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2pPr>
              <a:lvl3pPr marL="1143000" indent="-228600" eaLnBrk="0" hangingPunct="0"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3pPr>
              <a:lvl4pPr marL="1600200" indent="-228600" eaLnBrk="0" hangingPunct="0"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4pPr>
              <a:lvl5pPr marL="2057400" indent="-228600" eaLnBrk="0" hangingPunct="0"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>
                  <a:solidFill>
                    <a:schemeClr val="bg1"/>
                  </a:solidFill>
                </a:rPr>
                <a:t>普通显微镜的细菌</a:t>
              </a:r>
            </a:p>
          </p:txBody>
        </p:sp>
      </p:grpSp>
      <p:grpSp>
        <p:nvGrpSpPr>
          <p:cNvPr id="62" name="Group 12"/>
          <p:cNvGrpSpPr/>
          <p:nvPr/>
        </p:nvGrpSpPr>
        <p:grpSpPr bwMode="auto">
          <a:xfrm>
            <a:off x="4543193" y="1411575"/>
            <a:ext cx="4887913" cy="4321175"/>
            <a:chOff x="414" y="1224"/>
            <a:chExt cx="2778" cy="2180"/>
          </a:xfrm>
        </p:grpSpPr>
        <p:pic>
          <p:nvPicPr>
            <p:cNvPr id="63" name="Picture 8" descr="显微镜下的植物细胞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" y="1224"/>
              <a:ext cx="2778" cy="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 Box 3"/>
            <p:cNvSpPr txBox="1">
              <a:spLocks noChangeArrowheads="1"/>
            </p:cNvSpPr>
            <p:nvPr/>
          </p:nvSpPr>
          <p:spPr bwMode="auto">
            <a:xfrm>
              <a:off x="640" y="3010"/>
              <a:ext cx="2222" cy="26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lvl1pPr eaLnBrk="0" hangingPunct="0"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1pPr>
              <a:lvl2pPr marL="742950" indent="-285750" eaLnBrk="0" hangingPunct="0"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2pPr>
              <a:lvl3pPr marL="1143000" indent="-228600" eaLnBrk="0" hangingPunct="0"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3pPr>
              <a:lvl4pPr marL="1600200" indent="-228600" eaLnBrk="0" hangingPunct="0"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4pPr>
              <a:lvl5pPr marL="2057400" indent="-228600" eaLnBrk="0" hangingPunct="0"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>
                  <a:solidFill>
                    <a:schemeClr val="bg1"/>
                  </a:solidFill>
                </a:rPr>
                <a:t>显微镜下的植物细胞</a:t>
              </a:r>
            </a:p>
          </p:txBody>
        </p:sp>
      </p:grpSp>
      <p:pic>
        <p:nvPicPr>
          <p:cNvPr id="65" name="Picture 15" descr="显微镜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206" y="736887"/>
            <a:ext cx="33020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0" name="Picture 14" descr="显微镜原理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7067" y="561218"/>
            <a:ext cx="334962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839450" y="3910412"/>
            <a:ext cx="43790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（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2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目镜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：靠近眼睛的透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</a:rPr>
              <a:t>镜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33075" y="2110187"/>
            <a:ext cx="59514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</a:rPr>
              <a:t> 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（</a:t>
            </a:r>
            <a:r>
              <a:rPr lang="en-US" altLang="zh-CN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1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物镜</a:t>
            </a:r>
            <a:r>
              <a:rPr lang="zh-CN" altLang="en-US" sz="2400" b="1" dirty="0">
                <a:solidFill>
                  <a:schemeClr val="tx2"/>
                </a:solidFill>
                <a:latin typeface="宋体" panose="02010600030101010101" pitchFamily="2" charset="-122"/>
              </a:rPr>
              <a:t>：靠近物体的透</a:t>
            </a:r>
            <a:r>
              <a:rPr lang="zh-CN" altLang="en-US" sz="2400" b="1" dirty="0" smtClean="0">
                <a:solidFill>
                  <a:schemeClr val="tx2"/>
                </a:solidFill>
                <a:latin typeface="宋体" panose="02010600030101010101" pitchFamily="2" charset="-122"/>
              </a:rPr>
              <a:t>镜</a:t>
            </a:r>
            <a:endParaRPr lang="zh-CN" altLang="en-US" sz="2400" b="1" dirty="0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105366" y="1220632"/>
            <a:ext cx="358059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>
              <a:buFontTx/>
              <a:buNone/>
            </a:pPr>
            <a:r>
              <a:rPr lang="en-US" altLang="zh-CN" b="1">
                <a:solidFill>
                  <a:schemeClr val="tx2"/>
                </a:solidFill>
              </a:rPr>
              <a:t>1</a:t>
            </a:r>
            <a:r>
              <a:rPr lang="zh-CN" altLang="en-US" b="1">
                <a:solidFill>
                  <a:schemeClr val="tx2"/>
                </a:solidFill>
              </a:rPr>
              <a:t>．基本构成：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544530" y="2784875"/>
            <a:ext cx="44892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400" b="1" smtClean="0">
                <a:solidFill>
                  <a:srgbClr val="0066CC"/>
                </a:solidFill>
                <a:latin typeface="宋体" panose="02010600030101010101" pitchFamily="2" charset="-122"/>
              </a:rPr>
              <a:t>一</a:t>
            </a:r>
            <a:r>
              <a:rPr lang="zh-CN" altLang="en-US" sz="2400" b="1">
                <a:solidFill>
                  <a:srgbClr val="0066CC"/>
                </a:solidFill>
                <a:latin typeface="宋体" panose="02010600030101010101" pitchFamily="2" charset="-122"/>
              </a:rPr>
              <a:t>组透镜，相当于一个凸透镜。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544530" y="4574284"/>
            <a:ext cx="45443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400" b="1">
                <a:solidFill>
                  <a:srgbClr val="0066CC"/>
                </a:solidFill>
                <a:latin typeface="宋体" panose="02010600030101010101" pitchFamily="2" charset="-122"/>
              </a:rPr>
              <a:t>一组透镜，相当于一个凸透镜。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  <p:bldP spid="19460" grpId="0"/>
      <p:bldP spid="19461" grpId="0"/>
      <p:bldP spid="194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8446" name="ShockwaveFlash1" r:id="rId2" imgW="1828571" imgH="1828571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211262" y="730855"/>
            <a:ext cx="4978401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光学显微镜的原理：</a:t>
            </a:r>
            <a:r>
              <a:rPr lang="zh-CN" altLang="en-US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05262" y="1462492"/>
            <a:ext cx="6616700" cy="115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indent="457200" algn="just">
              <a:lnSpc>
                <a:spcPct val="130000"/>
              </a:lnSpc>
              <a:spcBef>
                <a:spcPts val="0"/>
              </a:spcBef>
            </a:pP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物镜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：相当于投影仪的镜头</a:t>
            </a:r>
            <a:r>
              <a:rPr lang="zh-CN" altLang="en-US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sz="2800" b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成倒立放大的实像</a:t>
            </a:r>
            <a:r>
              <a:rPr lang="zh-CN" altLang="en-US" sz="2800" b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05261" y="2728070"/>
            <a:ext cx="628410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457200" algn="just">
              <a:lnSpc>
                <a:spcPct val="125000"/>
              </a:lnSpc>
            </a:pP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目镜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：相当</a:t>
            </a:r>
            <a:r>
              <a:rPr lang="zh-CN" altLang="en-US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于普通的放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</a:t>
            </a:r>
            <a:r>
              <a:rPr lang="zh-CN" altLang="en-US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镜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成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正立放大的虚</a:t>
            </a:r>
            <a:r>
              <a:rPr lang="zh-CN" altLang="en-US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像。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842962" y="4109244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800" b="1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把物镜所成的像再放大一次。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035501" y="4839444"/>
            <a:ext cx="8118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显微镜放大倍数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物镜放大倍数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目镜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放大倍数。</a:t>
            </a:r>
          </a:p>
        </p:txBody>
      </p:sp>
      <p:grpSp>
        <p:nvGrpSpPr>
          <p:cNvPr id="20500" name="Group 20"/>
          <p:cNvGrpSpPr/>
          <p:nvPr/>
        </p:nvGrpSpPr>
        <p:grpSpPr bwMode="auto">
          <a:xfrm>
            <a:off x="8713119" y="599183"/>
            <a:ext cx="1902034" cy="4663095"/>
            <a:chOff x="4059" y="210"/>
            <a:chExt cx="1406" cy="3447"/>
          </a:xfrm>
        </p:grpSpPr>
        <p:pic>
          <p:nvPicPr>
            <p:cNvPr id="20490" name="Picture 10" descr="显微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210"/>
              <a:ext cx="1406" cy="3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499" name="Group 19"/>
            <p:cNvGrpSpPr/>
            <p:nvPr/>
          </p:nvGrpSpPr>
          <p:grpSpPr bwMode="auto">
            <a:xfrm>
              <a:off x="4212" y="3379"/>
              <a:ext cx="1021" cy="170"/>
              <a:chOff x="4212" y="3379"/>
              <a:chExt cx="1021" cy="170"/>
            </a:xfrm>
          </p:grpSpPr>
          <p:sp>
            <p:nvSpPr>
              <p:cNvPr id="20491" name="Line 11"/>
              <p:cNvSpPr>
                <a:spLocks noChangeShapeType="1"/>
              </p:cNvSpPr>
              <p:nvPr/>
            </p:nvSpPr>
            <p:spPr bwMode="auto">
              <a:xfrm>
                <a:off x="4212" y="3436"/>
                <a:ext cx="726" cy="0"/>
              </a:xfrm>
              <a:prstGeom prst="line">
                <a:avLst/>
              </a:prstGeom>
              <a:noFill/>
              <a:ln w="19050">
                <a:solidFill>
                  <a:srgbClr val="FF9933"/>
                </a:solidFill>
                <a:prstDash val="dash"/>
                <a:rou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93" name="Line 13"/>
              <p:cNvSpPr>
                <a:spLocks noChangeShapeType="1"/>
              </p:cNvSpPr>
              <p:nvPr/>
            </p:nvSpPr>
            <p:spPr bwMode="auto">
              <a:xfrm>
                <a:off x="4212" y="3492"/>
                <a:ext cx="726" cy="0"/>
              </a:xfrm>
              <a:prstGeom prst="line">
                <a:avLst/>
              </a:prstGeom>
              <a:noFill/>
              <a:ln w="19050">
                <a:solidFill>
                  <a:srgbClr val="FF9933"/>
                </a:solidFill>
                <a:prstDash val="dash"/>
                <a:rou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>
                <a:off x="4212" y="3436"/>
                <a:ext cx="0" cy="56"/>
              </a:xfrm>
              <a:prstGeom prst="line">
                <a:avLst/>
              </a:prstGeom>
              <a:noFill/>
              <a:ln w="19050">
                <a:solidFill>
                  <a:srgbClr val="FF9933"/>
                </a:solidFill>
                <a:prstDash val="dash"/>
                <a:rou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95" name="Line 15"/>
              <p:cNvSpPr>
                <a:spLocks noChangeShapeType="1"/>
              </p:cNvSpPr>
              <p:nvPr/>
            </p:nvSpPr>
            <p:spPr bwMode="auto">
              <a:xfrm>
                <a:off x="4921" y="3379"/>
                <a:ext cx="284" cy="85"/>
              </a:xfrm>
              <a:prstGeom prst="line">
                <a:avLst/>
              </a:prstGeom>
              <a:noFill/>
              <a:ln w="19050">
                <a:solidFill>
                  <a:srgbClr val="FF9933"/>
                </a:solidFill>
                <a:prstDash val="dash"/>
                <a:rou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96" name="Line 16"/>
              <p:cNvSpPr>
                <a:spLocks noChangeShapeType="1"/>
              </p:cNvSpPr>
              <p:nvPr/>
            </p:nvSpPr>
            <p:spPr bwMode="auto">
              <a:xfrm flipV="1">
                <a:off x="4921" y="3464"/>
                <a:ext cx="312" cy="85"/>
              </a:xfrm>
              <a:prstGeom prst="line">
                <a:avLst/>
              </a:prstGeom>
              <a:noFill/>
              <a:ln w="19050">
                <a:solidFill>
                  <a:srgbClr val="FF9933"/>
                </a:solidFill>
                <a:prstDash val="dash"/>
                <a:rou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>
                <a:off x="4921" y="3379"/>
                <a:ext cx="0" cy="57"/>
              </a:xfrm>
              <a:prstGeom prst="line">
                <a:avLst/>
              </a:prstGeom>
              <a:noFill/>
              <a:ln w="19050">
                <a:solidFill>
                  <a:srgbClr val="FF9933"/>
                </a:solidFill>
                <a:prstDash val="dash"/>
                <a:rou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98" name="Line 18"/>
              <p:cNvSpPr>
                <a:spLocks noChangeShapeType="1"/>
              </p:cNvSpPr>
              <p:nvPr/>
            </p:nvSpPr>
            <p:spPr bwMode="auto">
              <a:xfrm>
                <a:off x="4921" y="3492"/>
                <a:ext cx="0" cy="57"/>
              </a:xfrm>
              <a:prstGeom prst="line">
                <a:avLst/>
              </a:prstGeom>
              <a:noFill/>
              <a:ln w="19050">
                <a:solidFill>
                  <a:srgbClr val="FF9933"/>
                </a:solidFill>
                <a:prstDash val="dash"/>
                <a:rou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6" grpId="0"/>
      <p:bldP spid="20487" grpId="0"/>
      <p:bldP spid="2048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1001</Words>
  <Application>WPS 演示</Application>
  <PresentationFormat>自定义</PresentationFormat>
  <Paragraphs>139</Paragraphs>
  <Slides>27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自定义设计方案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27</cp:revision>
  <dcterms:created xsi:type="dcterms:W3CDTF">2018-03-01T02:03:00Z</dcterms:created>
  <dcterms:modified xsi:type="dcterms:W3CDTF">2019-09-19T13:53:34Z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