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44" r:id="rId7"/>
    <p:sldId id="750" r:id="rId8"/>
    <p:sldId id="751" r:id="rId9"/>
    <p:sldId id="752" r:id="rId10"/>
    <p:sldId id="766" r:id="rId11"/>
    <p:sldId id="753" r:id="rId12"/>
    <p:sldId id="754" r:id="rId13"/>
    <p:sldId id="755" r:id="rId14"/>
    <p:sldId id="756" r:id="rId15"/>
    <p:sldId id="757" r:id="rId16"/>
    <p:sldId id="758" r:id="rId17"/>
    <p:sldId id="745" r:id="rId18"/>
    <p:sldId id="746" r:id="rId19"/>
    <p:sldId id="767" r:id="rId20"/>
    <p:sldId id="768" r:id="rId21"/>
    <p:sldId id="747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503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3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6.wmf" /><Relationship Id="rId4" Type="http://schemas.openxmlformats.org/officeDocument/2006/relationships/vmlDrawing" Target="../drawings/vmlDrawing1.v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7.wmf" /><Relationship Id="rId4" Type="http://schemas.openxmlformats.org/officeDocument/2006/relationships/image" Target="../media/image8.png" /><Relationship Id="rId5" Type="http://schemas.openxmlformats.org/officeDocument/2006/relationships/vmlDrawing" Target="../drawings/vmlDrawing2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Relationship Id="rId3" Type="http://schemas.openxmlformats.org/officeDocument/2006/relationships/hyperlink" Target="2.&#19977;&#32500;&#21160;&#30011;&#27431;&#22982;&#23450;&#24459;.flv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1"/>
          <p:cNvSpPr>
            <a:spLocks noGrp="1"/>
          </p:cNvSpPr>
          <p:nvPr/>
        </p:nvSpPr>
        <p:spPr>
          <a:xfrm>
            <a:off x="595948" y="1630045"/>
            <a:ext cx="10972800" cy="275780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第十四章  欧姆定律</a:t>
            </a:r>
            <a:endParaRPr lang="en-US" altLang="zh-CN" sz="4265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algn="ctr" eaLnBrk="1" fontAlgn="auto" hangingPunct="1">
              <a:lnSpc>
                <a:spcPct val="110000"/>
              </a:lnSpc>
              <a:buNone/>
            </a:pPr>
            <a:r>
              <a:rPr lang="zh-CN" altLang="en-US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欧姆定律</a:t>
            </a:r>
            <a:endParaRPr lang="zh-CN" altLang="en-US" sz="3200" b="1" strike="noStrike" noProof="1">
              <a:solidFill>
                <a:schemeClr val="bg1"/>
              </a:solidFill>
              <a:latin typeface="+mn-ea"/>
              <a:cs typeface="+mn-ea"/>
            </a:endParaRPr>
          </a:p>
          <a:p>
            <a:pPr indent="0" algn="ctr" eaLnBrk="1" fontAlgn="auto" hangingPunct="1">
              <a:lnSpc>
                <a:spcPct val="110000"/>
              </a:lnSpc>
              <a:buNone/>
            </a:pPr>
            <a:r>
              <a:rPr lang="zh-CN" altLang="en-US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课时</a:t>
            </a:r>
            <a:r>
              <a:rPr lang="en-US" altLang="zh-CN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2 </a:t>
            </a:r>
            <a:r>
              <a:rPr lang="zh-CN" altLang="en-US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欧姆定律</a:t>
            </a:r>
            <a:endParaRPr lang="zh-CN" altLang="en-US" sz="2800" b="1" strike="noStrike" noProof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626995" y="2855595"/>
            <a:ext cx="7778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①根据题意画出电路图；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②在电路图上标明已知量的符号、数值、未知量的符号；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③利用相应公式进行求解。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5495" y="2015490"/>
            <a:ext cx="5212080" cy="7372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numCol="1" spcCol="0" rtlCol="0" fromWordArt="0" anchor="t" anchorCtr="0" forceAA="0" compatLnSpc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解电学题审题的一般思路：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06220" y="1844675"/>
            <a:ext cx="9140190" cy="298196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5302" name="组合 15"/>
          <p:cNvGrpSpPr/>
          <p:nvPr/>
        </p:nvGrpSpPr>
        <p:grpSpPr>
          <a:xfrm>
            <a:off x="1817688" y="191611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262063" y="133540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8340" y="1780540"/>
            <a:ext cx="85782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关于欧姆定律,下列说法正确的是(    )。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.在电压一定时，导体的电阻跟通过导体的电流成反比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.在电阻--定时,通过导体的电流跟导体两端的电压成正比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.在电流一定时，导体电阻跟导体两端的电压成正比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.导体两端的电压与通过导体的电流成正比、与导体的电阻成正比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04735" y="1916430"/>
            <a:ext cx="4025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530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30730" y="2654300"/>
            <a:ext cx="79343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在理解欧姆定律的基础上，我们还要学会运用欧姆定律分析图象中电阻的大小，下面我们就试着分析一个电学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I-U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图象的例题。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0" y="1289685"/>
            <a:ext cx="483997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二、欧姆定律的应用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57705" y="1649730"/>
            <a:ext cx="82765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在某一温度下，两个电路元件甲和乙中的电流与电压的关系如图所示，由图可知，元件甲的电阻是____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Ω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，将元件甲接在电压为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2V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的电源两端，则流过元件甲的电流是____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，将乙接在电压为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2.5V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的电源两端，则流过元件乙的电流是____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，此时元件乙的电阻是____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Ω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3315" name="Picture 2" descr="WJA55-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9350" y="4056063"/>
            <a:ext cx="225742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7952740" y="2324100"/>
            <a:ext cx="3181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6215" y="2859723"/>
            <a:ext cx="6953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0.4</a:t>
            </a:r>
            <a:endParaRPr lang="en-US" altLang="zh-CN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2480" y="3974783"/>
            <a:ext cx="6953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0.5</a:t>
            </a:r>
            <a:endParaRPr lang="en-US" altLang="zh-CN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8540" y="3974465"/>
            <a:ext cx="5429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endParaRPr lang="en-US" altLang="zh-CN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13800" y="476408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067800" y="451008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817688" y="176498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262063" y="118427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7" grpId="0"/>
      <p:bldP spid="13" grpId="0"/>
      <p:bldP spid="2" grpId="0"/>
      <p:bldP spid="553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63725" y="1469390"/>
            <a:ext cx="90043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如图所示是新型节能应急台灯的电路示意图，台灯充好电后，使用时可通过调节滑动变阻器连入电路的阻值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改变灯泡的亮度。假定电源电压、灯泡电阻不变，则灯泡两端电压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 b="1" baseline="-2500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随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变化的图象是（    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339" name="Picture 2" descr="RR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9338" y="3231515"/>
            <a:ext cx="1760537" cy="1319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3" descr="RR3-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278" y="4687888"/>
            <a:ext cx="8005762" cy="156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2958465" y="3231515"/>
            <a:ext cx="3460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742123" y="161385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186498" y="103314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530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3588" y="1753235"/>
            <a:ext cx="2414587" cy="297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752340" y="555625"/>
            <a:ext cx="1987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酒精检测仪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4460" y="1424940"/>
            <a:ext cx="68757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酒精测试仪实际上是由酒精气体传感器（相当于随酒精气体浓度变化的变阻器）与一个定值电阻及一个电压表或电流表组成。酒精气体传感器的电阻值随酒精气体浓度的增大而减小，如果驾驶员呼出的酒精气体浓度越大，那么测试仪的电压表示数越大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365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053" y="4560253"/>
            <a:ext cx="2211387" cy="159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0" y="4526915"/>
            <a:ext cx="2552700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55115" y="1275080"/>
          <a:ext cx="8922385" cy="4893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325"/>
                <a:gridCol w="1116330"/>
                <a:gridCol w="6729730"/>
              </a:tblGrid>
              <a:tr h="9417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知识点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3" marR="91443" marT="45740" marB="45740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知识点要素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3" marR="91443" marT="45740" marB="45740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/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知识要点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3" marR="91443" marT="45740" marB="45740"/>
                </a:tc>
              </a:tr>
              <a:tr h="1143000">
                <a:tc rowSpan="3">
                  <a:txBody>
                    <a:bodyPr vert="horz" wrap="square"/>
                    <a:lstStyle/>
                    <a:p>
                      <a:pPr algn="dist"/>
                      <a:endParaRPr lang="zh-CN" altLang="en-US" sz="2000"/>
                    </a:p>
                  </a:txBody>
                  <a:tcPr marL="91443" marR="91443" marT="45740" marB="45740"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</a:tr>
              <a:tr h="124841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</a:tr>
              <a:tr h="156083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  <a:tc>
                  <a:txBody>
                    <a:bodyPr vert="horz" wrap="square"/>
                    <a:lstStyle/>
                    <a:p>
                      <a:endParaRPr lang="zh-CN" altLang="en-US" sz="2000"/>
                    </a:p>
                  </a:txBody>
                  <a:tcPr marL="91443" marR="91443" marT="45740" marB="45740"/>
                </a:tc>
              </a:tr>
            </a:tbl>
          </a:graphicData>
        </a:graphic>
      </p:graphicFrame>
      <p:sp>
        <p:nvSpPr>
          <p:cNvPr id="20503" name="矩形 2"/>
          <p:cNvSpPr/>
          <p:nvPr/>
        </p:nvSpPr>
        <p:spPr>
          <a:xfrm>
            <a:off x="1855153" y="3288665"/>
            <a:ext cx="3746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charset="-122"/>
              </a:rPr>
              <a:t>欧姆定律</a:t>
            </a:r>
            <a:endParaRPr lang="zh-CN" altLang="en-US" sz="20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504" name="矩形 8"/>
          <p:cNvSpPr/>
          <p:nvPr/>
        </p:nvSpPr>
        <p:spPr>
          <a:xfrm>
            <a:off x="2770505" y="3804920"/>
            <a:ext cx="8991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应用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0505" name="矩形 9"/>
          <p:cNvSpPr/>
          <p:nvPr/>
        </p:nvSpPr>
        <p:spPr>
          <a:xfrm>
            <a:off x="2755900" y="2578100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内容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0506" name="矩形 10"/>
          <p:cNvSpPr/>
          <p:nvPr/>
        </p:nvSpPr>
        <p:spPr>
          <a:xfrm>
            <a:off x="2739073" y="5019993"/>
            <a:ext cx="908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注意事项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026853" y="2453958"/>
            <a:ext cx="6218238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导体中的电流，跟导体两端的电压成正比，跟导体的电阻成反比公式：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0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变形公式：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U=IR</a:t>
            </a:r>
            <a:r>
              <a:rPr kumimoji="0" lang="zh-CN" altLang="en-US" sz="20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kumimoji="0" lang="en-US" altLang="zh-CN" sz="2000" b="1" i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R=U/I</a:t>
            </a:r>
            <a:endParaRPr kumimoji="0" lang="en-US" altLang="zh-CN" sz="2000" b="1" i="1" kern="1200" cap="none" spc="0" normalizeH="0" baseline="0" noProof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6853" y="3476943"/>
            <a:ext cx="6132513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同一段导体，电流、电压、电阻三个量中已知任意两个量可计算出第三个量；应用控制变量法分析图象问题和电表示数变化问题</a:t>
            </a:r>
            <a:endParaRPr lang="zh-CN" altLang="en-US" sz="20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9700" y="4718685"/>
            <a:ext cx="6257925" cy="13220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0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)公式中的三个量必须是对应同一导体或同一段电路；</a:t>
            </a:r>
            <a:endParaRPr lang="zh-CN" altLang="en-US" sz="20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  <a:defRPr/>
            </a:pP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0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)公式中的三个量必须是同一时刻的值；</a:t>
            </a:r>
            <a:endParaRPr lang="zh-CN" altLang="en-US" sz="2000" b="1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  <a:defRPr/>
            </a:pP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20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)公式中的三个物理量，必须使用国际单位制中的单位</a:t>
            </a:r>
            <a:r>
              <a:rPr lang="zh-CN" altLang="en-US" sz="2000" b="1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1A=1V/1Ω</a:t>
            </a:r>
            <a:endParaRPr lang="zh-CN" altLang="en-US" sz="2000" b="1" noProof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5" grpId="0"/>
      <p:bldP spid="20504" grpId="0"/>
      <p:bldP spid="20506" grpId="0"/>
      <p:bldP spid="3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Text Box 2"/>
          <p:cNvSpPr txBox="1"/>
          <p:nvPr/>
        </p:nvSpPr>
        <p:spPr>
          <a:xfrm>
            <a:off x="1560195" y="1438275"/>
            <a:ext cx="87693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关于电流跟电压和电阻的关系，下列说法正确的是（    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导体的电阻越大，通过导体的电流越小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导体的电阻越大，通过导体的电流越大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导体两端的电压越大，导体的电阻越大，通过导体的电流也越大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在导体两端的电压一定的情况下，导体的电阻越小，通过导体的电流越大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9723438" y="1551940"/>
            <a:ext cx="407987" cy="496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3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 txBox="1">
            <a:spLocks noRot="1"/>
          </p:cNvSpPr>
          <p:nvPr/>
        </p:nvSpPr>
        <p:spPr>
          <a:xfrm>
            <a:off x="1932940" y="1439863"/>
            <a:ext cx="8174038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关于欧姆定律，下列叙述中正确的是（      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在相同电压下，导体的电流和电阻成反比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对同一个导体，导体中的电流和电压成正比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因为电阻是导体本身的性质，所以电流只与导体两端的电压成正比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导体中的电流与导体两端的电压有关，也与导体的电阻有关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8196898" y="1538923"/>
            <a:ext cx="835025" cy="496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黑体" panose="02010609060101010101" charset="-122"/>
              </a:rPr>
              <a:t>ABD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969749" y="2050162"/>
            <a:ext cx="80362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.一条镍铬合金线的两端加上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 V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电压时，通过的电流是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0.2 A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，则它的电阻是_____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Ω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。若合金线的两端电压增至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16 V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时，它的电阻是_______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Ω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，这时若要用电流表测量它的电流，应选用量程为_______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的电流表。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5113126" y="3261895"/>
            <a:ext cx="80517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  <a:sym typeface="+mn-ea"/>
              </a:rPr>
              <a:t>20          </a:t>
            </a:r>
            <a:endParaRPr lang="en-US" sz="2400" b="1">
              <a:solidFill>
                <a:srgbClr val="E95A67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301615" y="2726055"/>
            <a:ext cx="57975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</a:rPr>
              <a:t>20          </a:t>
            </a:r>
            <a:endParaRPr lang="en-US" altLang="en-US" sz="2400" b="1">
              <a:solidFill>
                <a:srgbClr val="E95A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367595" y="3821199"/>
            <a:ext cx="85244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  <a:sym typeface="+mn-ea"/>
              </a:rPr>
              <a:t>0~3</a:t>
            </a:r>
            <a:endParaRPr lang="en-US" sz="2400" b="1">
              <a:solidFill>
                <a:srgbClr val="E95A67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45920" y="1667510"/>
            <a:ext cx="890016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乔治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西蒙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欧姆生于德国埃尔兰根城，父亲是锁匠。父亲自学了数学和物理方面的知识，并教给少年时期的欧姆，唤起了欧姆对科学的兴趣。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岁时他进入埃尔兰根大学研究数学、物理与哲学，由于经济困难，中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途辍学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，到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1813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年才完成博士学业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欧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姆定律发现初期，许多物理学家不能正确理解和评价这一发现，他遭到怀疑和尖锐的批评。直到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1841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年英国皇家学会授予他最高荣誉的科普利金牌，才引起德国科学界的重视。人们为纪念他，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将电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阻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的单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位以欧姆的姓氏命名。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940300" y="788670"/>
            <a:ext cx="19735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科学家简介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25300" y="102235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350010" y="1524000"/>
            <a:ext cx="9436735" cy="394144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728" y="4018965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814829" y="1787565"/>
            <a:ext cx="80702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E88800"/>
              </a:buClr>
              <a:buFont typeface="Wingdings" panose="05000000000000000000" charset="0"/>
              <a:buChar char="l"/>
              <a:defRPr/>
            </a:pPr>
            <a:r>
              <a:rPr kumimoji="1"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1" lang="en-US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理</a:t>
            </a:r>
            <a:r>
              <a:rPr kumimoji="1"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解欧姆定律，能运用欧姆定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律分析解决简单的电路问题。</a:t>
            </a:r>
            <a:endParaRPr kumimoji="1"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E88800"/>
              </a:buClr>
              <a:buFont typeface="Wingdings" panose="05000000000000000000" charset="0"/>
              <a:buChar char="l"/>
              <a:defRPr/>
            </a:pPr>
            <a:r>
              <a:rPr kumimoji="1"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算，学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会解答电学计算题的一般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方法，培养学生解答电学问题的良好习惯。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buClr>
                <a:srgbClr val="E88800"/>
              </a:buClr>
              <a:buFont typeface="Wingdings" panose="05000000000000000000" charset="0"/>
              <a:buChar char="l"/>
              <a:defRPr/>
            </a:pPr>
            <a:r>
              <a:rPr kumimoji="1"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kumimoji="1"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kumimoji="1"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通过对欧姆的介绍，学习科学家献身科学、勇于探索真理的精神，激发学习的积极性。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" b="4106"/>
          <a:stretch>
            <a:fillRect/>
          </a:stretch>
        </p:blipFill>
        <p:spPr bwMode="auto">
          <a:xfrm>
            <a:off x="2929890" y="1186180"/>
            <a:ext cx="5965190" cy="289306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1531691" y="4372293"/>
            <a:ext cx="91289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我国刑法规定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，驾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驶员醉酒后驾车要负刑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事责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任。目前，世界大多数国家都采用呼气式酒精测试仪，对驾驶员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进行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现场检测。这里面蕴含怎样的物理知识呢？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194" name="对象 1"/>
          <p:cNvGraphicFramePr>
            <a:graphicFrameLocks noChangeAspect="1"/>
          </p:cNvGraphicFramePr>
          <p:nvPr/>
        </p:nvGraphicFramePr>
        <p:xfrm>
          <a:off x="5298440" y="4470877"/>
          <a:ext cx="1397000" cy="10515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431800" imgH="405765" progId="Equation.DSMT4">
                  <p:embed/>
                </p:oleObj>
              </mc:Choice>
              <mc:Fallback>
                <p:oleObj r:id="rId2" imgW="431800" imgH="40576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98440" y="4470877"/>
                        <a:ext cx="1397000" cy="1051560"/>
                      </a:xfrm>
                      <a:prstGeom prst="rect">
                        <a:avLst/>
                      </a:prstGeom>
                      <a:noFill/>
                      <a:ln w="2857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2"/>
          <p:cNvSpPr/>
          <p:nvPr/>
        </p:nvSpPr>
        <p:spPr bwMode="auto">
          <a:xfrm>
            <a:off x="1968500" y="1816418"/>
            <a:ext cx="81724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.欧姆定律的内容：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导体中的电流，跟导体两端的电压成正比，跟导体的电阻成反比。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1968500" y="3645535"/>
            <a:ext cx="54006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rPr>
              <a:t>.欧姆定律的数学表达式：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endParaRPr lang="en-US" altLang="zh-CN" sz="2400" b="1" i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" name="AutoShape 7"/>
          <p:cNvSpPr/>
          <p:nvPr/>
        </p:nvSpPr>
        <p:spPr>
          <a:xfrm>
            <a:off x="6919278" y="4354513"/>
            <a:ext cx="1189037" cy="595312"/>
          </a:xfrm>
          <a:prstGeom prst="wedgeRoundRectCallout">
            <a:avLst>
              <a:gd name="adj1" fmla="val -87519"/>
              <a:gd name="adj2" fmla="val 38014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</a:rPr>
              <a:t>电压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AutoShape 8"/>
          <p:cNvSpPr/>
          <p:nvPr/>
        </p:nvSpPr>
        <p:spPr>
          <a:xfrm>
            <a:off x="6701790" y="5605463"/>
            <a:ext cx="1258888" cy="595312"/>
          </a:xfrm>
          <a:prstGeom prst="wedgeRoundRectCallout">
            <a:avLst>
              <a:gd name="adj1" fmla="val -59694"/>
              <a:gd name="adj2" fmla="val -97185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ClrTx/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</a:rPr>
              <a:t>电阻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8" name="AutoShape 9"/>
          <p:cNvSpPr/>
          <p:nvPr/>
        </p:nvSpPr>
        <p:spPr>
          <a:xfrm>
            <a:off x="3787140" y="5207000"/>
            <a:ext cx="1258888" cy="595313"/>
          </a:xfrm>
          <a:prstGeom prst="wedgeRoundRectCallout">
            <a:avLst>
              <a:gd name="adj1" fmla="val 73403"/>
              <a:gd name="adj2" fmla="val -50991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电流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0" y="1063625"/>
            <a:ext cx="419100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一、欧姆定律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  <p:bldP spid="17" grpId="0"/>
      <p:bldP spid="1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2261235" y="1075690"/>
            <a:ext cx="6840538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.公式中使用国际单位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Wingdings" panose="05000000000000000000" pitchFamily="2" charset="2"/>
              </a:rPr>
              <a:t>（单位要统一）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电压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的单位：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电阻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的单位：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Ω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电流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的单位：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endParaRPr lang="zh-CN" altLang="en-US" sz="2400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07273" y="4798378"/>
            <a:ext cx="787876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6096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欧姆定律反映同一时刻、同一段电路中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之间的关系。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7172" name="对象 5"/>
          <p:cNvGraphicFramePr>
            <a:graphicFrameLocks noChangeAspect="1"/>
          </p:cNvGraphicFramePr>
          <p:nvPr/>
        </p:nvGraphicFramePr>
        <p:xfrm>
          <a:off x="4955223" y="1743075"/>
          <a:ext cx="1452562" cy="10525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431800" imgH="406400" progId="Equation.DSMT4">
                  <p:embed/>
                </p:oleObj>
              </mc:Choice>
              <mc:Fallback>
                <p:oleObj r:id="rId2" imgW="4318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55223" y="1743075"/>
                        <a:ext cx="1452562" cy="1052513"/>
                      </a:xfrm>
                      <a:prstGeom prst="rect">
                        <a:avLst/>
                      </a:prstGeom>
                      <a:noFill/>
                      <a:ln w="2857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圆角矩形 18"/>
          <p:cNvSpPr/>
          <p:nvPr/>
        </p:nvSpPr>
        <p:spPr>
          <a:xfrm>
            <a:off x="1915160" y="4749165"/>
            <a:ext cx="8397240" cy="129730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310" y="497617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C:\Documents and Settings\Administrator\桌面\图片\暴风截图2016356869734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233" y="1666875"/>
            <a:ext cx="5700712" cy="427355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8196" name="矩形 1"/>
          <p:cNvSpPr txBox="1"/>
          <p:nvPr/>
        </p:nvSpPr>
        <p:spPr>
          <a:xfrm>
            <a:off x="4420870" y="578485"/>
            <a:ext cx="30988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三维动画欧姆定律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1773555" y="4269740"/>
            <a:ext cx="1854835" cy="100012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>
            <a:off x="3800475" y="4570095"/>
            <a:ext cx="554990" cy="36322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036763" y="433705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2" grpId="0"/>
      <p:bldP spid="23" grpId="0"/>
      <p:bldP spid="809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71015" y="1780540"/>
            <a:ext cx="876998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一辆汽车的车灯接在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12V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电源两端，灯丝电阻为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，求通过灯丝的电流。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3880" y="3201035"/>
            <a:ext cx="552132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解析:根据题意画好电路图。在图上标明已知量的符号、数值和未知量的符号。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答案：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0.4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220" name="Group 3"/>
          <p:cNvGrpSpPr/>
          <p:nvPr/>
        </p:nvGrpSpPr>
        <p:grpSpPr>
          <a:xfrm>
            <a:off x="7637145" y="3234055"/>
            <a:ext cx="2719705" cy="1863388"/>
            <a:chOff x="0" y="7"/>
            <a:chExt cx="1603" cy="1086"/>
          </a:xfrm>
        </p:grpSpPr>
        <p:pic>
          <p:nvPicPr>
            <p:cNvPr id="923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27"/>
              <a:ext cx="1522" cy="8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58" y="817"/>
              <a:ext cx="831" cy="2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algn="ctr" defTabSz="914400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en-US" sz="2400" b="1" i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U</a:t>
              </a:r>
              <a:r>
                <a:rPr kumimoji="0" lang="en-US" sz="2400" b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=12 V</a:t>
              </a:r>
              <a:endParaRPr kumimoji="0" 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Arial" panose="020b0604020202020204" pitchFamily="34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930" y="363"/>
              <a:ext cx="258" cy="2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en-US" sz="2400" b="1" i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I</a:t>
              </a:r>
              <a:endParaRPr kumimoji="0" 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Arial" panose="020b0604020202020204" pitchFamily="34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771" y="7"/>
              <a:ext cx="832" cy="2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en-US" sz="2400" b="1" i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R</a:t>
              </a:r>
              <a:r>
                <a:rPr kumimoji="0" lang="en-US" sz="2400" b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=30</a:t>
              </a:r>
              <a:r>
                <a:rPr kumimoji="0" lang="en-US" altLang="zh-CN" sz="2400" b="1" kern="1200" cap="none" spc="0" normalizeH="0" baseline="0" noProof="0">
                  <a:latin typeface="Times New Roman" panose="02020603050405020304" pitchFamily="18" charset="0"/>
                  <a:ea typeface="黑体" panose="02010609060101010101" charset="-122"/>
                  <a:cs typeface="+mn-cs"/>
                </a:rPr>
                <a:t> </a:t>
              </a:r>
              <a:r>
                <a:rPr kumimoji="0" lang="el-GR" altLang="en-US" sz="24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charset="-122"/>
                  <a:cs typeface="Arial" panose="020b0604020202020204" pitchFamily="34" charset="0"/>
                </a:rPr>
                <a:t>Ω</a:t>
              </a:r>
              <a:endParaRPr kumimoji="0" 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302" name="组合 15"/>
          <p:cNvGrpSpPr/>
          <p:nvPr/>
        </p:nvGrpSpPr>
        <p:grpSpPr>
          <a:xfrm>
            <a:off x="1666558" y="191611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110933" y="133540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22475" y="2327910"/>
            <a:ext cx="95618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①题中找已知条件；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②注意写出原始公式；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③公式中物理单位要统一，对物理符号尽量写出必要的文字说明；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④代入的数值要带单位；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⑤最后说明所求的物理量，不必写答。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0975" y="1590675"/>
            <a:ext cx="36639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解物理题的一般步骤：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0290" y="1458595"/>
            <a:ext cx="10126980" cy="394144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wedge/>
      </p:transition>
    </mc:Choice>
    <mc:Fallback>
      <p:transition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KSO_WM_UNIT_TABLE_BEAUTIFY" val="{4a234c3f-4908-4e05-ad8e-9af6d25b01bc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91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黑体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2021-07-09T18:13:56Z</cp:lastPrinted>
  <dcterms:created xsi:type="dcterms:W3CDTF">2021-07-09T18:13:56Z</dcterms:created>
  <dcterms:modified xsi:type="dcterms:W3CDTF">2021-07-09T10:13:57Z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