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vml" ContentType="application/vnd.openxmlformats-officedocument.vmlDrawing"/>
  <Default Extension="docx" ContentType="application/vnd.openxmlformats-officedocument.wordprocessingml.document"/>
  <Default Extension="emf" ContentType="image/x-emf"/>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p:sldMasterIdLst>
    <p:sldMasterId id="2147483648" r:id="rId1"/>
  </p:sldMasterIdLst>
  <p:notesMasterIdLst>
    <p:notesMasterId r:id="rId2"/>
  </p:notesMasterIdLst>
  <p:handoutMasterIdLst>
    <p:handoutMasterId r:id="rId3"/>
  </p:handoutMasterIdLst>
  <p:sldIdLst>
    <p:sldId id="261" r:id="rId4"/>
    <p:sldId id="265" r:id="rId5"/>
    <p:sldId id="749" r:id="rId6"/>
    <p:sldId id="622" r:id="rId7"/>
    <p:sldId id="660" r:id="rId8"/>
    <p:sldId id="672" r:id="rId9"/>
    <p:sldId id="716" r:id="rId10"/>
    <p:sldId id="750" r:id="rId11"/>
    <p:sldId id="717" r:id="rId12"/>
    <p:sldId id="718" r:id="rId13"/>
    <p:sldId id="715" r:id="rId14"/>
    <p:sldId id="720" r:id="rId15"/>
    <p:sldId id="719" r:id="rId16"/>
    <p:sldId id="263" r:id="rId17"/>
    <p:sldId id="664" r:id="rId18"/>
    <p:sldId id="721" r:id="rId19"/>
    <p:sldId id="724" r:id="rId20"/>
    <p:sldId id="725" r:id="rId21"/>
    <p:sldId id="726" r:id="rId22"/>
    <p:sldId id="727" r:id="rId23"/>
    <p:sldId id="728" r:id="rId24"/>
    <p:sldId id="729" r:id="rId25"/>
    <p:sldId id="752" r:id="rId26"/>
    <p:sldId id="730" r:id="rId27"/>
    <p:sldId id="731" r:id="rId28"/>
    <p:sldId id="732" r:id="rId29"/>
    <p:sldId id="753" r:id="rId30"/>
    <p:sldId id="733" r:id="rId31"/>
    <p:sldId id="734" r:id="rId32"/>
    <p:sldId id="722" r:id="rId33"/>
    <p:sldId id="735" r:id="rId34"/>
    <p:sldId id="754" r:id="rId35"/>
    <p:sldId id="739" r:id="rId36"/>
    <p:sldId id="740" r:id="rId37"/>
    <p:sldId id="372" r:id="rId38"/>
    <p:sldId id="575" r:id="rId39"/>
    <p:sldId id="469" r:id="rId40"/>
    <p:sldId id="755" r:id="rId41"/>
    <p:sldId id="756" r:id="rId42"/>
    <p:sldId id="612" r:id="rId43"/>
    <p:sldId id="744" r:id="rId44"/>
    <p:sldId id="747" r:id="rId45"/>
    <p:sldId id="748" r:id="rId46"/>
  </p:sldIdLst>
  <p:sldSz cx="12190095" cy="6859270"/>
  <p:notesSz cx="6858000" cy="9144000"/>
  <p:custDataLst>
    <p:tags r:id="rId47"/>
  </p:custDataLst>
  <p:defaultTex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165" algn="l" defTabSz="1219200" rtl="0" eaLnBrk="1" latinLnBrk="0" hangingPunct="1">
      <a:defRPr sz="2400" kern="1200">
        <a:solidFill>
          <a:schemeClr val="tx1"/>
        </a:solidFill>
        <a:latin typeface="+mn-lt"/>
        <a:ea typeface="+mn-ea"/>
        <a:cs typeface="+mn-cs"/>
      </a:defRPr>
    </a:lvl4pPr>
    <a:lvl5pPr marL="2437765" algn="l" defTabSz="1219200" rtl="0" eaLnBrk="1" latinLnBrk="0" hangingPunct="1">
      <a:defRPr sz="2400" kern="1200">
        <a:solidFill>
          <a:schemeClr val="tx1"/>
        </a:solidFill>
        <a:latin typeface="+mn-lt"/>
        <a:ea typeface="+mn-ea"/>
        <a:cs typeface="+mn-cs"/>
      </a:defRPr>
    </a:lvl5pPr>
    <a:lvl6pPr marL="3047365" algn="l" defTabSz="1219200" rtl="0" eaLnBrk="1" latinLnBrk="0" hangingPunct="1">
      <a:defRPr sz="2400" kern="1200">
        <a:solidFill>
          <a:schemeClr val="tx1"/>
        </a:solidFill>
        <a:latin typeface="+mn-lt"/>
        <a:ea typeface="+mn-ea"/>
        <a:cs typeface="+mn-cs"/>
      </a:defRPr>
    </a:lvl6pPr>
    <a:lvl7pPr marL="3656965" algn="l" defTabSz="1219200" rtl="0" eaLnBrk="1" latinLnBrk="0" hangingPunct="1">
      <a:defRPr sz="2400" kern="1200">
        <a:solidFill>
          <a:schemeClr val="tx1"/>
        </a:solidFill>
        <a:latin typeface="+mn-lt"/>
        <a:ea typeface="+mn-ea"/>
        <a:cs typeface="+mn-cs"/>
      </a:defRPr>
    </a:lvl7pPr>
    <a:lvl8pPr marL="4266565" algn="l" defTabSz="1219200" rtl="0" eaLnBrk="1" latinLnBrk="0" hangingPunct="1">
      <a:defRPr sz="2400" kern="1200">
        <a:solidFill>
          <a:schemeClr val="tx1"/>
        </a:solidFill>
        <a:latin typeface="+mn-lt"/>
        <a:ea typeface="+mn-ea"/>
        <a:cs typeface="+mn-cs"/>
      </a:defRPr>
    </a:lvl8pPr>
    <a:lvl9pPr marL="4876165" algn="l" defTabSz="1219200" rtl="0" eaLnBrk="1" latinLnBrk="0" hangingPunct="1">
      <a:defRPr sz="2400"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3493" autoAdjust="0"/>
    <p:restoredTop sz="94712" autoAdjust="0"/>
  </p:normalViewPr>
  <p:slideViewPr>
    <p:cSldViewPr>
      <p:cViewPr varScale="1">
        <p:scale>
          <a:sx n="108" d="100"/>
          <a:sy n="108" d="100"/>
        </p:scale>
        <p:origin x="-186" y="-78"/>
      </p:cViewPr>
      <p:guideLst>
        <p:guide orient="horz" pos="2161"/>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3834" y="-78"/>
      </p:cViewPr>
      <p:guideLst>
        <p:guide orient="horz" pos="2880"/>
        <p:guide pos="2160"/>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notesMaster" Target="notesMasters/notes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slide" Target="slides/slide20.xml" /><Relationship Id="rId24" Type="http://schemas.openxmlformats.org/officeDocument/2006/relationships/slide" Target="slides/slide21.xml" /><Relationship Id="rId25" Type="http://schemas.openxmlformats.org/officeDocument/2006/relationships/slide" Target="slides/slide22.xml" /><Relationship Id="rId26" Type="http://schemas.openxmlformats.org/officeDocument/2006/relationships/slide" Target="slides/slide23.xml" /><Relationship Id="rId27" Type="http://schemas.openxmlformats.org/officeDocument/2006/relationships/slide" Target="slides/slide24.xml" /><Relationship Id="rId28" Type="http://schemas.openxmlformats.org/officeDocument/2006/relationships/slide" Target="slides/slide25.xml" /><Relationship Id="rId29" Type="http://schemas.openxmlformats.org/officeDocument/2006/relationships/slide" Target="slides/slide26.xml" /><Relationship Id="rId3" Type="http://schemas.openxmlformats.org/officeDocument/2006/relationships/handoutMaster" Target="handoutMasters/handoutMaster1.xml" /><Relationship Id="rId30" Type="http://schemas.openxmlformats.org/officeDocument/2006/relationships/slide" Target="slides/slide27.xml" /><Relationship Id="rId31" Type="http://schemas.openxmlformats.org/officeDocument/2006/relationships/slide" Target="slides/slide28.xml" /><Relationship Id="rId32" Type="http://schemas.openxmlformats.org/officeDocument/2006/relationships/slide" Target="slides/slide29.xml" /><Relationship Id="rId33" Type="http://schemas.openxmlformats.org/officeDocument/2006/relationships/slide" Target="slides/slide30.xml" /><Relationship Id="rId34" Type="http://schemas.openxmlformats.org/officeDocument/2006/relationships/slide" Target="slides/slide31.xml" /><Relationship Id="rId35" Type="http://schemas.openxmlformats.org/officeDocument/2006/relationships/slide" Target="slides/slide32.xml" /><Relationship Id="rId36" Type="http://schemas.openxmlformats.org/officeDocument/2006/relationships/slide" Target="slides/slide33.xml" /><Relationship Id="rId37" Type="http://schemas.openxmlformats.org/officeDocument/2006/relationships/slide" Target="slides/slide34.xml" /><Relationship Id="rId38" Type="http://schemas.openxmlformats.org/officeDocument/2006/relationships/slide" Target="slides/slide35.xml" /><Relationship Id="rId39" Type="http://schemas.openxmlformats.org/officeDocument/2006/relationships/slide" Target="slides/slide36.xml" /><Relationship Id="rId4" Type="http://schemas.openxmlformats.org/officeDocument/2006/relationships/slide" Target="slides/slide1.xml" /><Relationship Id="rId40" Type="http://schemas.openxmlformats.org/officeDocument/2006/relationships/slide" Target="slides/slide37.xml" /><Relationship Id="rId41" Type="http://schemas.openxmlformats.org/officeDocument/2006/relationships/slide" Target="slides/slide38.xml" /><Relationship Id="rId42" Type="http://schemas.openxmlformats.org/officeDocument/2006/relationships/slide" Target="slides/slide39.xml" /><Relationship Id="rId43" Type="http://schemas.openxmlformats.org/officeDocument/2006/relationships/slide" Target="slides/slide40.xml" /><Relationship Id="rId44" Type="http://schemas.openxmlformats.org/officeDocument/2006/relationships/slide" Target="slides/slide41.xml" /><Relationship Id="rId45" Type="http://schemas.openxmlformats.org/officeDocument/2006/relationships/slide" Target="slides/slide42.xml" /><Relationship Id="rId46" Type="http://schemas.openxmlformats.org/officeDocument/2006/relationships/slide" Target="slides/slide43.xml" /><Relationship Id="rId47" Type="http://schemas.openxmlformats.org/officeDocument/2006/relationships/tags" Target="tags/tag63.xml" /><Relationship Id="rId48" Type="http://schemas.openxmlformats.org/officeDocument/2006/relationships/presProps" Target="presProps.xml" /><Relationship Id="rId49" Type="http://schemas.openxmlformats.org/officeDocument/2006/relationships/viewProps" Target="viewProps.xml" /><Relationship Id="rId5" Type="http://schemas.openxmlformats.org/officeDocument/2006/relationships/slide" Target="slides/slide2.xml" /><Relationship Id="rId50" Type="http://schemas.openxmlformats.org/officeDocument/2006/relationships/theme" Target="theme/theme1.xml" /><Relationship Id="rId51" Type="http://schemas.openxmlformats.org/officeDocument/2006/relationships/tableStyles" Target="tableStyles.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drawings/_rels/vmlDrawing1.vml.rels>&#65279;<?xml version="1.0" encoding="utf-8" standalone="yes"?><Relationships xmlns="http://schemas.openxmlformats.org/package/2006/relationships"><Relationship Id="rId1" Type="http://schemas.openxmlformats.org/officeDocument/2006/relationships/image" Target="../media/image7.emf" /><Relationship Id="rId2" Type="http://schemas.openxmlformats.org/officeDocument/2006/relationships/image" Target="../media/image8.emf" /></Relationships>
</file>

<file path=ppt/drawings/_rels/vmlDrawing2.vml.rels>&#65279;<?xml version="1.0" encoding="utf-8" standalone="yes"?><Relationships xmlns="http://schemas.openxmlformats.org/package/2006/relationships"><Relationship Id="rId1" Type="http://schemas.openxmlformats.org/officeDocument/2006/relationships/image" Target="../media/image10.emf" /></Relationships>
</file>

<file path=ppt/drawings/_rels/vmlDrawing3.vml.rels>&#65279;<?xml version="1.0" encoding="utf-8" standalone="yes"?><Relationships xmlns="http://schemas.openxmlformats.org/package/2006/relationships"><Relationship Id="rId1" Type="http://schemas.openxmlformats.org/officeDocument/2006/relationships/image" Target="../media/image12.emf" /></Relationships>
</file>

<file path=ppt/drawings/_rels/vmlDrawing4.vml.rels>&#65279;<?xml version="1.0" encoding="utf-8" standalone="yes"?><Relationships xmlns="http://schemas.openxmlformats.org/package/2006/relationships"><Relationship Id="rId1" Type="http://schemas.openxmlformats.org/officeDocument/2006/relationships/image" Target="../media/image15.emf" /></Relationships>
</file>

<file path=ppt/drawings/_rels/vmlDrawing5.vml.rels>&#65279;<?xml version="1.0" encoding="utf-8" standalone="yes"?><Relationships xmlns="http://schemas.openxmlformats.org/package/2006/relationships"><Relationship Id="rId1" Type="http://schemas.openxmlformats.org/officeDocument/2006/relationships/image" Target="../media/image18.emf" /></Relationships>
</file>

<file path=ppt/drawings/_rels/vmlDrawing6.vml.rels>&#65279;<?xml version="1.0" encoding="utf-8" standalone="yes"?><Relationships xmlns="http://schemas.openxmlformats.org/package/2006/relationships"><Relationship Id="rId1" Type="http://schemas.openxmlformats.org/officeDocument/2006/relationships/image" Target="../media/image21.emf"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3C0901-3DCA-48F9-B0CB-D8F0D1E6B365}" type="datetimeFigureOut">
              <a:rPr lang="zh-CN" altLang="en-US" smtClean="0"/>
              <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74D9095-D5A4-4D04-8CEB-69FB25E1308C}" type="slidenum">
              <a:rPr lang="zh-CN" altLang="en-US" smtClean="0"/>
              <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84836C-7D3D-44DD-AD4F-98DBA4D10582}" type="datetimeFigureOut">
              <a:rPr lang="zh-CN" altLang="en-US" smtClean="0"/>
              <a:t/>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C9960B-A742-4F79-9BC8-14A4E9893419}" type="slidenum">
              <a:rPr lang="zh-CN" altLang="en-US" smtClean="0"/>
              <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&#65279;<?xml version="1.0" encoding="utf-8" standalone="yes"?><Relationships xmlns="http://schemas.openxmlformats.org/package/2006/relationships"><Relationship Id="rId1" Type="http://schemas.openxmlformats.org/officeDocument/2006/relationships/tags" Target="../tags/tag1.xml" /><Relationship Id="rId2" Type="http://schemas.openxmlformats.org/officeDocument/2006/relationships/tags" Target="../tags/tag2.xml" /><Relationship Id="rId3" Type="http://schemas.openxmlformats.org/officeDocument/2006/relationships/tags" Target="../tags/tag3.xml" /><Relationship Id="rId4" Type="http://schemas.openxmlformats.org/officeDocument/2006/relationships/tags" Target="../tags/tag4.xml" /><Relationship Id="rId5" Type="http://schemas.openxmlformats.org/officeDocument/2006/relationships/tags" Target="../tags/tag5.xml" /><Relationship Id="rId6"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tags" Target="../tags/tag48.xml" /><Relationship Id="rId2" Type="http://schemas.openxmlformats.org/officeDocument/2006/relationships/tags" Target="../tags/tag49.xml" /><Relationship Id="rId3" Type="http://schemas.openxmlformats.org/officeDocument/2006/relationships/tags" Target="../tags/tag50.xml" /><Relationship Id="rId4" Type="http://schemas.openxmlformats.org/officeDocument/2006/relationships/tags" Target="../tags/tag51.xml" /><Relationship Id="rId5"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tags" Target="../tags/tag52.xml" /><Relationship Id="rId2" Type="http://schemas.openxmlformats.org/officeDocument/2006/relationships/tags" Target="../tags/tag53.xml" /><Relationship Id="rId3" Type="http://schemas.openxmlformats.org/officeDocument/2006/relationships/tags" Target="../tags/tag54.xml" /><Relationship Id="rId4" Type="http://schemas.openxmlformats.org/officeDocument/2006/relationships/tags" Target="../tags/tag55.xml" /><Relationship Id="rId5" Type="http://schemas.openxmlformats.org/officeDocument/2006/relationships/tags" Target="../tags/tag56.xml" /><Relationship Id="rId6" Type="http://schemas.openxmlformats.org/officeDocument/2006/relationships/slideMaster" Target="../slideMasters/slideMaster1.xml" /></Relationships>
</file>

<file path=ppt/slideLayouts/_rels/slideLayout1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tags" Target="../tags/tag6.xml" /><Relationship Id="rId2" Type="http://schemas.openxmlformats.org/officeDocument/2006/relationships/tags" Target="../tags/tag7.xml" /><Relationship Id="rId3" Type="http://schemas.openxmlformats.org/officeDocument/2006/relationships/tags" Target="../tags/tag8.xml" /><Relationship Id="rId4" Type="http://schemas.openxmlformats.org/officeDocument/2006/relationships/tags" Target="../tags/tag9.xml" /><Relationship Id="rId5" Type="http://schemas.openxmlformats.org/officeDocument/2006/relationships/tags" Target="../tags/tag10.xml" /><Relationship Id="rId6" Type="http://schemas.openxmlformats.org/officeDocument/2006/relationships/slideMaster" Target="../slideMasters/slideMaster1.xml" /></Relationships>
</file>

<file path=ppt/slideLayouts/_rels/slideLayout2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tags" Target="../tags/tag11.xml" /><Relationship Id="rId2" Type="http://schemas.openxmlformats.org/officeDocument/2006/relationships/tags" Target="../tags/tag12.xml" /><Relationship Id="rId3" Type="http://schemas.openxmlformats.org/officeDocument/2006/relationships/tags" Target="../tags/tag13.xml" /><Relationship Id="rId4" Type="http://schemas.openxmlformats.org/officeDocument/2006/relationships/tags" Target="../tags/tag14.xml" /><Relationship Id="rId5" Type="http://schemas.openxmlformats.org/officeDocument/2006/relationships/tags" Target="../tags/tag15.xml" /><Relationship Id="rId6" Type="http://schemas.openxmlformats.org/officeDocument/2006/relationships/slideMaster" Target="../slideMasters/slideMaster1.xml" /></Relationships>
</file>

<file path=ppt/slideLayouts/_rels/slideLayout3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tags" Target="../tags/tag16.xml" /><Relationship Id="rId2" Type="http://schemas.openxmlformats.org/officeDocument/2006/relationships/tags" Target="../tags/tag17.xml" /><Relationship Id="rId3" Type="http://schemas.openxmlformats.org/officeDocument/2006/relationships/tags" Target="../tags/tag18.xml" /><Relationship Id="rId4" Type="http://schemas.openxmlformats.org/officeDocument/2006/relationships/tags" Target="../tags/tag19.xml" /><Relationship Id="rId5" Type="http://schemas.openxmlformats.org/officeDocument/2006/relationships/tags" Target="../tags/tag20.xml" /><Relationship Id="rId6" Type="http://schemas.openxmlformats.org/officeDocument/2006/relationships/tags" Target="../tags/tag21.xml" /><Relationship Id="rId7" Type="http://schemas.openxmlformats.org/officeDocument/2006/relationships/slideMaster" Target="../slideMasters/slideMaster1.xml" /></Relationships>
</file>

<file path=ppt/slideLayouts/_rels/slideLayout4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tags" Target="../tags/tag22.xml" /><Relationship Id="rId2" Type="http://schemas.openxmlformats.org/officeDocument/2006/relationships/tags" Target="../tags/tag23.xml" /><Relationship Id="rId3" Type="http://schemas.openxmlformats.org/officeDocument/2006/relationships/tags" Target="../tags/tag24.xml" /><Relationship Id="rId4" Type="http://schemas.openxmlformats.org/officeDocument/2006/relationships/tags" Target="../tags/tag25.xml" /><Relationship Id="rId5" Type="http://schemas.openxmlformats.org/officeDocument/2006/relationships/tags" Target="../tags/tag26.xml" /><Relationship Id="rId6" Type="http://schemas.openxmlformats.org/officeDocument/2006/relationships/tags" Target="../tags/tag27.xml" /><Relationship Id="rId7" Type="http://schemas.openxmlformats.org/officeDocument/2006/relationships/tags" Target="../tags/tag28.xml" /><Relationship Id="rId8" Type="http://schemas.openxmlformats.org/officeDocument/2006/relationships/tags" Target="../tags/tag29.xml" /><Relationship Id="rId9" Type="http://schemas.openxmlformats.org/officeDocument/2006/relationships/slideMaster" Target="../slideMasters/slideMaster1.xml" /></Relationships>
</file>

<file path=ppt/slideLayouts/_rels/slideLayout5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tags" Target="../tags/tag30.xml" /><Relationship Id="rId2" Type="http://schemas.openxmlformats.org/officeDocument/2006/relationships/tags" Target="../tags/tag31.xml" /><Relationship Id="rId3" Type="http://schemas.openxmlformats.org/officeDocument/2006/relationships/tags" Target="../tags/tag32.xml" /><Relationship Id="rId4" Type="http://schemas.openxmlformats.org/officeDocument/2006/relationships/tags" Target="../tags/tag33.xml" /><Relationship Id="rId5"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tags" Target="../tags/tag34.xml" /><Relationship Id="rId2" Type="http://schemas.openxmlformats.org/officeDocument/2006/relationships/tags" Target="../tags/tag35.xml" /><Relationship Id="rId3" Type="http://schemas.openxmlformats.org/officeDocument/2006/relationships/tags" Target="../tags/tag36.xml" /><Relationship Id="rId4"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tags" Target="../tags/tag37.xml" /><Relationship Id="rId2" Type="http://schemas.openxmlformats.org/officeDocument/2006/relationships/tags" Target="../tags/tag38.xml" /><Relationship Id="rId3" Type="http://schemas.openxmlformats.org/officeDocument/2006/relationships/tags" Target="../tags/tag39.xml" /><Relationship Id="rId4" Type="http://schemas.openxmlformats.org/officeDocument/2006/relationships/tags" Target="../tags/tag40.xml" /><Relationship Id="rId5" Type="http://schemas.openxmlformats.org/officeDocument/2006/relationships/tags" Target="../tags/tag41.xml" /><Relationship Id="rId6" Type="http://schemas.openxmlformats.org/officeDocument/2006/relationships/tags" Target="../tags/tag42.xml" /><Relationship Id="rId7"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tags" Target="../tags/tag43.xml" /><Relationship Id="rId2" Type="http://schemas.openxmlformats.org/officeDocument/2006/relationships/tags" Target="../tags/tag44.xml" /><Relationship Id="rId3" Type="http://schemas.openxmlformats.org/officeDocument/2006/relationships/tags" Target="../tags/tag45.xml" /><Relationship Id="rId4" Type="http://schemas.openxmlformats.org/officeDocument/2006/relationships/tags" Target="../tags/tag46.xml" /><Relationship Id="rId5" Type="http://schemas.openxmlformats.org/officeDocument/2006/relationships/tags" Target="../tags/tag47.xml" /><Relationship Id="rId6"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hasCustomPrompt="1"/>
            <p:custDataLst>
              <p:tags r:id="rId1"/>
            </p:custDataLst>
          </p:nvPr>
        </p:nvSpPr>
        <p:spPr>
          <a:xfrm>
            <a:off x="1198613" y="914569"/>
            <a:ext cx="9797669" cy="2570876"/>
          </a:xfrm>
        </p:spPr>
        <p:txBody>
          <a:bodyPr lIns="90000" tIns="46800" rIns="90000" bIns="46800" anchor="b" anchorCtr="0">
            <a:normAutofit/>
          </a:bodyPr>
          <a:lstStyle>
            <a:lvl1pPr algn="ctr">
              <a:defRPr sz="6000"/>
            </a:lvl1pPr>
          </a:lstStyle>
          <a:p>
            <a:r>
              <a:rPr lang="zh-CN" altLang="en-US"/>
              <a:t>单击此处编辑标题</a:t>
            </a:r>
            <a:endParaRPr lang="zh-CN" altLang="en-US"/>
          </a:p>
        </p:txBody>
      </p:sp>
      <p:sp>
        <p:nvSpPr>
          <p:cNvPr id="3" name="副标题 2"/>
          <p:cNvSpPr>
            <a:spLocks noGrp="1"/>
          </p:cNvSpPr>
          <p:nvPr>
            <p:ph type="subTitle" idx="1" hasCustomPrompt="1"/>
            <p:custDataLst>
              <p:tags r:id="rId2"/>
            </p:custDataLst>
          </p:nvPr>
        </p:nvSpPr>
        <p:spPr>
          <a:xfrm>
            <a:off x="1198613" y="3561059"/>
            <a:ext cx="9797669" cy="1472673"/>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5365" indent="0" algn="ctr">
              <a:buNone/>
              <a:defRPr sz="1600"/>
            </a:lvl6pPr>
            <a:lvl7pPr marL="2742565" indent="0" algn="ctr">
              <a:buNone/>
              <a:defRPr sz="1600"/>
            </a:lvl7pPr>
            <a:lvl8pPr marL="3199765" indent="0" algn="ctr">
              <a:buNone/>
              <a:defRPr sz="1600"/>
            </a:lvl8pPr>
            <a:lvl9pPr marL="3656965" indent="0" algn="ctr">
              <a:buNone/>
              <a:defRPr sz="1600"/>
            </a:lvl9pPr>
          </a:lstStyle>
          <a:p>
            <a:r>
              <a:rPr lang="zh-CN" altLang="en-US"/>
              <a:t>单击此处编辑副标题</a:t>
            </a:r>
            <a:endParaRPr lang="zh-CN" altLang="en-US"/>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内容">
    <p:spTree>
      <p:nvGrpSpPr>
        <p:cNvPr id="1" name=""/>
        <p:cNvGrpSpPr/>
        <p:nvPr/>
      </p:nvGrpSpPr>
      <p:grpSpPr>
        <a:xfrm>
          <a:off x="0" y="0"/>
          <a: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
        <p:nvSpPr>
          <p:cNvPr id="7" name="内容占位符 6"/>
          <p:cNvSpPr>
            <a:spLocks noGrp="1"/>
          </p:cNvSpPr>
          <p:nvPr>
            <p:ph sz="quarter" idx="13"/>
            <p:custDataLst>
              <p:tags r:id="rId4"/>
            </p:custDataLst>
          </p:nvPr>
        </p:nvSpPr>
        <p:spPr>
          <a:xfrm>
            <a:off x="608305" y="774143"/>
            <a:ext cx="10971086" cy="5483815"/>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末尾幻灯片">
    <p:spTree>
      <p:nvGrpSpPr>
        <p:cNvPr id="1" name=""/>
        <p:cNvGrpSpPr/>
        <p:nvPr/>
      </p:nvGrpSpPr>
      <p:grpSpPr>
        <a:xfrm>
          <a:off x="0" y="0"/>
          <a: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
        <p:nvSpPr>
          <p:cNvPr id="2" name="标题 1"/>
          <p:cNvSpPr>
            <a:spLocks noGrp="1"/>
          </p:cNvSpPr>
          <p:nvPr>
            <p:ph type="title" hasCustomPrompt="1"/>
            <p:custDataLst>
              <p:tags r:id="rId4"/>
            </p:custDataLst>
          </p:nvPr>
        </p:nvSpPr>
        <p:spPr>
          <a:xfrm>
            <a:off x="1198613" y="2484460"/>
            <a:ext cx="9797669" cy="1018989"/>
          </a:xfrm>
        </p:spPr>
        <p:txBody>
          <a:bodyPr vert="horz" lIns="90000" tIns="46800" rIns="90000" bIns="46800" rtlCol="0" anchor="t" anchorCtr="0">
            <a:normAutofit/>
          </a:bodyPr>
          <a:lstStyle>
            <a:lvl1pPr algn="ctr">
              <a:defRPr sz="6000"/>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5"/>
            </p:custDataLst>
          </p:nvPr>
        </p:nvSpPr>
        <p:spPr>
          <a:xfrm>
            <a:off x="1198613" y="3561059"/>
            <a:ext cx="9797669" cy="471687"/>
          </a:xfrm>
        </p:spPr>
        <p:txBody>
          <a:bodyPr lIns="90000" tIns="46800" rIns="90000" bIns="46800">
            <a:normAutofit/>
          </a:bodyPr>
          <a:lstStyle>
            <a:lvl1pPr algn="ctr">
              <a:lnSpc>
                <a:spcPct val="110000"/>
              </a:lnSpc>
              <a:buNone/>
              <a:defRPr sz="2400" spc="200"/>
            </a:lvl1pPr>
          </a:lstStyle>
          <a:p>
            <a:pPr lvl="0"/>
            <a:r>
              <a:rPr lang="zh-CN" altLang="en-US"/>
              <a:t>单击此处编辑母版文本样式</a:t>
            </a:r>
            <a:endParaRPr lang="zh-CN" altLang="en-US"/>
          </a:p>
        </p:txBody>
      </p:sp>
    </p:spTree>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6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7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内容占位符 2"/>
          <p:cNvSpPr>
            <a:spLocks noGrp="1"/>
          </p:cNvSpPr>
          <p:nvPr>
            <p:ph idx="1"/>
            <p:custDataLst>
              <p:tags r:id="rId2"/>
            </p:custDataLst>
          </p:nvPr>
        </p:nvSpPr>
        <p:spPr>
          <a:xfrm>
            <a:off x="608305" y="1490676"/>
            <a:ext cx="10967486" cy="4760081"/>
          </a:xfrm>
        </p:spPr>
        <p:txBody>
          <a:bodyPr vert="horz" lIns="90000" tIns="46800" rIns="90000" bIns="4680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8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9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0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6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7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hasCustomPrompt="1"/>
            <p:custDataLst>
              <p:tags r:id="rId1"/>
            </p:custDataLst>
          </p:nvPr>
        </p:nvSpPr>
        <p:spPr>
          <a:xfrm>
            <a:off x="1990489" y="3849113"/>
            <a:ext cx="7767586" cy="766942"/>
          </a:xfrm>
        </p:spPr>
        <p:txBody>
          <a:bodyPr lIns="90000" tIns="46800" rIns="90000" bIns="46800" anchor="b" anchorCtr="0">
            <a:normAutofit/>
          </a:bodyPr>
          <a:lstStyle>
            <a:lvl1pPr>
              <a:defRPr sz="4400"/>
            </a:lvl1pPr>
          </a:lstStyle>
          <a:p>
            <a:r>
              <a:rPr lang="zh-CN" altLang="en-US"/>
              <a:t>单击此处编辑标题</a:t>
            </a:r>
            <a:endParaRPr lang="zh-CN" altLang="en-US"/>
          </a:p>
        </p:txBody>
      </p:sp>
      <p:sp>
        <p:nvSpPr>
          <p:cNvPr id="3" name="文本占位符 2"/>
          <p:cNvSpPr>
            <a:spLocks noGrp="1"/>
          </p:cNvSpPr>
          <p:nvPr>
            <p:ph type="body" idx="1" hasCustomPrompt="1"/>
            <p:custDataLst>
              <p:tags r:id="rId2"/>
            </p:custDataLst>
          </p:nvPr>
        </p:nvSpPr>
        <p:spPr>
          <a:xfrm>
            <a:off x="1990489" y="4616055"/>
            <a:ext cx="7767586" cy="867761"/>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5365" indent="0">
              <a:buNone/>
              <a:defRPr sz="1600">
                <a:solidFill>
                  <a:schemeClr val="tx1">
                    <a:tint val="75000"/>
                  </a:schemeClr>
                </a:solidFill>
              </a:defRPr>
            </a:lvl6pPr>
            <a:lvl7pPr marL="2742565" indent="0">
              <a:buNone/>
              <a:defRPr sz="1600">
                <a:solidFill>
                  <a:schemeClr val="tx1">
                    <a:tint val="75000"/>
                  </a:schemeClr>
                </a:solidFill>
              </a:defRPr>
            </a:lvl7pPr>
            <a:lvl8pPr marL="3199765" indent="0">
              <a:buNone/>
              <a:defRPr sz="1600">
                <a:solidFill>
                  <a:schemeClr val="tx1">
                    <a:tint val="75000"/>
                  </a:schemeClr>
                </a:solidFill>
              </a:defRPr>
            </a:lvl8pPr>
            <a:lvl9pPr marL="3656965" indent="0">
              <a:buNone/>
              <a:defRPr sz="1600">
                <a:solidFill>
                  <a:schemeClr val="tx1">
                    <a:tint val="75000"/>
                  </a:schemeClr>
                </a:solidFill>
              </a:defRPr>
            </a:lvl9pPr>
          </a:lstStyle>
          <a:p>
            <a:pPr lvl="0"/>
            <a:r>
              <a:rPr lang="zh-CN" altLang="en-US"/>
              <a:t>单击此处编辑文本</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8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9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0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6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7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2"/>
            </p:custDataLst>
          </p:nvPr>
        </p:nvSpPr>
        <p:spPr>
          <a:xfrm>
            <a:off x="608305" y="1501478"/>
            <a:ext cx="5175991" cy="4749279"/>
          </a:xfrm>
        </p:spPr>
        <p:txBody>
          <a:bodyPr vert="horz" lIns="90000" tIns="46800" rIns="90000" bIns="4680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3"/>
            </p:custDataLst>
          </p:nvPr>
        </p:nvSpPr>
        <p:spPr>
          <a:xfrm>
            <a:off x="6410598" y="1501478"/>
            <a:ext cx="5175991" cy="4749279"/>
          </a:xfrm>
        </p:spPr>
        <p:txBody>
          <a:bodyPr lIns="90000" tIns="46800" rIns="90000" bIns="4680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8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9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0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6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7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文本占位符 2"/>
          <p:cNvSpPr>
            <a:spLocks noGrp="1"/>
          </p:cNvSpPr>
          <p:nvPr>
            <p:ph type="body" idx="1" hasCustomPrompt="1"/>
            <p:custDataLst>
              <p:tags r:id="rId2"/>
            </p:custDataLst>
          </p:nvPr>
        </p:nvSpPr>
        <p:spPr>
          <a:xfrm>
            <a:off x="608305" y="1429465"/>
            <a:ext cx="5341565" cy="381671"/>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5365" indent="0">
              <a:buNone/>
              <a:defRPr sz="1600" b="1"/>
            </a:lvl6pPr>
            <a:lvl7pPr marL="2742565" indent="0">
              <a:buNone/>
              <a:defRPr sz="1600" b="1"/>
            </a:lvl7pPr>
            <a:lvl8pPr marL="3199765" indent="0">
              <a:buNone/>
              <a:defRPr sz="1600" b="1"/>
            </a:lvl8pPr>
            <a:lvl9pPr marL="3656965" indent="0">
              <a:buNone/>
              <a:defRPr sz="1600" b="1"/>
            </a:lvl9pPr>
          </a:lstStyle>
          <a:p>
            <a:pPr lvl="0"/>
            <a:r>
              <a:rPr lang="zh-CN" altLang="en-US"/>
              <a:t>单击此处编辑文本</a:t>
            </a:r>
            <a:endParaRPr lang="zh-CN" altLang="en-US"/>
          </a:p>
        </p:txBody>
      </p:sp>
      <p:sp>
        <p:nvSpPr>
          <p:cNvPr id="4" name="内容占位符 3"/>
          <p:cNvSpPr>
            <a:spLocks noGrp="1"/>
          </p:cNvSpPr>
          <p:nvPr>
            <p:ph sz="half" idx="2"/>
            <p:custDataLst>
              <p:tags r:id="rId3"/>
            </p:custDataLst>
          </p:nvPr>
        </p:nvSpPr>
        <p:spPr>
          <a:xfrm>
            <a:off x="608305" y="1854343"/>
            <a:ext cx="5341565" cy="4396414"/>
          </a:xfrm>
        </p:spPr>
        <p:txBody>
          <a:bodyPr vert="horz" lIns="101600" tIns="0" rIns="82550" bIns="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5" name="文本占位符 4"/>
          <p:cNvSpPr>
            <a:spLocks noGrp="1"/>
          </p:cNvSpPr>
          <p:nvPr>
            <p:ph type="body" sz="quarter" idx="3" hasCustomPrompt="1"/>
            <p:custDataLst>
              <p:tags r:id="rId4"/>
            </p:custDataLst>
          </p:nvPr>
        </p:nvSpPr>
        <p:spPr>
          <a:xfrm>
            <a:off x="6234776" y="1421992"/>
            <a:ext cx="5341565" cy="381671"/>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5365" indent="0">
              <a:buNone/>
              <a:defRPr sz="1600" b="1"/>
            </a:lvl6pPr>
            <a:lvl7pPr marL="2742565" indent="0">
              <a:buNone/>
              <a:defRPr sz="1600" b="1"/>
            </a:lvl7pPr>
            <a:lvl8pPr marL="3199765" indent="0">
              <a:buNone/>
              <a:defRPr sz="1600" b="1"/>
            </a:lvl8pPr>
            <a:lvl9pPr marL="3656965"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5"/>
            </p:custDataLst>
          </p:nvPr>
        </p:nvSpPr>
        <p:spPr>
          <a:xfrm>
            <a:off x="6234776" y="1854343"/>
            <a:ext cx="5341565" cy="4396414"/>
          </a:xfrm>
        </p:spPr>
        <p:txBody>
          <a:bodyPr vert="horz" lIns="101600" tIns="0" rIns="82550" bIns="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8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9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0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图片与标题">
    <p:spTree>
      <p:nvGrpSpPr>
        <p:cNvPr id="1" name=""/>
        <p:cNvGrpSpPr/>
        <p:nvPr/>
      </p:nvGrpSpPr>
      <p:grpSpPr>
        <a:xfrm>
          <a:off x="0" y="0"/>
          <a:ext cx="0" cy="0"/>
        </a:xfrm>
      </p:grpSpPr>
      <p:sp>
        <p:nvSpPr>
          <p:cNvPr id="3" name="图片占位符 2"/>
          <p:cNvSpPr>
            <a:spLocks noGrp="1"/>
          </p:cNvSpPr>
          <p:nvPr>
            <p:ph type="pic" idx="1"/>
            <p:custDataLst>
              <p:tags r:id="rId1"/>
            </p:custDataLst>
          </p:nvPr>
        </p:nvSpPr>
        <p:spPr>
          <a:xfrm>
            <a:off x="608305" y="1555488"/>
            <a:ext cx="5232259" cy="4608853"/>
          </a:xfrm>
        </p:spPr>
        <p:txBody>
          <a:bodyPr vert="horz" lIns="90000" tIns="46800" rIns="90000" bIns="46800" rtlCol="0">
            <a:normAutofit/>
          </a:bodyPr>
          <a:lstStyle>
            <a:lvl1pPr>
              <a:buNone/>
              <a:defRPr sz="1600"/>
            </a:lvl1pPr>
          </a:lstStyle>
          <a:p>
            <a:pPr lvl="0"/>
            <a:endParaRPr>
              <a:sym typeface="+mn-ea"/>
            </a:endParaRPr>
          </a:p>
        </p:txBody>
      </p:sp>
      <p:sp>
        <p:nvSpPr>
          <p:cNvPr id="4" name="文本占位符 3"/>
          <p:cNvSpPr>
            <a:spLocks noGrp="1"/>
          </p:cNvSpPr>
          <p:nvPr>
            <p:ph type="body" sz="half" idx="2"/>
            <p:custDataLst>
              <p:tags r:id="rId2"/>
            </p:custDataLst>
          </p:nvPr>
        </p:nvSpPr>
        <p:spPr>
          <a:xfrm>
            <a:off x="6349408" y="1555488"/>
            <a:ext cx="5226383" cy="4608853"/>
          </a:xfrm>
        </p:spPr>
        <p:txBody>
          <a:bodyPr vert="horz" lIns="90000" tIns="46800" rIns="90000" bIns="46800" rtlCol="0">
            <a:normAutofit/>
          </a:bodyPr>
          <a:lstStyle>
            <a:lvl1pPr>
              <a:buNone/>
              <a:defRPr sz="1600"/>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
            </a:fld>
            <a:endParaRPr lang="zh-CN" altLang="en-US"/>
          </a:p>
        </p:txBody>
      </p:sp>
      <p:sp>
        <p:nvSpPr>
          <p:cNvPr id="6" name="页脚占位符 5"/>
          <p:cNvSpPr>
            <a:spLocks noGrp="1"/>
          </p:cNvSpPr>
          <p:nvPr>
            <p:ph type="ftr" sz="quarter" idx="11"/>
            <p:custDataLst>
              <p:tags r:id="rId4"/>
            </p:custDataLst>
          </p:nvPr>
        </p:nvSpPr>
        <p:spPr/>
        <p:txBody>
          <a:bodyPr/>
          <a:lstStyle/>
          <a:p>
            <a:endParaRPr lang="zh-CN" altLang="en-US"/>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hasCustomPrompt="1"/>
            <p:custDataLst>
              <p:tags r:id="rId1"/>
            </p:custDataLst>
          </p:nvPr>
        </p:nvSpPr>
        <p:spPr>
          <a:xfrm>
            <a:off x="10233201" y="914569"/>
            <a:ext cx="1043837" cy="5030131"/>
          </a:xfrm>
        </p:spPr>
        <p:txBody>
          <a:bodyPr vert="eaVert" lIns="90000" tIns="46800" rIns="90000" bIns="46800" rtlCol="0" anchor="ctr" anchorCtr="0">
            <a:normAutofit/>
          </a:bodyPr>
          <a:lstStyle>
            <a:lvl1pPr>
              <a:buNone/>
              <a:defRPr sz="2800"/>
            </a:lvl1pPr>
          </a:lstStyle>
          <a:p>
            <a:pPr lvl="0"/>
            <a:r>
              <a:rPr>
                <a:sym typeface="+mn-ea"/>
              </a:rPr>
              <a:t>单击此处编辑标题</a:t>
            </a:r>
            <a:endParaRPr>
              <a:sym typeface="+mn-ea"/>
            </a:endParaRPr>
          </a:p>
        </p:txBody>
      </p:sp>
      <p:sp>
        <p:nvSpPr>
          <p:cNvPr id="3" name="竖排文字占位符 2"/>
          <p:cNvSpPr>
            <a:spLocks noGrp="1"/>
          </p:cNvSpPr>
          <p:nvPr>
            <p:ph type="body" orient="vert" idx="1"/>
            <p:custDataLst>
              <p:tags r:id="rId2"/>
            </p:custDataLst>
          </p:nvPr>
        </p:nvSpPr>
        <p:spPr>
          <a:xfrm>
            <a:off x="914257" y="914569"/>
            <a:ext cx="9167767" cy="5030131"/>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6765" indent="-228600">
              <a:defRPr spc="300"/>
            </a:lvl5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slideLayout" Target="../slideLayouts/slideLayout17.xml" /><Relationship Id="rId18" Type="http://schemas.openxmlformats.org/officeDocument/2006/relationships/slideLayout" Target="../slideLayouts/slideLayout18.xml" /><Relationship Id="rId19" Type="http://schemas.openxmlformats.org/officeDocument/2006/relationships/slideLayout" Target="../slideLayouts/slideLayout19.xml" /><Relationship Id="rId2" Type="http://schemas.openxmlformats.org/officeDocument/2006/relationships/slideLayout" Target="../slideLayouts/slideLayout2.xml" /><Relationship Id="rId20" Type="http://schemas.openxmlformats.org/officeDocument/2006/relationships/slideLayout" Target="../slideLayouts/slideLayout20.xml" /><Relationship Id="rId21" Type="http://schemas.openxmlformats.org/officeDocument/2006/relationships/slideLayout" Target="../slideLayouts/slideLayout21.xml" /><Relationship Id="rId22" Type="http://schemas.openxmlformats.org/officeDocument/2006/relationships/slideLayout" Target="../slideLayouts/slideLayout22.xml" /><Relationship Id="rId23" Type="http://schemas.openxmlformats.org/officeDocument/2006/relationships/slideLayout" Target="../slideLayouts/slideLayout23.xml" /><Relationship Id="rId24" Type="http://schemas.openxmlformats.org/officeDocument/2006/relationships/slideLayout" Target="../slideLayouts/slideLayout24.xml" /><Relationship Id="rId25" Type="http://schemas.openxmlformats.org/officeDocument/2006/relationships/slideLayout" Target="../slideLayouts/slideLayout25.xml" /><Relationship Id="rId26" Type="http://schemas.openxmlformats.org/officeDocument/2006/relationships/slideLayout" Target="../slideLayouts/slideLayout26.xml" /><Relationship Id="rId27" Type="http://schemas.openxmlformats.org/officeDocument/2006/relationships/slideLayout" Target="../slideLayouts/slideLayout27.xml" /><Relationship Id="rId28" Type="http://schemas.openxmlformats.org/officeDocument/2006/relationships/slideLayout" Target="../slideLayouts/slideLayout28.xml" /><Relationship Id="rId29" Type="http://schemas.openxmlformats.org/officeDocument/2006/relationships/slideLayout" Target="../slideLayouts/slideLayout29.xml" /><Relationship Id="rId3" Type="http://schemas.openxmlformats.org/officeDocument/2006/relationships/slideLayout" Target="../slideLayouts/slideLayout3.xml" /><Relationship Id="rId30" Type="http://schemas.openxmlformats.org/officeDocument/2006/relationships/slideLayout" Target="../slideLayouts/slideLayout30.xml" /><Relationship Id="rId31" Type="http://schemas.openxmlformats.org/officeDocument/2006/relationships/slideLayout" Target="../slideLayouts/slideLayout31.xml" /><Relationship Id="rId32" Type="http://schemas.openxmlformats.org/officeDocument/2006/relationships/slideLayout" Target="../slideLayouts/slideLayout32.xml" /><Relationship Id="rId33" Type="http://schemas.openxmlformats.org/officeDocument/2006/relationships/slideLayout" Target="../slideLayouts/slideLayout33.xml" /><Relationship Id="rId34" Type="http://schemas.openxmlformats.org/officeDocument/2006/relationships/slideLayout" Target="../slideLayouts/slideLayout34.xml" /><Relationship Id="rId35" Type="http://schemas.openxmlformats.org/officeDocument/2006/relationships/slideLayout" Target="../slideLayouts/slideLayout35.xml" /><Relationship Id="rId36" Type="http://schemas.openxmlformats.org/officeDocument/2006/relationships/slideLayout" Target="../slideLayouts/slideLayout36.xml" /><Relationship Id="rId37" Type="http://schemas.openxmlformats.org/officeDocument/2006/relationships/slideLayout" Target="../slideLayouts/slideLayout37.xml" /><Relationship Id="rId38" Type="http://schemas.openxmlformats.org/officeDocument/2006/relationships/slideLayout" Target="../slideLayouts/slideLayout38.xml" /><Relationship Id="rId39" Type="http://schemas.openxmlformats.org/officeDocument/2006/relationships/slideLayout" Target="../slideLayouts/slideLayout39.xml" /><Relationship Id="rId4" Type="http://schemas.openxmlformats.org/officeDocument/2006/relationships/slideLayout" Target="../slideLayouts/slideLayout4.xml" /><Relationship Id="rId40" Type="http://schemas.openxmlformats.org/officeDocument/2006/relationships/slideLayout" Target="../slideLayouts/slideLayout40.xml" /><Relationship Id="rId41" Type="http://schemas.openxmlformats.org/officeDocument/2006/relationships/slideLayout" Target="../slideLayouts/slideLayout41.xml" /><Relationship Id="rId42" Type="http://schemas.openxmlformats.org/officeDocument/2006/relationships/slideLayout" Target="../slideLayouts/slideLayout42.xml" /><Relationship Id="rId43" Type="http://schemas.openxmlformats.org/officeDocument/2006/relationships/slideLayout" Target="../slideLayouts/slideLayout43.xml" /><Relationship Id="rId44" Type="http://schemas.openxmlformats.org/officeDocument/2006/relationships/slideLayout" Target="../slideLayouts/slideLayout44.xml" /><Relationship Id="rId45" Type="http://schemas.openxmlformats.org/officeDocument/2006/relationships/slideLayout" Target="../slideLayouts/slideLayout45.xml" /><Relationship Id="rId46" Type="http://schemas.openxmlformats.org/officeDocument/2006/relationships/slideLayout" Target="../slideLayouts/slideLayout46.xml" /><Relationship Id="rId47" Type="http://schemas.openxmlformats.org/officeDocument/2006/relationships/slideLayout" Target="../slideLayouts/slideLayout47.xml" /><Relationship Id="rId48" Type="http://schemas.openxmlformats.org/officeDocument/2006/relationships/slideLayout" Target="../slideLayouts/slideLayout48.xml" /><Relationship Id="rId49" Type="http://schemas.openxmlformats.org/officeDocument/2006/relationships/slideLayout" Target="../slideLayouts/slideLayout49.xml" /><Relationship Id="rId5" Type="http://schemas.openxmlformats.org/officeDocument/2006/relationships/slideLayout" Target="../slideLayouts/slideLayout5.xml" /><Relationship Id="rId50" Type="http://schemas.openxmlformats.org/officeDocument/2006/relationships/slideLayout" Target="../slideLayouts/slideLayout50.xml" /><Relationship Id="rId51" Type="http://schemas.openxmlformats.org/officeDocument/2006/relationships/slideLayout" Target="../slideLayouts/slideLayout51.xml" /><Relationship Id="rId52" Type="http://schemas.openxmlformats.org/officeDocument/2006/relationships/slideLayout" Target="../slideLayouts/slideLayout52.xml" /><Relationship Id="rId53" Type="http://schemas.openxmlformats.org/officeDocument/2006/relationships/slideLayout" Target="../slideLayouts/slideLayout53.xml" /><Relationship Id="rId54" Type="http://schemas.openxmlformats.org/officeDocument/2006/relationships/slideLayout" Target="../slideLayouts/slideLayout54.xml" /><Relationship Id="rId55" Type="http://schemas.openxmlformats.org/officeDocument/2006/relationships/tags" Target="../tags/tag57.xml" /><Relationship Id="rId56" Type="http://schemas.openxmlformats.org/officeDocument/2006/relationships/tags" Target="../tags/tag58.xml" /><Relationship Id="rId57" Type="http://schemas.openxmlformats.org/officeDocument/2006/relationships/tags" Target="../tags/tag59.xml" /><Relationship Id="rId58" Type="http://schemas.openxmlformats.org/officeDocument/2006/relationships/tags" Target="../tags/tag60.xml" /><Relationship Id="rId59" Type="http://schemas.openxmlformats.org/officeDocument/2006/relationships/tags" Target="../tags/tag61.xml" /><Relationship Id="rId6" Type="http://schemas.openxmlformats.org/officeDocument/2006/relationships/slideLayout" Target="../slideLayouts/slideLayout6.xml" /><Relationship Id="rId60" Type="http://schemas.openxmlformats.org/officeDocument/2006/relationships/tags" Target="../tags/tag62.xml" /><Relationship Id="rId61" Type="http://schemas.openxmlformats.org/officeDocument/2006/relationships/theme" Target="../theme/theme1.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rgbClr val="FFFFFF"/>
        </a:solidFill>
        <a:effectLst/>
      </p:bgPr>
    </p:bg>
    <p:spTree>
      <p:nvGrpSpPr>
        <p:cNvPr id="1" name=""/>
        <p:cNvGrpSpPr/>
        <p:nvPr/>
      </p:nvGrpSpPr>
      <p:grpSpPr>
        <a:xfrm>
          <a:off x="0" y="0"/>
          <a:ext cx="0" cy="0"/>
        </a:xfrm>
      </p:grpSpPr>
      <p:sp>
        <p:nvSpPr>
          <p:cNvPr id="2" name="标题占位符 1"/>
          <p:cNvSpPr>
            <a:spLocks noGrp="1"/>
          </p:cNvSpPr>
          <p:nvPr>
            <p:ph type="title"/>
            <p:custDataLst>
              <p:tags r:id="rId55"/>
            </p:custDataLst>
          </p:nvPr>
        </p:nvSpPr>
        <p:spPr>
          <a:xfrm>
            <a:off x="608305" y="608513"/>
            <a:ext cx="10967486" cy="705731"/>
          </a:xfrm>
          <a:prstGeom prst="rect">
            <a:avLst/>
          </a:prstGeom>
        </p:spPr>
        <p:txBody>
          <a:bodyPr vert="horz" lIns="90170" tIns="46990" rIns="90170" bIns="46990" rtlCol="0" anchor="ctr" anchorCtr="0">
            <a:normAutofit/>
          </a:bodyPr>
          <a:lstStyle/>
          <a:p>
            <a:r>
              <a:rPr lang="zh-CN" altLang="en-US"/>
              <a:t>单击此处编辑母版标题样式</a:t>
            </a:r>
            <a:endParaRPr lang="zh-CN" altLang="en-US"/>
          </a:p>
        </p:txBody>
      </p:sp>
      <p:sp>
        <p:nvSpPr>
          <p:cNvPr id="3" name="文本占位符 2"/>
          <p:cNvSpPr>
            <a:spLocks noGrp="1"/>
          </p:cNvSpPr>
          <p:nvPr>
            <p:ph type="body" idx="1"/>
            <p:custDataLst>
              <p:tags r:id="rId56"/>
            </p:custDataLst>
          </p:nvPr>
        </p:nvSpPr>
        <p:spPr>
          <a:xfrm>
            <a:off x="608305" y="1490676"/>
            <a:ext cx="10967486" cy="4760081"/>
          </a:xfrm>
          <a:prstGeom prst="rect">
            <a:avLst/>
          </a:prstGeom>
        </p:spPr>
        <p:txBody>
          <a:bodyPr vert="horz" lIns="90000" tIns="46800" rIns="90000" bIns="4680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custDataLst>
              <p:tags r:id="rId57"/>
            </p:custDataLst>
          </p:nvPr>
        </p:nvSpPr>
        <p:spPr>
          <a:xfrm>
            <a:off x="611904" y="6315569"/>
            <a:ext cx="2699578" cy="316859"/>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3"/>
            <p:custDataLst>
              <p:tags r:id="rId58"/>
            </p:custDataLst>
          </p:nvPr>
        </p:nvSpPr>
        <p:spPr>
          <a:xfrm>
            <a:off x="4115357" y="6315569"/>
            <a:ext cx="3959381" cy="316859"/>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a:p>
        </p:txBody>
      </p:sp>
      <p:sp>
        <p:nvSpPr>
          <p:cNvPr id="6" name="灯片编号占位符 5"/>
          <p:cNvSpPr>
            <a:spLocks noGrp="1"/>
          </p:cNvSpPr>
          <p:nvPr>
            <p:ph type="sldNum" sz="quarter" idx="4"/>
            <p:custDataLst>
              <p:tags r:id="rId59"/>
            </p:custDataLst>
          </p:nvPr>
        </p:nvSpPr>
        <p:spPr>
          <a:xfrm>
            <a:off x="8876213" y="6315569"/>
            <a:ext cx="2699578" cy="316859"/>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0</a:t>
            </a:fld>
            <a:endParaRPr lang="zh-CN" altLang="en-US"/>
          </a:p>
        </p:txBody>
      </p:sp>
    </p:spTree>
    <p:custDataLst>
      <p:tags r:id="rId60"/>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 id="2147483690" r:id="rId42"/>
    <p:sldLayoutId id="2147483691" r:id="rId43"/>
    <p:sldLayoutId id="2147483692" r:id="rId44"/>
    <p:sldLayoutId id="2147483693" r:id="rId45"/>
    <p:sldLayoutId id="2147483694" r:id="rId46"/>
    <p:sldLayoutId id="2147483695" r:id="rId47"/>
    <p:sldLayoutId id="2147483696" r:id="rId48"/>
    <p:sldLayoutId id="2147483697" r:id="rId49"/>
    <p:sldLayoutId id="2147483698" r:id="rId50"/>
    <p:sldLayoutId id="2147483699" r:id="rId51"/>
    <p:sldLayoutId id="2147483700" r:id="rId52"/>
    <p:sldLayoutId id="2147483701" r:id="rId53"/>
    <p:sldLayoutId id="2147483702" r:id="rId54"/>
  </p:sldLayoutIdLst>
  <p:transition/>
  <p:timing/>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ct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ct val="0"/>
        </a:spcBef>
        <a:spcAft>
          <a:spcPts val="600"/>
        </a:spcAft>
        <a:buFont typeface="Arial" panose="020b0604020202020204" pitchFamily="34" charset="0"/>
        <a:buChar char="●"/>
        <a:tabLst>
          <a:tab pos="1609725"/>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ct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ct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6765" indent="-228600" algn="l" defTabSz="914400" rtl="0" eaLnBrk="1" fontAlgn="auto" latinLnBrk="0" hangingPunct="1">
        <a:lnSpc>
          <a:spcPct val="120000"/>
        </a:lnSpc>
        <a:spcBef>
          <a:spcPct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39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1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3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5365" algn="l" defTabSz="914400" rtl="0" eaLnBrk="1" latinLnBrk="0" hangingPunct="1">
        <a:defRPr sz="1800" kern="1200">
          <a:solidFill>
            <a:schemeClr val="tx1"/>
          </a:solidFill>
          <a:latin typeface="+mn-lt"/>
          <a:ea typeface="+mn-ea"/>
          <a:cs typeface="+mn-cs"/>
        </a:defRPr>
      </a:lvl6pPr>
      <a:lvl7pPr marL="2742565" algn="l" defTabSz="914400" rtl="0" eaLnBrk="1" latinLnBrk="0" hangingPunct="1">
        <a:defRPr sz="1800" kern="1200">
          <a:solidFill>
            <a:schemeClr val="tx1"/>
          </a:solidFill>
          <a:latin typeface="+mn-lt"/>
          <a:ea typeface="+mn-ea"/>
          <a:cs typeface="+mn-cs"/>
        </a:defRPr>
      </a:lvl7pPr>
      <a:lvl8pPr marL="3199765" algn="l" defTabSz="914400" rtl="0" eaLnBrk="1" latinLnBrk="0" hangingPunct="1">
        <a:defRPr sz="1800" kern="1200">
          <a:solidFill>
            <a:schemeClr val="tx1"/>
          </a:solidFill>
          <a:latin typeface="+mn-lt"/>
          <a:ea typeface="+mn-ea"/>
          <a:cs typeface="+mn-cs"/>
        </a:defRPr>
      </a:lvl8pPr>
      <a:lvl9pPr marL="3656965"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2.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1.xml" /><Relationship Id="rId2" Type="http://schemas.openxmlformats.org/officeDocument/2006/relationships/image" Target="../media/image3.jpeg" /><Relationship Id="rId3" Type="http://schemas.openxmlformats.org/officeDocument/2006/relationships/image" Target="../media/image4.jpeg" /><Relationship Id="rId4" Type="http://schemas.openxmlformats.org/officeDocument/2006/relationships/image" Target="../media/image5.jpeg" /><Relationship Id="rId5" Type="http://schemas.openxmlformats.org/officeDocument/2006/relationships/image" Target="../media/image6.jpe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2.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3.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4.xml" /><Relationship Id="rId2" Type="http://schemas.openxmlformats.org/officeDocument/2006/relationships/package" Target="../embeddings/Document1.docx" TargetMode="Internal" /><Relationship Id="rId3" Type="http://schemas.openxmlformats.org/officeDocument/2006/relationships/image" Target="../media/image7.emf" /><Relationship Id="rId4" Type="http://schemas.openxmlformats.org/officeDocument/2006/relationships/package" Target="../embeddings/Document2.docx" TargetMode="Internal" /><Relationship Id="rId5" Type="http://schemas.openxmlformats.org/officeDocument/2006/relationships/image" Target="../media/image8.emf" /><Relationship Id="rId6" Type="http://schemas.openxmlformats.org/officeDocument/2006/relationships/vmlDrawing" Target="../drawings/vmlDrawing1.v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5.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26.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7.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28.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29.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30.xml" /><Relationship Id="rId2" Type="http://schemas.openxmlformats.org/officeDocument/2006/relationships/image" Target="../media/image9.jpe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3.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31.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32.xml" /><Relationship Id="rId2" Type="http://schemas.openxmlformats.org/officeDocument/2006/relationships/package" Target="../embeddings/Document3.docx" TargetMode="Internal" /><Relationship Id="rId3" Type="http://schemas.openxmlformats.org/officeDocument/2006/relationships/image" Target="../media/image10.emf" /><Relationship Id="rId4" Type="http://schemas.openxmlformats.org/officeDocument/2006/relationships/vmlDrawing" Target="../drawings/vmlDrawing2.v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33.xml" /><Relationship Id="rId2" Type="http://schemas.openxmlformats.org/officeDocument/2006/relationships/image" Target="../media/image11.jpeg"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34.xml" /><Relationship Id="rId2" Type="http://schemas.openxmlformats.org/officeDocument/2006/relationships/package" Target="../embeddings/Document4.docx" TargetMode="Internal" /><Relationship Id="rId3" Type="http://schemas.openxmlformats.org/officeDocument/2006/relationships/image" Target="../media/image12.emf" /><Relationship Id="rId4" Type="http://schemas.openxmlformats.org/officeDocument/2006/relationships/vmlDrawing" Target="../drawings/vmlDrawing3.v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35.xml" /><Relationship Id="rId2" Type="http://schemas.openxmlformats.org/officeDocument/2006/relationships/image" Target="../media/image13.jpeg"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36.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37.xml" /><Relationship Id="rId2" Type="http://schemas.openxmlformats.org/officeDocument/2006/relationships/image" Target="../media/image14.jpeg"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38.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40.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14.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41.x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42.x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43.xml" /><Relationship Id="rId2" Type="http://schemas.openxmlformats.org/officeDocument/2006/relationships/package" Target="../embeddings/Document5.docx" TargetMode="Internal" /><Relationship Id="rId3" Type="http://schemas.openxmlformats.org/officeDocument/2006/relationships/image" Target="../media/image15.emf" /><Relationship Id="rId4" Type="http://schemas.openxmlformats.org/officeDocument/2006/relationships/vmlDrawing" Target="../drawings/vmlDrawing4.v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44.xml" /><Relationship Id="rId2" Type="http://schemas.openxmlformats.org/officeDocument/2006/relationships/image" Target="../media/image16.jpeg"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45.xml" /><Relationship Id="rId2" Type="http://schemas.openxmlformats.org/officeDocument/2006/relationships/image" Target="../media/image17.jpeg" /><Relationship Id="rId3" Type="http://schemas.openxmlformats.org/officeDocument/2006/relationships/package" Target="../embeddings/Document6.docx" TargetMode="Internal" /><Relationship Id="rId4" Type="http://schemas.openxmlformats.org/officeDocument/2006/relationships/image" Target="../media/image18.emf" /><Relationship Id="rId5" Type="http://schemas.openxmlformats.org/officeDocument/2006/relationships/vmlDrawing" Target="../drawings/vmlDrawing5.vml"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46.xml"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47.xml"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48.xml" /><Relationship Id="rId2" Type="http://schemas.openxmlformats.org/officeDocument/2006/relationships/image" Target="../media/image19.jpeg" /><Relationship Id="rId3" Type="http://schemas.openxmlformats.org/officeDocument/2006/relationships/image" Target="../media/image20.jpeg"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49.xml" /><Relationship Id="rId2" Type="http://schemas.openxmlformats.org/officeDocument/2006/relationships/image" Target="../media/image19.jpeg"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50.xml" /><Relationship Id="rId2" Type="http://schemas.openxmlformats.org/officeDocument/2006/relationships/image" Target="../media/image19.jpeg" /><Relationship Id="rId3" Type="http://schemas.openxmlformats.org/officeDocument/2006/relationships/package" Target="../embeddings/Document7.docx" TargetMode="Internal" /><Relationship Id="rId4" Type="http://schemas.openxmlformats.org/officeDocument/2006/relationships/image" Target="../media/image21.emf" /><Relationship Id="rId5" Type="http://schemas.openxmlformats.org/officeDocument/2006/relationships/vmlDrawing" Target="../drawings/vmlDrawing6.v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15.xml" /></Relationships>
</file>

<file path=ppt/slides/_rels/slide40.xml.rels>&#65279;<?xml version="1.0" encoding="utf-8" standalone="yes"?><Relationships xmlns="http://schemas.openxmlformats.org/package/2006/relationships"><Relationship Id="rId1" Type="http://schemas.openxmlformats.org/officeDocument/2006/relationships/slideLayout" Target="../slideLayouts/slideLayout51.xml" /><Relationship Id="rId2" Type="http://schemas.openxmlformats.org/officeDocument/2006/relationships/image" Target="../media/image19.jpeg" /><Relationship Id="rId3" Type="http://schemas.openxmlformats.org/officeDocument/2006/relationships/image" Target="../media/image20.jpeg" /></Relationships>
</file>

<file path=ppt/slides/_rels/slide41.xml.rels>&#65279;<?xml version="1.0" encoding="utf-8" standalone="yes"?><Relationships xmlns="http://schemas.openxmlformats.org/package/2006/relationships"><Relationship Id="rId1" Type="http://schemas.openxmlformats.org/officeDocument/2006/relationships/slideLayout" Target="../slideLayouts/slideLayout52.xml" /><Relationship Id="rId2" Type="http://schemas.openxmlformats.org/officeDocument/2006/relationships/image" Target="../media/image22.jpeg" /></Relationships>
</file>

<file path=ppt/slides/_rels/slide42.xml.rels>&#65279;<?xml version="1.0" encoding="utf-8" standalone="yes"?><Relationships xmlns="http://schemas.openxmlformats.org/package/2006/relationships"><Relationship Id="rId1" Type="http://schemas.openxmlformats.org/officeDocument/2006/relationships/slideLayout" Target="../slideLayouts/slideLayout53.xml" /><Relationship Id="rId2" Type="http://schemas.openxmlformats.org/officeDocument/2006/relationships/image" Target="../media/image22.jpeg" /></Relationships>
</file>

<file path=ppt/slides/_rels/slide43.xml.rels>&#65279;<?xml version="1.0" encoding="utf-8" standalone="yes"?><Relationships xmlns="http://schemas.openxmlformats.org/package/2006/relationships"><Relationship Id="rId1" Type="http://schemas.openxmlformats.org/officeDocument/2006/relationships/slideLayout" Target="../slideLayouts/slideLayout54.xml" /><Relationship Id="rId2" Type="http://schemas.openxmlformats.org/officeDocument/2006/relationships/image" Target="../media/image23.jpeg" /><Relationship Id="rId3" Type="http://schemas.openxmlformats.org/officeDocument/2006/relationships/image" Target="../media/image24.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16.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17.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18.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19.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0.xml" /><Relationship Id="rId2" Type="http://schemas.openxmlformats.org/officeDocument/2006/relationships/image" Target="../media/image1.jpeg" /><Relationship Id="rId3" Type="http://schemas.openxmlformats.org/officeDocument/2006/relationships/image" Target="../media/image2.jpeg"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4" name="组合 3"/>
          <p:cNvGrpSpPr/>
          <p:nvPr/>
        </p:nvGrpSpPr>
        <p:grpSpPr>
          <a:xfrm>
            <a:off x="1523174" y="2501100"/>
            <a:ext cx="9144064" cy="1846659"/>
            <a:chOff x="1523174" y="2501100"/>
            <a:chExt cx="9144064" cy="1846659"/>
          </a:xfrm>
        </p:grpSpPr>
        <p:sp>
          <p:nvSpPr>
            <p:cNvPr id="2" name="文本框 5"/>
            <p:cNvSpPr txBox="1"/>
            <p:nvPr/>
          </p:nvSpPr>
          <p:spPr>
            <a:xfrm>
              <a:off x="1951802" y="2501100"/>
              <a:ext cx="8406064" cy="184665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eaLnBrk="1" fontAlgn="auto" hangingPunct="1">
                <a:lnSpc>
                  <a:spcPct val="150000"/>
                </a:lnSpc>
                <a:spcBef>
                  <a:spcPct val="0"/>
                </a:spcBef>
                <a:spcAft>
                  <a:spcPct val="0"/>
                </a:spcAft>
                <a:defRPr/>
              </a:pPr>
              <a:r>
                <a:rPr lang="zh-CN" altLang="en-US" sz="4400" b="1" spc="200">
                  <a:solidFill>
                    <a:srgbClr val="1BB18D"/>
                  </a:solidFill>
                  <a:latin typeface="微软雅黑" panose="020b0503020204020204" pitchFamily="34" charset="-122"/>
                  <a:ea typeface="微软雅黑" panose="020b0503020204020204" pitchFamily="34" charset="-122"/>
                </a:rPr>
                <a:t>第 </a:t>
              </a:r>
              <a:r>
                <a:rPr lang="en-US" altLang="zh-CN" sz="4400" b="1" spc="200" smtClean="0">
                  <a:solidFill>
                    <a:srgbClr val="1BB18D"/>
                  </a:solidFill>
                  <a:latin typeface="微软雅黑" panose="020b0503020204020204" pitchFamily="34" charset="-122"/>
                  <a:ea typeface="微软雅黑" panose="020b0503020204020204" pitchFamily="34" charset="-122"/>
                </a:rPr>
                <a:t>13 </a:t>
              </a:r>
              <a:r>
                <a:rPr lang="zh-CN" altLang="en-US" sz="4400" b="1" spc="200" smtClean="0">
                  <a:solidFill>
                    <a:srgbClr val="1BB18D"/>
                  </a:solidFill>
                  <a:latin typeface="微软雅黑" panose="020b0503020204020204" pitchFamily="34" charset="-122"/>
                  <a:ea typeface="微软雅黑" panose="020b0503020204020204" pitchFamily="34" charset="-122"/>
                </a:rPr>
                <a:t>课时</a:t>
              </a:r>
              <a:endParaRPr lang="en-US" altLang="zh-CN" sz="4400" b="1" spc="200" smtClean="0">
                <a:solidFill>
                  <a:srgbClr val="1BB18D"/>
                </a:solidFill>
                <a:latin typeface="微软雅黑" panose="020b0503020204020204" pitchFamily="34" charset="-122"/>
                <a:ea typeface="微软雅黑" panose="020b0503020204020204" pitchFamily="34" charset="-122"/>
              </a:endParaRPr>
            </a:p>
            <a:p>
              <a:pPr algn="ctr">
                <a:lnSpc>
                  <a:spcPct val="150000"/>
                </a:lnSpc>
                <a:defRPr/>
              </a:pPr>
              <a:r>
                <a:rPr lang="zh-CN" altLang="en-US" sz="3200" spc="200" smtClean="0">
                  <a:latin typeface="微软雅黑" panose="020b0503020204020204" pitchFamily="34" charset="-122"/>
                  <a:ea typeface="微软雅黑" panose="020b0503020204020204" pitchFamily="34" charset="-122"/>
                </a:rPr>
                <a:t>内能和热机</a:t>
              </a:r>
              <a:endParaRPr lang="zh-CN" altLang="en-US" sz="2500" spc="200">
                <a:latin typeface="微软雅黑" panose="020b0503020204020204" pitchFamily="34" charset="-122"/>
                <a:ea typeface="微软雅黑" panose="020b0503020204020204" pitchFamily="34" charset="-122"/>
              </a:endParaRPr>
            </a:p>
          </p:txBody>
        </p:sp>
        <p:cxnSp>
          <p:nvCxnSpPr>
            <p:cNvPr id="3" name="直接连接符 2"/>
            <p:cNvCxnSpPr/>
            <p:nvPr/>
          </p:nvCxnSpPr>
          <p:spPr>
            <a:xfrm>
              <a:off x="1523174" y="3501232"/>
              <a:ext cx="91440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pu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2"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287072" cy="581057"/>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t>3.</a:t>
            </a:r>
            <a:r>
              <a:rPr lang="zh-CN" altLang="en-US" sz="2400" b="1" smtClean="0"/>
              <a:t>汽油机工作过程</a:t>
            </a:r>
            <a:endParaRPr lang="zh-CN" altLang="en-US" sz="2400" b="1" smtClean="0"/>
          </a:p>
        </p:txBody>
      </p:sp>
      <p:graphicFrame>
        <p:nvGraphicFramePr>
          <p:cNvPr id="3" name="表格 2"/>
          <p:cNvGraphicFramePr>
            <a:graphicFrameLocks noGrp="1"/>
          </p:cNvGraphicFramePr>
          <p:nvPr/>
        </p:nvGraphicFramePr>
        <p:xfrm>
          <a:off x="1094548" y="1429530"/>
          <a:ext cx="10572822" cy="5486400"/>
        </p:xfrm>
        <a:graphic>
          <a:graphicData uri="http://schemas.openxmlformats.org/drawingml/2006/table">
            <a:tbl>
              <a:tblPr/>
              <a:tblGrid>
                <a:gridCol w="2071700"/>
                <a:gridCol w="2643206"/>
                <a:gridCol w="3714776"/>
                <a:gridCol w="2143140"/>
              </a:tblGrid>
              <a:tr h="0">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冲程</a:t>
                      </a:r>
                      <a:r>
                        <a:rPr lang="en-US" sz="2400" kern="100">
                          <a:solidFill>
                            <a:srgbClr val="000000"/>
                          </a:solid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冲程</a:t>
                      </a:r>
                      <a:r>
                        <a:rPr lang="en-US" sz="2400" kern="100">
                          <a:solidFill>
                            <a:srgbClr val="000000"/>
                          </a:solid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冲程</a:t>
                      </a:r>
                      <a:r>
                        <a:rPr lang="en-US" sz="2400" kern="100">
                          <a:solidFill>
                            <a:srgbClr val="000000"/>
                          </a:solid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冲程</a:t>
                      </a:r>
                      <a:r>
                        <a:rPr lang="en-US" sz="2400" kern="100">
                          <a:solidFill>
                            <a:srgbClr val="000000"/>
                          </a:solid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一门打开</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活塞向下运动</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两门关闭</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活塞向上运动</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两门关闭</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活塞向下运动</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火花塞有电火花</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一门打开</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活塞向上运动</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能转化</a:t>
                      </a:r>
                      <a:r>
                        <a:rPr lang="zh-CN" sz="2400" kern="100" smtClean="0">
                          <a:solidFill>
                            <a:srgbClr val="000000"/>
                          </a:solidFill>
                          <a:latin typeface="NEU-BZ-S92"/>
                          <a:ea typeface="微软雅黑" panose="020b0503020204020204" pitchFamily="34" charset="-122"/>
                          <a:cs typeface="Times New Roman" panose="02020603050405020304"/>
                        </a:rPr>
                        <a:t>为</a:t>
                      </a:r>
                      <a:endParaRPr lang="en-US" altLang="zh-CN" sz="2400" kern="100" smtClean="0">
                        <a:solidFill>
                          <a:srgbClr val="000000"/>
                        </a:solidFill>
                        <a:latin typeface="NEU-BZ-S92"/>
                        <a:ea typeface="微软雅黑" panose="020b0503020204020204" pitchFamily="34" charset="-122"/>
                        <a:cs typeface="Times New Roman" panose="02020603050405020304"/>
                      </a:endParaRPr>
                    </a:p>
                    <a:p>
                      <a:pPr>
                        <a:lnSpc>
                          <a:spcPct val="150000"/>
                        </a:lnSpc>
                        <a:spcAft>
                          <a:spcPct val="0"/>
                        </a:spcAft>
                      </a:pP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能</a:t>
                      </a:r>
                      <a:r>
                        <a:rPr lang="en-US" sz="2400" kern="100">
                          <a:solidFill>
                            <a:srgbClr val="000000"/>
                          </a:solid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kern="100" smtClean="0">
                          <a:solidFill>
                            <a:srgbClr val="000000"/>
                          </a:solidFill>
                          <a:latin typeface="NEU-BZ-S92"/>
                          <a:ea typeface="微软雅黑" panose="020b0503020204020204" pitchFamily="34" charset="-122"/>
                          <a:cs typeface="Times New Roman" panose="02020603050405020304"/>
                        </a:rPr>
                        <a:t>能</a:t>
                      </a:r>
                      <a:r>
                        <a:rPr lang="zh-CN" sz="2400" kern="100">
                          <a:solidFill>
                            <a:srgbClr val="000000"/>
                          </a:solidFill>
                          <a:latin typeface="NEU-BZ-S92"/>
                          <a:ea typeface="微软雅黑" panose="020b0503020204020204" pitchFamily="34" charset="-122"/>
                          <a:cs typeface="Times New Roman" panose="02020603050405020304"/>
                        </a:rPr>
                        <a:t>转化为</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能</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此过程内能减小</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温度降低</a:t>
                      </a:r>
                      <a:r>
                        <a:rPr lang="en-US" sz="2400" kern="100">
                          <a:solidFill>
                            <a:srgbClr val="000000"/>
                          </a:solid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pic>
        <p:nvPicPr>
          <p:cNvPr id="62468" name="20JX94.EPS"/>
          <p:cNvPicPr>
            <a:picLocks noChangeAspect="1" noChangeArrowheads="1"/>
          </p:cNvPicPr>
          <p:nvPr/>
        </p:nvPicPr>
        <p:blipFill>
          <a:blip r:embed="rId2"/>
          <a:stretch>
            <a:fillRect/>
          </a:stretch>
        </p:blipFill>
        <p:spPr bwMode="auto">
          <a:xfrm>
            <a:off x="1308860" y="2072472"/>
            <a:ext cx="1737488" cy="1913189"/>
          </a:xfrm>
          <a:prstGeom prst="rect">
            <a:avLst/>
          </a:prstGeom>
          <a:noFill/>
        </p:spPr>
      </p:pic>
      <p:pic>
        <p:nvPicPr>
          <p:cNvPr id="62467" name="20JX95.EPS"/>
          <p:cNvPicPr>
            <a:picLocks noChangeAspect="1" noChangeArrowheads="1"/>
          </p:cNvPicPr>
          <p:nvPr/>
        </p:nvPicPr>
        <p:blipFill>
          <a:blip r:embed="rId3"/>
          <a:stretch>
            <a:fillRect/>
          </a:stretch>
        </p:blipFill>
        <p:spPr bwMode="auto">
          <a:xfrm>
            <a:off x="3880628" y="2072472"/>
            <a:ext cx="1015162" cy="1913190"/>
          </a:xfrm>
          <a:prstGeom prst="rect">
            <a:avLst/>
          </a:prstGeom>
          <a:noFill/>
        </p:spPr>
      </p:pic>
      <p:pic>
        <p:nvPicPr>
          <p:cNvPr id="62466" name="20JX96.EPS"/>
          <p:cNvPicPr>
            <a:picLocks noChangeAspect="1" noChangeArrowheads="1"/>
          </p:cNvPicPr>
          <p:nvPr/>
        </p:nvPicPr>
        <p:blipFill>
          <a:blip r:embed="rId4"/>
          <a:stretch>
            <a:fillRect/>
          </a:stretch>
        </p:blipFill>
        <p:spPr bwMode="auto">
          <a:xfrm>
            <a:off x="7023900" y="2016670"/>
            <a:ext cx="1015162" cy="1913190"/>
          </a:xfrm>
          <a:prstGeom prst="rect">
            <a:avLst/>
          </a:prstGeom>
          <a:noFill/>
        </p:spPr>
      </p:pic>
      <p:pic>
        <p:nvPicPr>
          <p:cNvPr id="62465" name="20JX97.EPS"/>
          <p:cNvPicPr>
            <a:picLocks noChangeAspect="1" noChangeArrowheads="1"/>
          </p:cNvPicPr>
          <p:nvPr/>
        </p:nvPicPr>
        <p:blipFill>
          <a:blip r:embed="rId5"/>
          <a:stretch>
            <a:fillRect/>
          </a:stretch>
        </p:blipFill>
        <p:spPr bwMode="auto">
          <a:xfrm>
            <a:off x="10024296" y="2072472"/>
            <a:ext cx="1015162" cy="1913190"/>
          </a:xfrm>
          <a:prstGeom prst="rect">
            <a:avLst/>
          </a:prstGeom>
          <a:noFill/>
        </p:spPr>
      </p:pic>
      <p:sp>
        <p:nvSpPr>
          <p:cNvPr id="8" name="Rectangle 14"/>
          <p:cNvSpPr>
            <a:spLocks noChangeArrowheads="1"/>
          </p:cNvSpPr>
          <p:nvPr/>
        </p:nvSpPr>
        <p:spPr bwMode="auto">
          <a:xfrm>
            <a:off x="1380298" y="1429530"/>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吸气</a:t>
            </a:r>
            <a:endParaRPr lang="zh-CN" altLang="en-US">
              <a:solidFill>
                <a:srgbClr val="A50021"/>
              </a:solidFill>
            </a:endParaRPr>
          </a:p>
        </p:txBody>
      </p:sp>
      <p:sp>
        <p:nvSpPr>
          <p:cNvPr id="9" name="Rectangle 14"/>
          <p:cNvSpPr>
            <a:spLocks noChangeArrowheads="1"/>
          </p:cNvSpPr>
          <p:nvPr/>
        </p:nvSpPr>
        <p:spPr bwMode="auto">
          <a:xfrm>
            <a:off x="3666314" y="1429530"/>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压缩</a:t>
            </a:r>
            <a:endParaRPr lang="zh-CN" altLang="en-US">
              <a:solidFill>
                <a:srgbClr val="A50021"/>
              </a:solidFill>
            </a:endParaRPr>
          </a:p>
        </p:txBody>
      </p:sp>
      <p:sp>
        <p:nvSpPr>
          <p:cNvPr id="10" name="Rectangle 14"/>
          <p:cNvSpPr>
            <a:spLocks noChangeArrowheads="1"/>
          </p:cNvSpPr>
          <p:nvPr/>
        </p:nvSpPr>
        <p:spPr bwMode="auto">
          <a:xfrm>
            <a:off x="6938061" y="1429530"/>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做功</a:t>
            </a:r>
            <a:endParaRPr lang="zh-CN" altLang="en-US">
              <a:solidFill>
                <a:srgbClr val="A50021"/>
              </a:solidFill>
            </a:endParaRPr>
          </a:p>
        </p:txBody>
      </p:sp>
      <p:sp>
        <p:nvSpPr>
          <p:cNvPr id="11" name="Rectangle 14"/>
          <p:cNvSpPr>
            <a:spLocks noChangeArrowheads="1"/>
          </p:cNvSpPr>
          <p:nvPr/>
        </p:nvSpPr>
        <p:spPr bwMode="auto">
          <a:xfrm>
            <a:off x="9881420" y="1429530"/>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排气</a:t>
            </a:r>
            <a:endParaRPr lang="zh-CN" altLang="en-US">
              <a:solidFill>
                <a:srgbClr val="A50021"/>
              </a:solidFill>
            </a:endParaRPr>
          </a:p>
        </p:txBody>
      </p:sp>
      <p:sp>
        <p:nvSpPr>
          <p:cNvPr id="12" name="Rectangle 14"/>
          <p:cNvSpPr>
            <a:spLocks noChangeArrowheads="1"/>
          </p:cNvSpPr>
          <p:nvPr/>
        </p:nvSpPr>
        <p:spPr bwMode="auto">
          <a:xfrm>
            <a:off x="3452000" y="5254145"/>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机械</a:t>
            </a:r>
            <a:endParaRPr lang="zh-CN" altLang="en-US">
              <a:solidFill>
                <a:srgbClr val="A50021"/>
              </a:solidFill>
            </a:endParaRPr>
          </a:p>
        </p:txBody>
      </p:sp>
      <p:sp>
        <p:nvSpPr>
          <p:cNvPr id="13" name="Rectangle 14"/>
          <p:cNvSpPr>
            <a:spLocks noChangeArrowheads="1"/>
          </p:cNvSpPr>
          <p:nvPr/>
        </p:nvSpPr>
        <p:spPr bwMode="auto">
          <a:xfrm>
            <a:off x="3309124" y="5825649"/>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内</a:t>
            </a:r>
            <a:endParaRPr lang="zh-CN" altLang="en-US">
              <a:solidFill>
                <a:srgbClr val="A50021"/>
              </a:solidFill>
            </a:endParaRPr>
          </a:p>
        </p:txBody>
      </p:sp>
      <p:sp>
        <p:nvSpPr>
          <p:cNvPr id="14" name="Rectangle 14"/>
          <p:cNvSpPr>
            <a:spLocks noChangeArrowheads="1"/>
          </p:cNvSpPr>
          <p:nvPr/>
        </p:nvSpPr>
        <p:spPr bwMode="auto">
          <a:xfrm>
            <a:off x="6023768" y="5254145"/>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内</a:t>
            </a:r>
            <a:endParaRPr lang="zh-CN" altLang="en-US">
              <a:solidFill>
                <a:srgbClr val="A50021"/>
              </a:solidFill>
            </a:endParaRPr>
          </a:p>
        </p:txBody>
      </p:sp>
      <p:sp>
        <p:nvSpPr>
          <p:cNvPr id="16" name="Rectangle 14"/>
          <p:cNvSpPr>
            <a:spLocks noChangeArrowheads="1"/>
          </p:cNvSpPr>
          <p:nvPr/>
        </p:nvSpPr>
        <p:spPr bwMode="auto">
          <a:xfrm>
            <a:off x="8095470" y="5254145"/>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机械</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fade">
                                      <p:cBhvr>
                                        <p:cTn id="4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P spid="14" grpId="0"/>
      <p:bldP spid="16" grpId="0"/>
    </p:bldLst>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86588"/>
            <a:ext cx="10287072" cy="1689052"/>
          </a:xfrm>
          <a:prstGeom prst="rect">
            <a:avLst/>
          </a:prstGeom>
          <a:solidFill>
            <a:schemeClr val="bg1">
              <a:lumMod val="95000"/>
            </a:schemeClr>
          </a:solid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smtClean="0">
                <a:solidFill>
                  <a:srgbClr val="18B48F"/>
                </a:solidFill>
              </a:rPr>
              <a:t>[</a:t>
            </a:r>
            <a:r>
              <a:rPr lang="zh-CN" altLang="en-US" sz="2400" smtClean="0">
                <a:solidFill>
                  <a:srgbClr val="18B48F"/>
                </a:solidFill>
              </a:rPr>
              <a:t>点拨</a:t>
            </a:r>
            <a:r>
              <a:rPr lang="en-US" sz="2400" smtClean="0">
                <a:solidFill>
                  <a:srgbClr val="18B48F"/>
                </a:solidFill>
              </a:rPr>
              <a:t>]</a:t>
            </a:r>
            <a:r>
              <a:rPr lang="en-US" sz="2400" smtClean="0"/>
              <a:t> (1)</a:t>
            </a:r>
            <a:r>
              <a:rPr lang="zh-CN" altLang="en-US" sz="2400" smtClean="0"/>
              <a:t>在一个工作循环中</a:t>
            </a:r>
            <a:r>
              <a:rPr lang="en-US" sz="2400" smtClean="0"/>
              <a:t>,</a:t>
            </a:r>
            <a:r>
              <a:rPr lang="zh-CN" altLang="en-US" sz="2400" smtClean="0"/>
              <a:t>只有做功冲程对外做功</a:t>
            </a:r>
            <a:r>
              <a:rPr lang="en-US" sz="2400" smtClean="0"/>
              <a:t>,</a:t>
            </a:r>
            <a:r>
              <a:rPr lang="zh-CN" altLang="en-US" sz="2400" smtClean="0"/>
              <a:t>其余冲程都是靠飞轮的惯性来完成。</a:t>
            </a:r>
            <a:r>
              <a:rPr lang="en-US" sz="2400" smtClean="0"/>
              <a:t>(2)</a:t>
            </a:r>
            <a:r>
              <a:rPr lang="zh-CN" altLang="en-US" sz="2400" smtClean="0"/>
              <a:t>热机工作代码</a:t>
            </a:r>
            <a:r>
              <a:rPr lang="en-US" sz="2400" smtClean="0"/>
              <a:t>:14221</a:t>
            </a:r>
            <a:r>
              <a:rPr lang="zh-CN" altLang="en-US" sz="2400" smtClean="0"/>
              <a:t>。即每个工作循环经过</a:t>
            </a:r>
            <a:r>
              <a:rPr lang="en-US" sz="2400" smtClean="0"/>
              <a:t>4</a:t>
            </a:r>
            <a:r>
              <a:rPr lang="zh-CN" altLang="en-US" sz="2400" smtClean="0"/>
              <a:t>个冲程</a:t>
            </a:r>
            <a:r>
              <a:rPr lang="en-US" sz="2400" smtClean="0"/>
              <a:t>,</a:t>
            </a:r>
            <a:r>
              <a:rPr lang="zh-CN" altLang="en-US" sz="2400" smtClean="0"/>
              <a:t>在一个工作循环中活塞往复运动</a:t>
            </a:r>
            <a:r>
              <a:rPr lang="en-US" sz="2400" smtClean="0"/>
              <a:t>2</a:t>
            </a:r>
            <a:r>
              <a:rPr lang="zh-CN" altLang="en-US" sz="2400" smtClean="0"/>
              <a:t>次</a:t>
            </a:r>
            <a:r>
              <a:rPr lang="en-US" sz="2400" smtClean="0"/>
              <a:t>,</a:t>
            </a:r>
            <a:r>
              <a:rPr lang="zh-CN" altLang="en-US" sz="2400" smtClean="0"/>
              <a:t>飞轮转动</a:t>
            </a:r>
            <a:r>
              <a:rPr lang="en-US" sz="2400" smtClean="0"/>
              <a:t>2</a:t>
            </a:r>
            <a:r>
              <a:rPr lang="zh-CN" altLang="en-US" sz="2400" smtClean="0"/>
              <a:t>周</a:t>
            </a:r>
            <a:r>
              <a:rPr lang="en-US" sz="2400" smtClean="0"/>
              <a:t>,</a:t>
            </a:r>
            <a:r>
              <a:rPr lang="zh-CN" altLang="en-US" sz="2400" smtClean="0"/>
              <a:t>对外做功</a:t>
            </a:r>
            <a:r>
              <a:rPr lang="en-US" sz="2400" smtClean="0"/>
              <a:t>1</a:t>
            </a:r>
            <a:r>
              <a:rPr lang="zh-CN" altLang="en-US" sz="2400" smtClean="0"/>
              <a:t>次。</a:t>
            </a:r>
            <a:endParaRPr lang="zh-CN" altLang="en-US" sz="2400"/>
          </a:p>
        </p:txBody>
      </p:sp>
    </p:spTree>
  </p:cSld>
  <p:clrMapOvr>
    <a:masterClrMapping/>
  </p:clrMapOvr>
  <p:transition>
    <p:fade/>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文本框 16"/>
          <p:cNvSpPr txBox="1">
            <a:spLocks noChangeArrowheads="1"/>
          </p:cNvSpPr>
          <p:nvPr/>
        </p:nvSpPr>
        <p:spPr bwMode="auto">
          <a:xfrm>
            <a:off x="951670" y="656416"/>
            <a:ext cx="10644262"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考点五　热值、热机的效率</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6" name="TextBox 5"/>
          <p:cNvSpPr txBox="1"/>
          <p:nvPr/>
        </p:nvSpPr>
        <p:spPr>
          <a:xfrm>
            <a:off x="951670" y="1299358"/>
            <a:ext cx="11001452" cy="3416320"/>
          </a:xfrm>
          <a:prstGeom prst="rect">
            <a:avLst/>
          </a:prstGeom>
          <a:noFill/>
        </p:spPr>
        <p:txBody>
          <a:bodyPr wrap="square" rtlCol="0">
            <a:spAutoFit/>
          </a:bodyPr>
          <a:lstStyle/>
          <a:p>
            <a:pPr>
              <a:lnSpc>
                <a:spcPct val="150000"/>
              </a:lnSpc>
            </a:pPr>
            <a:r>
              <a:rPr lang="en-US" b="1" smtClean="0"/>
              <a:t>1.</a:t>
            </a:r>
            <a:r>
              <a:rPr lang="zh-CN" altLang="en-US" b="1" smtClean="0"/>
              <a:t>热值</a:t>
            </a:r>
            <a:endParaRPr lang="zh-CN" altLang="en-US" b="1" smtClean="0"/>
          </a:p>
          <a:p>
            <a:pPr>
              <a:lnSpc>
                <a:spcPct val="150000"/>
              </a:lnSpc>
            </a:pPr>
            <a:r>
              <a:rPr lang="en-US" smtClean="0"/>
              <a:t>(1)</a:t>
            </a:r>
            <a:r>
              <a:rPr lang="zh-CN" altLang="en-US" smtClean="0"/>
              <a:t>定义</a:t>
            </a:r>
            <a:r>
              <a:rPr lang="en-US" smtClean="0"/>
              <a:t>:</a:t>
            </a:r>
            <a:r>
              <a:rPr lang="zh-CN" altLang="en-US" smtClean="0"/>
              <a:t>某种燃料</a:t>
            </a:r>
            <a:r>
              <a:rPr lang="zh-CN" altLang="en-US" i="1" u="sng" smtClean="0"/>
              <a:t>　  　　　</a:t>
            </a:r>
            <a:r>
              <a:rPr lang="zh-CN" altLang="en-US" smtClean="0"/>
              <a:t>燃烧放出的热量与其质量之比</a:t>
            </a:r>
            <a:r>
              <a:rPr lang="en-US" smtClean="0"/>
              <a:t>,</a:t>
            </a:r>
            <a:r>
              <a:rPr lang="zh-CN" altLang="en-US" smtClean="0"/>
              <a:t>叫这种燃料的热值。用</a:t>
            </a:r>
            <a:r>
              <a:rPr lang="en-US" i="1" smtClean="0"/>
              <a:t>q</a:t>
            </a:r>
            <a:r>
              <a:rPr lang="zh-CN" altLang="en-US" smtClean="0"/>
              <a:t>表示</a:t>
            </a:r>
            <a:r>
              <a:rPr lang="en-US" smtClean="0"/>
              <a:t>,</a:t>
            </a:r>
            <a:r>
              <a:rPr lang="zh-CN" altLang="en-US" smtClean="0"/>
              <a:t>单位为</a:t>
            </a:r>
            <a:r>
              <a:rPr lang="en-US" smtClean="0"/>
              <a:t>J/m</a:t>
            </a:r>
            <a:r>
              <a:rPr lang="en-US" baseline="30000" smtClean="0"/>
              <a:t>3</a:t>
            </a:r>
            <a:r>
              <a:rPr lang="zh-CN" altLang="en-US" smtClean="0"/>
              <a:t>或</a:t>
            </a:r>
            <a:r>
              <a:rPr lang="en-US" smtClean="0"/>
              <a:t>J/kg</a:t>
            </a:r>
            <a:r>
              <a:rPr lang="zh-CN" altLang="en-US" smtClean="0"/>
              <a:t>。</a:t>
            </a:r>
            <a:r>
              <a:rPr lang="en-US" smtClean="0"/>
              <a:t> </a:t>
            </a:r>
            <a:endParaRPr lang="zh-CN" altLang="en-US" smtClean="0"/>
          </a:p>
          <a:p>
            <a:pPr>
              <a:lnSpc>
                <a:spcPct val="150000"/>
              </a:lnSpc>
            </a:pPr>
            <a:r>
              <a:rPr lang="en-US" smtClean="0"/>
              <a:t>(2)</a:t>
            </a:r>
            <a:r>
              <a:rPr lang="zh-CN" altLang="en-US" smtClean="0"/>
              <a:t>固体、液体燃料公式</a:t>
            </a:r>
            <a:r>
              <a:rPr lang="en-US" smtClean="0"/>
              <a:t>:</a:t>
            </a:r>
            <a:r>
              <a:rPr lang="en-US" i="1" smtClean="0"/>
              <a:t>Q</a:t>
            </a:r>
            <a:r>
              <a:rPr lang="en-US" smtClean="0"/>
              <a:t>=</a:t>
            </a:r>
            <a:r>
              <a:rPr lang="zh-CN" altLang="en-US" i="1" u="sng" smtClean="0"/>
              <a:t>　　　　</a:t>
            </a:r>
            <a:r>
              <a:rPr lang="zh-CN" altLang="en-US" smtClean="0"/>
              <a:t>。气体燃料公式</a:t>
            </a:r>
            <a:r>
              <a:rPr lang="en-US" i="1" smtClean="0"/>
              <a:t>Q</a:t>
            </a:r>
            <a:r>
              <a:rPr lang="en-US" smtClean="0"/>
              <a:t>=</a:t>
            </a:r>
            <a:r>
              <a:rPr lang="zh-CN" altLang="en-US" i="1" u="sng" smtClean="0"/>
              <a:t>　　　　</a:t>
            </a:r>
            <a:r>
              <a:rPr lang="zh-CN" altLang="en-US" smtClean="0"/>
              <a:t>。</a:t>
            </a:r>
            <a:r>
              <a:rPr lang="en-US" smtClean="0"/>
              <a:t> </a:t>
            </a:r>
            <a:endParaRPr lang="zh-CN" altLang="en-US" smtClean="0"/>
          </a:p>
          <a:p>
            <a:pPr>
              <a:lnSpc>
                <a:spcPct val="150000"/>
              </a:lnSpc>
            </a:pPr>
            <a:r>
              <a:rPr lang="en-US" smtClean="0"/>
              <a:t>(3)</a:t>
            </a:r>
            <a:r>
              <a:rPr lang="zh-CN" altLang="en-US" smtClean="0"/>
              <a:t>热值的特性</a:t>
            </a:r>
            <a:r>
              <a:rPr lang="en-US" smtClean="0"/>
              <a:t>:</a:t>
            </a:r>
            <a:r>
              <a:rPr lang="zh-CN" altLang="en-US" smtClean="0"/>
              <a:t>只与燃料的</a:t>
            </a:r>
            <a:r>
              <a:rPr lang="zh-CN" altLang="en-US" i="1" u="sng" smtClean="0"/>
              <a:t>　　　　</a:t>
            </a:r>
            <a:r>
              <a:rPr lang="zh-CN" altLang="en-US" smtClean="0"/>
              <a:t>有关</a:t>
            </a:r>
            <a:r>
              <a:rPr lang="en-US" smtClean="0"/>
              <a:t>,</a:t>
            </a:r>
            <a:r>
              <a:rPr lang="zh-CN" altLang="en-US" smtClean="0"/>
              <a:t>与燃料的质量、体积、是否完全燃烧等无关。</a:t>
            </a:r>
            <a:r>
              <a:rPr lang="en-US" smtClean="0"/>
              <a:t> </a:t>
            </a:r>
            <a:endParaRPr lang="zh-CN" altLang="en-US"/>
          </a:p>
        </p:txBody>
      </p:sp>
      <p:sp>
        <p:nvSpPr>
          <p:cNvPr id="7" name="Rectangle 14"/>
          <p:cNvSpPr>
            <a:spLocks noChangeArrowheads="1"/>
          </p:cNvSpPr>
          <p:nvPr/>
        </p:nvSpPr>
        <p:spPr bwMode="auto">
          <a:xfrm>
            <a:off x="3666314" y="1858158"/>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完全</a:t>
            </a:r>
            <a:endParaRPr lang="zh-CN" altLang="en-US">
              <a:solidFill>
                <a:srgbClr val="A50021"/>
              </a:solidFill>
            </a:endParaRPr>
          </a:p>
        </p:txBody>
      </p:sp>
      <p:sp>
        <p:nvSpPr>
          <p:cNvPr id="9" name="Rectangle 14"/>
          <p:cNvSpPr>
            <a:spLocks noChangeArrowheads="1"/>
          </p:cNvSpPr>
          <p:nvPr/>
        </p:nvSpPr>
        <p:spPr bwMode="auto">
          <a:xfrm>
            <a:off x="4952198" y="2968129"/>
            <a:ext cx="692818"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i="1" err="1" smtClean="0">
                <a:solidFill>
                  <a:srgbClr val="A50021"/>
                </a:solidFill>
              </a:rPr>
              <a:t>mq</a:t>
            </a:r>
            <a:endParaRPr lang="zh-CN" altLang="en-US">
              <a:solidFill>
                <a:srgbClr val="A50021"/>
              </a:solidFill>
            </a:endParaRPr>
          </a:p>
        </p:txBody>
      </p:sp>
      <p:sp>
        <p:nvSpPr>
          <p:cNvPr id="10" name="Rectangle 14"/>
          <p:cNvSpPr>
            <a:spLocks noChangeArrowheads="1"/>
          </p:cNvSpPr>
          <p:nvPr/>
        </p:nvSpPr>
        <p:spPr bwMode="auto">
          <a:xfrm>
            <a:off x="8809850" y="2968129"/>
            <a:ext cx="609462"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i="1" err="1" smtClean="0">
                <a:solidFill>
                  <a:srgbClr val="A50021"/>
                </a:solidFill>
              </a:rPr>
              <a:t>qV</a:t>
            </a:r>
            <a:endParaRPr lang="zh-CN" altLang="en-US">
              <a:solidFill>
                <a:srgbClr val="A50021"/>
              </a:solidFill>
            </a:endParaRPr>
          </a:p>
        </p:txBody>
      </p:sp>
      <p:sp>
        <p:nvSpPr>
          <p:cNvPr id="11" name="Rectangle 14"/>
          <p:cNvSpPr>
            <a:spLocks noChangeArrowheads="1"/>
          </p:cNvSpPr>
          <p:nvPr/>
        </p:nvSpPr>
        <p:spPr bwMode="auto">
          <a:xfrm>
            <a:off x="4809322" y="3539633"/>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种类</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P spid="11" grpId="0"/>
    </p:bldLst>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aphicFrame>
        <p:nvGraphicFramePr>
          <p:cNvPr id="66562" name="Object 2"/>
          <p:cNvGraphicFramePr>
            <a:graphicFrameLocks noChangeAspect="1"/>
          </p:cNvGraphicFramePr>
          <p:nvPr/>
        </p:nvGraphicFramePr>
        <p:xfrm>
          <a:off x="1023108" y="902485"/>
          <a:ext cx="9382125" cy="1312863"/>
        </p:xfrm>
        <a:graphic>
          <a:graphicData uri="http://schemas.openxmlformats.org/presentationml/2006/ole">
            <mc:AlternateContent>
              <mc:Choice xmlns:v="urn:schemas-microsoft-com:vml" Requires="v">
                <p:oleObj spid="_x0000_s1038" name="文档" r:id="rId2" imgW="9520555" imgH="1324610" progId="Word.Document.12">
                  <p:embed/>
                </p:oleObj>
              </mc:Choice>
              <mc:Fallback>
                <p:oleObj name="文档" r:id="rId2" imgW="9520555" imgH="1324610" progId="Word.Document.12">
                  <p:embed/>
                  <p:pic>
                    <p:nvPicPr>
                      <p:cNvPr id="0" name="OLE substitute image"/>
                      <p:cNvPicPr/>
                      <p:nvPr/>
                    </p:nvPicPr>
                    <p:blipFill>
                      <a:blip r:embed="rId3"/>
                      <a:stretch>
                        <a:fillRect/>
                      </a:stretch>
                    </p:blipFill>
                    <p:spPr>
                      <a:xfrm>
                        <a:off x="1023108" y="902485"/>
                        <a:ext cx="9382125" cy="1312863"/>
                      </a:xfrm>
                      <a:prstGeom prst="rect">
                        <a:avLst/>
                      </a:prstGeom>
                      <a:noFill/>
                      <a:ln w="9525">
                        <a:noFill/>
                      </a:ln>
                    </p:spPr>
                  </p:pic>
                </p:oleObj>
              </mc:Fallback>
            </mc:AlternateContent>
          </a:graphicData>
        </a:graphic>
      </p:graphicFrame>
      <p:graphicFrame>
        <p:nvGraphicFramePr>
          <p:cNvPr id="66563" name="Object 3"/>
          <p:cNvGraphicFramePr>
            <a:graphicFrameLocks noChangeAspect="1"/>
          </p:cNvGraphicFramePr>
          <p:nvPr/>
        </p:nvGraphicFramePr>
        <p:xfrm>
          <a:off x="7809718" y="616733"/>
          <a:ext cx="1100137" cy="1179512"/>
        </p:xfrm>
        <a:graphic>
          <a:graphicData uri="http://schemas.openxmlformats.org/presentationml/2006/ole">
            <mc:AlternateContent>
              <mc:Choice xmlns:v="urn:schemas-microsoft-com:vml" Requires="v">
                <p:oleObj spid="_x0000_s1039" name="文档" r:id="rId4" imgW="1124585" imgH="1189990" progId="Word.Document.12">
                  <p:embed/>
                </p:oleObj>
              </mc:Choice>
              <mc:Fallback>
                <p:oleObj name="文档" r:id="rId4" imgW="1124585" imgH="1189990" progId="Word.Document.12">
                  <p:embed/>
                  <p:pic>
                    <p:nvPicPr>
                      <p:cNvPr id="0" name="OLE substitute image"/>
                      <p:cNvPicPr/>
                      <p:nvPr/>
                    </p:nvPicPr>
                    <p:blipFill>
                      <a:blip r:embed="rId5"/>
                      <a:stretch>
                        <a:fillRect/>
                      </a:stretch>
                    </p:blipFill>
                    <p:spPr>
                      <a:xfrm>
                        <a:off x="7809718" y="616733"/>
                        <a:ext cx="1100137" cy="1179512"/>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66563"/>
                                        </p:tgtEl>
                                        <p:attrNameLst>
                                          <p:attrName>style.visibility</p:attrName>
                                        </p:attrNameLst>
                                      </p:cBhvr>
                                      <p:to>
                                        <p:strVal val="visible"/>
                                      </p:to>
                                    </p:set>
                                    <p:animEffect transition="in" filter="fade">
                                      <p:cBhvr>
                                        <p:cTn id="7" dur="500"/>
                                        <p:tgtEl>
                                          <p:spTgt spid="665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重难一　分子动理论</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8" name="矩形 7"/>
          <p:cNvSpPr/>
          <p:nvPr/>
        </p:nvSpPr>
        <p:spPr>
          <a:xfrm>
            <a:off x="951670" y="1286654"/>
            <a:ext cx="10715700" cy="3970318"/>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江西模拟</a:t>
            </a:r>
            <a:r>
              <a:rPr lang="en-US" sz="2400" smtClean="0">
                <a:solidFill>
                  <a:srgbClr val="18B48F"/>
                </a:solidFill>
              </a:rPr>
              <a:t>]</a:t>
            </a:r>
            <a:r>
              <a:rPr lang="zh-CN" altLang="en-US" sz="2400" smtClean="0"/>
              <a:t>王冕的</a:t>
            </a:r>
            <a:r>
              <a:rPr lang="en-US" altLang="zh-CN" sz="2400" smtClean="0"/>
              <a:t>《</a:t>
            </a:r>
            <a:r>
              <a:rPr lang="zh-CN" altLang="en-US" sz="2400" smtClean="0"/>
              <a:t>咏梅</a:t>
            </a:r>
            <a:r>
              <a:rPr lang="en-US" altLang="zh-CN" sz="2400" smtClean="0"/>
              <a:t>》</a:t>
            </a:r>
            <a:r>
              <a:rPr lang="en-US" sz="2400" smtClean="0"/>
              <a:t>:</a:t>
            </a:r>
            <a:r>
              <a:rPr lang="zh-CN" altLang="en-US" sz="2400" smtClean="0"/>
              <a:t>“冰雪林中著此身</a:t>
            </a:r>
            <a:r>
              <a:rPr lang="en-US" sz="2400" smtClean="0"/>
              <a:t>,</a:t>
            </a:r>
            <a:r>
              <a:rPr lang="zh-CN" altLang="en-US" sz="2400" smtClean="0"/>
              <a:t>不同桃李混芳尘。忽然一夜清香发</a:t>
            </a:r>
            <a:r>
              <a:rPr lang="en-US" sz="2400" smtClean="0"/>
              <a:t>,</a:t>
            </a:r>
            <a:r>
              <a:rPr lang="zh-CN" altLang="en-US" sz="2400" smtClean="0"/>
              <a:t>散作乾坤万里春。”从物理学的角度来分析诗句</a:t>
            </a:r>
            <a:r>
              <a:rPr lang="en-US" sz="2400" smtClean="0"/>
              <a:t>,</a:t>
            </a:r>
            <a:r>
              <a:rPr lang="zh-CN" altLang="en-US" sz="2400" smtClean="0"/>
              <a:t>下列说法正确的是</a:t>
            </a:r>
            <a:r>
              <a:rPr lang="en-US" sz="2400" smtClean="0"/>
              <a:t>(</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冰雪林中温度很低</a:t>
            </a:r>
            <a:r>
              <a:rPr lang="en-US" sz="2400" smtClean="0"/>
              <a:t>,</a:t>
            </a:r>
            <a:r>
              <a:rPr lang="zh-CN" altLang="en-US" sz="2400" smtClean="0"/>
              <a:t>气体分子停止运动</a:t>
            </a:r>
            <a:endParaRPr lang="zh-CN" altLang="en-US" sz="2400" smtClean="0"/>
          </a:p>
          <a:p>
            <a:pPr>
              <a:lnSpc>
                <a:spcPct val="150000"/>
              </a:lnSpc>
            </a:pPr>
            <a:r>
              <a:rPr lang="en-US" sz="2400" smtClean="0"/>
              <a:t>B.</a:t>
            </a:r>
            <a:r>
              <a:rPr lang="zh-CN" altLang="en-US" sz="2400" smtClean="0"/>
              <a:t>飞舞的雪花与尘土的飞扬都属于分子的运动</a:t>
            </a:r>
            <a:endParaRPr lang="zh-CN" altLang="en-US" sz="2400" smtClean="0"/>
          </a:p>
          <a:p>
            <a:pPr>
              <a:lnSpc>
                <a:spcPct val="150000"/>
              </a:lnSpc>
            </a:pPr>
            <a:r>
              <a:rPr lang="en-US" sz="2400" smtClean="0"/>
              <a:t>C.</a:t>
            </a:r>
            <a:r>
              <a:rPr lang="zh-CN" altLang="en-US" sz="2400" smtClean="0"/>
              <a:t>气体分子在不停地做无规则运动</a:t>
            </a:r>
            <a:endParaRPr lang="zh-CN" altLang="en-US" sz="2400" smtClean="0"/>
          </a:p>
          <a:p>
            <a:pPr>
              <a:lnSpc>
                <a:spcPct val="150000"/>
              </a:lnSpc>
            </a:pPr>
            <a:r>
              <a:rPr lang="en-US" sz="2400" smtClean="0"/>
              <a:t>D.</a:t>
            </a:r>
            <a:r>
              <a:rPr lang="zh-CN" altLang="en-US" sz="2400" smtClean="0"/>
              <a:t>扩散现象只能发生在气体之间</a:t>
            </a:r>
            <a:endParaRPr lang="zh-CN" altLang="en-US" sz="2400"/>
          </a:p>
        </p:txBody>
      </p:sp>
      <p:sp>
        <p:nvSpPr>
          <p:cNvPr id="11" name="Rectangle 14"/>
          <p:cNvSpPr>
            <a:spLocks noChangeArrowheads="1"/>
          </p:cNvSpPr>
          <p:nvPr/>
        </p:nvSpPr>
        <p:spPr bwMode="auto">
          <a:xfrm>
            <a:off x="1237422" y="2501100"/>
            <a:ext cx="391454"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altLang="zh-CN" b="1" smtClean="0">
                <a:solidFill>
                  <a:srgbClr val="A50021"/>
                </a:solidFill>
              </a:rPr>
              <a:t>C</a:t>
            </a:r>
            <a:endParaRPr lang="zh-CN" altLang="en-US" b="1" smtClean="0">
              <a:solidFill>
                <a:srgbClr val="A50021"/>
              </a:solidFill>
            </a:endParaRP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787138" cy="230832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2.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江西示范卷二</a:t>
            </a:r>
            <a:r>
              <a:rPr lang="en-US" sz="2400" smtClean="0">
                <a:solidFill>
                  <a:srgbClr val="18B48F"/>
                </a:solidFill>
              </a:rPr>
              <a:t>]</a:t>
            </a:r>
            <a:r>
              <a:rPr lang="zh-CN" altLang="en-US" sz="2400" smtClean="0"/>
              <a:t>某校严禁携带有“异味”“油腻”的物品或食品进入教室</a:t>
            </a:r>
            <a:r>
              <a:rPr lang="en-US" sz="2400" smtClean="0"/>
              <a:t>,</a:t>
            </a:r>
            <a:r>
              <a:rPr lang="zh-CN" altLang="en-US" sz="2400" smtClean="0"/>
              <a:t>这是因为物品的“异味”分子在不停地做无规则运动</a:t>
            </a:r>
            <a:r>
              <a:rPr lang="en-US" sz="2400" smtClean="0"/>
              <a:t>,</a:t>
            </a:r>
            <a:r>
              <a:rPr lang="zh-CN" altLang="en-US" sz="2400" smtClean="0"/>
              <a:t>发生了</a:t>
            </a:r>
            <a:r>
              <a:rPr lang="zh-CN" altLang="en-US" sz="2400" i="1" u="sng" smtClean="0"/>
              <a:t>　　　</a:t>
            </a:r>
            <a:r>
              <a:rPr lang="zh-CN" altLang="en-US" sz="2400" smtClean="0"/>
              <a:t>现象</a:t>
            </a:r>
            <a:r>
              <a:rPr lang="en-US" sz="2400" smtClean="0"/>
              <a:t>,</a:t>
            </a:r>
            <a:r>
              <a:rPr lang="zh-CN" altLang="en-US" sz="2400" smtClean="0"/>
              <a:t>“异味”充满了整个教室</a:t>
            </a:r>
            <a:r>
              <a:rPr lang="en-US" sz="2400" smtClean="0"/>
              <a:t>,</a:t>
            </a:r>
            <a:r>
              <a:rPr lang="zh-CN" altLang="en-US" sz="2400" smtClean="0"/>
              <a:t>影响其他同学的正常学习</a:t>
            </a:r>
            <a:r>
              <a:rPr lang="en-US" sz="2400" smtClean="0"/>
              <a:t>,</a:t>
            </a:r>
            <a:r>
              <a:rPr lang="zh-CN" altLang="en-US" sz="2400" smtClean="0"/>
              <a:t>同时油腻食品的油滴掉在地面上后很难擦净</a:t>
            </a:r>
            <a:r>
              <a:rPr lang="en-US" sz="2400" smtClean="0"/>
              <a:t>,</a:t>
            </a:r>
            <a:r>
              <a:rPr lang="zh-CN" altLang="en-US" sz="2400" smtClean="0"/>
              <a:t>这是因为油分子与地面分子之间有</a:t>
            </a:r>
            <a:r>
              <a:rPr lang="zh-CN" altLang="en-US" sz="2400" i="1" u="sng" smtClean="0"/>
              <a:t>　　　　</a:t>
            </a:r>
            <a:r>
              <a:rPr lang="zh-CN" altLang="en-US" sz="2400" smtClean="0"/>
              <a:t>力的作用。</a:t>
            </a:r>
            <a:r>
              <a:rPr lang="en-US" sz="2400" smtClean="0"/>
              <a:t> </a:t>
            </a:r>
            <a:endParaRPr lang="zh-CN" altLang="en-US" sz="2400"/>
          </a:p>
        </p:txBody>
      </p:sp>
      <p:sp>
        <p:nvSpPr>
          <p:cNvPr id="11" name="Rectangle 14"/>
          <p:cNvSpPr>
            <a:spLocks noChangeArrowheads="1"/>
          </p:cNvSpPr>
          <p:nvPr/>
        </p:nvSpPr>
        <p:spPr bwMode="auto">
          <a:xfrm>
            <a:off x="9524230" y="1286654"/>
            <a:ext cx="891591"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扩散</a:t>
            </a:r>
            <a:r>
              <a:rPr lang="en-US" altLang="zh-CN" b="1" i="1" smtClean="0">
                <a:solidFill>
                  <a:srgbClr val="A50021"/>
                </a:solidFill>
              </a:rPr>
              <a:t> </a:t>
            </a:r>
            <a:endParaRPr lang="zh-CN" altLang="en-US">
              <a:solidFill>
                <a:srgbClr val="A50021"/>
              </a:solidFill>
            </a:endParaRPr>
          </a:p>
        </p:txBody>
      </p:sp>
      <p:sp>
        <p:nvSpPr>
          <p:cNvPr id="12" name="Rectangle 14"/>
          <p:cNvSpPr>
            <a:spLocks noChangeArrowheads="1"/>
          </p:cNvSpPr>
          <p:nvPr/>
        </p:nvSpPr>
        <p:spPr bwMode="auto">
          <a:xfrm>
            <a:off x="7674465" y="2358224"/>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引</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46774"/>
            <a:ext cx="10572824"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3. </a:t>
            </a:r>
            <a:r>
              <a:rPr lang="en-US" sz="2400" smtClean="0">
                <a:solidFill>
                  <a:srgbClr val="18B48F"/>
                </a:solidFill>
              </a:rPr>
              <a:t>[2019</a:t>
            </a:r>
            <a:r>
              <a:rPr lang="en-US" altLang="zh-CN" sz="2400" smtClean="0">
                <a:solidFill>
                  <a:srgbClr val="18B48F"/>
                </a:solidFill>
              </a:rPr>
              <a:t>·</a:t>
            </a:r>
            <a:r>
              <a:rPr lang="zh-CN" altLang="en-US" sz="2400" smtClean="0">
                <a:solidFill>
                  <a:srgbClr val="18B48F"/>
                </a:solidFill>
              </a:rPr>
              <a:t>江西</a:t>
            </a:r>
            <a:r>
              <a:rPr lang="en-US" sz="2400" smtClean="0">
                <a:solidFill>
                  <a:srgbClr val="18B48F"/>
                </a:solidFill>
              </a:rPr>
              <a:t>]</a:t>
            </a:r>
            <a:r>
              <a:rPr lang="zh-CN" altLang="en-US" sz="2400" smtClean="0"/>
              <a:t>当液体温度升高时</a:t>
            </a:r>
            <a:r>
              <a:rPr lang="en-US" sz="2400" smtClean="0"/>
              <a:t>,</a:t>
            </a:r>
            <a:r>
              <a:rPr lang="zh-CN" altLang="en-US" sz="2400" smtClean="0"/>
              <a:t>其分子</a:t>
            </a:r>
            <a:r>
              <a:rPr lang="zh-CN" altLang="en-US" sz="2400" i="1" u="sng" smtClean="0"/>
              <a:t>　　　             　　　</a:t>
            </a:r>
            <a:r>
              <a:rPr lang="zh-CN" altLang="en-US" sz="2400" smtClean="0"/>
              <a:t>加剧</a:t>
            </a:r>
            <a:r>
              <a:rPr lang="en-US" sz="2400" smtClean="0"/>
              <a:t>,</a:t>
            </a:r>
            <a:r>
              <a:rPr lang="zh-CN" altLang="en-US" sz="2400" smtClean="0"/>
              <a:t>以至于表层中有更多的分子脱离液体分子的束缚跑到空气中去。气体分子间距很大</a:t>
            </a:r>
            <a:r>
              <a:rPr lang="en-US" sz="2400" smtClean="0"/>
              <a:t>,</a:t>
            </a:r>
            <a:r>
              <a:rPr lang="zh-CN" altLang="en-US" sz="2400" smtClean="0"/>
              <a:t>相互作用力很小</a:t>
            </a:r>
            <a:r>
              <a:rPr lang="en-US" sz="2400" smtClean="0"/>
              <a:t>,</a:t>
            </a:r>
            <a:r>
              <a:rPr lang="zh-CN" altLang="en-US" sz="2400" smtClean="0"/>
              <a:t>表现为气体没有固定的</a:t>
            </a:r>
            <a:r>
              <a:rPr lang="zh-CN" altLang="en-US" sz="2400" i="1" u="sng" smtClean="0"/>
              <a:t>　　　　</a:t>
            </a:r>
            <a:r>
              <a:rPr lang="zh-CN" altLang="en-US" sz="2400" smtClean="0"/>
              <a:t>和体积。</a:t>
            </a:r>
            <a:r>
              <a:rPr lang="en-US" sz="2400" smtClean="0"/>
              <a:t> </a:t>
            </a:r>
            <a:endParaRPr lang="zh-CN" altLang="en-US" sz="2400"/>
          </a:p>
        </p:txBody>
      </p:sp>
      <p:sp>
        <p:nvSpPr>
          <p:cNvPr id="3" name="Rectangle 14"/>
          <p:cNvSpPr>
            <a:spLocks noChangeArrowheads="1"/>
          </p:cNvSpPr>
          <p:nvPr/>
        </p:nvSpPr>
        <p:spPr bwMode="auto">
          <a:xfrm>
            <a:off x="6666710" y="785175"/>
            <a:ext cx="257955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无规则</a:t>
            </a:r>
            <a:r>
              <a:rPr lang="en-US" b="1" smtClean="0">
                <a:solidFill>
                  <a:srgbClr val="A50021"/>
                </a:solidFill>
              </a:rPr>
              <a:t>(</a:t>
            </a:r>
            <a:r>
              <a:rPr lang="zh-CN" altLang="en-US" b="1" smtClean="0">
                <a:solidFill>
                  <a:srgbClr val="A50021"/>
                </a:solidFill>
              </a:rPr>
              <a:t>或热</a:t>
            </a:r>
            <a:r>
              <a:rPr lang="en-US" b="1" smtClean="0">
                <a:solidFill>
                  <a:srgbClr val="A50021"/>
                </a:solidFill>
              </a:rPr>
              <a:t>)</a:t>
            </a:r>
            <a:r>
              <a:rPr lang="zh-CN" altLang="en-US" b="1" smtClean="0">
                <a:solidFill>
                  <a:srgbClr val="A50021"/>
                </a:solidFill>
              </a:rPr>
              <a:t>运动</a:t>
            </a:r>
            <a:endParaRPr lang="zh-CN" altLang="en-US">
              <a:solidFill>
                <a:srgbClr val="A50021"/>
              </a:solidFill>
            </a:endParaRPr>
          </a:p>
        </p:txBody>
      </p:sp>
      <p:sp>
        <p:nvSpPr>
          <p:cNvPr id="4" name="Rectangle 14"/>
          <p:cNvSpPr>
            <a:spLocks noChangeArrowheads="1"/>
          </p:cNvSpPr>
          <p:nvPr/>
        </p:nvSpPr>
        <p:spPr bwMode="auto">
          <a:xfrm>
            <a:off x="6238082" y="1856745"/>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形状</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重难二　内能</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10644262"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4.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无锡</a:t>
            </a:r>
            <a:r>
              <a:rPr lang="en-US" sz="2400" smtClean="0">
                <a:solidFill>
                  <a:srgbClr val="18B48F"/>
                </a:solidFill>
              </a:rPr>
              <a:t>]</a:t>
            </a:r>
            <a:r>
              <a:rPr lang="zh-CN" altLang="en-US" sz="2400" smtClean="0"/>
              <a:t>关于内能</a:t>
            </a:r>
            <a:r>
              <a:rPr lang="en-US" sz="2400" smtClean="0"/>
              <a:t>,</a:t>
            </a:r>
            <a:r>
              <a:rPr lang="zh-CN" altLang="en-US" sz="2400" smtClean="0"/>
              <a:t>下列说法中正确的是</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A.0 ℃</a:t>
            </a:r>
            <a:r>
              <a:rPr lang="zh-CN" altLang="en-US" sz="2400" smtClean="0"/>
              <a:t>的冰块没有内能</a:t>
            </a:r>
            <a:endParaRPr lang="zh-CN" altLang="en-US" sz="2400" smtClean="0"/>
          </a:p>
          <a:p>
            <a:pPr>
              <a:lnSpc>
                <a:spcPct val="150000"/>
              </a:lnSpc>
            </a:pPr>
            <a:r>
              <a:rPr lang="en-US" sz="2400" smtClean="0"/>
              <a:t>B.</a:t>
            </a:r>
            <a:r>
              <a:rPr lang="zh-CN" altLang="en-US" sz="2400" smtClean="0"/>
              <a:t>物体内能的大小与温度无关</a:t>
            </a:r>
            <a:endParaRPr lang="zh-CN" altLang="en-US" sz="2400" smtClean="0"/>
          </a:p>
          <a:p>
            <a:pPr>
              <a:lnSpc>
                <a:spcPct val="150000"/>
              </a:lnSpc>
            </a:pPr>
            <a:r>
              <a:rPr lang="en-US" sz="2400" smtClean="0"/>
              <a:t>C.</a:t>
            </a:r>
            <a:r>
              <a:rPr lang="zh-CN" altLang="en-US" sz="2400" smtClean="0"/>
              <a:t>热量总是从内能大的物体向内能小的物体转移</a:t>
            </a:r>
            <a:endParaRPr lang="zh-CN" altLang="en-US" sz="2400" smtClean="0"/>
          </a:p>
          <a:p>
            <a:pPr>
              <a:lnSpc>
                <a:spcPct val="150000"/>
              </a:lnSpc>
            </a:pPr>
            <a:r>
              <a:rPr lang="en-US" sz="2400" smtClean="0"/>
              <a:t>D.</a:t>
            </a:r>
            <a:r>
              <a:rPr lang="zh-CN" altLang="en-US" sz="2400" smtClean="0"/>
              <a:t>金属汤勺放在热汤中</a:t>
            </a:r>
            <a:r>
              <a:rPr lang="en-US" sz="2400" smtClean="0"/>
              <a:t>,</a:t>
            </a:r>
            <a:r>
              <a:rPr lang="zh-CN" altLang="en-US" sz="2400" smtClean="0"/>
              <a:t>温度升高</a:t>
            </a:r>
            <a:r>
              <a:rPr lang="en-US" sz="2400" smtClean="0"/>
              <a:t>,</a:t>
            </a:r>
            <a:r>
              <a:rPr lang="zh-CN" altLang="en-US" sz="2400" smtClean="0"/>
              <a:t>这是通过热传递的方式改变内能</a:t>
            </a:r>
            <a:endParaRPr lang="zh-CN" altLang="en-US" sz="2400"/>
          </a:p>
        </p:txBody>
      </p:sp>
      <p:sp>
        <p:nvSpPr>
          <p:cNvPr id="8" name="Rectangle 14"/>
          <p:cNvSpPr>
            <a:spLocks noChangeArrowheads="1"/>
          </p:cNvSpPr>
          <p:nvPr/>
        </p:nvSpPr>
        <p:spPr bwMode="auto">
          <a:xfrm>
            <a:off x="7666842" y="1396493"/>
            <a:ext cx="428322"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D</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3416320"/>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5.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赣州南康区一模</a:t>
            </a:r>
            <a:r>
              <a:rPr lang="en-US" sz="2400" smtClean="0">
                <a:solidFill>
                  <a:srgbClr val="18B48F"/>
                </a:solidFill>
              </a:rPr>
              <a:t>]</a:t>
            </a:r>
            <a:r>
              <a:rPr lang="zh-CN" altLang="en-US" sz="2400" smtClean="0"/>
              <a:t>关于温度、热量和内能三者的关系</a:t>
            </a:r>
            <a:r>
              <a:rPr lang="en-US" sz="2400" smtClean="0"/>
              <a:t>,</a:t>
            </a:r>
            <a:r>
              <a:rPr lang="zh-CN" altLang="en-US" sz="2400" smtClean="0"/>
              <a:t>下列说法中正确的是</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温度高的物体</a:t>
            </a:r>
            <a:r>
              <a:rPr lang="en-US" sz="2400" smtClean="0"/>
              <a:t>,</a:t>
            </a:r>
            <a:r>
              <a:rPr lang="zh-CN" altLang="en-US" sz="2400" smtClean="0"/>
              <a:t>内能一定大</a:t>
            </a:r>
            <a:endParaRPr lang="zh-CN" altLang="en-US" sz="2400" smtClean="0"/>
          </a:p>
          <a:p>
            <a:pPr>
              <a:lnSpc>
                <a:spcPct val="150000"/>
              </a:lnSpc>
            </a:pPr>
            <a:r>
              <a:rPr lang="en-US" sz="2400" smtClean="0"/>
              <a:t>B.</a:t>
            </a:r>
            <a:r>
              <a:rPr lang="zh-CN" altLang="en-US" sz="2400" smtClean="0"/>
              <a:t>温度越高的物体含有的热量越多</a:t>
            </a:r>
            <a:endParaRPr lang="zh-CN" altLang="en-US" sz="2400" smtClean="0"/>
          </a:p>
          <a:p>
            <a:pPr>
              <a:lnSpc>
                <a:spcPct val="150000"/>
              </a:lnSpc>
            </a:pPr>
            <a:r>
              <a:rPr lang="en-US" sz="2400" smtClean="0"/>
              <a:t>C.</a:t>
            </a:r>
            <a:r>
              <a:rPr lang="zh-CN" altLang="en-US" sz="2400" smtClean="0"/>
              <a:t>物体的内能增加</a:t>
            </a:r>
            <a:r>
              <a:rPr lang="en-US" sz="2400" smtClean="0"/>
              <a:t>,</a:t>
            </a:r>
            <a:r>
              <a:rPr lang="zh-CN" altLang="en-US" sz="2400" smtClean="0"/>
              <a:t>一定是从外界吸收了热量</a:t>
            </a:r>
            <a:endParaRPr lang="zh-CN" altLang="en-US" sz="2400" smtClean="0"/>
          </a:p>
          <a:p>
            <a:pPr>
              <a:lnSpc>
                <a:spcPct val="150000"/>
              </a:lnSpc>
            </a:pPr>
            <a:r>
              <a:rPr lang="en-US" sz="2400" smtClean="0"/>
              <a:t>D.</a:t>
            </a:r>
            <a:r>
              <a:rPr lang="zh-CN" altLang="en-US" sz="2400" smtClean="0"/>
              <a:t>热量总是从温度高的物体向温度低的物体转移</a:t>
            </a:r>
            <a:endParaRPr lang="zh-CN" altLang="en-US" sz="2400"/>
          </a:p>
        </p:txBody>
      </p:sp>
      <p:sp>
        <p:nvSpPr>
          <p:cNvPr id="3" name="Rectangle 14"/>
          <p:cNvSpPr>
            <a:spLocks noChangeArrowheads="1"/>
          </p:cNvSpPr>
          <p:nvPr/>
        </p:nvSpPr>
        <p:spPr bwMode="auto">
          <a:xfrm>
            <a:off x="2166116" y="1396493"/>
            <a:ext cx="428322"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D</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3416320"/>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6.</a:t>
            </a:r>
            <a:r>
              <a:rPr lang="en-US" altLang="zh-CN" sz="2400" b="1" smtClean="0"/>
              <a:t>【</a:t>
            </a:r>
            <a:r>
              <a:rPr lang="zh-CN" altLang="en-US" sz="2400" b="1" smtClean="0"/>
              <a:t>不定项</a:t>
            </a:r>
            <a:r>
              <a:rPr lang="en-US" altLang="zh-CN" sz="2400" b="1" smtClean="0"/>
              <a:t>】</a:t>
            </a:r>
            <a:r>
              <a:rPr lang="zh-CN" altLang="en-US" sz="2400" smtClean="0"/>
              <a:t>如图</a:t>
            </a:r>
            <a:r>
              <a:rPr lang="en-US" sz="2400" smtClean="0"/>
              <a:t>13</a:t>
            </a:r>
            <a:r>
              <a:rPr lang="en-US" sz="2400" i="1" smtClean="0"/>
              <a:t>-</a:t>
            </a:r>
            <a:r>
              <a:rPr lang="en-US" sz="2400" smtClean="0"/>
              <a:t>1</a:t>
            </a:r>
            <a:r>
              <a:rPr lang="zh-CN" altLang="en-US" sz="2400" smtClean="0"/>
              <a:t>所示</a:t>
            </a:r>
            <a:r>
              <a:rPr lang="en-US" sz="2400" smtClean="0"/>
              <a:t>,</a:t>
            </a:r>
            <a:r>
              <a:rPr lang="zh-CN" altLang="en-US" sz="2400" smtClean="0"/>
              <a:t>在一个配有活塞的厚玻璃筒里放一小团硝化棉</a:t>
            </a:r>
            <a:r>
              <a:rPr lang="en-US" sz="2400" smtClean="0"/>
              <a:t>,</a:t>
            </a:r>
            <a:r>
              <a:rPr lang="zh-CN" altLang="en-US" sz="2400" smtClean="0"/>
              <a:t>迅速压下活塞</a:t>
            </a:r>
            <a:r>
              <a:rPr lang="en-US" sz="2400" smtClean="0"/>
              <a:t>,</a:t>
            </a:r>
            <a:r>
              <a:rPr lang="zh-CN" altLang="en-US" sz="2400" smtClean="0"/>
              <a:t>观察到硝化棉燃烧起来。关于该实验</a:t>
            </a:r>
            <a:r>
              <a:rPr lang="en-US" sz="2400" smtClean="0"/>
              <a:t>,</a:t>
            </a:r>
            <a:r>
              <a:rPr lang="zh-CN" altLang="en-US" sz="2400" smtClean="0"/>
              <a:t>下列说法正确的是</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硝化棉被点燃</a:t>
            </a:r>
            <a:r>
              <a:rPr lang="en-US" sz="2400" smtClean="0"/>
              <a:t>,</a:t>
            </a:r>
            <a:r>
              <a:rPr lang="zh-CN" altLang="en-US" sz="2400" smtClean="0"/>
              <a:t>表明筒内气体的温度升高</a:t>
            </a:r>
            <a:endParaRPr lang="zh-CN" altLang="en-US" sz="2400" smtClean="0"/>
          </a:p>
          <a:p>
            <a:pPr>
              <a:lnSpc>
                <a:spcPct val="150000"/>
              </a:lnSpc>
            </a:pPr>
            <a:r>
              <a:rPr lang="en-US" sz="2400" smtClean="0"/>
              <a:t>B.</a:t>
            </a:r>
            <a:r>
              <a:rPr lang="zh-CN" altLang="en-US" sz="2400" smtClean="0"/>
              <a:t>下压活塞的过程中</a:t>
            </a:r>
            <a:r>
              <a:rPr lang="en-US" sz="2400" smtClean="0"/>
              <a:t>,</a:t>
            </a:r>
            <a:r>
              <a:rPr lang="zh-CN" altLang="en-US" sz="2400" smtClean="0"/>
              <a:t>筒内气体内能减小</a:t>
            </a:r>
            <a:endParaRPr lang="zh-CN" altLang="en-US" sz="2400" smtClean="0"/>
          </a:p>
          <a:p>
            <a:pPr>
              <a:lnSpc>
                <a:spcPct val="150000"/>
              </a:lnSpc>
            </a:pPr>
            <a:r>
              <a:rPr lang="en-US" sz="2400" smtClean="0"/>
              <a:t>C.</a:t>
            </a:r>
            <a:r>
              <a:rPr lang="zh-CN" altLang="en-US" sz="2400" smtClean="0"/>
              <a:t>下压活塞的过程中</a:t>
            </a:r>
            <a:r>
              <a:rPr lang="en-US" sz="2400" smtClean="0"/>
              <a:t>,</a:t>
            </a:r>
            <a:r>
              <a:rPr lang="zh-CN" altLang="en-US" sz="2400" smtClean="0"/>
              <a:t>活塞对筒内气体做了功</a:t>
            </a:r>
            <a:endParaRPr lang="zh-CN" altLang="en-US" sz="2400" smtClean="0"/>
          </a:p>
          <a:p>
            <a:pPr>
              <a:lnSpc>
                <a:spcPct val="150000"/>
              </a:lnSpc>
            </a:pPr>
            <a:r>
              <a:rPr lang="en-US" sz="2400" smtClean="0"/>
              <a:t>D.</a:t>
            </a:r>
            <a:r>
              <a:rPr lang="zh-CN" altLang="en-US" sz="2400" smtClean="0"/>
              <a:t>下压活塞的过程中</a:t>
            </a:r>
            <a:r>
              <a:rPr lang="en-US" sz="2400" smtClean="0"/>
              <a:t>,</a:t>
            </a:r>
            <a:r>
              <a:rPr lang="zh-CN" altLang="en-US" sz="2400" smtClean="0"/>
              <a:t>气体的内能转化为活塞的机械能</a:t>
            </a:r>
            <a:endParaRPr lang="zh-CN" altLang="en-US" sz="2400"/>
          </a:p>
        </p:txBody>
      </p:sp>
      <p:sp>
        <p:nvSpPr>
          <p:cNvPr id="3" name="矩形 2"/>
          <p:cNvSpPr/>
          <p:nvPr/>
        </p:nvSpPr>
        <p:spPr>
          <a:xfrm>
            <a:off x="8952726" y="4501364"/>
            <a:ext cx="1168910" cy="461665"/>
          </a:xfrm>
          <a:prstGeom prst="rect">
            <a:avLst/>
          </a:prstGeom>
        </p:spPr>
        <p:txBody>
          <a:bodyPr wrap="none">
            <a:spAutoFit/>
          </a:bodyPr>
          <a:lstStyle/>
          <a:p>
            <a:r>
              <a:rPr lang="zh-CN" altLang="en-US" smtClean="0"/>
              <a:t>图</a:t>
            </a:r>
            <a:r>
              <a:rPr lang="en-US" smtClean="0"/>
              <a:t>13</a:t>
            </a:r>
            <a:r>
              <a:rPr lang="en-US" i="1" smtClean="0"/>
              <a:t>-</a:t>
            </a:r>
            <a:r>
              <a:rPr lang="en-US" smtClean="0"/>
              <a:t>1</a:t>
            </a:r>
            <a:endParaRPr lang="zh-CN" altLang="en-US"/>
          </a:p>
        </p:txBody>
      </p:sp>
      <p:pic>
        <p:nvPicPr>
          <p:cNvPr id="4" name="21NMWA-81.EPS" descr="id:2147501653;FounderCES"/>
          <p:cNvPicPr/>
          <p:nvPr/>
        </p:nvPicPr>
        <p:blipFill>
          <a:blip r:embed="rId2"/>
          <a:stretch>
            <a:fillRect/>
          </a:stretch>
        </p:blipFill>
        <p:spPr>
          <a:xfrm>
            <a:off x="8881288" y="2001034"/>
            <a:ext cx="1224232" cy="2456331"/>
          </a:xfrm>
          <a:prstGeom prst="rect">
            <a:avLst/>
          </a:prstGeom>
        </p:spPr>
      </p:pic>
      <p:sp>
        <p:nvSpPr>
          <p:cNvPr id="5" name="Rectangle 14"/>
          <p:cNvSpPr>
            <a:spLocks noChangeArrowheads="1"/>
          </p:cNvSpPr>
          <p:nvPr/>
        </p:nvSpPr>
        <p:spPr bwMode="auto">
          <a:xfrm>
            <a:off x="10310048" y="1358092"/>
            <a:ext cx="617348"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AC</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文本框 16"/>
          <p:cNvSpPr txBox="1">
            <a:spLocks noChangeArrowheads="1"/>
          </p:cNvSpPr>
          <p:nvPr/>
        </p:nvSpPr>
        <p:spPr bwMode="auto">
          <a:xfrm>
            <a:off x="951670" y="656416"/>
            <a:ext cx="10644262"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考点一　分子热运动</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9" name="TextBox 8"/>
          <p:cNvSpPr txBox="1"/>
          <p:nvPr/>
        </p:nvSpPr>
        <p:spPr>
          <a:xfrm>
            <a:off x="951670" y="1299358"/>
            <a:ext cx="10858576" cy="3970318"/>
          </a:xfrm>
          <a:prstGeom prst="rect">
            <a:avLst/>
          </a:prstGeom>
          <a:noFill/>
        </p:spPr>
        <p:txBody>
          <a:bodyPr wrap="square" rtlCol="0">
            <a:spAutoFit/>
          </a:bodyPr>
          <a:lstStyle/>
          <a:p>
            <a:pPr>
              <a:lnSpc>
                <a:spcPct val="150000"/>
              </a:lnSpc>
            </a:pPr>
            <a:r>
              <a:rPr lang="en-US" b="1" smtClean="0"/>
              <a:t>1.</a:t>
            </a:r>
            <a:r>
              <a:rPr lang="zh-CN" altLang="en-US" b="1" smtClean="0"/>
              <a:t>扩散现象</a:t>
            </a:r>
            <a:r>
              <a:rPr lang="en-US" b="1" smtClean="0"/>
              <a:t>:</a:t>
            </a:r>
            <a:r>
              <a:rPr lang="zh-CN" altLang="en-US" smtClean="0"/>
              <a:t>不同的物质在互相接触时</a:t>
            </a:r>
            <a:r>
              <a:rPr lang="en-US" smtClean="0"/>
              <a:t>,</a:t>
            </a:r>
            <a:r>
              <a:rPr lang="zh-CN" altLang="en-US" smtClean="0"/>
              <a:t>彼此进入对方的现象叫</a:t>
            </a:r>
            <a:r>
              <a:rPr lang="zh-CN" altLang="en-US" i="1" u="sng" smtClean="0"/>
              <a:t>　　　　</a:t>
            </a:r>
            <a:r>
              <a:rPr lang="zh-CN" altLang="en-US" smtClean="0"/>
              <a:t>现象。气体、液体和固体都可以发生扩散现象。例如“酒香不怕巷子深”“花气袭人知骤暖”“墙角放煤</a:t>
            </a:r>
            <a:r>
              <a:rPr lang="en-US" smtClean="0"/>
              <a:t>,</a:t>
            </a:r>
            <a:r>
              <a:rPr lang="zh-CN" altLang="en-US" smtClean="0"/>
              <a:t>日久变黑”等。扩散现象的剧烈程度与</a:t>
            </a:r>
            <a:r>
              <a:rPr lang="zh-CN" altLang="en-US" i="1" u="sng" smtClean="0"/>
              <a:t>　   　　</a:t>
            </a:r>
            <a:r>
              <a:rPr lang="zh-CN" altLang="en-US" smtClean="0"/>
              <a:t>有关</a:t>
            </a:r>
            <a:r>
              <a:rPr lang="en-US" smtClean="0"/>
              <a:t>,</a:t>
            </a:r>
            <a:r>
              <a:rPr lang="zh-CN" altLang="en-US" i="1" u="sng" smtClean="0"/>
              <a:t>　 　　</a:t>
            </a:r>
            <a:r>
              <a:rPr lang="zh-CN" altLang="en-US" smtClean="0"/>
              <a:t>越高</a:t>
            </a:r>
            <a:r>
              <a:rPr lang="en-US" smtClean="0"/>
              <a:t>,</a:t>
            </a:r>
            <a:r>
              <a:rPr lang="zh-CN" altLang="en-US" smtClean="0"/>
              <a:t>扩散现象越</a:t>
            </a:r>
            <a:r>
              <a:rPr lang="zh-CN" altLang="en-US" i="1" u="sng" smtClean="0"/>
              <a:t>　　　　</a:t>
            </a:r>
            <a:r>
              <a:rPr lang="zh-CN" altLang="en-US" smtClean="0"/>
              <a:t>。</a:t>
            </a:r>
            <a:r>
              <a:rPr lang="en-US" smtClean="0"/>
              <a:t> </a:t>
            </a:r>
            <a:endParaRPr lang="zh-CN" altLang="en-US" smtClean="0"/>
          </a:p>
          <a:p>
            <a:pPr>
              <a:lnSpc>
                <a:spcPct val="150000"/>
              </a:lnSpc>
            </a:pPr>
            <a:r>
              <a:rPr lang="en-US" b="1" smtClean="0"/>
              <a:t>2.</a:t>
            </a:r>
            <a:r>
              <a:rPr lang="zh-CN" altLang="en-US" b="1" smtClean="0"/>
              <a:t>分子间的作用力</a:t>
            </a:r>
            <a:r>
              <a:rPr lang="en-US" b="1" smtClean="0"/>
              <a:t>:</a:t>
            </a:r>
            <a:r>
              <a:rPr lang="en-US" smtClean="0"/>
              <a:t>①</a:t>
            </a:r>
            <a:r>
              <a:rPr lang="zh-CN" altLang="en-US" smtClean="0"/>
              <a:t>分子之间存在</a:t>
            </a:r>
            <a:r>
              <a:rPr lang="zh-CN" altLang="en-US" i="1" u="sng" smtClean="0"/>
              <a:t>　　　　</a:t>
            </a:r>
            <a:r>
              <a:rPr lang="en-US" smtClean="0"/>
              <a:t>,</a:t>
            </a:r>
            <a:r>
              <a:rPr lang="zh-CN" altLang="en-US" smtClean="0"/>
              <a:t>如紧压在一起的铅柱很难被分开</a:t>
            </a:r>
            <a:r>
              <a:rPr lang="en-US" smtClean="0"/>
              <a:t>;②</a:t>
            </a:r>
            <a:r>
              <a:rPr lang="zh-CN" altLang="en-US" smtClean="0"/>
              <a:t>分子之间存在</a:t>
            </a:r>
            <a:r>
              <a:rPr lang="zh-CN" altLang="en-US" i="1" u="sng" smtClean="0"/>
              <a:t>　　　　</a:t>
            </a:r>
            <a:r>
              <a:rPr lang="en-US" smtClean="0"/>
              <a:t>,</a:t>
            </a:r>
            <a:r>
              <a:rPr lang="zh-CN" altLang="en-US" smtClean="0"/>
              <a:t>如固体和液体很难被压缩。注意</a:t>
            </a:r>
            <a:r>
              <a:rPr lang="en-US" smtClean="0"/>
              <a:t>:</a:t>
            </a:r>
            <a:r>
              <a:rPr lang="zh-CN" altLang="en-US" smtClean="0"/>
              <a:t>破镜不能重圆是因为分子间距太大</a:t>
            </a:r>
            <a:r>
              <a:rPr lang="en-US" smtClean="0"/>
              <a:t>,</a:t>
            </a:r>
            <a:r>
              <a:rPr lang="zh-CN" altLang="en-US" smtClean="0"/>
              <a:t>几乎无作用力。</a:t>
            </a:r>
            <a:r>
              <a:rPr lang="en-US" smtClean="0"/>
              <a:t> </a:t>
            </a:r>
            <a:endParaRPr lang="zh-CN" altLang="en-US"/>
          </a:p>
        </p:txBody>
      </p:sp>
      <p:sp>
        <p:nvSpPr>
          <p:cNvPr id="6" name="Rectangle 14"/>
          <p:cNvSpPr>
            <a:spLocks noChangeArrowheads="1"/>
          </p:cNvSpPr>
          <p:nvPr/>
        </p:nvSpPr>
        <p:spPr bwMode="auto">
          <a:xfrm>
            <a:off x="9309916" y="1325055"/>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扩散</a:t>
            </a:r>
            <a:endParaRPr lang="zh-CN" altLang="en-US">
              <a:solidFill>
                <a:srgbClr val="A50021"/>
              </a:solidFill>
            </a:endParaRPr>
          </a:p>
        </p:txBody>
      </p:sp>
      <p:sp>
        <p:nvSpPr>
          <p:cNvPr id="7" name="Rectangle 14"/>
          <p:cNvSpPr>
            <a:spLocks noChangeArrowheads="1"/>
          </p:cNvSpPr>
          <p:nvPr/>
        </p:nvSpPr>
        <p:spPr bwMode="auto">
          <a:xfrm>
            <a:off x="8652573" y="2396625"/>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温度</a:t>
            </a:r>
            <a:endParaRPr lang="zh-CN" altLang="en-US">
              <a:solidFill>
                <a:srgbClr val="A50021"/>
              </a:solidFill>
            </a:endParaRPr>
          </a:p>
        </p:txBody>
      </p:sp>
      <p:sp>
        <p:nvSpPr>
          <p:cNvPr id="8" name="Rectangle 14"/>
          <p:cNvSpPr>
            <a:spLocks noChangeArrowheads="1"/>
          </p:cNvSpPr>
          <p:nvPr/>
        </p:nvSpPr>
        <p:spPr bwMode="auto">
          <a:xfrm>
            <a:off x="10438523" y="2396625"/>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温度</a:t>
            </a:r>
            <a:endParaRPr lang="zh-CN" altLang="en-US">
              <a:solidFill>
                <a:srgbClr val="A50021"/>
              </a:solidFill>
            </a:endParaRPr>
          </a:p>
        </p:txBody>
      </p:sp>
      <p:sp>
        <p:nvSpPr>
          <p:cNvPr id="10" name="Rectangle 14"/>
          <p:cNvSpPr>
            <a:spLocks noChangeArrowheads="1"/>
          </p:cNvSpPr>
          <p:nvPr/>
        </p:nvSpPr>
        <p:spPr bwMode="auto">
          <a:xfrm>
            <a:off x="3166248" y="2968129"/>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明显</a:t>
            </a:r>
            <a:endParaRPr lang="zh-CN" altLang="en-US">
              <a:solidFill>
                <a:srgbClr val="A50021"/>
              </a:solidFill>
            </a:endParaRPr>
          </a:p>
        </p:txBody>
      </p:sp>
      <p:sp>
        <p:nvSpPr>
          <p:cNvPr id="11" name="Rectangle 14"/>
          <p:cNvSpPr>
            <a:spLocks noChangeArrowheads="1"/>
          </p:cNvSpPr>
          <p:nvPr/>
        </p:nvSpPr>
        <p:spPr bwMode="auto">
          <a:xfrm>
            <a:off x="5880892" y="3501232"/>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引力</a:t>
            </a:r>
            <a:endParaRPr lang="zh-CN" altLang="en-US">
              <a:solidFill>
                <a:srgbClr val="A50021"/>
              </a:solidFill>
            </a:endParaRPr>
          </a:p>
        </p:txBody>
      </p:sp>
      <p:sp>
        <p:nvSpPr>
          <p:cNvPr id="12" name="Rectangle 14"/>
          <p:cNvSpPr>
            <a:spLocks noChangeArrowheads="1"/>
          </p:cNvSpPr>
          <p:nvPr/>
        </p:nvSpPr>
        <p:spPr bwMode="auto">
          <a:xfrm>
            <a:off x="3094810" y="4072736"/>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斥力</a:t>
            </a:r>
            <a:endParaRPr lang="zh-CN" altLang="en-US">
              <a:solidFill>
                <a:srgbClr val="A50021"/>
              </a:solidFill>
            </a:endParaRP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1" end="1"/>
                                            </p:txEl>
                                          </p:spTgt>
                                        </p:tgtEl>
                                        <p:attrNameLst>
                                          <p:attrName>style.visibility</p:attrName>
                                        </p:attrNameLst>
                                      </p:cBhvr>
                                      <p:to>
                                        <p:strVal val="visible"/>
                                      </p:to>
                                    </p:set>
                                    <p:animEffect transition="in" filter="fade">
                                      <p:cBhvr>
                                        <p:cTn id="27" dur="500"/>
                                        <p:tgtEl>
                                          <p:spTgt spid="9">
                                            <p:txEl>
                                              <p:pRg st="1" end="1"/>
                                            </p:txEl>
                                          </p:spTgt>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0" grpId="0"/>
      <p:bldP spid="11" grpId="0"/>
      <p:bldP spid="12" grpId="0"/>
    </p:bldLst>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重难三　比热容</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10644262"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7.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泰安</a:t>
            </a:r>
            <a:r>
              <a:rPr lang="en-US" sz="2400" smtClean="0">
                <a:solidFill>
                  <a:srgbClr val="18B48F"/>
                </a:solidFill>
              </a:rPr>
              <a:t>]</a:t>
            </a:r>
            <a:r>
              <a:rPr lang="zh-CN" altLang="en-US" sz="2400" smtClean="0"/>
              <a:t>质量相同的水、砂石和铜</a:t>
            </a:r>
            <a:r>
              <a:rPr lang="en-US" sz="2400" smtClean="0"/>
              <a:t>(</a:t>
            </a:r>
            <a:r>
              <a:rPr lang="zh-CN" altLang="en-US" sz="2400" smtClean="0"/>
              <a:t>已知</a:t>
            </a:r>
            <a:r>
              <a:rPr lang="en-US" sz="2400" i="1" smtClean="0"/>
              <a:t>c</a:t>
            </a:r>
            <a:r>
              <a:rPr lang="zh-CN" altLang="en-US" sz="2400" baseline="-25000" smtClean="0"/>
              <a:t>水</a:t>
            </a:r>
            <a:r>
              <a:rPr lang="en-US" sz="2400" smtClean="0"/>
              <a:t>&gt;</a:t>
            </a:r>
            <a:r>
              <a:rPr lang="en-US" sz="2400" i="1" smtClean="0"/>
              <a:t>c</a:t>
            </a:r>
            <a:r>
              <a:rPr lang="zh-CN" altLang="en-US" sz="2400" baseline="-25000" smtClean="0"/>
              <a:t>砂石</a:t>
            </a:r>
            <a:r>
              <a:rPr lang="en-US" sz="2400" smtClean="0"/>
              <a:t>&gt;</a:t>
            </a:r>
            <a:r>
              <a:rPr lang="en-US" sz="2400" i="1" smtClean="0"/>
              <a:t>c</a:t>
            </a:r>
            <a:r>
              <a:rPr lang="zh-CN" altLang="en-US" sz="2400" baseline="-25000" smtClean="0"/>
              <a:t>铜</a:t>
            </a:r>
            <a:r>
              <a:rPr lang="en-US" sz="2400" smtClean="0"/>
              <a:t>),</a:t>
            </a:r>
            <a:r>
              <a:rPr lang="zh-CN" altLang="en-US" sz="2400" smtClean="0"/>
              <a:t>放出了相同的热量</a:t>
            </a:r>
            <a:r>
              <a:rPr lang="en-US" sz="2400" smtClean="0"/>
              <a:t>,</a:t>
            </a:r>
            <a:r>
              <a:rPr lang="zh-CN" altLang="en-US" sz="2400" smtClean="0"/>
              <a:t>温度下降最大的是</a:t>
            </a:r>
            <a:r>
              <a:rPr lang="zh-CN" altLang="en-US" sz="2400" i="1" u="sng" smtClean="0"/>
              <a:t>　　　　</a:t>
            </a:r>
            <a:r>
              <a:rPr lang="zh-CN" altLang="en-US" sz="2400" smtClean="0"/>
              <a:t>。</a:t>
            </a:r>
            <a:r>
              <a:rPr lang="en-US" sz="2400" smtClean="0"/>
              <a:t> </a:t>
            </a:r>
            <a:endParaRPr lang="zh-CN" altLang="en-US" sz="2400" smtClean="0"/>
          </a:p>
          <a:p>
            <a:pPr>
              <a:lnSpc>
                <a:spcPct val="150000"/>
              </a:lnSpc>
            </a:pPr>
            <a:r>
              <a:rPr lang="en-US" sz="2400" b="1" smtClean="0"/>
              <a:t>8.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雅安</a:t>
            </a:r>
            <a:r>
              <a:rPr lang="en-US" sz="2400" smtClean="0">
                <a:solidFill>
                  <a:srgbClr val="18B48F"/>
                </a:solidFill>
              </a:rPr>
              <a:t>]</a:t>
            </a:r>
            <a:r>
              <a:rPr lang="zh-CN" altLang="en-US" sz="2400" smtClean="0"/>
              <a:t>小红在实验室用酒精灯把质量是</a:t>
            </a:r>
            <a:r>
              <a:rPr lang="en-US" sz="2400" smtClean="0"/>
              <a:t>0.1 kg</a:t>
            </a:r>
            <a:r>
              <a:rPr lang="zh-CN" altLang="en-US" sz="2400" smtClean="0"/>
              <a:t>、初温是</a:t>
            </a:r>
            <a:r>
              <a:rPr lang="en-US" sz="2400" smtClean="0"/>
              <a:t>60 ℃</a:t>
            </a:r>
            <a:r>
              <a:rPr lang="zh-CN" altLang="en-US" sz="2400" smtClean="0"/>
              <a:t>的水加热到</a:t>
            </a:r>
            <a:r>
              <a:rPr lang="en-US" sz="2400" smtClean="0"/>
              <a:t>100 ℃,</a:t>
            </a:r>
            <a:r>
              <a:rPr lang="zh-CN" altLang="en-US" sz="2400" smtClean="0"/>
              <a:t>则水吸收的热量是</a:t>
            </a:r>
            <a:r>
              <a:rPr lang="zh-CN" altLang="en-US" sz="2400" i="1" u="sng" smtClean="0"/>
              <a:t>　        　　　</a:t>
            </a:r>
            <a:r>
              <a:rPr lang="en-US" sz="2400" smtClean="0"/>
              <a:t>J;</a:t>
            </a:r>
            <a:r>
              <a:rPr lang="zh-CN" altLang="en-US" sz="2400" smtClean="0"/>
              <a:t>该过程是利用</a:t>
            </a:r>
            <a:r>
              <a:rPr lang="zh-CN" altLang="en-US" sz="2400" i="1" u="sng" smtClean="0"/>
              <a:t>　  　　　</a:t>
            </a:r>
            <a:r>
              <a:rPr lang="zh-CN" altLang="en-US" sz="2400" smtClean="0"/>
              <a:t>的方式使水的内能增加</a:t>
            </a:r>
            <a:r>
              <a:rPr lang="en-US" sz="2400" smtClean="0"/>
              <a:t>[</a:t>
            </a:r>
            <a:r>
              <a:rPr lang="en-US" sz="2400" i="1" smtClean="0"/>
              <a:t>c</a:t>
            </a:r>
            <a:r>
              <a:rPr lang="zh-CN" altLang="en-US" sz="2400" baseline="-25000" smtClean="0"/>
              <a:t>水</a:t>
            </a:r>
            <a:r>
              <a:rPr lang="en-US" sz="2400" smtClean="0"/>
              <a:t>=4.2×10</a:t>
            </a:r>
            <a:r>
              <a:rPr lang="en-US" sz="2400" baseline="30000" smtClean="0"/>
              <a:t>3</a:t>
            </a:r>
            <a:r>
              <a:rPr lang="en-US" sz="2400" smtClean="0"/>
              <a:t> J/(kg</a:t>
            </a:r>
            <a:r>
              <a:rPr lang="en-US" altLang="zh-CN" sz="2400" smtClean="0"/>
              <a:t>·</a:t>
            </a:r>
            <a:r>
              <a:rPr lang="en-US" sz="2400" smtClean="0"/>
              <a:t>℃)]</a:t>
            </a:r>
            <a:r>
              <a:rPr lang="zh-CN" altLang="en-US" sz="2400" smtClean="0"/>
              <a:t>。</a:t>
            </a:r>
            <a:r>
              <a:rPr lang="en-US" sz="2400" smtClean="0"/>
              <a:t> </a:t>
            </a:r>
            <a:endParaRPr lang="zh-CN" altLang="en-US" sz="2400"/>
          </a:p>
        </p:txBody>
      </p:sp>
      <p:sp>
        <p:nvSpPr>
          <p:cNvPr id="5" name="Rectangle 14"/>
          <p:cNvSpPr>
            <a:spLocks noChangeArrowheads="1"/>
          </p:cNvSpPr>
          <p:nvPr/>
        </p:nvSpPr>
        <p:spPr bwMode="auto">
          <a:xfrm>
            <a:off x="3809190" y="1858158"/>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铜</a:t>
            </a:r>
            <a:endParaRPr lang="zh-CN" altLang="en-US">
              <a:solidFill>
                <a:srgbClr val="A50021"/>
              </a:solidFill>
            </a:endParaRPr>
          </a:p>
        </p:txBody>
      </p:sp>
      <p:sp>
        <p:nvSpPr>
          <p:cNvPr id="6" name="Rectangle 14"/>
          <p:cNvSpPr>
            <a:spLocks noChangeArrowheads="1"/>
          </p:cNvSpPr>
          <p:nvPr/>
        </p:nvSpPr>
        <p:spPr bwMode="auto">
          <a:xfrm>
            <a:off x="5023636" y="2929728"/>
            <a:ext cx="1784463"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1.68×10</a:t>
            </a:r>
            <a:r>
              <a:rPr lang="en-US" b="1" baseline="30000" smtClean="0">
                <a:solidFill>
                  <a:srgbClr val="A50021"/>
                </a:solidFill>
              </a:rPr>
              <a:t>4</a:t>
            </a:r>
            <a:r>
              <a:rPr lang="zh-CN" altLang="en-US" b="1" i="1" baseline="30000" smtClean="0">
                <a:solidFill>
                  <a:srgbClr val="A50021"/>
                </a:solidFill>
              </a:rPr>
              <a:t>　</a:t>
            </a:r>
            <a:endParaRPr lang="zh-CN" altLang="en-US">
              <a:solidFill>
                <a:srgbClr val="A50021"/>
              </a:solidFill>
            </a:endParaRPr>
          </a:p>
        </p:txBody>
      </p:sp>
      <p:sp>
        <p:nvSpPr>
          <p:cNvPr id="7" name="Rectangle 14"/>
          <p:cNvSpPr>
            <a:spLocks noChangeArrowheads="1"/>
          </p:cNvSpPr>
          <p:nvPr/>
        </p:nvSpPr>
        <p:spPr bwMode="auto">
          <a:xfrm>
            <a:off x="8952726" y="2968129"/>
            <a:ext cx="1107996"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热传递</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5572164" cy="230832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9.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济宁</a:t>
            </a:r>
            <a:r>
              <a:rPr lang="en-US" sz="2400" smtClean="0">
                <a:solidFill>
                  <a:srgbClr val="18B48F"/>
                </a:solidFill>
              </a:rPr>
              <a:t>]</a:t>
            </a:r>
            <a:r>
              <a:rPr lang="zh-CN" altLang="en-US" sz="2400" smtClean="0"/>
              <a:t>将刚烧开的</a:t>
            </a:r>
            <a:r>
              <a:rPr lang="en-US" sz="2400" smtClean="0"/>
              <a:t>2 L</a:t>
            </a:r>
            <a:r>
              <a:rPr lang="zh-CN" altLang="en-US" sz="2400" smtClean="0"/>
              <a:t>热水倒入保温瓶中</a:t>
            </a:r>
            <a:r>
              <a:rPr lang="en-US" sz="2400" smtClean="0"/>
              <a:t>,</a:t>
            </a:r>
            <a:r>
              <a:rPr lang="zh-CN" altLang="en-US" sz="2400" smtClean="0"/>
              <a:t>两天后小明估测水温约为</a:t>
            </a:r>
            <a:r>
              <a:rPr lang="en-US" sz="2400" smtClean="0"/>
              <a:t>50 ℃,</a:t>
            </a:r>
            <a:r>
              <a:rPr lang="zh-CN" altLang="en-US" sz="2400" smtClean="0"/>
              <a:t>则热水的质量为</a:t>
            </a:r>
            <a:r>
              <a:rPr lang="zh-CN" altLang="en-US" sz="2400" i="1" u="sng" smtClean="0"/>
              <a:t>　　　　</a:t>
            </a:r>
            <a:r>
              <a:rPr lang="en-US" sz="2400" smtClean="0"/>
              <a:t>kg,</a:t>
            </a:r>
            <a:r>
              <a:rPr lang="zh-CN" altLang="en-US" sz="2400" smtClean="0"/>
              <a:t>保温瓶散失的热量约为</a:t>
            </a:r>
            <a:r>
              <a:rPr lang="zh-CN" altLang="en-US" sz="2400" i="1" u="sng" smtClean="0"/>
              <a:t>　　　　</a:t>
            </a:r>
            <a:r>
              <a:rPr lang="en-US" sz="2400" smtClean="0"/>
              <a:t>J</a:t>
            </a:r>
            <a:r>
              <a:rPr lang="zh-CN" altLang="en-US" sz="2400" smtClean="0"/>
              <a:t>。</a:t>
            </a:r>
            <a:r>
              <a:rPr lang="en-US" sz="2400" smtClean="0"/>
              <a:t> </a:t>
            </a:r>
            <a:endParaRPr lang="zh-CN" altLang="en-US" sz="2400"/>
          </a:p>
        </p:txBody>
      </p:sp>
      <p:sp>
        <p:nvSpPr>
          <p:cNvPr id="6" name="TextBox 26"/>
          <p:cNvSpPr txBox="1">
            <a:spLocks noChangeArrowheads="1"/>
          </p:cNvSpPr>
          <p:nvPr/>
        </p:nvSpPr>
        <p:spPr bwMode="auto">
          <a:xfrm>
            <a:off x="6595272" y="728565"/>
            <a:ext cx="4786346" cy="3950688"/>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en-US" b="1" smtClean="0"/>
              <a:t> </a:t>
            </a:r>
            <a:r>
              <a:rPr lang="en-US" smtClean="0">
                <a:solidFill>
                  <a:srgbClr val="A50021"/>
                </a:solidFill>
              </a:rPr>
              <a:t>2</a:t>
            </a:r>
            <a:r>
              <a:rPr lang="zh-CN" altLang="en-US" i="1" smtClean="0">
                <a:solidFill>
                  <a:srgbClr val="A50021"/>
                </a:solidFill>
              </a:rPr>
              <a:t>　</a:t>
            </a:r>
            <a:r>
              <a:rPr lang="en-US" smtClean="0">
                <a:solidFill>
                  <a:srgbClr val="A50021"/>
                </a:solidFill>
              </a:rPr>
              <a:t>4.2×10</a:t>
            </a:r>
            <a:r>
              <a:rPr lang="en-US" baseline="30000" smtClean="0">
                <a:solidFill>
                  <a:srgbClr val="A50021"/>
                </a:solidFill>
              </a:rPr>
              <a:t>5</a:t>
            </a:r>
            <a:endParaRPr lang="en-US" b="1" smtClean="0"/>
          </a:p>
          <a:p>
            <a:pPr>
              <a:lnSpc>
                <a:spcPct val="150000"/>
              </a:lnSpc>
            </a:pPr>
            <a:r>
              <a:rPr lang="en-US" smtClean="0">
                <a:solidFill>
                  <a:srgbClr val="A50021"/>
                </a:solidFill>
              </a:rPr>
              <a:t>[</a:t>
            </a:r>
            <a:r>
              <a:rPr lang="zh-CN" altLang="en-US" smtClean="0">
                <a:solidFill>
                  <a:srgbClr val="A50021"/>
                </a:solidFill>
              </a:rPr>
              <a:t>解析</a:t>
            </a:r>
            <a:r>
              <a:rPr lang="en-US" smtClean="0">
                <a:solidFill>
                  <a:srgbClr val="A50021"/>
                </a:solidFill>
              </a:rPr>
              <a:t>]</a:t>
            </a:r>
            <a:r>
              <a:rPr lang="zh-CN" altLang="en-US" smtClean="0">
                <a:solidFill>
                  <a:srgbClr val="A50021"/>
                </a:solidFill>
              </a:rPr>
              <a:t>水的体积</a:t>
            </a:r>
            <a:r>
              <a:rPr lang="en-US" i="1" smtClean="0">
                <a:solidFill>
                  <a:srgbClr val="A50021"/>
                </a:solidFill>
              </a:rPr>
              <a:t>V</a:t>
            </a:r>
            <a:r>
              <a:rPr lang="en-US" smtClean="0">
                <a:solidFill>
                  <a:srgbClr val="A50021"/>
                </a:solidFill>
              </a:rPr>
              <a:t>=2 L=2×10</a:t>
            </a:r>
            <a:r>
              <a:rPr lang="en-US" baseline="30000" smtClean="0">
                <a:solidFill>
                  <a:srgbClr val="A50021"/>
                </a:solidFill>
              </a:rPr>
              <a:t>-3</a:t>
            </a:r>
            <a:r>
              <a:rPr lang="en-US" smtClean="0">
                <a:solidFill>
                  <a:srgbClr val="A50021"/>
                </a:solidFill>
              </a:rPr>
              <a:t> m</a:t>
            </a:r>
            <a:r>
              <a:rPr lang="en-US" baseline="30000" smtClean="0">
                <a:solidFill>
                  <a:srgbClr val="A50021"/>
                </a:solidFill>
              </a:rPr>
              <a:t>3</a:t>
            </a:r>
            <a:r>
              <a:rPr lang="en-US" smtClean="0">
                <a:solidFill>
                  <a:srgbClr val="A50021"/>
                </a:solidFill>
              </a:rPr>
              <a:t>,</a:t>
            </a:r>
            <a:r>
              <a:rPr lang="zh-CN" altLang="en-US" smtClean="0">
                <a:solidFill>
                  <a:srgbClr val="A50021"/>
                </a:solidFill>
              </a:rPr>
              <a:t>由</a:t>
            </a:r>
            <a:r>
              <a:rPr lang="en-US" i="1" smtClean="0">
                <a:solidFill>
                  <a:srgbClr val="A50021"/>
                </a:solidFill>
              </a:rPr>
              <a:t>         </a:t>
            </a:r>
            <a:r>
              <a:rPr lang="zh-CN" altLang="en-US" smtClean="0">
                <a:solidFill>
                  <a:srgbClr val="A50021"/>
                </a:solidFill>
              </a:rPr>
              <a:t>可得</a:t>
            </a:r>
            <a:r>
              <a:rPr lang="en-US" smtClean="0">
                <a:solidFill>
                  <a:srgbClr val="A50021"/>
                </a:solidFill>
              </a:rPr>
              <a:t>,</a:t>
            </a:r>
            <a:r>
              <a:rPr lang="zh-CN" altLang="en-US" smtClean="0">
                <a:solidFill>
                  <a:srgbClr val="A50021"/>
                </a:solidFill>
              </a:rPr>
              <a:t>热水的质量</a:t>
            </a:r>
            <a:r>
              <a:rPr lang="en-US" i="1" smtClean="0">
                <a:solidFill>
                  <a:srgbClr val="A50021"/>
                </a:solidFill>
              </a:rPr>
              <a:t>m</a:t>
            </a:r>
            <a:r>
              <a:rPr lang="en-US" smtClean="0">
                <a:solidFill>
                  <a:srgbClr val="A50021"/>
                </a:solidFill>
              </a:rPr>
              <a:t>=</a:t>
            </a:r>
            <a:r>
              <a:rPr lang="en-US" i="1" smtClean="0">
                <a:solidFill>
                  <a:srgbClr val="A50021"/>
                </a:solidFill>
              </a:rPr>
              <a:t>ρ</a:t>
            </a:r>
            <a:r>
              <a:rPr lang="zh-CN" altLang="en-US" baseline="-25000" smtClean="0">
                <a:solidFill>
                  <a:srgbClr val="A50021"/>
                </a:solidFill>
              </a:rPr>
              <a:t>水</a:t>
            </a:r>
            <a:r>
              <a:rPr lang="en-US" i="1" smtClean="0">
                <a:solidFill>
                  <a:srgbClr val="A50021"/>
                </a:solidFill>
              </a:rPr>
              <a:t>V</a:t>
            </a:r>
            <a:r>
              <a:rPr lang="en-US" smtClean="0">
                <a:solidFill>
                  <a:srgbClr val="A50021"/>
                </a:solidFill>
              </a:rPr>
              <a:t>= 1×10</a:t>
            </a:r>
            <a:r>
              <a:rPr lang="en-US" baseline="30000" smtClean="0">
                <a:solidFill>
                  <a:srgbClr val="A50021"/>
                </a:solidFill>
              </a:rPr>
              <a:t>3</a:t>
            </a:r>
            <a:r>
              <a:rPr lang="en-US" smtClean="0">
                <a:solidFill>
                  <a:srgbClr val="A50021"/>
                </a:solidFill>
              </a:rPr>
              <a:t> kg/m</a:t>
            </a:r>
            <a:r>
              <a:rPr lang="en-US" baseline="30000" smtClean="0">
                <a:solidFill>
                  <a:srgbClr val="A50021"/>
                </a:solidFill>
              </a:rPr>
              <a:t>3</a:t>
            </a:r>
            <a:r>
              <a:rPr lang="en-US" smtClean="0">
                <a:solidFill>
                  <a:srgbClr val="A50021"/>
                </a:solidFill>
              </a:rPr>
              <a:t>×2×10</a:t>
            </a:r>
            <a:r>
              <a:rPr lang="en-US" baseline="30000" smtClean="0">
                <a:solidFill>
                  <a:srgbClr val="A50021"/>
                </a:solidFill>
              </a:rPr>
              <a:t>-3</a:t>
            </a:r>
            <a:r>
              <a:rPr lang="en-US" smtClean="0">
                <a:solidFill>
                  <a:srgbClr val="A50021"/>
                </a:solidFill>
              </a:rPr>
              <a:t> m</a:t>
            </a:r>
            <a:r>
              <a:rPr lang="en-US" baseline="30000" smtClean="0">
                <a:solidFill>
                  <a:srgbClr val="A50021"/>
                </a:solidFill>
              </a:rPr>
              <a:t>3</a:t>
            </a:r>
            <a:r>
              <a:rPr lang="en-US" smtClean="0">
                <a:solidFill>
                  <a:srgbClr val="A50021"/>
                </a:solidFill>
              </a:rPr>
              <a:t>=2 kg</a:t>
            </a:r>
            <a:r>
              <a:rPr lang="zh-CN" altLang="en-US" smtClean="0">
                <a:solidFill>
                  <a:srgbClr val="A50021"/>
                </a:solidFill>
              </a:rPr>
              <a:t>。保温瓶散失的热量约为</a:t>
            </a:r>
            <a:r>
              <a:rPr lang="en-US" smtClean="0">
                <a:solidFill>
                  <a:srgbClr val="A50021"/>
                </a:solidFill>
              </a:rPr>
              <a:t>:</a:t>
            </a:r>
            <a:r>
              <a:rPr lang="en-US" i="1" smtClean="0">
                <a:solidFill>
                  <a:srgbClr val="A50021"/>
                </a:solidFill>
              </a:rPr>
              <a:t>Q</a:t>
            </a:r>
            <a:r>
              <a:rPr lang="zh-CN" altLang="en-US" baseline="-25000" smtClean="0">
                <a:solidFill>
                  <a:srgbClr val="A50021"/>
                </a:solidFill>
              </a:rPr>
              <a:t>放</a:t>
            </a:r>
            <a:r>
              <a:rPr lang="en-US" smtClean="0">
                <a:solidFill>
                  <a:srgbClr val="A50021"/>
                </a:solidFill>
              </a:rPr>
              <a:t>=</a:t>
            </a:r>
            <a:r>
              <a:rPr lang="en-US" i="1" smtClean="0">
                <a:solidFill>
                  <a:srgbClr val="A50021"/>
                </a:solidFill>
              </a:rPr>
              <a:t>cm</a:t>
            </a:r>
            <a:r>
              <a:rPr lang="en-US" smtClean="0">
                <a:solidFill>
                  <a:srgbClr val="A50021"/>
                </a:solidFill>
              </a:rPr>
              <a:t>(</a:t>
            </a:r>
            <a:r>
              <a:rPr lang="en-US" i="1" smtClean="0">
                <a:solidFill>
                  <a:srgbClr val="A50021"/>
                </a:solidFill>
              </a:rPr>
              <a:t>t</a:t>
            </a:r>
            <a:r>
              <a:rPr lang="en-US" smtClean="0">
                <a:solidFill>
                  <a:srgbClr val="A50021"/>
                </a:solidFill>
              </a:rPr>
              <a:t>-</a:t>
            </a:r>
            <a:r>
              <a:rPr lang="en-US" i="1" smtClean="0">
                <a:solidFill>
                  <a:srgbClr val="A50021"/>
                </a:solidFill>
              </a:rPr>
              <a:t>t</a:t>
            </a:r>
            <a:r>
              <a:rPr lang="en-US" baseline="-25000" smtClean="0">
                <a:solidFill>
                  <a:srgbClr val="A50021"/>
                </a:solidFill>
              </a:rPr>
              <a:t>0</a:t>
            </a:r>
            <a:r>
              <a:rPr lang="en-US" smtClean="0">
                <a:solidFill>
                  <a:srgbClr val="A50021"/>
                </a:solidFill>
              </a:rPr>
              <a:t>)=4.2×10</a:t>
            </a:r>
            <a:r>
              <a:rPr lang="en-US" baseline="30000" smtClean="0">
                <a:solidFill>
                  <a:srgbClr val="A50021"/>
                </a:solidFill>
              </a:rPr>
              <a:t>3</a:t>
            </a:r>
            <a:r>
              <a:rPr lang="en-US" smtClean="0">
                <a:solidFill>
                  <a:srgbClr val="A50021"/>
                </a:solidFill>
              </a:rPr>
              <a:t> J/(kg</a:t>
            </a:r>
            <a:r>
              <a:rPr lang="en-US" altLang="zh-CN" smtClean="0">
                <a:solidFill>
                  <a:srgbClr val="A50021"/>
                </a:solidFill>
              </a:rPr>
              <a:t>·</a:t>
            </a:r>
            <a:r>
              <a:rPr lang="en-US" smtClean="0">
                <a:solidFill>
                  <a:srgbClr val="A50021"/>
                </a:solidFill>
              </a:rPr>
              <a:t>℃)×2 kg×</a:t>
            </a:r>
            <a:endParaRPr lang="en-US" smtClean="0">
              <a:solidFill>
                <a:srgbClr val="A50021"/>
              </a:solidFill>
            </a:endParaRPr>
          </a:p>
          <a:p>
            <a:pPr>
              <a:lnSpc>
                <a:spcPct val="150000"/>
              </a:lnSpc>
            </a:pPr>
            <a:r>
              <a:rPr lang="en-US" smtClean="0">
                <a:solidFill>
                  <a:srgbClr val="A50021"/>
                </a:solidFill>
              </a:rPr>
              <a:t>(100 ℃ -50 ℃)=4.2×10</a:t>
            </a:r>
            <a:r>
              <a:rPr lang="en-US" baseline="30000" smtClean="0">
                <a:solidFill>
                  <a:srgbClr val="A50021"/>
                </a:solidFill>
              </a:rPr>
              <a:t>5</a:t>
            </a:r>
            <a:r>
              <a:rPr lang="en-US" smtClean="0">
                <a:solidFill>
                  <a:srgbClr val="A50021"/>
                </a:solidFill>
              </a:rPr>
              <a:t> J</a:t>
            </a:r>
            <a:r>
              <a:rPr lang="zh-CN" altLang="en-US" smtClean="0">
                <a:solidFill>
                  <a:srgbClr val="A50021"/>
                </a:solidFill>
              </a:rPr>
              <a:t>。</a:t>
            </a:r>
            <a:endParaRPr lang="zh-CN" altLang="en-US">
              <a:solidFill>
                <a:srgbClr val="A50021"/>
              </a:solidFill>
            </a:endParaRPr>
          </a:p>
        </p:txBody>
      </p:sp>
      <p:sp>
        <p:nvSpPr>
          <p:cNvPr id="94210" name="Rectangle 2"/>
          <p:cNvSpPr>
            <a:spLocks noChangeArrowheads="1"/>
          </p:cNvSpPr>
          <p:nvPr/>
        </p:nvSpPr>
        <p:spPr bwMode="auto">
          <a:xfrm>
            <a:off x="0" y="0"/>
            <a:ext cx="12190413"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graphicFrame>
        <p:nvGraphicFramePr>
          <p:cNvPr id="7" name="对象 6"/>
          <p:cNvGraphicFramePr>
            <a:graphicFrameLocks noChangeAspect="1"/>
          </p:cNvGraphicFramePr>
          <p:nvPr/>
        </p:nvGraphicFramePr>
        <p:xfrm>
          <a:off x="6595272" y="1715282"/>
          <a:ext cx="1514475" cy="952500"/>
        </p:xfrm>
        <a:graphic>
          <a:graphicData uri="http://schemas.openxmlformats.org/presentationml/2006/ole">
            <mc:AlternateContent>
              <mc:Choice xmlns:v="urn:schemas-microsoft-com:vml" Requires="v">
                <p:oleObj spid="_x0000_s1040" name="文档" r:id="rId2" imgW="1520190" imgH="956945" progId="Word.Document.12">
                  <p:embed/>
                </p:oleObj>
              </mc:Choice>
              <mc:Fallback>
                <p:oleObj name="文档" r:id="rId2" imgW="1520190" imgH="956945" progId="Word.Document.12">
                  <p:embed/>
                  <p:pic>
                    <p:nvPicPr>
                      <p:cNvPr id="0" name="OLE substitute image"/>
                      <p:cNvPicPr/>
                      <p:nvPr/>
                    </p:nvPicPr>
                    <p:blipFill>
                      <a:blip r:embed="rId3"/>
                      <a:stretch>
                        <a:fillRect/>
                      </a:stretch>
                    </p:blipFill>
                    <p:spPr>
                      <a:xfrm>
                        <a:off x="6595272" y="1715282"/>
                        <a:ext cx="1514475" cy="952500"/>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par>
                                <p:cTn id="16" presetID="10" presetClass="entr" presetSubtype="0" fill="hold" nodeType="withEffect">
                                  <p:stCondLst>
                                    <p:cond delay="0"/>
                                  </p:stCondLst>
                                  <p:childTnLst>
                                    <p:set>
                                      <p:cBhvr>
                                        <p:cTn id="17" dur="1" fill="hold">
                                          <p:stCondLst>
                                            <p:cond delay="0"/>
                                          </p:stCondLst>
                                        </p:cTn>
                                        <p:tgtEl>
                                          <p:spTgt spid="6">
                                            <p:txEl>
                                              <p:pRg st="2" end="2"/>
                                            </p:txEl>
                                          </p:spTgt>
                                        </p:tgtEl>
                                        <p:attrNameLst>
                                          <p:attrName>style.visibility</p:attrName>
                                        </p:attrNameLst>
                                      </p:cBhvr>
                                      <p:to>
                                        <p:strVal val="visible"/>
                                      </p:to>
                                    </p:set>
                                    <p:animEffect transition="in" filter="fade">
                                      <p:cBhvr>
                                        <p:cTn id="18"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230832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10. </a:t>
            </a:r>
            <a:r>
              <a:rPr lang="zh-CN" altLang="en-US" sz="2400" smtClean="0"/>
              <a:t>如图</a:t>
            </a:r>
            <a:r>
              <a:rPr lang="en-US" sz="2400" smtClean="0"/>
              <a:t>13-2</a:t>
            </a:r>
            <a:r>
              <a:rPr lang="zh-CN" altLang="en-US" sz="2400" smtClean="0"/>
              <a:t>所示是小明同学在标准大气压下探究某物质熔化时温度随时间变化的关系图像</a:t>
            </a:r>
            <a:r>
              <a:rPr lang="en-US" sz="2400" smtClean="0"/>
              <a:t>,</a:t>
            </a:r>
            <a:r>
              <a:rPr lang="zh-CN" altLang="en-US" sz="2400" smtClean="0"/>
              <a:t>第</a:t>
            </a:r>
            <a:r>
              <a:rPr lang="en-US" sz="2400" smtClean="0"/>
              <a:t>6 min</a:t>
            </a:r>
            <a:r>
              <a:rPr lang="zh-CN" altLang="en-US" sz="2400" smtClean="0"/>
              <a:t>时的内能</a:t>
            </a:r>
            <a:r>
              <a:rPr lang="zh-CN" altLang="en-US" sz="2400" i="1" u="sng" smtClean="0"/>
              <a:t>　　　　</a:t>
            </a:r>
            <a:r>
              <a:rPr lang="en-US" sz="2400" smtClean="0"/>
              <a:t>(</a:t>
            </a:r>
            <a:r>
              <a:rPr lang="zh-CN" altLang="en-US" sz="2400" smtClean="0"/>
              <a:t>选填“大于”“等于”或“小于”</a:t>
            </a:r>
            <a:r>
              <a:rPr lang="en-US" sz="2400" smtClean="0"/>
              <a:t>)</a:t>
            </a:r>
            <a:r>
              <a:rPr lang="zh-CN" altLang="en-US" sz="2400" smtClean="0"/>
              <a:t>第</a:t>
            </a:r>
            <a:r>
              <a:rPr lang="en-US" sz="2400" smtClean="0"/>
              <a:t>8 min</a:t>
            </a:r>
            <a:r>
              <a:rPr lang="zh-CN" altLang="en-US" sz="2400" smtClean="0"/>
              <a:t>时的内能</a:t>
            </a:r>
            <a:r>
              <a:rPr lang="en-US" sz="2400" smtClean="0"/>
              <a:t>;</a:t>
            </a:r>
            <a:r>
              <a:rPr lang="zh-CN" altLang="en-US" sz="2400" smtClean="0"/>
              <a:t>该物质在</a:t>
            </a:r>
            <a:r>
              <a:rPr lang="en-US" sz="2400" i="1" smtClean="0"/>
              <a:t>CD </a:t>
            </a:r>
            <a:r>
              <a:rPr lang="zh-CN" altLang="en-US" sz="2400" smtClean="0"/>
              <a:t>段的比热容是</a:t>
            </a:r>
            <a:r>
              <a:rPr lang="en-US" sz="2400" i="1" smtClean="0"/>
              <a:t>AB </a:t>
            </a:r>
            <a:r>
              <a:rPr lang="zh-CN" altLang="en-US" sz="2400" smtClean="0"/>
              <a:t>段比热容的</a:t>
            </a:r>
            <a:r>
              <a:rPr lang="zh-CN" altLang="en-US" sz="2400" i="1" u="sng" smtClean="0"/>
              <a:t>　　　　</a:t>
            </a:r>
            <a:r>
              <a:rPr lang="zh-CN" altLang="en-US" sz="2400" smtClean="0"/>
              <a:t>倍。</a:t>
            </a:r>
            <a:r>
              <a:rPr lang="en-US" sz="2400" smtClean="0"/>
              <a:t>(</a:t>
            </a:r>
            <a:r>
              <a:rPr lang="zh-CN" altLang="en-US" sz="2400" smtClean="0"/>
              <a:t>被加热的物质和吸、放热功率不变</a:t>
            </a:r>
            <a:r>
              <a:rPr lang="en-US" sz="2400" smtClean="0"/>
              <a:t>) </a:t>
            </a:r>
            <a:endParaRPr lang="zh-CN" altLang="en-US" sz="2400"/>
          </a:p>
        </p:txBody>
      </p:sp>
      <p:sp>
        <p:nvSpPr>
          <p:cNvPr id="3" name="矩形 2"/>
          <p:cNvSpPr/>
          <p:nvPr/>
        </p:nvSpPr>
        <p:spPr>
          <a:xfrm>
            <a:off x="5581395" y="5111269"/>
            <a:ext cx="1168910" cy="461665"/>
          </a:xfrm>
          <a:prstGeom prst="rect">
            <a:avLst/>
          </a:prstGeom>
        </p:spPr>
        <p:txBody>
          <a:bodyPr wrap="none">
            <a:spAutoFit/>
          </a:bodyPr>
          <a:lstStyle/>
          <a:p>
            <a:r>
              <a:rPr lang="zh-CN" altLang="en-US" smtClean="0"/>
              <a:t>图</a:t>
            </a:r>
            <a:r>
              <a:rPr lang="en-US" smtClean="0"/>
              <a:t>13-2</a:t>
            </a:r>
            <a:endParaRPr lang="zh-CN" altLang="en-US"/>
          </a:p>
        </p:txBody>
      </p:sp>
      <p:pic>
        <p:nvPicPr>
          <p:cNvPr id="4" name="19WL92.EPS" descr="id:2147501667;FounderCES"/>
          <p:cNvPicPr/>
          <p:nvPr/>
        </p:nvPicPr>
        <p:blipFill>
          <a:blip r:embed="rId2"/>
          <a:stretch>
            <a:fillRect/>
          </a:stretch>
        </p:blipFill>
        <p:spPr>
          <a:xfrm>
            <a:off x="4809322" y="3056879"/>
            <a:ext cx="2974876" cy="2053729"/>
          </a:xfrm>
          <a:prstGeom prst="rect">
            <a:avLst/>
          </a:prstGeom>
        </p:spPr>
      </p:pic>
    </p:spTree>
  </p:cSld>
  <p:clrMapOvr>
    <a:masterClrMapping/>
  </p:clrMapOvr>
  <p:transition>
    <p:fade/>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26"/>
          <p:cNvSpPr txBox="1">
            <a:spLocks noChangeArrowheads="1"/>
          </p:cNvSpPr>
          <p:nvPr/>
        </p:nvSpPr>
        <p:spPr bwMode="auto">
          <a:xfrm>
            <a:off x="1023108" y="643712"/>
            <a:ext cx="10572824" cy="3396690"/>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小于   </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2</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zh-CN" altLang="en-US">
              <a:solidFill>
                <a:srgbClr val="A50021"/>
              </a:solidFill>
            </a:endParaRPr>
          </a:p>
        </p:txBody>
      </p:sp>
      <p:graphicFrame>
        <p:nvGraphicFramePr>
          <p:cNvPr id="67586" name="Object 2"/>
          <p:cNvGraphicFramePr>
            <a:graphicFrameLocks noChangeAspect="1"/>
          </p:cNvGraphicFramePr>
          <p:nvPr/>
        </p:nvGraphicFramePr>
        <p:xfrm>
          <a:off x="1094546" y="1119993"/>
          <a:ext cx="10509250" cy="3881437"/>
        </p:xfrm>
        <a:graphic>
          <a:graphicData uri="http://schemas.openxmlformats.org/presentationml/2006/ole">
            <mc:AlternateContent>
              <mc:Choice xmlns:v="urn:schemas-microsoft-com:vml" Requires="v">
                <p:oleObj spid="_x0000_s1041" name="文档" r:id="rId2" imgW="10694035" imgH="3935095" progId="Word.Document.12">
                  <p:embed/>
                </p:oleObj>
              </mc:Choice>
              <mc:Fallback>
                <p:oleObj name="文档" r:id="rId2" imgW="10694035" imgH="3935095" progId="Word.Document.12">
                  <p:embed/>
                  <p:pic>
                    <p:nvPicPr>
                      <p:cNvPr id="0" name="OLE substitute image"/>
                      <p:cNvPicPr/>
                      <p:nvPr/>
                    </p:nvPicPr>
                    <p:blipFill>
                      <a:blip r:embed="rId3"/>
                      <a:stretch>
                        <a:fillRect/>
                      </a:stretch>
                    </p:blipFill>
                    <p:spPr>
                      <a:xfrm>
                        <a:off x="1094546" y="1119993"/>
                        <a:ext cx="10509250" cy="3881437"/>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67586"/>
                                        </p:tgtEl>
                                        <p:attrNameLst>
                                          <p:attrName>style.visibility</p:attrName>
                                        </p:attrNameLst>
                                      </p:cBhvr>
                                      <p:to>
                                        <p:strVal val="visible"/>
                                      </p:to>
                                    </p:set>
                                    <p:animEffect transition="in" filter="fade">
                                      <p:cBhvr>
                                        <p:cTn id="7" dur="500"/>
                                        <p:tgtEl>
                                          <p:spTgt spid="675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5715040" cy="564360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11. </a:t>
            </a:r>
            <a:r>
              <a:rPr lang="zh-CN" altLang="en-US" sz="2400" smtClean="0"/>
              <a:t>将质量相同</a:t>
            </a:r>
            <a:r>
              <a:rPr lang="en-US" sz="2400" smtClean="0"/>
              <a:t>,</a:t>
            </a:r>
            <a:r>
              <a:rPr lang="zh-CN" altLang="en-US" sz="2400" smtClean="0"/>
              <a:t>材料不同的三块金属甲、乙、丙</a:t>
            </a:r>
            <a:r>
              <a:rPr lang="en-US" sz="2400" smtClean="0"/>
              <a:t>,</a:t>
            </a:r>
            <a:r>
              <a:rPr lang="zh-CN" altLang="en-US" sz="2400" smtClean="0"/>
              <a:t>加热到相同的温度后</a:t>
            </a:r>
            <a:r>
              <a:rPr lang="en-US" sz="2400" smtClean="0"/>
              <a:t>,</a:t>
            </a:r>
            <a:r>
              <a:rPr lang="zh-CN" altLang="en-US" sz="2400" smtClean="0"/>
              <a:t>放到上表面水平的长方体蜡块上。经过一定时间后</a:t>
            </a:r>
            <a:r>
              <a:rPr lang="en-US" sz="2400" smtClean="0"/>
              <a:t>,</a:t>
            </a:r>
            <a:r>
              <a:rPr lang="zh-CN" altLang="en-US" sz="2400" smtClean="0"/>
              <a:t>蜡块形状基本不再变化时的情形如图</a:t>
            </a:r>
            <a:r>
              <a:rPr lang="en-US" sz="2400" smtClean="0"/>
              <a:t>13-3</a:t>
            </a:r>
            <a:r>
              <a:rPr lang="zh-CN" altLang="en-US" sz="2400" smtClean="0"/>
              <a:t>所示。则三块金属的比热容</a:t>
            </a:r>
            <a:r>
              <a:rPr lang="en-US" sz="2400" i="1" smtClean="0"/>
              <a:t>c</a:t>
            </a:r>
            <a:r>
              <a:rPr lang="zh-CN" altLang="en-US" sz="2400" baseline="-25000" smtClean="0"/>
              <a:t>甲</a:t>
            </a:r>
            <a:r>
              <a:rPr lang="zh-CN" altLang="en-US" sz="2400" smtClean="0"/>
              <a:t>、</a:t>
            </a:r>
            <a:r>
              <a:rPr lang="en-US" sz="2400" i="1" smtClean="0"/>
              <a:t>c</a:t>
            </a:r>
            <a:r>
              <a:rPr lang="zh-CN" altLang="en-US" sz="2400" baseline="-25000" smtClean="0"/>
              <a:t>乙</a:t>
            </a:r>
            <a:r>
              <a:rPr lang="zh-CN" altLang="en-US" sz="2400" smtClean="0"/>
              <a:t>、</a:t>
            </a:r>
            <a:r>
              <a:rPr lang="en-US" sz="2400" i="1" smtClean="0"/>
              <a:t>c</a:t>
            </a:r>
            <a:r>
              <a:rPr lang="zh-CN" altLang="en-US" sz="2400" baseline="-25000" smtClean="0"/>
              <a:t>丙</a:t>
            </a:r>
            <a:r>
              <a:rPr lang="zh-CN" altLang="en-US" sz="2400" smtClean="0"/>
              <a:t>的大小相比</a:t>
            </a:r>
            <a:r>
              <a:rPr lang="en-US" sz="2400" smtClean="0"/>
              <a:t>	(</a:t>
            </a:r>
            <a:r>
              <a:rPr lang="zh-CN" altLang="en-US" sz="2400" i="1" smtClean="0"/>
              <a:t>　　</a:t>
            </a:r>
            <a:r>
              <a:rPr lang="en-US" sz="2400" smtClean="0"/>
              <a:t>)</a:t>
            </a:r>
            <a:endParaRPr lang="zh-CN" altLang="en-US" sz="2400" smtClean="0"/>
          </a:p>
          <a:p>
            <a:pPr>
              <a:lnSpc>
                <a:spcPct val="150000"/>
              </a:lnSpc>
            </a:pPr>
            <a:r>
              <a:rPr lang="en-US" sz="2400" err="1" smtClean="0"/>
              <a:t>A.</a:t>
            </a:r>
            <a:r>
              <a:rPr lang="en-US" sz="2400" i="1" err="1" smtClean="0"/>
              <a:t>c</a:t>
            </a:r>
            <a:r>
              <a:rPr lang="zh-CN" altLang="en-US" sz="2400" baseline="-25000" smtClean="0"/>
              <a:t>甲</a:t>
            </a:r>
            <a:r>
              <a:rPr lang="zh-CN" altLang="en-US" sz="2400" smtClean="0"/>
              <a:t>最大</a:t>
            </a:r>
            <a:r>
              <a:rPr lang="en-US" sz="2400" smtClean="0"/>
              <a:t>	</a:t>
            </a:r>
            <a:endParaRPr lang="en-US" sz="2400" smtClean="0"/>
          </a:p>
          <a:p>
            <a:pPr>
              <a:lnSpc>
                <a:spcPct val="150000"/>
              </a:lnSpc>
            </a:pPr>
            <a:r>
              <a:rPr lang="en-US" sz="2400" err="1" smtClean="0"/>
              <a:t>B.</a:t>
            </a:r>
            <a:r>
              <a:rPr lang="en-US" sz="2400" i="1" err="1" smtClean="0"/>
              <a:t>c</a:t>
            </a:r>
            <a:r>
              <a:rPr lang="zh-CN" altLang="en-US" sz="2400" baseline="-25000" smtClean="0"/>
              <a:t>乙</a:t>
            </a:r>
            <a:r>
              <a:rPr lang="zh-CN" altLang="en-US" sz="2400" smtClean="0"/>
              <a:t>最大</a:t>
            </a:r>
            <a:endParaRPr lang="zh-CN" altLang="en-US" sz="2400" smtClean="0"/>
          </a:p>
          <a:p>
            <a:pPr>
              <a:lnSpc>
                <a:spcPct val="150000"/>
              </a:lnSpc>
            </a:pPr>
            <a:r>
              <a:rPr lang="en-US" sz="2400" err="1" smtClean="0"/>
              <a:t>C.</a:t>
            </a:r>
            <a:r>
              <a:rPr lang="en-US" sz="2400" i="1" err="1" smtClean="0"/>
              <a:t>c</a:t>
            </a:r>
            <a:r>
              <a:rPr lang="zh-CN" altLang="en-US" sz="2400" baseline="-25000" smtClean="0"/>
              <a:t>丙</a:t>
            </a:r>
            <a:r>
              <a:rPr lang="zh-CN" altLang="en-US" sz="2400" smtClean="0"/>
              <a:t>最大</a:t>
            </a:r>
            <a:r>
              <a:rPr lang="en-US" sz="2400" smtClean="0"/>
              <a:t>	</a:t>
            </a:r>
            <a:endParaRPr lang="en-US" sz="2400" smtClean="0"/>
          </a:p>
          <a:p>
            <a:pPr>
              <a:lnSpc>
                <a:spcPct val="150000"/>
              </a:lnSpc>
            </a:pPr>
            <a:r>
              <a:rPr lang="en-US" sz="2400" smtClean="0"/>
              <a:t>D.</a:t>
            </a:r>
            <a:r>
              <a:rPr lang="zh-CN" altLang="en-US" sz="2400" smtClean="0"/>
              <a:t>一样大</a:t>
            </a:r>
            <a:endParaRPr lang="zh-CN" altLang="en-US" sz="2400"/>
          </a:p>
        </p:txBody>
      </p:sp>
      <p:sp>
        <p:nvSpPr>
          <p:cNvPr id="5" name="矩形 4"/>
          <p:cNvSpPr/>
          <p:nvPr/>
        </p:nvSpPr>
        <p:spPr>
          <a:xfrm>
            <a:off x="4009759" y="5498107"/>
            <a:ext cx="1168910" cy="646331"/>
          </a:xfrm>
          <a:prstGeom prst="rect">
            <a:avLst/>
          </a:prstGeom>
        </p:spPr>
        <p:txBody>
          <a:bodyPr wrap="none">
            <a:spAutoFit/>
          </a:bodyPr>
          <a:lstStyle/>
          <a:p>
            <a:pPr>
              <a:lnSpc>
                <a:spcPct val="150000"/>
              </a:lnSpc>
            </a:pPr>
            <a:r>
              <a:rPr lang="zh-CN" altLang="en-US" smtClean="0"/>
              <a:t>图</a:t>
            </a:r>
            <a:r>
              <a:rPr lang="en-US" smtClean="0"/>
              <a:t>13-3</a:t>
            </a:r>
            <a:endParaRPr lang="zh-CN" altLang="en-US" smtClean="0"/>
          </a:p>
        </p:txBody>
      </p:sp>
      <p:pic>
        <p:nvPicPr>
          <p:cNvPr id="6" name="18ZX127.EPS" descr="id:2147501674;FounderCES"/>
          <p:cNvPicPr/>
          <p:nvPr/>
        </p:nvPicPr>
        <p:blipFill>
          <a:blip r:embed="rId2"/>
          <a:stretch>
            <a:fillRect/>
          </a:stretch>
        </p:blipFill>
        <p:spPr>
          <a:xfrm>
            <a:off x="3023372" y="4287050"/>
            <a:ext cx="3443811" cy="1244032"/>
          </a:xfrm>
          <a:prstGeom prst="rect">
            <a:avLst/>
          </a:prstGeom>
        </p:spPr>
      </p:pic>
      <p:sp>
        <p:nvSpPr>
          <p:cNvPr id="7" name="TextBox 26"/>
          <p:cNvSpPr txBox="1">
            <a:spLocks noChangeArrowheads="1"/>
          </p:cNvSpPr>
          <p:nvPr/>
        </p:nvSpPr>
        <p:spPr bwMode="auto">
          <a:xfrm>
            <a:off x="6952462" y="728565"/>
            <a:ext cx="4643470" cy="5058683"/>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en-US" b="1" smtClean="0"/>
              <a:t> </a:t>
            </a:r>
            <a:r>
              <a:rPr lang="en-US" smtClean="0">
                <a:solidFill>
                  <a:srgbClr val="A50021"/>
                </a:solidFill>
              </a:rPr>
              <a:t>C</a:t>
            </a:r>
            <a:endParaRPr lang="en-US" b="1" smtClean="0"/>
          </a:p>
          <a:p>
            <a:pPr>
              <a:lnSpc>
                <a:spcPct val="150000"/>
              </a:lnSpc>
            </a:pPr>
            <a:r>
              <a:rPr lang="en-US" smtClean="0">
                <a:solidFill>
                  <a:srgbClr val="A50021"/>
                </a:solidFill>
              </a:rPr>
              <a:t>[</a:t>
            </a:r>
            <a:r>
              <a:rPr lang="zh-CN" altLang="en-US" smtClean="0">
                <a:solidFill>
                  <a:srgbClr val="A50021"/>
                </a:solidFill>
              </a:rPr>
              <a:t>解析</a:t>
            </a:r>
            <a:r>
              <a:rPr lang="en-US" smtClean="0">
                <a:solidFill>
                  <a:srgbClr val="A50021"/>
                </a:solidFill>
              </a:rPr>
              <a:t>]</a:t>
            </a:r>
            <a:r>
              <a:rPr lang="zh-CN" altLang="en-US" smtClean="0">
                <a:solidFill>
                  <a:srgbClr val="A50021"/>
                </a:solidFill>
              </a:rPr>
              <a:t>金属块丙下方的蜡块熔化最多</a:t>
            </a:r>
            <a:r>
              <a:rPr lang="en-US" smtClean="0">
                <a:solidFill>
                  <a:srgbClr val="A50021"/>
                </a:solidFill>
              </a:rPr>
              <a:t>,</a:t>
            </a:r>
            <a:r>
              <a:rPr lang="zh-CN" altLang="en-US" smtClean="0">
                <a:solidFill>
                  <a:srgbClr val="A50021"/>
                </a:solidFill>
              </a:rPr>
              <a:t>说明金属块丙放出的热量最多</a:t>
            </a:r>
            <a:r>
              <a:rPr lang="en-US" smtClean="0">
                <a:solidFill>
                  <a:srgbClr val="A50021"/>
                </a:solidFill>
              </a:rPr>
              <a:t>,</a:t>
            </a:r>
            <a:r>
              <a:rPr lang="zh-CN" altLang="en-US" smtClean="0">
                <a:solidFill>
                  <a:srgbClr val="A50021"/>
                </a:solidFill>
              </a:rPr>
              <a:t>甲、乙、丙的初温、末温都是相等的</a:t>
            </a:r>
            <a:r>
              <a:rPr lang="en-US" smtClean="0">
                <a:solidFill>
                  <a:srgbClr val="A50021"/>
                </a:solidFill>
              </a:rPr>
              <a:t>,</a:t>
            </a:r>
            <a:r>
              <a:rPr lang="zh-CN" altLang="en-US" smtClean="0">
                <a:solidFill>
                  <a:srgbClr val="A50021"/>
                </a:solidFill>
              </a:rPr>
              <a:t>温度变化值也是相同的</a:t>
            </a:r>
            <a:r>
              <a:rPr lang="en-US" smtClean="0">
                <a:solidFill>
                  <a:srgbClr val="A50021"/>
                </a:solidFill>
              </a:rPr>
              <a:t>,</a:t>
            </a:r>
            <a:r>
              <a:rPr lang="zh-CN" altLang="en-US" smtClean="0">
                <a:solidFill>
                  <a:srgbClr val="A50021"/>
                </a:solidFill>
              </a:rPr>
              <a:t>根据公式</a:t>
            </a:r>
            <a:r>
              <a:rPr lang="en-US" i="1" smtClean="0">
                <a:solidFill>
                  <a:srgbClr val="A50021"/>
                </a:solidFill>
              </a:rPr>
              <a:t>Q</a:t>
            </a:r>
            <a:r>
              <a:rPr lang="zh-CN" altLang="en-US" baseline="-25000" smtClean="0">
                <a:solidFill>
                  <a:srgbClr val="A50021"/>
                </a:solidFill>
              </a:rPr>
              <a:t>放</a:t>
            </a:r>
            <a:r>
              <a:rPr lang="en-US" smtClean="0">
                <a:solidFill>
                  <a:srgbClr val="A50021"/>
                </a:solidFill>
              </a:rPr>
              <a:t>=</a:t>
            </a:r>
            <a:r>
              <a:rPr lang="en-US" i="1" smtClean="0">
                <a:solidFill>
                  <a:srgbClr val="A50021"/>
                </a:solidFill>
              </a:rPr>
              <a:t>cm</a:t>
            </a:r>
            <a:r>
              <a:rPr lang="en-US" smtClean="0">
                <a:solidFill>
                  <a:srgbClr val="A50021"/>
                </a:solidFill>
              </a:rPr>
              <a:t>(</a:t>
            </a:r>
            <a:r>
              <a:rPr lang="en-US" i="1" smtClean="0">
                <a:solidFill>
                  <a:srgbClr val="A50021"/>
                </a:solidFill>
              </a:rPr>
              <a:t>t</a:t>
            </a:r>
            <a:r>
              <a:rPr lang="en-US" smtClean="0">
                <a:solidFill>
                  <a:srgbClr val="A50021"/>
                </a:solidFill>
              </a:rPr>
              <a:t>-</a:t>
            </a:r>
            <a:r>
              <a:rPr lang="en-US" i="1" smtClean="0">
                <a:solidFill>
                  <a:srgbClr val="A50021"/>
                </a:solidFill>
              </a:rPr>
              <a:t>t</a:t>
            </a:r>
            <a:r>
              <a:rPr lang="en-US" baseline="-25000" smtClean="0">
                <a:solidFill>
                  <a:srgbClr val="A50021"/>
                </a:solidFill>
              </a:rPr>
              <a:t>0</a:t>
            </a:r>
            <a:r>
              <a:rPr lang="en-US" smtClean="0">
                <a:solidFill>
                  <a:srgbClr val="A50021"/>
                </a:solidFill>
              </a:rPr>
              <a:t>)</a:t>
            </a:r>
            <a:r>
              <a:rPr lang="zh-CN" altLang="en-US" smtClean="0">
                <a:solidFill>
                  <a:srgbClr val="A50021"/>
                </a:solidFill>
              </a:rPr>
              <a:t>可知</a:t>
            </a:r>
            <a:r>
              <a:rPr lang="en-US" smtClean="0">
                <a:solidFill>
                  <a:srgbClr val="A50021"/>
                </a:solidFill>
              </a:rPr>
              <a:t>:</a:t>
            </a:r>
            <a:r>
              <a:rPr lang="zh-CN" altLang="en-US" smtClean="0">
                <a:solidFill>
                  <a:srgbClr val="A50021"/>
                </a:solidFill>
              </a:rPr>
              <a:t>甲、乙、丙三个金属块的质量、温度的变化值相等</a:t>
            </a:r>
            <a:r>
              <a:rPr lang="en-US" smtClean="0">
                <a:solidFill>
                  <a:srgbClr val="A50021"/>
                </a:solidFill>
              </a:rPr>
              <a:t>,</a:t>
            </a:r>
            <a:r>
              <a:rPr lang="zh-CN" altLang="en-US" smtClean="0">
                <a:solidFill>
                  <a:srgbClr val="A50021"/>
                </a:solidFill>
              </a:rPr>
              <a:t>金属块丙放出的热量最多</a:t>
            </a:r>
            <a:r>
              <a:rPr lang="en-US" smtClean="0">
                <a:solidFill>
                  <a:srgbClr val="A50021"/>
                </a:solidFill>
              </a:rPr>
              <a:t>,</a:t>
            </a:r>
            <a:r>
              <a:rPr lang="zh-CN" altLang="en-US" smtClean="0">
                <a:solidFill>
                  <a:srgbClr val="A50021"/>
                </a:solidFill>
              </a:rPr>
              <a:t>所以金属块丙的比热容最大。</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3416320"/>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12.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荆门</a:t>
            </a:r>
            <a:r>
              <a:rPr lang="en-US" sz="2400" smtClean="0">
                <a:solidFill>
                  <a:srgbClr val="18B48F"/>
                </a:solidFill>
              </a:rPr>
              <a:t>]</a:t>
            </a:r>
            <a:r>
              <a:rPr lang="zh-CN" altLang="en-US" sz="2400" smtClean="0"/>
              <a:t>在生产和生活中</a:t>
            </a:r>
            <a:r>
              <a:rPr lang="en-US" sz="2400" smtClean="0"/>
              <a:t>,</a:t>
            </a:r>
            <a:r>
              <a:rPr lang="zh-CN" altLang="en-US" sz="2400" smtClean="0"/>
              <a:t>常见到“水的比热容大”这一特性的应用情景</a:t>
            </a:r>
            <a:r>
              <a:rPr lang="en-US" sz="2400" smtClean="0"/>
              <a:t>,</a:t>
            </a:r>
            <a:r>
              <a:rPr lang="zh-CN" altLang="en-US" sz="2400" smtClean="0"/>
              <a:t>以下事例中与这一特性无关的是</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沿海地区的气温比内陆变化小</a:t>
            </a:r>
            <a:endParaRPr lang="zh-CN" altLang="en-US" sz="2400" smtClean="0"/>
          </a:p>
          <a:p>
            <a:pPr>
              <a:lnSpc>
                <a:spcPct val="150000"/>
              </a:lnSpc>
            </a:pPr>
            <a:r>
              <a:rPr lang="en-US" sz="2400" smtClean="0"/>
              <a:t>B.</a:t>
            </a:r>
            <a:r>
              <a:rPr lang="zh-CN" altLang="en-US" sz="2400" smtClean="0"/>
              <a:t>夜间</a:t>
            </a:r>
            <a:r>
              <a:rPr lang="en-US" sz="2400" smtClean="0"/>
              <a:t>,</a:t>
            </a:r>
            <a:r>
              <a:rPr lang="zh-CN" altLang="en-US" sz="2400" smtClean="0"/>
              <a:t>在秧田里灌水保温</a:t>
            </a:r>
            <a:endParaRPr lang="zh-CN" altLang="en-US" sz="2400" smtClean="0"/>
          </a:p>
          <a:p>
            <a:pPr>
              <a:lnSpc>
                <a:spcPct val="150000"/>
              </a:lnSpc>
            </a:pPr>
            <a:r>
              <a:rPr lang="en-US" sz="2400" smtClean="0"/>
              <a:t>C.</a:t>
            </a:r>
            <a:r>
              <a:rPr lang="zh-CN" altLang="en-US" sz="2400" smtClean="0"/>
              <a:t>发现人中暑时</a:t>
            </a:r>
            <a:r>
              <a:rPr lang="en-US" sz="2400" smtClean="0"/>
              <a:t>,</a:t>
            </a:r>
            <a:r>
              <a:rPr lang="zh-CN" altLang="en-US" sz="2400" smtClean="0"/>
              <a:t>常在额头上擦冷水降温</a:t>
            </a:r>
            <a:endParaRPr lang="zh-CN" altLang="en-US" sz="2400" smtClean="0"/>
          </a:p>
          <a:p>
            <a:pPr>
              <a:lnSpc>
                <a:spcPct val="150000"/>
              </a:lnSpc>
            </a:pPr>
            <a:r>
              <a:rPr lang="en-US" sz="2400" smtClean="0"/>
              <a:t>D.</a:t>
            </a:r>
            <a:r>
              <a:rPr lang="zh-CN" altLang="en-US" sz="2400" smtClean="0"/>
              <a:t>汽车发动机用水作冷却液</a:t>
            </a:r>
            <a:endParaRPr lang="zh-CN" altLang="en-US" sz="2400"/>
          </a:p>
        </p:txBody>
      </p:sp>
      <p:sp>
        <p:nvSpPr>
          <p:cNvPr id="3" name="Rectangle 14"/>
          <p:cNvSpPr>
            <a:spLocks noChangeArrowheads="1"/>
          </p:cNvSpPr>
          <p:nvPr/>
        </p:nvSpPr>
        <p:spPr bwMode="auto">
          <a:xfrm>
            <a:off x="6275256" y="1396493"/>
            <a:ext cx="391454"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C</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重难四　热机</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10644262"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13.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衡阳</a:t>
            </a:r>
            <a:r>
              <a:rPr lang="en-US" sz="2400" smtClean="0">
                <a:solidFill>
                  <a:srgbClr val="18B48F"/>
                </a:solidFill>
              </a:rPr>
              <a:t>]</a:t>
            </a:r>
            <a:r>
              <a:rPr lang="zh-CN" altLang="en-US" sz="2400" smtClean="0"/>
              <a:t>图</a:t>
            </a:r>
            <a:r>
              <a:rPr lang="en-US" sz="2400" smtClean="0"/>
              <a:t>13-4</a:t>
            </a:r>
            <a:r>
              <a:rPr lang="zh-CN" altLang="en-US" sz="2400" smtClean="0"/>
              <a:t>为内燃机四冲程工作示意图</a:t>
            </a:r>
            <a:r>
              <a:rPr lang="en-US" sz="2400" smtClean="0"/>
              <a:t>,</a:t>
            </a:r>
            <a:r>
              <a:rPr lang="zh-CN" altLang="en-US" sz="2400" smtClean="0"/>
              <a:t>下列说法正确的是</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一个工作循环的正确顺序是</a:t>
            </a:r>
            <a:r>
              <a:rPr lang="en-US" sz="2400" smtClean="0"/>
              <a:t>:</a:t>
            </a:r>
            <a:r>
              <a:rPr lang="zh-CN" altLang="en-US" sz="2400" smtClean="0"/>
              <a:t>甲乙丙丁</a:t>
            </a:r>
            <a:endParaRPr lang="zh-CN" altLang="en-US" sz="2400" smtClean="0"/>
          </a:p>
          <a:p>
            <a:pPr>
              <a:lnSpc>
                <a:spcPct val="150000"/>
              </a:lnSpc>
            </a:pPr>
            <a:r>
              <a:rPr lang="en-US" sz="2400" smtClean="0"/>
              <a:t>B.</a:t>
            </a:r>
            <a:r>
              <a:rPr lang="zh-CN" altLang="en-US" sz="2400" smtClean="0"/>
              <a:t>乙图冲程能获得动力</a:t>
            </a:r>
            <a:endParaRPr lang="zh-CN" altLang="en-US" sz="2400" smtClean="0"/>
          </a:p>
          <a:p>
            <a:pPr>
              <a:lnSpc>
                <a:spcPct val="150000"/>
              </a:lnSpc>
            </a:pPr>
            <a:r>
              <a:rPr lang="en-US" sz="2400" smtClean="0"/>
              <a:t>C.</a:t>
            </a:r>
            <a:r>
              <a:rPr lang="zh-CN" altLang="en-US" sz="2400" smtClean="0"/>
              <a:t>丁图冲程有明显机械能转化为内能的过程</a:t>
            </a:r>
            <a:endParaRPr lang="zh-CN" altLang="en-US" sz="2400" smtClean="0"/>
          </a:p>
          <a:p>
            <a:pPr>
              <a:lnSpc>
                <a:spcPct val="150000"/>
              </a:lnSpc>
            </a:pPr>
            <a:r>
              <a:rPr lang="en-US" sz="2400" smtClean="0"/>
              <a:t>D.</a:t>
            </a:r>
            <a:r>
              <a:rPr lang="zh-CN" altLang="en-US" sz="2400" smtClean="0"/>
              <a:t>丙图冲程存在化学能转化为内能的过程</a:t>
            </a:r>
            <a:endParaRPr lang="zh-CN" altLang="en-US" sz="2400"/>
          </a:p>
        </p:txBody>
      </p:sp>
      <p:sp>
        <p:nvSpPr>
          <p:cNvPr id="4" name="矩形 3"/>
          <p:cNvSpPr/>
          <p:nvPr/>
        </p:nvSpPr>
        <p:spPr>
          <a:xfrm>
            <a:off x="5009891" y="6106231"/>
            <a:ext cx="1168910" cy="646331"/>
          </a:xfrm>
          <a:prstGeom prst="rect">
            <a:avLst/>
          </a:prstGeom>
        </p:spPr>
        <p:txBody>
          <a:bodyPr wrap="none">
            <a:spAutoFit/>
          </a:bodyPr>
          <a:lstStyle/>
          <a:p>
            <a:pPr>
              <a:lnSpc>
                <a:spcPct val="150000"/>
              </a:lnSpc>
            </a:pPr>
            <a:r>
              <a:rPr lang="zh-CN" altLang="en-US" smtClean="0"/>
              <a:t>图</a:t>
            </a:r>
            <a:r>
              <a:rPr lang="en-US" smtClean="0"/>
              <a:t>13-4</a:t>
            </a:r>
            <a:endParaRPr lang="zh-CN" altLang="en-US" smtClean="0"/>
          </a:p>
        </p:txBody>
      </p:sp>
      <p:pic>
        <p:nvPicPr>
          <p:cNvPr id="5" name="21JFA49.EPS" descr="id:2147501688;FounderCES"/>
          <p:cNvPicPr/>
          <p:nvPr/>
        </p:nvPicPr>
        <p:blipFill>
          <a:blip r:embed="rId2"/>
          <a:stretch>
            <a:fillRect/>
          </a:stretch>
        </p:blipFill>
        <p:spPr>
          <a:xfrm>
            <a:off x="2951934" y="4072736"/>
            <a:ext cx="5689742" cy="2156614"/>
          </a:xfrm>
          <a:prstGeom prst="rect">
            <a:avLst/>
          </a:prstGeom>
        </p:spPr>
      </p:pic>
    </p:spTree>
  </p:cSld>
  <p:clrMapOvr>
    <a:masterClrMapping/>
  </p:clrMapOvr>
  <p:transition>
    <p:fade/>
  </p:transition>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26"/>
          <p:cNvSpPr txBox="1">
            <a:spLocks noChangeArrowheads="1"/>
          </p:cNvSpPr>
          <p:nvPr/>
        </p:nvSpPr>
        <p:spPr bwMode="auto">
          <a:xfrm>
            <a:off x="1023108" y="643712"/>
            <a:ext cx="10572824" cy="2842692"/>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en-US" b="1" smtClean="0"/>
              <a:t> </a:t>
            </a:r>
            <a:r>
              <a:rPr lang="en-US" smtClean="0">
                <a:solidFill>
                  <a:srgbClr val="A50021"/>
                </a:solidFill>
              </a:rPr>
              <a:t>C</a:t>
            </a:r>
            <a:r>
              <a:rPr lang="zh-CN" altLang="en-US" i="1" smtClean="0">
                <a:solidFill>
                  <a:srgbClr val="A50021"/>
                </a:solidFill>
              </a:rPr>
              <a:t>　</a:t>
            </a:r>
            <a:endParaRPr lang="en-US" altLang="zh-CN" i="1" smtClean="0">
              <a:solidFill>
                <a:srgbClr val="A50021"/>
              </a:solidFill>
            </a:endParaRPr>
          </a:p>
          <a:p>
            <a:pPr>
              <a:lnSpc>
                <a:spcPct val="150000"/>
              </a:lnSpc>
            </a:pPr>
            <a:r>
              <a:rPr lang="en-US" smtClean="0">
                <a:solidFill>
                  <a:srgbClr val="A50021"/>
                </a:solidFill>
              </a:rPr>
              <a:t>[</a:t>
            </a:r>
            <a:r>
              <a:rPr lang="zh-CN" altLang="en-US" smtClean="0">
                <a:solidFill>
                  <a:srgbClr val="A50021"/>
                </a:solidFill>
              </a:rPr>
              <a:t>解析</a:t>
            </a:r>
            <a:r>
              <a:rPr lang="en-US" smtClean="0">
                <a:solidFill>
                  <a:srgbClr val="A50021"/>
                </a:solidFill>
              </a:rPr>
              <a:t>]</a:t>
            </a:r>
            <a:r>
              <a:rPr lang="zh-CN" altLang="en-US" smtClean="0">
                <a:solidFill>
                  <a:srgbClr val="A50021"/>
                </a:solidFill>
              </a:rPr>
              <a:t>一个工作循环的正确顺序是吸气、压缩、做功、排气</a:t>
            </a:r>
            <a:r>
              <a:rPr lang="en-US" smtClean="0">
                <a:solidFill>
                  <a:srgbClr val="A50021"/>
                </a:solidFill>
              </a:rPr>
              <a:t>,</a:t>
            </a:r>
            <a:r>
              <a:rPr lang="zh-CN" altLang="en-US" smtClean="0">
                <a:solidFill>
                  <a:srgbClr val="A50021"/>
                </a:solidFill>
              </a:rPr>
              <a:t>因此应是乙丁甲丙</a:t>
            </a:r>
            <a:r>
              <a:rPr lang="en-US" smtClean="0">
                <a:solidFill>
                  <a:srgbClr val="A50021"/>
                </a:solidFill>
              </a:rPr>
              <a:t>,</a:t>
            </a:r>
            <a:r>
              <a:rPr lang="zh-CN" altLang="en-US" smtClean="0">
                <a:solidFill>
                  <a:srgbClr val="A50021"/>
                </a:solidFill>
              </a:rPr>
              <a:t>故</a:t>
            </a:r>
            <a:r>
              <a:rPr lang="en-US" smtClean="0">
                <a:solidFill>
                  <a:srgbClr val="A50021"/>
                </a:solidFill>
              </a:rPr>
              <a:t>A</a:t>
            </a:r>
            <a:r>
              <a:rPr lang="zh-CN" altLang="en-US" smtClean="0">
                <a:solidFill>
                  <a:srgbClr val="A50021"/>
                </a:solidFill>
              </a:rPr>
              <a:t>错误。乙图为吸气冲程</a:t>
            </a:r>
            <a:r>
              <a:rPr lang="en-US" smtClean="0">
                <a:solidFill>
                  <a:srgbClr val="A50021"/>
                </a:solidFill>
              </a:rPr>
              <a:t>,</a:t>
            </a:r>
            <a:r>
              <a:rPr lang="zh-CN" altLang="en-US" smtClean="0">
                <a:solidFill>
                  <a:srgbClr val="A50021"/>
                </a:solidFill>
              </a:rPr>
              <a:t>该冲程需要外界提供动力</a:t>
            </a:r>
            <a:r>
              <a:rPr lang="en-US" smtClean="0">
                <a:solidFill>
                  <a:srgbClr val="A50021"/>
                </a:solidFill>
              </a:rPr>
              <a:t>,</a:t>
            </a:r>
            <a:r>
              <a:rPr lang="zh-CN" altLang="en-US" smtClean="0">
                <a:solidFill>
                  <a:srgbClr val="A50021"/>
                </a:solidFill>
              </a:rPr>
              <a:t>故</a:t>
            </a:r>
            <a:r>
              <a:rPr lang="en-US" smtClean="0">
                <a:solidFill>
                  <a:srgbClr val="A50021"/>
                </a:solidFill>
              </a:rPr>
              <a:t>B</a:t>
            </a:r>
            <a:r>
              <a:rPr lang="zh-CN" altLang="en-US" smtClean="0">
                <a:solidFill>
                  <a:srgbClr val="A50021"/>
                </a:solidFill>
              </a:rPr>
              <a:t>错误。丁图为压缩冲程</a:t>
            </a:r>
            <a:r>
              <a:rPr lang="en-US" smtClean="0">
                <a:solidFill>
                  <a:srgbClr val="A50021"/>
                </a:solidFill>
              </a:rPr>
              <a:t>,</a:t>
            </a:r>
            <a:r>
              <a:rPr lang="zh-CN" altLang="en-US" smtClean="0">
                <a:solidFill>
                  <a:srgbClr val="A50021"/>
                </a:solidFill>
              </a:rPr>
              <a:t>在该冲程中将机械能转化为内能</a:t>
            </a:r>
            <a:r>
              <a:rPr lang="en-US" smtClean="0">
                <a:solidFill>
                  <a:srgbClr val="A50021"/>
                </a:solidFill>
              </a:rPr>
              <a:t>,</a:t>
            </a:r>
            <a:r>
              <a:rPr lang="zh-CN" altLang="en-US" smtClean="0">
                <a:solidFill>
                  <a:srgbClr val="A50021"/>
                </a:solidFill>
              </a:rPr>
              <a:t>故</a:t>
            </a:r>
            <a:r>
              <a:rPr lang="en-US" smtClean="0">
                <a:solidFill>
                  <a:srgbClr val="A50021"/>
                </a:solidFill>
              </a:rPr>
              <a:t>C</a:t>
            </a:r>
            <a:r>
              <a:rPr lang="zh-CN" altLang="en-US" smtClean="0">
                <a:solidFill>
                  <a:srgbClr val="A50021"/>
                </a:solidFill>
              </a:rPr>
              <a:t>正确。丙图为排气冲程</a:t>
            </a:r>
            <a:r>
              <a:rPr lang="en-US" smtClean="0">
                <a:solidFill>
                  <a:srgbClr val="A50021"/>
                </a:solidFill>
              </a:rPr>
              <a:t>,</a:t>
            </a:r>
            <a:r>
              <a:rPr lang="zh-CN" altLang="en-US" smtClean="0">
                <a:solidFill>
                  <a:srgbClr val="A50021"/>
                </a:solidFill>
              </a:rPr>
              <a:t>将废气排出</a:t>
            </a:r>
            <a:r>
              <a:rPr lang="en-US" smtClean="0">
                <a:solidFill>
                  <a:srgbClr val="A50021"/>
                </a:solidFill>
              </a:rPr>
              <a:t>,</a:t>
            </a:r>
            <a:r>
              <a:rPr lang="zh-CN" altLang="en-US" smtClean="0">
                <a:solidFill>
                  <a:srgbClr val="A50021"/>
                </a:solidFill>
              </a:rPr>
              <a:t>没有能量转化</a:t>
            </a:r>
            <a:r>
              <a:rPr lang="en-US" smtClean="0">
                <a:solidFill>
                  <a:srgbClr val="A50021"/>
                </a:solidFill>
              </a:rPr>
              <a:t>,</a:t>
            </a:r>
            <a:r>
              <a:rPr lang="zh-CN" altLang="en-US" smtClean="0">
                <a:solidFill>
                  <a:srgbClr val="A50021"/>
                </a:solidFill>
              </a:rPr>
              <a:t>故</a:t>
            </a:r>
            <a:r>
              <a:rPr lang="en-US" smtClean="0">
                <a:solidFill>
                  <a:srgbClr val="A50021"/>
                </a:solidFill>
              </a:rPr>
              <a:t>D</a:t>
            </a:r>
            <a:r>
              <a:rPr lang="zh-CN" altLang="en-US" smtClean="0">
                <a:solidFill>
                  <a:srgbClr val="A50021"/>
                </a:solidFill>
              </a:rPr>
              <a:t>错误。</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3416320"/>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14. </a:t>
            </a:r>
            <a:r>
              <a:rPr lang="en-US" sz="2400" smtClean="0">
                <a:solidFill>
                  <a:srgbClr val="18B48F"/>
                </a:solidFill>
              </a:rPr>
              <a:t>[2017</a:t>
            </a:r>
            <a:r>
              <a:rPr lang="en-US" altLang="zh-CN" sz="2400" smtClean="0">
                <a:solidFill>
                  <a:srgbClr val="18B48F"/>
                </a:solidFill>
              </a:rPr>
              <a:t>·</a:t>
            </a:r>
            <a:r>
              <a:rPr lang="zh-CN" altLang="en-US" sz="2400" smtClean="0">
                <a:solidFill>
                  <a:srgbClr val="18B48F"/>
                </a:solidFill>
              </a:rPr>
              <a:t>江西</a:t>
            </a:r>
            <a:r>
              <a:rPr lang="en-US" sz="2400" smtClean="0">
                <a:solidFill>
                  <a:srgbClr val="18B48F"/>
                </a:solidFill>
              </a:rPr>
              <a:t>]</a:t>
            </a:r>
            <a:r>
              <a:rPr lang="zh-CN" altLang="en-US" sz="2400" smtClean="0"/>
              <a:t>在汽油机的做功冲程中</a:t>
            </a:r>
            <a:r>
              <a:rPr lang="en-US" sz="2400" smtClean="0"/>
              <a:t>,</a:t>
            </a:r>
            <a:r>
              <a:rPr lang="zh-CN" altLang="en-US" sz="2400" smtClean="0"/>
              <a:t>高温、高压的燃气推动活塞运动做功</a:t>
            </a:r>
            <a:r>
              <a:rPr lang="en-US" sz="2400" smtClean="0"/>
              <a:t>,</a:t>
            </a:r>
            <a:r>
              <a:rPr lang="zh-CN" altLang="en-US" sz="2400" smtClean="0"/>
              <a:t>则下列说法中正确的是</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燃气的内能减少</a:t>
            </a:r>
            <a:r>
              <a:rPr lang="en-US" sz="2400" smtClean="0"/>
              <a:t>,</a:t>
            </a:r>
            <a:r>
              <a:rPr lang="zh-CN" altLang="en-US" sz="2400" smtClean="0"/>
              <a:t>温度升高</a:t>
            </a:r>
            <a:endParaRPr lang="zh-CN" altLang="en-US" sz="2400" smtClean="0"/>
          </a:p>
          <a:p>
            <a:pPr>
              <a:lnSpc>
                <a:spcPct val="150000"/>
              </a:lnSpc>
            </a:pPr>
            <a:r>
              <a:rPr lang="en-US" sz="2400" smtClean="0"/>
              <a:t>B.</a:t>
            </a:r>
            <a:r>
              <a:rPr lang="zh-CN" altLang="en-US" sz="2400" smtClean="0"/>
              <a:t>燃气的内能增加</a:t>
            </a:r>
            <a:r>
              <a:rPr lang="en-US" sz="2400" smtClean="0"/>
              <a:t>,</a:t>
            </a:r>
            <a:r>
              <a:rPr lang="zh-CN" altLang="en-US" sz="2400" smtClean="0"/>
              <a:t>温度升高</a:t>
            </a:r>
            <a:endParaRPr lang="zh-CN" altLang="en-US" sz="2400" smtClean="0"/>
          </a:p>
          <a:p>
            <a:pPr>
              <a:lnSpc>
                <a:spcPct val="150000"/>
              </a:lnSpc>
            </a:pPr>
            <a:r>
              <a:rPr lang="en-US" sz="2400" smtClean="0"/>
              <a:t>C.</a:t>
            </a:r>
            <a:r>
              <a:rPr lang="zh-CN" altLang="en-US" sz="2400" smtClean="0"/>
              <a:t>燃气的内能减少</a:t>
            </a:r>
            <a:r>
              <a:rPr lang="en-US" sz="2400" smtClean="0"/>
              <a:t>,</a:t>
            </a:r>
            <a:r>
              <a:rPr lang="zh-CN" altLang="en-US" sz="2400" smtClean="0"/>
              <a:t>温度降低</a:t>
            </a:r>
            <a:endParaRPr lang="zh-CN" altLang="en-US" sz="2400" smtClean="0"/>
          </a:p>
          <a:p>
            <a:pPr>
              <a:lnSpc>
                <a:spcPct val="150000"/>
              </a:lnSpc>
            </a:pPr>
            <a:r>
              <a:rPr lang="en-US" sz="2400" smtClean="0"/>
              <a:t>D.</a:t>
            </a:r>
            <a:r>
              <a:rPr lang="zh-CN" altLang="en-US" sz="2400" smtClean="0"/>
              <a:t>燃气的内能增加</a:t>
            </a:r>
            <a:r>
              <a:rPr lang="en-US" sz="2400" smtClean="0"/>
              <a:t>,</a:t>
            </a:r>
            <a:r>
              <a:rPr lang="zh-CN" altLang="en-US" sz="2400" smtClean="0"/>
              <a:t>温度降低</a:t>
            </a:r>
            <a:endParaRPr lang="zh-CN" altLang="en-US" sz="2400"/>
          </a:p>
        </p:txBody>
      </p:sp>
      <p:sp>
        <p:nvSpPr>
          <p:cNvPr id="3" name="Rectangle 14"/>
          <p:cNvSpPr>
            <a:spLocks noChangeArrowheads="1"/>
          </p:cNvSpPr>
          <p:nvPr/>
        </p:nvSpPr>
        <p:spPr bwMode="auto">
          <a:xfrm>
            <a:off x="4489306" y="1396493"/>
            <a:ext cx="391454"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C</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重难五　热值与热机的效率</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10644262" cy="230832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15.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无锡</a:t>
            </a:r>
            <a:r>
              <a:rPr lang="en-US" sz="2400" smtClean="0">
                <a:solidFill>
                  <a:srgbClr val="18B48F"/>
                </a:solidFill>
              </a:rPr>
              <a:t>]</a:t>
            </a:r>
            <a:r>
              <a:rPr lang="zh-CN" altLang="en-US" sz="2400" smtClean="0"/>
              <a:t>煤炭是一种重要的能源。为判断煤炭品质的优劣</a:t>
            </a:r>
            <a:r>
              <a:rPr lang="en-US" sz="2400" smtClean="0"/>
              <a:t>,</a:t>
            </a:r>
            <a:r>
              <a:rPr lang="zh-CN" altLang="en-US" sz="2400" smtClean="0"/>
              <a:t>最科学的方法是检验煤炭的</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比热容</a:t>
            </a:r>
            <a:r>
              <a:rPr lang="en-US" sz="2400" smtClean="0"/>
              <a:t>	 						B.</a:t>
            </a:r>
            <a:r>
              <a:rPr lang="zh-CN" altLang="en-US" sz="2400" smtClean="0"/>
              <a:t>密度</a:t>
            </a:r>
            <a:r>
              <a:rPr lang="en-US" sz="2400" smtClean="0"/>
              <a:t>	</a:t>
            </a:r>
            <a:endParaRPr lang="en-US" sz="2400" smtClean="0"/>
          </a:p>
          <a:p>
            <a:pPr>
              <a:lnSpc>
                <a:spcPct val="150000"/>
              </a:lnSpc>
            </a:pPr>
            <a:r>
              <a:rPr lang="en-US" sz="2400" smtClean="0"/>
              <a:t>C.</a:t>
            </a:r>
            <a:r>
              <a:rPr lang="zh-CN" altLang="en-US" sz="2400" smtClean="0"/>
              <a:t>热值</a:t>
            </a:r>
            <a:r>
              <a:rPr lang="en-US" sz="2400" smtClean="0"/>
              <a:t>								D.</a:t>
            </a:r>
            <a:r>
              <a:rPr lang="zh-CN" altLang="en-US" sz="2400" smtClean="0"/>
              <a:t>温度</a:t>
            </a:r>
            <a:endParaRPr lang="zh-CN" altLang="en-US" sz="2400"/>
          </a:p>
        </p:txBody>
      </p:sp>
      <p:sp>
        <p:nvSpPr>
          <p:cNvPr id="6" name="Rectangle 14"/>
          <p:cNvSpPr>
            <a:spLocks noChangeArrowheads="1"/>
          </p:cNvSpPr>
          <p:nvPr/>
        </p:nvSpPr>
        <p:spPr bwMode="auto">
          <a:xfrm>
            <a:off x="3560612" y="1967997"/>
            <a:ext cx="391454"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C</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1"/>
          <p:cNvSpPr txBox="1"/>
          <p:nvPr/>
        </p:nvSpPr>
        <p:spPr>
          <a:xfrm>
            <a:off x="1023108" y="858026"/>
            <a:ext cx="10715700" cy="1569660"/>
          </a:xfrm>
          <a:prstGeom prst="rect">
            <a:avLst/>
          </a:prstGeom>
          <a:noFill/>
        </p:spPr>
        <p:txBody>
          <a:bodyPr wrap="square" rtlCol="0">
            <a:spAutoFit/>
          </a:bodyPr>
          <a:lstStyle/>
          <a:p>
            <a:pPr>
              <a:lnSpc>
                <a:spcPct val="150000"/>
              </a:lnSpc>
            </a:pPr>
            <a:r>
              <a:rPr lang="en-US" b="1" smtClean="0"/>
              <a:t>3.</a:t>
            </a:r>
            <a:r>
              <a:rPr lang="zh-CN" altLang="en-US" b="1" smtClean="0"/>
              <a:t>分子动理论</a:t>
            </a:r>
            <a:r>
              <a:rPr lang="en-US" b="1" smtClean="0"/>
              <a:t>:</a:t>
            </a:r>
            <a:r>
              <a:rPr lang="zh-CN" altLang="en-US" smtClean="0"/>
              <a:t>常见的物质是由大量的分子、原子构成的</a:t>
            </a:r>
            <a:r>
              <a:rPr lang="en-US" smtClean="0"/>
              <a:t>;</a:t>
            </a:r>
            <a:r>
              <a:rPr lang="zh-CN" altLang="en-US" smtClean="0"/>
              <a:t>一切物质的分子都在</a:t>
            </a:r>
            <a:endParaRPr lang="en-US" altLang="zh-CN" smtClean="0"/>
          </a:p>
          <a:p>
            <a:pPr>
              <a:lnSpc>
                <a:spcPct val="150000"/>
              </a:lnSpc>
            </a:pPr>
            <a:r>
              <a:rPr lang="zh-CN" altLang="en-US" i="1" u="sng" smtClean="0"/>
              <a:t>　                                         </a:t>
            </a:r>
            <a:r>
              <a:rPr lang="en-US" smtClean="0"/>
              <a:t>; </a:t>
            </a:r>
            <a:r>
              <a:rPr lang="zh-CN" altLang="en-US" smtClean="0"/>
              <a:t>分子之间存在相互作用的</a:t>
            </a:r>
            <a:r>
              <a:rPr lang="zh-CN" altLang="en-US" i="1" u="sng" smtClean="0"/>
              <a:t>　　   　　　　</a:t>
            </a:r>
            <a:r>
              <a:rPr lang="zh-CN" altLang="en-US" smtClean="0"/>
              <a:t>。</a:t>
            </a:r>
            <a:endParaRPr lang="zh-CN" altLang="en-US" smtClean="0"/>
          </a:p>
          <a:p>
            <a:endParaRPr lang="zh-CN" altLang="en-US"/>
          </a:p>
        </p:txBody>
      </p:sp>
      <p:sp>
        <p:nvSpPr>
          <p:cNvPr id="3" name="Rectangle 14"/>
          <p:cNvSpPr>
            <a:spLocks noChangeArrowheads="1"/>
          </p:cNvSpPr>
          <p:nvPr/>
        </p:nvSpPr>
        <p:spPr bwMode="auto">
          <a:xfrm>
            <a:off x="1380298" y="1429530"/>
            <a:ext cx="326243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不停地做无规则的运动</a:t>
            </a:r>
            <a:endParaRPr lang="zh-CN" altLang="en-US">
              <a:solidFill>
                <a:srgbClr val="A50021"/>
              </a:solidFill>
            </a:endParaRPr>
          </a:p>
        </p:txBody>
      </p:sp>
      <p:sp>
        <p:nvSpPr>
          <p:cNvPr id="4" name="Rectangle 14"/>
          <p:cNvSpPr>
            <a:spLocks noChangeArrowheads="1"/>
          </p:cNvSpPr>
          <p:nvPr/>
        </p:nvSpPr>
        <p:spPr bwMode="auto">
          <a:xfrm>
            <a:off x="8881288" y="1429530"/>
            <a:ext cx="172354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引力和斥力</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86588"/>
            <a:ext cx="10644262"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16.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甘孜州</a:t>
            </a:r>
            <a:r>
              <a:rPr lang="en-US" sz="2400" smtClean="0">
                <a:solidFill>
                  <a:srgbClr val="18B48F"/>
                </a:solidFill>
              </a:rPr>
              <a:t>]</a:t>
            </a:r>
            <a:r>
              <a:rPr lang="zh-CN" altLang="en-US" sz="2400" smtClean="0"/>
              <a:t>下列关于热值和热机效率的说法</a:t>
            </a:r>
            <a:r>
              <a:rPr lang="en-US" sz="2400" smtClean="0"/>
              <a:t>,</a:t>
            </a:r>
            <a:r>
              <a:rPr lang="zh-CN" altLang="en-US" sz="2400" smtClean="0"/>
              <a:t>其中正确的是</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使燃料燃烧更充分</a:t>
            </a:r>
            <a:r>
              <a:rPr lang="en-US" sz="2400" smtClean="0"/>
              <a:t>,</a:t>
            </a:r>
            <a:r>
              <a:rPr lang="zh-CN" altLang="en-US" sz="2400" smtClean="0"/>
              <a:t>可以增大热值</a:t>
            </a:r>
            <a:endParaRPr lang="zh-CN" altLang="en-US" sz="2400" smtClean="0"/>
          </a:p>
          <a:p>
            <a:pPr>
              <a:lnSpc>
                <a:spcPct val="150000"/>
              </a:lnSpc>
            </a:pPr>
            <a:r>
              <a:rPr lang="en-US" sz="2400" smtClean="0"/>
              <a:t>B.</a:t>
            </a:r>
            <a:r>
              <a:rPr lang="zh-CN" altLang="en-US" sz="2400" smtClean="0"/>
              <a:t>使燃料燃烧更充分</a:t>
            </a:r>
            <a:r>
              <a:rPr lang="en-US" sz="2400" smtClean="0"/>
              <a:t>,</a:t>
            </a:r>
            <a:r>
              <a:rPr lang="zh-CN" altLang="en-US" sz="2400" smtClean="0"/>
              <a:t>可以提高热机效率</a:t>
            </a:r>
            <a:endParaRPr lang="zh-CN" altLang="en-US" sz="2400" smtClean="0"/>
          </a:p>
          <a:p>
            <a:pPr>
              <a:lnSpc>
                <a:spcPct val="150000"/>
              </a:lnSpc>
            </a:pPr>
            <a:r>
              <a:rPr lang="en-US" sz="2400" smtClean="0"/>
              <a:t>C.</a:t>
            </a:r>
            <a:r>
              <a:rPr lang="zh-CN" altLang="en-US" sz="2400" smtClean="0"/>
              <a:t>柴油机的热机效率通常为</a:t>
            </a:r>
            <a:r>
              <a:rPr lang="en-US" sz="2400" smtClean="0"/>
              <a:t>100%</a:t>
            </a:r>
            <a:endParaRPr lang="zh-CN" altLang="en-US" sz="2400" smtClean="0"/>
          </a:p>
          <a:p>
            <a:pPr>
              <a:lnSpc>
                <a:spcPct val="150000"/>
              </a:lnSpc>
            </a:pPr>
            <a:r>
              <a:rPr lang="en-US" sz="2400" smtClean="0"/>
              <a:t>D.</a:t>
            </a:r>
            <a:r>
              <a:rPr lang="zh-CN" altLang="en-US" sz="2400" smtClean="0"/>
              <a:t>燃料燃烧释放的热量越多</a:t>
            </a:r>
            <a:r>
              <a:rPr lang="en-US" sz="2400" smtClean="0"/>
              <a:t>,</a:t>
            </a:r>
            <a:r>
              <a:rPr lang="zh-CN" altLang="en-US" sz="2400" smtClean="0"/>
              <a:t>热值越大</a:t>
            </a:r>
            <a:endParaRPr lang="zh-CN" altLang="en-US" sz="2400"/>
          </a:p>
        </p:txBody>
      </p:sp>
      <p:sp>
        <p:nvSpPr>
          <p:cNvPr id="3" name="Rectangle 14"/>
          <p:cNvSpPr>
            <a:spLocks noChangeArrowheads="1"/>
          </p:cNvSpPr>
          <p:nvPr/>
        </p:nvSpPr>
        <p:spPr bwMode="auto">
          <a:xfrm>
            <a:off x="9952858" y="896427"/>
            <a:ext cx="391454"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B</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86588"/>
            <a:ext cx="10644262"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17. </a:t>
            </a:r>
            <a:r>
              <a:rPr lang="zh-CN" altLang="en-US" sz="2400" smtClean="0"/>
              <a:t>一辆重为</a:t>
            </a:r>
            <a:r>
              <a:rPr lang="en-US" sz="2400" smtClean="0"/>
              <a:t>5×10</a:t>
            </a:r>
            <a:r>
              <a:rPr lang="en-US" sz="2400" baseline="30000" smtClean="0"/>
              <a:t>4</a:t>
            </a:r>
            <a:r>
              <a:rPr lang="en-US" sz="2400" smtClean="0"/>
              <a:t> N</a:t>
            </a:r>
            <a:r>
              <a:rPr lang="zh-CN" altLang="en-US" sz="2400" smtClean="0"/>
              <a:t>的汽车</a:t>
            </a:r>
            <a:r>
              <a:rPr lang="en-US" sz="2400" smtClean="0"/>
              <a:t>,</a:t>
            </a:r>
            <a:r>
              <a:rPr lang="zh-CN" altLang="en-US" sz="2400" smtClean="0"/>
              <a:t>在平直马路上以</a:t>
            </a:r>
            <a:r>
              <a:rPr lang="en-US" sz="2400" smtClean="0"/>
              <a:t>72 km/h</a:t>
            </a:r>
            <a:r>
              <a:rPr lang="zh-CN" altLang="en-US" sz="2400" smtClean="0"/>
              <a:t>的速度匀速行驶时</a:t>
            </a:r>
            <a:r>
              <a:rPr lang="en-US" sz="2400" smtClean="0"/>
              <a:t>,</a:t>
            </a:r>
            <a:r>
              <a:rPr lang="zh-CN" altLang="en-US" sz="2400" smtClean="0"/>
              <a:t>遇到的阻力为车重的</a:t>
            </a:r>
            <a:r>
              <a:rPr lang="en-US" sz="2400" smtClean="0"/>
              <a:t>0.02</a:t>
            </a:r>
            <a:r>
              <a:rPr lang="zh-CN" altLang="en-US" sz="2400" smtClean="0"/>
              <a:t>倍</a:t>
            </a:r>
            <a:r>
              <a:rPr lang="en-US" sz="2400" smtClean="0"/>
              <a:t>,</a:t>
            </a:r>
            <a:r>
              <a:rPr lang="zh-CN" altLang="en-US" sz="2400" smtClean="0"/>
              <a:t>每小时需汽油</a:t>
            </a:r>
            <a:r>
              <a:rPr lang="en-US" sz="2400" smtClean="0"/>
              <a:t>6 kg,</a:t>
            </a:r>
            <a:r>
              <a:rPr lang="zh-CN" altLang="en-US" sz="2400" smtClean="0"/>
              <a:t>则这辆汽车发动机的效率为</a:t>
            </a:r>
            <a:r>
              <a:rPr lang="zh-CN" altLang="en-US" sz="2400" i="1" u="sng" smtClean="0"/>
              <a:t>　　　</a:t>
            </a:r>
            <a:r>
              <a:rPr lang="zh-CN" altLang="en-US" sz="2400" smtClean="0"/>
              <a:t>。</a:t>
            </a:r>
            <a:r>
              <a:rPr lang="en-US" sz="2400" smtClean="0"/>
              <a:t>(</a:t>
            </a:r>
            <a:r>
              <a:rPr lang="zh-CN" altLang="en-US" sz="2400" smtClean="0"/>
              <a:t>汽油的热值为</a:t>
            </a:r>
            <a:r>
              <a:rPr lang="en-US" sz="2400" smtClean="0"/>
              <a:t>4.6×10</a:t>
            </a:r>
            <a:r>
              <a:rPr lang="en-US" sz="2400" baseline="30000" smtClean="0"/>
              <a:t>7</a:t>
            </a:r>
            <a:r>
              <a:rPr lang="en-US" sz="2400" smtClean="0"/>
              <a:t> J/kg,</a:t>
            </a:r>
            <a:r>
              <a:rPr lang="zh-CN" altLang="en-US" sz="2400" smtClean="0"/>
              <a:t>结果写成百分数形式</a:t>
            </a:r>
            <a:r>
              <a:rPr lang="en-US" sz="2400" smtClean="0"/>
              <a:t>,</a:t>
            </a:r>
            <a:r>
              <a:rPr lang="zh-CN" altLang="en-US" sz="2400" smtClean="0"/>
              <a:t>保留三位有效数字</a:t>
            </a:r>
            <a:r>
              <a:rPr lang="en-US" sz="2400" smtClean="0"/>
              <a:t>) </a:t>
            </a:r>
            <a:endParaRPr lang="zh-CN" altLang="en-US" sz="2400"/>
          </a:p>
        </p:txBody>
      </p:sp>
    </p:spTree>
  </p:cSld>
  <p:clrMapOvr>
    <a:masterClrMapping/>
  </p:clrMapOvr>
  <p:transition>
    <p:fade/>
  </p:transition>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26"/>
          <p:cNvSpPr txBox="1">
            <a:spLocks noChangeArrowheads="1"/>
          </p:cNvSpPr>
          <p:nvPr/>
        </p:nvSpPr>
        <p:spPr bwMode="auto">
          <a:xfrm>
            <a:off x="1023108" y="643712"/>
            <a:ext cx="10572824" cy="4284000"/>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 </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26.1%</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　</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zh-CN" altLang="en-US">
              <a:solidFill>
                <a:srgbClr val="A50021"/>
              </a:solidFill>
            </a:endParaRPr>
          </a:p>
        </p:txBody>
      </p:sp>
      <p:graphicFrame>
        <p:nvGraphicFramePr>
          <p:cNvPr id="67586" name="Object 2"/>
          <p:cNvGraphicFramePr>
            <a:graphicFrameLocks noChangeAspect="1"/>
          </p:cNvGraphicFramePr>
          <p:nvPr/>
        </p:nvGraphicFramePr>
        <p:xfrm>
          <a:off x="1100138" y="1215216"/>
          <a:ext cx="10402887" cy="3829050"/>
        </p:xfrm>
        <a:graphic>
          <a:graphicData uri="http://schemas.openxmlformats.org/presentationml/2006/ole">
            <mc:AlternateContent>
              <mc:Choice xmlns:v="urn:schemas-microsoft-com:vml" Requires="v">
                <p:oleObj spid="_x0000_s1042" name="文档" r:id="rId2" imgW="10685780" imgH="3931285" progId="Word.Document.12">
                  <p:embed/>
                </p:oleObj>
              </mc:Choice>
              <mc:Fallback>
                <p:oleObj name="文档" r:id="rId2" imgW="10685780" imgH="3931285" progId="Word.Document.12">
                  <p:embed/>
                  <p:pic>
                    <p:nvPicPr>
                      <p:cNvPr id="0" name="OLE substitute image"/>
                      <p:cNvPicPr/>
                      <p:nvPr/>
                    </p:nvPicPr>
                    <p:blipFill>
                      <a:blip r:embed="rId3"/>
                      <a:stretch>
                        <a:fillRect/>
                      </a:stretch>
                    </p:blipFill>
                    <p:spPr>
                      <a:xfrm>
                        <a:off x="1100138" y="1215216"/>
                        <a:ext cx="10402887" cy="3829050"/>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67586"/>
                                        </p:tgtEl>
                                        <p:attrNameLst>
                                          <p:attrName>style.visibility</p:attrName>
                                        </p:attrNameLst>
                                      </p:cBhvr>
                                      <p:to>
                                        <p:strVal val="visible"/>
                                      </p:to>
                                    </p:set>
                                    <p:animEffect transition="in" filter="fade">
                                      <p:cBhvr>
                                        <p:cTn id="7" dur="500"/>
                                        <p:tgtEl>
                                          <p:spTgt spid="675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643712"/>
            <a:ext cx="10644262" cy="4524315"/>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18. </a:t>
            </a:r>
            <a:r>
              <a:rPr lang="zh-CN" altLang="en-US" sz="2400" smtClean="0"/>
              <a:t>如图</a:t>
            </a:r>
            <a:r>
              <a:rPr lang="en-US" sz="2400" smtClean="0"/>
              <a:t>13-5</a:t>
            </a:r>
            <a:r>
              <a:rPr lang="zh-CN" altLang="en-US" sz="2400" smtClean="0"/>
              <a:t>所示</a:t>
            </a:r>
            <a:r>
              <a:rPr lang="en-US" sz="2400" smtClean="0"/>
              <a:t>,</a:t>
            </a:r>
            <a:r>
              <a:rPr lang="zh-CN" altLang="en-US" sz="2400" smtClean="0"/>
              <a:t>在比较不同燃料热值的实验中</a:t>
            </a:r>
            <a:r>
              <a:rPr lang="en-US" sz="2400" smtClean="0"/>
              <a:t>,</a:t>
            </a:r>
            <a:r>
              <a:rPr lang="zh-CN" altLang="en-US" sz="2400" smtClean="0"/>
              <a:t>林红同学用完全相同的两套实验装置</a:t>
            </a:r>
            <a:r>
              <a:rPr lang="en-US" sz="2400" smtClean="0"/>
              <a:t>,</a:t>
            </a:r>
            <a:r>
              <a:rPr lang="zh-CN" altLang="en-US" sz="2400" smtClean="0"/>
              <a:t>分别在两空酒精灯中加入质量相同的燃料甲和燃料乙</a:t>
            </a:r>
            <a:r>
              <a:rPr lang="en-US" sz="2400" smtClean="0"/>
              <a:t>,</a:t>
            </a:r>
            <a:r>
              <a:rPr lang="zh-CN" altLang="en-US" sz="2400" smtClean="0"/>
              <a:t>点燃后分别对质量相同为</a:t>
            </a:r>
            <a:r>
              <a:rPr lang="en-US" sz="2400" smtClean="0"/>
              <a:t>100 g</a:t>
            </a:r>
            <a:r>
              <a:rPr lang="zh-CN" altLang="en-US" sz="2400" smtClean="0"/>
              <a:t>、初温相同为</a:t>
            </a:r>
            <a:r>
              <a:rPr lang="en-US" sz="2400" smtClean="0"/>
              <a:t>20 ℃</a:t>
            </a:r>
            <a:r>
              <a:rPr lang="zh-CN" altLang="en-US" sz="2400" smtClean="0"/>
              <a:t>的水加热。燃烧相同时间后</a:t>
            </a:r>
            <a:r>
              <a:rPr lang="en-US" sz="2400" smtClean="0"/>
              <a:t>,</a:t>
            </a:r>
            <a:r>
              <a:rPr lang="zh-CN" altLang="en-US" sz="2400" smtClean="0"/>
              <a:t>用甲加热后的水温度为</a:t>
            </a:r>
            <a:r>
              <a:rPr lang="en-US" sz="2400" smtClean="0"/>
              <a:t>30 ℃,</a:t>
            </a:r>
            <a:r>
              <a:rPr lang="zh-CN" altLang="en-US" sz="2400" smtClean="0"/>
              <a:t>用乙加热后的水温度为</a:t>
            </a:r>
            <a:r>
              <a:rPr lang="en-US" sz="2400" smtClean="0"/>
              <a:t>24 ℃,</a:t>
            </a:r>
            <a:r>
              <a:rPr lang="zh-CN" altLang="en-US" sz="2400" smtClean="0"/>
              <a:t>此过程水的内能</a:t>
            </a:r>
            <a:r>
              <a:rPr lang="zh-CN" altLang="en-US" sz="2400" i="1" u="sng" smtClean="0"/>
              <a:t>　　　　</a:t>
            </a:r>
            <a:r>
              <a:rPr lang="en-US" sz="2400" smtClean="0"/>
              <a:t>(</a:t>
            </a:r>
            <a:r>
              <a:rPr lang="zh-CN" altLang="en-US" sz="2400" smtClean="0"/>
              <a:t>选填“增大”或“减小”</a:t>
            </a:r>
            <a:r>
              <a:rPr lang="en-US" sz="2400" smtClean="0"/>
              <a:t>),</a:t>
            </a:r>
            <a:r>
              <a:rPr lang="zh-CN" altLang="en-US" sz="2400" smtClean="0"/>
              <a:t>用甲加热的水吸收的热量为</a:t>
            </a:r>
            <a:r>
              <a:rPr lang="zh-CN" altLang="en-US" sz="2400" i="1" u="sng" smtClean="0"/>
              <a:t>　 　　　　</a:t>
            </a:r>
            <a:r>
              <a:rPr lang="en-US" sz="2400" smtClean="0"/>
              <a:t>J,</a:t>
            </a:r>
            <a:r>
              <a:rPr lang="zh-CN" altLang="en-US" sz="2400" smtClean="0"/>
              <a:t>此时</a:t>
            </a:r>
            <a:r>
              <a:rPr lang="zh-CN" altLang="en-US" sz="2400" i="1" u="sng" smtClean="0"/>
              <a:t>　　 　</a:t>
            </a:r>
            <a:r>
              <a:rPr lang="en-US" sz="2400" smtClean="0"/>
              <a:t>(</a:t>
            </a:r>
            <a:r>
              <a:rPr lang="zh-CN" altLang="en-US" sz="2400" smtClean="0"/>
              <a:t>选填“能”或“不能”</a:t>
            </a:r>
            <a:r>
              <a:rPr lang="en-US" sz="2400" smtClean="0"/>
              <a:t>)</a:t>
            </a:r>
            <a:r>
              <a:rPr lang="zh-CN" altLang="en-US" sz="2400" smtClean="0"/>
              <a:t>说明甲的热值较大</a:t>
            </a:r>
            <a:r>
              <a:rPr lang="en-US" sz="2400" smtClean="0"/>
              <a:t>,</a:t>
            </a:r>
            <a:r>
              <a:rPr lang="zh-CN" altLang="en-US" sz="2400" smtClean="0"/>
              <a:t>原因是</a:t>
            </a:r>
            <a:endParaRPr lang="en-US" altLang="zh-CN" sz="2400" smtClean="0"/>
          </a:p>
          <a:p>
            <a:pPr>
              <a:lnSpc>
                <a:spcPct val="150000"/>
              </a:lnSpc>
            </a:pPr>
            <a:r>
              <a:rPr lang="zh-CN" altLang="en-US" sz="2400" i="1" u="sng" smtClean="0"/>
              <a:t>　　　　　　　　　　　　　　　　　　　　</a:t>
            </a:r>
            <a:r>
              <a:rPr lang="zh-CN" altLang="en-US" sz="2400" smtClean="0"/>
              <a:t>。</a:t>
            </a:r>
            <a:endParaRPr lang="en-US" altLang="zh-CN" sz="2400" smtClean="0"/>
          </a:p>
          <a:p>
            <a:pPr>
              <a:lnSpc>
                <a:spcPct val="150000"/>
              </a:lnSpc>
            </a:pPr>
            <a:r>
              <a:rPr lang="en-US" sz="2400" smtClean="0"/>
              <a:t>[</a:t>
            </a:r>
            <a:r>
              <a:rPr lang="en-US" sz="2400" i="1" smtClean="0"/>
              <a:t>c</a:t>
            </a:r>
            <a:r>
              <a:rPr lang="zh-CN" altLang="en-US" sz="2400" baseline="-25000" smtClean="0"/>
              <a:t>水</a:t>
            </a:r>
            <a:r>
              <a:rPr lang="en-US" sz="2400" smtClean="0"/>
              <a:t>=4.2×10</a:t>
            </a:r>
            <a:r>
              <a:rPr lang="en-US" sz="2400" baseline="30000" smtClean="0"/>
              <a:t>3</a:t>
            </a:r>
            <a:r>
              <a:rPr lang="en-US" sz="2400" smtClean="0"/>
              <a:t> J/kg</a:t>
            </a:r>
            <a:r>
              <a:rPr lang="en-US" altLang="zh-CN" sz="2400" smtClean="0"/>
              <a:t>·</a:t>
            </a:r>
            <a:r>
              <a:rPr lang="en-US" sz="2400" smtClean="0"/>
              <a:t>℃] </a:t>
            </a:r>
            <a:endParaRPr lang="zh-CN" altLang="en-US" sz="2400"/>
          </a:p>
        </p:txBody>
      </p:sp>
      <p:sp>
        <p:nvSpPr>
          <p:cNvPr id="3" name="矩形 2"/>
          <p:cNvSpPr/>
          <p:nvPr/>
        </p:nvSpPr>
        <p:spPr>
          <a:xfrm>
            <a:off x="8595536" y="5611335"/>
            <a:ext cx="1168910" cy="461665"/>
          </a:xfrm>
          <a:prstGeom prst="rect">
            <a:avLst/>
          </a:prstGeom>
        </p:spPr>
        <p:txBody>
          <a:bodyPr wrap="none">
            <a:spAutoFit/>
          </a:bodyPr>
          <a:lstStyle/>
          <a:p>
            <a:r>
              <a:rPr lang="zh-CN" altLang="en-US" smtClean="0"/>
              <a:t>图</a:t>
            </a:r>
            <a:r>
              <a:rPr lang="en-US" smtClean="0"/>
              <a:t>13-5</a:t>
            </a:r>
            <a:endParaRPr lang="zh-CN" altLang="en-US"/>
          </a:p>
        </p:txBody>
      </p:sp>
      <p:pic>
        <p:nvPicPr>
          <p:cNvPr id="4" name="A92.EPS" descr="id:2147501702;FounderCES"/>
          <p:cNvPicPr/>
          <p:nvPr/>
        </p:nvPicPr>
        <p:blipFill>
          <a:blip r:embed="rId2"/>
          <a:stretch>
            <a:fillRect/>
          </a:stretch>
        </p:blipFill>
        <p:spPr>
          <a:xfrm>
            <a:off x="7666842" y="3539633"/>
            <a:ext cx="3029776" cy="2023761"/>
          </a:xfrm>
          <a:prstGeom prst="rect">
            <a:avLst/>
          </a:prstGeom>
        </p:spPr>
      </p:pic>
      <p:sp>
        <p:nvSpPr>
          <p:cNvPr id="5" name="Rectangle 14"/>
          <p:cNvSpPr>
            <a:spLocks noChangeArrowheads="1"/>
          </p:cNvSpPr>
          <p:nvPr/>
        </p:nvSpPr>
        <p:spPr bwMode="auto">
          <a:xfrm>
            <a:off x="9667106" y="2325187"/>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增大</a:t>
            </a:r>
            <a:endParaRPr lang="zh-CN" altLang="en-US">
              <a:solidFill>
                <a:srgbClr val="A50021"/>
              </a:solidFill>
            </a:endParaRPr>
          </a:p>
        </p:txBody>
      </p:sp>
      <p:sp>
        <p:nvSpPr>
          <p:cNvPr id="6" name="Rectangle 14"/>
          <p:cNvSpPr>
            <a:spLocks noChangeArrowheads="1"/>
          </p:cNvSpPr>
          <p:nvPr/>
        </p:nvSpPr>
        <p:spPr bwMode="auto">
          <a:xfrm>
            <a:off x="7754891" y="2858290"/>
            <a:ext cx="1697901"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4.2×10</a:t>
            </a:r>
            <a:r>
              <a:rPr lang="en-US" b="1" baseline="30000" smtClean="0">
                <a:solidFill>
                  <a:srgbClr val="A50021"/>
                </a:solidFill>
              </a:rPr>
              <a:t>3</a:t>
            </a:r>
            <a:r>
              <a:rPr lang="zh-CN" altLang="en-US" b="1" i="1" smtClean="0">
                <a:solidFill>
                  <a:srgbClr val="A50021"/>
                </a:solidFill>
              </a:rPr>
              <a:t>　</a:t>
            </a:r>
            <a:endParaRPr lang="zh-CN" altLang="en-US">
              <a:solidFill>
                <a:srgbClr val="A50021"/>
              </a:solidFill>
            </a:endParaRPr>
          </a:p>
        </p:txBody>
      </p:sp>
      <p:sp>
        <p:nvSpPr>
          <p:cNvPr id="7" name="Rectangle 14"/>
          <p:cNvSpPr>
            <a:spLocks noChangeArrowheads="1"/>
          </p:cNvSpPr>
          <p:nvPr/>
        </p:nvSpPr>
        <p:spPr bwMode="auto">
          <a:xfrm>
            <a:off x="10152771" y="2858290"/>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不能</a:t>
            </a:r>
            <a:endParaRPr lang="zh-CN" altLang="en-US">
              <a:solidFill>
                <a:srgbClr val="A50021"/>
              </a:solidFill>
            </a:endParaRPr>
          </a:p>
        </p:txBody>
      </p:sp>
      <p:sp>
        <p:nvSpPr>
          <p:cNvPr id="8" name="Rectangle 14"/>
          <p:cNvSpPr>
            <a:spLocks noChangeArrowheads="1"/>
          </p:cNvSpPr>
          <p:nvPr/>
        </p:nvSpPr>
        <p:spPr bwMode="auto">
          <a:xfrm>
            <a:off x="1094546" y="3929860"/>
            <a:ext cx="6120586"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相同时间内</a:t>
            </a:r>
            <a:r>
              <a:rPr lang="en-US" b="1" smtClean="0">
                <a:solidFill>
                  <a:srgbClr val="A50021"/>
                </a:solidFill>
              </a:rPr>
              <a:t>,</a:t>
            </a:r>
            <a:r>
              <a:rPr lang="zh-CN" altLang="en-US" b="1" smtClean="0">
                <a:solidFill>
                  <a:srgbClr val="A50021"/>
                </a:solidFill>
              </a:rPr>
              <a:t>不同燃料燃烧的质量可能不相等</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3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500836"/>
            <a:ext cx="10644262" cy="3416320"/>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19. </a:t>
            </a:r>
            <a:r>
              <a:rPr lang="zh-CN" altLang="en-US" sz="2400" smtClean="0"/>
              <a:t>林红同学周末做了个家庭实验</a:t>
            </a:r>
            <a:r>
              <a:rPr lang="en-US" sz="2400" smtClean="0"/>
              <a:t>,</a:t>
            </a:r>
            <a:r>
              <a:rPr lang="zh-CN" altLang="en-US" sz="2400" smtClean="0"/>
              <a:t>用煤炉给</a:t>
            </a:r>
            <a:r>
              <a:rPr lang="en-US" sz="2400" smtClean="0"/>
              <a:t>8 kg</a:t>
            </a:r>
            <a:r>
              <a:rPr lang="zh-CN" altLang="en-US" sz="2400" smtClean="0"/>
              <a:t>的水加热</a:t>
            </a:r>
            <a:r>
              <a:rPr lang="en-US" sz="2400" smtClean="0"/>
              <a:t>,</a:t>
            </a:r>
            <a:r>
              <a:rPr lang="zh-CN" altLang="en-US" sz="2400" smtClean="0"/>
              <a:t>同时她绘制了如图</a:t>
            </a:r>
            <a:r>
              <a:rPr lang="en-US" sz="2400" smtClean="0"/>
              <a:t>13-6</a:t>
            </a:r>
            <a:r>
              <a:rPr lang="zh-CN" altLang="en-US" sz="2400" smtClean="0"/>
              <a:t>所示的加热过程中水温随时间变化的图线。若在</a:t>
            </a:r>
            <a:r>
              <a:rPr lang="en-US" sz="2400" smtClean="0"/>
              <a:t>4 min</a:t>
            </a:r>
            <a:r>
              <a:rPr lang="zh-CN" altLang="en-US" sz="2400" smtClean="0"/>
              <a:t>内完全燃烧了</a:t>
            </a:r>
            <a:r>
              <a:rPr lang="en-US" sz="2400" smtClean="0"/>
              <a:t>1.4 kg</a:t>
            </a:r>
            <a:r>
              <a:rPr lang="zh-CN" altLang="en-US" sz="2400" smtClean="0"/>
              <a:t>的煤</a:t>
            </a:r>
            <a:r>
              <a:rPr lang="en-US" sz="2400" smtClean="0"/>
              <a:t>,</a:t>
            </a:r>
            <a:r>
              <a:rPr lang="zh-CN" altLang="en-US" sz="2400" smtClean="0"/>
              <a:t>水的比热容为</a:t>
            </a:r>
            <a:r>
              <a:rPr lang="en-US" sz="2400" smtClean="0"/>
              <a:t>4.2×10</a:t>
            </a:r>
            <a:r>
              <a:rPr lang="en-US" sz="2400" baseline="30000" smtClean="0"/>
              <a:t>3</a:t>
            </a:r>
            <a:r>
              <a:rPr lang="en-US" sz="2400" smtClean="0"/>
              <a:t> J/(kg</a:t>
            </a:r>
            <a:r>
              <a:rPr lang="en-US" altLang="zh-CN" sz="2400" smtClean="0"/>
              <a:t>·</a:t>
            </a:r>
            <a:r>
              <a:rPr lang="en-US" sz="2400" smtClean="0"/>
              <a:t>℃),</a:t>
            </a:r>
            <a:r>
              <a:rPr lang="zh-CN" altLang="en-US" sz="2400" smtClean="0"/>
              <a:t>煤的热值为</a:t>
            </a:r>
            <a:r>
              <a:rPr lang="en-US" sz="2400" smtClean="0"/>
              <a:t>3×10</a:t>
            </a:r>
            <a:r>
              <a:rPr lang="en-US" sz="2400" baseline="30000" smtClean="0"/>
              <a:t>7</a:t>
            </a:r>
            <a:r>
              <a:rPr lang="en-US" sz="2400" smtClean="0"/>
              <a:t> J/kg</a:t>
            </a:r>
            <a:r>
              <a:rPr lang="zh-CN" altLang="en-US" sz="2400" smtClean="0"/>
              <a:t>。求</a:t>
            </a:r>
            <a:r>
              <a:rPr lang="en-US" sz="2400" smtClean="0"/>
              <a:t>:</a:t>
            </a:r>
            <a:endParaRPr lang="zh-CN" altLang="en-US" sz="2400" smtClean="0"/>
          </a:p>
          <a:p>
            <a:pPr>
              <a:lnSpc>
                <a:spcPct val="150000"/>
              </a:lnSpc>
            </a:pPr>
            <a:r>
              <a:rPr lang="en-US" sz="2400" smtClean="0"/>
              <a:t>(1)</a:t>
            </a:r>
            <a:r>
              <a:rPr lang="zh-CN" altLang="en-US" sz="2400" smtClean="0"/>
              <a:t>加热</a:t>
            </a:r>
            <a:r>
              <a:rPr lang="en-US" sz="2400" smtClean="0"/>
              <a:t>4 min,</a:t>
            </a:r>
            <a:r>
              <a:rPr lang="zh-CN" altLang="en-US" sz="2400" smtClean="0"/>
              <a:t>水所吸收的热量。</a:t>
            </a:r>
            <a:endParaRPr lang="zh-CN" altLang="en-US" sz="2400" smtClean="0"/>
          </a:p>
          <a:p>
            <a:pPr>
              <a:lnSpc>
                <a:spcPct val="150000"/>
              </a:lnSpc>
            </a:pPr>
            <a:r>
              <a:rPr lang="en-US" sz="2400" smtClean="0"/>
              <a:t>(2)</a:t>
            </a:r>
            <a:r>
              <a:rPr lang="zh-CN" altLang="en-US" sz="2400" smtClean="0"/>
              <a:t>在</a:t>
            </a:r>
            <a:r>
              <a:rPr lang="en-US" sz="2400" smtClean="0"/>
              <a:t>4 min</a:t>
            </a:r>
            <a:r>
              <a:rPr lang="zh-CN" altLang="en-US" sz="2400" smtClean="0"/>
              <a:t>内煤完全燃烧放出的热量。</a:t>
            </a:r>
            <a:endParaRPr lang="zh-CN" altLang="en-US" sz="2400" smtClean="0"/>
          </a:p>
          <a:p>
            <a:pPr>
              <a:lnSpc>
                <a:spcPct val="150000"/>
              </a:lnSpc>
            </a:pPr>
            <a:r>
              <a:rPr lang="en-US" sz="2400" smtClean="0"/>
              <a:t>(3)</a:t>
            </a:r>
            <a:r>
              <a:rPr lang="zh-CN" altLang="en-US" sz="2400" smtClean="0"/>
              <a:t>煤炉烧水时的热效率。</a:t>
            </a:r>
            <a:endParaRPr lang="zh-CN" altLang="en-US" sz="2400"/>
          </a:p>
        </p:txBody>
      </p:sp>
      <p:sp>
        <p:nvSpPr>
          <p:cNvPr id="3" name="矩形 2"/>
          <p:cNvSpPr/>
          <p:nvPr/>
        </p:nvSpPr>
        <p:spPr>
          <a:xfrm>
            <a:off x="9095602" y="4325451"/>
            <a:ext cx="1168910" cy="461665"/>
          </a:xfrm>
          <a:prstGeom prst="rect">
            <a:avLst/>
          </a:prstGeom>
        </p:spPr>
        <p:txBody>
          <a:bodyPr wrap="none">
            <a:spAutoFit/>
          </a:bodyPr>
          <a:lstStyle/>
          <a:p>
            <a:r>
              <a:rPr lang="zh-CN" altLang="en-US" smtClean="0"/>
              <a:t>图</a:t>
            </a:r>
            <a:r>
              <a:rPr lang="en-US" smtClean="0"/>
              <a:t>13-6</a:t>
            </a:r>
            <a:endParaRPr lang="zh-CN" altLang="en-US"/>
          </a:p>
        </p:txBody>
      </p:sp>
      <p:pic>
        <p:nvPicPr>
          <p:cNvPr id="4" name="A93.EPS" descr="id:2147501709;FounderCES"/>
          <p:cNvPicPr/>
          <p:nvPr/>
        </p:nvPicPr>
        <p:blipFill>
          <a:blip r:embed="rId2"/>
          <a:stretch>
            <a:fillRect/>
          </a:stretch>
        </p:blipFill>
        <p:spPr>
          <a:xfrm>
            <a:off x="8309784" y="2325187"/>
            <a:ext cx="2718729" cy="1913118"/>
          </a:xfrm>
          <a:prstGeom prst="rect">
            <a:avLst/>
          </a:prstGeom>
        </p:spPr>
      </p:pic>
      <p:graphicFrame>
        <p:nvGraphicFramePr>
          <p:cNvPr id="70658" name="Object 2"/>
          <p:cNvGraphicFramePr>
            <a:graphicFrameLocks noChangeAspect="1"/>
          </p:cNvGraphicFramePr>
          <p:nvPr/>
        </p:nvGraphicFramePr>
        <p:xfrm>
          <a:off x="1086682" y="3812407"/>
          <a:ext cx="10509250" cy="3260725"/>
        </p:xfrm>
        <a:graphic>
          <a:graphicData uri="http://schemas.openxmlformats.org/presentationml/2006/ole">
            <mc:AlternateContent>
              <mc:Choice xmlns:v="urn:schemas-microsoft-com:vml" Requires="v">
                <p:oleObj spid="_x0000_s1043" name="文档" r:id="rId3" imgW="10821035" imgH="3338830" progId="Word.Document.12">
                  <p:embed/>
                </p:oleObj>
              </mc:Choice>
              <mc:Fallback>
                <p:oleObj name="文档" r:id="rId3" imgW="10821035" imgH="3338830" progId="Word.Document.12">
                  <p:embed/>
                  <p:pic>
                    <p:nvPicPr>
                      <p:cNvPr id="0" name="OLE substitute image"/>
                      <p:cNvPicPr/>
                      <p:nvPr/>
                    </p:nvPicPr>
                    <p:blipFill>
                      <a:blip r:embed="rId4"/>
                      <a:stretch>
                        <a:fillRect/>
                      </a:stretch>
                    </p:blipFill>
                    <p:spPr>
                      <a:xfrm>
                        <a:off x="1086682" y="3812407"/>
                        <a:ext cx="10509250" cy="3260725"/>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70658"/>
                                        </p:tgtEl>
                                        <p:attrNameLst>
                                          <p:attrName>style.visibility</p:attrName>
                                        </p:attrNameLst>
                                      </p:cBhvr>
                                      <p:to>
                                        <p:strVal val="visible"/>
                                      </p:to>
                                    </p:set>
                                    <p:animEffect transition="in" filter="fade">
                                      <p:cBhvr>
                                        <p:cTn id="7" dur="500"/>
                                        <p:tgtEl>
                                          <p:spTgt spid="706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突破　比较不同物质吸热的情况</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4" name="TextBox 3"/>
          <p:cNvSpPr txBox="1"/>
          <p:nvPr/>
        </p:nvSpPr>
        <p:spPr>
          <a:xfrm>
            <a:off x="951670" y="1286654"/>
            <a:ext cx="10715700" cy="3970318"/>
          </a:xfrm>
          <a:prstGeom prst="rect">
            <a:avLst/>
          </a:prstGeom>
          <a:noFill/>
        </p:spPr>
        <p:txBody>
          <a:bodyPr wrap="square" rtlCol="0">
            <a:spAutoFit/>
          </a:bodyPr>
          <a:lstStyle/>
          <a:p>
            <a:pPr>
              <a:lnSpc>
                <a:spcPct val="150000"/>
              </a:lnSpc>
            </a:pPr>
            <a:r>
              <a:rPr lang="en-US" altLang="zh-CN" b="1" smtClean="0"/>
              <a:t>【</a:t>
            </a:r>
            <a:r>
              <a:rPr lang="zh-CN" altLang="en-US" b="1" smtClean="0"/>
              <a:t>设计和进行实验</a:t>
            </a:r>
            <a:r>
              <a:rPr lang="en-US" altLang="zh-CN" b="1" smtClean="0"/>
              <a:t>】</a:t>
            </a:r>
            <a:endParaRPr lang="en-US" altLang="zh-CN" b="1" smtClean="0"/>
          </a:p>
          <a:p>
            <a:pPr>
              <a:lnSpc>
                <a:spcPct val="150000"/>
              </a:lnSpc>
            </a:pPr>
            <a:r>
              <a:rPr lang="en-US" b="1" smtClean="0"/>
              <a:t>1.</a:t>
            </a:r>
            <a:r>
              <a:rPr lang="zh-CN" altLang="en-US" smtClean="0"/>
              <a:t>主要器材</a:t>
            </a:r>
            <a:r>
              <a:rPr lang="en-US" smtClean="0"/>
              <a:t>:①</a:t>
            </a:r>
            <a:r>
              <a:rPr lang="zh-CN" altLang="en-US" smtClean="0"/>
              <a:t>测量工具</a:t>
            </a:r>
            <a:r>
              <a:rPr lang="en-US" smtClean="0"/>
              <a:t>:</a:t>
            </a:r>
            <a:r>
              <a:rPr lang="zh-CN" altLang="en-US" u="sng" smtClean="0"/>
              <a:t>温度计</a:t>
            </a:r>
            <a:r>
              <a:rPr lang="zh-CN" altLang="en-US" smtClean="0"/>
              <a:t>、</a:t>
            </a:r>
            <a:r>
              <a:rPr lang="zh-CN" altLang="en-US" u="sng" smtClean="0"/>
              <a:t>停表</a:t>
            </a:r>
            <a:r>
              <a:rPr lang="zh-CN" altLang="en-US" smtClean="0"/>
              <a:t>和</a:t>
            </a:r>
            <a:r>
              <a:rPr lang="zh-CN" altLang="en-US" u="sng" smtClean="0"/>
              <a:t>天平</a:t>
            </a:r>
            <a:r>
              <a:rPr lang="en-US" smtClean="0"/>
              <a:t>(</a:t>
            </a:r>
            <a:r>
              <a:rPr lang="zh-CN" altLang="en-US" smtClean="0"/>
              <a:t>选用质量相等的不同物质进行实验</a:t>
            </a:r>
            <a:r>
              <a:rPr lang="en-US" smtClean="0"/>
              <a:t>)</a:t>
            </a:r>
            <a:r>
              <a:rPr lang="zh-CN" altLang="en-US" smtClean="0"/>
              <a:t>。</a:t>
            </a:r>
            <a:endParaRPr lang="zh-CN" altLang="en-US" smtClean="0"/>
          </a:p>
          <a:p>
            <a:pPr>
              <a:lnSpc>
                <a:spcPct val="150000"/>
              </a:lnSpc>
            </a:pPr>
            <a:r>
              <a:rPr lang="en-US" smtClean="0"/>
              <a:t>②</a:t>
            </a:r>
            <a:r>
              <a:rPr lang="zh-CN" altLang="en-US" smtClean="0"/>
              <a:t>热源</a:t>
            </a:r>
            <a:r>
              <a:rPr lang="en-US" smtClean="0"/>
              <a:t>:</a:t>
            </a:r>
            <a:r>
              <a:rPr lang="zh-CN" altLang="en-US" smtClean="0"/>
              <a:t>酒精灯或电加热器</a:t>
            </a:r>
            <a:r>
              <a:rPr lang="en-US" smtClean="0"/>
              <a:t>(</a:t>
            </a:r>
            <a:r>
              <a:rPr lang="zh-CN" altLang="en-US" smtClean="0"/>
              <a:t>电加热器更好</a:t>
            </a:r>
            <a:r>
              <a:rPr lang="en-US" smtClean="0"/>
              <a:t>,</a:t>
            </a:r>
            <a:r>
              <a:rPr lang="zh-CN" altLang="en-US" smtClean="0"/>
              <a:t>因为内部加热</a:t>
            </a:r>
            <a:r>
              <a:rPr lang="en-US" smtClean="0"/>
              <a:t>,</a:t>
            </a:r>
            <a:r>
              <a:rPr lang="zh-CN" altLang="en-US" smtClean="0"/>
              <a:t>相对稳定</a:t>
            </a:r>
            <a:r>
              <a:rPr lang="en-US" smtClean="0"/>
              <a:t>,</a:t>
            </a:r>
            <a:r>
              <a:rPr lang="zh-CN" altLang="en-US" smtClean="0"/>
              <a:t>热损失少</a:t>
            </a:r>
            <a:r>
              <a:rPr lang="en-US" smtClean="0"/>
              <a:t>;</a:t>
            </a:r>
            <a:r>
              <a:rPr lang="zh-CN" altLang="en-US" smtClean="0"/>
              <a:t>实验中选用</a:t>
            </a:r>
            <a:r>
              <a:rPr lang="zh-CN" altLang="en-US" u="sng" smtClean="0"/>
              <a:t>相同热源</a:t>
            </a:r>
            <a:r>
              <a:rPr lang="zh-CN" altLang="en-US" smtClean="0"/>
              <a:t>是保证</a:t>
            </a:r>
            <a:r>
              <a:rPr lang="zh-CN" altLang="en-US" u="sng" smtClean="0"/>
              <a:t>不同物质在相同时间内吸收的热量相同</a:t>
            </a:r>
            <a:r>
              <a:rPr lang="en-US" smtClean="0"/>
              <a:t>)</a:t>
            </a:r>
            <a:r>
              <a:rPr lang="zh-CN" altLang="en-US" smtClean="0"/>
              <a:t>。</a:t>
            </a:r>
            <a:endParaRPr lang="zh-CN" altLang="en-US" smtClean="0"/>
          </a:p>
          <a:p>
            <a:pPr>
              <a:lnSpc>
                <a:spcPct val="150000"/>
              </a:lnSpc>
            </a:pPr>
            <a:r>
              <a:rPr lang="en-US" b="1" smtClean="0"/>
              <a:t>2.</a:t>
            </a:r>
            <a:r>
              <a:rPr lang="zh-CN" altLang="en-US" smtClean="0"/>
              <a:t>实验方法</a:t>
            </a:r>
            <a:r>
              <a:rPr lang="en-US" smtClean="0"/>
              <a:t>:</a:t>
            </a:r>
            <a:r>
              <a:rPr lang="zh-CN" altLang="en-US" smtClean="0"/>
              <a:t>转换法</a:t>
            </a:r>
            <a:r>
              <a:rPr lang="en-US" smtClean="0"/>
              <a:t>(</a:t>
            </a:r>
            <a:r>
              <a:rPr lang="zh-CN" altLang="en-US" smtClean="0"/>
              <a:t>加热相同时间</a:t>
            </a:r>
            <a:r>
              <a:rPr lang="en-US" smtClean="0"/>
              <a:t>,</a:t>
            </a:r>
            <a:r>
              <a:rPr lang="zh-CN" altLang="en-US" smtClean="0"/>
              <a:t>比较</a:t>
            </a:r>
            <a:r>
              <a:rPr lang="zh-CN" altLang="en-US" u="sng" smtClean="0"/>
              <a:t>升高的温度</a:t>
            </a:r>
            <a:r>
              <a:rPr lang="en-US" smtClean="0"/>
              <a:t>,</a:t>
            </a:r>
            <a:r>
              <a:rPr lang="zh-CN" altLang="en-US" smtClean="0"/>
              <a:t>或升高相同温度</a:t>
            </a:r>
            <a:r>
              <a:rPr lang="en-US" smtClean="0"/>
              <a:t>,</a:t>
            </a:r>
            <a:r>
              <a:rPr lang="zh-CN" altLang="en-US" smtClean="0"/>
              <a:t>比较</a:t>
            </a:r>
            <a:r>
              <a:rPr lang="zh-CN" altLang="en-US" u="sng" smtClean="0"/>
              <a:t>加热时间</a:t>
            </a:r>
            <a:r>
              <a:rPr lang="en-US" smtClean="0"/>
              <a:t>)</a:t>
            </a:r>
            <a:r>
              <a:rPr lang="zh-CN" altLang="en-US" smtClean="0"/>
              <a:t>和控制变量法</a:t>
            </a:r>
            <a:r>
              <a:rPr lang="en-US" smtClean="0"/>
              <a:t>(</a:t>
            </a:r>
            <a:r>
              <a:rPr lang="zh-CN" altLang="en-US" u="sng" smtClean="0"/>
              <a:t>相同热源</a:t>
            </a:r>
            <a:r>
              <a:rPr lang="en-US" smtClean="0"/>
              <a:t>,</a:t>
            </a:r>
            <a:r>
              <a:rPr lang="zh-CN" altLang="en-US" smtClean="0"/>
              <a:t>被加热物质的</a:t>
            </a:r>
            <a:r>
              <a:rPr lang="zh-CN" altLang="en-US" u="sng" smtClean="0"/>
              <a:t>质量和初温相同</a:t>
            </a:r>
            <a:r>
              <a:rPr lang="en-US" smtClean="0"/>
              <a:t>)</a:t>
            </a:r>
            <a:r>
              <a:rPr lang="zh-CN" altLang="en-US" smtClean="0"/>
              <a:t>。</a:t>
            </a:r>
            <a:endParaRPr lang="zh-CN" altLang="en-US"/>
          </a:p>
        </p:txBody>
      </p:sp>
    </p:spTree>
  </p:cSld>
  <p:clrMapOvr>
    <a:masterClrMapping/>
  </p:clrMapOvr>
  <p:transition>
    <p:pull dir="u"/>
  </p:transition>
  <p:timing/>
</p:sld>
</file>

<file path=ppt/slides/slide3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4" name="TextBox 3"/>
          <p:cNvSpPr txBox="1"/>
          <p:nvPr/>
        </p:nvSpPr>
        <p:spPr>
          <a:xfrm>
            <a:off x="951670" y="786588"/>
            <a:ext cx="10715700" cy="3416320"/>
          </a:xfrm>
          <a:prstGeom prst="rect">
            <a:avLst/>
          </a:prstGeom>
          <a:noFill/>
        </p:spPr>
        <p:txBody>
          <a:bodyPr wrap="square" rtlCol="0">
            <a:spAutoFit/>
          </a:bodyPr>
          <a:lstStyle/>
          <a:p>
            <a:pPr>
              <a:lnSpc>
                <a:spcPct val="150000"/>
              </a:lnSpc>
            </a:pPr>
            <a:r>
              <a:rPr lang="en-US" altLang="zh-CN" b="1" smtClean="0"/>
              <a:t>【</a:t>
            </a:r>
            <a:r>
              <a:rPr lang="zh-CN" altLang="en-US" b="1" smtClean="0"/>
              <a:t>数据处理和分析</a:t>
            </a:r>
            <a:r>
              <a:rPr lang="en-US" altLang="zh-CN" b="1" smtClean="0"/>
              <a:t>】</a:t>
            </a:r>
            <a:endParaRPr lang="en-US" altLang="zh-CN" b="1" smtClean="0"/>
          </a:p>
          <a:p>
            <a:pPr>
              <a:lnSpc>
                <a:spcPct val="150000"/>
              </a:lnSpc>
            </a:pPr>
            <a:r>
              <a:rPr lang="en-US" b="1" smtClean="0"/>
              <a:t>3.</a:t>
            </a:r>
            <a:r>
              <a:rPr lang="zh-CN" altLang="en-US" smtClean="0"/>
              <a:t>设计实验数据记录表格并绘制温度</a:t>
            </a:r>
            <a:r>
              <a:rPr lang="en-US" smtClean="0"/>
              <a:t>-</a:t>
            </a:r>
            <a:r>
              <a:rPr lang="zh-CN" altLang="en-US" smtClean="0"/>
              <a:t>时间图像</a:t>
            </a:r>
            <a:r>
              <a:rPr lang="en-US" smtClean="0"/>
              <a:t>,</a:t>
            </a:r>
            <a:r>
              <a:rPr lang="zh-CN" altLang="en-US" smtClean="0"/>
              <a:t>分析可得出</a:t>
            </a:r>
            <a:r>
              <a:rPr lang="en-US" smtClean="0"/>
              <a:t>:①</a:t>
            </a:r>
            <a:r>
              <a:rPr lang="zh-CN" altLang="en-US" smtClean="0"/>
              <a:t>升高相同的温度</a:t>
            </a:r>
            <a:r>
              <a:rPr lang="en-US" smtClean="0"/>
              <a:t>,</a:t>
            </a:r>
            <a:r>
              <a:rPr lang="zh-CN" altLang="en-US" smtClean="0"/>
              <a:t>加热时间长的物质吸热能力强</a:t>
            </a:r>
            <a:r>
              <a:rPr lang="en-US" smtClean="0"/>
              <a:t>;②</a:t>
            </a:r>
            <a:r>
              <a:rPr lang="zh-CN" altLang="en-US" smtClean="0"/>
              <a:t>加热相同时间</a:t>
            </a:r>
            <a:r>
              <a:rPr lang="en-US" smtClean="0"/>
              <a:t>,</a:t>
            </a:r>
            <a:r>
              <a:rPr lang="zh-CN" altLang="en-US" smtClean="0"/>
              <a:t>温度变化小的物质吸热能力强。</a:t>
            </a:r>
            <a:endParaRPr lang="zh-CN" altLang="en-US" smtClean="0"/>
          </a:p>
          <a:p>
            <a:pPr>
              <a:lnSpc>
                <a:spcPct val="150000"/>
              </a:lnSpc>
            </a:pPr>
            <a:r>
              <a:rPr lang="en-US" altLang="zh-CN" b="1" smtClean="0"/>
              <a:t>【</a:t>
            </a:r>
            <a:r>
              <a:rPr lang="zh-CN" altLang="en-US" b="1" smtClean="0"/>
              <a:t>交流、反思与评估</a:t>
            </a:r>
            <a:r>
              <a:rPr lang="en-US" altLang="zh-CN" b="1" smtClean="0"/>
              <a:t>】</a:t>
            </a:r>
            <a:endParaRPr lang="en-US" altLang="zh-CN" b="1" smtClean="0"/>
          </a:p>
          <a:p>
            <a:pPr>
              <a:lnSpc>
                <a:spcPct val="150000"/>
              </a:lnSpc>
            </a:pPr>
            <a:r>
              <a:rPr lang="en-US" b="1" smtClean="0"/>
              <a:t>4.</a:t>
            </a:r>
            <a:r>
              <a:rPr lang="zh-CN" altLang="en-US" smtClean="0"/>
              <a:t>改变内能的方式</a:t>
            </a:r>
            <a:r>
              <a:rPr lang="en-US" smtClean="0"/>
              <a:t>:</a:t>
            </a:r>
            <a:r>
              <a:rPr lang="zh-CN" altLang="en-US" u="sng" smtClean="0"/>
              <a:t>热传递</a:t>
            </a:r>
            <a:r>
              <a:rPr lang="zh-CN" altLang="en-US" smtClean="0"/>
              <a:t>。热量的计算</a:t>
            </a:r>
            <a:r>
              <a:rPr lang="en-US" smtClean="0"/>
              <a:t>:</a:t>
            </a:r>
            <a:r>
              <a:rPr lang="en-US" i="1" u="sng" smtClean="0"/>
              <a:t>Q</a:t>
            </a:r>
            <a:r>
              <a:rPr lang="zh-CN" altLang="en-US" u="sng" baseline="-25000" smtClean="0"/>
              <a:t>吸</a:t>
            </a:r>
            <a:r>
              <a:rPr lang="en-US" u="sng" smtClean="0"/>
              <a:t>=</a:t>
            </a:r>
            <a:r>
              <a:rPr lang="en-US" i="1" u="sng" smtClean="0"/>
              <a:t>cm</a:t>
            </a:r>
            <a:r>
              <a:rPr lang="en-US" u="sng" smtClean="0"/>
              <a:t>(</a:t>
            </a:r>
            <a:r>
              <a:rPr lang="en-US" i="1" u="sng" smtClean="0"/>
              <a:t>t-t</a:t>
            </a:r>
            <a:r>
              <a:rPr lang="en-US" u="sng" baseline="-25000" smtClean="0"/>
              <a:t>0</a:t>
            </a:r>
            <a:r>
              <a:rPr lang="en-US" u="sng" smtClean="0"/>
              <a:t>)</a:t>
            </a:r>
            <a:r>
              <a:rPr lang="zh-CN" altLang="en-US" smtClean="0"/>
              <a:t>。</a:t>
            </a:r>
            <a:r>
              <a:rPr lang="zh-CN" altLang="en-US" i="1" smtClean="0"/>
              <a:t>　</a:t>
            </a:r>
            <a:endParaRPr lang="zh-CN" altLang="en-US" smtClean="0"/>
          </a:p>
          <a:p>
            <a:pPr>
              <a:lnSpc>
                <a:spcPct val="150000"/>
              </a:lnSpc>
            </a:pPr>
            <a:r>
              <a:rPr lang="en-US" b="1" smtClean="0"/>
              <a:t>5.</a:t>
            </a:r>
            <a:r>
              <a:rPr lang="zh-CN" altLang="en-US" smtClean="0"/>
              <a:t>误差分析</a:t>
            </a:r>
            <a:r>
              <a:rPr lang="en-US" smtClean="0"/>
              <a:t>:</a:t>
            </a:r>
            <a:r>
              <a:rPr lang="zh-CN" altLang="en-US" smtClean="0"/>
              <a:t>实验过程中存在着</a:t>
            </a:r>
            <a:r>
              <a:rPr lang="zh-CN" altLang="en-US" u="sng" smtClean="0"/>
              <a:t>热量的损失</a:t>
            </a:r>
            <a:r>
              <a:rPr lang="zh-CN" altLang="en-US" smtClean="0"/>
              <a:t>。</a:t>
            </a:r>
            <a:endParaRPr lang="zh-CN" altLang="en-US"/>
          </a:p>
        </p:txBody>
      </p:sp>
    </p:spTree>
  </p:cSld>
  <p:clrMapOvr>
    <a:masterClrMapping/>
  </p:clrMapOvr>
  <p:transition>
    <p:fade/>
  </p:transition>
  <p:timing/>
</p:sld>
</file>

<file path=ppt/slides/slide3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643712"/>
            <a:ext cx="6715172"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t>例</a:t>
            </a:r>
            <a:r>
              <a:rPr lang="en-US" altLang="zh-CN" sz="2400" b="1" smtClean="0"/>
              <a:t>1</a:t>
            </a:r>
            <a:r>
              <a:rPr lang="en-US" altLang="zh-CN" sz="2400" b="1" smtClean="0">
                <a:solidFill>
                  <a:srgbClr val="18B48F"/>
                </a:solidFill>
              </a:rPr>
              <a:t>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天水</a:t>
            </a:r>
            <a:r>
              <a:rPr lang="en-US" sz="2400" smtClean="0">
                <a:solidFill>
                  <a:srgbClr val="18B48F"/>
                </a:solidFill>
              </a:rPr>
              <a:t>]</a:t>
            </a:r>
            <a:r>
              <a:rPr lang="zh-CN" altLang="en-US" sz="2400" smtClean="0"/>
              <a:t>在研究“不同物质的温度变化与吸热关系”的实验中</a:t>
            </a:r>
            <a:r>
              <a:rPr lang="en-US" sz="2400" smtClean="0"/>
              <a:t>,</a:t>
            </a:r>
            <a:r>
              <a:rPr lang="zh-CN" altLang="en-US" sz="2400" smtClean="0"/>
              <a:t>取质量和初温都相同的甲、乙两种液体</a:t>
            </a:r>
            <a:r>
              <a:rPr lang="en-US" sz="2400" smtClean="0"/>
              <a:t>,</a:t>
            </a:r>
            <a:r>
              <a:rPr lang="zh-CN" altLang="en-US" sz="2400" smtClean="0"/>
              <a:t>分别装入相同烧杯中</a:t>
            </a:r>
            <a:r>
              <a:rPr lang="en-US" sz="2400" smtClean="0"/>
              <a:t>,</a:t>
            </a:r>
            <a:r>
              <a:rPr lang="zh-CN" altLang="en-US" sz="2400" smtClean="0"/>
              <a:t>用相同的加热器加热</a:t>
            </a:r>
            <a:r>
              <a:rPr lang="en-US" sz="2400" smtClean="0"/>
              <a:t>,</a:t>
            </a:r>
            <a:r>
              <a:rPr lang="zh-CN" altLang="en-US" sz="2400" smtClean="0"/>
              <a:t>如图</a:t>
            </a:r>
            <a:r>
              <a:rPr lang="en-US" sz="2400" smtClean="0"/>
              <a:t>13</a:t>
            </a:r>
            <a:r>
              <a:rPr lang="en-US" sz="2400" i="1" smtClean="0"/>
              <a:t>-</a:t>
            </a:r>
            <a:r>
              <a:rPr lang="en-US" sz="2400" smtClean="0"/>
              <a:t>7(a)</a:t>
            </a:r>
            <a:r>
              <a:rPr lang="zh-CN" altLang="en-US" sz="2400" smtClean="0"/>
              <a:t>所示。</a:t>
            </a:r>
            <a:endParaRPr lang="zh-CN" altLang="en-US" sz="2400" smtClean="0"/>
          </a:p>
          <a:p>
            <a:pPr>
              <a:lnSpc>
                <a:spcPct val="150000"/>
              </a:lnSpc>
            </a:pPr>
            <a:r>
              <a:rPr lang="en-US" sz="2400" smtClean="0"/>
              <a:t>(1)</a:t>
            </a:r>
            <a:r>
              <a:rPr lang="zh-CN" altLang="en-US" sz="2400" smtClean="0"/>
              <a:t>图</a:t>
            </a:r>
            <a:r>
              <a:rPr lang="en-US" sz="2400" smtClean="0"/>
              <a:t>(b)</a:t>
            </a:r>
            <a:r>
              <a:rPr lang="zh-CN" altLang="en-US" sz="2400" smtClean="0"/>
              <a:t>为某时刻的温度</a:t>
            </a:r>
            <a:r>
              <a:rPr lang="en-US" sz="2400" smtClean="0"/>
              <a:t>,</a:t>
            </a:r>
            <a:r>
              <a:rPr lang="zh-CN" altLang="en-US" sz="2400" smtClean="0"/>
              <a:t>其示数为</a:t>
            </a:r>
            <a:r>
              <a:rPr lang="zh-CN" altLang="en-US" sz="2400" i="1" u="sng" smtClean="0"/>
              <a:t>　　　　</a:t>
            </a:r>
            <a:r>
              <a:rPr lang="en-US" sz="2400" smtClean="0"/>
              <a:t>℃</a:t>
            </a:r>
            <a:r>
              <a:rPr lang="zh-CN" altLang="en-US" sz="2400" smtClean="0"/>
              <a:t>。</a:t>
            </a:r>
            <a:r>
              <a:rPr lang="en-US" sz="2400" smtClean="0"/>
              <a:t> </a:t>
            </a:r>
            <a:endParaRPr lang="zh-CN" altLang="en-US" sz="2400"/>
          </a:p>
        </p:txBody>
      </p:sp>
      <p:sp>
        <p:nvSpPr>
          <p:cNvPr id="12" name="矩形 11"/>
          <p:cNvSpPr/>
          <p:nvPr/>
        </p:nvSpPr>
        <p:spPr>
          <a:xfrm>
            <a:off x="3952066" y="5501496"/>
            <a:ext cx="1168910" cy="646331"/>
          </a:xfrm>
          <a:prstGeom prst="rect">
            <a:avLst/>
          </a:prstGeom>
        </p:spPr>
        <p:txBody>
          <a:bodyPr wrap="none">
            <a:spAutoFit/>
          </a:bodyPr>
          <a:lstStyle/>
          <a:p>
            <a:pPr>
              <a:lnSpc>
                <a:spcPct val="150000"/>
              </a:lnSpc>
            </a:pPr>
            <a:r>
              <a:rPr lang="zh-CN" altLang="en-US" smtClean="0"/>
              <a:t>图</a:t>
            </a:r>
            <a:r>
              <a:rPr lang="en-US" smtClean="0"/>
              <a:t>13</a:t>
            </a:r>
            <a:r>
              <a:rPr lang="en-US" i="1" smtClean="0"/>
              <a:t>-</a:t>
            </a:r>
            <a:r>
              <a:rPr lang="en-US" smtClean="0"/>
              <a:t>7</a:t>
            </a:r>
            <a:endParaRPr lang="zh-CN" altLang="en-US" smtClean="0"/>
          </a:p>
        </p:txBody>
      </p:sp>
      <p:pic>
        <p:nvPicPr>
          <p:cNvPr id="13" name="21JFA51.EPS" descr="id:2147501744;FounderCES"/>
          <p:cNvPicPr/>
          <p:nvPr/>
        </p:nvPicPr>
        <p:blipFill>
          <a:blip r:embed="rId2"/>
          <a:stretch>
            <a:fillRect/>
          </a:stretch>
        </p:blipFill>
        <p:spPr>
          <a:xfrm>
            <a:off x="5666578" y="3429794"/>
            <a:ext cx="2729967" cy="2121055"/>
          </a:xfrm>
          <a:prstGeom prst="rect">
            <a:avLst/>
          </a:prstGeom>
        </p:spPr>
      </p:pic>
      <p:pic>
        <p:nvPicPr>
          <p:cNvPr id="14" name="21JFA50.EPS" descr="id:2147501737;FounderCES"/>
          <p:cNvPicPr/>
          <p:nvPr/>
        </p:nvPicPr>
        <p:blipFill>
          <a:blip r:embed="rId3"/>
          <a:stretch>
            <a:fillRect/>
          </a:stretch>
        </p:blipFill>
        <p:spPr>
          <a:xfrm>
            <a:off x="1023108" y="3501232"/>
            <a:ext cx="4424588" cy="1971280"/>
          </a:xfrm>
          <a:prstGeom prst="rect">
            <a:avLst/>
          </a:prstGeom>
        </p:spPr>
      </p:pic>
      <p:sp>
        <p:nvSpPr>
          <p:cNvPr id="18" name="TextBox 26"/>
          <p:cNvSpPr txBox="1">
            <a:spLocks noChangeArrowheads="1"/>
          </p:cNvSpPr>
          <p:nvPr/>
        </p:nvSpPr>
        <p:spPr bwMode="auto">
          <a:xfrm>
            <a:off x="7809718" y="658540"/>
            <a:ext cx="3786214" cy="1734697"/>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 </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39</a:t>
            </a:r>
            <a:endParaRPr lang="en-US" b="1" smtClean="0"/>
          </a:p>
          <a:p>
            <a:pPr>
              <a:lnSpc>
                <a:spcPct val="150000"/>
              </a:lnSpc>
            </a:pPr>
            <a:r>
              <a:rPr lang="en-US" smtClean="0">
                <a:solidFill>
                  <a:srgbClr val="A50021"/>
                </a:solidFill>
              </a:rPr>
              <a:t>[</a:t>
            </a:r>
            <a:r>
              <a:rPr lang="zh-CN" altLang="en-US" smtClean="0">
                <a:solidFill>
                  <a:srgbClr val="A50021"/>
                </a:solidFill>
              </a:rPr>
              <a:t>解析</a:t>
            </a:r>
            <a:r>
              <a:rPr lang="en-US" smtClean="0">
                <a:solidFill>
                  <a:srgbClr val="A50021"/>
                </a:solidFill>
              </a:rPr>
              <a:t>]</a:t>
            </a:r>
            <a:r>
              <a:rPr lang="zh-CN" altLang="en-US" smtClean="0">
                <a:solidFill>
                  <a:srgbClr val="A50021"/>
                </a:solidFill>
              </a:rPr>
              <a:t>图</a:t>
            </a:r>
            <a:r>
              <a:rPr lang="en-US" smtClean="0">
                <a:solidFill>
                  <a:srgbClr val="A50021"/>
                </a:solidFill>
              </a:rPr>
              <a:t>(b)</a:t>
            </a:r>
            <a:r>
              <a:rPr lang="zh-CN" altLang="en-US" smtClean="0">
                <a:solidFill>
                  <a:srgbClr val="A50021"/>
                </a:solidFill>
              </a:rPr>
              <a:t>中</a:t>
            </a:r>
            <a:r>
              <a:rPr lang="en-US" smtClean="0">
                <a:solidFill>
                  <a:srgbClr val="A50021"/>
                </a:solidFill>
              </a:rPr>
              <a:t>,</a:t>
            </a:r>
            <a:r>
              <a:rPr lang="zh-CN" altLang="en-US" smtClean="0">
                <a:solidFill>
                  <a:srgbClr val="A50021"/>
                </a:solidFill>
              </a:rPr>
              <a:t>温度计分度值为</a:t>
            </a:r>
            <a:r>
              <a:rPr lang="en-US" smtClean="0">
                <a:solidFill>
                  <a:srgbClr val="A50021"/>
                </a:solidFill>
              </a:rPr>
              <a:t>1 ℃,</a:t>
            </a:r>
            <a:r>
              <a:rPr lang="zh-CN" altLang="en-US" smtClean="0">
                <a:solidFill>
                  <a:srgbClr val="A50021"/>
                </a:solidFill>
              </a:rPr>
              <a:t>示数为</a:t>
            </a:r>
            <a:r>
              <a:rPr lang="en-US" smtClean="0">
                <a:solidFill>
                  <a:srgbClr val="A50021"/>
                </a:solidFill>
              </a:rPr>
              <a:t>39 ℃</a:t>
            </a:r>
            <a:r>
              <a:rPr lang="zh-CN" altLang="en-US" smtClean="0">
                <a:solidFill>
                  <a:srgbClr val="A50021"/>
                </a:solidFill>
              </a:rPr>
              <a:t>。</a:t>
            </a:r>
            <a:endParaRPr lang="zh-CN" altLang="en-US" smtClean="0">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animEffect transition="in" filter="fade">
                                      <p:cBhvr>
                                        <p:cTn id="7" dur="500"/>
                                        <p:tgtEl>
                                          <p:spTgt spid="18">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8">
                                            <p:txEl>
                                              <p:pRg st="1" end="1"/>
                                            </p:txEl>
                                          </p:spTgt>
                                        </p:tgtEl>
                                        <p:attrNameLst>
                                          <p:attrName>style.visibility</p:attrName>
                                        </p:attrNameLst>
                                      </p:cBhvr>
                                      <p:to>
                                        <p:strVal val="visible"/>
                                      </p:to>
                                    </p:set>
                                    <p:animEffect transition="in" filter="fade">
                                      <p:cBhvr>
                                        <p:cTn id="12" dur="500"/>
                                        <p:tgtEl>
                                          <p:spTgt spid="1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643712"/>
            <a:ext cx="5786478"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(2)</a:t>
            </a:r>
            <a:r>
              <a:rPr lang="zh-CN" altLang="en-US" sz="2400" smtClean="0"/>
              <a:t>分析图</a:t>
            </a:r>
            <a:r>
              <a:rPr lang="en-US" sz="2400" smtClean="0"/>
              <a:t>(c)</a:t>
            </a:r>
            <a:r>
              <a:rPr lang="zh-CN" altLang="en-US" sz="2400" smtClean="0"/>
              <a:t>可知</a:t>
            </a:r>
            <a:r>
              <a:rPr lang="en-US" sz="2400" smtClean="0"/>
              <a:t>,</a:t>
            </a:r>
            <a:r>
              <a:rPr lang="zh-CN" altLang="en-US" sz="2400" smtClean="0"/>
              <a:t>吸收相同热量</a:t>
            </a:r>
            <a:r>
              <a:rPr lang="en-US" sz="2400" smtClean="0"/>
              <a:t>,</a:t>
            </a:r>
            <a:r>
              <a:rPr lang="zh-CN" altLang="en-US" sz="2400" i="1" u="sng" smtClean="0"/>
              <a:t>　　　</a:t>
            </a:r>
            <a:r>
              <a:rPr lang="zh-CN" altLang="en-US" sz="2400" smtClean="0"/>
              <a:t>液体升温更高</a:t>
            </a:r>
            <a:r>
              <a:rPr lang="en-US" sz="2400" smtClean="0"/>
              <a:t>;</a:t>
            </a:r>
            <a:r>
              <a:rPr lang="zh-CN" altLang="en-US" sz="2400" i="1" u="sng" smtClean="0"/>
              <a:t>　　　</a:t>
            </a:r>
            <a:r>
              <a:rPr lang="zh-CN" altLang="en-US" sz="2400" smtClean="0"/>
              <a:t>液体更适合作汽车发动机的冷却液。</a:t>
            </a:r>
            <a:r>
              <a:rPr lang="en-US" sz="2400" smtClean="0"/>
              <a:t> </a:t>
            </a:r>
            <a:endParaRPr lang="zh-CN" altLang="en-US" sz="2400"/>
          </a:p>
        </p:txBody>
      </p:sp>
      <p:sp>
        <p:nvSpPr>
          <p:cNvPr id="6" name="TextBox 26"/>
          <p:cNvSpPr txBox="1">
            <a:spLocks noChangeArrowheads="1"/>
          </p:cNvSpPr>
          <p:nvPr/>
        </p:nvSpPr>
        <p:spPr bwMode="auto">
          <a:xfrm>
            <a:off x="6881024" y="658540"/>
            <a:ext cx="4714908" cy="5612681"/>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乙　甲</a:t>
            </a:r>
            <a:endParaRPr lang="en-US" b="1" smtClean="0"/>
          </a:p>
          <a:p>
            <a:pPr>
              <a:lnSpc>
                <a:spcPct val="150000"/>
              </a:lnSpc>
            </a:pPr>
            <a:r>
              <a:rPr lang="en-US" smtClean="0">
                <a:solidFill>
                  <a:srgbClr val="A50021"/>
                </a:solidFill>
              </a:rPr>
              <a:t>[</a:t>
            </a:r>
            <a:r>
              <a:rPr lang="zh-CN" altLang="en-US" smtClean="0">
                <a:solidFill>
                  <a:srgbClr val="A50021"/>
                </a:solidFill>
              </a:rPr>
              <a:t>解析</a:t>
            </a:r>
            <a:r>
              <a:rPr lang="en-US" smtClean="0">
                <a:solidFill>
                  <a:srgbClr val="A50021"/>
                </a:solidFill>
              </a:rPr>
              <a:t>]</a:t>
            </a:r>
            <a:r>
              <a:rPr lang="zh-CN" altLang="en-US" smtClean="0">
                <a:solidFill>
                  <a:srgbClr val="A50021"/>
                </a:solidFill>
              </a:rPr>
              <a:t>分析图</a:t>
            </a:r>
            <a:r>
              <a:rPr lang="en-US" smtClean="0">
                <a:solidFill>
                  <a:srgbClr val="A50021"/>
                </a:solidFill>
              </a:rPr>
              <a:t>(c)</a:t>
            </a:r>
            <a:r>
              <a:rPr lang="zh-CN" altLang="en-US" smtClean="0">
                <a:solidFill>
                  <a:srgbClr val="A50021"/>
                </a:solidFill>
              </a:rPr>
              <a:t>可知</a:t>
            </a:r>
            <a:r>
              <a:rPr lang="en-US" smtClean="0">
                <a:solidFill>
                  <a:srgbClr val="A50021"/>
                </a:solidFill>
              </a:rPr>
              <a:t>,</a:t>
            </a:r>
            <a:r>
              <a:rPr lang="zh-CN" altLang="en-US" smtClean="0">
                <a:solidFill>
                  <a:srgbClr val="A50021"/>
                </a:solidFill>
              </a:rPr>
              <a:t>加热相同时间</a:t>
            </a:r>
            <a:r>
              <a:rPr lang="en-US" smtClean="0">
                <a:solidFill>
                  <a:srgbClr val="A50021"/>
                </a:solidFill>
              </a:rPr>
              <a:t>,</a:t>
            </a:r>
            <a:r>
              <a:rPr lang="zh-CN" altLang="en-US" smtClean="0">
                <a:solidFill>
                  <a:srgbClr val="A50021"/>
                </a:solidFill>
              </a:rPr>
              <a:t>即吸收相同热量</a:t>
            </a:r>
            <a:r>
              <a:rPr lang="en-US" smtClean="0">
                <a:solidFill>
                  <a:srgbClr val="A50021"/>
                </a:solidFill>
              </a:rPr>
              <a:t>,</a:t>
            </a:r>
            <a:r>
              <a:rPr lang="zh-CN" altLang="en-US" smtClean="0">
                <a:solidFill>
                  <a:srgbClr val="A50021"/>
                </a:solidFill>
              </a:rPr>
              <a:t>乙液体升温更高。由图</a:t>
            </a:r>
            <a:r>
              <a:rPr lang="en-US" smtClean="0">
                <a:solidFill>
                  <a:srgbClr val="A50021"/>
                </a:solidFill>
              </a:rPr>
              <a:t>(c)</a:t>
            </a:r>
            <a:r>
              <a:rPr lang="zh-CN" altLang="en-US" smtClean="0">
                <a:solidFill>
                  <a:srgbClr val="A50021"/>
                </a:solidFill>
              </a:rPr>
              <a:t>可知</a:t>
            </a:r>
            <a:r>
              <a:rPr lang="en-US" smtClean="0">
                <a:solidFill>
                  <a:srgbClr val="A50021"/>
                </a:solidFill>
              </a:rPr>
              <a:t>,</a:t>
            </a:r>
            <a:r>
              <a:rPr lang="zh-CN" altLang="en-US" smtClean="0">
                <a:solidFill>
                  <a:srgbClr val="A50021"/>
                </a:solidFill>
              </a:rPr>
              <a:t>加热相同时间</a:t>
            </a:r>
            <a:r>
              <a:rPr lang="en-US" smtClean="0">
                <a:solidFill>
                  <a:srgbClr val="A50021"/>
                </a:solidFill>
              </a:rPr>
              <a:t>,</a:t>
            </a:r>
            <a:r>
              <a:rPr lang="zh-CN" altLang="en-US" smtClean="0">
                <a:solidFill>
                  <a:srgbClr val="A50021"/>
                </a:solidFill>
              </a:rPr>
              <a:t>即吸收相同热量</a:t>
            </a:r>
            <a:r>
              <a:rPr lang="en-US" smtClean="0">
                <a:solidFill>
                  <a:srgbClr val="A50021"/>
                </a:solidFill>
              </a:rPr>
              <a:t>,</a:t>
            </a:r>
            <a:r>
              <a:rPr lang="zh-CN" altLang="en-US" smtClean="0">
                <a:solidFill>
                  <a:srgbClr val="A50021"/>
                </a:solidFill>
              </a:rPr>
              <a:t>甲液体升温慢</a:t>
            </a:r>
            <a:r>
              <a:rPr lang="en-US" smtClean="0">
                <a:solidFill>
                  <a:srgbClr val="A50021"/>
                </a:solidFill>
              </a:rPr>
              <a:t>,</a:t>
            </a:r>
            <a:r>
              <a:rPr lang="zh-CN" altLang="en-US" smtClean="0">
                <a:solidFill>
                  <a:srgbClr val="A50021"/>
                </a:solidFill>
              </a:rPr>
              <a:t>说明甲的吸热能力强</a:t>
            </a:r>
            <a:r>
              <a:rPr lang="en-US" smtClean="0">
                <a:solidFill>
                  <a:srgbClr val="A50021"/>
                </a:solidFill>
              </a:rPr>
              <a:t>,</a:t>
            </a:r>
            <a:r>
              <a:rPr lang="zh-CN" altLang="en-US" smtClean="0">
                <a:solidFill>
                  <a:srgbClr val="A50021"/>
                </a:solidFill>
              </a:rPr>
              <a:t>比热容大。根据</a:t>
            </a:r>
            <a:r>
              <a:rPr lang="en-US" i="1" smtClean="0">
                <a:solidFill>
                  <a:srgbClr val="A50021"/>
                </a:solidFill>
              </a:rPr>
              <a:t>Q</a:t>
            </a:r>
            <a:r>
              <a:rPr lang="en-US" smtClean="0">
                <a:solidFill>
                  <a:srgbClr val="A50021"/>
                </a:solidFill>
              </a:rPr>
              <a:t>=</a:t>
            </a:r>
            <a:r>
              <a:rPr lang="en-US" i="1" err="1" smtClean="0">
                <a:solidFill>
                  <a:srgbClr val="A50021"/>
                </a:solidFill>
              </a:rPr>
              <a:t>cm</a:t>
            </a:r>
            <a:r>
              <a:rPr lang="en-US" err="1" smtClean="0">
                <a:solidFill>
                  <a:srgbClr val="A50021"/>
                </a:solidFill>
              </a:rPr>
              <a:t>Δ</a:t>
            </a:r>
            <a:r>
              <a:rPr lang="en-US" i="1" err="1" smtClean="0">
                <a:solidFill>
                  <a:srgbClr val="A50021"/>
                </a:solidFill>
              </a:rPr>
              <a:t>t</a:t>
            </a:r>
            <a:r>
              <a:rPr lang="en-US" smtClean="0">
                <a:solidFill>
                  <a:srgbClr val="A50021"/>
                </a:solidFill>
              </a:rPr>
              <a:t>,</a:t>
            </a:r>
            <a:r>
              <a:rPr lang="zh-CN" altLang="en-US" smtClean="0">
                <a:solidFill>
                  <a:srgbClr val="A50021"/>
                </a:solidFill>
              </a:rPr>
              <a:t>对甲、乙液体</a:t>
            </a:r>
            <a:r>
              <a:rPr lang="en-US" smtClean="0">
                <a:solidFill>
                  <a:srgbClr val="A50021"/>
                </a:solidFill>
              </a:rPr>
              <a:t>,</a:t>
            </a:r>
            <a:r>
              <a:rPr lang="zh-CN" altLang="en-US" smtClean="0">
                <a:solidFill>
                  <a:srgbClr val="A50021"/>
                </a:solidFill>
              </a:rPr>
              <a:t>质量相同、升高相同的温度</a:t>
            </a:r>
            <a:r>
              <a:rPr lang="en-US" smtClean="0">
                <a:solidFill>
                  <a:srgbClr val="A50021"/>
                </a:solidFill>
              </a:rPr>
              <a:t>,</a:t>
            </a:r>
            <a:r>
              <a:rPr lang="zh-CN" altLang="en-US" smtClean="0">
                <a:solidFill>
                  <a:srgbClr val="A50021"/>
                </a:solidFill>
              </a:rPr>
              <a:t>甲吸热多</a:t>
            </a:r>
            <a:r>
              <a:rPr lang="en-US" smtClean="0">
                <a:solidFill>
                  <a:srgbClr val="A50021"/>
                </a:solidFill>
              </a:rPr>
              <a:t>,</a:t>
            </a:r>
            <a:r>
              <a:rPr lang="zh-CN" altLang="en-US" smtClean="0">
                <a:solidFill>
                  <a:srgbClr val="A50021"/>
                </a:solidFill>
              </a:rPr>
              <a:t>冷却效果好</a:t>
            </a:r>
            <a:r>
              <a:rPr lang="en-US" smtClean="0">
                <a:solidFill>
                  <a:srgbClr val="A50021"/>
                </a:solidFill>
              </a:rPr>
              <a:t>,</a:t>
            </a:r>
            <a:r>
              <a:rPr lang="zh-CN" altLang="en-US" smtClean="0">
                <a:solidFill>
                  <a:srgbClr val="A50021"/>
                </a:solidFill>
              </a:rPr>
              <a:t>所以甲液体更适合作汽车发动机的冷却液。</a:t>
            </a:r>
            <a:endParaRPr lang="zh-CN" altLang="en-US" smtClean="0">
              <a:solidFill>
                <a:srgbClr val="A50021"/>
              </a:solidFill>
            </a:endParaRPr>
          </a:p>
        </p:txBody>
      </p:sp>
      <p:pic>
        <p:nvPicPr>
          <p:cNvPr id="10" name="21JFA51.EPS" descr="id:2147501744;FounderCES"/>
          <p:cNvPicPr/>
          <p:nvPr/>
        </p:nvPicPr>
        <p:blipFill>
          <a:blip r:embed="rId2"/>
          <a:stretch>
            <a:fillRect/>
          </a:stretch>
        </p:blipFill>
        <p:spPr>
          <a:xfrm>
            <a:off x="1951802" y="2448779"/>
            <a:ext cx="3929090" cy="3052717"/>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643712"/>
            <a:ext cx="5143536" cy="230832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(3)</a:t>
            </a:r>
            <a:r>
              <a:rPr lang="zh-CN" altLang="en-US" sz="2400" smtClean="0"/>
              <a:t>若甲、乙液体从图</a:t>
            </a:r>
            <a:r>
              <a:rPr lang="en-US" sz="2400" smtClean="0"/>
              <a:t>(c)</a:t>
            </a:r>
            <a:r>
              <a:rPr lang="zh-CN" altLang="en-US" sz="2400" smtClean="0"/>
              <a:t>所示的初温分别升高到</a:t>
            </a:r>
            <a:r>
              <a:rPr lang="en-US" sz="2400" smtClean="0"/>
              <a:t>40 ℃</a:t>
            </a:r>
            <a:r>
              <a:rPr lang="zh-CN" altLang="en-US" sz="2400" smtClean="0"/>
              <a:t>和</a:t>
            </a:r>
            <a:r>
              <a:rPr lang="en-US" sz="2400" smtClean="0"/>
              <a:t>35 ℃,</a:t>
            </a:r>
            <a:r>
              <a:rPr lang="zh-CN" altLang="en-US" sz="2400" smtClean="0"/>
              <a:t>吸收热量之比为</a:t>
            </a:r>
            <a:r>
              <a:rPr lang="en-US" sz="2400" smtClean="0"/>
              <a:t>2∶1,</a:t>
            </a:r>
            <a:r>
              <a:rPr lang="zh-CN" altLang="en-US" sz="2400" smtClean="0"/>
              <a:t>则甲、乙液体的比热容之比为</a:t>
            </a:r>
            <a:r>
              <a:rPr lang="zh-CN" altLang="en-US" sz="2400" i="1" u="sng" smtClean="0"/>
              <a:t>　　　　</a:t>
            </a:r>
            <a:r>
              <a:rPr lang="zh-CN" altLang="en-US" sz="2400" smtClean="0"/>
              <a:t>。</a:t>
            </a:r>
            <a:r>
              <a:rPr lang="en-US" sz="2400" smtClean="0"/>
              <a:t> </a:t>
            </a:r>
            <a:endParaRPr lang="zh-CN" altLang="en-US" sz="2400"/>
          </a:p>
        </p:txBody>
      </p:sp>
      <p:pic>
        <p:nvPicPr>
          <p:cNvPr id="13" name="21JFA51.EPS" descr="id:2147501744;FounderCES"/>
          <p:cNvPicPr/>
          <p:nvPr/>
        </p:nvPicPr>
        <p:blipFill>
          <a:blip r:embed="rId2"/>
          <a:stretch>
            <a:fillRect/>
          </a:stretch>
        </p:blipFill>
        <p:spPr>
          <a:xfrm>
            <a:off x="1880364" y="2929728"/>
            <a:ext cx="3857652" cy="2997213"/>
          </a:xfrm>
          <a:prstGeom prst="rect">
            <a:avLst/>
          </a:prstGeom>
        </p:spPr>
      </p:pic>
      <p:sp>
        <p:nvSpPr>
          <p:cNvPr id="4" name="TextBox 26"/>
          <p:cNvSpPr txBox="1">
            <a:spLocks noChangeArrowheads="1"/>
          </p:cNvSpPr>
          <p:nvPr/>
        </p:nvSpPr>
        <p:spPr bwMode="auto">
          <a:xfrm>
            <a:off x="6166644" y="658540"/>
            <a:ext cx="5572164" cy="3950688"/>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 </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3∶2</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zh-CN" altLang="en-US" smtClean="0">
              <a:solidFill>
                <a:srgbClr val="A50021"/>
              </a:solidFill>
            </a:endParaRPr>
          </a:p>
        </p:txBody>
      </p:sp>
      <p:graphicFrame>
        <p:nvGraphicFramePr>
          <p:cNvPr id="71682" name="Object 2"/>
          <p:cNvGraphicFramePr>
            <a:graphicFrameLocks noChangeAspect="1"/>
          </p:cNvGraphicFramePr>
          <p:nvPr/>
        </p:nvGraphicFramePr>
        <p:xfrm>
          <a:off x="6238082" y="1143778"/>
          <a:ext cx="5429288" cy="4094163"/>
        </p:xfrm>
        <a:graphic>
          <a:graphicData uri="http://schemas.openxmlformats.org/presentationml/2006/ole">
            <mc:AlternateContent>
              <mc:Choice xmlns:v="urn:schemas-microsoft-com:vml" Requires="v">
                <p:oleObj spid="_x0000_s1044" name="文档" r:id="rId3" imgW="5522595" imgH="4146550" progId="Word.Document.12">
                  <p:embed/>
                </p:oleObj>
              </mc:Choice>
              <mc:Fallback>
                <p:oleObj name="文档" r:id="rId3" imgW="5522595" imgH="4146550" progId="Word.Document.12">
                  <p:embed/>
                  <p:pic>
                    <p:nvPicPr>
                      <p:cNvPr id="0" name="OLE substitute image"/>
                      <p:cNvPicPr/>
                      <p:nvPr/>
                    </p:nvPicPr>
                    <p:blipFill>
                      <a:blip r:embed="rId4"/>
                      <a:stretch>
                        <a:fillRect/>
                      </a:stretch>
                    </p:blipFill>
                    <p:spPr>
                      <a:xfrm>
                        <a:off x="6238082" y="1143778"/>
                        <a:ext cx="5429288" cy="4094163"/>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71682"/>
                                        </p:tgtEl>
                                        <p:attrNameLst>
                                          <p:attrName>style.visibility</p:attrName>
                                        </p:attrNameLst>
                                      </p:cBhvr>
                                      <p:to>
                                        <p:strVal val="visible"/>
                                      </p:to>
                                    </p:set>
                                    <p:animEffect transition="in" filter="fade">
                                      <p:cBhvr>
                                        <p:cTn id="12" dur="500"/>
                                        <p:tgtEl>
                                          <p:spTgt spid="716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文本框 16"/>
          <p:cNvSpPr txBox="1">
            <a:spLocks noChangeArrowheads="1"/>
          </p:cNvSpPr>
          <p:nvPr/>
        </p:nvSpPr>
        <p:spPr bwMode="auto">
          <a:xfrm>
            <a:off x="951670" y="656416"/>
            <a:ext cx="10644262"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考点二　内能</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6" name="TextBox 5"/>
          <p:cNvSpPr txBox="1"/>
          <p:nvPr/>
        </p:nvSpPr>
        <p:spPr>
          <a:xfrm>
            <a:off x="951670" y="1299358"/>
            <a:ext cx="11001452" cy="1754326"/>
          </a:xfrm>
          <a:prstGeom prst="rect">
            <a:avLst/>
          </a:prstGeom>
          <a:noFill/>
        </p:spPr>
        <p:txBody>
          <a:bodyPr wrap="square" rtlCol="0">
            <a:spAutoFit/>
          </a:bodyPr>
          <a:lstStyle/>
          <a:p>
            <a:pPr>
              <a:lnSpc>
                <a:spcPct val="150000"/>
              </a:lnSpc>
            </a:pPr>
            <a:r>
              <a:rPr lang="en-US" b="1" smtClean="0"/>
              <a:t>1.</a:t>
            </a:r>
            <a:r>
              <a:rPr lang="zh-CN" altLang="en-US" b="1" smtClean="0"/>
              <a:t>定义</a:t>
            </a:r>
            <a:r>
              <a:rPr lang="en-US" b="1" smtClean="0"/>
              <a:t>:</a:t>
            </a:r>
            <a:r>
              <a:rPr lang="zh-CN" altLang="en-US" smtClean="0"/>
              <a:t>构成物体的所有分子</a:t>
            </a:r>
            <a:r>
              <a:rPr lang="en-US" smtClean="0"/>
              <a:t>,</a:t>
            </a:r>
            <a:r>
              <a:rPr lang="zh-CN" altLang="en-US" smtClean="0"/>
              <a:t>其热运动的动能与分子势能的总和</a:t>
            </a:r>
            <a:r>
              <a:rPr lang="en-US" smtClean="0"/>
              <a:t>,</a:t>
            </a:r>
            <a:r>
              <a:rPr lang="zh-CN" altLang="en-US" smtClean="0"/>
              <a:t>叫物体的内能。</a:t>
            </a:r>
            <a:endParaRPr lang="zh-CN" altLang="en-US" smtClean="0"/>
          </a:p>
          <a:p>
            <a:pPr>
              <a:lnSpc>
                <a:spcPct val="150000"/>
              </a:lnSpc>
            </a:pPr>
            <a:r>
              <a:rPr lang="en-US" smtClean="0"/>
              <a:t>(1)</a:t>
            </a:r>
            <a:r>
              <a:rPr lang="zh-CN" altLang="en-US" smtClean="0"/>
              <a:t>一切物体</a:t>
            </a:r>
            <a:r>
              <a:rPr lang="en-US" smtClean="0"/>
              <a:t>,</a:t>
            </a:r>
            <a:r>
              <a:rPr lang="zh-CN" altLang="en-US" smtClean="0"/>
              <a:t>不论温度高低都具有内能。</a:t>
            </a:r>
            <a:endParaRPr lang="zh-CN" altLang="en-US" smtClean="0"/>
          </a:p>
          <a:p>
            <a:pPr>
              <a:lnSpc>
                <a:spcPct val="150000"/>
              </a:lnSpc>
            </a:pPr>
            <a:r>
              <a:rPr lang="en-US" smtClean="0"/>
              <a:t>(2)</a:t>
            </a:r>
            <a:r>
              <a:rPr lang="zh-CN" altLang="en-US" smtClean="0"/>
              <a:t>同一个物体</a:t>
            </a:r>
            <a:r>
              <a:rPr lang="en-US" smtClean="0"/>
              <a:t>,</a:t>
            </a:r>
            <a:r>
              <a:rPr lang="zh-CN" altLang="en-US" smtClean="0"/>
              <a:t>温度越高</a:t>
            </a:r>
            <a:r>
              <a:rPr lang="en-US" smtClean="0"/>
              <a:t>,</a:t>
            </a:r>
            <a:r>
              <a:rPr lang="zh-CN" altLang="en-US" smtClean="0"/>
              <a:t>它具有的内能越</a:t>
            </a:r>
            <a:r>
              <a:rPr lang="zh-CN" altLang="en-US" i="1" u="sng" smtClean="0"/>
              <a:t>　  　　</a:t>
            </a:r>
            <a:r>
              <a:rPr lang="zh-CN" altLang="en-US" smtClean="0"/>
              <a:t>。</a:t>
            </a:r>
            <a:r>
              <a:rPr lang="en-US" smtClean="0"/>
              <a:t> </a:t>
            </a:r>
            <a:endParaRPr lang="zh-CN" altLang="en-US"/>
          </a:p>
        </p:txBody>
      </p:sp>
      <p:sp>
        <p:nvSpPr>
          <p:cNvPr id="7" name="Rectangle 14"/>
          <p:cNvSpPr>
            <a:spLocks noChangeArrowheads="1"/>
          </p:cNvSpPr>
          <p:nvPr/>
        </p:nvSpPr>
        <p:spPr bwMode="auto">
          <a:xfrm>
            <a:off x="6745771" y="2396625"/>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大</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572274"/>
            <a:ext cx="10644262" cy="621773"/>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ct val="150000"/>
              </a:lnSpc>
            </a:pPr>
            <a:r>
              <a:rPr lang="zh-CN" altLang="en-US" sz="2600" b="1" spc="150" smtClean="0">
                <a:solidFill>
                  <a:srgbClr val="18B48F"/>
                </a:solidFill>
                <a:latin typeface="微软雅黑" panose="020b0503020204020204" pitchFamily="34" charset="-122"/>
                <a:ea typeface="微软雅黑" panose="020b0503020204020204" pitchFamily="34" charset="-122"/>
              </a:rPr>
              <a:t>◀ 实验拓展 ▶</a:t>
            </a:r>
            <a:endParaRPr lang="en-US" altLang="zh-CN" sz="2600" spc="150" smtClean="0">
              <a:solidFill>
                <a:srgbClr val="18B48F"/>
              </a:solidFill>
              <a:latin typeface="微软雅黑" panose="020b0503020204020204" pitchFamily="34" charset="-122"/>
              <a:ea typeface="微软雅黑" panose="020b0503020204020204" pitchFamily="34" charset="-122"/>
            </a:endParaRPr>
          </a:p>
        </p:txBody>
      </p:sp>
      <p:sp>
        <p:nvSpPr>
          <p:cNvPr id="3" name="TextBox 15"/>
          <p:cNvSpPr txBox="1"/>
          <p:nvPr/>
        </p:nvSpPr>
        <p:spPr>
          <a:xfrm>
            <a:off x="951670" y="1215216"/>
            <a:ext cx="10787138" cy="2288694"/>
          </a:xfrm>
          <a:prstGeom prst="rect">
            <a:avLst/>
          </a:prstGeom>
          <a:noFill/>
        </p:spPr>
        <p:txBody>
          <a:bodyPr wrap="square" lIns="36000" tIns="36000" rIns="36000" bIns="3600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(4)</a:t>
            </a:r>
            <a:r>
              <a:rPr lang="zh-CN" altLang="en-US" sz="2400" smtClean="0"/>
              <a:t>实验中除了天平、温度计外</a:t>
            </a:r>
            <a:r>
              <a:rPr lang="en-US" sz="2400" smtClean="0"/>
              <a:t>,</a:t>
            </a:r>
            <a:r>
              <a:rPr lang="zh-CN" altLang="en-US" sz="2400" smtClean="0"/>
              <a:t>我们还需要的测量工具是</a:t>
            </a:r>
            <a:r>
              <a:rPr lang="zh-CN" altLang="en-US" sz="2400" i="1" u="sng" smtClean="0"/>
              <a:t>　　　　</a:t>
            </a:r>
            <a:r>
              <a:rPr lang="zh-CN" altLang="en-US" sz="2400" smtClean="0"/>
              <a:t>。</a:t>
            </a:r>
            <a:r>
              <a:rPr lang="en-US" sz="2400" smtClean="0"/>
              <a:t> </a:t>
            </a:r>
            <a:endParaRPr lang="zh-CN" altLang="en-US" sz="2400" smtClean="0"/>
          </a:p>
          <a:p>
            <a:pPr>
              <a:lnSpc>
                <a:spcPct val="150000"/>
              </a:lnSpc>
            </a:pPr>
            <a:r>
              <a:rPr lang="en-US" sz="2400" smtClean="0"/>
              <a:t>(5)</a:t>
            </a:r>
            <a:r>
              <a:rPr lang="zh-CN" altLang="en-US" sz="2400" smtClean="0"/>
              <a:t>如果要使甲液体和乙液体升高的温度相同</a:t>
            </a:r>
            <a:r>
              <a:rPr lang="en-US" sz="2400" smtClean="0"/>
              <a:t>,</a:t>
            </a:r>
            <a:r>
              <a:rPr lang="zh-CN" altLang="en-US" sz="2400" smtClean="0"/>
              <a:t>就要给</a:t>
            </a:r>
            <a:r>
              <a:rPr lang="zh-CN" altLang="en-US" sz="2400" i="1" u="sng" smtClean="0"/>
              <a:t>　　  　　</a:t>
            </a:r>
            <a:r>
              <a:rPr lang="zh-CN" altLang="en-US" sz="2400" smtClean="0"/>
              <a:t>加热更长的时间</a:t>
            </a:r>
            <a:r>
              <a:rPr lang="en-US" sz="2400" smtClean="0"/>
              <a:t>,</a:t>
            </a:r>
            <a:r>
              <a:rPr lang="zh-CN" altLang="en-US" sz="2400" smtClean="0"/>
              <a:t>此时甲液体吸收的热量</a:t>
            </a:r>
            <a:r>
              <a:rPr lang="zh-CN" altLang="en-US" sz="2400" i="1" u="sng" smtClean="0"/>
              <a:t>　　　　</a:t>
            </a:r>
            <a:r>
              <a:rPr lang="en-US" sz="2400" smtClean="0"/>
              <a:t>(</a:t>
            </a:r>
            <a:r>
              <a:rPr lang="zh-CN" altLang="en-US" sz="2400" smtClean="0"/>
              <a:t>选填“大于”“小于”或“等于”</a:t>
            </a:r>
            <a:r>
              <a:rPr lang="en-US" sz="2400" smtClean="0"/>
              <a:t>)</a:t>
            </a:r>
            <a:r>
              <a:rPr lang="zh-CN" altLang="en-US" sz="2400" smtClean="0"/>
              <a:t>乙液体吸收的热量。</a:t>
            </a:r>
            <a:r>
              <a:rPr lang="en-US" sz="2400" smtClean="0"/>
              <a:t> </a:t>
            </a:r>
            <a:endParaRPr lang="zh-CN" altLang="en-US" sz="2400"/>
          </a:p>
        </p:txBody>
      </p:sp>
      <p:sp>
        <p:nvSpPr>
          <p:cNvPr id="9" name="Rectangle 14"/>
          <p:cNvSpPr>
            <a:spLocks noChangeArrowheads="1"/>
          </p:cNvSpPr>
          <p:nvPr/>
        </p:nvSpPr>
        <p:spPr bwMode="auto">
          <a:xfrm>
            <a:off x="8652573" y="1215216"/>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停表</a:t>
            </a:r>
            <a:endParaRPr lang="zh-CN" altLang="en-US" b="1" smtClean="0">
              <a:solidFill>
                <a:srgbClr val="A50021"/>
              </a:solidFill>
            </a:endParaRPr>
          </a:p>
        </p:txBody>
      </p:sp>
      <p:sp>
        <p:nvSpPr>
          <p:cNvPr id="14" name="Rectangle 14"/>
          <p:cNvSpPr>
            <a:spLocks noChangeArrowheads="1"/>
          </p:cNvSpPr>
          <p:nvPr/>
        </p:nvSpPr>
        <p:spPr bwMode="auto">
          <a:xfrm>
            <a:off x="8059044" y="1786720"/>
            <a:ext cx="1107996"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甲液体</a:t>
            </a:r>
            <a:endParaRPr lang="zh-CN" altLang="en-US" b="1" smtClean="0">
              <a:solidFill>
                <a:srgbClr val="A50021"/>
              </a:solidFill>
            </a:endParaRPr>
          </a:p>
        </p:txBody>
      </p:sp>
      <p:sp>
        <p:nvSpPr>
          <p:cNvPr id="15" name="Rectangle 14"/>
          <p:cNvSpPr>
            <a:spLocks noChangeArrowheads="1"/>
          </p:cNvSpPr>
          <p:nvPr/>
        </p:nvSpPr>
        <p:spPr bwMode="auto">
          <a:xfrm>
            <a:off x="4237818" y="2325187"/>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大于</a:t>
            </a:r>
            <a:endParaRPr lang="zh-CN" altLang="en-US" b="1" smtClean="0">
              <a:solidFill>
                <a:srgbClr val="A50021"/>
              </a:solidFill>
            </a:endParaRPr>
          </a:p>
        </p:txBody>
      </p:sp>
      <p:sp>
        <p:nvSpPr>
          <p:cNvPr id="16" name="矩形 15"/>
          <p:cNvSpPr/>
          <p:nvPr/>
        </p:nvSpPr>
        <p:spPr>
          <a:xfrm>
            <a:off x="5595140" y="5144306"/>
            <a:ext cx="1168910" cy="646331"/>
          </a:xfrm>
          <a:prstGeom prst="rect">
            <a:avLst/>
          </a:prstGeom>
        </p:spPr>
        <p:txBody>
          <a:bodyPr wrap="none">
            <a:spAutoFit/>
          </a:bodyPr>
          <a:lstStyle/>
          <a:p>
            <a:pPr>
              <a:lnSpc>
                <a:spcPct val="150000"/>
              </a:lnSpc>
            </a:pPr>
            <a:r>
              <a:rPr lang="zh-CN" altLang="en-US" smtClean="0"/>
              <a:t>图</a:t>
            </a:r>
            <a:r>
              <a:rPr lang="en-US" smtClean="0"/>
              <a:t>13</a:t>
            </a:r>
            <a:r>
              <a:rPr lang="en-US" i="1" smtClean="0"/>
              <a:t>-</a:t>
            </a:r>
            <a:r>
              <a:rPr lang="en-US" smtClean="0"/>
              <a:t>7</a:t>
            </a:r>
            <a:endParaRPr lang="zh-CN" altLang="en-US" smtClean="0"/>
          </a:p>
        </p:txBody>
      </p:sp>
      <p:pic>
        <p:nvPicPr>
          <p:cNvPr id="17" name="21JFA51.EPS" descr="id:2147501744;FounderCES"/>
          <p:cNvPicPr/>
          <p:nvPr/>
        </p:nvPicPr>
        <p:blipFill>
          <a:blip r:embed="rId2"/>
          <a:stretch>
            <a:fillRect/>
          </a:stretch>
        </p:blipFill>
        <p:spPr>
          <a:xfrm>
            <a:off x="7309652" y="3072604"/>
            <a:ext cx="2729967" cy="2121055"/>
          </a:xfrm>
          <a:prstGeom prst="rect">
            <a:avLst/>
          </a:prstGeom>
        </p:spPr>
      </p:pic>
      <p:pic>
        <p:nvPicPr>
          <p:cNvPr id="18" name="21JFA50.EPS" descr="id:2147501737;FounderCES"/>
          <p:cNvPicPr/>
          <p:nvPr/>
        </p:nvPicPr>
        <p:blipFill>
          <a:blip r:embed="rId3"/>
          <a:stretch>
            <a:fillRect/>
          </a:stretch>
        </p:blipFill>
        <p:spPr>
          <a:xfrm>
            <a:off x="2666182" y="3144042"/>
            <a:ext cx="4424588" cy="1971280"/>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4" grpId="0"/>
      <p:bldP spid="15" grpId="0"/>
    </p:bldLst>
  </p:timing>
</p:sld>
</file>

<file path=ppt/slides/slide4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643712"/>
            <a:ext cx="10715700" cy="5078313"/>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t>例</a:t>
            </a:r>
            <a:r>
              <a:rPr lang="en-US" altLang="zh-CN" sz="2400" b="1" smtClean="0"/>
              <a:t>2  </a:t>
            </a:r>
            <a:r>
              <a:rPr lang="zh-CN" altLang="en-US" sz="2400" smtClean="0"/>
              <a:t>林红是一个喜欢思考的同学</a:t>
            </a:r>
            <a:r>
              <a:rPr lang="en-US" sz="2400" smtClean="0"/>
              <a:t>,</a:t>
            </a:r>
            <a:r>
              <a:rPr lang="zh-CN" altLang="en-US" sz="2400" smtClean="0"/>
              <a:t>她随家人到海边玩耍时</a:t>
            </a:r>
            <a:r>
              <a:rPr lang="en-US" sz="2400" smtClean="0"/>
              <a:t>,</a:t>
            </a:r>
            <a:r>
              <a:rPr lang="zh-CN" altLang="en-US" sz="2400" smtClean="0"/>
              <a:t>发现阳光下的海水和岸边的沙子温度相差很大</a:t>
            </a:r>
            <a:r>
              <a:rPr lang="en-US" sz="2400" smtClean="0"/>
              <a:t>,</a:t>
            </a:r>
            <a:r>
              <a:rPr lang="zh-CN" altLang="en-US" sz="2400" smtClean="0"/>
              <a:t>于是她进行了一次实验探究。她带回一些岸边的沙子想比较沙子和水这两种物质吸热能力的差异</a:t>
            </a:r>
            <a:r>
              <a:rPr lang="en-US" sz="2400" smtClean="0"/>
              <a:t>,</a:t>
            </a:r>
            <a:r>
              <a:rPr lang="zh-CN" altLang="en-US" sz="2400" smtClean="0"/>
              <a:t>设计了如图</a:t>
            </a:r>
            <a:r>
              <a:rPr lang="en-US" sz="2400" smtClean="0"/>
              <a:t>13-8</a:t>
            </a:r>
            <a:r>
              <a:rPr lang="zh-CN" altLang="en-US" sz="2400" smtClean="0"/>
              <a:t>所示的实验装置</a:t>
            </a:r>
            <a:r>
              <a:rPr lang="en-US" sz="2400" smtClean="0"/>
              <a:t>,</a:t>
            </a:r>
            <a:r>
              <a:rPr lang="zh-CN" altLang="en-US" sz="2400" smtClean="0"/>
              <a:t>在两个相同的烧杯中分别装有质量、初温都相同的水和沙子</a:t>
            </a:r>
            <a:r>
              <a:rPr lang="en-US" sz="2400" smtClean="0"/>
              <a:t>,</a:t>
            </a:r>
            <a:r>
              <a:rPr lang="zh-CN" altLang="en-US" sz="2400" smtClean="0"/>
              <a:t>用两个相同的酒精灯对其加热。</a:t>
            </a:r>
            <a:endParaRPr lang="zh-CN" altLang="en-US" sz="2400" smtClean="0"/>
          </a:p>
          <a:p>
            <a:pPr>
              <a:lnSpc>
                <a:spcPct val="150000"/>
              </a:lnSpc>
            </a:pPr>
            <a:r>
              <a:rPr lang="en-US" sz="2400" smtClean="0"/>
              <a:t>(1)</a:t>
            </a:r>
            <a:r>
              <a:rPr lang="zh-CN" altLang="en-US" sz="2400" smtClean="0"/>
              <a:t>在实验时要控制</a:t>
            </a:r>
            <a:r>
              <a:rPr lang="zh-CN" altLang="en-US" sz="2400" i="1" u="sng" smtClean="0"/>
              <a:t>　　　  　　</a:t>
            </a:r>
            <a:r>
              <a:rPr lang="zh-CN" altLang="en-US" sz="2400" smtClean="0"/>
              <a:t>相同就可以确定水和沙子吸收了相同的热量</a:t>
            </a:r>
            <a:r>
              <a:rPr lang="en-US" sz="2400" smtClean="0"/>
              <a:t>;</a:t>
            </a:r>
            <a:r>
              <a:rPr lang="zh-CN" altLang="en-US" sz="2400" smtClean="0"/>
              <a:t>加热完成后只要比较它们</a:t>
            </a:r>
            <a:r>
              <a:rPr lang="zh-CN" altLang="en-US" sz="2400" i="1" u="sng" smtClean="0"/>
              <a:t>　　       　　</a:t>
            </a:r>
            <a:r>
              <a:rPr lang="zh-CN" altLang="en-US" sz="2400" smtClean="0"/>
              <a:t>的多少就可以比</a:t>
            </a:r>
            <a:endParaRPr lang="en-US" altLang="zh-CN" sz="2400" smtClean="0"/>
          </a:p>
          <a:p>
            <a:pPr>
              <a:lnSpc>
                <a:spcPct val="150000"/>
              </a:lnSpc>
            </a:pPr>
            <a:r>
              <a:rPr lang="zh-CN" altLang="en-US" sz="2400" smtClean="0"/>
              <a:t>较出沙子和水吸热能力的差异。</a:t>
            </a:r>
            <a:r>
              <a:rPr lang="en-US" sz="2400" smtClean="0"/>
              <a:t>(</a:t>
            </a:r>
            <a:r>
              <a:rPr lang="zh-CN" altLang="en-US" sz="2400" smtClean="0"/>
              <a:t>均选填“加热时间”</a:t>
            </a:r>
            <a:endParaRPr lang="en-US" altLang="zh-CN" sz="2400" smtClean="0"/>
          </a:p>
          <a:p>
            <a:pPr>
              <a:lnSpc>
                <a:spcPct val="150000"/>
              </a:lnSpc>
            </a:pPr>
            <a:r>
              <a:rPr lang="zh-CN" altLang="en-US" sz="2400" smtClean="0"/>
              <a:t>或“温度变化”</a:t>
            </a:r>
            <a:r>
              <a:rPr lang="en-US" sz="2400" smtClean="0"/>
              <a:t>) </a:t>
            </a:r>
            <a:endParaRPr lang="zh-CN" altLang="en-US" sz="2400"/>
          </a:p>
        </p:txBody>
      </p:sp>
      <p:sp>
        <p:nvSpPr>
          <p:cNvPr id="4" name="矩形 3"/>
          <p:cNvSpPr/>
          <p:nvPr/>
        </p:nvSpPr>
        <p:spPr>
          <a:xfrm>
            <a:off x="9111108" y="6073000"/>
            <a:ext cx="1168910" cy="461665"/>
          </a:xfrm>
          <a:prstGeom prst="rect">
            <a:avLst/>
          </a:prstGeom>
        </p:spPr>
        <p:txBody>
          <a:bodyPr wrap="none">
            <a:spAutoFit/>
          </a:bodyPr>
          <a:lstStyle/>
          <a:p>
            <a:r>
              <a:rPr lang="zh-CN" altLang="en-US" smtClean="0"/>
              <a:t>图</a:t>
            </a:r>
            <a:r>
              <a:rPr lang="en-US" smtClean="0"/>
              <a:t>13-8</a:t>
            </a:r>
            <a:endParaRPr lang="zh-CN" altLang="en-US"/>
          </a:p>
        </p:txBody>
      </p:sp>
      <p:pic>
        <p:nvPicPr>
          <p:cNvPr id="5" name="A94.EPS" descr="id:2147501765;FounderCES"/>
          <p:cNvPicPr/>
          <p:nvPr/>
        </p:nvPicPr>
        <p:blipFill>
          <a:blip r:embed="rId2"/>
          <a:stretch>
            <a:fillRect/>
          </a:stretch>
        </p:blipFill>
        <p:spPr>
          <a:xfrm>
            <a:off x="8468166" y="4001298"/>
            <a:ext cx="2341948" cy="2040070"/>
          </a:xfrm>
          <a:prstGeom prst="rect">
            <a:avLst/>
          </a:prstGeom>
        </p:spPr>
      </p:pic>
      <p:sp>
        <p:nvSpPr>
          <p:cNvPr id="6" name="Rectangle 14"/>
          <p:cNvSpPr>
            <a:spLocks noChangeArrowheads="1"/>
          </p:cNvSpPr>
          <p:nvPr/>
        </p:nvSpPr>
        <p:spPr bwMode="auto">
          <a:xfrm>
            <a:off x="3809190" y="3396757"/>
            <a:ext cx="141577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加热时间</a:t>
            </a:r>
            <a:endParaRPr lang="zh-CN" altLang="en-US">
              <a:solidFill>
                <a:srgbClr val="A50021"/>
              </a:solidFill>
            </a:endParaRPr>
          </a:p>
        </p:txBody>
      </p:sp>
      <p:sp>
        <p:nvSpPr>
          <p:cNvPr id="7" name="Rectangle 14"/>
          <p:cNvSpPr>
            <a:spLocks noChangeArrowheads="1"/>
          </p:cNvSpPr>
          <p:nvPr/>
        </p:nvSpPr>
        <p:spPr bwMode="auto">
          <a:xfrm>
            <a:off x="4309256" y="3968261"/>
            <a:ext cx="141577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温度变化</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4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643712"/>
            <a:ext cx="10715700"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(2)</a:t>
            </a:r>
            <a:r>
              <a:rPr lang="zh-CN" altLang="en-US" sz="2400" smtClean="0"/>
              <a:t>在两烧杯上方分别盖上玻璃片</a:t>
            </a:r>
            <a:r>
              <a:rPr lang="en-US" sz="2400" smtClean="0"/>
              <a:t>,</a:t>
            </a:r>
            <a:r>
              <a:rPr lang="zh-CN" altLang="en-US" sz="2400" smtClean="0"/>
              <a:t>过一会儿发现装水烧杯上方的玻璃片内侧有小水珠</a:t>
            </a:r>
            <a:r>
              <a:rPr lang="en-US" sz="2400" smtClean="0"/>
              <a:t>,</a:t>
            </a:r>
            <a:r>
              <a:rPr lang="zh-CN" altLang="en-US" sz="2400" smtClean="0"/>
              <a:t>用手摸两个玻璃片</a:t>
            </a:r>
            <a:r>
              <a:rPr lang="en-US" sz="2400" smtClean="0"/>
              <a:t>,</a:t>
            </a:r>
            <a:r>
              <a:rPr lang="zh-CN" altLang="en-US" sz="2400" smtClean="0"/>
              <a:t>发现装</a:t>
            </a:r>
            <a:r>
              <a:rPr lang="zh-CN" altLang="en-US" sz="2400" i="1" u="sng" smtClean="0"/>
              <a:t>　　　　</a:t>
            </a:r>
            <a:r>
              <a:rPr lang="en-US" sz="2400" smtClean="0"/>
              <a:t>(</a:t>
            </a:r>
            <a:r>
              <a:rPr lang="zh-CN" altLang="en-US" sz="2400" smtClean="0"/>
              <a:t>选填“水”或“沙子”</a:t>
            </a:r>
            <a:r>
              <a:rPr lang="en-US" sz="2400" smtClean="0"/>
              <a:t>)</a:t>
            </a:r>
            <a:r>
              <a:rPr lang="zh-CN" altLang="en-US" sz="2400" smtClean="0"/>
              <a:t>烧杯上方的玻璃片温度比较高</a:t>
            </a:r>
            <a:r>
              <a:rPr lang="en-US" sz="2400" smtClean="0"/>
              <a:t>,</a:t>
            </a:r>
            <a:r>
              <a:rPr lang="zh-CN" altLang="en-US" sz="2400" smtClean="0"/>
              <a:t>原因是</a:t>
            </a:r>
            <a:r>
              <a:rPr lang="zh-CN" altLang="en-US" sz="2400" i="1" u="sng" smtClean="0"/>
              <a:t>　    　　　　　　　</a:t>
            </a:r>
            <a:r>
              <a:rPr lang="zh-CN" altLang="en-US" sz="2400" smtClean="0"/>
              <a:t>。</a:t>
            </a:r>
            <a:endParaRPr lang="zh-CN" altLang="en-US" sz="2400"/>
          </a:p>
        </p:txBody>
      </p:sp>
      <p:sp>
        <p:nvSpPr>
          <p:cNvPr id="4" name="矩形 3"/>
          <p:cNvSpPr/>
          <p:nvPr/>
        </p:nvSpPr>
        <p:spPr>
          <a:xfrm>
            <a:off x="5166512" y="4572802"/>
            <a:ext cx="1168910" cy="461665"/>
          </a:xfrm>
          <a:prstGeom prst="rect">
            <a:avLst/>
          </a:prstGeom>
        </p:spPr>
        <p:txBody>
          <a:bodyPr wrap="none">
            <a:spAutoFit/>
          </a:bodyPr>
          <a:lstStyle/>
          <a:p>
            <a:r>
              <a:rPr lang="zh-CN" altLang="en-US" smtClean="0"/>
              <a:t>图</a:t>
            </a:r>
            <a:r>
              <a:rPr lang="en-US" smtClean="0"/>
              <a:t>13-8</a:t>
            </a:r>
            <a:endParaRPr lang="zh-CN" altLang="en-US"/>
          </a:p>
        </p:txBody>
      </p:sp>
      <p:pic>
        <p:nvPicPr>
          <p:cNvPr id="5" name="A94.EPS" descr="id:2147501765;FounderCES"/>
          <p:cNvPicPr/>
          <p:nvPr/>
        </p:nvPicPr>
        <p:blipFill>
          <a:blip r:embed="rId2"/>
          <a:stretch>
            <a:fillRect/>
          </a:stretch>
        </p:blipFill>
        <p:spPr>
          <a:xfrm>
            <a:off x="4523570" y="2501100"/>
            <a:ext cx="2341948" cy="2040070"/>
          </a:xfrm>
          <a:prstGeom prst="rect">
            <a:avLst/>
          </a:prstGeom>
        </p:spPr>
      </p:pic>
      <p:sp>
        <p:nvSpPr>
          <p:cNvPr id="6" name="Rectangle 14"/>
          <p:cNvSpPr>
            <a:spLocks noChangeArrowheads="1"/>
          </p:cNvSpPr>
          <p:nvPr/>
        </p:nvSpPr>
        <p:spPr bwMode="auto">
          <a:xfrm>
            <a:off x="5523702" y="1215216"/>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水</a:t>
            </a:r>
            <a:endParaRPr lang="zh-CN" altLang="en-US">
              <a:solidFill>
                <a:srgbClr val="A50021"/>
              </a:solidFill>
            </a:endParaRPr>
          </a:p>
        </p:txBody>
      </p:sp>
      <p:sp>
        <p:nvSpPr>
          <p:cNvPr id="7" name="Rectangle 14"/>
          <p:cNvSpPr>
            <a:spLocks noChangeArrowheads="1"/>
          </p:cNvSpPr>
          <p:nvPr/>
        </p:nvSpPr>
        <p:spPr bwMode="auto">
          <a:xfrm>
            <a:off x="4452132" y="1753683"/>
            <a:ext cx="233910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水蒸气液化放热</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4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643712"/>
            <a:ext cx="10715700"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(3)</a:t>
            </a:r>
            <a:r>
              <a:rPr lang="zh-CN" altLang="en-US" sz="2400" smtClean="0"/>
              <a:t>林红同学根据实验数据绘制出这两种物质的温度随加热时间变化的图线</a:t>
            </a:r>
            <a:r>
              <a:rPr lang="en-US" sz="2400" smtClean="0"/>
              <a:t>,</a:t>
            </a:r>
            <a:r>
              <a:rPr lang="zh-CN" altLang="en-US" sz="2400" smtClean="0"/>
              <a:t>如图</a:t>
            </a:r>
            <a:r>
              <a:rPr lang="en-US" sz="2400" smtClean="0"/>
              <a:t>13-9</a:t>
            </a:r>
            <a:r>
              <a:rPr lang="zh-CN" altLang="en-US" sz="2400" smtClean="0"/>
              <a:t>所示</a:t>
            </a:r>
            <a:r>
              <a:rPr lang="en-US" sz="2400" smtClean="0"/>
              <a:t>,</a:t>
            </a:r>
            <a:r>
              <a:rPr lang="zh-CN" altLang="en-US" sz="2400" smtClean="0"/>
              <a:t>则图中</a:t>
            </a:r>
            <a:r>
              <a:rPr lang="zh-CN" altLang="en-US" sz="2400" i="1" u="sng" smtClean="0"/>
              <a:t>　　　　</a:t>
            </a:r>
            <a:r>
              <a:rPr lang="en-US" sz="2400" smtClean="0"/>
              <a:t>(</a:t>
            </a:r>
            <a:r>
              <a:rPr lang="zh-CN" altLang="en-US" sz="2400" smtClean="0"/>
              <a:t>选填“</a:t>
            </a:r>
            <a:r>
              <a:rPr lang="en-US" sz="2400" i="1" smtClean="0"/>
              <a:t>a</a:t>
            </a:r>
            <a:r>
              <a:rPr lang="zh-CN" altLang="en-US" sz="2400" smtClean="0"/>
              <a:t>”或“</a:t>
            </a:r>
            <a:r>
              <a:rPr lang="en-US" sz="2400" i="1" smtClean="0"/>
              <a:t>b</a:t>
            </a:r>
            <a:r>
              <a:rPr lang="zh-CN" altLang="en-US" sz="2400" smtClean="0"/>
              <a:t>”</a:t>
            </a:r>
            <a:r>
              <a:rPr lang="en-US" sz="2400" smtClean="0"/>
              <a:t>)</a:t>
            </a:r>
            <a:r>
              <a:rPr lang="zh-CN" altLang="en-US" sz="2400" smtClean="0"/>
              <a:t>是沙子吸热升温的图线。</a:t>
            </a:r>
            <a:r>
              <a:rPr lang="en-US" sz="2400" smtClean="0"/>
              <a:t> </a:t>
            </a:r>
            <a:endParaRPr lang="zh-CN" altLang="en-US" sz="2400" smtClean="0"/>
          </a:p>
          <a:p>
            <a:pPr>
              <a:lnSpc>
                <a:spcPct val="150000"/>
              </a:lnSpc>
            </a:pPr>
            <a:r>
              <a:rPr lang="en-US" sz="2400" smtClean="0"/>
              <a:t>(4)</a:t>
            </a:r>
            <a:r>
              <a:rPr lang="zh-CN" altLang="en-US" sz="2400" smtClean="0"/>
              <a:t>林红查表发现</a:t>
            </a:r>
            <a:r>
              <a:rPr lang="en-US" sz="2400" smtClean="0"/>
              <a:t>,</a:t>
            </a:r>
            <a:r>
              <a:rPr lang="zh-CN" altLang="en-US" sz="2400" smtClean="0"/>
              <a:t>实验测出的沙子的比热容比实际值要大一些</a:t>
            </a:r>
            <a:r>
              <a:rPr lang="en-US" sz="2400" smtClean="0"/>
              <a:t>,</a:t>
            </a:r>
            <a:r>
              <a:rPr lang="zh-CN" altLang="en-US" sz="2400" smtClean="0"/>
              <a:t>若测量过程中没有错误</a:t>
            </a:r>
            <a:r>
              <a:rPr lang="en-US" sz="2400" smtClean="0"/>
              <a:t>,</a:t>
            </a:r>
            <a:r>
              <a:rPr lang="zh-CN" altLang="en-US" sz="2400" smtClean="0"/>
              <a:t>你认为造成此误差的原因是</a:t>
            </a:r>
            <a:r>
              <a:rPr lang="en-US" sz="2400" i="1" u="sng" smtClean="0"/>
              <a:t>                                                                 </a:t>
            </a:r>
            <a:endParaRPr lang="zh-CN" altLang="en-US" sz="2400" smtClean="0"/>
          </a:p>
          <a:p>
            <a:pPr>
              <a:lnSpc>
                <a:spcPct val="150000"/>
              </a:lnSpc>
            </a:pPr>
            <a:r>
              <a:rPr lang="zh-CN" altLang="en-US" sz="2400" i="1" u="sng" smtClean="0"/>
              <a:t>　                                                   </a:t>
            </a:r>
            <a:r>
              <a:rPr lang="zh-CN" altLang="en-US" sz="2400" smtClean="0"/>
              <a:t>。</a:t>
            </a:r>
            <a:r>
              <a:rPr lang="en-US" sz="2400" smtClean="0"/>
              <a:t> </a:t>
            </a:r>
            <a:endParaRPr lang="zh-CN" altLang="en-US" sz="2400"/>
          </a:p>
        </p:txBody>
      </p:sp>
      <p:pic>
        <p:nvPicPr>
          <p:cNvPr id="6" name="A95.EPS" descr="id:2147501772;FounderCES"/>
          <p:cNvPicPr/>
          <p:nvPr/>
        </p:nvPicPr>
        <p:blipFill>
          <a:blip r:embed="rId2"/>
          <a:stretch>
            <a:fillRect/>
          </a:stretch>
        </p:blipFill>
        <p:spPr>
          <a:xfrm>
            <a:off x="7238214" y="3072604"/>
            <a:ext cx="2879433" cy="1981676"/>
          </a:xfrm>
          <a:prstGeom prst="rect">
            <a:avLst/>
          </a:prstGeom>
        </p:spPr>
      </p:pic>
      <p:sp>
        <p:nvSpPr>
          <p:cNvPr id="7" name="矩形 6"/>
          <p:cNvSpPr/>
          <p:nvPr/>
        </p:nvSpPr>
        <p:spPr>
          <a:xfrm>
            <a:off x="8166908" y="5144306"/>
            <a:ext cx="1168910" cy="461665"/>
          </a:xfrm>
          <a:prstGeom prst="rect">
            <a:avLst/>
          </a:prstGeom>
        </p:spPr>
        <p:txBody>
          <a:bodyPr wrap="none">
            <a:spAutoFit/>
          </a:bodyPr>
          <a:lstStyle/>
          <a:p>
            <a:r>
              <a:rPr lang="zh-CN" altLang="en-US" smtClean="0"/>
              <a:t>图</a:t>
            </a:r>
            <a:r>
              <a:rPr lang="en-US" smtClean="0"/>
              <a:t>13-9</a:t>
            </a:r>
            <a:endParaRPr lang="zh-CN" altLang="en-US"/>
          </a:p>
        </p:txBody>
      </p:sp>
      <p:sp>
        <p:nvSpPr>
          <p:cNvPr id="8" name="Rectangle 14"/>
          <p:cNvSpPr>
            <a:spLocks noChangeArrowheads="1"/>
          </p:cNvSpPr>
          <p:nvPr/>
        </p:nvSpPr>
        <p:spPr bwMode="auto">
          <a:xfrm>
            <a:off x="3732342" y="1182179"/>
            <a:ext cx="362600"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i="1" smtClean="0">
                <a:solidFill>
                  <a:srgbClr val="A50021"/>
                </a:solidFill>
              </a:rPr>
              <a:t>a</a:t>
            </a:r>
            <a:endParaRPr lang="zh-CN" altLang="en-US">
              <a:solidFill>
                <a:srgbClr val="A50021"/>
              </a:solidFill>
            </a:endParaRPr>
          </a:p>
        </p:txBody>
      </p:sp>
      <p:sp>
        <p:nvSpPr>
          <p:cNvPr id="9" name="Rectangle 14"/>
          <p:cNvSpPr>
            <a:spLocks noChangeArrowheads="1"/>
          </p:cNvSpPr>
          <p:nvPr/>
        </p:nvSpPr>
        <p:spPr bwMode="auto">
          <a:xfrm>
            <a:off x="5809454" y="2286786"/>
            <a:ext cx="550503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酒精燃烧时不一定完全燃烧</a:t>
            </a:r>
            <a:r>
              <a:rPr lang="en-US" b="1" smtClean="0">
                <a:solidFill>
                  <a:srgbClr val="A50021"/>
                </a:solidFill>
              </a:rPr>
              <a:t>,</a:t>
            </a:r>
            <a:r>
              <a:rPr lang="zh-CN" altLang="en-US" b="1" smtClean="0">
                <a:solidFill>
                  <a:srgbClr val="A50021"/>
                </a:solidFill>
              </a:rPr>
              <a:t>酒精燃烧时</a:t>
            </a:r>
            <a:endParaRPr lang="zh-CN" altLang="en-US">
              <a:solidFill>
                <a:srgbClr val="A50021"/>
              </a:solidFill>
            </a:endParaRPr>
          </a:p>
        </p:txBody>
      </p:sp>
      <p:sp>
        <p:nvSpPr>
          <p:cNvPr id="10" name="Rectangle 14"/>
          <p:cNvSpPr>
            <a:spLocks noChangeArrowheads="1"/>
          </p:cNvSpPr>
          <p:nvPr/>
        </p:nvSpPr>
        <p:spPr bwMode="auto">
          <a:xfrm>
            <a:off x="1165984" y="2825253"/>
            <a:ext cx="4493538"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释放的热量不能完全被沙子吸收</a:t>
            </a:r>
            <a:endParaRPr lang="zh-CN" altLang="en-US">
              <a:solidFill>
                <a:srgbClr val="A50021"/>
              </a:solidFill>
            </a:endParaRPr>
          </a:p>
        </p:txBody>
      </p:sp>
      <p:pic>
        <p:nvPicPr>
          <p:cNvPr id="11" name="New picture"/>
          <p:cNvPicPr/>
          <p:nvPr/>
        </p:nvPicPr>
        <p:blipFill>
          <a:blip r:embed="rId3"/>
          <a:stretch>
            <a:fillRect/>
          </a:stretch>
        </p:blipFill>
        <p:spPr>
          <a:xfrm>
            <a:off x="10210800" y="12052300"/>
            <a:ext cx="317500" cy="241300"/>
          </a:xfrm>
          <a:prstGeom prst="cube">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86588"/>
            <a:ext cx="10287072" cy="581057"/>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2.</a:t>
            </a:r>
            <a:r>
              <a:rPr lang="zh-CN" altLang="en-US" sz="2400" b="1" smtClean="0"/>
              <a:t>改变物体内能的方式</a:t>
            </a:r>
            <a:endParaRPr lang="zh-CN" altLang="en-US" sz="2400" b="1"/>
          </a:p>
        </p:txBody>
      </p:sp>
      <p:graphicFrame>
        <p:nvGraphicFramePr>
          <p:cNvPr id="9" name="表格 8"/>
          <p:cNvGraphicFramePr>
            <a:graphicFrameLocks noGrp="1"/>
          </p:cNvGraphicFramePr>
          <p:nvPr/>
        </p:nvGraphicFramePr>
        <p:xfrm>
          <a:off x="1023108" y="1446702"/>
          <a:ext cx="10644262" cy="3840480"/>
        </p:xfrm>
        <a:graphic>
          <a:graphicData uri="http://schemas.openxmlformats.org/drawingml/2006/table">
            <a:tbl>
              <a:tblPr/>
              <a:tblGrid>
                <a:gridCol w="785818"/>
                <a:gridCol w="4841997"/>
                <a:gridCol w="5016447"/>
              </a:tblGrid>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方式</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热传递</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做功</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r>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实质</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内能的转移</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包括辐射、对流和传导三种方式</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从高温物体传到低温物体</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直到温度相同</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能量的转化</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内能和其他形式能量的转化</a:t>
                      </a:r>
                      <a:r>
                        <a:rPr lang="en-US" sz="2400" kern="100">
                          <a:solidFill>
                            <a:srgbClr val="000000"/>
                          </a:solidFill>
                          <a:latin typeface="NEU-BZ-S92"/>
                          <a:ea typeface="微软雅黑" panose="020b0503020204020204" pitchFamily="34" charset="-122"/>
                          <a:cs typeface="Times New Roman" panose="02020603050405020304"/>
                        </a:rPr>
                        <a:t>)</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举例</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晒太阳、烧水水变热、哈气取暖</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钻木取火、搓手取暖、用活塞压缩气体、铁丝弯折处发热</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联系</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gridSpan="2">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热传递和做功在改变物体的内能上是</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的</a:t>
                      </a:r>
                      <a:r>
                        <a:rPr lang="en-US" sz="2400" kern="100">
                          <a:solidFill>
                            <a:srgbClr val="000000"/>
                          </a:solid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hMerge="1">
                  <a:txBody>
                    <a:bodyPr vert="horz" wrap="square"/>
                    <a:lstStyle/>
                    <a:p/>
                  </a:txBody>
                  <a:tcPr/>
                </a:tc>
              </a:tr>
            </a:tbl>
          </a:graphicData>
        </a:graphic>
      </p:graphicFrame>
      <p:sp>
        <p:nvSpPr>
          <p:cNvPr id="10" name="Rectangle 14"/>
          <p:cNvSpPr>
            <a:spLocks noChangeArrowheads="1"/>
          </p:cNvSpPr>
          <p:nvPr/>
        </p:nvSpPr>
        <p:spPr bwMode="auto">
          <a:xfrm>
            <a:off x="7238214" y="4715678"/>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等效</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86588"/>
            <a:ext cx="10287072"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3.</a:t>
            </a:r>
            <a:r>
              <a:rPr lang="zh-CN" altLang="en-US" sz="2400" b="1" smtClean="0"/>
              <a:t>热量</a:t>
            </a:r>
            <a:r>
              <a:rPr lang="en-US" sz="2400" b="1" smtClean="0"/>
              <a:t>:</a:t>
            </a:r>
            <a:r>
              <a:rPr lang="zh-CN" altLang="en-US" sz="2400" smtClean="0"/>
              <a:t>物体吸收热量</a:t>
            </a:r>
            <a:r>
              <a:rPr lang="en-US" sz="2400" smtClean="0"/>
              <a:t>,</a:t>
            </a:r>
            <a:r>
              <a:rPr lang="zh-CN" altLang="en-US" sz="2400" smtClean="0"/>
              <a:t>内能</a:t>
            </a:r>
            <a:r>
              <a:rPr lang="zh-CN" altLang="en-US" sz="2400" i="1" u="sng" smtClean="0"/>
              <a:t>　　 　　</a:t>
            </a:r>
            <a:r>
              <a:rPr lang="en-US" sz="2400" smtClean="0"/>
              <a:t>;</a:t>
            </a:r>
            <a:r>
              <a:rPr lang="zh-CN" altLang="en-US" sz="2400" smtClean="0"/>
              <a:t>放出热量</a:t>
            </a:r>
            <a:r>
              <a:rPr lang="en-US" sz="2400" smtClean="0"/>
              <a:t>,</a:t>
            </a:r>
            <a:r>
              <a:rPr lang="zh-CN" altLang="en-US" sz="2400" smtClean="0"/>
              <a:t>内能</a:t>
            </a:r>
            <a:r>
              <a:rPr lang="zh-CN" altLang="en-US" sz="2400" i="1" u="sng" smtClean="0"/>
              <a:t>　　　　</a:t>
            </a:r>
            <a:r>
              <a:rPr lang="zh-CN" altLang="en-US" sz="2400" smtClean="0"/>
              <a:t>。注意</a:t>
            </a:r>
            <a:r>
              <a:rPr lang="en-US" sz="2400" smtClean="0"/>
              <a:t>:</a:t>
            </a:r>
            <a:r>
              <a:rPr lang="zh-CN" altLang="en-US" sz="2400" smtClean="0"/>
              <a:t>热量是过程量</a:t>
            </a:r>
            <a:r>
              <a:rPr lang="en-US" sz="2400" smtClean="0"/>
              <a:t>,</a:t>
            </a:r>
            <a:r>
              <a:rPr lang="zh-CN" altLang="en-US" sz="2400" smtClean="0"/>
              <a:t>不能说某个物体“具有”或“含有”热量</a:t>
            </a:r>
            <a:r>
              <a:rPr lang="en-US" sz="2400" smtClean="0"/>
              <a:t>,</a:t>
            </a:r>
            <a:r>
              <a:rPr lang="zh-CN" altLang="en-US" sz="2400" smtClean="0"/>
              <a:t>只能说物体“吸收”或“放出”热量。</a:t>
            </a:r>
            <a:r>
              <a:rPr lang="en-US" sz="2400" smtClean="0"/>
              <a:t> </a:t>
            </a:r>
            <a:endParaRPr lang="zh-CN" altLang="en-US" sz="2400"/>
          </a:p>
        </p:txBody>
      </p:sp>
      <p:sp>
        <p:nvSpPr>
          <p:cNvPr id="10" name="Rectangle 14"/>
          <p:cNvSpPr>
            <a:spLocks noChangeArrowheads="1"/>
          </p:cNvSpPr>
          <p:nvPr/>
        </p:nvSpPr>
        <p:spPr bwMode="auto">
          <a:xfrm>
            <a:off x="4809322" y="786588"/>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增加</a:t>
            </a:r>
            <a:endParaRPr lang="zh-CN" altLang="en-US">
              <a:solidFill>
                <a:srgbClr val="A50021"/>
              </a:solidFill>
            </a:endParaRPr>
          </a:p>
        </p:txBody>
      </p:sp>
      <p:sp>
        <p:nvSpPr>
          <p:cNvPr id="11" name="Rectangle 14"/>
          <p:cNvSpPr>
            <a:spLocks noChangeArrowheads="1"/>
          </p:cNvSpPr>
          <p:nvPr/>
        </p:nvSpPr>
        <p:spPr bwMode="auto">
          <a:xfrm>
            <a:off x="8095470" y="786588"/>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减小</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文本框 16"/>
          <p:cNvSpPr txBox="1">
            <a:spLocks noChangeArrowheads="1"/>
          </p:cNvSpPr>
          <p:nvPr/>
        </p:nvSpPr>
        <p:spPr bwMode="auto">
          <a:xfrm>
            <a:off x="951670" y="656416"/>
            <a:ext cx="10644262"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考点三　比热容</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6" name="TextBox 5"/>
          <p:cNvSpPr txBox="1"/>
          <p:nvPr/>
        </p:nvSpPr>
        <p:spPr>
          <a:xfrm>
            <a:off x="951670" y="1299358"/>
            <a:ext cx="11001452" cy="2308324"/>
          </a:xfrm>
          <a:prstGeom prst="rect">
            <a:avLst/>
          </a:prstGeom>
          <a:noFill/>
        </p:spPr>
        <p:txBody>
          <a:bodyPr wrap="square" rtlCol="0">
            <a:spAutoFit/>
          </a:bodyPr>
          <a:lstStyle/>
          <a:p>
            <a:pPr>
              <a:lnSpc>
                <a:spcPct val="150000"/>
              </a:lnSpc>
            </a:pPr>
            <a:r>
              <a:rPr lang="en-US" b="1" smtClean="0"/>
              <a:t>1.</a:t>
            </a:r>
            <a:r>
              <a:rPr lang="zh-CN" altLang="en-US" b="1" smtClean="0"/>
              <a:t>比热容</a:t>
            </a:r>
            <a:endParaRPr lang="zh-CN" altLang="en-US" b="1" smtClean="0"/>
          </a:p>
          <a:p>
            <a:pPr>
              <a:lnSpc>
                <a:spcPct val="150000"/>
              </a:lnSpc>
            </a:pPr>
            <a:r>
              <a:rPr lang="en-US" smtClean="0"/>
              <a:t>(1)</a:t>
            </a:r>
            <a:r>
              <a:rPr lang="zh-CN" altLang="en-US" smtClean="0"/>
              <a:t>定义</a:t>
            </a:r>
            <a:r>
              <a:rPr lang="en-US" smtClean="0"/>
              <a:t>:</a:t>
            </a:r>
            <a:r>
              <a:rPr lang="zh-CN" altLang="en-US" smtClean="0"/>
              <a:t>一定</a:t>
            </a:r>
            <a:r>
              <a:rPr lang="zh-CN" altLang="en-US" i="1" u="sng" smtClean="0"/>
              <a:t>　　 　　</a:t>
            </a:r>
            <a:r>
              <a:rPr lang="zh-CN" altLang="en-US" smtClean="0"/>
              <a:t>的某种物质</a:t>
            </a:r>
            <a:r>
              <a:rPr lang="en-US" smtClean="0"/>
              <a:t>,</a:t>
            </a:r>
            <a:r>
              <a:rPr lang="zh-CN" altLang="en-US" smtClean="0"/>
              <a:t>在温度升高时吸收的热量与它的质量和升高的温度乘积之比</a:t>
            </a:r>
            <a:r>
              <a:rPr lang="en-US" smtClean="0"/>
              <a:t>,</a:t>
            </a:r>
            <a:r>
              <a:rPr lang="zh-CN" altLang="en-US" smtClean="0"/>
              <a:t>叫这种物质的比热容。用符号</a:t>
            </a:r>
            <a:r>
              <a:rPr lang="en-US" i="1" smtClean="0"/>
              <a:t>c </a:t>
            </a:r>
            <a:r>
              <a:rPr lang="zh-CN" altLang="en-US" smtClean="0"/>
              <a:t>表示</a:t>
            </a:r>
            <a:r>
              <a:rPr lang="en-US" smtClean="0"/>
              <a:t>,</a:t>
            </a:r>
            <a:r>
              <a:rPr lang="zh-CN" altLang="en-US" smtClean="0"/>
              <a:t>单位为</a:t>
            </a:r>
            <a:r>
              <a:rPr lang="en-US" smtClean="0"/>
              <a:t>J/(kg</a:t>
            </a:r>
            <a:r>
              <a:rPr lang="en-US" altLang="zh-CN" smtClean="0"/>
              <a:t>·</a:t>
            </a:r>
            <a:r>
              <a:rPr lang="en-US" smtClean="0"/>
              <a:t>℃)</a:t>
            </a:r>
            <a:r>
              <a:rPr lang="zh-CN" altLang="en-US" smtClean="0"/>
              <a:t>。</a:t>
            </a:r>
            <a:r>
              <a:rPr lang="en-US" smtClean="0"/>
              <a:t> </a:t>
            </a:r>
            <a:endParaRPr lang="zh-CN" altLang="en-US" smtClean="0"/>
          </a:p>
          <a:p>
            <a:pPr>
              <a:lnSpc>
                <a:spcPct val="150000"/>
              </a:lnSpc>
            </a:pPr>
            <a:r>
              <a:rPr lang="en-US" smtClean="0"/>
              <a:t>(2)</a:t>
            </a:r>
            <a:r>
              <a:rPr lang="zh-CN" altLang="en-US" smtClean="0"/>
              <a:t>公式</a:t>
            </a:r>
            <a:r>
              <a:rPr lang="en-US" smtClean="0"/>
              <a:t>:</a:t>
            </a:r>
            <a:r>
              <a:rPr lang="en-US" i="1" smtClean="0"/>
              <a:t>Q</a:t>
            </a:r>
            <a:r>
              <a:rPr lang="en-US" smtClean="0"/>
              <a:t>=</a:t>
            </a:r>
            <a:r>
              <a:rPr lang="zh-CN" altLang="en-US" i="1" u="sng" smtClean="0"/>
              <a:t>　　　　　　</a:t>
            </a:r>
            <a:r>
              <a:rPr lang="zh-CN" altLang="en-US" smtClean="0"/>
              <a:t>。</a:t>
            </a:r>
            <a:r>
              <a:rPr lang="en-US" smtClean="0"/>
              <a:t> </a:t>
            </a:r>
            <a:endParaRPr lang="zh-CN" altLang="en-US"/>
          </a:p>
        </p:txBody>
      </p:sp>
      <p:sp>
        <p:nvSpPr>
          <p:cNvPr id="4" name="Rectangle 14"/>
          <p:cNvSpPr>
            <a:spLocks noChangeArrowheads="1"/>
          </p:cNvSpPr>
          <p:nvPr/>
        </p:nvSpPr>
        <p:spPr bwMode="auto">
          <a:xfrm>
            <a:off x="3023372" y="1858158"/>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质量</a:t>
            </a:r>
            <a:endParaRPr lang="zh-CN" altLang="en-US">
              <a:solidFill>
                <a:srgbClr val="A50021"/>
              </a:solidFill>
            </a:endParaRPr>
          </a:p>
        </p:txBody>
      </p:sp>
      <p:sp>
        <p:nvSpPr>
          <p:cNvPr id="7" name="Rectangle 14"/>
          <p:cNvSpPr>
            <a:spLocks noChangeArrowheads="1"/>
          </p:cNvSpPr>
          <p:nvPr/>
        </p:nvSpPr>
        <p:spPr bwMode="auto">
          <a:xfrm>
            <a:off x="2880496" y="2968129"/>
            <a:ext cx="1005403"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i="1" err="1" smtClean="0">
                <a:solidFill>
                  <a:srgbClr val="A50021"/>
                </a:solidFill>
              </a:rPr>
              <a:t>cm</a:t>
            </a:r>
            <a:r>
              <a:rPr lang="en-US" b="1" err="1" smtClean="0">
                <a:solidFill>
                  <a:srgbClr val="A50021"/>
                </a:solidFill>
              </a:rPr>
              <a:t>Δ</a:t>
            </a:r>
            <a:r>
              <a:rPr lang="en-US" b="1" i="1" err="1" smtClean="0">
                <a:solidFill>
                  <a:srgbClr val="A50021"/>
                </a:solidFill>
              </a:rPr>
              <a:t>t</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1"/>
          <p:cNvSpPr txBox="1"/>
          <p:nvPr/>
        </p:nvSpPr>
        <p:spPr>
          <a:xfrm>
            <a:off x="951670" y="858026"/>
            <a:ext cx="10715700" cy="3416320"/>
          </a:xfrm>
          <a:prstGeom prst="rect">
            <a:avLst/>
          </a:prstGeom>
          <a:noFill/>
        </p:spPr>
        <p:txBody>
          <a:bodyPr wrap="square" rtlCol="0">
            <a:spAutoFit/>
          </a:bodyPr>
          <a:lstStyle/>
          <a:p>
            <a:pPr>
              <a:lnSpc>
                <a:spcPct val="150000"/>
              </a:lnSpc>
            </a:pPr>
            <a:r>
              <a:rPr lang="en-US" b="1" smtClean="0"/>
              <a:t>2.</a:t>
            </a:r>
            <a:r>
              <a:rPr lang="zh-CN" altLang="en-US" smtClean="0"/>
              <a:t>比热容是物质的一种属性</a:t>
            </a:r>
            <a:r>
              <a:rPr lang="en-US" smtClean="0"/>
              <a:t>,</a:t>
            </a:r>
            <a:r>
              <a:rPr lang="zh-CN" altLang="en-US" smtClean="0"/>
              <a:t>只与物质的种类和状态有关</a:t>
            </a:r>
            <a:r>
              <a:rPr lang="en-US" smtClean="0"/>
              <a:t>,</a:t>
            </a:r>
            <a:r>
              <a:rPr lang="zh-CN" altLang="en-US" smtClean="0"/>
              <a:t>与质量、体积、温度等无关。比热容越大</a:t>
            </a:r>
            <a:r>
              <a:rPr lang="en-US" smtClean="0"/>
              <a:t>,</a:t>
            </a:r>
            <a:r>
              <a:rPr lang="zh-CN" altLang="en-US" smtClean="0"/>
              <a:t>该物质的吸放热能力越</a:t>
            </a:r>
            <a:r>
              <a:rPr lang="zh-CN" altLang="en-US" i="1" u="sng" smtClean="0"/>
              <a:t>　　　　</a:t>
            </a:r>
            <a:r>
              <a:rPr lang="en-US" smtClean="0"/>
              <a:t>,</a:t>
            </a:r>
            <a:r>
              <a:rPr lang="zh-CN" altLang="en-US" smtClean="0"/>
              <a:t>具体表现为质量相等时</a:t>
            </a:r>
            <a:r>
              <a:rPr lang="en-US" smtClean="0"/>
              <a:t>,</a:t>
            </a:r>
            <a:r>
              <a:rPr lang="zh-CN" altLang="en-US" smtClean="0"/>
              <a:t>升高相同的温度</a:t>
            </a:r>
            <a:r>
              <a:rPr lang="en-US" smtClean="0"/>
              <a:t>,</a:t>
            </a:r>
            <a:r>
              <a:rPr lang="zh-CN" altLang="en-US" smtClean="0"/>
              <a:t>吸收的热量</a:t>
            </a:r>
            <a:r>
              <a:rPr lang="zh-CN" altLang="en-US" i="1" u="sng" smtClean="0"/>
              <a:t>　 　　</a:t>
            </a:r>
            <a:r>
              <a:rPr lang="en-US" smtClean="0"/>
              <a:t>;</a:t>
            </a:r>
            <a:r>
              <a:rPr lang="zh-CN" altLang="en-US" smtClean="0"/>
              <a:t>吸收相同的热量</a:t>
            </a:r>
            <a:r>
              <a:rPr lang="en-US" smtClean="0"/>
              <a:t>(</a:t>
            </a:r>
            <a:r>
              <a:rPr lang="zh-CN" altLang="en-US" smtClean="0"/>
              <a:t>加热时间相等</a:t>
            </a:r>
            <a:r>
              <a:rPr lang="en-US" smtClean="0"/>
              <a:t>),</a:t>
            </a:r>
            <a:r>
              <a:rPr lang="zh-CN" altLang="en-US" smtClean="0"/>
              <a:t>温度变化量</a:t>
            </a:r>
            <a:r>
              <a:rPr lang="zh-CN" altLang="en-US" i="1" u="sng" smtClean="0"/>
              <a:t>　　　　</a:t>
            </a:r>
            <a:r>
              <a:rPr lang="zh-CN" altLang="en-US" smtClean="0"/>
              <a:t>。</a:t>
            </a:r>
            <a:r>
              <a:rPr lang="en-US" smtClean="0"/>
              <a:t> </a:t>
            </a:r>
            <a:endParaRPr lang="zh-CN" altLang="en-US" smtClean="0"/>
          </a:p>
          <a:p>
            <a:pPr>
              <a:lnSpc>
                <a:spcPct val="150000"/>
              </a:lnSpc>
            </a:pPr>
            <a:r>
              <a:rPr lang="en-US" b="1" smtClean="0"/>
              <a:t>3.</a:t>
            </a:r>
            <a:r>
              <a:rPr lang="zh-CN" altLang="en-US" b="1" smtClean="0"/>
              <a:t>水的比热容较大的应用</a:t>
            </a:r>
            <a:r>
              <a:rPr lang="en-US" b="1" smtClean="0"/>
              <a:t>:</a:t>
            </a:r>
            <a:r>
              <a:rPr lang="en-US" smtClean="0"/>
              <a:t>①</a:t>
            </a:r>
            <a:r>
              <a:rPr lang="zh-CN" altLang="en-US" smtClean="0"/>
              <a:t>作冷却剂</a:t>
            </a:r>
            <a:r>
              <a:rPr lang="en-US" smtClean="0"/>
              <a:t>;②</a:t>
            </a:r>
            <a:r>
              <a:rPr lang="zh-CN" altLang="en-US" smtClean="0"/>
              <a:t>热水袋、暖气片用水作介质</a:t>
            </a:r>
            <a:r>
              <a:rPr lang="en-US" smtClean="0"/>
              <a:t>;③</a:t>
            </a:r>
            <a:r>
              <a:rPr lang="zh-CN" altLang="en-US" smtClean="0"/>
              <a:t>调节气候</a:t>
            </a:r>
            <a:r>
              <a:rPr lang="en-US" smtClean="0"/>
              <a:t>(</a:t>
            </a:r>
            <a:r>
              <a:rPr lang="zh-CN" altLang="en-US" smtClean="0"/>
              <a:t>人工湖</a:t>
            </a:r>
            <a:r>
              <a:rPr lang="en-US" smtClean="0"/>
              <a:t>)</a:t>
            </a:r>
            <a:r>
              <a:rPr lang="zh-CN" altLang="en-US" smtClean="0"/>
              <a:t>。</a:t>
            </a:r>
            <a:endParaRPr lang="zh-CN" altLang="en-US"/>
          </a:p>
        </p:txBody>
      </p:sp>
      <p:sp>
        <p:nvSpPr>
          <p:cNvPr id="3" name="Rectangle 14"/>
          <p:cNvSpPr>
            <a:spLocks noChangeArrowheads="1"/>
          </p:cNvSpPr>
          <p:nvPr/>
        </p:nvSpPr>
        <p:spPr bwMode="auto">
          <a:xfrm>
            <a:off x="6952462" y="1429530"/>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强</a:t>
            </a:r>
            <a:endParaRPr lang="zh-CN" altLang="en-US">
              <a:solidFill>
                <a:srgbClr val="A50021"/>
              </a:solidFill>
            </a:endParaRPr>
          </a:p>
        </p:txBody>
      </p:sp>
      <p:sp>
        <p:nvSpPr>
          <p:cNvPr id="4" name="Rectangle 14"/>
          <p:cNvSpPr>
            <a:spLocks noChangeArrowheads="1"/>
          </p:cNvSpPr>
          <p:nvPr/>
        </p:nvSpPr>
        <p:spPr bwMode="auto">
          <a:xfrm>
            <a:off x="4737884" y="1967997"/>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多</a:t>
            </a:r>
            <a:endParaRPr lang="zh-CN" altLang="en-US">
              <a:solidFill>
                <a:srgbClr val="A50021"/>
              </a:solidFill>
            </a:endParaRPr>
          </a:p>
        </p:txBody>
      </p:sp>
      <p:sp>
        <p:nvSpPr>
          <p:cNvPr id="5" name="Rectangle 14"/>
          <p:cNvSpPr>
            <a:spLocks noChangeArrowheads="1"/>
          </p:cNvSpPr>
          <p:nvPr/>
        </p:nvSpPr>
        <p:spPr bwMode="auto">
          <a:xfrm>
            <a:off x="1666050" y="2501100"/>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小</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fade">
                                      <p:cBhvr>
                                        <p:cTn id="2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文本框 16"/>
          <p:cNvSpPr txBox="1">
            <a:spLocks noChangeArrowheads="1"/>
          </p:cNvSpPr>
          <p:nvPr/>
        </p:nvSpPr>
        <p:spPr bwMode="auto">
          <a:xfrm>
            <a:off x="951670" y="656416"/>
            <a:ext cx="10644262"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考点四　热机</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6" name="TextBox 5"/>
          <p:cNvSpPr txBox="1"/>
          <p:nvPr/>
        </p:nvSpPr>
        <p:spPr>
          <a:xfrm>
            <a:off x="951670" y="1299358"/>
            <a:ext cx="11001452" cy="1200329"/>
          </a:xfrm>
          <a:prstGeom prst="rect">
            <a:avLst/>
          </a:prstGeom>
          <a:noFill/>
        </p:spPr>
        <p:txBody>
          <a:bodyPr wrap="square" rtlCol="0">
            <a:spAutoFit/>
          </a:bodyPr>
          <a:lstStyle/>
          <a:p>
            <a:pPr>
              <a:lnSpc>
                <a:spcPct val="150000"/>
              </a:lnSpc>
            </a:pPr>
            <a:r>
              <a:rPr lang="en-US" b="1" smtClean="0"/>
              <a:t>1.</a:t>
            </a:r>
            <a:r>
              <a:rPr lang="zh-CN" altLang="en-US" b="1" smtClean="0"/>
              <a:t>工作原理</a:t>
            </a:r>
            <a:r>
              <a:rPr lang="en-US" b="1" smtClean="0"/>
              <a:t>:</a:t>
            </a:r>
            <a:r>
              <a:rPr lang="zh-CN" altLang="en-US" smtClean="0"/>
              <a:t>燃料的化学能          </a:t>
            </a:r>
            <a:r>
              <a:rPr lang="en-US" smtClean="0"/>
              <a:t> </a:t>
            </a:r>
            <a:r>
              <a:rPr lang="zh-CN" altLang="en-US" smtClean="0"/>
              <a:t>内能         </a:t>
            </a:r>
            <a:r>
              <a:rPr lang="en-US" smtClean="0"/>
              <a:t> </a:t>
            </a:r>
            <a:r>
              <a:rPr lang="zh-CN" altLang="en-US" smtClean="0"/>
              <a:t>机械能。</a:t>
            </a:r>
            <a:endParaRPr lang="zh-CN" altLang="en-US" smtClean="0"/>
          </a:p>
          <a:p>
            <a:pPr>
              <a:lnSpc>
                <a:spcPct val="150000"/>
              </a:lnSpc>
            </a:pPr>
            <a:r>
              <a:rPr lang="en-US" b="1" smtClean="0"/>
              <a:t>2.</a:t>
            </a:r>
            <a:r>
              <a:rPr lang="zh-CN" altLang="en-US" b="1" smtClean="0"/>
              <a:t>分类</a:t>
            </a:r>
            <a:r>
              <a:rPr lang="en-US" b="1" smtClean="0"/>
              <a:t>:</a:t>
            </a:r>
            <a:r>
              <a:rPr lang="zh-CN" altLang="en-US" smtClean="0"/>
              <a:t>汽油机</a:t>
            </a:r>
            <a:r>
              <a:rPr lang="en-US" smtClean="0"/>
              <a:t>(</a:t>
            </a:r>
            <a:r>
              <a:rPr lang="zh-CN" altLang="en-US" smtClean="0"/>
              <a:t>点燃式</a:t>
            </a:r>
            <a:r>
              <a:rPr lang="en-US" smtClean="0"/>
              <a:t>)</a:t>
            </a:r>
            <a:r>
              <a:rPr lang="zh-CN" altLang="en-US" smtClean="0"/>
              <a:t>和柴油机</a:t>
            </a:r>
            <a:r>
              <a:rPr lang="en-US" smtClean="0"/>
              <a:t>(</a:t>
            </a:r>
            <a:r>
              <a:rPr lang="zh-CN" altLang="en-US" smtClean="0"/>
              <a:t>压燃式</a:t>
            </a:r>
            <a:r>
              <a:rPr lang="en-US" smtClean="0"/>
              <a:t>)</a:t>
            </a:r>
            <a:r>
              <a:rPr lang="zh-CN" altLang="en-US" smtClean="0"/>
              <a:t>。</a:t>
            </a:r>
            <a:endParaRPr lang="zh-CN" altLang="en-US"/>
          </a:p>
        </p:txBody>
      </p:sp>
      <p:pic>
        <p:nvPicPr>
          <p:cNvPr id="4" name="图片 3"/>
          <p:cNvPicPr/>
          <p:nvPr/>
        </p:nvPicPr>
        <p:blipFill>
          <a:blip r:embed="rId2"/>
          <a:stretch>
            <a:fillRect/>
          </a:stretch>
        </p:blipFill>
        <p:spPr>
          <a:xfrm>
            <a:off x="4523570" y="1215216"/>
            <a:ext cx="814263" cy="679684"/>
          </a:xfrm>
          <a:prstGeom prst="rect">
            <a:avLst/>
          </a:prstGeom>
        </p:spPr>
      </p:pic>
      <p:pic>
        <p:nvPicPr>
          <p:cNvPr id="8" name="图片 7"/>
          <p:cNvPicPr/>
          <p:nvPr/>
        </p:nvPicPr>
        <p:blipFill>
          <a:blip r:embed="rId3"/>
          <a:stretch>
            <a:fillRect/>
          </a:stretch>
        </p:blipFill>
        <p:spPr>
          <a:xfrm>
            <a:off x="6095206" y="1215216"/>
            <a:ext cx="770246" cy="642942"/>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1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1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2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3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4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4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5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7.xml><?xml version="1.0" encoding="utf-8"?>
<p:tagLst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58.xml><?xml version="1.0" encoding="utf-8"?>
<p:tagLst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5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6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2.xml><?xml version="1.0" encoding="utf-8"?>
<p:tagLst xmlns:p="http://schemas.openxmlformats.org/presentationml/2006/main">
  <p:tag name="KSO_WM_BEAUTIFY_FLAG" val="#wm#"/>
  <p:tag name="KSO_WM_TAG_VERSION" val="1.0"/>
  <p:tag name="KSO_WM_TEMPLATE_CATEGORY" val="custom"/>
  <p:tag name="KSO_WM_TEMPLATE_COLOR_TYPE" val="1"/>
  <p:tag name="KSO_WM_TEMPLATE_INDEX" val="20205081"/>
  <p:tag name="KSO_WM_TEMPLATE_MASTER_TYPE" val="0"/>
  <p:tag name="KSO_WM_TEMPLATE_SUBCATEGORY" val="19"/>
  <p:tag name="KSO_WM_TEMPLATE_THUMBS_INDEX" val="1、4、7、12、13、14、15、16、17、18、20、24、25、28、33、36、40、43、44"/>
  <p:tag name="KSO_WM_UNIT_SHOW_EDIT_AREA_INDICATION" val="1"/>
</p:tagLst>
</file>

<file path=ppt/tags/tag63.xml><?xml version="1.0" encoding="utf-8"?>
<p:tagLst xmlns:p="http://schemas.openxmlformats.org/presentationml/2006/main">
  <p:tag name="AS_OS" val="Unix 3.10 unknown"/>
  <p:tag name="AS_RELEASE_DATE" val="2020.11.30"/>
  <p:tag name="AS_TITLE" val="Aspose.Slides for Java"/>
  <p:tag name="AS_VERSION" val="20.11"/>
</p:tagLst>
</file>

<file path=ppt/tags/tag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heme/theme1.xml><?xml version="1.0" encoding="utf-8"?>
<a:theme xmlns:r="http://schemas.openxmlformats.org/officeDocument/2006/relationships"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Paragraphs>204</Paragraphs>
  <Slides>43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43</vt:i4>
      </vt:variant>
    </vt:vector>
  </HeadingPairs>
  <TitlesOfParts>
    <vt:vector size="51" baseType="lpstr">
      <vt:lpstr>Arial</vt:lpstr>
      <vt:lpstr>微软雅黑</vt:lpstr>
      <vt:lpstr>Wingdings</vt:lpstr>
      <vt:lpstr>Calibri</vt:lpstr>
      <vt:lpstr>NEU-BZ-S92</vt:lpstr>
      <vt:lpstr>Times New Roman</vt:lpstr>
      <vt:lpstr>方正书宋_GBK</vt:lpstr>
      <vt:lpstr>自定义设计方案</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20.1100</AppVersion>
  <TotalTime>0</TotalTime>
  <Application>Aspose.Slides for Java</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2021-02-04T19:42:24Z</cp:lastPrinted>
  <dcterms:created xsi:type="dcterms:W3CDTF">2021-02-04T19:42:24Z</dcterms:created>
  <dcterms:modified xsi:type="dcterms:W3CDTF">2021-02-04T11:42:24Z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