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0" r:id="rId3"/>
    <p:sldId id="295" r:id="rId4"/>
    <p:sldId id="315" r:id="rId5"/>
    <p:sldId id="349" r:id="rId6"/>
    <p:sldId id="350" r:id="rId7"/>
    <p:sldId id="305" r:id="rId8"/>
    <p:sldId id="351" r:id="rId9"/>
    <p:sldId id="352" r:id="rId10"/>
    <p:sldId id="353" r:id="rId11"/>
    <p:sldId id="354" r:id="rId12"/>
    <p:sldId id="357" r:id="rId13"/>
    <p:sldId id="356" r:id="rId14"/>
    <p:sldId id="303" r:id="rId15"/>
    <p:sldId id="358" r:id="rId16"/>
    <p:sldId id="359" r:id="rId17"/>
    <p:sldId id="341" r:id="rId18"/>
    <p:sldId id="360" r:id="rId19"/>
    <p:sldId id="364" r:id="rId20"/>
    <p:sldId id="342" r:id="rId21"/>
    <p:sldId id="361" r:id="rId22"/>
    <p:sldId id="362" r:id="rId23"/>
    <p:sldId id="363" r:id="rId24"/>
    <p:sldId id="365" r:id="rId25"/>
    <p:sldId id="371" r:id="rId26"/>
    <p:sldId id="343" r:id="rId27"/>
    <p:sldId id="366" r:id="rId28"/>
    <p:sldId id="367" r:id="rId29"/>
    <p:sldId id="322" r:id="rId30"/>
    <p:sldId id="323" r:id="rId31"/>
    <p:sldId id="345" r:id="rId32"/>
    <p:sldId id="346" r:id="rId33"/>
    <p:sldId id="368" r:id="rId34"/>
    <p:sldId id="328" r:id="rId35"/>
    <p:sldId id="329" r:id="rId36"/>
    <p:sldId id="331" r:id="rId37"/>
    <p:sldId id="347" r:id="rId38"/>
    <p:sldId id="369" r:id="rId39"/>
    <p:sldId id="370" r:id="rId40"/>
    <p:sldId id="372" r:id="rId41"/>
    <p:sldId id="337" r:id="rId42"/>
    <p:sldId id="348" r:id="rId43"/>
  </p:sldIdLst>
  <p:sldSz cx="9144000" cy="5143500" type="screen16x9"/>
  <p:notesSz cx="9942195" cy="676084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A096"/>
    <a:srgbClr val="006762"/>
    <a:srgbClr val="6FB52F"/>
    <a:srgbClr val="99CA6C"/>
    <a:srgbClr val="316A2C"/>
    <a:srgbClr val="5AB430"/>
    <a:srgbClr val="B18147"/>
    <a:srgbClr val="7F4E21"/>
    <a:srgbClr val="A50021"/>
    <a:srgbClr val="A27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9960" autoAdjust="0"/>
    <p:restoredTop sz="94660"/>
  </p:normalViewPr>
  <p:slideViewPr>
    <p:cSldViewPr snapToGrid="0">
      <p:cViewPr varScale="1">
        <p:scale>
          <a:sx n="66" d="100"/>
          <a:sy n="66" d="100"/>
        </p:scale>
        <p:origin x="-102" y="-1344"/>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502412" y="1941211"/>
            <a:ext cx="8139178" cy="674375"/>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latin typeface="楷体" panose="02010609060101010101" charset="-122"/>
                <a:ea typeface="楷体" panose="02010609060101010101"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502412" y="2674620"/>
            <a:ext cx="8139178" cy="713238"/>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B1AA9239-D668-474B-AEC1-AED18A126247}"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714381"/>
            <a:ext cx="8139178" cy="3780000"/>
          </a:xfrm>
        </p:spPr>
        <p:txBody>
          <a:bodyPr/>
          <a:lstStyle>
            <a:lvl1pPr>
              <a:defRPr>
                <a:solidFill>
                  <a:schemeClr val="tx1">
                    <a:lumMod val="75000"/>
                    <a:lumOff val="25000"/>
                  </a:schemeClr>
                </a:solidFill>
                <a:latin typeface="宋体" panose="02010600030101010101" pitchFamily="2" charset="-122"/>
                <a:ea typeface="宋体" panose="02010600030101010101" pitchFamily="2" charset="-122"/>
              </a:defRPr>
            </a:lvl1pPr>
            <a:lvl2pPr>
              <a:defRPr>
                <a:solidFill>
                  <a:schemeClr val="tx1">
                    <a:lumMod val="75000"/>
                    <a:lumOff val="25000"/>
                  </a:schemeClr>
                </a:solidFill>
                <a:latin typeface="宋体" panose="02010600030101010101" pitchFamily="2" charset="-122"/>
                <a:ea typeface="宋体" panose="02010600030101010101" pitchFamily="2" charset="-122"/>
              </a:defRPr>
            </a:lvl2pPr>
            <a:lvl3pPr>
              <a:defRPr>
                <a:solidFill>
                  <a:schemeClr val="tx1">
                    <a:lumMod val="75000"/>
                    <a:lumOff val="25000"/>
                  </a:schemeClr>
                </a:solidFill>
                <a:latin typeface="宋体" panose="02010600030101010101" pitchFamily="2" charset="-122"/>
                <a:ea typeface="宋体" panose="02010600030101010101" pitchFamily="2" charset="-122"/>
              </a:defRPr>
            </a:lvl3pPr>
            <a:lvl4pPr>
              <a:defRPr>
                <a:solidFill>
                  <a:schemeClr val="tx1">
                    <a:lumMod val="75000"/>
                    <a:lumOff val="25000"/>
                  </a:schemeClr>
                </a:solidFill>
                <a:latin typeface="宋体" panose="02010600030101010101" pitchFamily="2" charset="-122"/>
                <a:ea typeface="宋体" panose="02010600030101010101" pitchFamily="2" charset="-122"/>
              </a:defRPr>
            </a:lvl4pPr>
            <a:lvl5pPr>
              <a:defRPr>
                <a:solidFill>
                  <a:schemeClr val="tx1">
                    <a:lumMod val="75000"/>
                    <a:lumOff val="25000"/>
                  </a:schemeClr>
                </a:solidFill>
                <a:latin typeface="宋体" panose="02010600030101010101" pitchFamily="2" charset="-122"/>
                <a:ea typeface="宋体" panose="02010600030101010101"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502412" y="1941211"/>
            <a:ext cx="8139178" cy="674375"/>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楷体" panose="02010609060101010101" charset="-122"/>
                <a:ea typeface="楷体" panose="02010609060101010101" charset="-122"/>
                <a:cs typeface="+mj-cs"/>
                <a:sym typeface="+mn-ea"/>
              </a:defRPr>
            </a:lvl1pPr>
          </a:lstStyle>
          <a:p>
            <a:pPr lvl="0"/>
            <a:r>
              <a:rPr>
                <a:sym typeface="+mn-ea"/>
              </a:rPr>
              <a:t>单击此处编辑标题</a:t>
            </a:r>
            <a:endParaRPr>
              <a:sym typeface="+mn-ea"/>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972000"/>
            <a:ext cx="8139178" cy="378101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B1AA9239-D668-474B-AEC1-AED18A126247}"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2856548"/>
            <a:ext cx="8139178" cy="468634"/>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latin typeface="楷体" panose="02010609060101010101" charset="-122"/>
                <a:ea typeface="楷体" panose="02010609060101010101"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02444" y="3383756"/>
            <a:ext cx="8139178" cy="808489"/>
          </a:xfrm>
        </p:spPr>
        <p:txBody>
          <a:bodyPr lIns="101600" tIns="38100" rIns="76200" bIns="38100">
            <a:noAutofit/>
          </a:bodyPr>
          <a:lstStyle>
            <a:lvl1pPr marL="0" indent="0" eaLnBrk="1" fontAlgn="auto" latinLnBrk="0" hangingPunct="1">
              <a:buNone/>
              <a:defRPr kumimoji="0" lang="zh-CN" altLang="en-US" sz="21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8" y="972000"/>
            <a:ext cx="3962432" cy="378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972000"/>
            <a:ext cx="3962432" cy="3780000"/>
          </a:xfrm>
        </p:spPr>
        <p:txBody>
          <a:bodyPr>
            <a:no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972000"/>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341782"/>
            <a:ext cx="3962400"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972000"/>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41782"/>
            <a:ext cx="3962432"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8" y="972000"/>
            <a:ext cx="3962432" cy="378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972000"/>
            <a:ext cx="3962432" cy="378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71438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714375"/>
            <a:ext cx="7371076" cy="4041680"/>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02412" y="324000"/>
            <a:ext cx="8139178" cy="486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02412" y="972000"/>
            <a:ext cx="8139178" cy="378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59807" y="4762375"/>
            <a:ext cx="2025000" cy="2376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62375"/>
            <a:ext cx="2970000" cy="2376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6457950" y="4762375"/>
            <a:ext cx="2025000" cy="2376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3D5D4752-0CE7-4497-9789-8CD18D74C975}" type="slidenum">
              <a:rPr lang="zh-CN" altLang="en-US" smtClean="0"/>
            </a:fld>
            <a:endParaRPr lang="zh-CN" altLang="en-US"/>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华文楷体" panose="02010600040101010101" charset="-122"/>
          <a:ea typeface="华文楷体" panose="02010600040101010101"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emf"/><Relationship Id="rId1" Type="http://schemas.openxmlformats.org/officeDocument/2006/relationships/package" Target="../embeddings/Document1.docx"/></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2" y="1263377"/>
            <a:ext cx="9143999" cy="2555629"/>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26527" y="1727983"/>
            <a:ext cx="8406064" cy="1477328"/>
            <a:chOff x="497304" y="2256383"/>
            <a:chExt cx="8406064" cy="1477328"/>
          </a:xfrm>
        </p:grpSpPr>
        <p:sp>
          <p:nvSpPr>
            <p:cNvPr id="5" name="文本框 5"/>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a:solidFill>
                    <a:schemeClr val="bg1"/>
                  </a:solidFill>
                  <a:latin typeface="微软雅黑" panose="020B0503020204020204" pitchFamily="34" charset="-122"/>
                  <a:ea typeface="微软雅黑" panose="020B0503020204020204" pitchFamily="34" charset="-122"/>
                </a:rPr>
                <a:t>第 </a:t>
              </a:r>
              <a:r>
                <a:rPr lang="en-US" altLang="zh-CN" sz="3200" b="1" dirty="0" smtClean="0">
                  <a:solidFill>
                    <a:schemeClr val="bg1"/>
                  </a:solidFill>
                  <a:latin typeface="微软雅黑" panose="020B0503020204020204" pitchFamily="34" charset="-122"/>
                  <a:ea typeface="微软雅黑" panose="020B0503020204020204" pitchFamily="34" charset="-122"/>
                </a:rPr>
                <a:t>12 </a:t>
              </a:r>
              <a:r>
                <a:rPr lang="zh-CN" altLang="en-US" sz="3200" b="1" dirty="0">
                  <a:solidFill>
                    <a:schemeClr val="bg1"/>
                  </a:solidFill>
                  <a:latin typeface="微软雅黑" panose="020B0503020204020204" pitchFamily="34" charset="-122"/>
                  <a:ea typeface="微软雅黑" panose="020B0503020204020204" pitchFamily="34" charset="-122"/>
                </a:rPr>
                <a:t>课时</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lnSpc>
                  <a:spcPct val="150000"/>
                </a:lnSpc>
                <a:defRPr/>
              </a:pPr>
              <a:r>
                <a:rPr lang="zh-CN" altLang="en-US" sz="2800" dirty="0" smtClean="0">
                  <a:solidFill>
                    <a:schemeClr val="bg1"/>
                  </a:solidFill>
                  <a:latin typeface="微软雅黑" panose="020B0503020204020204" pitchFamily="34" charset="-122"/>
                  <a:ea typeface="微软雅黑" panose="020B0503020204020204" pitchFamily="34" charset="-122"/>
                </a:rPr>
                <a:t>物态变化</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6903862"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第一篇　教材复习</a:t>
            </a:r>
            <a:endParaRPr lang="zh-CN" altLang="en-US" sz="1600" spc="100" dirty="0">
              <a:solidFill>
                <a:schemeClr val="tx1">
                  <a:lumMod val="65000"/>
                  <a:lumOff val="35000"/>
                  <a:alpha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44075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方正书宋_GBK" panose="03000509000000000000" charset="-122"/>
                <a:cs typeface="Times New Roman" panose="02020603050405020304"/>
              </a:rPr>
              <a:t>3. </a:t>
            </a:r>
            <a:r>
              <a:rPr lang="zh-CN" altLang="en-US" b="1" dirty="0" smtClean="0">
                <a:solidFill>
                  <a:srgbClr val="000000"/>
                </a:solidFill>
                <a:latin typeface="NEU-BZ-S92"/>
                <a:ea typeface="微软雅黑" panose="020B0503020204020204" pitchFamily="34" charset="-122"/>
                <a:cs typeface="Times New Roman" panose="02020603050405020304"/>
              </a:rPr>
              <a:t>晶体和非晶体的熔化、凝固图像</a:t>
            </a:r>
            <a:endParaRPr lang="zh-CN" sz="1050" dirty="0">
              <a:solidFill>
                <a:srgbClr val="000000"/>
              </a:solidFill>
              <a:latin typeface="NEU-BZ-S92"/>
              <a:ea typeface="方正书宋_GBK" panose="03000509000000000000" charset="-122"/>
              <a:cs typeface="Times New Roman" panose="02020603050405020304"/>
            </a:endParaRPr>
          </a:p>
        </p:txBody>
      </p:sp>
      <p:graphicFrame>
        <p:nvGraphicFramePr>
          <p:cNvPr id="7" name="表格 6"/>
          <p:cNvGraphicFramePr>
            <a:graphicFrameLocks noGrp="1"/>
          </p:cNvGraphicFramePr>
          <p:nvPr/>
        </p:nvGraphicFramePr>
        <p:xfrm>
          <a:off x="880031" y="798368"/>
          <a:ext cx="7811387" cy="3819814"/>
        </p:xfrm>
        <a:graphic>
          <a:graphicData uri="http://schemas.openxmlformats.org/drawingml/2006/table">
            <a:tbl>
              <a:tblPr/>
              <a:tblGrid>
                <a:gridCol w="331221"/>
                <a:gridCol w="331221"/>
                <a:gridCol w="4636654"/>
                <a:gridCol w="2512291"/>
              </a:tblGrid>
              <a:tr h="365760">
                <a:tc gridSpan="2">
                  <a:txBody>
                    <a:bodyPr/>
                    <a:lstStyle/>
                    <a:p>
                      <a:pPr algn="ctr">
                        <a:lnSpc>
                          <a:spcPct val="150000"/>
                        </a:lnSpc>
                        <a:spcAft>
                          <a:spcPts val="0"/>
                        </a:spcAft>
                      </a:pPr>
                      <a:endPar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晶体</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非晶体</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5760">
                <a:tc gridSpan="2">
                  <a:txBody>
                    <a:bodyPr/>
                    <a:lstStyle/>
                    <a:p>
                      <a:pPr algn="ctr">
                        <a:lnSpc>
                          <a:spcPct val="150000"/>
                        </a:lnSpc>
                        <a:spcAft>
                          <a:spcPts val="0"/>
                        </a:spcAft>
                      </a:pPr>
                      <a:r>
                        <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rPr>
                        <a:t>举例</a:t>
                      </a:r>
                      <a:endPar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a:lnSpc>
                          <a:spcPct val="150000"/>
                        </a:lnSpc>
                        <a:spcAft>
                          <a:spcPts val="0"/>
                        </a:spcAft>
                      </a:pPr>
                      <a:r>
                        <a:rPr lang="zh-CN" sz="16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海波、冰、水晶、食盐及各种金属等</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6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玻璃、石蜡等</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59494">
                <a:tc rowSpan="2">
                  <a:txBody>
                    <a:bodyPr/>
                    <a:lstStyle/>
                    <a:p>
                      <a:pPr algn="ctr">
                        <a:lnSpc>
                          <a:spcPct val="150000"/>
                        </a:lnSpc>
                        <a:spcAft>
                          <a:spcPts val="0"/>
                        </a:spcAft>
                      </a:pPr>
                      <a:r>
                        <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rPr>
                        <a:t>熔</a:t>
                      </a:r>
                      <a:endPar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rPr>
                        <a:t>化</a:t>
                      </a:r>
                      <a:endParaRPr lang="zh-CN" sz="16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endParaRPr lang="en-US" alt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像</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6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19563">
                <a:tc vMerge="1">
                  <a:tcPr/>
                </a:tc>
                <a:tc>
                  <a:txBody>
                    <a:bodyPr/>
                    <a:lstStyle/>
                    <a:p>
                      <a:pPr algn="ctr">
                        <a:lnSpc>
                          <a:spcPct val="150000"/>
                        </a:lnSpc>
                        <a:spcAft>
                          <a:spcPts val="0"/>
                        </a:spcAft>
                      </a:pP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特</a:t>
                      </a:r>
                      <a:endParaRPr lang="en-US" alt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6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600" i="1"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AB </a:t>
                      </a: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段</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物质处于</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持续吸热</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6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600" i="1"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BC </a:t>
                      </a: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段</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物质处于</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6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持续吸热</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a:t>
                      </a:r>
                      <a:endParaRPr lang="en-US" alt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sz="1600" u="none"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内能</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该物质熔点为</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熔</a:t>
                      </a:r>
                      <a:endParaRPr lang="en-US" alt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化时间为</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6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600" i="1"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CD </a:t>
                      </a: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段</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物质处于</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持续吸热</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6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38736" marR="3873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6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整个过程中</a:t>
                      </a: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持续</a:t>
                      </a:r>
                      <a:r>
                        <a:rPr lang="en-US" sz="16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sz="16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sz="1600" i="1" u="none" kern="100" baseline="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6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热量</a:t>
                      </a:r>
                      <a:r>
                        <a:rPr lang="en-US"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温度持续</a:t>
                      </a:r>
                      <a:r>
                        <a:rPr lang="zh-CN" sz="16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6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6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12" name="组合 11"/>
          <p:cNvGrpSpPr/>
          <p:nvPr/>
        </p:nvGrpSpPr>
        <p:grpSpPr>
          <a:xfrm>
            <a:off x="3029527" y="1590096"/>
            <a:ext cx="4885581" cy="1136073"/>
            <a:chOff x="3029527" y="1590096"/>
            <a:chExt cx="4885581" cy="1136073"/>
          </a:xfrm>
        </p:grpSpPr>
        <p:pic>
          <p:nvPicPr>
            <p:cNvPr id="37890" name="20JX86.EPS"/>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029527" y="1590096"/>
              <a:ext cx="1136073" cy="1136073"/>
            </a:xfrm>
            <a:prstGeom prst="rect">
              <a:avLst/>
            </a:prstGeom>
            <a:noFill/>
          </p:spPr>
        </p:pic>
        <p:pic>
          <p:nvPicPr>
            <p:cNvPr id="37889" name="20JX87.EP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936510" y="1645996"/>
              <a:ext cx="978598" cy="1012343"/>
            </a:xfrm>
            <a:prstGeom prst="rect">
              <a:avLst/>
            </a:prstGeom>
            <a:noFill/>
          </p:spPr>
        </p:pic>
      </p:grpSp>
      <p:sp>
        <p:nvSpPr>
          <p:cNvPr id="13" name="矩形 12"/>
          <p:cNvSpPr/>
          <p:nvPr/>
        </p:nvSpPr>
        <p:spPr>
          <a:xfrm>
            <a:off x="3234113" y="2790787"/>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固态</a:t>
            </a:r>
            <a:endParaRPr lang="zh-CN" altLang="en-US" dirty="0"/>
          </a:p>
        </p:txBody>
      </p:sp>
      <p:sp>
        <p:nvSpPr>
          <p:cNvPr id="14" name="矩形 13"/>
          <p:cNvSpPr/>
          <p:nvPr/>
        </p:nvSpPr>
        <p:spPr>
          <a:xfrm>
            <a:off x="5376084" y="2798725"/>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升高</a:t>
            </a:r>
            <a:endParaRPr lang="zh-CN" altLang="en-US" dirty="0"/>
          </a:p>
        </p:txBody>
      </p:sp>
      <p:sp>
        <p:nvSpPr>
          <p:cNvPr id="15" name="矩形 14"/>
          <p:cNvSpPr/>
          <p:nvPr/>
        </p:nvSpPr>
        <p:spPr>
          <a:xfrm>
            <a:off x="3256927" y="3160386"/>
            <a:ext cx="1274708"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固液共存态</a:t>
            </a:r>
            <a:endParaRPr lang="zh-CN" altLang="en-US" dirty="0"/>
          </a:p>
        </p:txBody>
      </p:sp>
      <p:sp>
        <p:nvSpPr>
          <p:cNvPr id="17" name="矩形 16"/>
          <p:cNvSpPr/>
          <p:nvPr/>
        </p:nvSpPr>
        <p:spPr>
          <a:xfrm>
            <a:off x="1691640" y="3529264"/>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不变</a:t>
            </a:r>
            <a:endParaRPr lang="zh-CN" altLang="en-US" dirty="0"/>
          </a:p>
        </p:txBody>
      </p:sp>
      <p:sp>
        <p:nvSpPr>
          <p:cNvPr id="18" name="矩形 17"/>
          <p:cNvSpPr/>
          <p:nvPr/>
        </p:nvSpPr>
        <p:spPr>
          <a:xfrm>
            <a:off x="2983864" y="3520604"/>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增大</a:t>
            </a:r>
            <a:endParaRPr lang="zh-CN" altLang="en-US" dirty="0"/>
          </a:p>
        </p:txBody>
      </p:sp>
      <p:sp>
        <p:nvSpPr>
          <p:cNvPr id="20" name="矩形 19"/>
          <p:cNvSpPr/>
          <p:nvPr/>
        </p:nvSpPr>
        <p:spPr>
          <a:xfrm>
            <a:off x="5040051" y="3548314"/>
            <a:ext cx="737702" cy="353943"/>
          </a:xfrm>
          <a:prstGeom prst="rect">
            <a:avLst/>
          </a:prstGeom>
        </p:spPr>
        <p:txBody>
          <a:bodyPr wrap="none">
            <a:spAutoFit/>
          </a:bodyPr>
          <a:lstStyle/>
          <a:p>
            <a:r>
              <a:rPr lang="en-US" altLang="zh-CN"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60 ℃</a:t>
            </a:r>
            <a:endParaRPr lang="zh-CN" altLang="en-US" dirty="0"/>
          </a:p>
        </p:txBody>
      </p:sp>
      <p:sp>
        <p:nvSpPr>
          <p:cNvPr id="21" name="矩形 20"/>
          <p:cNvSpPr/>
          <p:nvPr/>
        </p:nvSpPr>
        <p:spPr>
          <a:xfrm>
            <a:off x="2439398" y="3917479"/>
            <a:ext cx="805029" cy="353943"/>
          </a:xfrm>
          <a:prstGeom prst="rect">
            <a:avLst/>
          </a:prstGeom>
        </p:spPr>
        <p:txBody>
          <a:bodyPr wrap="none">
            <a:spAutoFit/>
          </a:bodyPr>
          <a:lstStyle/>
          <a:p>
            <a:r>
              <a:rPr lang="en-US" altLang="zh-CN"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 min</a:t>
            </a:r>
            <a:endParaRPr lang="zh-CN" altLang="en-US" dirty="0"/>
          </a:p>
        </p:txBody>
      </p:sp>
      <p:sp>
        <p:nvSpPr>
          <p:cNvPr id="22" name="矩形 21"/>
          <p:cNvSpPr/>
          <p:nvPr/>
        </p:nvSpPr>
        <p:spPr>
          <a:xfrm>
            <a:off x="3223721" y="4258937"/>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液态</a:t>
            </a:r>
            <a:endParaRPr lang="zh-CN" altLang="en-US" dirty="0"/>
          </a:p>
        </p:txBody>
      </p:sp>
      <p:sp>
        <p:nvSpPr>
          <p:cNvPr id="23" name="矩形 22"/>
          <p:cNvSpPr/>
          <p:nvPr/>
        </p:nvSpPr>
        <p:spPr>
          <a:xfrm>
            <a:off x="5394555" y="4248834"/>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升高</a:t>
            </a:r>
            <a:endParaRPr lang="zh-CN" altLang="en-US" dirty="0"/>
          </a:p>
        </p:txBody>
      </p:sp>
      <p:sp>
        <p:nvSpPr>
          <p:cNvPr id="24" name="矩形 23"/>
          <p:cNvSpPr/>
          <p:nvPr/>
        </p:nvSpPr>
        <p:spPr>
          <a:xfrm>
            <a:off x="7906558" y="3334578"/>
            <a:ext cx="620683" cy="353943"/>
          </a:xfrm>
          <a:prstGeom prst="rect">
            <a:avLst/>
          </a:prstGeom>
        </p:spPr>
        <p:txBody>
          <a:bodyPr wrap="none">
            <a:spAutoFit/>
          </a:bodyPr>
          <a:lstStyle/>
          <a:p>
            <a:pPr>
              <a:tabLst>
                <a:tab pos="267970" algn="l"/>
              </a:tabLst>
            </a:pPr>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吸收</a:t>
            </a:r>
            <a:endParaRPr lang="zh-CN" altLang="en-US" dirty="0"/>
          </a:p>
        </p:txBody>
      </p:sp>
      <p:sp>
        <p:nvSpPr>
          <p:cNvPr id="25" name="矩形 24"/>
          <p:cNvSpPr/>
          <p:nvPr/>
        </p:nvSpPr>
        <p:spPr>
          <a:xfrm>
            <a:off x="7639714" y="3685704"/>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升高</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P spid="20" grpId="0"/>
      <p:bldP spid="21"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440753"/>
          </a:xfrm>
          <a:prstGeom prst="rect">
            <a:avLst/>
          </a:prstGeom>
          <a:noFill/>
          <a:ln w="9525">
            <a:noFill/>
            <a:miter lim="800000"/>
          </a:ln>
        </p:spPr>
        <p:txBody>
          <a:bodyPr wrap="square" lIns="36000" tIns="36000" rIns="36000" bIns="36000">
            <a:spAutoFit/>
          </a:bodyPr>
          <a:lstStyle/>
          <a:p>
            <a:pPr algn="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续表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14" name="表格 13"/>
          <p:cNvGraphicFramePr>
            <a:graphicFrameLocks noGrp="1"/>
          </p:cNvGraphicFramePr>
          <p:nvPr/>
        </p:nvGraphicFramePr>
        <p:xfrm>
          <a:off x="880191" y="789132"/>
          <a:ext cx="7829700" cy="3690504"/>
        </p:xfrm>
        <a:graphic>
          <a:graphicData uri="http://schemas.openxmlformats.org/drawingml/2006/table">
            <a:tbl>
              <a:tblPr/>
              <a:tblGrid>
                <a:gridCol w="339009"/>
                <a:gridCol w="332509"/>
                <a:gridCol w="4673600"/>
                <a:gridCol w="2484582"/>
              </a:tblGrid>
              <a:tr h="254000">
                <a:tc gridSpan="2">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晶体</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非晶体</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60648">
                <a:tc rowSpan="2">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凝</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固</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图</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像</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41157" marR="4115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41236">
                <a:tc vMerge="1">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特</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点</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i="1"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AB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段</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物质</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处于</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持续放热</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i="1"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BC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段</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物质</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处于</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持续放热</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sz="1700" u="none"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内能</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该物质凝固点</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凝固时间</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同种物质的熔点和凝固点相同</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i="1"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CD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段</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物质</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处于</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持续放热</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41157" marR="4115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整个过程中</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持续</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sz="1700" i="1" u="none" kern="100" baseline="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热量</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持续</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15" name="组合 14"/>
          <p:cNvGrpSpPr/>
          <p:nvPr/>
        </p:nvGrpSpPr>
        <p:grpSpPr>
          <a:xfrm>
            <a:off x="3241964" y="1246910"/>
            <a:ext cx="4746083" cy="1117599"/>
            <a:chOff x="3241964" y="1246910"/>
            <a:chExt cx="4746083" cy="1117599"/>
          </a:xfrm>
        </p:grpSpPr>
        <p:pic>
          <p:nvPicPr>
            <p:cNvPr id="38914" name="20JX88.EPS"/>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241964" y="1256146"/>
              <a:ext cx="1293091" cy="1108363"/>
            </a:xfrm>
            <a:prstGeom prst="rect">
              <a:avLst/>
            </a:prstGeom>
            <a:noFill/>
          </p:spPr>
        </p:pic>
        <p:pic>
          <p:nvPicPr>
            <p:cNvPr id="38913" name="20JX89.EP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881091" y="1246910"/>
              <a:ext cx="1106956" cy="1094377"/>
            </a:xfrm>
            <a:prstGeom prst="rect">
              <a:avLst/>
            </a:prstGeom>
            <a:noFill/>
          </p:spPr>
        </p:pic>
      </p:grpSp>
      <p:sp>
        <p:nvSpPr>
          <p:cNvPr id="13" name="矩形 12"/>
          <p:cNvSpPr/>
          <p:nvPr/>
        </p:nvSpPr>
        <p:spPr>
          <a:xfrm>
            <a:off x="3260668" y="2488049"/>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液态</a:t>
            </a:r>
            <a:endParaRPr lang="zh-CN" altLang="en-US" dirty="0"/>
          </a:p>
        </p:txBody>
      </p:sp>
      <p:sp>
        <p:nvSpPr>
          <p:cNvPr id="17" name="矩形 16"/>
          <p:cNvSpPr/>
          <p:nvPr/>
        </p:nvSpPr>
        <p:spPr>
          <a:xfrm>
            <a:off x="5384887" y="2487618"/>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降低</a:t>
            </a:r>
            <a:endParaRPr lang="zh-CN" altLang="en-US" dirty="0"/>
          </a:p>
        </p:txBody>
      </p:sp>
      <p:sp>
        <p:nvSpPr>
          <p:cNvPr id="18" name="矩形 17"/>
          <p:cNvSpPr/>
          <p:nvPr/>
        </p:nvSpPr>
        <p:spPr>
          <a:xfrm>
            <a:off x="3349869" y="2875689"/>
            <a:ext cx="1274708"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固液共存态</a:t>
            </a:r>
            <a:endParaRPr lang="zh-CN" altLang="en-US" dirty="0"/>
          </a:p>
        </p:txBody>
      </p:sp>
      <p:sp>
        <p:nvSpPr>
          <p:cNvPr id="20" name="矩形 19"/>
          <p:cNvSpPr/>
          <p:nvPr/>
        </p:nvSpPr>
        <p:spPr>
          <a:xfrm>
            <a:off x="1737678" y="3263616"/>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不变</a:t>
            </a:r>
            <a:endParaRPr lang="zh-CN" altLang="en-US" dirty="0"/>
          </a:p>
        </p:txBody>
      </p:sp>
      <p:sp>
        <p:nvSpPr>
          <p:cNvPr id="21" name="矩形 20"/>
          <p:cNvSpPr/>
          <p:nvPr/>
        </p:nvSpPr>
        <p:spPr>
          <a:xfrm>
            <a:off x="2855422" y="3279141"/>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减少</a:t>
            </a:r>
            <a:endParaRPr lang="zh-CN" altLang="en-US" dirty="0"/>
          </a:p>
        </p:txBody>
      </p:sp>
      <p:sp>
        <p:nvSpPr>
          <p:cNvPr id="22" name="矩形 21"/>
          <p:cNvSpPr/>
          <p:nvPr/>
        </p:nvSpPr>
        <p:spPr>
          <a:xfrm>
            <a:off x="5087387" y="3291613"/>
            <a:ext cx="737702" cy="353943"/>
          </a:xfrm>
          <a:prstGeom prst="rect">
            <a:avLst/>
          </a:prstGeom>
        </p:spPr>
        <p:txBody>
          <a:bodyPr wrap="none">
            <a:spAutoFit/>
          </a:bodyPr>
          <a:lstStyle/>
          <a:p>
            <a:r>
              <a:rPr lang="en-US" altLang="zh-CN"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60 ℃</a:t>
            </a:r>
            <a:endParaRPr lang="zh-CN" altLang="en-US" dirty="0"/>
          </a:p>
        </p:txBody>
      </p:sp>
      <p:sp>
        <p:nvSpPr>
          <p:cNvPr id="23" name="矩形 22"/>
          <p:cNvSpPr/>
          <p:nvPr/>
        </p:nvSpPr>
        <p:spPr>
          <a:xfrm>
            <a:off x="2410969" y="3670160"/>
            <a:ext cx="805029" cy="353943"/>
          </a:xfrm>
          <a:prstGeom prst="rect">
            <a:avLst/>
          </a:prstGeom>
        </p:spPr>
        <p:txBody>
          <a:bodyPr wrap="none">
            <a:spAutoFit/>
          </a:bodyPr>
          <a:lstStyle/>
          <a:p>
            <a:r>
              <a:rPr lang="en-US" altLang="zh-CN"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 min</a:t>
            </a:r>
            <a:endParaRPr lang="zh-CN" altLang="en-US" dirty="0"/>
          </a:p>
        </p:txBody>
      </p:sp>
      <p:sp>
        <p:nvSpPr>
          <p:cNvPr id="24" name="矩形 23"/>
          <p:cNvSpPr/>
          <p:nvPr/>
        </p:nvSpPr>
        <p:spPr>
          <a:xfrm>
            <a:off x="3306705" y="4039759"/>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固态</a:t>
            </a:r>
            <a:endParaRPr lang="zh-CN" altLang="en-US" dirty="0"/>
          </a:p>
        </p:txBody>
      </p:sp>
      <p:sp>
        <p:nvSpPr>
          <p:cNvPr id="25" name="矩形 24"/>
          <p:cNvSpPr/>
          <p:nvPr/>
        </p:nvSpPr>
        <p:spPr>
          <a:xfrm>
            <a:off x="5376805" y="4039038"/>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降低</a:t>
            </a:r>
            <a:endParaRPr lang="zh-CN" altLang="en-US" dirty="0"/>
          </a:p>
        </p:txBody>
      </p:sp>
      <p:sp>
        <p:nvSpPr>
          <p:cNvPr id="26" name="矩形 25"/>
          <p:cNvSpPr/>
          <p:nvPr/>
        </p:nvSpPr>
        <p:spPr>
          <a:xfrm>
            <a:off x="7943215" y="3086207"/>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放出</a:t>
            </a:r>
            <a:endParaRPr lang="zh-CN" altLang="en-US" dirty="0"/>
          </a:p>
        </p:txBody>
      </p:sp>
      <p:sp>
        <p:nvSpPr>
          <p:cNvPr id="27" name="矩形 26"/>
          <p:cNvSpPr/>
          <p:nvPr/>
        </p:nvSpPr>
        <p:spPr>
          <a:xfrm>
            <a:off x="7630622" y="3481639"/>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降低</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18" grpId="0"/>
      <p:bldP spid="20" grpId="0"/>
      <p:bldP spid="21" grpId="0"/>
      <p:bldP spid="22" grpId="0"/>
      <p:bldP spid="23" grpId="0"/>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903700"/>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altLang="en-US"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点拨</a:t>
            </a:r>
            <a:r>
              <a:rPr lang="en-US" altLang="en-US"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物体吸收热量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内能增大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但温度不一定升高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物体温度升高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内能增大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但不一定吸收热量。</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893988"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探究一　</a:t>
            </a:r>
            <a:r>
              <a:rPr lang="zh-CN" altLang="en-US" sz="2000" b="1" dirty="0" smtClean="0">
                <a:solidFill>
                  <a:srgbClr val="0FA096"/>
                </a:solidFill>
                <a:latin typeface="微软雅黑" panose="020B0503020204020204" pitchFamily="34" charset="-122"/>
                <a:ea typeface="微软雅黑" panose="020B0503020204020204" pitchFamily="34" charset="-122"/>
              </a:rPr>
              <a:t>温度计及其使用</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1"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16867" y="731521"/>
            <a:ext cx="4087642" cy="3396690"/>
            <a:chOff x="816867" y="731521"/>
            <a:chExt cx="4087642" cy="3396690"/>
          </a:xfrm>
        </p:grpSpPr>
        <p:sp>
          <p:nvSpPr>
            <p:cNvPr id="19" name="文本框 18"/>
            <p:cNvSpPr txBox="1">
              <a:spLocks noChangeArrowheads="1"/>
            </p:cNvSpPr>
            <p:nvPr/>
          </p:nvSpPr>
          <p:spPr bwMode="auto">
            <a:xfrm>
              <a:off x="816867" y="731521"/>
              <a:ext cx="4087642"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温度计是根据</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的规律制成的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温度计甲的示数是</a:t>
              </a:r>
              <a:r>
                <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乙的示数是</a:t>
              </a:r>
              <a:r>
                <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12-4</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18ZX109.EPS" descr="id:2147502280;FounderCES"/>
            <p:cNvPicPr/>
            <p:nvPr/>
          </p:nvPicPr>
          <p:blipFill>
            <a:blip r:embed="rId1" cstate="print">
              <a:clrChange>
                <a:clrFrom>
                  <a:srgbClr val="FFFFFF"/>
                </a:clrFrom>
                <a:clrTo>
                  <a:srgbClr val="FFFFFF">
                    <a:alpha val="0"/>
                  </a:srgbClr>
                </a:clrTo>
              </a:clrChange>
            </a:blip>
            <a:stretch>
              <a:fillRect/>
            </a:stretch>
          </p:blipFill>
          <p:spPr>
            <a:xfrm>
              <a:off x="2320231" y="2210839"/>
              <a:ext cx="1111699" cy="1271270"/>
            </a:xfrm>
            <a:prstGeom prst="rect">
              <a:avLst/>
            </a:prstGeom>
          </p:spPr>
        </p:pic>
      </p:grpSp>
      <p:sp>
        <p:nvSpPr>
          <p:cNvPr id="14" name="矩形 13"/>
          <p:cNvSpPr/>
          <p:nvPr/>
        </p:nvSpPr>
        <p:spPr>
          <a:xfrm>
            <a:off x="2600106" y="770720"/>
            <a:ext cx="1569660"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液体热胀冷缩</a:t>
            </a:r>
            <a:endParaRPr lang="zh-CN" altLang="en-US" dirty="0"/>
          </a:p>
        </p:txBody>
      </p:sp>
      <p:sp>
        <p:nvSpPr>
          <p:cNvPr id="15" name="矩形 14"/>
          <p:cNvSpPr/>
          <p:nvPr/>
        </p:nvSpPr>
        <p:spPr>
          <a:xfrm>
            <a:off x="1353273" y="1629701"/>
            <a:ext cx="57099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-22</a:t>
            </a:r>
            <a:endParaRPr lang="zh-CN" altLang="en-US" dirty="0"/>
          </a:p>
        </p:txBody>
      </p:sp>
      <p:sp>
        <p:nvSpPr>
          <p:cNvPr id="16" name="矩形 15"/>
          <p:cNvSpPr/>
          <p:nvPr/>
        </p:nvSpPr>
        <p:spPr>
          <a:xfrm>
            <a:off x="3540611" y="1629702"/>
            <a:ext cx="47000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38</a:t>
            </a:r>
            <a:endParaRPr lang="zh-CN" altLang="en-US" dirty="0"/>
          </a:p>
        </p:txBody>
      </p:sp>
      <p:sp>
        <p:nvSpPr>
          <p:cNvPr id="17" name="TextBox 16"/>
          <p:cNvSpPr txBox="1"/>
          <p:nvPr/>
        </p:nvSpPr>
        <p:spPr>
          <a:xfrm>
            <a:off x="5033818" y="692727"/>
            <a:ext cx="3685309" cy="3812188"/>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图乙、丙中两支温度计上每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10 ℃</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之间有</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10</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个小格</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个小格代表的温度是</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即温度计的分度值为</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。在乙温度计上</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30</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20</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”的下方</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液柱最高处在两者之间</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所以显示的温度低于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0 ℃,</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为</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-22 ℃</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。在丙温度计上</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30</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40</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”的下方</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液柱最高处在两者之间</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所以显示的温度高于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0 ℃,</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为</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38 ℃</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枣庄</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用体温计测量病人甲的体温</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示数是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38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如果该体温计未经甩过就用来测量病人乙的体温</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示数也是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38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。下列判断正确的是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乙的体温一定等于甲的体温</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乙的体温不可能等于甲的体温</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乙的体温不可能高于甲的体温</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乙的体温一定低于甲的体温</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7863916" y="807666"/>
            <a:ext cx="340158"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C</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16866" y="314036"/>
            <a:ext cx="4503279" cy="4227687"/>
            <a:chOff x="816866" y="314036"/>
            <a:chExt cx="4503279" cy="4227687"/>
          </a:xfrm>
        </p:grpSpPr>
        <p:sp>
          <p:nvSpPr>
            <p:cNvPr id="19" name="文本框 18"/>
            <p:cNvSpPr txBox="1">
              <a:spLocks noChangeArrowheads="1"/>
            </p:cNvSpPr>
            <p:nvPr/>
          </p:nvSpPr>
          <p:spPr bwMode="auto">
            <a:xfrm>
              <a:off x="816866" y="314036"/>
              <a:ext cx="4503279" cy="422768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所示是伽利略制成的世界上第一个温度计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它是利用</a:t>
              </a:r>
              <a:r>
                <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的原理工作的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伽利略就利用它来判断气温的高低。观察两个温度计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温度计的示数</a:t>
              </a:r>
              <a:r>
                <a:rPr lang="en-US" i="1"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en-US" i="1" baseline="-25000"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温度计的示数</a:t>
              </a:r>
              <a:r>
                <a:rPr lang="en-US" i="1"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en-US" i="1" baseline="-25000"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的大小关系是</a:t>
              </a:r>
              <a:r>
                <a:rPr lang="en-US" i="1"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en-US" i="1" baseline="-25000"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选填“大于”“小于”或“等于”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en-US" i="1" baseline="-25000"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12-5</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18ZX110.EPS" descr="id:2147502287;FounderCES"/>
            <p:cNvPicPr/>
            <p:nvPr/>
          </p:nvPicPr>
          <p:blipFill>
            <a:blip r:embed="rId1" cstate="print">
              <a:clrChange>
                <a:clrFrom>
                  <a:srgbClr val="FFFFFF"/>
                </a:clrFrom>
                <a:clrTo>
                  <a:srgbClr val="FFFFFF">
                    <a:alpha val="0"/>
                  </a:srgbClr>
                </a:clrTo>
              </a:clrChange>
            </a:blip>
            <a:stretch>
              <a:fillRect/>
            </a:stretch>
          </p:blipFill>
          <p:spPr>
            <a:xfrm>
              <a:off x="2327504" y="2859285"/>
              <a:ext cx="1566540" cy="1112350"/>
            </a:xfrm>
            <a:prstGeom prst="rect">
              <a:avLst/>
            </a:prstGeom>
          </p:spPr>
        </p:pic>
      </p:grpSp>
      <p:sp>
        <p:nvSpPr>
          <p:cNvPr id="10" name="矩形 9"/>
          <p:cNvSpPr/>
          <p:nvPr/>
        </p:nvSpPr>
        <p:spPr>
          <a:xfrm>
            <a:off x="2840251" y="779957"/>
            <a:ext cx="1569660"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气体热胀冷缩</a:t>
            </a:r>
            <a:endParaRPr lang="zh-CN" altLang="en-US" dirty="0"/>
          </a:p>
        </p:txBody>
      </p:sp>
      <p:sp>
        <p:nvSpPr>
          <p:cNvPr id="11" name="矩形 10"/>
          <p:cNvSpPr/>
          <p:nvPr/>
        </p:nvSpPr>
        <p:spPr>
          <a:xfrm>
            <a:off x="3942431" y="2026866"/>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小于</a:t>
            </a:r>
            <a:endParaRPr lang="zh-CN" altLang="en-US" dirty="0"/>
          </a:p>
        </p:txBody>
      </p:sp>
      <p:sp>
        <p:nvSpPr>
          <p:cNvPr id="12" name="TextBox 11"/>
          <p:cNvSpPr txBox="1"/>
          <p:nvPr/>
        </p:nvSpPr>
        <p:spPr>
          <a:xfrm>
            <a:off x="5449455" y="341745"/>
            <a:ext cx="3269672" cy="4183444"/>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当外界温度升高时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细管上方气体受热膨胀</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体积增大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管中液体将向下运动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当外界温度降低时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细管上方气体遇冷收缩</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体积减小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管中的液体上升。由题图可知</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玻璃管中液面较高</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说明外界温度较低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细管上方气体体积缩小。所以</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温度计的示数</a:t>
            </a:r>
            <a:r>
              <a:rPr lang="en-US" i="1"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t</a:t>
            </a:r>
            <a:r>
              <a:rPr lang="en-US" i="1" baseline="-25000"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与</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温度计的示数</a:t>
            </a:r>
            <a:r>
              <a:rPr lang="en-US" i="1"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t</a:t>
            </a:r>
            <a:r>
              <a:rPr lang="en-US" i="1" baseline="-25000"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的大小关系为</a:t>
            </a:r>
            <a:r>
              <a:rPr lang="en-US" i="1"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t</a:t>
            </a:r>
            <a:r>
              <a:rPr lang="en-US" i="1" baseline="-25000"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小于</a:t>
            </a:r>
            <a:r>
              <a:rPr lang="en-US" i="1"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t</a:t>
            </a:r>
            <a:r>
              <a:rPr lang="en-US" i="1" baseline="-25000"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381027"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熔化、凝固</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31521"/>
            <a:ext cx="8027876"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冻豆腐是一种传统豆制品。先把新鲜豆腐放入冰箱里冷冻成冻豆腐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然后从冰箱里取出冻豆腐解冻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这时发现豆腐里有许多小孔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这是由于豆腐里的水先</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形成的。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12-6</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a4.jpg" descr="id:2147502301;FounderCES"/>
          <p:cNvPicPr/>
          <p:nvPr/>
        </p:nvPicPr>
        <p:blipFill>
          <a:blip r:embed="rId1" cstate="print">
            <a:clrChange>
              <a:clrFrom>
                <a:srgbClr val="FFFFFF"/>
              </a:clrFrom>
              <a:clrTo>
                <a:srgbClr val="FFFFFF">
                  <a:alpha val="0"/>
                </a:srgbClr>
              </a:clrTo>
            </a:clrChange>
          </a:blip>
          <a:stretch>
            <a:fillRect/>
          </a:stretch>
        </p:blipFill>
        <p:spPr>
          <a:xfrm>
            <a:off x="4114800" y="2247379"/>
            <a:ext cx="1325417" cy="1020675"/>
          </a:xfrm>
          <a:prstGeom prst="rect">
            <a:avLst/>
          </a:prstGeom>
        </p:spPr>
      </p:pic>
      <p:sp>
        <p:nvSpPr>
          <p:cNvPr id="11" name="矩形 10"/>
          <p:cNvSpPr/>
          <p:nvPr/>
        </p:nvSpPr>
        <p:spPr>
          <a:xfrm>
            <a:off x="1686754" y="160805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凝固</a:t>
            </a:r>
            <a:endParaRPr lang="zh-CN" altLang="en-US" dirty="0"/>
          </a:p>
        </p:txBody>
      </p:sp>
      <p:sp>
        <p:nvSpPr>
          <p:cNvPr id="14" name="矩形 13"/>
          <p:cNvSpPr/>
          <p:nvPr/>
        </p:nvSpPr>
        <p:spPr>
          <a:xfrm>
            <a:off x="2851835" y="1618013"/>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熔化</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高烧的病人用冰袋降温是利用了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。如图乙所示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冬天</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北方的菜窖里为防止菜冻坏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常常放几桶水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这是利用了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12-7</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7" name="18ZX111.EPS" descr="id:2147502308;FounderCES"/>
          <p:cNvPicPr/>
          <p:nvPr/>
        </p:nvPicPr>
        <p:blipFill>
          <a:blip r:embed="rId1" cstate="print">
            <a:clrChange>
              <a:clrFrom>
                <a:srgbClr val="FFFFFF"/>
              </a:clrFrom>
              <a:clrTo>
                <a:srgbClr val="FFFFFF">
                  <a:alpha val="0"/>
                </a:srgbClr>
              </a:clrTo>
            </a:clrChange>
          </a:blip>
          <a:stretch>
            <a:fillRect/>
          </a:stretch>
        </p:blipFill>
        <p:spPr>
          <a:xfrm>
            <a:off x="3469295" y="1285358"/>
            <a:ext cx="2587968" cy="1060678"/>
          </a:xfrm>
          <a:prstGeom prst="rect">
            <a:avLst/>
          </a:prstGeom>
        </p:spPr>
      </p:pic>
      <p:sp>
        <p:nvSpPr>
          <p:cNvPr id="8" name="矩形 7"/>
          <p:cNvSpPr/>
          <p:nvPr/>
        </p:nvSpPr>
        <p:spPr>
          <a:xfrm>
            <a:off x="6028324" y="364320"/>
            <a:ext cx="1107996"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熔化吸热</a:t>
            </a:r>
            <a:endParaRPr lang="zh-CN" altLang="en-US" dirty="0"/>
          </a:p>
        </p:txBody>
      </p:sp>
      <p:sp>
        <p:nvSpPr>
          <p:cNvPr id="10" name="矩形 9"/>
          <p:cNvSpPr/>
          <p:nvPr/>
        </p:nvSpPr>
        <p:spPr>
          <a:xfrm>
            <a:off x="6767233" y="789193"/>
            <a:ext cx="1107996"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凝固放热</a:t>
            </a:r>
            <a:endParaRPr lang="zh-CN" altLang="en-US" dirty="0"/>
          </a:p>
        </p:txBody>
      </p:sp>
      <p:sp>
        <p:nvSpPr>
          <p:cNvPr id="11" name="TextBox 10"/>
          <p:cNvSpPr txBox="1"/>
          <p:nvPr/>
        </p:nvSpPr>
        <p:spPr>
          <a:xfrm>
            <a:off x="886691" y="2863273"/>
            <a:ext cx="7786254" cy="173469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冰袋放在高烧的病人身上</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冰吸收人身体上的热量熔化成水</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熔化是吸热的</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使病人体温下降</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防止病人体温过高</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发生危险。水放出热量时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水凝固成冰</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所以冬天</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北方的菜窖里为防止菜冻坏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常常放几桶水</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在温度降低时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水放出热量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使菜窖内温度不至于很低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防止菜被冻坏。</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16866" y="314036"/>
            <a:ext cx="7878247" cy="3396690"/>
            <a:chOff x="816866" y="314036"/>
            <a:chExt cx="7878247" cy="3396690"/>
          </a:xfrm>
        </p:grpSpPr>
        <p:sp>
          <p:nvSpPr>
            <p:cNvPr id="19" name="文本框 18"/>
            <p:cNvSpPr txBox="1">
              <a:spLocks noChangeArrowheads="1"/>
            </p:cNvSpPr>
            <p:nvPr/>
          </p:nvSpPr>
          <p:spPr bwMode="auto">
            <a:xfrm>
              <a:off x="816866" y="314036"/>
              <a:ext cx="7878247"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所示是某物质熔化时温度随时间变化的图像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根据图像可知该物质是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选填“晶体”或“非晶体”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该物质第</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时处于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选填“固”“液”或“固液共存”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12-8</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20JX90.EPS" descr="id:2147502315;FounderCES"/>
            <p:cNvPicPr/>
            <p:nvPr/>
          </p:nvPicPr>
          <p:blipFill>
            <a:blip r:embed="rId1" cstate="print">
              <a:clrChange>
                <a:clrFrom>
                  <a:srgbClr val="FFFFFF"/>
                </a:clrFrom>
                <a:clrTo>
                  <a:srgbClr val="FFFFFF">
                    <a:alpha val="0"/>
                  </a:srgbClr>
                </a:clrTo>
              </a:clrChange>
            </a:blip>
            <a:stretch>
              <a:fillRect/>
            </a:stretch>
          </p:blipFill>
          <p:spPr>
            <a:xfrm>
              <a:off x="3421670" y="1775401"/>
              <a:ext cx="2409843" cy="1374198"/>
            </a:xfrm>
            <a:prstGeom prst="rect">
              <a:avLst/>
            </a:prstGeom>
          </p:spPr>
        </p:pic>
      </p:grpSp>
      <p:sp>
        <p:nvSpPr>
          <p:cNvPr id="10" name="矩形 9"/>
          <p:cNvSpPr/>
          <p:nvPr/>
        </p:nvSpPr>
        <p:spPr>
          <a:xfrm>
            <a:off x="1179332" y="785442"/>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晶体</a:t>
            </a:r>
            <a:endParaRPr lang="zh-CN" altLang="en-US" dirty="0"/>
          </a:p>
        </p:txBody>
      </p:sp>
      <p:sp>
        <p:nvSpPr>
          <p:cNvPr id="11" name="矩形 10"/>
          <p:cNvSpPr/>
          <p:nvPr/>
        </p:nvSpPr>
        <p:spPr>
          <a:xfrm>
            <a:off x="7302972" y="760186"/>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固液共存</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381027"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汽化、液化</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16867" y="731521"/>
            <a:ext cx="7828369" cy="3812188"/>
            <a:chOff x="816867" y="731521"/>
            <a:chExt cx="7828369" cy="3812188"/>
          </a:xfrm>
        </p:grpSpPr>
        <p:sp>
          <p:nvSpPr>
            <p:cNvPr id="19" name="文本框 18"/>
            <p:cNvSpPr txBox="1">
              <a:spLocks noChangeArrowheads="1"/>
            </p:cNvSpPr>
            <p:nvPr/>
          </p:nvSpPr>
          <p:spPr bwMode="auto">
            <a:xfrm>
              <a:off x="816867" y="731521"/>
              <a:ext cx="7828369"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随着人口和经济的快速增长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水污染日益加剧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因此污水净化具有重要的意义。如图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所示为小明设计的太阳能净水器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在污水净化过程中发生的物态变化是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12-9</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先熔化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后凝固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先汽化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后液化</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先升华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后凝固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先汽化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后凝固</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18ZX552.EPS" descr="id:2147502329;FounderCES"/>
            <p:cNvPicPr/>
            <p:nvPr/>
          </p:nvPicPr>
          <p:blipFill>
            <a:blip r:embed="rId1" cstate="print">
              <a:clrChange>
                <a:clrFrom>
                  <a:srgbClr val="FFFFFF"/>
                </a:clrFrom>
                <a:clrTo>
                  <a:srgbClr val="FFFFFF">
                    <a:alpha val="0"/>
                  </a:srgbClr>
                </a:clrTo>
              </a:clrChange>
            </a:blip>
            <a:stretch>
              <a:fillRect/>
            </a:stretch>
          </p:blipFill>
          <p:spPr>
            <a:xfrm>
              <a:off x="3816237" y="1934210"/>
              <a:ext cx="1781002" cy="1253298"/>
            </a:xfrm>
            <a:prstGeom prst="rect">
              <a:avLst/>
            </a:prstGeom>
          </p:spPr>
        </p:pic>
      </p:grpSp>
      <p:sp>
        <p:nvSpPr>
          <p:cNvPr id="11" name="矩形 10"/>
          <p:cNvSpPr/>
          <p:nvPr/>
        </p:nvSpPr>
        <p:spPr>
          <a:xfrm>
            <a:off x="1450968" y="1656113"/>
            <a:ext cx="34176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637508"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考点一　</a:t>
            </a:r>
            <a:r>
              <a:rPr lang="zh-CN" altLang="en-US" sz="2000" b="1" dirty="0" smtClean="0">
                <a:solidFill>
                  <a:srgbClr val="0FA096"/>
                </a:solidFill>
                <a:latin typeface="微软雅黑" panose="020B0503020204020204" pitchFamily="34" charset="-122"/>
                <a:ea typeface="微软雅黑" panose="020B0503020204020204" pitchFamily="34" charset="-122"/>
              </a:rPr>
              <a:t>温度　温度计</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25" name="文本框 18"/>
          <p:cNvSpPr txBox="1">
            <a:spLocks noChangeArrowheads="1"/>
          </p:cNvSpPr>
          <p:nvPr/>
        </p:nvSpPr>
        <p:spPr bwMode="auto">
          <a:xfrm>
            <a:off x="816866" y="818195"/>
            <a:ext cx="7910039" cy="210127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定义：温度是用来表示物体冷热程度的物理量。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摄氏度的规定：在标准大气压下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冰水混合物的温度规定为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沸水的温度规定为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之间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平均分成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等份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每一等份代表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7213734" y="1700707"/>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dirty="0"/>
          </a:p>
        </p:txBody>
      </p:sp>
      <p:sp>
        <p:nvSpPr>
          <p:cNvPr id="10" name="矩形 9"/>
          <p:cNvSpPr/>
          <p:nvPr/>
        </p:nvSpPr>
        <p:spPr>
          <a:xfrm>
            <a:off x="2350132" y="2135249"/>
            <a:ext cx="61266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100</a:t>
            </a:r>
            <a:endParaRPr lang="zh-CN" altLang="en-US" dirty="0"/>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为了节约用水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林红同学利用滴灌的方法给家里的盆栽浇水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所示。她把滴灌棒放入盆栽的土壤里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使水分直接渗透到植物根部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减慢了水分的蒸发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原因是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减少了水在地面的表面积</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增大了水在地面的表面积</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加快了地面上方空气的流动</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提高了地面上水的温度</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770254" y="1445606"/>
            <a:ext cx="1483189" cy="1597981"/>
            <a:chOff x="6437745" y="1454842"/>
            <a:chExt cx="1483189" cy="1597981"/>
          </a:xfrm>
        </p:grpSpPr>
        <p:pic>
          <p:nvPicPr>
            <p:cNvPr id="7" name="20JX91.EPS" descr="id:2147502336;FounderCES"/>
            <p:cNvPicPr/>
            <p:nvPr/>
          </p:nvPicPr>
          <p:blipFill>
            <a:blip r:embed="rId1" cstate="print">
              <a:clrChange>
                <a:clrFrom>
                  <a:srgbClr val="EBEBEB"/>
                </a:clrFrom>
                <a:clrTo>
                  <a:srgbClr val="EBEBEB">
                    <a:alpha val="0"/>
                  </a:srgbClr>
                </a:clrTo>
              </a:clrChange>
            </a:blip>
            <a:stretch>
              <a:fillRect/>
            </a:stretch>
          </p:blipFill>
          <p:spPr>
            <a:xfrm>
              <a:off x="6437745" y="1454842"/>
              <a:ext cx="1483189" cy="1036160"/>
            </a:xfrm>
            <a:prstGeom prst="rect">
              <a:avLst/>
            </a:prstGeom>
          </p:spPr>
        </p:pic>
        <p:sp>
          <p:nvSpPr>
            <p:cNvPr id="8" name="矩形 7"/>
            <p:cNvSpPr/>
            <p:nvPr/>
          </p:nvSpPr>
          <p:spPr>
            <a:xfrm>
              <a:off x="6647309" y="2544992"/>
              <a:ext cx="1053494"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12-10</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
        <p:nvSpPr>
          <p:cNvPr id="11" name="矩形 10"/>
          <p:cNvSpPr/>
          <p:nvPr/>
        </p:nvSpPr>
        <p:spPr>
          <a:xfrm>
            <a:off x="1887452" y="1231096"/>
            <a:ext cx="35779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513756"/>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9.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夏天吃冰棍时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冰棍周围会冒“白气”。关于“白气”的思考</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下列说法正确的是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是汽化现象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“白气”向上冒</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是液化现象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“白气”向下冒</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是汽化现象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“白气”向下冒</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是液化现象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“白气”向上冒</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712468" y="935874"/>
            <a:ext cx="1452477" cy="1881301"/>
            <a:chOff x="6712468" y="935874"/>
            <a:chExt cx="1452477" cy="1881301"/>
          </a:xfrm>
        </p:grpSpPr>
        <p:pic>
          <p:nvPicPr>
            <p:cNvPr id="7" name="a85.jpg" descr="id:2147502343;FounderCES"/>
            <p:cNvPicPr/>
            <p:nvPr/>
          </p:nvPicPr>
          <p:blipFill>
            <a:blip r:embed="rId1" cstate="print"/>
            <a:stretch>
              <a:fillRect/>
            </a:stretch>
          </p:blipFill>
          <p:spPr>
            <a:xfrm>
              <a:off x="6712468" y="935874"/>
              <a:ext cx="1452477" cy="1398096"/>
            </a:xfrm>
            <a:prstGeom prst="rect">
              <a:avLst/>
            </a:prstGeom>
          </p:spPr>
        </p:pic>
        <p:sp>
          <p:nvSpPr>
            <p:cNvPr id="8" name="矩形 7"/>
            <p:cNvSpPr/>
            <p:nvPr/>
          </p:nvSpPr>
          <p:spPr>
            <a:xfrm>
              <a:off x="6923968" y="2447843"/>
              <a:ext cx="1053494"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12-11</a:t>
              </a:r>
              <a:endParaRPr lang="zh-CN" altLang="en-US" dirty="0"/>
            </a:p>
          </p:txBody>
        </p:sp>
      </p:grpSp>
      <p:sp>
        <p:nvSpPr>
          <p:cNvPr id="11" name="TextBox 10"/>
          <p:cNvSpPr txBox="1"/>
          <p:nvPr/>
        </p:nvSpPr>
        <p:spPr>
          <a:xfrm>
            <a:off x="858982" y="3084944"/>
            <a:ext cx="7850909" cy="1319198"/>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冰棍冒出的“白气”是空气中的水蒸气遇冷凝结成的小水珠</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此过程属于液化现象</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冷“白气”的密度大于空气的密度</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故“白气”向下冒。</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816866" y="314036"/>
            <a:ext cx="7878247" cy="2887434"/>
            <a:chOff x="816866" y="314036"/>
            <a:chExt cx="7878247" cy="2887434"/>
          </a:xfrm>
        </p:grpSpPr>
        <p:sp>
          <p:nvSpPr>
            <p:cNvPr id="19" name="文本框 18"/>
            <p:cNvSpPr txBox="1">
              <a:spLocks noChangeArrowheads="1"/>
            </p:cNvSpPr>
            <p:nvPr/>
          </p:nvSpPr>
          <p:spPr bwMode="auto">
            <a:xfrm>
              <a:off x="816866" y="314036"/>
              <a:ext cx="7878247" cy="168577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沈阳</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水沸腾后把烧瓶从火焰上拿开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水会立即停止沸腾。迅速塞上瓶塞</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把烧瓶倒置并向瓶底浇冷水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所示。发现烧瓶内的水中出现了大量的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迅速上升变大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由此可知水重新沸腾起来</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这是由于烧瓶内水面上方的气压</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选填“增大”或“减小”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的缘故。</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0" name="组合 9"/>
            <p:cNvGrpSpPr/>
            <p:nvPr/>
          </p:nvGrpSpPr>
          <p:grpSpPr>
            <a:xfrm>
              <a:off x="3215928" y="2038407"/>
              <a:ext cx="2720731" cy="1163063"/>
              <a:chOff x="3215928" y="2038407"/>
              <a:chExt cx="2720731" cy="1163063"/>
            </a:xfrm>
          </p:grpSpPr>
          <p:pic>
            <p:nvPicPr>
              <p:cNvPr id="7" name="20JX92.EPS" descr="id:2147502350;FounderCES"/>
              <p:cNvPicPr/>
              <p:nvPr/>
            </p:nvPicPr>
            <p:blipFill>
              <a:blip r:embed="rId1" cstate="print">
                <a:clrChange>
                  <a:clrFrom>
                    <a:srgbClr val="FFFFFF"/>
                  </a:clrFrom>
                  <a:clrTo>
                    <a:srgbClr val="FFFFFF">
                      <a:alpha val="0"/>
                    </a:srgbClr>
                  </a:clrTo>
                </a:clrChange>
              </a:blip>
              <a:stretch>
                <a:fillRect/>
              </a:stretch>
            </p:blipFill>
            <p:spPr>
              <a:xfrm>
                <a:off x="3215928" y="2038407"/>
                <a:ext cx="1734763" cy="1067777"/>
              </a:xfrm>
              <a:prstGeom prst="rect">
                <a:avLst/>
              </a:prstGeom>
            </p:spPr>
          </p:pic>
          <p:sp>
            <p:nvSpPr>
              <p:cNvPr id="8" name="矩形 7"/>
              <p:cNvSpPr/>
              <p:nvPr/>
            </p:nvSpPr>
            <p:spPr>
              <a:xfrm>
                <a:off x="4883165" y="2693639"/>
                <a:ext cx="1053494"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12-12</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
        <p:nvSpPr>
          <p:cNvPr id="11" name="TextBox 10"/>
          <p:cNvSpPr txBox="1"/>
          <p:nvPr/>
        </p:nvSpPr>
        <p:spPr>
          <a:xfrm>
            <a:off x="868217" y="3269673"/>
            <a:ext cx="7841673" cy="131919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当向烧瓶底浇冷水时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瓶内气体温度突然降低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气压减小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瓶内液面上方气压减小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导致沸点降低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所以水重新沸腾起来。我们会看到烧瓶内的水中出现了大量的气泡</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迅速上升变大。</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1661049" y="1186357"/>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气泡</a:t>
            </a:r>
            <a:endParaRPr lang="zh-CN" altLang="en-US" dirty="0"/>
          </a:p>
        </p:txBody>
      </p:sp>
      <p:sp>
        <p:nvSpPr>
          <p:cNvPr id="13" name="矩形 12"/>
          <p:cNvSpPr/>
          <p:nvPr/>
        </p:nvSpPr>
        <p:spPr>
          <a:xfrm>
            <a:off x="2095158" y="1583520"/>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减小</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16866" y="314036"/>
            <a:ext cx="7878247" cy="4227687"/>
            <a:chOff x="816866" y="314036"/>
            <a:chExt cx="7878247" cy="4227687"/>
          </a:xfrm>
        </p:grpSpPr>
        <p:sp>
          <p:nvSpPr>
            <p:cNvPr id="19" name="文本框 18"/>
            <p:cNvSpPr txBox="1">
              <a:spLocks noChangeArrowheads="1"/>
            </p:cNvSpPr>
            <p:nvPr/>
          </p:nvSpPr>
          <p:spPr bwMode="auto">
            <a:xfrm>
              <a:off x="816866" y="314036"/>
              <a:ext cx="7878247" cy="422768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11.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[2019</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滨州</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对质量和初温都相同的甲乙两种物质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用相同的加热器加热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它们温度随时间变化的图像如图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下列说法正确的是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12-13</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甲物质的沸点一定是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乙物质的沸点一定是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0~6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甲比乙吸收的热量多</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8~10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甲和乙继续吸热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虽然温度各自保持不变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但甲和乙的内能都不断增加</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甲的比热容大于乙的比热容</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20FLD1-9.EPS" descr="id:2147502357;FounderCES"/>
            <p:cNvPicPr/>
            <p:nvPr/>
          </p:nvPicPr>
          <p:blipFill>
            <a:blip r:embed="rId1" cstate="print">
              <a:clrChange>
                <a:clrFrom>
                  <a:srgbClr val="FFFFFF"/>
                </a:clrFrom>
                <a:clrTo>
                  <a:srgbClr val="FFFFFF">
                    <a:alpha val="0"/>
                  </a:srgbClr>
                </a:clrTo>
              </a:clrChange>
            </a:blip>
            <a:stretch>
              <a:fillRect/>
            </a:stretch>
          </p:blipFill>
          <p:spPr>
            <a:xfrm>
              <a:off x="3159644" y="1211174"/>
              <a:ext cx="1661738" cy="1160277"/>
            </a:xfrm>
            <a:prstGeom prst="rect">
              <a:avLst/>
            </a:prstGeom>
          </p:spPr>
        </p:pic>
      </p:gr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314036"/>
            <a:ext cx="7878247" cy="2513756"/>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液体的沸点与气压有关</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压强越大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沸点越高</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错误。用两个相同的电加热器加热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在相同时间内放出的热量相同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不计热量损失</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甲和乙吸收的热量相同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错误。</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8~10 min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甲和乙都在沸腾</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液体在沸腾时继续吸热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但是温度保持不变</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内能增加</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正确。在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0~6 min,</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质量相同的甲乙两种物质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吸收相同的热量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甲物质的温度变化大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比热容小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错误。</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fade">
                                      <p:cBhvr>
                                        <p:cTn id="12"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381027"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探究四</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升华、凝华</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31521"/>
            <a:ext cx="8027876" cy="293226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呼和浩特</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在试管中放少量碘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塞紧盖子放入热水中。当固态碘变为紫色的碘蒸气并充满试管后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将试管从热水中取出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放入凉水中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碘蒸气又会变为固态碘附着在试管内壁上。关于物质碘的物态变化过程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下列说法正确的是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先放热升华后吸热凝华</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先吸热升华后放热凝华</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先放热熔化后吸热凝固</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先吸热熔化后放热凝固</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矩形 7"/>
          <p:cNvSpPr/>
          <p:nvPr/>
        </p:nvSpPr>
        <p:spPr>
          <a:xfrm>
            <a:off x="8220127" y="1657411"/>
            <a:ext cx="34176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吉安模拟</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自古以来</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呼风唤雨一直是神话中“龙王爷”的权力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随着科学技术的发展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人类已经开始成功地干预天气。飞机播撒干冰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固态的</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CO</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人工增雨的过程中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干冰播撒到空气中后会升华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选填“吸收”或“放出”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大量热量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云层中的水蒸气遇冷后会</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填物态变化名称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成小水滴或凝华成小冰晶。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413381" y="120179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吸收</a:t>
            </a:r>
            <a:endParaRPr lang="zh-CN" altLang="en-US" dirty="0"/>
          </a:p>
        </p:txBody>
      </p:sp>
      <p:sp>
        <p:nvSpPr>
          <p:cNvPr id="10" name="矩形 9"/>
          <p:cNvSpPr/>
          <p:nvPr/>
        </p:nvSpPr>
        <p:spPr>
          <a:xfrm>
            <a:off x="5067985" y="158943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液化</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16866" y="314036"/>
            <a:ext cx="7878247" cy="2981192"/>
            <a:chOff x="816866" y="314036"/>
            <a:chExt cx="7878247" cy="2981192"/>
          </a:xfrm>
        </p:grpSpPr>
        <p:sp>
          <p:nvSpPr>
            <p:cNvPr id="19" name="文本框 18"/>
            <p:cNvSpPr txBox="1">
              <a:spLocks noChangeArrowheads="1"/>
            </p:cNvSpPr>
            <p:nvPr/>
          </p:nvSpPr>
          <p:spPr bwMode="auto">
            <a:xfrm>
              <a:off x="816866" y="314036"/>
              <a:ext cx="7878247"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冬季林红奶奶家房子上落了厚厚一层雪</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所示。雪是空气中水蒸气遇冷</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成小冰晶形成的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早晨窗玻璃上出现了冰花</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现象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它会出现在窗户玻璃上的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选填“内”或“外”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12-14</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18ZX117.EPS" descr="id:2147502371;FounderCES"/>
            <p:cNvPicPr/>
            <p:nvPr/>
          </p:nvPicPr>
          <p:blipFill>
            <a:blip r:embed="rId1" cstate="print">
              <a:clrChange>
                <a:clrFrom>
                  <a:srgbClr val="FFFFFF"/>
                </a:clrFrom>
                <a:clrTo>
                  <a:srgbClr val="FFFFFF">
                    <a:alpha val="0"/>
                  </a:srgbClr>
                </a:clrTo>
              </a:clrChange>
            </a:blip>
            <a:stretch>
              <a:fillRect/>
            </a:stretch>
          </p:blipFill>
          <p:spPr>
            <a:xfrm>
              <a:off x="4145163" y="1601352"/>
              <a:ext cx="1143213" cy="1114140"/>
            </a:xfrm>
            <a:prstGeom prst="rect">
              <a:avLst/>
            </a:prstGeom>
          </p:spPr>
        </p:pic>
      </p:grpSp>
      <p:sp>
        <p:nvSpPr>
          <p:cNvPr id="10" name="TextBox 9"/>
          <p:cNvSpPr txBox="1"/>
          <p:nvPr/>
        </p:nvSpPr>
        <p:spPr>
          <a:xfrm>
            <a:off x="868217" y="3269673"/>
            <a:ext cx="7841673" cy="127495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雪是空气中的水蒸气遇冷凝华成的固态冰晶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冰花是空气中的水蒸气凝华变成冰</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即气态直接变成固态</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发生凝华现象。凝华是水蒸气遇到冷的玻璃时</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放热才发生的</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所以产生在窗户玻璃上的内表面。</a:t>
            </a:r>
            <a:endParaRPr lang="zh-CN" altLang="en-US" dirty="0">
              <a:latin typeface="微软雅黑" panose="020B0503020204020204" pitchFamily="34" charset="-122"/>
              <a:ea typeface="微软雅黑" panose="020B0503020204020204" pitchFamily="34" charset="-122"/>
            </a:endParaRPr>
          </a:p>
        </p:txBody>
      </p:sp>
      <p:sp>
        <p:nvSpPr>
          <p:cNvPr id="11" name="矩形 10"/>
          <p:cNvSpPr/>
          <p:nvPr/>
        </p:nvSpPr>
        <p:spPr>
          <a:xfrm>
            <a:off x="1631191" y="78674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凝华</a:t>
            </a:r>
            <a:endParaRPr lang="zh-CN" altLang="en-US" dirty="0"/>
          </a:p>
        </p:txBody>
      </p:sp>
      <p:sp>
        <p:nvSpPr>
          <p:cNvPr id="12" name="矩形 11"/>
          <p:cNvSpPr/>
          <p:nvPr/>
        </p:nvSpPr>
        <p:spPr>
          <a:xfrm>
            <a:off x="7284423" y="806510"/>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凝华</a:t>
            </a:r>
            <a:endParaRPr lang="zh-CN" altLang="en-US" dirty="0"/>
          </a:p>
        </p:txBody>
      </p:sp>
      <p:sp>
        <p:nvSpPr>
          <p:cNvPr id="13" name="矩形 12"/>
          <p:cNvSpPr/>
          <p:nvPr/>
        </p:nvSpPr>
        <p:spPr>
          <a:xfrm>
            <a:off x="3529803" y="1202376"/>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内</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793994" y="811019"/>
            <a:ext cx="7915898"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实验主要器材：</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固体粉末</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好处：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受热均匀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且温度计的玻璃泡可以与固体粉末充分接触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、温度计、停表、石棉网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作用：使烧杯底部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受热均匀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、搅拌器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作用：使</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物质受热均匀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器材的组装顺序：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自下而上。</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试管在水中的位置：</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使被加热物体</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浸没在水中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试管不能接触到</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烧杯的侧壁和底部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4689352"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突破一</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探究固体熔化时温度的变化规律</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fade">
                                      <p:cBhvr>
                                        <p:cTn id="7" dur="500"/>
                                        <p:tgtEl>
                                          <p:spTgt spid="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4" end="4"/>
                                            </p:txEl>
                                          </p:spTgt>
                                        </p:tgtEl>
                                        <p:attrNameLst>
                                          <p:attrName>style.visibility</p:attrName>
                                        </p:attrNameLst>
                                      </p:cBhvr>
                                      <p:to>
                                        <p:strVal val="visible"/>
                                      </p:to>
                                    </p:set>
                                    <p:animEffect transition="in" filter="fade">
                                      <p:cBhvr>
                                        <p:cTn id="1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78951"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水浴法加热：</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使物质受热均匀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且升温缓慢</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便于观察实验现象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。特点：</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被加热物质的温度不会超过</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100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数据处理和分析</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设计实验数据记录表格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如下表所示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并绘制熔化过程中温度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时间图像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判断物质是否为晶体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根据图像中有无</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水平线</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确定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若为晶体还可确定其</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熔点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得到物质在熔化过程中内能和温度的变化规律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晶体吸收热量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内能增加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非晶体吸收热量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内能增加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升高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及物质的状态等。</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6" name="表格 5"/>
          <p:cNvGraphicFramePr>
            <a:graphicFrameLocks noGrp="1"/>
          </p:cNvGraphicFramePr>
          <p:nvPr/>
        </p:nvGraphicFramePr>
        <p:xfrm>
          <a:off x="877455" y="3293802"/>
          <a:ext cx="7804728" cy="1165860"/>
        </p:xfrm>
        <a:graphic>
          <a:graphicData uri="http://schemas.openxmlformats.org/drawingml/2006/table">
            <a:tbl>
              <a:tblPr/>
              <a:tblGrid>
                <a:gridCol w="1300788"/>
                <a:gridCol w="1300788"/>
                <a:gridCol w="1300788"/>
                <a:gridCol w="1300788"/>
                <a:gridCol w="1300788"/>
                <a:gridCol w="1300788"/>
              </a:tblGrid>
              <a:tr h="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时间</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/min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0</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状态</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fade">
                                      <p:cBhvr>
                                        <p:cTn id="10" dur="500"/>
                                        <p:tgtEl>
                                          <p:spTgt spid="9">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aphicFrame>
        <p:nvGraphicFramePr>
          <p:cNvPr id="1026" name="Object 2"/>
          <p:cNvGraphicFramePr>
            <a:graphicFrameLocks noChangeAspect="1"/>
          </p:cNvGraphicFramePr>
          <p:nvPr/>
        </p:nvGraphicFramePr>
        <p:xfrm>
          <a:off x="841375" y="381000"/>
          <a:ext cx="7886700" cy="3132138"/>
        </p:xfrm>
        <a:graphic>
          <a:graphicData uri="http://schemas.openxmlformats.org/presentationml/2006/ole">
            <mc:AlternateContent xmlns:mc="http://schemas.openxmlformats.org/markup-compatibility/2006">
              <mc:Choice xmlns:v="urn:schemas-microsoft-com:vml" Requires="v">
                <p:oleObj spid="_x0000_s1025" name="文档" r:id="rId1" imgW="7898130" imgH="3145155" progId="Word.Document.12">
                  <p:embed/>
                </p:oleObj>
              </mc:Choice>
              <mc:Fallback>
                <p:oleObj name="文档" r:id="rId1" imgW="7898130" imgH="3145155" progId="Word.Document.12">
                  <p:embed/>
                  <p:pic>
                    <p:nvPicPr>
                      <p:cNvPr id="0" name="图片 1024"/>
                      <p:cNvPicPr>
                        <a:picLocks noChangeAspect="1"/>
                      </p:cNvPicPr>
                      <p:nvPr/>
                    </p:nvPicPr>
                    <p:blipFill>
                      <a:blip r:embed="rId2"/>
                      <a:stretch>
                        <a:fillRect/>
                      </a:stretch>
                    </p:blipFill>
                    <p:spPr>
                      <a:xfrm>
                        <a:off x="841375" y="381000"/>
                        <a:ext cx="7886700" cy="3132138"/>
                      </a:xfrm>
                      <a:prstGeom prst="rect">
                        <a:avLst/>
                      </a:prstGeom>
                      <a:noFill/>
                      <a:ln w="9525">
                        <a:noFill/>
                      </a:ln>
                    </p:spPr>
                  </p:pic>
                </p:oleObj>
              </mc:Fallback>
            </mc:AlternateContent>
          </a:graphicData>
        </a:graphic>
      </p:graphicFrame>
      <p:sp>
        <p:nvSpPr>
          <p:cNvPr id="7" name="矩形 6"/>
          <p:cNvSpPr/>
          <p:nvPr/>
        </p:nvSpPr>
        <p:spPr>
          <a:xfrm>
            <a:off x="3656906" y="789192"/>
            <a:ext cx="1800493"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液体的热胀冷缩</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78951"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交流与反思</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实验中收集多组数据是为了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寻找普遍规律</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熔化前后曲线的倾斜程度不一样</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原因：</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同种物质</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状态不同比热容不同。</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做冰的熔化实验时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熔化结束后继续加热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试管中的水</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不会沸腾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原因：</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试管里的水达到沸点后</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不能继续吸热。</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12467" y="332510"/>
            <a:ext cx="7888188" cy="4227687"/>
            <a:chOff x="812467" y="332510"/>
            <a:chExt cx="7888188" cy="4227687"/>
          </a:xfrm>
        </p:grpSpPr>
        <p:sp>
          <p:nvSpPr>
            <p:cNvPr id="9" name="文本框 14"/>
            <p:cNvSpPr txBox="1">
              <a:spLocks noChangeArrowheads="1"/>
            </p:cNvSpPr>
            <p:nvPr/>
          </p:nvSpPr>
          <p:spPr bwMode="auto">
            <a:xfrm>
              <a:off x="812467" y="332510"/>
              <a:ext cx="7888188"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百色</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甲所示是“探究冰熔化时温度的变化规律”的实验装置。</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12-15</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如图乙所示是冰在加热过程中温度随时间变化的图像。根据图像特征可判断冰是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选填“晶体”或“非晶体”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当冰熔化一段时间后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试管中冰的质量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选填“增加”“减少”或“不变”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20JX93.EPS" descr="id:2147502407;FounderCES"/>
            <p:cNvPicPr/>
            <p:nvPr/>
          </p:nvPicPr>
          <p:blipFill>
            <a:blip r:embed="rId1" cstate="print"/>
            <a:stretch>
              <a:fillRect/>
            </a:stretch>
          </p:blipFill>
          <p:spPr>
            <a:xfrm>
              <a:off x="2849475" y="1065240"/>
              <a:ext cx="3579034" cy="1726297"/>
            </a:xfrm>
            <a:prstGeom prst="rect">
              <a:avLst/>
            </a:prstGeom>
          </p:spPr>
        </p:pic>
      </p:grpSp>
      <p:sp>
        <p:nvSpPr>
          <p:cNvPr id="10" name="矩形 9"/>
          <p:cNvSpPr/>
          <p:nvPr/>
        </p:nvSpPr>
        <p:spPr>
          <a:xfrm>
            <a:off x="1668713" y="367786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晶体</a:t>
            </a:r>
            <a:endParaRPr lang="zh-CN" altLang="en-US" dirty="0"/>
          </a:p>
        </p:txBody>
      </p:sp>
      <p:sp>
        <p:nvSpPr>
          <p:cNvPr id="12" name="矩形 11"/>
          <p:cNvSpPr/>
          <p:nvPr/>
        </p:nvSpPr>
        <p:spPr>
          <a:xfrm>
            <a:off x="1437516" y="4085277"/>
            <a:ext cx="646331" cy="369332"/>
          </a:xfrm>
          <a:prstGeom prst="rect">
            <a:avLst/>
          </a:prstGeom>
        </p:spPr>
        <p:txBody>
          <a:bodyPr wrap="none">
            <a:spAutoFit/>
          </a:bodyPr>
          <a:lstStyle/>
          <a:p>
            <a:pPr lvl="0" defTabSz="914400" fontAlgn="base">
              <a:spcBef>
                <a:spcPct val="0"/>
              </a:spcBef>
              <a:spcAft>
                <a:spcPct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减少</a:t>
            </a:r>
            <a:endParaRPr lang="zh-CN" altLang="en-US"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88188"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冰在熔化过程中</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选填“吸收”或“放出”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温度保持不变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大约持续了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加热到第</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物质的状态为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选填“液态”“固态”或“固液共存态”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在实验过程中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不是用酒精灯直接对试管加热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而是把装有冰的试管放在水中加热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这样做不但使试管受热均匀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而且冰的温度上升速度较</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选填“快”或“慢”</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便于记录各个时刻的温度。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2869730" y="38871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吸收</a:t>
            </a:r>
            <a:endParaRPr lang="zh-CN" altLang="en-US" dirty="0"/>
          </a:p>
        </p:txBody>
      </p:sp>
      <p:sp>
        <p:nvSpPr>
          <p:cNvPr id="8" name="矩形 7"/>
          <p:cNvSpPr/>
          <p:nvPr/>
        </p:nvSpPr>
        <p:spPr>
          <a:xfrm>
            <a:off x="2050608" y="813294"/>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
        <p:nvSpPr>
          <p:cNvPr id="10" name="矩形 9"/>
          <p:cNvSpPr/>
          <p:nvPr/>
        </p:nvSpPr>
        <p:spPr>
          <a:xfrm>
            <a:off x="4518825" y="1229942"/>
            <a:ext cx="133882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固液共存态</a:t>
            </a:r>
            <a:endParaRPr lang="zh-CN" altLang="en-US" dirty="0"/>
          </a:p>
        </p:txBody>
      </p:sp>
      <p:sp>
        <p:nvSpPr>
          <p:cNvPr id="12" name="矩形 11"/>
          <p:cNvSpPr/>
          <p:nvPr/>
        </p:nvSpPr>
        <p:spPr>
          <a:xfrm>
            <a:off x="6928929" y="2439472"/>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慢</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0" name="矩形 9"/>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1"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6" name="文本框 18"/>
          <p:cNvSpPr txBox="1">
            <a:spLocks noChangeArrowheads="1"/>
          </p:cNvSpPr>
          <p:nvPr/>
        </p:nvSpPr>
        <p:spPr bwMode="auto">
          <a:xfrm>
            <a:off x="816866" y="606829"/>
            <a:ext cx="7837607"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为完成该实验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除图中器材外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还需要用到的测量工具是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安装图甲所示的器材时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顺序应</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选填“自上而下”或“自下而上”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需要观察试管内物质的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并记录温度和加热时间。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待冰完全熔化后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对烧杯中的水继续加热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试管中的水最终</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选填“会”或“不会”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沸腾。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林红同学在完成同一实验时绘制的温度与时间关系的图像如图丙所示。分析图像判断出她的实验数据有问题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原因是</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TextBox 7"/>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sp>
        <p:nvSpPr>
          <p:cNvPr id="7" name="矩形 6"/>
          <p:cNvSpPr/>
          <p:nvPr/>
        </p:nvSpPr>
        <p:spPr>
          <a:xfrm>
            <a:off x="6676395" y="669122"/>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停表</a:t>
            </a:r>
            <a:endParaRPr lang="zh-CN" altLang="en-US" dirty="0"/>
          </a:p>
        </p:txBody>
      </p:sp>
      <p:sp>
        <p:nvSpPr>
          <p:cNvPr id="9" name="矩形 8"/>
          <p:cNvSpPr/>
          <p:nvPr/>
        </p:nvSpPr>
        <p:spPr>
          <a:xfrm>
            <a:off x="4282651" y="1084756"/>
            <a:ext cx="1107996"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自下而上</a:t>
            </a:r>
            <a:endParaRPr lang="zh-CN" altLang="en-US" dirty="0"/>
          </a:p>
        </p:txBody>
      </p:sp>
      <p:sp>
        <p:nvSpPr>
          <p:cNvPr id="12" name="矩形 11"/>
          <p:cNvSpPr/>
          <p:nvPr/>
        </p:nvSpPr>
        <p:spPr>
          <a:xfrm>
            <a:off x="4755231" y="1475324"/>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状态</a:t>
            </a:r>
            <a:endParaRPr lang="zh-CN" altLang="en-US" dirty="0"/>
          </a:p>
        </p:txBody>
      </p:sp>
      <p:sp>
        <p:nvSpPr>
          <p:cNvPr id="13" name="矩形 12"/>
          <p:cNvSpPr/>
          <p:nvPr/>
        </p:nvSpPr>
        <p:spPr>
          <a:xfrm>
            <a:off x="6907304" y="1887001"/>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不会</a:t>
            </a:r>
            <a:endParaRPr lang="zh-CN" altLang="en-US" dirty="0"/>
          </a:p>
        </p:txBody>
      </p:sp>
      <p:sp>
        <p:nvSpPr>
          <p:cNvPr id="14" name="TextBox 13"/>
          <p:cNvSpPr txBox="1"/>
          <p:nvPr/>
        </p:nvSpPr>
        <p:spPr>
          <a:xfrm>
            <a:off x="803564" y="3020292"/>
            <a:ext cx="7647709" cy="903700"/>
          </a:xfrm>
          <a:prstGeom prst="rect">
            <a:avLst/>
          </a:prstGeom>
          <a:noFill/>
        </p:spPr>
        <p:txBody>
          <a:bodyPr wrap="square" lIns="36000" tIns="36000" rIns="36000" bIns="36000" rtlCol="0">
            <a:spAutoFit/>
          </a:bodyPr>
          <a:lstStyle/>
          <a:p>
            <a:pPr>
              <a:lnSpc>
                <a:spcPct val="150000"/>
              </a:lnSpc>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水的比热容大于冰的比热容</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质量相同的冰和水吸收相同的热量</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水升温较慢</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1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903382"/>
            <a:ext cx="7730284" cy="292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实验主要器材：</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温度计、硬纸板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作用：减少加热时水蒸发吸热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缩短实验时间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硬纸板上留有小孔的目的：使</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烧杯内外气压相同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注意：如果加的是不留小孔的厚纸板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会使烧杯内</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气压升高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从而</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提高水的沸点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器材的组装顺序：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自下而上。</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沸腾前后气泡的特点：</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沸腾前气泡较少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在上升的过程中变小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沸腾时出现大量气泡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在上升的过程中变大。</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4432871"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探究水沸腾时温度变化的特点</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78951" cy="173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数据处理和分析</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设计实验数据记录表格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如下表所示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并绘制水沸腾时的温度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时间图像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可得出水在沸腾过程中的特点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持续吸热</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温度不变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及水的沸点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保持不变的温度所对应的数值即为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水的沸点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6" name="表格 5"/>
          <p:cNvGraphicFramePr>
            <a:graphicFrameLocks noGrp="1"/>
          </p:cNvGraphicFramePr>
          <p:nvPr/>
        </p:nvGraphicFramePr>
        <p:xfrm>
          <a:off x="877454" y="2040197"/>
          <a:ext cx="7795494" cy="777240"/>
        </p:xfrm>
        <a:graphic>
          <a:graphicData uri="http://schemas.openxmlformats.org/drawingml/2006/table">
            <a:tbl>
              <a:tblPr/>
              <a:tblGrid>
                <a:gridCol w="1299249"/>
                <a:gridCol w="1299249"/>
                <a:gridCol w="1299249"/>
                <a:gridCol w="1299249"/>
                <a:gridCol w="1299249"/>
                <a:gridCol w="1299249"/>
              </a:tblGrid>
              <a:tr h="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时间</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/min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0</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0.5</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1.5</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51242"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交流与反思</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烧杯口产生“白气”的原因：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水蒸气遇冷</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液化</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形成小水珠。</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沸点低于</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100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的原因：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当地气压</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低于</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标准大气压。</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加热时间较长的原因：</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水的质量太多</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水的初温太低</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。缩短加热时间的方法：</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减少水的质量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提高水的初温</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加盖纸板</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增大酒精灯的火焰。</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撤去酒精灯后水没有立刻停止沸腾的原因：</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石棉网的温度高于水的沸点</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水还会继续吸热</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12466" y="332510"/>
            <a:ext cx="7934369" cy="3118343"/>
            <a:chOff x="812466" y="332510"/>
            <a:chExt cx="7934369" cy="3118343"/>
          </a:xfrm>
        </p:grpSpPr>
        <p:sp>
          <p:nvSpPr>
            <p:cNvPr id="9" name="文本框 14"/>
            <p:cNvSpPr txBox="1">
              <a:spLocks noChangeArrowheads="1"/>
            </p:cNvSpPr>
            <p:nvPr/>
          </p:nvSpPr>
          <p:spPr bwMode="auto">
            <a:xfrm>
              <a:off x="812466" y="332510"/>
              <a:ext cx="7934369"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[2017</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探究水沸腾时温度变化的特点：</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甲所示是某小组安装的实验装置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合理的安装顺序是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填序号</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烧杯和水</a:t>
              </a:r>
              <a:r>
                <a:rPr lang="zh-CN" alt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酒精灯</a:t>
              </a:r>
              <a:r>
                <a:rPr lang="zh-CN" alt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铁夹和温度计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含纸盖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④</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铁圈和石棉网</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8" name="组合 7"/>
            <p:cNvGrpSpPr/>
            <p:nvPr/>
          </p:nvGrpSpPr>
          <p:grpSpPr>
            <a:xfrm>
              <a:off x="5512784" y="1168112"/>
              <a:ext cx="2973363" cy="2282741"/>
              <a:chOff x="5087911" y="1352839"/>
              <a:chExt cx="2973363" cy="2282741"/>
            </a:xfrm>
          </p:grpSpPr>
          <p:pic>
            <p:nvPicPr>
              <p:cNvPr id="6" name="A86.EPS" descr="id:2147502443;FounderCES"/>
              <p:cNvPicPr/>
              <p:nvPr/>
            </p:nvPicPr>
            <p:blipFill>
              <a:blip r:embed="rId1" cstate="print">
                <a:clrChange>
                  <a:clrFrom>
                    <a:srgbClr val="FFFFFF"/>
                  </a:clrFrom>
                  <a:clrTo>
                    <a:srgbClr val="FFFFFF">
                      <a:alpha val="0"/>
                    </a:srgbClr>
                  </a:clrTo>
                </a:clrChange>
              </a:blip>
              <a:stretch>
                <a:fillRect/>
              </a:stretch>
            </p:blipFill>
            <p:spPr>
              <a:xfrm>
                <a:off x="5087911" y="1352839"/>
                <a:ext cx="2973363" cy="1750579"/>
              </a:xfrm>
              <a:prstGeom prst="rect">
                <a:avLst/>
              </a:prstGeom>
            </p:spPr>
          </p:pic>
          <p:sp>
            <p:nvSpPr>
              <p:cNvPr id="7" name="矩形 6"/>
              <p:cNvSpPr/>
              <p:nvPr/>
            </p:nvSpPr>
            <p:spPr>
              <a:xfrm>
                <a:off x="5963242" y="3127749"/>
                <a:ext cx="1053494"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12-16</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grpSp>
      <p:sp>
        <p:nvSpPr>
          <p:cNvPr id="10" name="矩形 9"/>
          <p:cNvSpPr/>
          <p:nvPr/>
        </p:nvSpPr>
        <p:spPr>
          <a:xfrm>
            <a:off x="7414084" y="807666"/>
            <a:ext cx="1114408"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②④①③</a:t>
            </a:r>
            <a:endParaRPr lang="zh-CN" altLang="en-US" dirty="0"/>
          </a:p>
        </p:txBody>
      </p:sp>
      <p:sp>
        <p:nvSpPr>
          <p:cNvPr id="12" name="文本框 14"/>
          <p:cNvSpPr txBox="1">
            <a:spLocks noChangeArrowheads="1"/>
          </p:cNvSpPr>
          <p:nvPr/>
        </p:nvSpPr>
        <p:spPr bwMode="auto">
          <a:xfrm>
            <a:off x="821702" y="3371272"/>
            <a:ext cx="7878951" cy="1249948"/>
          </a:xfrm>
          <a:prstGeom prst="rect">
            <a:avLst/>
          </a:prstGeom>
          <a:solidFill>
            <a:schemeClr val="bg1">
              <a:lumMod val="95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酒精灯要使用外焰加热</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所以合理顺序应是先放好酒精灯</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由其外焰高度确定铁圈及石棉网的高度</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温度计测量液体温度时</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玻璃泡要浸没在液体中</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不能接触容器底和壁</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所以接着应放置烧杯</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最后安装温度计。</a:t>
            </a:r>
            <a:endParaRPr lang="zh-CN" altLang="en-US" sz="17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78951" cy="2150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下表是小燕记录的实验数据：</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实验过程中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她发现在第</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水中的气泡在上升的过程中逐渐</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选填“变大”或“变小”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6" name="表格 5"/>
          <p:cNvGraphicFramePr>
            <a:graphicFrameLocks noGrp="1"/>
          </p:cNvGraphicFramePr>
          <p:nvPr/>
        </p:nvGraphicFramePr>
        <p:xfrm>
          <a:off x="880226" y="802525"/>
          <a:ext cx="7792721" cy="777240"/>
        </p:xfrm>
        <a:graphic>
          <a:graphicData uri="http://schemas.openxmlformats.org/drawingml/2006/table">
            <a:tbl>
              <a:tblPr/>
              <a:tblGrid>
                <a:gridCol w="1142537"/>
                <a:gridCol w="831273"/>
                <a:gridCol w="831273"/>
                <a:gridCol w="831273"/>
                <a:gridCol w="831273"/>
                <a:gridCol w="831273"/>
                <a:gridCol w="831273"/>
                <a:gridCol w="831273"/>
                <a:gridCol w="831273"/>
              </a:tblGrid>
              <a:tr h="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时间</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/min</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0</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5</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6</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7</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温度</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i="1"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88</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90</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92</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94</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96</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98</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98</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98</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7" name="矩形 6"/>
          <p:cNvSpPr/>
          <p:nvPr/>
        </p:nvSpPr>
        <p:spPr>
          <a:xfrm>
            <a:off x="7424541" y="1620466"/>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变小</a:t>
            </a:r>
            <a:endParaRPr lang="zh-CN" altLang="en-US" dirty="0"/>
          </a:p>
        </p:txBody>
      </p:sp>
      <p:sp>
        <p:nvSpPr>
          <p:cNvPr id="13" name="文本框 14"/>
          <p:cNvSpPr txBox="1">
            <a:spLocks noChangeArrowheads="1"/>
          </p:cNvSpPr>
          <p:nvPr/>
        </p:nvSpPr>
        <p:spPr bwMode="auto">
          <a:xfrm>
            <a:off x="858647" y="2567709"/>
            <a:ext cx="7878951" cy="857533"/>
          </a:xfrm>
          <a:prstGeom prst="rect">
            <a:avLst/>
          </a:prstGeom>
          <a:solidFill>
            <a:schemeClr val="bg1">
              <a:lumMod val="95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水沸腾前</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底部的温度高于上部的温度</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根据热胀冷缩可知</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气泡在上升过程中逐渐变小。</a:t>
            </a:r>
            <a:endParaRPr lang="zh-CN" altLang="en-US" sz="17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78951"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请根据上表数据在图乙中绘出水温与时间的关系图像。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由数据及图像可知</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水沸腾时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继续加热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水的温度</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通过学习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小燕终于明白妈妈用炉火炖汤时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在汤沸腾后总是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选填“保持大火”或“调为小火”</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的道理。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矩形 7"/>
          <p:cNvSpPr/>
          <p:nvPr/>
        </p:nvSpPr>
        <p:spPr>
          <a:xfrm>
            <a:off x="5955958" y="2442502"/>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不变</a:t>
            </a:r>
            <a:endParaRPr lang="zh-CN" altLang="en-US" dirty="0"/>
          </a:p>
        </p:txBody>
      </p:sp>
      <p:sp>
        <p:nvSpPr>
          <p:cNvPr id="10" name="矩形 9"/>
          <p:cNvSpPr/>
          <p:nvPr/>
        </p:nvSpPr>
        <p:spPr>
          <a:xfrm>
            <a:off x="7247523" y="2839666"/>
            <a:ext cx="1107996"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调为小火</a:t>
            </a:r>
            <a:endParaRPr lang="zh-CN" altLang="en-US" dirty="0"/>
          </a:p>
        </p:txBody>
      </p:sp>
      <p:grpSp>
        <p:nvGrpSpPr>
          <p:cNvPr id="12" name="组合 11"/>
          <p:cNvGrpSpPr/>
          <p:nvPr/>
        </p:nvGrpSpPr>
        <p:grpSpPr>
          <a:xfrm>
            <a:off x="1022215" y="955447"/>
            <a:ext cx="3623676" cy="1391406"/>
            <a:chOff x="1197706" y="2821193"/>
            <a:chExt cx="3623676" cy="1391406"/>
          </a:xfrm>
        </p:grpSpPr>
        <p:sp>
          <p:nvSpPr>
            <p:cNvPr id="13" name="矩形 12"/>
            <p:cNvSpPr/>
            <p:nvPr/>
          </p:nvSpPr>
          <p:spPr>
            <a:xfrm>
              <a:off x="1197706" y="2821193"/>
              <a:ext cx="1107996"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如图所示</a:t>
              </a:r>
              <a:endParaRPr lang="zh-CN" altLang="en-US" dirty="0"/>
            </a:p>
          </p:txBody>
        </p:sp>
        <p:pic>
          <p:nvPicPr>
            <p:cNvPr id="14" name="A88.EPS" descr="id:2147489953;FounderCES"/>
            <p:cNvPicPr/>
            <p:nvPr/>
          </p:nvPicPr>
          <p:blipFill>
            <a:blip r:embed="rId1" cstate="print">
              <a:clrChange>
                <a:clrFrom>
                  <a:srgbClr val="FFFFFF"/>
                </a:clrFrom>
                <a:clrTo>
                  <a:srgbClr val="FFFFFF">
                    <a:alpha val="0"/>
                  </a:srgbClr>
                </a:clrTo>
              </a:clrChange>
            </a:blip>
            <a:stretch>
              <a:fillRect/>
            </a:stretch>
          </p:blipFill>
          <p:spPr>
            <a:xfrm>
              <a:off x="2671500" y="2851670"/>
              <a:ext cx="2149882" cy="1360929"/>
            </a:xfrm>
            <a:prstGeom prst="rect">
              <a:avLst/>
            </a:prstGeom>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816866" y="340822"/>
            <a:ext cx="7910039" cy="4227687"/>
            <a:chOff x="816866" y="340822"/>
            <a:chExt cx="7910039" cy="4227687"/>
          </a:xfrm>
        </p:grpSpPr>
        <p:sp>
          <p:nvSpPr>
            <p:cNvPr id="10" name="文本框 18"/>
            <p:cNvSpPr txBox="1">
              <a:spLocks noChangeArrowheads="1"/>
            </p:cNvSpPr>
            <p:nvPr/>
          </p:nvSpPr>
          <p:spPr bwMode="auto">
            <a:xfrm>
              <a:off x="816866" y="340822"/>
              <a:ext cx="7910039" cy="4227687"/>
            </a:xfrm>
            <a:prstGeom prst="rect">
              <a:avLst/>
            </a:prstGeom>
            <a:noFill/>
            <a:ln w="9525">
              <a:noFill/>
              <a:miter lim="800000"/>
            </a:ln>
          </p:spPr>
          <p:txBody>
            <a:bodyPr wrap="square" lIns="36000" tIns="36000" rIns="36000" bIns="36000">
              <a:spAutoFit/>
            </a:bodyPr>
            <a:lstStyle/>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示例：图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甲中温度计的使用正确的是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。如图乙所示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温度计的读数方式正确的是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图丙是图乙温度计的放大图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则温度计示数为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7jk110.EPS" descr="id:2147502192;FounderCES"/>
            <p:cNvPicPr/>
            <p:nvPr/>
          </p:nvPicPr>
          <p:blipFill>
            <a:blip r:embed="rId1" cstate="print">
              <a:clrChange>
                <a:clrFrom>
                  <a:srgbClr val="FFFFFF"/>
                </a:clrFrom>
                <a:clrTo>
                  <a:srgbClr val="FFFFFF">
                    <a:alpha val="0"/>
                  </a:srgbClr>
                </a:clrTo>
              </a:clrChange>
            </a:blip>
            <a:stretch>
              <a:fillRect/>
            </a:stretch>
          </p:blipFill>
          <p:spPr>
            <a:xfrm>
              <a:off x="3493135" y="1723387"/>
              <a:ext cx="2667518" cy="2215651"/>
            </a:xfrm>
            <a:prstGeom prst="rect">
              <a:avLst/>
            </a:prstGeom>
          </p:spPr>
        </p:pic>
      </p:grpSp>
      <p:sp>
        <p:nvSpPr>
          <p:cNvPr id="12" name="矩形 11"/>
          <p:cNvSpPr/>
          <p:nvPr/>
        </p:nvSpPr>
        <p:spPr>
          <a:xfrm>
            <a:off x="5197921" y="408916"/>
            <a:ext cx="36740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D</a:t>
            </a:r>
            <a:endParaRPr lang="zh-CN" altLang="en-US" dirty="0"/>
          </a:p>
        </p:txBody>
      </p:sp>
      <p:sp>
        <p:nvSpPr>
          <p:cNvPr id="13" name="矩形 12"/>
          <p:cNvSpPr/>
          <p:nvPr/>
        </p:nvSpPr>
        <p:spPr>
          <a:xfrm>
            <a:off x="5921656" y="834365"/>
            <a:ext cx="341760" cy="369332"/>
          </a:xfrm>
          <a:prstGeom prst="rect">
            <a:avLst/>
          </a:prstGeom>
        </p:spPr>
        <p:txBody>
          <a:bodyPr wrap="none">
            <a:spAutoFit/>
          </a:bodyPr>
          <a:lstStyle/>
          <a:p>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
        <p:nvSpPr>
          <p:cNvPr id="14" name="矩形 13"/>
          <p:cNvSpPr/>
          <p:nvPr/>
        </p:nvSpPr>
        <p:spPr>
          <a:xfrm>
            <a:off x="6127902" y="1239322"/>
            <a:ext cx="428322"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0" name="矩形 9"/>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1"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6" name="文本框 18"/>
          <p:cNvSpPr txBox="1">
            <a:spLocks noChangeArrowheads="1"/>
          </p:cNvSpPr>
          <p:nvPr/>
        </p:nvSpPr>
        <p:spPr bwMode="auto">
          <a:xfrm>
            <a:off x="816866" y="606829"/>
            <a:ext cx="7885975"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若水沸腾前的加热时间过长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改进的方法有：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写出一条即可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水沸腾时会产生大量的“白气”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这些“白气”实际上是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选填“水蒸气”“小水滴”或“小冰晶”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由实验数据可知：水的沸点为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出现这一结果的原因可能是该处大气压</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选填“大于”“等于”或“小于”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标准大气压。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TextBox 7"/>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sp>
        <p:nvSpPr>
          <p:cNvPr id="7" name="矩形 6"/>
          <p:cNvSpPr/>
          <p:nvPr/>
        </p:nvSpPr>
        <p:spPr>
          <a:xfrm>
            <a:off x="5648106" y="669120"/>
            <a:ext cx="1569660"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减少水的质量</a:t>
            </a:r>
            <a:endParaRPr lang="zh-CN" altLang="en-US" dirty="0"/>
          </a:p>
        </p:txBody>
      </p:sp>
      <p:sp>
        <p:nvSpPr>
          <p:cNvPr id="9" name="矩形 8"/>
          <p:cNvSpPr/>
          <p:nvPr/>
        </p:nvSpPr>
        <p:spPr>
          <a:xfrm>
            <a:off x="6762463" y="1488272"/>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小水滴</a:t>
            </a:r>
            <a:endParaRPr lang="zh-CN" altLang="en-US" dirty="0"/>
          </a:p>
        </p:txBody>
      </p:sp>
      <p:sp>
        <p:nvSpPr>
          <p:cNvPr id="12" name="矩形 11"/>
          <p:cNvSpPr/>
          <p:nvPr/>
        </p:nvSpPr>
        <p:spPr>
          <a:xfrm>
            <a:off x="4343351" y="2744272"/>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98</a:t>
            </a:r>
            <a:endParaRPr lang="zh-CN" altLang="en-US" dirty="0"/>
          </a:p>
        </p:txBody>
      </p:sp>
      <p:sp>
        <p:nvSpPr>
          <p:cNvPr id="13" name="矩形 12"/>
          <p:cNvSpPr/>
          <p:nvPr/>
        </p:nvSpPr>
        <p:spPr>
          <a:xfrm>
            <a:off x="1696569" y="312209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小于</a:t>
            </a:r>
            <a:endParaRPr lang="zh-CN" altLang="en-US" dirty="0"/>
          </a:p>
        </p:txBody>
      </p:sp>
      <p:sp>
        <p:nvSpPr>
          <p:cNvPr id="14" name="文本框 14"/>
          <p:cNvSpPr txBox="1">
            <a:spLocks noChangeArrowheads="1"/>
          </p:cNvSpPr>
          <p:nvPr/>
        </p:nvSpPr>
        <p:spPr bwMode="auto">
          <a:xfrm>
            <a:off x="821702" y="2290618"/>
            <a:ext cx="7878951" cy="465118"/>
          </a:xfrm>
          <a:prstGeom prst="rect">
            <a:avLst/>
          </a:prstGeom>
          <a:solidFill>
            <a:schemeClr val="bg1">
              <a:lumMod val="95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“白气”是由水蒸气遇冷液化形成的小水滴。</a:t>
            </a:r>
            <a:endParaRPr lang="zh-CN" altLang="en-US" sz="17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5" name="文本框 14"/>
          <p:cNvSpPr txBox="1">
            <a:spLocks noChangeArrowheads="1"/>
          </p:cNvSpPr>
          <p:nvPr/>
        </p:nvSpPr>
        <p:spPr bwMode="auto">
          <a:xfrm>
            <a:off x="803230" y="3592945"/>
            <a:ext cx="7878951" cy="811303"/>
          </a:xfrm>
          <a:prstGeom prst="rect">
            <a:avLst/>
          </a:prstGeom>
          <a:solidFill>
            <a:schemeClr val="bg1">
              <a:lumMod val="95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由实验数据可知</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水沸腾时的温度为</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98 ℃,</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低于</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100 ℃,</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所以当时气压小于标准大气压。</a:t>
            </a:r>
            <a:endParaRPr lang="zh-CN" altLang="en-US" sz="17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13" grpId="0"/>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12467" y="332510"/>
            <a:ext cx="7897424" cy="3396690"/>
            <a:chOff x="812467" y="332510"/>
            <a:chExt cx="7897424" cy="3396690"/>
          </a:xfrm>
        </p:grpSpPr>
        <p:sp>
          <p:nvSpPr>
            <p:cNvPr id="9" name="文本框 14"/>
            <p:cNvSpPr txBox="1">
              <a:spLocks noChangeArrowheads="1"/>
            </p:cNvSpPr>
            <p:nvPr/>
          </p:nvSpPr>
          <p:spPr bwMode="auto">
            <a:xfrm>
              <a:off x="812467" y="332510"/>
              <a:ext cx="7897424"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Ⅰ</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Ⅱ</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是水沸腾时的情景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气泡里的主要成分是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选填正确选项前的字母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12-17</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空气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水蒸气</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二氧化碳</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氧气</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A87.EPS" descr="id:2147502472;FounderCES"/>
            <p:cNvPicPr/>
            <p:nvPr/>
          </p:nvPicPr>
          <p:blipFill>
            <a:blip r:embed="rId1" cstate="print">
              <a:clrChange>
                <a:clrFrom>
                  <a:srgbClr val="FFFFFF"/>
                </a:clrFrom>
                <a:clrTo>
                  <a:srgbClr val="FFFFFF">
                    <a:alpha val="0"/>
                  </a:srgbClr>
                </a:clrTo>
              </a:clrChange>
            </a:blip>
            <a:stretch>
              <a:fillRect/>
            </a:stretch>
          </p:blipFill>
          <p:spPr>
            <a:xfrm>
              <a:off x="3838576" y="1414205"/>
              <a:ext cx="1633156" cy="931831"/>
            </a:xfrm>
            <a:prstGeom prst="rect">
              <a:avLst/>
            </a:prstGeom>
          </p:spPr>
        </p:pic>
      </p:grpSp>
      <p:sp>
        <p:nvSpPr>
          <p:cNvPr id="10" name="矩形 9"/>
          <p:cNvSpPr/>
          <p:nvPr/>
        </p:nvSpPr>
        <p:spPr>
          <a:xfrm>
            <a:off x="2994094" y="397369"/>
            <a:ext cx="41549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Ⅰ</a:t>
            </a:r>
            <a:endParaRPr lang="zh-CN" altLang="en-US" dirty="0"/>
          </a:p>
        </p:txBody>
      </p:sp>
      <p:sp>
        <p:nvSpPr>
          <p:cNvPr id="12" name="矩形 11"/>
          <p:cNvSpPr/>
          <p:nvPr/>
        </p:nvSpPr>
        <p:spPr>
          <a:xfrm>
            <a:off x="2274303" y="831624"/>
            <a:ext cx="34176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
        <p:nvSpPr>
          <p:cNvPr id="13" name="文本框 14"/>
          <p:cNvSpPr txBox="1">
            <a:spLocks noChangeArrowheads="1"/>
          </p:cNvSpPr>
          <p:nvPr/>
        </p:nvSpPr>
        <p:spPr bwMode="auto">
          <a:xfrm>
            <a:off x="812466" y="3713018"/>
            <a:ext cx="7878951" cy="857533"/>
          </a:xfrm>
          <a:prstGeom prst="rect">
            <a:avLst/>
          </a:prstGeom>
          <a:solidFill>
            <a:schemeClr val="bg1">
              <a:lumMod val="95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]Ⅰ</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图气泡在上升过程中气泡体积增大</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所以是沸腾时的情况。</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Ⅱ</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图气泡在上升过程中</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体积逐渐减小</a:t>
            </a:r>
            <a:r>
              <a:rPr 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z="17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所以是沸腾前的情况。水沸腾时气泡里主要的成分是水蒸气。</a:t>
            </a:r>
            <a:endParaRPr lang="zh-CN" sz="17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816866" y="340822"/>
            <a:ext cx="7910039" cy="2565693"/>
            <a:chOff x="816866" y="340822"/>
            <a:chExt cx="7910039" cy="2565693"/>
          </a:xfrm>
        </p:grpSpPr>
        <p:sp>
          <p:nvSpPr>
            <p:cNvPr id="10" name="文本框 18"/>
            <p:cNvSpPr txBox="1">
              <a:spLocks noChangeArrowheads="1"/>
            </p:cNvSpPr>
            <p:nvPr/>
          </p:nvSpPr>
          <p:spPr bwMode="auto">
            <a:xfrm>
              <a:off x="816866" y="340822"/>
              <a:ext cx="791003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体温计：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所示的体温计量程为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分度值是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该温度计示数为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。体温计上有缩口</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使用前需要用力向下甩</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可以离开人体读数。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12-2</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20JX85.EPS" descr="id:2147502199;FounderCES"/>
            <p:cNvPicPr/>
            <p:nvPr/>
          </p:nvPicPr>
          <p:blipFill>
            <a:blip r:embed="rId1" cstate="print">
              <a:clrChange>
                <a:clrFrom>
                  <a:srgbClr val="FFFFFF"/>
                </a:clrFrom>
                <a:clrTo>
                  <a:srgbClr val="FFFFFF">
                    <a:alpha val="0"/>
                  </a:srgbClr>
                </a:clrTo>
              </a:clrChange>
            </a:blip>
            <a:stretch>
              <a:fillRect/>
            </a:stretch>
          </p:blipFill>
          <p:spPr>
            <a:xfrm>
              <a:off x="3004238" y="2041238"/>
              <a:ext cx="3498161" cy="220126"/>
            </a:xfrm>
            <a:prstGeom prst="rect">
              <a:avLst/>
            </a:prstGeom>
          </p:spPr>
        </p:pic>
      </p:grpSp>
      <p:sp>
        <p:nvSpPr>
          <p:cNvPr id="12" name="矩形 11"/>
          <p:cNvSpPr/>
          <p:nvPr/>
        </p:nvSpPr>
        <p:spPr>
          <a:xfrm>
            <a:off x="5200309" y="416419"/>
            <a:ext cx="1231427"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35~42 ℃</a:t>
            </a:r>
            <a:endParaRPr lang="zh-CN" altLang="en-US" dirty="0"/>
          </a:p>
        </p:txBody>
      </p:sp>
      <p:sp>
        <p:nvSpPr>
          <p:cNvPr id="13" name="矩形 12"/>
          <p:cNvSpPr/>
          <p:nvPr/>
        </p:nvSpPr>
        <p:spPr>
          <a:xfrm>
            <a:off x="7642427" y="407618"/>
            <a:ext cx="835485"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0.1 ℃</a:t>
            </a:r>
            <a:endParaRPr lang="zh-CN" altLang="en-US" dirty="0"/>
          </a:p>
        </p:txBody>
      </p:sp>
      <p:sp>
        <p:nvSpPr>
          <p:cNvPr id="14" name="矩形 13"/>
          <p:cNvSpPr/>
          <p:nvPr/>
        </p:nvSpPr>
        <p:spPr>
          <a:xfrm>
            <a:off x="2435243" y="831479"/>
            <a:ext cx="978153"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38.1 ℃</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124547"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考点二　物态变化</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3" name="文本框 18"/>
          <p:cNvSpPr txBox="1">
            <a:spLocks noChangeArrowheads="1"/>
          </p:cNvSpPr>
          <p:nvPr/>
        </p:nvSpPr>
        <p:spPr bwMode="auto">
          <a:xfrm>
            <a:off x="816866" y="818195"/>
            <a:ext cx="7910039" cy="44075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方正书宋_GBK" panose="03000509000000000000" charset="-122"/>
                <a:cs typeface="Times New Roman" panose="02020603050405020304"/>
              </a:rPr>
              <a:t>1. </a:t>
            </a:r>
            <a:r>
              <a:rPr lang="zh-CN" altLang="en-US" b="1" dirty="0" smtClean="0">
                <a:solidFill>
                  <a:srgbClr val="000000"/>
                </a:solidFill>
                <a:latin typeface="NEU-BZ-S92"/>
                <a:ea typeface="微软雅黑" panose="020B0503020204020204" pitchFamily="34" charset="-122"/>
                <a:cs typeface="Times New Roman" panose="02020603050405020304"/>
              </a:rPr>
              <a:t>六种物态变化</a:t>
            </a:r>
            <a:endParaRPr lang="zh-CN" sz="1050" dirty="0">
              <a:solidFill>
                <a:srgbClr val="000000"/>
              </a:solidFill>
              <a:latin typeface="NEU-BZ-S92"/>
              <a:ea typeface="方正书宋_GBK" panose="03000509000000000000" charset="-122"/>
              <a:cs typeface="Times New Roman" panose="02020603050405020304"/>
            </a:endParaRPr>
          </a:p>
        </p:txBody>
      </p:sp>
      <p:graphicFrame>
        <p:nvGraphicFramePr>
          <p:cNvPr id="9" name="表格 8"/>
          <p:cNvGraphicFramePr>
            <a:graphicFrameLocks noGrp="1"/>
          </p:cNvGraphicFramePr>
          <p:nvPr/>
        </p:nvGraphicFramePr>
        <p:xfrm>
          <a:off x="868218" y="1284778"/>
          <a:ext cx="7850912" cy="2720340"/>
        </p:xfrm>
        <a:graphic>
          <a:graphicData uri="http://schemas.openxmlformats.org/drawingml/2006/table">
            <a:tbl>
              <a:tblPr/>
              <a:tblGrid>
                <a:gridCol w="1147157"/>
                <a:gridCol w="1147157"/>
                <a:gridCol w="1147157"/>
                <a:gridCol w="1147157"/>
                <a:gridCol w="1147157"/>
                <a:gridCol w="2115127"/>
              </a:tblGrid>
              <a:tr h="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名称</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初态</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末态</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吸、放热</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对应归类</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常</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考实例</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熔化</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固</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吸</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alt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6">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冰雪</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消融</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水</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结冰</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雾</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④</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露</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⑤</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冰花</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⑥</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霜</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⑦</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雾凇</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⑧</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白气</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⑨</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樟脑丸变小</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⑩</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洒水地面变干</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凝固</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固</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alt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汽化</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液</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吸</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alt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液化</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液</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升华</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固</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吸</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alt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凝华</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固</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alt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bl>
          </a:graphicData>
        </a:graphic>
      </p:graphicFrame>
      <p:sp>
        <p:nvSpPr>
          <p:cNvPr id="10" name="矩形 9"/>
          <p:cNvSpPr/>
          <p:nvPr/>
        </p:nvSpPr>
        <p:spPr>
          <a:xfrm>
            <a:off x="3535783" y="1698732"/>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液</a:t>
            </a:r>
            <a:endParaRPr lang="zh-CN" altLang="en-US" dirty="0"/>
          </a:p>
        </p:txBody>
      </p:sp>
      <p:sp>
        <p:nvSpPr>
          <p:cNvPr id="12" name="矩形 11"/>
          <p:cNvSpPr/>
          <p:nvPr/>
        </p:nvSpPr>
        <p:spPr>
          <a:xfrm>
            <a:off x="5845595" y="1670445"/>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①</a:t>
            </a:r>
            <a:endParaRPr lang="zh-CN" altLang="en-US" dirty="0"/>
          </a:p>
        </p:txBody>
      </p:sp>
      <p:sp>
        <p:nvSpPr>
          <p:cNvPr id="14" name="矩形 13"/>
          <p:cNvSpPr/>
          <p:nvPr/>
        </p:nvSpPr>
        <p:spPr>
          <a:xfrm>
            <a:off x="2382247" y="2086227"/>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液</a:t>
            </a:r>
            <a:endParaRPr lang="zh-CN" altLang="en-US" dirty="0"/>
          </a:p>
        </p:txBody>
      </p:sp>
      <p:sp>
        <p:nvSpPr>
          <p:cNvPr id="15" name="矩形 14"/>
          <p:cNvSpPr/>
          <p:nvPr/>
        </p:nvSpPr>
        <p:spPr>
          <a:xfrm>
            <a:off x="4727562" y="2068187"/>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放</a:t>
            </a:r>
            <a:endParaRPr lang="zh-CN" altLang="en-US" dirty="0"/>
          </a:p>
        </p:txBody>
      </p:sp>
      <p:sp>
        <p:nvSpPr>
          <p:cNvPr id="17" name="矩形 16"/>
          <p:cNvSpPr/>
          <p:nvPr/>
        </p:nvSpPr>
        <p:spPr>
          <a:xfrm>
            <a:off x="5827699" y="2077423"/>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②</a:t>
            </a:r>
            <a:endParaRPr lang="zh-CN" altLang="en-US" dirty="0"/>
          </a:p>
        </p:txBody>
      </p:sp>
      <p:sp>
        <p:nvSpPr>
          <p:cNvPr id="18" name="矩形 17"/>
          <p:cNvSpPr/>
          <p:nvPr/>
        </p:nvSpPr>
        <p:spPr>
          <a:xfrm>
            <a:off x="3535926" y="2484545"/>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气</a:t>
            </a:r>
            <a:endParaRPr lang="zh-CN" altLang="en-US" dirty="0"/>
          </a:p>
        </p:txBody>
      </p:sp>
      <p:sp>
        <p:nvSpPr>
          <p:cNvPr id="20" name="矩形 19"/>
          <p:cNvSpPr/>
          <p:nvPr/>
        </p:nvSpPr>
        <p:spPr>
          <a:xfrm>
            <a:off x="5835492" y="2456114"/>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⑩</a:t>
            </a:r>
            <a:endParaRPr lang="zh-CN" altLang="en-US" dirty="0"/>
          </a:p>
        </p:txBody>
      </p:sp>
      <p:sp>
        <p:nvSpPr>
          <p:cNvPr id="21" name="矩形 20"/>
          <p:cNvSpPr/>
          <p:nvPr/>
        </p:nvSpPr>
        <p:spPr>
          <a:xfrm>
            <a:off x="2382104" y="2862947"/>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气</a:t>
            </a:r>
            <a:endParaRPr lang="zh-CN" altLang="en-US" dirty="0"/>
          </a:p>
        </p:txBody>
      </p:sp>
      <p:sp>
        <p:nvSpPr>
          <p:cNvPr id="22" name="矩形 21"/>
          <p:cNvSpPr/>
          <p:nvPr/>
        </p:nvSpPr>
        <p:spPr>
          <a:xfrm>
            <a:off x="4681091" y="2853422"/>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放</a:t>
            </a:r>
            <a:endParaRPr lang="zh-CN" altLang="en-US" dirty="0"/>
          </a:p>
        </p:txBody>
      </p:sp>
      <p:sp>
        <p:nvSpPr>
          <p:cNvPr id="23" name="矩形 22"/>
          <p:cNvSpPr/>
          <p:nvPr/>
        </p:nvSpPr>
        <p:spPr>
          <a:xfrm>
            <a:off x="5572022" y="2862514"/>
            <a:ext cx="838691"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③④⑧</a:t>
            </a:r>
            <a:endParaRPr lang="zh-CN" altLang="en-US" dirty="0"/>
          </a:p>
        </p:txBody>
      </p:sp>
      <p:sp>
        <p:nvSpPr>
          <p:cNvPr id="24" name="矩形 23"/>
          <p:cNvSpPr/>
          <p:nvPr/>
        </p:nvSpPr>
        <p:spPr>
          <a:xfrm>
            <a:off x="3499558" y="3232546"/>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气</a:t>
            </a:r>
            <a:endParaRPr lang="zh-CN" altLang="en-US" dirty="0"/>
          </a:p>
        </p:txBody>
      </p:sp>
      <p:sp>
        <p:nvSpPr>
          <p:cNvPr id="25" name="矩形 24"/>
          <p:cNvSpPr/>
          <p:nvPr/>
        </p:nvSpPr>
        <p:spPr>
          <a:xfrm>
            <a:off x="5826979" y="3232113"/>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⑨</a:t>
            </a:r>
            <a:endParaRPr lang="zh-CN" altLang="en-US" dirty="0"/>
          </a:p>
        </p:txBody>
      </p:sp>
      <p:sp>
        <p:nvSpPr>
          <p:cNvPr id="26" name="矩形 25"/>
          <p:cNvSpPr/>
          <p:nvPr/>
        </p:nvSpPr>
        <p:spPr>
          <a:xfrm>
            <a:off x="2382536" y="3656264"/>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气</a:t>
            </a:r>
            <a:endParaRPr lang="zh-CN" altLang="en-US" dirty="0"/>
          </a:p>
        </p:txBody>
      </p:sp>
      <p:sp>
        <p:nvSpPr>
          <p:cNvPr id="27" name="矩形 26"/>
          <p:cNvSpPr/>
          <p:nvPr/>
        </p:nvSpPr>
        <p:spPr>
          <a:xfrm>
            <a:off x="4681813" y="3639091"/>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放</a:t>
            </a:r>
            <a:endParaRPr lang="zh-CN" altLang="en-US" dirty="0"/>
          </a:p>
        </p:txBody>
      </p:sp>
      <p:sp>
        <p:nvSpPr>
          <p:cNvPr id="28" name="矩形 27"/>
          <p:cNvSpPr/>
          <p:nvPr/>
        </p:nvSpPr>
        <p:spPr>
          <a:xfrm>
            <a:off x="5571446" y="3639091"/>
            <a:ext cx="838691"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⑤⑥⑦</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P spid="15" grpId="0"/>
      <p:bldP spid="17" grpId="0"/>
      <p:bldP spid="18" grpId="0"/>
      <p:bldP spid="20"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816866" y="340822"/>
            <a:ext cx="7910039" cy="3442856"/>
            <a:chOff x="816866" y="340822"/>
            <a:chExt cx="7910039" cy="3442856"/>
          </a:xfrm>
        </p:grpSpPr>
        <p:sp>
          <p:nvSpPr>
            <p:cNvPr id="10" name="文本框 18"/>
            <p:cNvSpPr txBox="1">
              <a:spLocks noChangeArrowheads="1"/>
            </p:cNvSpPr>
            <p:nvPr/>
          </p:nvSpPr>
          <p:spPr bwMode="auto">
            <a:xfrm>
              <a:off x="816866" y="340822"/>
              <a:ext cx="7910039" cy="3442856"/>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altLang="en-US"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点拨</a:t>
              </a:r>
              <a:r>
                <a:rPr lang="en-US" altLang="en-US" dirty="0" smtClean="0">
                  <a:solidFill>
                    <a:srgbClr val="0FA096"/>
                  </a:solidFill>
                  <a:latin typeface="微软雅黑" panose="020B0503020204020204" pitchFamily="34" charset="-122"/>
                  <a:ea typeface="微软雅黑" panose="020B0503020204020204" pitchFamily="34" charset="-122"/>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凡是看得见的“白气”“白雾”都不是水蒸气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而是水蒸气液化成的小水珠。</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图解“三态六变化”</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12-3</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20DZ4.EPS" descr="id:2147502228;FounderCES"/>
            <p:cNvPicPr/>
            <p:nvPr/>
          </p:nvPicPr>
          <p:blipFill>
            <a:blip r:embed="rId1" cstate="print">
              <a:clrChange>
                <a:clrFrom>
                  <a:srgbClr val="FFFFFF"/>
                </a:clrFrom>
                <a:clrTo>
                  <a:srgbClr val="FFFFFF">
                    <a:alpha val="0"/>
                  </a:srgbClr>
                </a:clrTo>
              </a:clrChange>
            </a:blip>
            <a:stretch>
              <a:fillRect/>
            </a:stretch>
          </p:blipFill>
          <p:spPr>
            <a:xfrm>
              <a:off x="2472915" y="1540106"/>
              <a:ext cx="4248769" cy="1609494"/>
            </a:xfrm>
            <a:prstGeom prst="rect">
              <a:avLst/>
            </a:prstGeom>
          </p:spPr>
        </p:pic>
      </p:gr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181168"/>
            <a:ext cx="7910039" cy="43927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cs typeface="Times New Roman" panose="02020603050405020304"/>
              </a:rPr>
              <a:t>2. </a:t>
            </a:r>
            <a:r>
              <a:rPr lang="zh-CN" altLang="en-US" b="1" dirty="0" smtClean="0">
                <a:solidFill>
                  <a:srgbClr val="000000"/>
                </a:solidFill>
                <a:ea typeface="微软雅黑" panose="020B0503020204020204" pitchFamily="34" charset="-122"/>
                <a:cs typeface="Times New Roman" panose="02020603050405020304"/>
              </a:rPr>
              <a:t>两种汽化方式</a:t>
            </a:r>
            <a:endParaRPr lang="zh-CN" altLang="en-US" sz="105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7" name="表格 6"/>
          <p:cNvGraphicFramePr>
            <a:graphicFrameLocks noGrp="1"/>
          </p:cNvGraphicFramePr>
          <p:nvPr/>
        </p:nvGraphicFramePr>
        <p:xfrm>
          <a:off x="870027" y="636636"/>
          <a:ext cx="7839865" cy="3886200"/>
        </p:xfrm>
        <a:graphic>
          <a:graphicData uri="http://schemas.openxmlformats.org/drawingml/2006/table">
            <a:tbl>
              <a:tblPr/>
              <a:tblGrid>
                <a:gridCol w="1106555"/>
                <a:gridCol w="3366655"/>
                <a:gridCol w="3366655"/>
              </a:tblGrid>
              <a:tr h="38862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方式</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蒸发</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沸腾</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862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发生部位</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液体表面</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液体表面和内部同时发生</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862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发生条件</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在任何温度下</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达到</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altLang="zh-CN"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持续吸热</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862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剧烈程度</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缓慢的汽化现象</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剧烈的汽化现象</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11266">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影响因素</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温度越高</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蒸发越快</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表面积越大</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蒸发</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越</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表面空气流速越快</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蒸发越快</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气压的大小：气压越高</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沸点</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越</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sz="1700" u="none"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sz="1700" i="1"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13226">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液体自身</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温度变化</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nSpc>
                          <a:spcPct val="150000"/>
                        </a:lnSpc>
                        <a:spcAft>
                          <a:spcPts val="0"/>
                        </a:spcAft>
                      </a:pPr>
                      <a:r>
                        <a:rPr lang="zh-CN" sz="1700" i="1"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温度降低</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吸热</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温度不变</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0286">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相同点</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都是汽化现象</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都需要吸热</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47037" marR="4703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bl>
          </a:graphicData>
        </a:graphic>
      </p:graphicFrame>
      <p:sp>
        <p:nvSpPr>
          <p:cNvPr id="8" name="矩形 7"/>
          <p:cNvSpPr/>
          <p:nvPr/>
        </p:nvSpPr>
        <p:spPr>
          <a:xfrm>
            <a:off x="6094504" y="1402756"/>
            <a:ext cx="620683" cy="353943"/>
          </a:xfrm>
          <a:prstGeom prst="rect">
            <a:avLst/>
          </a:prstGeom>
        </p:spPr>
        <p:txBody>
          <a:bodyPr wrap="none">
            <a:spAutoFit/>
          </a:bodyPr>
          <a:lstStyle/>
          <a:p>
            <a:r>
              <a:rPr lang="zh-CN" altLang="en-US" sz="1700" b="1" dirty="0" smtClean="0">
                <a:solidFill>
                  <a:srgbClr val="C00000"/>
                </a:solidFill>
                <a:ea typeface="微软雅黑" panose="020B0503020204020204" pitchFamily="34" charset="-122"/>
                <a:cs typeface="Times New Roman" panose="02020603050405020304"/>
              </a:rPr>
              <a:t>沸点</a:t>
            </a:r>
            <a:endParaRPr lang="zh-CN" altLang="en-US" sz="1700" dirty="0"/>
          </a:p>
        </p:txBody>
      </p:sp>
      <p:sp>
        <p:nvSpPr>
          <p:cNvPr id="9" name="矩形 8"/>
          <p:cNvSpPr/>
          <p:nvPr/>
        </p:nvSpPr>
        <p:spPr>
          <a:xfrm>
            <a:off x="4243377" y="2587648"/>
            <a:ext cx="402674" cy="353943"/>
          </a:xfrm>
          <a:prstGeom prst="rect">
            <a:avLst/>
          </a:prstGeom>
        </p:spPr>
        <p:txBody>
          <a:bodyPr wrap="none">
            <a:spAutoFit/>
          </a:bodyPr>
          <a:lstStyle/>
          <a:p>
            <a:r>
              <a:rPr lang="zh-CN" altLang="en-US" sz="1700" b="1" dirty="0" smtClean="0">
                <a:solidFill>
                  <a:srgbClr val="C00000"/>
                </a:solidFill>
                <a:ea typeface="微软雅黑" panose="020B0503020204020204" pitchFamily="34" charset="-122"/>
                <a:cs typeface="Times New Roman" panose="02020603050405020304"/>
              </a:rPr>
              <a:t>快</a:t>
            </a:r>
            <a:endParaRPr lang="zh-CN" altLang="en-US" sz="1700" dirty="0"/>
          </a:p>
        </p:txBody>
      </p:sp>
      <p:sp>
        <p:nvSpPr>
          <p:cNvPr id="12" name="矩形 11"/>
          <p:cNvSpPr/>
          <p:nvPr/>
        </p:nvSpPr>
        <p:spPr>
          <a:xfrm>
            <a:off x="5425631" y="2784252"/>
            <a:ext cx="402674" cy="353943"/>
          </a:xfrm>
          <a:prstGeom prst="rect">
            <a:avLst/>
          </a:prstGeom>
        </p:spPr>
        <p:txBody>
          <a:bodyPr wrap="none">
            <a:spAutoFit/>
          </a:bodyPr>
          <a:lstStyle/>
          <a:p>
            <a:r>
              <a:rPr lang="zh-CN" altLang="en-US" sz="1700" b="1" dirty="0" smtClean="0">
                <a:solidFill>
                  <a:srgbClr val="C00000"/>
                </a:solidFill>
                <a:ea typeface="微软雅黑" panose="020B0503020204020204" pitchFamily="34" charset="-122"/>
                <a:cs typeface="Times New Roman" panose="02020603050405020304"/>
              </a:rPr>
              <a:t>高</a:t>
            </a:r>
            <a:endParaRPr lang="zh-CN" altLang="en-US" sz="1700"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903700"/>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altLang="en-US"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补充</a:t>
            </a:r>
            <a:r>
              <a:rPr lang="en-US" altLang="en-US"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液化有两种方式：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降低温度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如空气中的水蒸气遇冷液化成小水滴。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压缩体积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如液化石油气压缩成液体储存在钢瓶内。</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23">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7751</Words>
  <Application>WPS 演示</Application>
  <PresentationFormat>全屏显示(16:9)</PresentationFormat>
  <Paragraphs>834</Paragraphs>
  <Slides>41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5" baseType="lpstr">
      <vt:lpstr>Arial</vt:lpstr>
      <vt:lpstr>宋体</vt:lpstr>
      <vt:lpstr>Wingdings</vt:lpstr>
      <vt:lpstr>微软雅黑</vt:lpstr>
      <vt:lpstr>Calibri</vt:lpstr>
      <vt:lpstr>Times New Roman</vt:lpstr>
      <vt:lpstr>Times New Roman</vt:lpstr>
      <vt:lpstr>方正书宋_GBK</vt:lpstr>
      <vt:lpstr>NEU-BZ-S92</vt:lpstr>
      <vt:lpstr>Segoe Print</vt:lpstr>
      <vt:lpstr>华文楷体</vt:lpstr>
      <vt:lpstr>楷体</vt:lpstr>
      <vt:lpstr>123</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2019-07-27T07:43:00Z</cp:lastPrinted>
  <dcterms:created xsi:type="dcterms:W3CDTF">2018-08-24T06:22:00Z</dcterms:created>
  <dcterms:modified xsi:type="dcterms:W3CDTF">2020-02-10T18:48:41Z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