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Lst>
  <p:sldSz cx="9144000" cy="5143500" type="screen16x9"/>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44" d="100"/>
          <a:sy n="144" d="100"/>
        </p:scale>
        <p:origin x="-684" y="-96"/>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2020/3/15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2020/3/15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79"/>
            <a:ext cx="2057400" cy="4388644"/>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05979"/>
            <a:ext cx="6019800" cy="4388644"/>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2020/3/15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2020/3/15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2020/3/15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t>2020/3/15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t>2020/3/15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t>2020/3/15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2020/3/15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2020/3/15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2020/3/15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BEAC7"/>
            </a:gs>
            <a:gs pos="17999">
              <a:srgbClr val="FEE7F2"/>
            </a:gs>
            <a:gs pos="36000">
              <a:srgbClr val="FAC77D"/>
            </a:gs>
            <a:gs pos="47000">
              <a:schemeClr val="accent6">
                <a:lumMod val="40000"/>
                <a:lumOff val="60000"/>
              </a:schemeClr>
            </a:gs>
            <a:gs pos="82001">
              <a:srgbClr val="FBD49C"/>
            </a:gs>
            <a:gs pos="100000">
              <a:srgbClr val="FEE7F2"/>
            </a:gs>
          </a:gsLst>
          <a:lin ang="5400000" scaled="0"/>
          <a:tileRect/>
        </a:gra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t>2020/3/15</a:t>
            </a:fld>
            <a:endParaRPr lang="zh-CN" altLang="en-US"/>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40"/>
          <p:cNvSpPr/>
          <p:nvPr/>
        </p:nvSpPr>
        <p:spPr>
          <a:xfrm>
            <a:off x="3995936" y="771550"/>
            <a:ext cx="4680520" cy="1323439"/>
          </a:xfrm>
          <a:prstGeom prst="rect">
            <a:avLst/>
          </a:prstGeom>
          <a:ln w="12700">
            <a:miter lim="400000"/>
          </a:ln>
          <a:effectLst>
            <a:outerShdw blurRad="50800" dist="38100" dir="5400000" algn="t" rotWithShape="0">
              <a:prstClr val="black">
                <a:alpha val="40000"/>
              </a:prstClr>
            </a:outerShdw>
          </a:effectLst>
        </p:spPr>
        <p:txBody>
          <a:bodyPr wrap="square" lIns="45719" rIns="45719">
            <a:spAutoFit/>
          </a:bodyPr>
          <a:lstStyle>
            <a:lvl1pPr>
              <a:defRPr sz="3600">
                <a:solidFill>
                  <a:srgbClr val="B61C22"/>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lvl="0" algn="ctr">
              <a:defRPr sz="1800">
                <a:solidFill>
                  <a:srgbClr val="000000"/>
                </a:solidFill>
              </a:defRPr>
            </a:pPr>
            <a:r>
              <a:rPr lang="en-US" sz="6000" b="1" baseline="-25000" dirty="0" smtClean="0">
                <a:solidFill>
                  <a:srgbClr val="0066FF"/>
                </a:solidFill>
                <a:latin typeface="方正中倩简体" pitchFamily="65" charset="-122"/>
                <a:ea typeface="方正中倩简体" pitchFamily="65" charset="-122"/>
              </a:rPr>
              <a:t>2020</a:t>
            </a:r>
            <a:r>
              <a:rPr lang="zh-CN" altLang="en-US" sz="6000" b="1" baseline="-25000" dirty="0" smtClean="0">
                <a:solidFill>
                  <a:srgbClr val="0066FF"/>
                </a:solidFill>
                <a:latin typeface="方正中倩简体" pitchFamily="65" charset="-122"/>
                <a:ea typeface="方正中倩简体" pitchFamily="65" charset="-122"/>
              </a:rPr>
              <a:t>年中考物理</a:t>
            </a:r>
            <a:endParaRPr lang="en-US" altLang="zh-CN" sz="6000" b="1" baseline="-25000" dirty="0" smtClean="0">
              <a:solidFill>
                <a:srgbClr val="0066FF"/>
              </a:solidFill>
              <a:latin typeface="方正中倩简体" pitchFamily="65" charset="-122"/>
              <a:ea typeface="方正中倩简体" pitchFamily="65" charset="-122"/>
            </a:endParaRPr>
          </a:p>
          <a:p>
            <a:pPr lvl="0" algn="ctr">
              <a:defRPr sz="1800">
                <a:solidFill>
                  <a:srgbClr val="000000"/>
                </a:solidFill>
              </a:defRPr>
            </a:pPr>
            <a:r>
              <a:rPr lang="zh-CN" altLang="en-US" sz="6000" b="1" baseline="-25000" dirty="0" smtClean="0">
                <a:solidFill>
                  <a:srgbClr val="0066FF"/>
                </a:solidFill>
                <a:latin typeface="方正中倩简体" pitchFamily="65" charset="-122"/>
                <a:ea typeface="方正中倩简体" pitchFamily="65" charset="-122"/>
              </a:rPr>
              <a:t>一轮复习讲练测</a:t>
            </a:r>
          </a:p>
        </p:txBody>
      </p:sp>
      <p:sp>
        <p:nvSpPr>
          <p:cNvPr id="6" name="Shape 40"/>
          <p:cNvSpPr/>
          <p:nvPr/>
        </p:nvSpPr>
        <p:spPr>
          <a:xfrm>
            <a:off x="4481990" y="2643758"/>
            <a:ext cx="3852428" cy="584775"/>
          </a:xfrm>
          <a:prstGeom prst="rect">
            <a:avLst/>
          </a:prstGeom>
          <a:ln w="12700">
            <a:miter lim="400000"/>
          </a:ln>
        </p:spPr>
        <p:txBody>
          <a:bodyPr wrap="square" lIns="45719" rIns="45719">
            <a:spAutoFit/>
          </a:bodyPr>
          <a:lstStyle>
            <a:lvl1pPr>
              <a:defRPr sz="3600">
                <a:solidFill>
                  <a:srgbClr val="B61C22"/>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lvl="0">
              <a:defRPr sz="1800">
                <a:solidFill>
                  <a:srgbClr val="000000"/>
                </a:solidFill>
              </a:defRPr>
            </a:pPr>
            <a:r>
              <a:rPr lang="zh-CN" altLang="zh-CN" sz="3200" b="1" dirty="0">
                <a:solidFill>
                  <a:srgbClr val="1116CC"/>
                </a:solidFill>
                <a:effectLst>
                  <a:outerShdw blurRad="38100" dist="38100" dir="2700000" algn="tl">
                    <a:srgbClr val="000000">
                      <a:alpha val="43137"/>
                    </a:srgbClr>
                  </a:outerShdw>
                </a:effectLst>
                <a:latin typeface="汉真广标" pitchFamily="49" charset="-122"/>
                <a:ea typeface="汉真广标" pitchFamily="49" charset="-122"/>
                <a:cs typeface="楷体" panose="02010609060101010101" charset="-122"/>
              </a:rPr>
              <a:t>专题</a:t>
            </a:r>
            <a:r>
              <a:rPr lang="en-US" altLang="zh-CN" sz="3200" b="1" dirty="0" smtClean="0">
                <a:solidFill>
                  <a:srgbClr val="1116CC"/>
                </a:solidFill>
                <a:effectLst>
                  <a:outerShdw blurRad="38100" dist="38100" dir="2700000" algn="tl">
                    <a:srgbClr val="000000">
                      <a:alpha val="43137"/>
                    </a:srgbClr>
                  </a:outerShdw>
                </a:effectLst>
                <a:latin typeface="汉真广标" pitchFamily="49" charset="-122"/>
                <a:ea typeface="汉真广标" pitchFamily="49" charset="-122"/>
                <a:cs typeface="楷体" panose="02010609060101010101" charset="-122"/>
              </a:rPr>
              <a:t>16  </a:t>
            </a:r>
            <a:r>
              <a:rPr lang="zh-CN" altLang="en-US" sz="3200" b="1" dirty="0" smtClean="0">
                <a:solidFill>
                  <a:srgbClr val="1116CC"/>
                </a:solidFill>
                <a:effectLst>
                  <a:outerShdw blurRad="38100" dist="38100" dir="2700000" algn="tl">
                    <a:srgbClr val="000000">
                      <a:alpha val="43137"/>
                    </a:srgbClr>
                  </a:outerShdw>
                </a:effectLst>
                <a:latin typeface="汉真广标" pitchFamily="49" charset="-122"/>
                <a:ea typeface="汉真广标" pitchFamily="49" charset="-122"/>
                <a:cs typeface="楷体" panose="02010609060101010101" charset="-122"/>
              </a:rPr>
              <a:t>电压和电阻</a:t>
            </a:r>
            <a:endParaRPr lang="zh-CN" altLang="en-US" sz="3200" b="1" baseline="-25000" dirty="0">
              <a:solidFill>
                <a:srgbClr val="1116CC"/>
              </a:solidFill>
              <a:effectLst>
                <a:outerShdw blurRad="38100" dist="38100" dir="2700000" algn="tl">
                  <a:srgbClr val="000000">
                    <a:alpha val="43137"/>
                  </a:srgbClr>
                </a:outerShdw>
              </a:effectLst>
              <a:latin typeface="汉真广标" pitchFamily="49" charset="-122"/>
              <a:ea typeface="汉真广标" pitchFamily="49" charset="-122"/>
              <a:cs typeface="楷体" panose="02010609060101010101" charset="-122"/>
            </a:endParaRPr>
          </a:p>
        </p:txBody>
      </p:sp>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245" y="907564"/>
            <a:ext cx="3528392" cy="2454533"/>
          </a:xfrm>
          <a:prstGeom prst="rect">
            <a:avLst/>
          </a:prstGeom>
        </p:spPr>
      </p:pic>
    </p:spTree>
    <p:extLst>
      <p:ext uri="{BB962C8B-B14F-4D97-AF65-F5344CB8AC3E}">
        <p14:creationId xmlns:p14="http://schemas.microsoft.com/office/powerpoint/2010/main" val="1843029972"/>
      </p:ext>
    </p:extLst>
  </p:cSld>
  <p:clrMapOvr>
    <a:masterClrMapping/>
  </p:clrMapOvr>
  <p:transition spd="med" advTm="2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1" fill="hold" grpId="0" nodeType="clickEffect">
                                  <p:stCondLst>
                                    <p:cond delay="0"/>
                                  </p:stCondLst>
                                  <p:childTnLst>
                                    <p:set>
                                      <p:cBhvr>
                                        <p:cTn id="6" dur="1000"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grpId="0" nodeType="clickEffect">
                                  <p:stCondLst>
                                    <p:cond delay="0"/>
                                  </p:stCondLst>
                                  <p:childTnLst>
                                    <p:set>
                                      <p:cBhvr>
                                        <p:cTn id="12" dur="1000" fill="hold">
                                          <p:stCondLst>
                                            <p:cond delay="0"/>
                                          </p:stCondLst>
                                        </p:cTn>
                                        <p:tgtEl>
                                          <p:spTgt spid="6"/>
                                        </p:tgtEl>
                                        <p:attrNameLst>
                                          <p:attrName>style.visibility</p:attrName>
                                        </p:attrNameLst>
                                      </p:cBhvr>
                                      <p:to>
                                        <p:strVal val="visible"/>
                                      </p:to>
                                    </p:set>
                                    <p:animEffect transition="in" filter="checkerboard(across)">
                                      <p:cBhvr>
                                        <p:cTn id="13"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6222"/>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altLang="zh-CN" sz="3200" b="0" i="0" u="none" strike="noStrike" kern="0" cap="none" spc="0" normalizeH="0" baseline="0" noProof="0" dirty="0" smtClean="0">
                <a:ln>
                  <a:noFill/>
                </a:ln>
                <a:solidFill>
                  <a:srgbClr val="FFFFFF"/>
                </a:solidFill>
                <a:effectLst/>
                <a:uLnTx/>
                <a:uFillTx/>
                <a:latin typeface="+mn-lt"/>
                <a:ea typeface="方正舒体" panose="02010601030101010101" pitchFamily="2" charset="-122"/>
                <a:sym typeface="微软雅黑" panose="020B0503020204020204" charset="-122"/>
              </a:rPr>
              <a:t>2</a:t>
            </a:r>
            <a:endParaRPr kumimoji="0" sz="3200" b="0" i="0" u="none" strike="noStrike" kern="0" cap="none" spc="0" normalizeH="0" baseline="0" noProof="0" dirty="0">
              <a:ln>
                <a:noFill/>
              </a:ln>
              <a:solidFill>
                <a:srgbClr val="FFFFFF"/>
              </a:solidFill>
              <a:effectLst/>
              <a:uLnTx/>
              <a:uFillTx/>
              <a:latin typeface="+mn-lt"/>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pic>
        <p:nvPicPr>
          <p:cNvPr id="2" name="图片 -2147482598"/>
          <p:cNvPicPr>
            <a:picLocks noChangeAspect="1"/>
          </p:cNvPicPr>
          <p:nvPr/>
        </p:nvPicPr>
        <p:blipFill>
          <a:blip r:embed="rId2"/>
          <a:stretch>
            <a:fillRect/>
          </a:stretch>
        </p:blipFill>
        <p:spPr>
          <a:xfrm>
            <a:off x="1168401" y="208160"/>
            <a:ext cx="1550035" cy="625750"/>
          </a:xfrm>
          <a:prstGeom prst="rect">
            <a:avLst/>
          </a:prstGeom>
          <a:noFill/>
          <a:ln w="9525">
            <a:noFill/>
          </a:ln>
        </p:spPr>
      </p:pic>
      <p:sp>
        <p:nvSpPr>
          <p:cNvPr id="100" name="文本框 99"/>
          <p:cNvSpPr txBox="1"/>
          <p:nvPr/>
        </p:nvSpPr>
        <p:spPr>
          <a:xfrm>
            <a:off x="3016251" y="450056"/>
            <a:ext cx="1791335" cy="369212"/>
          </a:xfrm>
          <a:prstGeom prst="rect">
            <a:avLst/>
          </a:prstGeom>
          <a:noFill/>
          <a:ln w="9525">
            <a:noFill/>
          </a:ln>
        </p:spPr>
        <p:txBody>
          <a:bodyPr wrap="square">
            <a:spAutoFit/>
          </a:bodyPr>
          <a:lstStyle/>
          <a:p>
            <a:pPr marL="0" indent="0" algn="l" eaLnBrk="1" fontAlgn="auto" latinLnBrk="0" hangingPunct="1"/>
            <a:r>
              <a:rPr lang="zh-CN" sz="1800" b="1">
                <a:solidFill>
                  <a:srgbClr val="0000FF"/>
                </a:solidFill>
                <a:latin typeface="微软雅黑" panose="020B0503020204020204" charset="-122"/>
                <a:ea typeface="微软雅黑" panose="020B0503020204020204" charset="-122"/>
              </a:rPr>
              <a:t>三、变阻器</a:t>
            </a:r>
          </a:p>
        </p:txBody>
      </p:sp>
      <p:sp>
        <p:nvSpPr>
          <p:cNvPr id="7" name="文本框 6"/>
          <p:cNvSpPr txBox="1"/>
          <p:nvPr/>
        </p:nvSpPr>
        <p:spPr>
          <a:xfrm>
            <a:off x="327026" y="1000691"/>
            <a:ext cx="8701405" cy="2590847"/>
          </a:xfrm>
          <a:prstGeom prst="rect">
            <a:avLst/>
          </a:prstGeom>
          <a:noFill/>
          <a:ln w="9525">
            <a:noFill/>
          </a:ln>
        </p:spPr>
        <p:txBody>
          <a:bodyPr wrap="square">
            <a:spAutoFit/>
          </a:bodyPr>
          <a:lstStyle/>
          <a:p>
            <a:pPr marL="0" indent="0" algn="l" eaLnBrk="1" fontAlgn="auto" latinLnBrk="0" hangingPunct="1">
              <a:lnSpc>
                <a:spcPct val="150000"/>
              </a:lnSpc>
            </a:pPr>
            <a:r>
              <a:rPr lang="zh-CN" sz="1800" b="0">
                <a:solidFill>
                  <a:srgbClr val="000000"/>
                </a:solidFill>
                <a:latin typeface="微软雅黑" panose="020B0503020204020204" charset="-122"/>
                <a:ea typeface="微软雅黑" panose="020B0503020204020204" charset="-122"/>
                <a:cs typeface="微软雅黑" panose="020B0503020204020204" charset="-122"/>
              </a:rPr>
              <a:t>（2）原理：改变接入电路中电阻线的长度来改变电阻。</a:t>
            </a:r>
          </a:p>
          <a:p>
            <a:pPr marL="0" indent="0" algn="l" eaLnBrk="1" fontAlgn="auto" latinLnBrk="0" hangingPunct="1">
              <a:lnSpc>
                <a:spcPct val="150000"/>
              </a:lnSpc>
            </a:pPr>
            <a:r>
              <a:rPr lang="zh-CN" sz="1800" b="0">
                <a:solidFill>
                  <a:srgbClr val="000000"/>
                </a:solidFill>
                <a:latin typeface="微软雅黑" panose="020B0503020204020204" charset="-122"/>
                <a:ea typeface="微软雅黑" panose="020B0503020204020204" charset="-122"/>
                <a:cs typeface="微软雅黑" panose="020B0503020204020204" charset="-122"/>
              </a:rPr>
              <a:t>（3）作用：通过改变接入电路中的电阻来改变电路中的电流和电压。</a:t>
            </a:r>
          </a:p>
          <a:p>
            <a:pPr marL="0" indent="0" algn="l" eaLnBrk="1" fontAlgn="auto" latinLnBrk="0" hangingPunct="1">
              <a:lnSpc>
                <a:spcPct val="150000"/>
              </a:lnSpc>
            </a:pPr>
            <a:r>
              <a:rPr lang="zh-CN" sz="1800" b="0">
                <a:solidFill>
                  <a:srgbClr val="000000"/>
                </a:solidFill>
                <a:latin typeface="微软雅黑" panose="020B0503020204020204" charset="-122"/>
                <a:ea typeface="微软雅黑" panose="020B0503020204020204" charset="-122"/>
                <a:cs typeface="微软雅黑" panose="020B0503020204020204" charset="-122"/>
              </a:rPr>
              <a:t>（4）铭牌：如一个滑动变阻器标有“50Ω、2A”表示的意义是最大阻值是50Ω，允许通过的最大电流是2A。</a:t>
            </a:r>
          </a:p>
          <a:p>
            <a:pPr marL="0" indent="0" algn="l" eaLnBrk="1" fontAlgn="auto" latinLnBrk="0" hangingPunct="1">
              <a:lnSpc>
                <a:spcPct val="150000"/>
              </a:lnSpc>
            </a:pPr>
            <a:r>
              <a:rPr lang="zh-CN" sz="1800" b="0">
                <a:solidFill>
                  <a:srgbClr val="000000"/>
                </a:solidFill>
                <a:latin typeface="微软雅黑" panose="020B0503020204020204" charset="-122"/>
                <a:ea typeface="微软雅黑" panose="020B0503020204020204" charset="-122"/>
                <a:cs typeface="微软雅黑" panose="020B0503020204020204" charset="-122"/>
              </a:rPr>
              <a:t>（5）正确使用：①应</a:t>
            </a:r>
            <a:r>
              <a:rPr lang="zh-CN" sz="1800" b="0" u="sng">
                <a:solidFill>
                  <a:srgbClr val="FF0000"/>
                </a:solidFill>
                <a:uFill>
                  <a:solidFill>
                    <a:srgbClr val="000000"/>
                  </a:solidFill>
                </a:uFill>
                <a:latin typeface="微软雅黑" panose="020B0503020204020204" charset="-122"/>
                <a:ea typeface="微软雅黑" panose="020B0503020204020204" charset="-122"/>
                <a:cs typeface="微软雅黑" panose="020B0503020204020204" charset="-122"/>
              </a:rPr>
              <a:t>串联</a:t>
            </a:r>
            <a:r>
              <a:rPr lang="zh-CN" sz="1800" b="0">
                <a:solidFill>
                  <a:srgbClr val="000000"/>
                </a:solidFill>
                <a:latin typeface="微软雅黑" panose="020B0503020204020204" charset="-122"/>
                <a:ea typeface="微软雅黑" panose="020B0503020204020204" charset="-122"/>
                <a:cs typeface="微软雅黑" panose="020B0503020204020204" charset="-122"/>
              </a:rPr>
              <a:t>在电路中使用；②接线要“一上一下”；③通电前应把阻值调至</a:t>
            </a:r>
            <a:r>
              <a:rPr lang="zh-CN" sz="1800" b="0" u="sng">
                <a:solidFill>
                  <a:srgbClr val="FF0000"/>
                </a:solidFill>
                <a:uFill>
                  <a:solidFill>
                    <a:srgbClr val="000000"/>
                  </a:solidFill>
                </a:uFill>
                <a:latin typeface="微软雅黑" panose="020B0503020204020204" charset="-122"/>
                <a:ea typeface="微软雅黑" panose="020B0503020204020204" charset="-122"/>
                <a:cs typeface="微软雅黑" panose="020B0503020204020204" charset="-122"/>
              </a:rPr>
              <a:t>最大</a:t>
            </a:r>
            <a:r>
              <a:rPr lang="zh-CN" sz="1800" b="0">
                <a:solidFill>
                  <a:srgbClr val="000000"/>
                </a:solidFill>
                <a:latin typeface="微软雅黑" panose="020B0503020204020204" charset="-122"/>
                <a:ea typeface="微软雅黑" panose="020B0503020204020204" charset="-122"/>
                <a:cs typeface="微软雅黑" panose="020B0503020204020204" charset="-122"/>
              </a:rPr>
              <a:t>的地方。</a:t>
            </a:r>
            <a:endParaRPr lang="zh-CN" altLang="en-US" sz="1800">
              <a:latin typeface="微软雅黑" panose="020B0503020204020204" charset="-122"/>
              <a:ea typeface="微软雅黑" panose="020B0503020204020204" charset="-122"/>
              <a:cs typeface="微软雅黑" panose="020B0503020204020204" charset="-122"/>
            </a:endParaRPr>
          </a:p>
        </p:txBody>
      </p:sp>
    </p:spTree>
    <p:extLst>
      <p:ext uri="{BB962C8B-B14F-4D97-AF65-F5344CB8AC3E}">
        <p14:creationId xmlns:p14="http://schemas.microsoft.com/office/powerpoint/2010/main" val="1464704966"/>
      </p:ext>
    </p:extLst>
  </p:cSld>
  <p:clrMapOvr>
    <a:masterClrMapping/>
  </p:clrMapOvr>
  <p:transition spd="med" advTm="2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000" fill="hold">
                                          <p:stCondLst>
                                            <p:cond delay="0"/>
                                          </p:stCondLst>
                                        </p:cTn>
                                        <p:tgtEl>
                                          <p:spTgt spid="7">
                                            <p:txEl>
                                              <p:pRg st="0" end="0"/>
                                            </p:txEl>
                                          </p:spTgt>
                                        </p:tgtEl>
                                        <p:attrNameLst>
                                          <p:attrName>style.visibility</p:attrName>
                                        </p:attrNameLst>
                                      </p:cBhvr>
                                      <p:to>
                                        <p:strVal val="visible"/>
                                      </p:to>
                                    </p:set>
                                    <p:animEffect transition="in" filter="checkerboard(across)">
                                      <p:cBhvr>
                                        <p:cTn id="7" dur="10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000" fill="hold">
                                          <p:stCondLst>
                                            <p:cond delay="0"/>
                                          </p:stCondLst>
                                        </p:cTn>
                                        <p:tgtEl>
                                          <p:spTgt spid="7">
                                            <p:txEl>
                                              <p:pRg st="1" end="1"/>
                                            </p:txEl>
                                          </p:spTgt>
                                        </p:tgtEl>
                                        <p:attrNameLst>
                                          <p:attrName>style.visibility</p:attrName>
                                        </p:attrNameLst>
                                      </p:cBhvr>
                                      <p:to>
                                        <p:strVal val="visible"/>
                                      </p:to>
                                    </p:set>
                                    <p:animEffect transition="in" filter="checkerboard(across)">
                                      <p:cBhvr>
                                        <p:cTn id="12" dur="10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000" fill="hold">
                                          <p:stCondLst>
                                            <p:cond delay="0"/>
                                          </p:stCondLst>
                                        </p:cTn>
                                        <p:tgtEl>
                                          <p:spTgt spid="7">
                                            <p:txEl>
                                              <p:pRg st="2" end="2"/>
                                            </p:txEl>
                                          </p:spTgt>
                                        </p:tgtEl>
                                        <p:attrNameLst>
                                          <p:attrName>style.visibility</p:attrName>
                                        </p:attrNameLst>
                                      </p:cBhvr>
                                      <p:to>
                                        <p:strVal val="visible"/>
                                      </p:to>
                                    </p:set>
                                    <p:animEffect transition="in" filter="checkerboard(across)">
                                      <p:cBhvr>
                                        <p:cTn id="17" dur="10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000" fill="hold">
                                          <p:stCondLst>
                                            <p:cond delay="0"/>
                                          </p:stCondLst>
                                        </p:cTn>
                                        <p:tgtEl>
                                          <p:spTgt spid="7">
                                            <p:txEl>
                                              <p:pRg st="3" end="3"/>
                                            </p:txEl>
                                          </p:spTgt>
                                        </p:tgtEl>
                                        <p:attrNameLst>
                                          <p:attrName>style.visibility</p:attrName>
                                        </p:attrNameLst>
                                      </p:cBhvr>
                                      <p:to>
                                        <p:strVal val="visible"/>
                                      </p:to>
                                    </p:set>
                                    <p:animEffect transition="in" filter="checkerboard(across)">
                                      <p:cBhvr>
                                        <p:cTn id="22" dur="10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6222"/>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altLang="zh-CN"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3</a:t>
            </a:r>
            <a:endParaRPr kumimoji="0"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pic>
        <p:nvPicPr>
          <p:cNvPr id="2" name="图片 -2147482569"/>
          <p:cNvPicPr>
            <a:picLocks noChangeAspect="1"/>
          </p:cNvPicPr>
          <p:nvPr/>
        </p:nvPicPr>
        <p:blipFill>
          <a:blip r:embed="rId2"/>
          <a:stretch>
            <a:fillRect/>
          </a:stretch>
        </p:blipFill>
        <p:spPr>
          <a:xfrm>
            <a:off x="1093471" y="208160"/>
            <a:ext cx="1550035" cy="625750"/>
          </a:xfrm>
          <a:prstGeom prst="rect">
            <a:avLst/>
          </a:prstGeom>
          <a:noFill/>
          <a:ln w="9525">
            <a:noFill/>
          </a:ln>
        </p:spPr>
      </p:pic>
      <p:sp>
        <p:nvSpPr>
          <p:cNvPr id="100" name="文本框 99"/>
          <p:cNvSpPr txBox="1"/>
          <p:nvPr/>
        </p:nvSpPr>
        <p:spPr>
          <a:xfrm>
            <a:off x="2742566" y="434142"/>
            <a:ext cx="2986405"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考点一：电压</a:t>
            </a:r>
          </a:p>
        </p:txBody>
      </p:sp>
      <p:sp>
        <p:nvSpPr>
          <p:cNvPr id="7" name="文本框 6"/>
          <p:cNvSpPr txBox="1"/>
          <p:nvPr/>
        </p:nvSpPr>
        <p:spPr>
          <a:xfrm>
            <a:off x="7465696" y="1974646"/>
            <a:ext cx="398145" cy="367938"/>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45719" tIns="45719" rIns="45719" bIns="45719" numCol="1" spcCol="38100" rtlCol="0" anchor="t" forceAA="0">
            <a:spAutoFit/>
          </a:bodyPr>
          <a:lstStyle/>
          <a:p>
            <a:pPr marL="0" marR="0" indent="0" algn="l" defTabSz="914400" rtl="0" fontAlgn="auto" latinLnBrk="1" hangingPunct="0">
              <a:lnSpc>
                <a:spcPct val="100000"/>
              </a:lnSpc>
              <a:spcBef>
                <a:spcPts val="0"/>
              </a:spcBef>
              <a:spcAft>
                <a:spcPts val="0"/>
              </a:spcAft>
              <a:buClrTx/>
              <a:buSzTx/>
              <a:buFontTx/>
              <a:buNone/>
            </a:pPr>
            <a:r>
              <a:rPr kumimoji="0" lang="en-US" altLang="zh-CN" sz="1800" b="0" i="0" u="none" strike="noStrike" cap="none" spc="0" normalizeH="0" baseline="0">
                <a:ln>
                  <a:noFill/>
                </a:ln>
                <a:solidFill>
                  <a:srgbClr val="FF0000"/>
                </a:solidFill>
                <a:effectLst>
                  <a:outerShdw blurRad="38100" dist="38100" dir="2700000" algn="tl">
                    <a:srgbClr val="000000">
                      <a:alpha val="43137"/>
                    </a:srgbClr>
                  </a:outerShdw>
                </a:effectLst>
                <a:uFillTx/>
                <a:latin typeface="微软雅黑" panose="020B0503020204020204" charset="-122"/>
                <a:ea typeface="微软雅黑" panose="020B0503020204020204" charset="-122"/>
                <a:cs typeface="Arial" panose="020B0604020202020204"/>
                <a:sym typeface="Arial" panose="020B0604020202020204"/>
              </a:rPr>
              <a:t>C</a:t>
            </a:r>
          </a:p>
        </p:txBody>
      </p:sp>
      <p:pic>
        <p:nvPicPr>
          <p:cNvPr id="3" name="图片 -2147481959"/>
          <p:cNvPicPr>
            <a:picLocks noChangeAspect="1"/>
          </p:cNvPicPr>
          <p:nvPr/>
        </p:nvPicPr>
        <p:blipFill>
          <a:blip r:embed="rId3"/>
          <a:stretch>
            <a:fillRect/>
          </a:stretch>
        </p:blipFill>
        <p:spPr>
          <a:xfrm>
            <a:off x="3132455" y="3357280"/>
            <a:ext cx="1767840" cy="1608617"/>
          </a:xfrm>
          <a:prstGeom prst="rect">
            <a:avLst/>
          </a:prstGeom>
          <a:noFill/>
          <a:ln w="9525">
            <a:noFill/>
          </a:ln>
        </p:spPr>
      </p:pic>
      <p:sp>
        <p:nvSpPr>
          <p:cNvPr id="4" name="文本框 3"/>
          <p:cNvSpPr txBox="1"/>
          <p:nvPr/>
        </p:nvSpPr>
        <p:spPr>
          <a:xfrm>
            <a:off x="327025" y="1000691"/>
            <a:ext cx="8547100" cy="2173893"/>
          </a:xfrm>
          <a:prstGeom prst="rect">
            <a:avLst/>
          </a:prstGeom>
          <a:noFill/>
          <a:ln w="9525">
            <a:noFill/>
          </a:ln>
        </p:spPr>
        <p:txBody>
          <a:bodyPr wrap="square">
            <a:spAutoFit/>
          </a:bodyPr>
          <a:lstStyle/>
          <a:p>
            <a:pPr marL="0" indent="0" algn="l" eaLnBrk="1" fontAlgn="auto" latinLnBrk="0" hangingPunct="1">
              <a:lnSpc>
                <a:spcPct val="150000"/>
              </a:lnSpc>
            </a:pPr>
            <a:r>
              <a:rPr lang="en-US" altLang="zh-CN" sz="1800" b="1">
                <a:latin typeface="微软雅黑" panose="020B0503020204020204" charset="-122"/>
                <a:ea typeface="微软雅黑" panose="020B0503020204020204" charset="-122"/>
                <a:cs typeface="微软雅黑" panose="020B0503020204020204" charset="-122"/>
              </a:rPr>
              <a:t>1.</a:t>
            </a:r>
            <a:r>
              <a:rPr lang="zh-CN" sz="1800" b="1">
                <a:latin typeface="微软雅黑" panose="020B0503020204020204" charset="-122"/>
                <a:ea typeface="微软雅黑" panose="020B0503020204020204" charset="-122"/>
                <a:cs typeface="微软雅黑" panose="020B0503020204020204" charset="-122"/>
              </a:rPr>
              <a:t>（2018·孝感）</a:t>
            </a:r>
            <a:r>
              <a:rPr lang="zh-CN" sz="1800" b="0">
                <a:latin typeface="微软雅黑" panose="020B0503020204020204" charset="-122"/>
                <a:ea typeface="微软雅黑" panose="020B0503020204020204" charset="-122"/>
                <a:cs typeface="微软雅黑" panose="020B0503020204020204" charset="-122"/>
              </a:rPr>
              <a:t>为了练习使用滑动变阻器，同时探究串联电路中电压、电流的规律，某实验小组设计了如图所示的电路。此电路中灯泡的电阻始终保持不变，闭合开关</a:t>
            </a:r>
            <a:r>
              <a:rPr lang="en-US" sz="1800" b="0" i="1">
                <a:latin typeface="微软雅黑" panose="020B0503020204020204" charset="-122"/>
                <a:ea typeface="微软雅黑" panose="020B0503020204020204" charset="-122"/>
                <a:cs typeface="微软雅黑" panose="020B0503020204020204" charset="-122"/>
              </a:rPr>
              <a:t>S</a:t>
            </a:r>
            <a:r>
              <a:rPr lang="zh-CN" sz="1800" b="0">
                <a:latin typeface="微软雅黑" panose="020B0503020204020204" charset="-122"/>
                <a:ea typeface="微软雅黑" panose="020B0503020204020204" charset="-122"/>
                <a:cs typeface="微软雅黑" panose="020B0503020204020204" charset="-122"/>
              </a:rPr>
              <a:t>，滑动变阻器的滑片</a:t>
            </a:r>
            <a:r>
              <a:rPr lang="en-US" sz="1800" b="0" i="1">
                <a:latin typeface="微软雅黑" panose="020B0503020204020204" charset="-122"/>
                <a:ea typeface="微软雅黑" panose="020B0503020204020204" charset="-122"/>
                <a:cs typeface="微软雅黑" panose="020B0503020204020204" charset="-122"/>
              </a:rPr>
              <a:t>P</a:t>
            </a:r>
            <a:r>
              <a:rPr lang="zh-CN" sz="1800" b="0">
                <a:latin typeface="微软雅黑" panose="020B0503020204020204" charset="-122"/>
                <a:ea typeface="微软雅黑" panose="020B0503020204020204" charset="-122"/>
                <a:cs typeface="微软雅黑" panose="020B0503020204020204" charset="-122"/>
              </a:rPr>
              <a:t>向左滑动时（电表均在安全范围内），则（</a:t>
            </a:r>
            <a:r>
              <a:rPr lang="en-US" sz="1800" b="0">
                <a:latin typeface="微软雅黑" panose="020B0503020204020204" charset="-122"/>
                <a:ea typeface="微软雅黑" panose="020B0503020204020204" charset="-122"/>
                <a:cs typeface="微软雅黑" panose="020B0503020204020204" charset="-122"/>
              </a:rPr>
              <a:t>  </a:t>
            </a:r>
            <a:r>
              <a:rPr lang="zh-CN" sz="1800" b="0">
                <a:latin typeface="微软雅黑" panose="020B0503020204020204" charset="-122"/>
                <a:ea typeface="微软雅黑" panose="020B0503020204020204" charset="-122"/>
                <a:cs typeface="微软雅黑" panose="020B0503020204020204" charset="-122"/>
              </a:rPr>
              <a:t>）。</a:t>
            </a:r>
            <a:r>
              <a:rPr lang="en-US" sz="1800" b="0">
                <a:latin typeface="微软雅黑" panose="020B0503020204020204" charset="-122"/>
                <a:ea typeface="微软雅黑" panose="020B0503020204020204" charset="-122"/>
                <a:cs typeface="微软雅黑" panose="020B0503020204020204" charset="-122"/>
              </a:rPr>
              <a:t> </a:t>
            </a:r>
            <a:endParaRPr lang="zh-CN" sz="1800" b="0">
              <a:latin typeface="微软雅黑" panose="020B0503020204020204" charset="-122"/>
              <a:ea typeface="微软雅黑" panose="020B0503020204020204" charset="-122"/>
              <a:cs typeface="微软雅黑" panose="020B0503020204020204" charset="-122"/>
            </a:endParaRPr>
          </a:p>
          <a:p>
            <a:pPr marL="0" indent="0" algn="l" eaLnBrk="1" fontAlgn="auto" latinLnBrk="0" hangingPunct="1">
              <a:lnSpc>
                <a:spcPct val="150000"/>
              </a:lnSpc>
            </a:pPr>
            <a:r>
              <a:rPr lang="zh-CN" sz="1800" b="0">
                <a:latin typeface="微软雅黑" panose="020B0503020204020204" charset="-122"/>
                <a:ea typeface="微软雅黑" panose="020B0503020204020204" charset="-122"/>
                <a:cs typeface="微软雅黑" panose="020B0503020204020204" charset="-122"/>
              </a:rPr>
              <a:t>A. 电压表</a:t>
            </a:r>
            <a:r>
              <a:rPr lang="en-US" sz="1800" b="0">
                <a:latin typeface="微软雅黑" panose="020B0503020204020204" charset="-122"/>
                <a:ea typeface="微软雅黑" panose="020B0503020204020204" charset="-122"/>
                <a:cs typeface="微软雅黑" panose="020B0503020204020204" charset="-122"/>
              </a:rPr>
              <a:t>V</a:t>
            </a:r>
            <a:r>
              <a:rPr lang="en-US" sz="1800" b="0" baseline="-25000">
                <a:latin typeface="微软雅黑" panose="020B0503020204020204" charset="-122"/>
                <a:ea typeface="微软雅黑" panose="020B0503020204020204" charset="-122"/>
                <a:cs typeface="微软雅黑" panose="020B0503020204020204" charset="-122"/>
              </a:rPr>
              <a:t>1</a:t>
            </a:r>
            <a:r>
              <a:rPr lang="zh-CN" sz="1800" b="0">
                <a:latin typeface="微软雅黑" panose="020B0503020204020204" charset="-122"/>
                <a:ea typeface="微软雅黑" panose="020B0503020204020204" charset="-122"/>
                <a:cs typeface="微软雅黑" panose="020B0503020204020204" charset="-122"/>
              </a:rPr>
              <a:t>的示数变大；B. 电压表</a:t>
            </a:r>
            <a:r>
              <a:rPr lang="en-US" sz="1800" b="0">
                <a:latin typeface="微软雅黑" panose="020B0503020204020204" charset="-122"/>
                <a:ea typeface="微软雅黑" panose="020B0503020204020204" charset="-122"/>
                <a:cs typeface="微软雅黑" panose="020B0503020204020204" charset="-122"/>
              </a:rPr>
              <a:t>V</a:t>
            </a:r>
            <a:r>
              <a:rPr lang="en-US" sz="1800" b="0" baseline="-25000">
                <a:latin typeface="微软雅黑" panose="020B0503020204020204" charset="-122"/>
                <a:ea typeface="微软雅黑" panose="020B0503020204020204" charset="-122"/>
                <a:cs typeface="微软雅黑" panose="020B0503020204020204" charset="-122"/>
              </a:rPr>
              <a:t>1</a:t>
            </a:r>
            <a:r>
              <a:rPr lang="zh-CN" sz="1800" b="0">
                <a:latin typeface="微软雅黑" panose="020B0503020204020204" charset="-122"/>
                <a:ea typeface="微软雅黑" panose="020B0503020204020204" charset="-122"/>
                <a:cs typeface="微软雅黑" panose="020B0503020204020204" charset="-122"/>
              </a:rPr>
              <a:t>与</a:t>
            </a:r>
            <a:r>
              <a:rPr lang="en-US" sz="1800" b="0">
                <a:latin typeface="微软雅黑" panose="020B0503020204020204" charset="-122"/>
                <a:ea typeface="微软雅黑" panose="020B0503020204020204" charset="-122"/>
                <a:cs typeface="微软雅黑" panose="020B0503020204020204" charset="-122"/>
              </a:rPr>
              <a:t>V</a:t>
            </a:r>
            <a:r>
              <a:rPr lang="en-US" sz="1800" b="0" baseline="-25000">
                <a:latin typeface="微软雅黑" panose="020B0503020204020204" charset="-122"/>
                <a:ea typeface="微软雅黑" panose="020B0503020204020204" charset="-122"/>
                <a:cs typeface="微软雅黑" panose="020B0503020204020204" charset="-122"/>
              </a:rPr>
              <a:t>2</a:t>
            </a:r>
            <a:r>
              <a:rPr lang="zh-CN" sz="1800" b="0">
                <a:latin typeface="微软雅黑" panose="020B0503020204020204" charset="-122"/>
                <a:ea typeface="微软雅黑" panose="020B0503020204020204" charset="-122"/>
                <a:cs typeface="微软雅黑" panose="020B0503020204020204" charset="-122"/>
              </a:rPr>
              <a:t>的示数之和变小；</a:t>
            </a:r>
          </a:p>
          <a:p>
            <a:pPr marL="0" indent="0" algn="l" eaLnBrk="1" fontAlgn="auto" latinLnBrk="0" hangingPunct="1">
              <a:lnSpc>
                <a:spcPct val="150000"/>
              </a:lnSpc>
            </a:pPr>
            <a:r>
              <a:rPr lang="zh-CN" sz="1800" b="0">
                <a:latin typeface="微软雅黑" panose="020B0503020204020204" charset="-122"/>
                <a:ea typeface="微软雅黑" panose="020B0503020204020204" charset="-122"/>
                <a:cs typeface="微软雅黑" panose="020B0503020204020204" charset="-122"/>
              </a:rPr>
              <a:t>C. 电流表</a:t>
            </a:r>
            <a:r>
              <a:rPr lang="en-US" sz="1800" b="0" i="1">
                <a:latin typeface="微软雅黑" panose="020B0503020204020204" charset="-122"/>
                <a:ea typeface="微软雅黑" panose="020B0503020204020204" charset="-122"/>
                <a:cs typeface="微软雅黑" panose="020B0503020204020204" charset="-122"/>
              </a:rPr>
              <a:t>A</a:t>
            </a:r>
            <a:r>
              <a:rPr lang="zh-CN" sz="1800" b="0">
                <a:latin typeface="微软雅黑" panose="020B0503020204020204" charset="-122"/>
                <a:ea typeface="微软雅黑" panose="020B0503020204020204" charset="-122"/>
                <a:cs typeface="微软雅黑" panose="020B0503020204020204" charset="-122"/>
              </a:rPr>
              <a:t>的示数变小；D. 若电压表</a:t>
            </a:r>
            <a:r>
              <a:rPr lang="en-US" sz="1800" b="0">
                <a:latin typeface="微软雅黑" panose="020B0503020204020204" charset="-122"/>
                <a:ea typeface="微软雅黑" panose="020B0503020204020204" charset="-122"/>
                <a:cs typeface="微软雅黑" panose="020B0503020204020204" charset="-122"/>
              </a:rPr>
              <a:t>V</a:t>
            </a:r>
            <a:r>
              <a:rPr lang="en-US" sz="1800" b="0" baseline="-25000">
                <a:latin typeface="微软雅黑" panose="020B0503020204020204" charset="-122"/>
                <a:ea typeface="微软雅黑" panose="020B0503020204020204" charset="-122"/>
                <a:cs typeface="微软雅黑" panose="020B0503020204020204" charset="-122"/>
              </a:rPr>
              <a:t>1</a:t>
            </a:r>
            <a:r>
              <a:rPr lang="zh-CN" sz="1800" b="0">
                <a:latin typeface="微软雅黑" panose="020B0503020204020204" charset="-122"/>
                <a:ea typeface="微软雅黑" panose="020B0503020204020204" charset="-122"/>
                <a:cs typeface="微软雅黑" panose="020B0503020204020204" charset="-122"/>
              </a:rPr>
              <a:t>突然短路，则小灯泡变亮</a:t>
            </a:r>
            <a:endParaRPr lang="zh-CN" altLang="en-US" sz="1800">
              <a:latin typeface="微软雅黑" panose="020B0503020204020204" charset="-122"/>
              <a:ea typeface="微软雅黑" panose="020B0503020204020204" charset="-122"/>
              <a:cs typeface="微软雅黑" panose="020B0503020204020204" charset="-122"/>
            </a:endParaRPr>
          </a:p>
        </p:txBody>
      </p:sp>
    </p:spTree>
    <p:extLst>
      <p:ext uri="{BB962C8B-B14F-4D97-AF65-F5344CB8AC3E}">
        <p14:creationId xmlns:p14="http://schemas.microsoft.com/office/powerpoint/2010/main" val="945996076"/>
      </p:ext>
    </p:extLst>
  </p:cSld>
  <p:clrMapOvr>
    <a:masterClrMapping/>
  </p:clrMapOvr>
  <p:transition spd="med" advTm="2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000" fill="hold">
                                          <p:stCondLst>
                                            <p:cond delay="0"/>
                                          </p:stCondLst>
                                        </p:cTn>
                                        <p:tgtEl>
                                          <p:spTgt spid="3"/>
                                        </p:tgtEl>
                                        <p:attrNameLst>
                                          <p:attrName>style.visibility</p:attrName>
                                        </p:attrNameLst>
                                      </p:cBhvr>
                                      <p:to>
                                        <p:strVal val="visible"/>
                                      </p:to>
                                    </p:set>
                                    <p:animEffect transition="in" filter="checkerboard(across)">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000" fill="hold">
                                          <p:stCondLst>
                                            <p:cond delay="0"/>
                                          </p:stCondLst>
                                        </p:cTn>
                                        <p:tgtEl>
                                          <p:spTgt spid="4"/>
                                        </p:tgtEl>
                                        <p:attrNameLst>
                                          <p:attrName>style.visibility</p:attrName>
                                        </p:attrNameLst>
                                      </p:cBhvr>
                                      <p:to>
                                        <p:strVal val="visible"/>
                                      </p:to>
                                    </p:set>
                                    <p:animEffect transition="in" filter="checkerboard(across)">
                                      <p:cBhvr>
                                        <p:cTn id="12" dur="1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000" fill="hold">
                                          <p:stCondLst>
                                            <p:cond delay="0"/>
                                          </p:stCondLst>
                                        </p:cTn>
                                        <p:tgtEl>
                                          <p:spTgt spid="7"/>
                                        </p:tgtEl>
                                        <p:attrNameLst>
                                          <p:attrName>style.visibility</p:attrName>
                                        </p:attrNameLst>
                                      </p:cBhvr>
                                      <p:to>
                                        <p:strVal val="visible"/>
                                      </p:to>
                                    </p:set>
                                    <p:animEffect transition="in" filter="checkerboard(across)">
                                      <p:cBhvr>
                                        <p:cTn id="1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3" grpId="0"/>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6222"/>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altLang="zh-CN"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3</a:t>
            </a:r>
            <a:endParaRPr kumimoji="0"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pic>
        <p:nvPicPr>
          <p:cNvPr id="2" name="图片 -2147482569"/>
          <p:cNvPicPr>
            <a:picLocks noChangeAspect="1"/>
          </p:cNvPicPr>
          <p:nvPr/>
        </p:nvPicPr>
        <p:blipFill>
          <a:blip r:embed="rId2"/>
          <a:stretch>
            <a:fillRect/>
          </a:stretch>
        </p:blipFill>
        <p:spPr>
          <a:xfrm>
            <a:off x="1093471" y="208160"/>
            <a:ext cx="1550035" cy="625750"/>
          </a:xfrm>
          <a:prstGeom prst="rect">
            <a:avLst/>
          </a:prstGeom>
          <a:noFill/>
          <a:ln w="9525">
            <a:noFill/>
          </a:ln>
        </p:spPr>
      </p:pic>
      <p:sp>
        <p:nvSpPr>
          <p:cNvPr id="100" name="文本框 99"/>
          <p:cNvSpPr txBox="1"/>
          <p:nvPr/>
        </p:nvSpPr>
        <p:spPr>
          <a:xfrm>
            <a:off x="2742566" y="434142"/>
            <a:ext cx="2986405"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考点一：电压</a:t>
            </a:r>
          </a:p>
        </p:txBody>
      </p:sp>
      <p:sp>
        <p:nvSpPr>
          <p:cNvPr id="9" name="文本框 8"/>
          <p:cNvSpPr txBox="1"/>
          <p:nvPr/>
        </p:nvSpPr>
        <p:spPr>
          <a:xfrm>
            <a:off x="327025" y="1000691"/>
            <a:ext cx="8646160" cy="2173893"/>
          </a:xfrm>
          <a:prstGeom prst="rect">
            <a:avLst/>
          </a:prstGeom>
          <a:noFill/>
          <a:ln w="9525">
            <a:noFill/>
          </a:ln>
        </p:spPr>
        <p:txBody>
          <a:bodyPr wrap="square">
            <a:spAutoFit/>
          </a:bodyPr>
          <a:lstStyle/>
          <a:p>
            <a:pPr marL="0" indent="0" algn="l" eaLnBrk="1" fontAlgn="auto" latinLnBrk="0" hangingPunct="1">
              <a:lnSpc>
                <a:spcPct val="150000"/>
              </a:lnSpc>
            </a:pPr>
            <a:r>
              <a:rPr lang="zh-CN" sz="1800" b="0">
                <a:solidFill>
                  <a:srgbClr val="1116CC"/>
                </a:solidFill>
                <a:latin typeface="微软雅黑" panose="020B0503020204020204" charset="-122"/>
                <a:ea typeface="微软雅黑" panose="020B0503020204020204" charset="-122"/>
                <a:cs typeface="微软雅黑" panose="020B0503020204020204" charset="-122"/>
              </a:rPr>
              <a:t>【点睛】由图可知：滑动变阻器和灯泡串联，电压表</a:t>
            </a:r>
            <a:r>
              <a:rPr lang="en-US" sz="1800" b="0">
                <a:solidFill>
                  <a:srgbClr val="1116CC"/>
                </a:solidFill>
                <a:latin typeface="微软雅黑" panose="020B0503020204020204" charset="-122"/>
                <a:ea typeface="微软雅黑" panose="020B0503020204020204" charset="-122"/>
                <a:cs typeface="微软雅黑" panose="020B0503020204020204" charset="-122"/>
              </a:rPr>
              <a:t>V</a:t>
            </a:r>
            <a:r>
              <a:rPr lang="en-US" sz="1800" b="0" baseline="-25000">
                <a:solidFill>
                  <a:srgbClr val="1116CC"/>
                </a:solidFill>
                <a:latin typeface="微软雅黑" panose="020B0503020204020204" charset="-122"/>
                <a:ea typeface="微软雅黑" panose="020B0503020204020204" charset="-122"/>
                <a:cs typeface="微软雅黑" panose="020B0503020204020204" charset="-122"/>
              </a:rPr>
              <a:t>1</a:t>
            </a:r>
            <a:r>
              <a:rPr lang="zh-CN" sz="1800" b="0">
                <a:solidFill>
                  <a:srgbClr val="1116CC"/>
                </a:solidFill>
                <a:latin typeface="微软雅黑" panose="020B0503020204020204" charset="-122"/>
                <a:ea typeface="微软雅黑" panose="020B0503020204020204" charset="-122"/>
                <a:cs typeface="微软雅黑" panose="020B0503020204020204" charset="-122"/>
              </a:rPr>
              <a:t>测量灯泡两端电压，电压表</a:t>
            </a:r>
            <a:r>
              <a:rPr lang="en-US" sz="1800" b="0">
                <a:solidFill>
                  <a:srgbClr val="1116CC"/>
                </a:solidFill>
                <a:latin typeface="微软雅黑" panose="020B0503020204020204" charset="-122"/>
                <a:ea typeface="微软雅黑" panose="020B0503020204020204" charset="-122"/>
                <a:cs typeface="微软雅黑" panose="020B0503020204020204" charset="-122"/>
              </a:rPr>
              <a:t>V</a:t>
            </a:r>
            <a:r>
              <a:rPr lang="en-US" sz="1800" b="0" baseline="-25000">
                <a:solidFill>
                  <a:srgbClr val="1116CC"/>
                </a:solidFill>
                <a:latin typeface="微软雅黑" panose="020B0503020204020204" charset="-122"/>
                <a:ea typeface="微软雅黑" panose="020B0503020204020204" charset="-122"/>
                <a:cs typeface="微软雅黑" panose="020B0503020204020204" charset="-122"/>
              </a:rPr>
              <a:t>2</a:t>
            </a:r>
            <a:r>
              <a:rPr lang="zh-CN" sz="1800" b="0">
                <a:solidFill>
                  <a:srgbClr val="1116CC"/>
                </a:solidFill>
                <a:latin typeface="微软雅黑" panose="020B0503020204020204" charset="-122"/>
                <a:ea typeface="微软雅黑" panose="020B0503020204020204" charset="-122"/>
                <a:cs typeface="微软雅黑" panose="020B0503020204020204" charset="-122"/>
              </a:rPr>
              <a:t>测量滑动变阻器两端的电压，将滑动变阻器的滑片P向左移动时，滑动变阻器接入电路的电阻变大，根据欧姆定律和串联电路的电压特点即可判断。本题考查串联电路的电压的特点，关键知道各个电压表的测量对象和滑动变阻器滑片移动过程中阻值的变化。</a:t>
            </a:r>
            <a:endParaRPr lang="zh-CN" altLang="en-US" sz="1800" b="0">
              <a:solidFill>
                <a:srgbClr val="1116CC"/>
              </a:solidFill>
              <a:latin typeface="微软雅黑" panose="020B0503020204020204" charset="-122"/>
              <a:ea typeface="微软雅黑" panose="020B0503020204020204" charset="-122"/>
              <a:cs typeface="微软雅黑" panose="020B0503020204020204" charset="-122"/>
            </a:endParaRPr>
          </a:p>
        </p:txBody>
      </p:sp>
    </p:spTree>
    <p:extLst>
      <p:ext uri="{BB962C8B-B14F-4D97-AF65-F5344CB8AC3E}">
        <p14:creationId xmlns:p14="http://schemas.microsoft.com/office/powerpoint/2010/main" val="3347795060"/>
      </p:ext>
    </p:extLst>
  </p:cSld>
  <p:clrMapOvr>
    <a:masterClrMapping/>
  </p:clrMapOvr>
  <p:transition spd="med" advTm="2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000" fill="hold">
                                          <p:stCondLst>
                                            <p:cond delay="0"/>
                                          </p:stCondLst>
                                        </p:cTn>
                                        <p:tgtEl>
                                          <p:spTgt spid="9"/>
                                        </p:tgtEl>
                                        <p:attrNameLst>
                                          <p:attrName>style.visibility</p:attrName>
                                        </p:attrNameLst>
                                      </p:cBhvr>
                                      <p:to>
                                        <p:strVal val="visible"/>
                                      </p:to>
                                    </p:set>
                                    <p:animEffect transition="in" filter="checkerboard(across)">
                                      <p:cBhvr>
                                        <p:cTn id="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6222"/>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altLang="zh-CN"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3</a:t>
            </a:r>
            <a:endParaRPr kumimoji="0"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pic>
        <p:nvPicPr>
          <p:cNvPr id="2" name="图片 -2147482569"/>
          <p:cNvPicPr>
            <a:picLocks noChangeAspect="1"/>
          </p:cNvPicPr>
          <p:nvPr/>
        </p:nvPicPr>
        <p:blipFill>
          <a:blip r:embed="rId2"/>
          <a:stretch>
            <a:fillRect/>
          </a:stretch>
        </p:blipFill>
        <p:spPr>
          <a:xfrm>
            <a:off x="1093471" y="208160"/>
            <a:ext cx="1550035" cy="625750"/>
          </a:xfrm>
          <a:prstGeom prst="rect">
            <a:avLst/>
          </a:prstGeom>
          <a:noFill/>
          <a:ln w="9525">
            <a:noFill/>
          </a:ln>
        </p:spPr>
      </p:pic>
      <p:sp>
        <p:nvSpPr>
          <p:cNvPr id="100" name="文本框 99"/>
          <p:cNvSpPr txBox="1"/>
          <p:nvPr/>
        </p:nvSpPr>
        <p:spPr>
          <a:xfrm>
            <a:off x="2742566" y="434142"/>
            <a:ext cx="2986405"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考点一：电压</a:t>
            </a:r>
          </a:p>
        </p:txBody>
      </p:sp>
      <p:sp>
        <p:nvSpPr>
          <p:cNvPr id="3" name="文本框 2"/>
          <p:cNvSpPr txBox="1"/>
          <p:nvPr/>
        </p:nvSpPr>
        <p:spPr>
          <a:xfrm>
            <a:off x="283846" y="1000691"/>
            <a:ext cx="8701405" cy="4256756"/>
          </a:xfrm>
          <a:prstGeom prst="rect">
            <a:avLst/>
          </a:prstGeom>
          <a:noFill/>
          <a:ln w="9525">
            <a:noFill/>
          </a:ln>
        </p:spPr>
        <p:txBody>
          <a:bodyPr wrap="square">
            <a:spAutoFit/>
          </a:bodyPr>
          <a:lstStyle/>
          <a:p>
            <a:pPr marL="0" indent="0" algn="l" eaLnBrk="1" fontAlgn="auto" latinLnBrk="0" hangingPunct="1">
              <a:lnSpc>
                <a:spcPct val="150000"/>
              </a:lnSpc>
            </a:pPr>
            <a:r>
              <a:rPr lang="zh-CN" sz="1800" b="0">
                <a:solidFill>
                  <a:srgbClr val="FF0000"/>
                </a:solidFill>
                <a:latin typeface="微软雅黑" panose="020B0503020204020204" charset="-122"/>
                <a:ea typeface="微软雅黑" panose="020B0503020204020204" charset="-122"/>
                <a:cs typeface="微软雅黑" panose="020B0503020204020204" charset="-122"/>
              </a:rPr>
              <a:t>【解析】由电路图可知，滑动变阻器和灯泡串联，电压表</a:t>
            </a:r>
            <a:r>
              <a:rPr lang="en-US" sz="1800" b="0">
                <a:solidFill>
                  <a:srgbClr val="FF0000"/>
                </a:solidFill>
                <a:latin typeface="微软雅黑" panose="020B0503020204020204" charset="-122"/>
                <a:ea typeface="微软雅黑" panose="020B0503020204020204" charset="-122"/>
                <a:cs typeface="微软雅黑" panose="020B0503020204020204" charset="-122"/>
              </a:rPr>
              <a:t>V</a:t>
            </a:r>
            <a:r>
              <a:rPr lang="en-US" sz="1800" b="0" baseline="-25000">
                <a:solidFill>
                  <a:srgbClr val="FF0000"/>
                </a:solidFill>
                <a:latin typeface="微软雅黑" panose="020B0503020204020204" charset="-122"/>
                <a:ea typeface="微软雅黑" panose="020B0503020204020204" charset="-122"/>
                <a:cs typeface="微软雅黑" panose="020B0503020204020204" charset="-122"/>
              </a:rPr>
              <a:t>1</a:t>
            </a:r>
            <a:r>
              <a:rPr lang="zh-CN" sz="1800" b="0">
                <a:solidFill>
                  <a:srgbClr val="FF0000"/>
                </a:solidFill>
                <a:latin typeface="微软雅黑" panose="020B0503020204020204" charset="-122"/>
                <a:ea typeface="微软雅黑" panose="020B0503020204020204" charset="-122"/>
                <a:cs typeface="微软雅黑" panose="020B0503020204020204" charset="-122"/>
              </a:rPr>
              <a:t>测量灯泡两端电压，电压表</a:t>
            </a:r>
            <a:r>
              <a:rPr lang="en-US" sz="1800" b="0">
                <a:solidFill>
                  <a:srgbClr val="FF0000"/>
                </a:solidFill>
                <a:latin typeface="微软雅黑" panose="020B0503020204020204" charset="-122"/>
                <a:ea typeface="微软雅黑" panose="020B0503020204020204" charset="-122"/>
                <a:cs typeface="微软雅黑" panose="020B0503020204020204" charset="-122"/>
              </a:rPr>
              <a:t>V</a:t>
            </a:r>
            <a:r>
              <a:rPr lang="en-US" sz="1800" b="0" baseline="-25000">
                <a:solidFill>
                  <a:srgbClr val="FF0000"/>
                </a:solidFill>
                <a:latin typeface="微软雅黑" panose="020B0503020204020204" charset="-122"/>
                <a:ea typeface="微软雅黑" panose="020B0503020204020204" charset="-122"/>
                <a:cs typeface="微软雅黑" panose="020B0503020204020204" charset="-122"/>
              </a:rPr>
              <a:t>2</a:t>
            </a:r>
            <a:r>
              <a:rPr lang="zh-CN" sz="1800" b="0">
                <a:solidFill>
                  <a:srgbClr val="FF0000"/>
                </a:solidFill>
                <a:latin typeface="微软雅黑" panose="020B0503020204020204" charset="-122"/>
                <a:ea typeface="微软雅黑" panose="020B0503020204020204" charset="-122"/>
                <a:cs typeface="微软雅黑" panose="020B0503020204020204" charset="-122"/>
              </a:rPr>
              <a:t>测量滑动变阻器两端的电压；</a:t>
            </a:r>
          </a:p>
          <a:p>
            <a:pPr marL="0" indent="0" algn="l" eaLnBrk="1" fontAlgn="auto" latinLnBrk="0" hangingPunct="1">
              <a:lnSpc>
                <a:spcPct val="150000"/>
              </a:lnSpc>
            </a:pPr>
            <a:r>
              <a:rPr lang="zh-CN" sz="1800" b="0">
                <a:solidFill>
                  <a:srgbClr val="FF0000"/>
                </a:solidFill>
                <a:latin typeface="微软雅黑" panose="020B0503020204020204" charset="-122"/>
                <a:ea typeface="微软雅黑" panose="020B0503020204020204" charset="-122"/>
                <a:cs typeface="微软雅黑" panose="020B0503020204020204" charset="-122"/>
              </a:rPr>
              <a:t>（</a:t>
            </a:r>
            <a:r>
              <a:rPr lang="en-US" sz="1800" b="0">
                <a:solidFill>
                  <a:srgbClr val="FF0000"/>
                </a:solidFill>
                <a:latin typeface="微软雅黑" panose="020B0503020204020204" charset="-122"/>
                <a:ea typeface="微软雅黑" panose="020B0503020204020204" charset="-122"/>
                <a:cs typeface="微软雅黑" panose="020B0503020204020204" charset="-122"/>
              </a:rPr>
              <a:t>1</a:t>
            </a:r>
            <a:r>
              <a:rPr lang="zh-CN" sz="1800" b="0">
                <a:solidFill>
                  <a:srgbClr val="FF0000"/>
                </a:solidFill>
                <a:latin typeface="微软雅黑" panose="020B0503020204020204" charset="-122"/>
                <a:ea typeface="微软雅黑" panose="020B0503020204020204" charset="-122"/>
                <a:cs typeface="微软雅黑" panose="020B0503020204020204" charset="-122"/>
              </a:rPr>
              <a:t>）将滑动变阻器的滑片P向左移动时，滑动变阻器接入电路的电阻变大，总电阻变大，根据欧姆定律可知，电路中的电流变小；即电流表示数变小，故C正确；</a:t>
            </a:r>
          </a:p>
          <a:p>
            <a:pPr marL="0" indent="0" algn="l" eaLnBrk="1" fontAlgn="auto" latinLnBrk="0" hangingPunct="1">
              <a:lnSpc>
                <a:spcPct val="150000"/>
              </a:lnSpc>
            </a:pPr>
            <a:r>
              <a:rPr lang="zh-CN" sz="1800" b="0">
                <a:solidFill>
                  <a:srgbClr val="FF0000"/>
                </a:solidFill>
                <a:latin typeface="微软雅黑" panose="020B0503020204020204" charset="-122"/>
                <a:ea typeface="微软雅黑" panose="020B0503020204020204" charset="-122"/>
                <a:cs typeface="微软雅黑" panose="020B0503020204020204" charset="-122"/>
              </a:rPr>
              <a:t>（</a:t>
            </a:r>
            <a:r>
              <a:rPr lang="en-US" sz="1800" b="0">
                <a:solidFill>
                  <a:srgbClr val="FF0000"/>
                </a:solidFill>
                <a:latin typeface="微软雅黑" panose="020B0503020204020204" charset="-122"/>
                <a:ea typeface="微软雅黑" panose="020B0503020204020204" charset="-122"/>
                <a:cs typeface="微软雅黑" panose="020B0503020204020204" charset="-122"/>
              </a:rPr>
              <a:t>2</a:t>
            </a:r>
            <a:r>
              <a:rPr lang="zh-CN" sz="1800" b="0">
                <a:solidFill>
                  <a:srgbClr val="FF0000"/>
                </a:solidFill>
                <a:latin typeface="微软雅黑" panose="020B0503020204020204" charset="-122"/>
                <a:ea typeface="微软雅黑" panose="020B0503020204020204" charset="-122"/>
                <a:cs typeface="微软雅黑" panose="020B0503020204020204" charset="-122"/>
              </a:rPr>
              <a:t>）由于灯泡的电阻始终保持不变，根据</a:t>
            </a:r>
            <a:r>
              <a:rPr lang="en-US" sz="1800" b="0">
                <a:solidFill>
                  <a:srgbClr val="FF0000"/>
                </a:solidFill>
                <a:latin typeface="微软雅黑" panose="020B0503020204020204" charset="-122"/>
                <a:ea typeface="微软雅黑" panose="020B0503020204020204" charset="-122"/>
                <a:cs typeface="微软雅黑" panose="020B0503020204020204" charset="-122"/>
              </a:rPr>
              <a:t>U=IR</a:t>
            </a:r>
            <a:r>
              <a:rPr lang="zh-CN" sz="1800" b="0">
                <a:solidFill>
                  <a:srgbClr val="FF0000"/>
                </a:solidFill>
                <a:latin typeface="微软雅黑" panose="020B0503020204020204" charset="-122"/>
                <a:ea typeface="微软雅黑" panose="020B0503020204020204" charset="-122"/>
                <a:cs typeface="微软雅黑" panose="020B0503020204020204" charset="-122"/>
              </a:rPr>
              <a:t>可知灯泡两端的电压变小，即电压表</a:t>
            </a:r>
            <a:r>
              <a:rPr lang="en-US" sz="1800" b="0">
                <a:solidFill>
                  <a:srgbClr val="FF0000"/>
                </a:solidFill>
                <a:latin typeface="微软雅黑" panose="020B0503020204020204" charset="-122"/>
                <a:ea typeface="微软雅黑" panose="020B0503020204020204" charset="-122"/>
                <a:cs typeface="微软雅黑" panose="020B0503020204020204" charset="-122"/>
              </a:rPr>
              <a:t>V</a:t>
            </a:r>
            <a:r>
              <a:rPr lang="en-US" sz="1800" b="0" baseline="-25000">
                <a:solidFill>
                  <a:srgbClr val="FF0000"/>
                </a:solidFill>
                <a:latin typeface="微软雅黑" panose="020B0503020204020204" charset="-122"/>
                <a:ea typeface="微软雅黑" panose="020B0503020204020204" charset="-122"/>
                <a:cs typeface="微软雅黑" panose="020B0503020204020204" charset="-122"/>
              </a:rPr>
              <a:t>1</a:t>
            </a:r>
            <a:r>
              <a:rPr lang="zh-CN" sz="1800" b="0">
                <a:solidFill>
                  <a:srgbClr val="FF0000"/>
                </a:solidFill>
                <a:latin typeface="微软雅黑" panose="020B0503020204020204" charset="-122"/>
                <a:ea typeface="微软雅黑" panose="020B0503020204020204" charset="-122"/>
                <a:cs typeface="微软雅黑" panose="020B0503020204020204" charset="-122"/>
              </a:rPr>
              <a:t>的示数变小；故A错误；</a:t>
            </a:r>
          </a:p>
          <a:p>
            <a:pPr marL="0" indent="0" algn="l" eaLnBrk="1" fontAlgn="auto" latinLnBrk="0" hangingPunct="1">
              <a:lnSpc>
                <a:spcPct val="150000"/>
              </a:lnSpc>
            </a:pPr>
            <a:r>
              <a:rPr lang="zh-CN" sz="1800" b="0">
                <a:solidFill>
                  <a:srgbClr val="FF0000"/>
                </a:solidFill>
                <a:latin typeface="微软雅黑" panose="020B0503020204020204" charset="-122"/>
                <a:ea typeface="微软雅黑" panose="020B0503020204020204" charset="-122"/>
                <a:cs typeface="微软雅黑" panose="020B0503020204020204" charset="-122"/>
              </a:rPr>
              <a:t>（</a:t>
            </a:r>
            <a:r>
              <a:rPr lang="en-US" sz="1800" b="0">
                <a:solidFill>
                  <a:srgbClr val="FF0000"/>
                </a:solidFill>
                <a:latin typeface="微软雅黑" panose="020B0503020204020204" charset="-122"/>
                <a:ea typeface="微软雅黑" panose="020B0503020204020204" charset="-122"/>
                <a:cs typeface="微软雅黑" panose="020B0503020204020204" charset="-122"/>
              </a:rPr>
              <a:t>3</a:t>
            </a:r>
            <a:r>
              <a:rPr lang="zh-CN" sz="1800" b="0">
                <a:solidFill>
                  <a:srgbClr val="FF0000"/>
                </a:solidFill>
                <a:latin typeface="微软雅黑" panose="020B0503020204020204" charset="-122"/>
                <a:ea typeface="微软雅黑" panose="020B0503020204020204" charset="-122"/>
                <a:cs typeface="微软雅黑" panose="020B0503020204020204" charset="-122"/>
              </a:rPr>
              <a:t>）由串联电路的电压特点可知，</a:t>
            </a:r>
            <a:r>
              <a:rPr lang="en-US" sz="1800" b="0">
                <a:solidFill>
                  <a:srgbClr val="FF0000"/>
                </a:solidFill>
                <a:latin typeface="微软雅黑" panose="020B0503020204020204" charset="-122"/>
                <a:ea typeface="微软雅黑" panose="020B0503020204020204" charset="-122"/>
                <a:cs typeface="微软雅黑" panose="020B0503020204020204" charset="-122"/>
              </a:rPr>
              <a:t>V</a:t>
            </a:r>
            <a:r>
              <a:rPr lang="en-US" sz="1800" b="0" baseline="-25000">
                <a:solidFill>
                  <a:srgbClr val="FF0000"/>
                </a:solidFill>
                <a:latin typeface="微软雅黑" panose="020B0503020204020204" charset="-122"/>
                <a:ea typeface="微软雅黑" panose="020B0503020204020204" charset="-122"/>
                <a:cs typeface="微软雅黑" panose="020B0503020204020204" charset="-122"/>
              </a:rPr>
              <a:t>1</a:t>
            </a:r>
            <a:r>
              <a:rPr lang="zh-CN" sz="1800" b="0">
                <a:solidFill>
                  <a:srgbClr val="FF0000"/>
                </a:solidFill>
                <a:latin typeface="微软雅黑" panose="020B0503020204020204" charset="-122"/>
                <a:ea typeface="微软雅黑" panose="020B0503020204020204" charset="-122"/>
                <a:cs typeface="微软雅黑" panose="020B0503020204020204" charset="-122"/>
              </a:rPr>
              <a:t>、</a:t>
            </a:r>
            <a:r>
              <a:rPr lang="en-US" sz="1800" b="0">
                <a:solidFill>
                  <a:srgbClr val="FF0000"/>
                </a:solidFill>
                <a:latin typeface="微软雅黑" panose="020B0503020204020204" charset="-122"/>
                <a:ea typeface="微软雅黑" panose="020B0503020204020204" charset="-122"/>
                <a:cs typeface="微软雅黑" panose="020B0503020204020204" charset="-122"/>
              </a:rPr>
              <a:t>V</a:t>
            </a:r>
            <a:r>
              <a:rPr lang="en-US" sz="1800" b="0" baseline="-25000">
                <a:solidFill>
                  <a:srgbClr val="FF0000"/>
                </a:solidFill>
                <a:latin typeface="微软雅黑" panose="020B0503020204020204" charset="-122"/>
                <a:ea typeface="微软雅黑" panose="020B0503020204020204" charset="-122"/>
                <a:cs typeface="微软雅黑" panose="020B0503020204020204" charset="-122"/>
              </a:rPr>
              <a:t>2</a:t>
            </a:r>
            <a:r>
              <a:rPr lang="zh-CN" sz="1800" b="0">
                <a:solidFill>
                  <a:srgbClr val="FF0000"/>
                </a:solidFill>
                <a:latin typeface="微软雅黑" panose="020B0503020204020204" charset="-122"/>
                <a:ea typeface="微软雅黑" panose="020B0503020204020204" charset="-122"/>
                <a:cs typeface="微软雅黑" panose="020B0503020204020204" charset="-122"/>
              </a:rPr>
              <a:t>示数之和为电源电压，因电源电压不变，所以</a:t>
            </a:r>
            <a:r>
              <a:rPr lang="en-US" sz="1800" b="0">
                <a:solidFill>
                  <a:srgbClr val="FF0000"/>
                </a:solidFill>
                <a:latin typeface="微软雅黑" panose="020B0503020204020204" charset="-122"/>
                <a:ea typeface="微软雅黑" panose="020B0503020204020204" charset="-122"/>
                <a:cs typeface="微软雅黑" panose="020B0503020204020204" charset="-122"/>
              </a:rPr>
              <a:t>V</a:t>
            </a:r>
            <a:r>
              <a:rPr lang="en-US" sz="1800" b="0" baseline="-25000">
                <a:solidFill>
                  <a:srgbClr val="FF0000"/>
                </a:solidFill>
                <a:latin typeface="微软雅黑" panose="020B0503020204020204" charset="-122"/>
                <a:ea typeface="微软雅黑" panose="020B0503020204020204" charset="-122"/>
                <a:cs typeface="微软雅黑" panose="020B0503020204020204" charset="-122"/>
              </a:rPr>
              <a:t>1</a:t>
            </a:r>
            <a:r>
              <a:rPr lang="zh-CN" sz="1800" b="0">
                <a:solidFill>
                  <a:srgbClr val="FF0000"/>
                </a:solidFill>
                <a:latin typeface="微软雅黑" panose="020B0503020204020204" charset="-122"/>
                <a:ea typeface="微软雅黑" panose="020B0503020204020204" charset="-122"/>
                <a:cs typeface="微软雅黑" panose="020B0503020204020204" charset="-122"/>
              </a:rPr>
              <a:t>、</a:t>
            </a:r>
            <a:r>
              <a:rPr lang="en-US" sz="1800" b="0">
                <a:solidFill>
                  <a:srgbClr val="FF0000"/>
                </a:solidFill>
                <a:latin typeface="微软雅黑" panose="020B0503020204020204" charset="-122"/>
                <a:ea typeface="微软雅黑" panose="020B0503020204020204" charset="-122"/>
                <a:cs typeface="微软雅黑" panose="020B0503020204020204" charset="-122"/>
              </a:rPr>
              <a:t>V</a:t>
            </a:r>
            <a:r>
              <a:rPr lang="en-US" sz="1800" b="0" baseline="-25000">
                <a:solidFill>
                  <a:srgbClr val="FF0000"/>
                </a:solidFill>
                <a:latin typeface="微软雅黑" panose="020B0503020204020204" charset="-122"/>
                <a:ea typeface="微软雅黑" panose="020B0503020204020204" charset="-122"/>
                <a:cs typeface="微软雅黑" panose="020B0503020204020204" charset="-122"/>
              </a:rPr>
              <a:t>2</a:t>
            </a:r>
            <a:r>
              <a:rPr lang="zh-CN" sz="1800" b="0">
                <a:solidFill>
                  <a:srgbClr val="FF0000"/>
                </a:solidFill>
                <a:latin typeface="微软雅黑" panose="020B0503020204020204" charset="-122"/>
                <a:ea typeface="微软雅黑" panose="020B0503020204020204" charset="-122"/>
                <a:cs typeface="微软雅黑" panose="020B0503020204020204" charset="-122"/>
              </a:rPr>
              <a:t>示数之和不变，故B错误；</a:t>
            </a:r>
          </a:p>
          <a:p>
            <a:pPr marL="0" indent="0" algn="l" eaLnBrk="1" fontAlgn="auto" latinLnBrk="0" hangingPunct="1">
              <a:lnSpc>
                <a:spcPct val="150000"/>
              </a:lnSpc>
            </a:pPr>
            <a:r>
              <a:rPr lang="zh-CN" sz="1800" b="0">
                <a:solidFill>
                  <a:srgbClr val="FF0000"/>
                </a:solidFill>
                <a:latin typeface="微软雅黑" panose="020B0503020204020204" charset="-122"/>
                <a:ea typeface="微软雅黑" panose="020B0503020204020204" charset="-122"/>
                <a:cs typeface="微软雅黑" panose="020B0503020204020204" charset="-122"/>
              </a:rPr>
              <a:t>（</a:t>
            </a:r>
            <a:r>
              <a:rPr lang="en-US" sz="1800" b="0">
                <a:solidFill>
                  <a:srgbClr val="FF0000"/>
                </a:solidFill>
                <a:latin typeface="微软雅黑" panose="020B0503020204020204" charset="-122"/>
                <a:ea typeface="微软雅黑" panose="020B0503020204020204" charset="-122"/>
                <a:cs typeface="微软雅黑" panose="020B0503020204020204" charset="-122"/>
              </a:rPr>
              <a:t>4</a:t>
            </a:r>
            <a:r>
              <a:rPr lang="zh-CN" sz="1800" b="0">
                <a:solidFill>
                  <a:srgbClr val="FF0000"/>
                </a:solidFill>
                <a:latin typeface="微软雅黑" panose="020B0503020204020204" charset="-122"/>
                <a:ea typeface="微软雅黑" panose="020B0503020204020204" charset="-122"/>
                <a:cs typeface="微软雅黑" panose="020B0503020204020204" charset="-122"/>
              </a:rPr>
              <a:t>）由于电压表</a:t>
            </a:r>
            <a:r>
              <a:rPr lang="en-US" sz="1800" b="0">
                <a:solidFill>
                  <a:srgbClr val="FF0000"/>
                </a:solidFill>
                <a:latin typeface="微软雅黑" panose="020B0503020204020204" charset="-122"/>
                <a:ea typeface="微软雅黑" panose="020B0503020204020204" charset="-122"/>
                <a:cs typeface="微软雅黑" panose="020B0503020204020204" charset="-122"/>
              </a:rPr>
              <a:t>V</a:t>
            </a:r>
            <a:r>
              <a:rPr lang="en-US" sz="1800" b="0" baseline="-25000">
                <a:solidFill>
                  <a:srgbClr val="FF0000"/>
                </a:solidFill>
                <a:latin typeface="微软雅黑" panose="020B0503020204020204" charset="-122"/>
                <a:ea typeface="微软雅黑" panose="020B0503020204020204" charset="-122"/>
                <a:cs typeface="微软雅黑" panose="020B0503020204020204" charset="-122"/>
              </a:rPr>
              <a:t>1</a:t>
            </a:r>
            <a:r>
              <a:rPr lang="zh-CN" sz="1800" b="0">
                <a:solidFill>
                  <a:srgbClr val="FF0000"/>
                </a:solidFill>
                <a:latin typeface="微软雅黑" panose="020B0503020204020204" charset="-122"/>
                <a:ea typeface="微软雅黑" panose="020B0503020204020204" charset="-122"/>
                <a:cs typeface="微软雅黑" panose="020B0503020204020204" charset="-122"/>
              </a:rPr>
              <a:t>与灯泡并联，若电压表</a:t>
            </a:r>
            <a:r>
              <a:rPr lang="en-US" sz="1800" b="0">
                <a:solidFill>
                  <a:srgbClr val="FF0000"/>
                </a:solidFill>
                <a:latin typeface="微软雅黑" panose="020B0503020204020204" charset="-122"/>
                <a:ea typeface="微软雅黑" panose="020B0503020204020204" charset="-122"/>
                <a:cs typeface="微软雅黑" panose="020B0503020204020204" charset="-122"/>
              </a:rPr>
              <a:t>V</a:t>
            </a:r>
            <a:r>
              <a:rPr lang="en-US" sz="1800" b="0" baseline="-25000">
                <a:solidFill>
                  <a:srgbClr val="FF0000"/>
                </a:solidFill>
                <a:latin typeface="微软雅黑" panose="020B0503020204020204" charset="-122"/>
                <a:ea typeface="微软雅黑" panose="020B0503020204020204" charset="-122"/>
                <a:cs typeface="微软雅黑" panose="020B0503020204020204" charset="-122"/>
              </a:rPr>
              <a:t>1</a:t>
            </a:r>
            <a:r>
              <a:rPr lang="zh-CN" sz="1800" b="0">
                <a:solidFill>
                  <a:srgbClr val="FF0000"/>
                </a:solidFill>
                <a:latin typeface="微软雅黑" panose="020B0503020204020204" charset="-122"/>
                <a:ea typeface="微软雅黑" panose="020B0503020204020204" charset="-122"/>
                <a:cs typeface="微软雅黑" panose="020B0503020204020204" charset="-122"/>
              </a:rPr>
              <a:t>突然短路，则灯泡也被短路，所以灯泡不发光；故D错误。故选C。</a:t>
            </a:r>
            <a:endParaRPr lang="zh-CN" altLang="en-US" sz="1800">
              <a:latin typeface="微软雅黑" panose="020B0503020204020204" charset="-122"/>
              <a:ea typeface="微软雅黑" panose="020B0503020204020204" charset="-122"/>
              <a:cs typeface="微软雅黑" panose="020B0503020204020204" charset="-122"/>
            </a:endParaRPr>
          </a:p>
        </p:txBody>
      </p:sp>
    </p:spTree>
    <p:extLst>
      <p:ext uri="{BB962C8B-B14F-4D97-AF65-F5344CB8AC3E}">
        <p14:creationId xmlns:p14="http://schemas.microsoft.com/office/powerpoint/2010/main" val="2250833462"/>
      </p:ext>
    </p:extLst>
  </p:cSld>
  <p:clrMapOvr>
    <a:masterClrMapping/>
  </p:clrMapOvr>
  <p:transition spd="med" advTm="2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000" fill="hold">
                                          <p:stCondLst>
                                            <p:cond delay="0"/>
                                          </p:stCondLst>
                                        </p:cTn>
                                        <p:tgtEl>
                                          <p:spTgt spid="3">
                                            <p:txEl>
                                              <p:pRg st="0" end="0"/>
                                            </p:txEl>
                                          </p:spTgt>
                                        </p:tgtEl>
                                        <p:attrNameLst>
                                          <p:attrName>style.visibility</p:attrName>
                                        </p:attrNameLst>
                                      </p:cBhvr>
                                      <p:to>
                                        <p:strVal val="visible"/>
                                      </p:to>
                                    </p:set>
                                    <p:animEffect transition="in" filter="checkerboard(across)">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000" fill="hold">
                                          <p:stCondLst>
                                            <p:cond delay="0"/>
                                          </p:stCondLst>
                                        </p:cTn>
                                        <p:tgtEl>
                                          <p:spTgt spid="3">
                                            <p:txEl>
                                              <p:pRg st="1" end="1"/>
                                            </p:txEl>
                                          </p:spTgt>
                                        </p:tgtEl>
                                        <p:attrNameLst>
                                          <p:attrName>style.visibility</p:attrName>
                                        </p:attrNameLst>
                                      </p:cBhvr>
                                      <p:to>
                                        <p:strVal val="visible"/>
                                      </p:to>
                                    </p:set>
                                    <p:animEffect transition="in" filter="checkerboard(across)">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000" fill="hold">
                                          <p:stCondLst>
                                            <p:cond delay="0"/>
                                          </p:stCondLst>
                                        </p:cTn>
                                        <p:tgtEl>
                                          <p:spTgt spid="3">
                                            <p:txEl>
                                              <p:pRg st="2" end="2"/>
                                            </p:txEl>
                                          </p:spTgt>
                                        </p:tgtEl>
                                        <p:attrNameLst>
                                          <p:attrName>style.visibility</p:attrName>
                                        </p:attrNameLst>
                                      </p:cBhvr>
                                      <p:to>
                                        <p:strVal val="visible"/>
                                      </p:to>
                                    </p:set>
                                    <p:animEffect transition="in" filter="checkerboard(across)">
                                      <p:cBhvr>
                                        <p:cTn id="17" dur="1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000" fill="hold">
                                          <p:stCondLst>
                                            <p:cond delay="0"/>
                                          </p:stCondLst>
                                        </p:cTn>
                                        <p:tgtEl>
                                          <p:spTgt spid="3">
                                            <p:txEl>
                                              <p:pRg st="3" end="3"/>
                                            </p:txEl>
                                          </p:spTgt>
                                        </p:tgtEl>
                                        <p:attrNameLst>
                                          <p:attrName>style.visibility</p:attrName>
                                        </p:attrNameLst>
                                      </p:cBhvr>
                                      <p:to>
                                        <p:strVal val="visible"/>
                                      </p:to>
                                    </p:set>
                                    <p:animEffect transition="in" filter="checkerboard(across)">
                                      <p:cBhvr>
                                        <p:cTn id="22" dur="1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000" fill="hold">
                                          <p:stCondLst>
                                            <p:cond delay="0"/>
                                          </p:stCondLst>
                                        </p:cTn>
                                        <p:tgtEl>
                                          <p:spTgt spid="3">
                                            <p:txEl>
                                              <p:pRg st="4" end="4"/>
                                            </p:txEl>
                                          </p:spTgt>
                                        </p:tgtEl>
                                        <p:attrNameLst>
                                          <p:attrName>style.visibility</p:attrName>
                                        </p:attrNameLst>
                                      </p:cBhvr>
                                      <p:to>
                                        <p:strVal val="visible"/>
                                      </p:to>
                                    </p:set>
                                    <p:animEffect transition="in" filter="checkerboard(across)">
                                      <p:cBhvr>
                                        <p:cTn id="27"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6222"/>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altLang="zh-CN"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3</a:t>
            </a:r>
            <a:endParaRPr kumimoji="0"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pic>
        <p:nvPicPr>
          <p:cNvPr id="2" name="图片 -2147482569"/>
          <p:cNvPicPr>
            <a:picLocks noChangeAspect="1"/>
          </p:cNvPicPr>
          <p:nvPr/>
        </p:nvPicPr>
        <p:blipFill>
          <a:blip r:embed="rId2"/>
          <a:stretch>
            <a:fillRect/>
          </a:stretch>
        </p:blipFill>
        <p:spPr>
          <a:xfrm>
            <a:off x="1093471" y="208160"/>
            <a:ext cx="1550035" cy="625750"/>
          </a:xfrm>
          <a:prstGeom prst="rect">
            <a:avLst/>
          </a:prstGeom>
          <a:noFill/>
          <a:ln w="9525">
            <a:noFill/>
          </a:ln>
        </p:spPr>
      </p:pic>
      <p:sp>
        <p:nvSpPr>
          <p:cNvPr id="100" name="文本框 99"/>
          <p:cNvSpPr txBox="1"/>
          <p:nvPr/>
        </p:nvSpPr>
        <p:spPr>
          <a:xfrm>
            <a:off x="2742566" y="434142"/>
            <a:ext cx="2986405"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考点一：电压</a:t>
            </a:r>
          </a:p>
        </p:txBody>
      </p:sp>
      <p:sp>
        <p:nvSpPr>
          <p:cNvPr id="7" name="文本框 6"/>
          <p:cNvSpPr txBox="1"/>
          <p:nvPr/>
        </p:nvSpPr>
        <p:spPr>
          <a:xfrm>
            <a:off x="3310891" y="2431068"/>
            <a:ext cx="398145" cy="367938"/>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45719" tIns="45719" rIns="45719" bIns="45719" numCol="1" spcCol="38100" rtlCol="0" anchor="t" forceAA="0">
            <a:spAutoFit/>
          </a:bodyPr>
          <a:lstStyle/>
          <a:p>
            <a:pPr marL="0" marR="0" indent="0" algn="l" defTabSz="914400" rtl="0" fontAlgn="auto" latinLnBrk="1" hangingPunct="0">
              <a:lnSpc>
                <a:spcPct val="100000"/>
              </a:lnSpc>
              <a:spcBef>
                <a:spcPts val="0"/>
              </a:spcBef>
              <a:spcAft>
                <a:spcPts val="0"/>
              </a:spcAft>
              <a:buClrTx/>
              <a:buSzTx/>
              <a:buFontTx/>
              <a:buNone/>
            </a:pPr>
            <a:r>
              <a:rPr kumimoji="0" lang="en-US" altLang="zh-CN" sz="1800" b="0" i="0" u="none" strike="noStrike" cap="none" spc="0" normalizeH="0" baseline="0">
                <a:ln>
                  <a:noFill/>
                </a:ln>
                <a:solidFill>
                  <a:srgbClr val="FF0000"/>
                </a:solidFill>
                <a:effectLst>
                  <a:outerShdw blurRad="38100" dist="38100" dir="2700000" algn="tl">
                    <a:srgbClr val="000000">
                      <a:alpha val="43137"/>
                    </a:srgbClr>
                  </a:outerShdw>
                </a:effectLst>
                <a:uFillTx/>
                <a:latin typeface="微软雅黑" panose="020B0503020204020204" charset="-122"/>
                <a:ea typeface="微软雅黑" panose="020B0503020204020204" charset="-122"/>
                <a:cs typeface="Arial" panose="020B0604020202020204"/>
                <a:sym typeface="Arial" panose="020B0604020202020204"/>
              </a:rPr>
              <a:t>C</a:t>
            </a:r>
          </a:p>
        </p:txBody>
      </p:sp>
      <p:sp>
        <p:nvSpPr>
          <p:cNvPr id="9" name="文本框 8"/>
          <p:cNvSpPr txBox="1"/>
          <p:nvPr/>
        </p:nvSpPr>
        <p:spPr>
          <a:xfrm>
            <a:off x="327026" y="1068168"/>
            <a:ext cx="8656955" cy="2173893"/>
          </a:xfrm>
          <a:prstGeom prst="rect">
            <a:avLst/>
          </a:prstGeom>
          <a:noFill/>
          <a:ln w="9525">
            <a:noFill/>
          </a:ln>
        </p:spPr>
        <p:txBody>
          <a:bodyPr wrap="square">
            <a:spAutoFit/>
          </a:bodyPr>
          <a:lstStyle/>
          <a:p>
            <a:pPr marL="0" indent="0" algn="l" eaLnBrk="1" fontAlgn="auto" latinLnBrk="0" hangingPunct="1">
              <a:lnSpc>
                <a:spcPct val="150000"/>
              </a:lnSpc>
            </a:pPr>
            <a:r>
              <a:rPr lang="en-US" sz="1800" b="0">
                <a:latin typeface="微软雅黑" panose="020B0503020204020204" charset="-122"/>
                <a:ea typeface="微软雅黑" panose="020B0503020204020204" charset="-122"/>
                <a:cs typeface="微软雅黑" panose="020B0503020204020204" charset="-122"/>
              </a:rPr>
              <a:t>2.</a:t>
            </a:r>
            <a:r>
              <a:rPr lang="zh-CN" sz="1800" b="1">
                <a:latin typeface="微软雅黑" panose="020B0503020204020204" charset="-122"/>
                <a:ea typeface="微软雅黑" panose="020B0503020204020204" charset="-122"/>
                <a:cs typeface="微软雅黑" panose="020B0503020204020204" charset="-122"/>
              </a:rPr>
              <a:t>（2018•长沙）</a:t>
            </a:r>
            <a:r>
              <a:rPr lang="zh-CN" sz="1800" b="0">
                <a:latin typeface="微软雅黑" panose="020B0503020204020204" charset="-122"/>
                <a:ea typeface="微软雅黑" panose="020B0503020204020204" charset="-122"/>
                <a:cs typeface="微软雅黑" panose="020B0503020204020204" charset="-122"/>
              </a:rPr>
              <a:t>小明同学在“探究串联电压规律”的实验中，按如图所示的电路图连接实物，闭合开关，发现灯L</a:t>
            </a:r>
            <a:r>
              <a:rPr lang="en-US" sz="1800" b="0" baseline="-25000">
                <a:latin typeface="微软雅黑" panose="020B0503020204020204" charset="-122"/>
                <a:ea typeface="微软雅黑" panose="020B0503020204020204" charset="-122"/>
                <a:cs typeface="微软雅黑" panose="020B0503020204020204" charset="-122"/>
              </a:rPr>
              <a:t>1</a:t>
            </a:r>
            <a:r>
              <a:rPr lang="zh-CN" sz="1800" b="0">
                <a:latin typeface="微软雅黑" panose="020B0503020204020204" charset="-122"/>
                <a:ea typeface="微软雅黑" panose="020B0503020204020204" charset="-122"/>
                <a:cs typeface="微软雅黑" panose="020B0503020204020204" charset="-122"/>
              </a:rPr>
              <a:t>和</a:t>
            </a:r>
            <a:r>
              <a:rPr lang="en-US" sz="1800" b="0">
                <a:latin typeface="微软雅黑" panose="020B0503020204020204" charset="-122"/>
                <a:ea typeface="微软雅黑" panose="020B0503020204020204" charset="-122"/>
                <a:cs typeface="微软雅黑" panose="020B0503020204020204" charset="-122"/>
              </a:rPr>
              <a:t>L</a:t>
            </a:r>
            <a:r>
              <a:rPr lang="en-US" sz="1800" b="0" baseline="-25000">
                <a:latin typeface="微软雅黑" panose="020B0503020204020204" charset="-122"/>
                <a:ea typeface="微软雅黑" panose="020B0503020204020204" charset="-122"/>
                <a:cs typeface="微软雅黑" panose="020B0503020204020204" charset="-122"/>
              </a:rPr>
              <a:t>2</a:t>
            </a:r>
            <a:r>
              <a:rPr lang="zh-CN" sz="1800" b="0">
                <a:latin typeface="微软雅黑" panose="020B0503020204020204" charset="-122"/>
                <a:ea typeface="微软雅黑" panose="020B0503020204020204" charset="-122"/>
                <a:cs typeface="微软雅黑" panose="020B0503020204020204" charset="-122"/>
              </a:rPr>
              <a:t>都不亮，排除接触不良的因素后，小明用电压表逐一与元件并联，以查找故障。测量得出Uab=0；Ubc=0；Ucd=6V；如果电路只有一处故障，则故障可能为（</a:t>
            </a:r>
            <a:r>
              <a:rPr lang="en-US" sz="1800" b="0">
                <a:latin typeface="微软雅黑" panose="020B0503020204020204" charset="-122"/>
                <a:ea typeface="微软雅黑" panose="020B0503020204020204" charset="-122"/>
                <a:cs typeface="微软雅黑" panose="020B0503020204020204" charset="-122"/>
              </a:rPr>
              <a:t>  </a:t>
            </a:r>
            <a:r>
              <a:rPr lang="zh-CN" sz="1800" b="0">
                <a:latin typeface="微软雅黑" panose="020B0503020204020204" charset="-122"/>
                <a:ea typeface="微软雅黑" panose="020B0503020204020204" charset="-122"/>
                <a:cs typeface="微软雅黑" panose="020B0503020204020204" charset="-122"/>
              </a:rPr>
              <a:t>）。</a:t>
            </a:r>
          </a:p>
          <a:p>
            <a:pPr marL="0" indent="0" algn="l" eaLnBrk="1" fontAlgn="auto" latinLnBrk="0" hangingPunct="1">
              <a:lnSpc>
                <a:spcPct val="150000"/>
              </a:lnSpc>
            </a:pPr>
            <a:r>
              <a:rPr lang="zh-CN" sz="1800" b="0">
                <a:latin typeface="微软雅黑" panose="020B0503020204020204" charset="-122"/>
                <a:ea typeface="微软雅黑" panose="020B0503020204020204" charset="-122"/>
                <a:cs typeface="微软雅黑" panose="020B0503020204020204" charset="-122"/>
              </a:rPr>
              <a:t>A．L</a:t>
            </a:r>
            <a:r>
              <a:rPr lang="en-US" sz="1800" b="0" baseline="-25000">
                <a:latin typeface="微软雅黑" panose="020B0503020204020204" charset="-122"/>
                <a:ea typeface="微软雅黑" panose="020B0503020204020204" charset="-122"/>
                <a:cs typeface="微软雅黑" panose="020B0503020204020204" charset="-122"/>
              </a:rPr>
              <a:t>1</a:t>
            </a:r>
            <a:r>
              <a:rPr lang="zh-CN" sz="1800" b="0">
                <a:latin typeface="微软雅黑" panose="020B0503020204020204" charset="-122"/>
                <a:ea typeface="微软雅黑" panose="020B0503020204020204" charset="-122"/>
                <a:cs typeface="微软雅黑" panose="020B0503020204020204" charset="-122"/>
              </a:rPr>
              <a:t>断路  B．L</a:t>
            </a:r>
            <a:r>
              <a:rPr lang="en-US" sz="1800" b="0" baseline="-25000">
                <a:latin typeface="微软雅黑" panose="020B0503020204020204" charset="-122"/>
                <a:ea typeface="微软雅黑" panose="020B0503020204020204" charset="-122"/>
                <a:cs typeface="微软雅黑" panose="020B0503020204020204" charset="-122"/>
              </a:rPr>
              <a:t>1</a:t>
            </a:r>
            <a:r>
              <a:rPr lang="zh-CN" sz="1800" b="0">
                <a:latin typeface="微软雅黑" panose="020B0503020204020204" charset="-122"/>
                <a:ea typeface="微软雅黑" panose="020B0503020204020204" charset="-122"/>
                <a:cs typeface="微软雅黑" panose="020B0503020204020204" charset="-122"/>
              </a:rPr>
              <a:t>短路</a:t>
            </a:r>
            <a:r>
              <a:rPr lang="en-US" sz="1800" b="0">
                <a:latin typeface="微软雅黑" panose="020B0503020204020204" charset="-122"/>
                <a:ea typeface="微软雅黑" panose="020B0503020204020204" charset="-122"/>
                <a:cs typeface="微软雅黑" panose="020B0503020204020204" charset="-122"/>
              </a:rPr>
              <a:t>   </a:t>
            </a:r>
            <a:r>
              <a:rPr lang="zh-CN" sz="1800" b="0">
                <a:latin typeface="微软雅黑" panose="020B0503020204020204" charset="-122"/>
                <a:ea typeface="微软雅黑" panose="020B0503020204020204" charset="-122"/>
                <a:cs typeface="微软雅黑" panose="020B0503020204020204" charset="-122"/>
              </a:rPr>
              <a:t>C．L</a:t>
            </a:r>
            <a:r>
              <a:rPr lang="en-US" sz="1800" b="0" baseline="-25000">
                <a:latin typeface="微软雅黑" panose="020B0503020204020204" charset="-122"/>
                <a:ea typeface="微软雅黑" panose="020B0503020204020204" charset="-122"/>
                <a:cs typeface="微软雅黑" panose="020B0503020204020204" charset="-122"/>
              </a:rPr>
              <a:t>2</a:t>
            </a:r>
            <a:r>
              <a:rPr lang="zh-CN" sz="1800" b="0">
                <a:latin typeface="微软雅黑" panose="020B0503020204020204" charset="-122"/>
                <a:ea typeface="微软雅黑" panose="020B0503020204020204" charset="-122"/>
                <a:cs typeface="微软雅黑" panose="020B0503020204020204" charset="-122"/>
              </a:rPr>
              <a:t>断路</a:t>
            </a:r>
            <a:r>
              <a:rPr lang="en-US" sz="1800" b="0">
                <a:latin typeface="微软雅黑" panose="020B0503020204020204" charset="-122"/>
                <a:ea typeface="微软雅黑" panose="020B0503020204020204" charset="-122"/>
                <a:cs typeface="微软雅黑" panose="020B0503020204020204" charset="-122"/>
              </a:rPr>
              <a:t>   </a:t>
            </a:r>
            <a:r>
              <a:rPr lang="zh-CN" sz="1800" b="0">
                <a:latin typeface="微软雅黑" panose="020B0503020204020204" charset="-122"/>
                <a:ea typeface="微软雅黑" panose="020B0503020204020204" charset="-122"/>
                <a:cs typeface="微软雅黑" panose="020B0503020204020204" charset="-122"/>
              </a:rPr>
              <a:t>D．L</a:t>
            </a:r>
            <a:r>
              <a:rPr lang="en-US" sz="1800" b="0" baseline="-25000">
                <a:latin typeface="微软雅黑" panose="020B0503020204020204" charset="-122"/>
                <a:ea typeface="微软雅黑" panose="020B0503020204020204" charset="-122"/>
                <a:cs typeface="微软雅黑" panose="020B0503020204020204" charset="-122"/>
              </a:rPr>
              <a:t>2</a:t>
            </a:r>
            <a:r>
              <a:rPr lang="zh-CN" sz="1800" b="0">
                <a:latin typeface="微软雅黑" panose="020B0503020204020204" charset="-122"/>
                <a:ea typeface="微软雅黑" panose="020B0503020204020204" charset="-122"/>
                <a:cs typeface="微软雅黑" panose="020B0503020204020204" charset="-122"/>
              </a:rPr>
              <a:t>短路</a:t>
            </a:r>
            <a:endParaRPr lang="zh-CN" altLang="en-US" sz="1800">
              <a:latin typeface="微软雅黑" panose="020B0503020204020204" charset="-122"/>
              <a:ea typeface="微软雅黑" panose="020B0503020204020204" charset="-122"/>
              <a:cs typeface="微软雅黑" panose="020B0503020204020204" charset="-122"/>
            </a:endParaRPr>
          </a:p>
        </p:txBody>
      </p:sp>
      <p:pic>
        <p:nvPicPr>
          <p:cNvPr id="3" name="图片 -2147481958"/>
          <p:cNvPicPr>
            <a:picLocks noChangeAspect="1"/>
          </p:cNvPicPr>
          <p:nvPr/>
        </p:nvPicPr>
        <p:blipFill>
          <a:blip r:embed="rId3"/>
          <a:stretch>
            <a:fillRect/>
          </a:stretch>
        </p:blipFill>
        <p:spPr>
          <a:xfrm>
            <a:off x="2742565" y="3242060"/>
            <a:ext cx="2825750" cy="1706012"/>
          </a:xfrm>
          <a:prstGeom prst="rect">
            <a:avLst/>
          </a:prstGeom>
          <a:noFill/>
          <a:ln w="9525">
            <a:noFill/>
          </a:ln>
        </p:spPr>
      </p:pic>
    </p:spTree>
    <p:extLst>
      <p:ext uri="{BB962C8B-B14F-4D97-AF65-F5344CB8AC3E}">
        <p14:creationId xmlns:p14="http://schemas.microsoft.com/office/powerpoint/2010/main" val="263447007"/>
      </p:ext>
    </p:extLst>
  </p:cSld>
  <p:clrMapOvr>
    <a:masterClrMapping/>
  </p:clrMapOvr>
  <p:transition spd="med" advTm="2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000" fill="hold">
                                          <p:stCondLst>
                                            <p:cond delay="0"/>
                                          </p:stCondLst>
                                        </p:cTn>
                                        <p:tgtEl>
                                          <p:spTgt spid="3"/>
                                        </p:tgtEl>
                                        <p:attrNameLst>
                                          <p:attrName>style.visibility</p:attrName>
                                        </p:attrNameLst>
                                      </p:cBhvr>
                                      <p:to>
                                        <p:strVal val="visible"/>
                                      </p:to>
                                    </p:set>
                                    <p:animEffect transition="in" filter="checkerboard(across)">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000" fill="hold">
                                          <p:stCondLst>
                                            <p:cond delay="0"/>
                                          </p:stCondLst>
                                        </p:cTn>
                                        <p:tgtEl>
                                          <p:spTgt spid="9"/>
                                        </p:tgtEl>
                                        <p:attrNameLst>
                                          <p:attrName>style.visibility</p:attrName>
                                        </p:attrNameLst>
                                      </p:cBhvr>
                                      <p:to>
                                        <p:strVal val="visible"/>
                                      </p:to>
                                    </p:set>
                                    <p:animEffect transition="in" filter="checkerboard(across)">
                                      <p:cBhvr>
                                        <p:cTn id="12" dur="1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000" fill="hold">
                                          <p:stCondLst>
                                            <p:cond delay="0"/>
                                          </p:stCondLst>
                                        </p:cTn>
                                        <p:tgtEl>
                                          <p:spTgt spid="7"/>
                                        </p:tgtEl>
                                        <p:attrNameLst>
                                          <p:attrName>style.visibility</p:attrName>
                                        </p:attrNameLst>
                                      </p:cBhvr>
                                      <p:to>
                                        <p:strVal val="visible"/>
                                      </p:to>
                                    </p:set>
                                    <p:animEffect transition="in" filter="checkerboard(across)">
                                      <p:cBhvr>
                                        <p:cTn id="1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6222"/>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altLang="zh-CN"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3</a:t>
            </a:r>
            <a:endParaRPr kumimoji="0"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pic>
        <p:nvPicPr>
          <p:cNvPr id="2" name="图片 -2147482569"/>
          <p:cNvPicPr>
            <a:picLocks noChangeAspect="1"/>
          </p:cNvPicPr>
          <p:nvPr/>
        </p:nvPicPr>
        <p:blipFill>
          <a:blip r:embed="rId2"/>
          <a:stretch>
            <a:fillRect/>
          </a:stretch>
        </p:blipFill>
        <p:spPr>
          <a:xfrm>
            <a:off x="1093471" y="208160"/>
            <a:ext cx="1550035" cy="625750"/>
          </a:xfrm>
          <a:prstGeom prst="rect">
            <a:avLst/>
          </a:prstGeom>
          <a:noFill/>
          <a:ln w="9525">
            <a:noFill/>
          </a:ln>
        </p:spPr>
      </p:pic>
      <p:sp>
        <p:nvSpPr>
          <p:cNvPr id="100" name="文本框 99"/>
          <p:cNvSpPr txBox="1"/>
          <p:nvPr/>
        </p:nvSpPr>
        <p:spPr>
          <a:xfrm>
            <a:off x="2742566" y="434142"/>
            <a:ext cx="2986405"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考点一：电压</a:t>
            </a:r>
          </a:p>
        </p:txBody>
      </p:sp>
      <p:sp>
        <p:nvSpPr>
          <p:cNvPr id="4" name="文本框 3"/>
          <p:cNvSpPr txBox="1"/>
          <p:nvPr/>
        </p:nvSpPr>
        <p:spPr>
          <a:xfrm>
            <a:off x="327026" y="1000691"/>
            <a:ext cx="8646795" cy="2590847"/>
          </a:xfrm>
          <a:prstGeom prst="rect">
            <a:avLst/>
          </a:prstGeom>
          <a:noFill/>
          <a:ln w="9525">
            <a:noFill/>
          </a:ln>
        </p:spPr>
        <p:txBody>
          <a:bodyPr wrap="square">
            <a:spAutoFit/>
          </a:bodyPr>
          <a:lstStyle/>
          <a:p>
            <a:pPr marL="0" indent="0" algn="l" eaLnBrk="1" fontAlgn="auto" latinLnBrk="0" hangingPunct="1">
              <a:lnSpc>
                <a:spcPct val="150000"/>
              </a:lnSpc>
            </a:pPr>
            <a:r>
              <a:rPr lang="zh-CN" sz="1800">
                <a:solidFill>
                  <a:srgbClr val="1116CC"/>
                </a:solidFill>
                <a:latin typeface="微软雅黑" panose="020B0503020204020204" charset="-122"/>
                <a:ea typeface="微软雅黑" panose="020B0503020204020204" charset="-122"/>
                <a:cs typeface="微软雅黑" panose="020B0503020204020204" charset="-122"/>
                <a:sym typeface="+mn-ea"/>
              </a:rPr>
              <a:t>【点睛】根据串并联电路电压规律进行判断。</a:t>
            </a:r>
          </a:p>
          <a:p>
            <a:pPr marL="0" indent="0" algn="l" eaLnBrk="1" fontAlgn="auto" latinLnBrk="0" hangingPunct="1">
              <a:lnSpc>
                <a:spcPct val="150000"/>
              </a:lnSpc>
            </a:pPr>
            <a:r>
              <a:rPr lang="zh-CN" sz="1800" b="0">
                <a:solidFill>
                  <a:srgbClr val="FF0000"/>
                </a:solidFill>
                <a:latin typeface="微软雅黑" panose="020B0503020204020204" charset="-122"/>
                <a:ea typeface="微软雅黑" panose="020B0503020204020204" charset="-122"/>
                <a:cs typeface="微软雅黑" panose="020B0503020204020204" charset="-122"/>
              </a:rPr>
              <a:t>【解析】Uab=0，电压表外部断路，即电压表的正接线柱与电源正极连通，负接线柱与电源负极不连通；Ubc=0，电压表外部断路，即电压表的正接线柱与电源正极连通，负接线柱与电源负极不连通；</a:t>
            </a:r>
          </a:p>
          <a:p>
            <a:pPr marL="0" indent="0" algn="l" eaLnBrk="1" fontAlgn="auto" latinLnBrk="0" hangingPunct="1">
              <a:lnSpc>
                <a:spcPct val="150000"/>
              </a:lnSpc>
            </a:pPr>
            <a:r>
              <a:rPr lang="zh-CN" sz="1800" b="0">
                <a:solidFill>
                  <a:srgbClr val="FF0000"/>
                </a:solidFill>
                <a:latin typeface="微软雅黑" panose="020B0503020204020204" charset="-122"/>
                <a:ea typeface="微软雅黑" panose="020B0503020204020204" charset="-122"/>
                <a:cs typeface="微软雅黑" panose="020B0503020204020204" charset="-122"/>
              </a:rPr>
              <a:t>Ucd=6V，电压表外部连通，即电压表的正接线柱与电源正极连通，负接线柱与电源负极连通；电压表所并联的灯泡L</a:t>
            </a:r>
            <a:r>
              <a:rPr lang="en-US" sz="1800" b="0" baseline="-25000">
                <a:solidFill>
                  <a:srgbClr val="FF0000"/>
                </a:solidFill>
                <a:latin typeface="微软雅黑" panose="020B0503020204020204" charset="-122"/>
                <a:ea typeface="微软雅黑" panose="020B0503020204020204" charset="-122"/>
                <a:cs typeface="微软雅黑" panose="020B0503020204020204" charset="-122"/>
              </a:rPr>
              <a:t>2</a:t>
            </a:r>
            <a:r>
              <a:rPr lang="zh-CN" sz="1800" b="0">
                <a:solidFill>
                  <a:srgbClr val="FF0000"/>
                </a:solidFill>
                <a:latin typeface="微软雅黑" panose="020B0503020204020204" charset="-122"/>
                <a:ea typeface="微软雅黑" panose="020B0503020204020204" charset="-122"/>
                <a:cs typeface="微软雅黑" panose="020B0503020204020204" charset="-122"/>
              </a:rPr>
              <a:t>断路。故选C。</a:t>
            </a:r>
            <a:endParaRPr lang="zh-CN" altLang="en-US" sz="1800" b="0">
              <a:solidFill>
                <a:srgbClr val="1116CC"/>
              </a:solidFill>
              <a:latin typeface="微软雅黑" panose="020B0503020204020204" charset="-122"/>
              <a:ea typeface="微软雅黑" panose="020B0503020204020204" charset="-122"/>
              <a:cs typeface="微软雅黑" panose="020B0503020204020204" charset="-122"/>
            </a:endParaRPr>
          </a:p>
        </p:txBody>
      </p:sp>
    </p:spTree>
    <p:extLst>
      <p:ext uri="{BB962C8B-B14F-4D97-AF65-F5344CB8AC3E}">
        <p14:creationId xmlns:p14="http://schemas.microsoft.com/office/powerpoint/2010/main" val="2001991367"/>
      </p:ext>
    </p:extLst>
  </p:cSld>
  <p:clrMapOvr>
    <a:masterClrMapping/>
  </p:clrMapOvr>
  <p:transition spd="med" advTm="2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000" fill="hold">
                                          <p:stCondLst>
                                            <p:cond delay="0"/>
                                          </p:stCondLst>
                                        </p:cTn>
                                        <p:tgtEl>
                                          <p:spTgt spid="4">
                                            <p:txEl>
                                              <p:pRg st="0" end="0"/>
                                            </p:txEl>
                                          </p:spTgt>
                                        </p:tgtEl>
                                        <p:attrNameLst>
                                          <p:attrName>style.visibility</p:attrName>
                                        </p:attrNameLst>
                                      </p:cBhvr>
                                      <p:to>
                                        <p:strVal val="visible"/>
                                      </p:to>
                                    </p:set>
                                    <p:animEffect transition="in" filter="checkerboard(across)">
                                      <p:cBhvr>
                                        <p:cTn id="7" dur="1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000" fill="hold">
                                          <p:stCondLst>
                                            <p:cond delay="0"/>
                                          </p:stCondLst>
                                        </p:cTn>
                                        <p:tgtEl>
                                          <p:spTgt spid="4">
                                            <p:txEl>
                                              <p:pRg st="1" end="1"/>
                                            </p:txEl>
                                          </p:spTgt>
                                        </p:tgtEl>
                                        <p:attrNameLst>
                                          <p:attrName>style.visibility</p:attrName>
                                        </p:attrNameLst>
                                      </p:cBhvr>
                                      <p:to>
                                        <p:strVal val="visible"/>
                                      </p:to>
                                    </p:set>
                                    <p:animEffect transition="in" filter="checkerboard(across)">
                                      <p:cBhvr>
                                        <p:cTn id="12" dur="10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000" fill="hold">
                                          <p:stCondLst>
                                            <p:cond delay="0"/>
                                          </p:stCondLst>
                                        </p:cTn>
                                        <p:tgtEl>
                                          <p:spTgt spid="4">
                                            <p:txEl>
                                              <p:pRg st="2" end="2"/>
                                            </p:txEl>
                                          </p:spTgt>
                                        </p:tgtEl>
                                        <p:attrNameLst>
                                          <p:attrName>style.visibility</p:attrName>
                                        </p:attrNameLst>
                                      </p:cBhvr>
                                      <p:to>
                                        <p:strVal val="visible"/>
                                      </p:to>
                                    </p:set>
                                    <p:animEffect transition="in" filter="checkerboard(across)">
                                      <p:cBhvr>
                                        <p:cTn id="17" dur="1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6222"/>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altLang="zh-CN"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3</a:t>
            </a:r>
            <a:endParaRPr kumimoji="0"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pic>
        <p:nvPicPr>
          <p:cNvPr id="2" name="图片 -2147482569"/>
          <p:cNvPicPr>
            <a:picLocks noChangeAspect="1"/>
          </p:cNvPicPr>
          <p:nvPr/>
        </p:nvPicPr>
        <p:blipFill>
          <a:blip r:embed="rId2"/>
          <a:stretch>
            <a:fillRect/>
          </a:stretch>
        </p:blipFill>
        <p:spPr>
          <a:xfrm>
            <a:off x="1093471" y="208160"/>
            <a:ext cx="1550035" cy="625750"/>
          </a:xfrm>
          <a:prstGeom prst="rect">
            <a:avLst/>
          </a:prstGeom>
          <a:noFill/>
          <a:ln w="9525">
            <a:noFill/>
          </a:ln>
        </p:spPr>
      </p:pic>
      <p:sp>
        <p:nvSpPr>
          <p:cNvPr id="100" name="文本框 99"/>
          <p:cNvSpPr txBox="1"/>
          <p:nvPr/>
        </p:nvSpPr>
        <p:spPr>
          <a:xfrm>
            <a:off x="2742566" y="434142"/>
            <a:ext cx="2986405"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考点一：电压</a:t>
            </a:r>
          </a:p>
        </p:txBody>
      </p:sp>
      <p:sp>
        <p:nvSpPr>
          <p:cNvPr id="7" name="文本框 6"/>
          <p:cNvSpPr txBox="1"/>
          <p:nvPr/>
        </p:nvSpPr>
        <p:spPr>
          <a:xfrm>
            <a:off x="6733541" y="2238824"/>
            <a:ext cx="398145" cy="336746"/>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45719" tIns="45719" rIns="45719" bIns="45719" numCol="1" spcCol="38100" rtlCol="0" anchor="t" forceAA="0">
            <a:spAutoFit/>
          </a:bodyPr>
          <a:lstStyle/>
          <a:p>
            <a:pPr marL="0" marR="0" indent="0" algn="l" defTabSz="914400" rtl="0" fontAlgn="auto" latinLnBrk="1" hangingPunct="0">
              <a:lnSpc>
                <a:spcPct val="100000"/>
              </a:lnSpc>
              <a:spcBef>
                <a:spcPts val="0"/>
              </a:spcBef>
              <a:spcAft>
                <a:spcPts val="0"/>
              </a:spcAft>
              <a:buClrTx/>
              <a:buSzTx/>
              <a:buFontTx/>
              <a:buNone/>
            </a:pPr>
            <a:r>
              <a:rPr kumimoji="0" lang="en-US" altLang="zh-CN" sz="1600" b="0" i="0" u="none" strike="noStrike" cap="none" spc="0" normalizeH="0" baseline="0">
                <a:ln>
                  <a:noFill/>
                </a:ln>
                <a:solidFill>
                  <a:srgbClr val="FF0000"/>
                </a:solidFill>
                <a:effectLst>
                  <a:outerShdw blurRad="38100" dist="38100" dir="2700000" algn="tl">
                    <a:srgbClr val="000000">
                      <a:alpha val="43137"/>
                    </a:srgbClr>
                  </a:outerShdw>
                </a:effectLst>
                <a:uFillTx/>
                <a:latin typeface="微软雅黑" panose="020B0503020204020204" charset="-122"/>
                <a:ea typeface="微软雅黑" panose="020B0503020204020204" charset="-122"/>
                <a:cs typeface="Arial" panose="020B0604020202020204"/>
                <a:sym typeface="Arial" panose="020B0604020202020204"/>
              </a:rPr>
              <a:t>L</a:t>
            </a:r>
            <a:r>
              <a:rPr kumimoji="0" lang="en-US" altLang="zh-CN" sz="1600" b="0" i="0" baseline="-25000">
                <a:ln>
                  <a:noFill/>
                </a:ln>
                <a:solidFill>
                  <a:srgbClr val="FF0000"/>
                </a:solidFill>
                <a:effectLst>
                  <a:outerShdw blurRad="38100" dist="38100" dir="2700000" algn="tl">
                    <a:srgbClr val="000000">
                      <a:alpha val="43137"/>
                    </a:srgbClr>
                  </a:outerShdw>
                </a:effectLst>
                <a:uFillTx/>
                <a:latin typeface="微软雅黑" panose="020B0503020204020204" charset="-122"/>
                <a:ea typeface="微软雅黑" panose="020B0503020204020204" charset="-122"/>
                <a:cs typeface="Arial" panose="020B0604020202020204"/>
                <a:sym typeface="Arial" panose="020B0604020202020204"/>
              </a:rPr>
              <a:t>1</a:t>
            </a:r>
          </a:p>
        </p:txBody>
      </p:sp>
      <p:sp>
        <p:nvSpPr>
          <p:cNvPr id="4" name="文本框 3"/>
          <p:cNvSpPr txBox="1"/>
          <p:nvPr/>
        </p:nvSpPr>
        <p:spPr>
          <a:xfrm>
            <a:off x="283846" y="1085991"/>
            <a:ext cx="8801735" cy="3793968"/>
          </a:xfrm>
          <a:prstGeom prst="rect">
            <a:avLst/>
          </a:prstGeom>
          <a:noFill/>
          <a:ln w="9525">
            <a:noFill/>
          </a:ln>
        </p:spPr>
        <p:txBody>
          <a:bodyPr wrap="square">
            <a:spAutoFit/>
          </a:bodyPr>
          <a:lstStyle/>
          <a:p>
            <a:pPr marL="0" indent="0" algn="l" eaLnBrk="1" fontAlgn="auto" latinLnBrk="0" hangingPunct="1">
              <a:lnSpc>
                <a:spcPct val="150000"/>
              </a:lnSpc>
            </a:pPr>
            <a:r>
              <a:rPr lang="en-US" sz="1600" b="0">
                <a:latin typeface="微软雅黑" panose="020B0503020204020204" charset="-122"/>
                <a:ea typeface="微软雅黑" panose="020B0503020204020204" charset="-122"/>
                <a:cs typeface="微软雅黑" panose="020B0503020204020204" charset="-122"/>
              </a:rPr>
              <a:t>3.</a:t>
            </a:r>
            <a:r>
              <a:rPr lang="zh-CN" sz="1600" b="1">
                <a:latin typeface="微软雅黑" panose="020B0503020204020204" charset="-122"/>
                <a:ea typeface="微软雅黑" panose="020B0503020204020204" charset="-122"/>
                <a:cs typeface="微软雅黑" panose="020B0503020204020204" charset="-122"/>
              </a:rPr>
              <a:t>（2018·贵阳）</a:t>
            </a:r>
            <a:r>
              <a:rPr lang="zh-CN" sz="1600" b="0">
                <a:latin typeface="微软雅黑" panose="020B0503020204020204" charset="-122"/>
                <a:ea typeface="微软雅黑" panose="020B0503020204020204" charset="-122"/>
                <a:cs typeface="微软雅黑" panose="020B0503020204020204" charset="-122"/>
              </a:rPr>
              <a:t>实验小组完成了“探究串联电路电压规律”的实验后，得到“电源两端电压总大于各用电器两端电压之和”的结论，这与之前“电源两端电压等于各用电器两端电压之和”的猜想不符。老师引导同学们用如图甲所示的电路继续进行了深入探究：</a:t>
            </a:r>
          </a:p>
          <a:p>
            <a:pPr marL="0" indent="0" algn="l" eaLnBrk="1" fontAlgn="auto" latinLnBrk="0" hangingPunct="1">
              <a:lnSpc>
                <a:spcPct val="150000"/>
              </a:lnSpc>
            </a:pPr>
            <a:r>
              <a:rPr lang="zh-CN" sz="1600" b="0">
                <a:latin typeface="微软雅黑" panose="020B0503020204020204" charset="-122"/>
                <a:ea typeface="微软雅黑" panose="020B0503020204020204" charset="-122"/>
                <a:cs typeface="微软雅黑" panose="020B0503020204020204" charset="-122"/>
              </a:rPr>
              <a:t>（1）测量电源及灯泡两端电压。电压表接在CD两点，是为了测量灯泡</a:t>
            </a:r>
            <a:r>
              <a:rPr lang="zh-CN" sz="1600" b="0" u="sng">
                <a:latin typeface="微软雅黑" panose="020B0503020204020204" charset="-122"/>
                <a:ea typeface="微软雅黑" panose="020B0503020204020204" charset="-122"/>
                <a:cs typeface="微软雅黑" panose="020B0503020204020204" charset="-122"/>
              </a:rPr>
              <a:t>　</a:t>
            </a:r>
            <a:r>
              <a:rPr lang="en-US" sz="1600" b="0" u="sng">
                <a:latin typeface="微软雅黑" panose="020B0503020204020204" charset="-122"/>
                <a:ea typeface="微软雅黑" panose="020B0503020204020204" charset="-122"/>
                <a:cs typeface="微软雅黑" panose="020B0503020204020204" charset="-122"/>
              </a:rPr>
              <a:t> </a:t>
            </a:r>
            <a:r>
              <a:rPr lang="zh-CN" sz="1600" b="0" u="sng">
                <a:latin typeface="微软雅黑" panose="020B0503020204020204" charset="-122"/>
                <a:ea typeface="微软雅黑" panose="020B0503020204020204" charset="-122"/>
                <a:cs typeface="微软雅黑" panose="020B0503020204020204" charset="-122"/>
              </a:rPr>
              <a:t>　</a:t>
            </a:r>
            <a:r>
              <a:rPr lang="zh-CN" sz="1600" b="0">
                <a:latin typeface="微软雅黑" panose="020B0503020204020204" charset="-122"/>
                <a:ea typeface="微软雅黑" panose="020B0503020204020204" charset="-122"/>
                <a:cs typeface="微软雅黑" panose="020B0503020204020204" charset="-122"/>
              </a:rPr>
              <a:t>的电压，闭合开关，电压表的示数（如图乙所示）是</a:t>
            </a:r>
            <a:r>
              <a:rPr lang="zh-CN" sz="1600" b="0" u="sng">
                <a:latin typeface="微软雅黑" panose="020B0503020204020204" charset="-122"/>
                <a:ea typeface="微软雅黑" panose="020B0503020204020204" charset="-122"/>
                <a:cs typeface="微软雅黑" panose="020B0503020204020204" charset="-122"/>
              </a:rPr>
              <a:t>　</a:t>
            </a:r>
            <a:r>
              <a:rPr lang="en-US" sz="1600" b="0" u="sng">
                <a:latin typeface="微软雅黑" panose="020B0503020204020204" charset="-122"/>
                <a:ea typeface="微软雅黑" panose="020B0503020204020204" charset="-122"/>
                <a:cs typeface="微软雅黑" panose="020B0503020204020204" charset="-122"/>
              </a:rPr>
              <a:t> </a:t>
            </a:r>
            <a:r>
              <a:rPr lang="zh-CN" sz="1600" b="0" u="sng">
                <a:latin typeface="微软雅黑" panose="020B0503020204020204" charset="-122"/>
                <a:ea typeface="微软雅黑" panose="020B0503020204020204" charset="-122"/>
                <a:cs typeface="微软雅黑" panose="020B0503020204020204" charset="-122"/>
              </a:rPr>
              <a:t>　</a:t>
            </a:r>
            <a:r>
              <a:rPr lang="zh-CN" sz="1600" b="0">
                <a:latin typeface="微软雅黑" panose="020B0503020204020204" charset="-122"/>
                <a:ea typeface="微软雅黑" panose="020B0503020204020204" charset="-122"/>
                <a:cs typeface="微软雅黑" panose="020B0503020204020204" charset="-122"/>
              </a:rPr>
              <a:t>V。</a:t>
            </a:r>
          </a:p>
          <a:p>
            <a:pPr marL="0" indent="0" algn="l" eaLnBrk="1" fontAlgn="auto" latinLnBrk="0" hangingPunct="1">
              <a:lnSpc>
                <a:spcPct val="150000"/>
              </a:lnSpc>
            </a:pPr>
            <a:r>
              <a:rPr lang="zh-CN" sz="1600" b="0">
                <a:latin typeface="微软雅黑" panose="020B0503020204020204" charset="-122"/>
                <a:ea typeface="微软雅黑" panose="020B0503020204020204" charset="-122"/>
                <a:cs typeface="微软雅黑" panose="020B0503020204020204" charset="-122"/>
              </a:rPr>
              <a:t>（2）测量电路中导线的电压。测出导线BC间的电压大约为0.05V，由此得知导线分压可能是造成结论与猜想不符的原因。为了能更明显地观察到导线分压的现象，应选择较</a:t>
            </a:r>
            <a:r>
              <a:rPr lang="zh-CN" sz="1600" b="0" u="sng">
                <a:latin typeface="微软雅黑" panose="020B0503020204020204" charset="-122"/>
                <a:ea typeface="微软雅黑" panose="020B0503020204020204" charset="-122"/>
                <a:cs typeface="微软雅黑" panose="020B0503020204020204" charset="-122"/>
              </a:rPr>
              <a:t>　</a:t>
            </a:r>
            <a:r>
              <a:rPr lang="en-US" sz="1600" b="0" u="sng">
                <a:latin typeface="微软雅黑" panose="020B0503020204020204" charset="-122"/>
                <a:ea typeface="微软雅黑" panose="020B0503020204020204" charset="-122"/>
                <a:cs typeface="微软雅黑" panose="020B0503020204020204" charset="-122"/>
              </a:rPr>
              <a:t> </a:t>
            </a:r>
            <a:r>
              <a:rPr lang="zh-CN" sz="1600" b="0" u="sng">
                <a:latin typeface="微软雅黑" panose="020B0503020204020204" charset="-122"/>
                <a:ea typeface="微软雅黑" panose="020B0503020204020204" charset="-122"/>
                <a:cs typeface="微软雅黑" panose="020B0503020204020204" charset="-122"/>
              </a:rPr>
              <a:t>　</a:t>
            </a:r>
            <a:r>
              <a:rPr lang="zh-CN" sz="1600" b="0">
                <a:latin typeface="微软雅黑" panose="020B0503020204020204" charset="-122"/>
                <a:ea typeface="微软雅黑" panose="020B0503020204020204" charset="-122"/>
                <a:cs typeface="微软雅黑" panose="020B0503020204020204" charset="-122"/>
              </a:rPr>
              <a:t>（选填：“粗”或“细”）的导线，原因是</a:t>
            </a:r>
            <a:r>
              <a:rPr lang="zh-CN" sz="1600" b="0" u="sng">
                <a:latin typeface="微软雅黑" panose="020B0503020204020204" charset="-122"/>
                <a:ea typeface="微软雅黑" panose="020B0503020204020204" charset="-122"/>
                <a:cs typeface="微软雅黑" panose="020B0503020204020204" charset="-122"/>
              </a:rPr>
              <a:t>　</a:t>
            </a:r>
            <a:r>
              <a:rPr lang="en-US" sz="1600" b="0" u="sng">
                <a:latin typeface="微软雅黑" panose="020B0503020204020204" charset="-122"/>
                <a:ea typeface="微软雅黑" panose="020B0503020204020204" charset="-122"/>
                <a:cs typeface="微软雅黑" panose="020B0503020204020204" charset="-122"/>
              </a:rPr>
              <a:t>                                        </a:t>
            </a:r>
            <a:r>
              <a:rPr lang="zh-CN" sz="1600" b="0" u="sng">
                <a:latin typeface="微软雅黑" panose="020B0503020204020204" charset="-122"/>
                <a:ea typeface="微软雅黑" panose="020B0503020204020204" charset="-122"/>
                <a:cs typeface="微软雅黑" panose="020B0503020204020204" charset="-122"/>
              </a:rPr>
              <a:t>　                                                </a:t>
            </a:r>
            <a:r>
              <a:rPr lang="zh-CN" sz="1600" b="0">
                <a:latin typeface="微软雅黑" panose="020B0503020204020204" charset="-122"/>
                <a:ea typeface="微软雅黑" panose="020B0503020204020204" charset="-122"/>
                <a:cs typeface="微软雅黑" panose="020B0503020204020204" charset="-122"/>
              </a:rPr>
              <a:t>。</a:t>
            </a:r>
          </a:p>
          <a:p>
            <a:pPr marL="0" indent="0" algn="l" eaLnBrk="1" fontAlgn="auto" latinLnBrk="0" hangingPunct="1">
              <a:lnSpc>
                <a:spcPct val="150000"/>
              </a:lnSpc>
            </a:pPr>
            <a:r>
              <a:rPr lang="zh-CN" sz="1600" b="0">
                <a:latin typeface="微软雅黑" panose="020B0503020204020204" charset="-122"/>
                <a:ea typeface="微软雅黑" panose="020B0503020204020204" charset="-122"/>
                <a:cs typeface="微软雅黑" panose="020B0503020204020204" charset="-122"/>
              </a:rPr>
              <a:t>（3）完成以上步骤后，他们准备测量开关两端的电压，你认为这一步骤是否有必要，理由是</a:t>
            </a:r>
            <a:r>
              <a:rPr lang="zh-CN" sz="1600" b="0" u="sng">
                <a:latin typeface="微软雅黑" panose="020B0503020204020204" charset="-122"/>
                <a:ea typeface="微软雅黑" panose="020B0503020204020204" charset="-122"/>
                <a:cs typeface="微软雅黑" panose="020B0503020204020204" charset="-122"/>
              </a:rPr>
              <a:t>　</a:t>
            </a:r>
            <a:r>
              <a:rPr lang="en-US" sz="1600" b="0" u="sng">
                <a:latin typeface="微软雅黑" panose="020B0503020204020204" charset="-122"/>
                <a:ea typeface="微软雅黑" panose="020B0503020204020204" charset="-122"/>
                <a:cs typeface="微软雅黑" panose="020B0503020204020204" charset="-122"/>
              </a:rPr>
              <a:t>   </a:t>
            </a:r>
            <a:r>
              <a:rPr lang="zh-CN" sz="1600" b="0" u="sng">
                <a:latin typeface="微软雅黑" panose="020B0503020204020204" charset="-122"/>
                <a:ea typeface="微软雅黑" panose="020B0503020204020204" charset="-122"/>
                <a:cs typeface="微软雅黑" panose="020B0503020204020204" charset="-122"/>
              </a:rPr>
              <a:t>　</a:t>
            </a:r>
            <a:r>
              <a:rPr lang="zh-CN" sz="1600" b="0">
                <a:latin typeface="微软雅黑" panose="020B0503020204020204" charset="-122"/>
                <a:ea typeface="微软雅黑" panose="020B0503020204020204" charset="-122"/>
                <a:cs typeface="微软雅黑" panose="020B0503020204020204" charset="-122"/>
              </a:rPr>
              <a:t>。</a:t>
            </a:r>
            <a:endParaRPr lang="zh-CN" altLang="en-US" sz="1600">
              <a:latin typeface="微软雅黑" panose="020B0503020204020204" charset="-122"/>
              <a:ea typeface="微软雅黑" panose="020B0503020204020204" charset="-122"/>
              <a:cs typeface="微软雅黑" panose="020B0503020204020204" charset="-122"/>
            </a:endParaRPr>
          </a:p>
        </p:txBody>
      </p:sp>
      <p:sp>
        <p:nvSpPr>
          <p:cNvPr id="10" name="文本框 9"/>
          <p:cNvSpPr txBox="1"/>
          <p:nvPr/>
        </p:nvSpPr>
        <p:spPr>
          <a:xfrm>
            <a:off x="3249931" y="2597214"/>
            <a:ext cx="398145" cy="336746"/>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45719" tIns="45719" rIns="45719" bIns="45719" numCol="1" spcCol="38100" rtlCol="0" anchor="t" forceAA="0">
            <a:spAutoFit/>
          </a:bodyPr>
          <a:lstStyle/>
          <a:p>
            <a:pPr marL="0" marR="0" indent="0" algn="l" defTabSz="914400" rtl="0" fontAlgn="auto" latinLnBrk="1" hangingPunct="0">
              <a:lnSpc>
                <a:spcPct val="100000"/>
              </a:lnSpc>
              <a:spcBef>
                <a:spcPts val="0"/>
              </a:spcBef>
              <a:spcAft>
                <a:spcPts val="0"/>
              </a:spcAft>
              <a:buClrTx/>
              <a:buSzTx/>
              <a:buFontTx/>
              <a:buNone/>
            </a:pPr>
            <a:r>
              <a:rPr kumimoji="0" lang="en-US" altLang="zh-CN" sz="1600" b="0" i="0" u="none" strike="noStrike" cap="none" spc="0" normalizeH="0" baseline="0">
                <a:ln>
                  <a:noFill/>
                </a:ln>
                <a:solidFill>
                  <a:srgbClr val="FF0000"/>
                </a:solidFill>
                <a:effectLst>
                  <a:outerShdw blurRad="38100" dist="38100" dir="2700000" algn="tl">
                    <a:srgbClr val="000000">
                      <a:alpha val="43137"/>
                    </a:srgbClr>
                  </a:outerShdw>
                </a:effectLst>
                <a:uFillTx/>
                <a:latin typeface="微软雅黑" panose="020B0503020204020204" charset="-122"/>
                <a:ea typeface="微软雅黑" panose="020B0503020204020204" charset="-122"/>
                <a:cs typeface="Arial" panose="020B0604020202020204"/>
                <a:sym typeface="Arial" panose="020B0604020202020204"/>
              </a:rPr>
              <a:t>1.7</a:t>
            </a:r>
            <a:endParaRPr kumimoji="0" lang="en-US" altLang="zh-CN" sz="1600" b="0" i="0" baseline="-25000">
              <a:ln>
                <a:noFill/>
              </a:ln>
              <a:solidFill>
                <a:srgbClr val="FF0000"/>
              </a:solidFill>
              <a:effectLst>
                <a:outerShdw blurRad="38100" dist="38100" dir="2700000" algn="tl">
                  <a:srgbClr val="000000">
                    <a:alpha val="43137"/>
                  </a:srgbClr>
                </a:outerShdw>
              </a:effectLst>
              <a:uFillTx/>
              <a:latin typeface="微软雅黑" panose="020B0503020204020204" charset="-122"/>
              <a:ea typeface="微软雅黑" panose="020B0503020204020204" charset="-122"/>
              <a:cs typeface="Arial" panose="020B0604020202020204"/>
              <a:sym typeface="Arial" panose="020B0604020202020204"/>
            </a:endParaRPr>
          </a:p>
        </p:txBody>
      </p:sp>
      <p:sp>
        <p:nvSpPr>
          <p:cNvPr id="11" name="文本框 10"/>
          <p:cNvSpPr txBox="1"/>
          <p:nvPr/>
        </p:nvSpPr>
        <p:spPr>
          <a:xfrm>
            <a:off x="7321551" y="3352188"/>
            <a:ext cx="398145" cy="336746"/>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45719" tIns="45719" rIns="45719" bIns="45719" numCol="1" spcCol="38100" rtlCol="0" anchor="t" forceAA="0">
            <a:spAutoFit/>
          </a:bodyPr>
          <a:lstStyle/>
          <a:p>
            <a:pPr marL="0" marR="0" indent="0" algn="l" defTabSz="914400" rtl="0" fontAlgn="auto" latinLnBrk="1" hangingPunct="0">
              <a:lnSpc>
                <a:spcPct val="100000"/>
              </a:lnSpc>
              <a:spcBef>
                <a:spcPts val="0"/>
              </a:spcBef>
              <a:spcAft>
                <a:spcPts val="0"/>
              </a:spcAft>
              <a:buClrTx/>
              <a:buSzTx/>
              <a:buFontTx/>
              <a:buNone/>
            </a:pPr>
            <a:r>
              <a:rPr kumimoji="0" lang="zh-CN" altLang="en-US" sz="1600" b="0" i="0">
                <a:ln>
                  <a:noFill/>
                </a:ln>
                <a:solidFill>
                  <a:srgbClr val="FF0000"/>
                </a:solidFill>
                <a:effectLst>
                  <a:outerShdw blurRad="38100" dist="38100" dir="2700000" algn="tl">
                    <a:srgbClr val="000000">
                      <a:alpha val="43137"/>
                    </a:srgbClr>
                  </a:outerShdw>
                </a:effectLst>
                <a:uFillTx/>
                <a:latin typeface="微软雅黑" panose="020B0503020204020204" charset="-122"/>
                <a:ea typeface="微软雅黑" panose="020B0503020204020204" charset="-122"/>
                <a:cs typeface="Arial" panose="020B0604020202020204"/>
                <a:sym typeface="Arial" panose="020B0604020202020204"/>
              </a:rPr>
              <a:t>细</a:t>
            </a:r>
          </a:p>
        </p:txBody>
      </p:sp>
      <p:sp>
        <p:nvSpPr>
          <p:cNvPr id="12" name="文本框 11"/>
          <p:cNvSpPr txBox="1"/>
          <p:nvPr/>
        </p:nvSpPr>
        <p:spPr>
          <a:xfrm>
            <a:off x="3007996" y="3688934"/>
            <a:ext cx="4313555" cy="338020"/>
          </a:xfrm>
          <a:prstGeom prst="rect">
            <a:avLst/>
          </a:prstGeom>
          <a:noFill/>
          <a:ln w="9525">
            <a:noFill/>
          </a:ln>
        </p:spPr>
        <p:txBody>
          <a:bodyPr wrap="square">
            <a:spAutoFit/>
          </a:bodyPr>
          <a:lstStyle/>
          <a:p>
            <a:pPr marL="0" indent="0" algn="l"/>
            <a:r>
              <a:rPr lang="zh-CN" sz="1600" b="0">
                <a:solidFill>
                  <a:srgbClr val="FF0000"/>
                </a:solidFill>
                <a:latin typeface="微软雅黑" panose="020B0503020204020204" charset="-122"/>
                <a:ea typeface="微软雅黑" panose="020B0503020204020204" charset="-122"/>
              </a:rPr>
              <a:t>在长度和材料相同时，横截面积越小电阻越大</a:t>
            </a:r>
            <a:endParaRPr lang="zh-CN" altLang="en-US" sz="1600" b="0">
              <a:solidFill>
                <a:srgbClr val="FF0000"/>
              </a:solidFill>
              <a:latin typeface="微软雅黑" panose="020B0503020204020204" charset="-122"/>
              <a:ea typeface="微软雅黑" panose="020B0503020204020204" charset="-122"/>
            </a:endParaRPr>
          </a:p>
        </p:txBody>
      </p:sp>
      <p:sp>
        <p:nvSpPr>
          <p:cNvPr id="13" name="文本框 12"/>
          <p:cNvSpPr txBox="1"/>
          <p:nvPr/>
        </p:nvSpPr>
        <p:spPr>
          <a:xfrm>
            <a:off x="721360" y="4541940"/>
            <a:ext cx="5080000" cy="338020"/>
          </a:xfrm>
          <a:prstGeom prst="rect">
            <a:avLst/>
          </a:prstGeom>
          <a:noFill/>
          <a:ln w="9525">
            <a:noFill/>
          </a:ln>
        </p:spPr>
        <p:txBody>
          <a:bodyPr>
            <a:spAutoFit/>
          </a:bodyPr>
          <a:lstStyle/>
          <a:p>
            <a:pPr marL="0" indent="0" algn="l"/>
            <a:r>
              <a:rPr lang="zh-CN" sz="1600" b="0">
                <a:solidFill>
                  <a:srgbClr val="FF0000"/>
                </a:solidFill>
                <a:latin typeface="微软雅黑" panose="020B0503020204020204" charset="-122"/>
                <a:ea typeface="微软雅黑" panose="020B0503020204020204" charset="-122"/>
              </a:rPr>
              <a:t>开关容易接触不良，造成电阻变大，分压增多</a:t>
            </a:r>
            <a:endParaRPr lang="zh-CN" altLang="en-US" sz="1600" b="0">
              <a:solidFill>
                <a:srgbClr val="FF0000"/>
              </a:solidFill>
              <a:latin typeface="微软雅黑" panose="020B0503020204020204" charset="-122"/>
              <a:ea typeface="微软雅黑" panose="020B0503020204020204" charset="-122"/>
            </a:endParaRPr>
          </a:p>
        </p:txBody>
      </p:sp>
    </p:spTree>
    <p:extLst>
      <p:ext uri="{BB962C8B-B14F-4D97-AF65-F5344CB8AC3E}">
        <p14:creationId xmlns:p14="http://schemas.microsoft.com/office/powerpoint/2010/main" val="1163423437"/>
      </p:ext>
    </p:extLst>
  </p:cSld>
  <p:clrMapOvr>
    <a:masterClrMapping/>
  </p:clrMapOvr>
  <p:transition spd="med" advTm="2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000" fill="hold">
                                          <p:stCondLst>
                                            <p:cond delay="0"/>
                                          </p:stCondLst>
                                        </p:cTn>
                                        <p:tgtEl>
                                          <p:spTgt spid="4"/>
                                        </p:tgtEl>
                                        <p:attrNameLst>
                                          <p:attrName>style.visibility</p:attrName>
                                        </p:attrNameLst>
                                      </p:cBhvr>
                                      <p:to>
                                        <p:strVal val="visible"/>
                                      </p:to>
                                    </p:set>
                                    <p:animEffect transition="in" filter="checkerboard(across)">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000" fill="hold">
                                          <p:stCondLst>
                                            <p:cond delay="0"/>
                                          </p:stCondLst>
                                        </p:cTn>
                                        <p:tgtEl>
                                          <p:spTgt spid="7"/>
                                        </p:tgtEl>
                                        <p:attrNameLst>
                                          <p:attrName>style.visibility</p:attrName>
                                        </p:attrNameLst>
                                      </p:cBhvr>
                                      <p:to>
                                        <p:strVal val="visible"/>
                                      </p:to>
                                    </p:set>
                                    <p:animEffect transition="in" filter="checkerboard(across)">
                                      <p:cBhvr>
                                        <p:cTn id="12" dur="1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000" fill="hold">
                                          <p:stCondLst>
                                            <p:cond delay="0"/>
                                          </p:stCondLst>
                                        </p:cTn>
                                        <p:tgtEl>
                                          <p:spTgt spid="10"/>
                                        </p:tgtEl>
                                        <p:attrNameLst>
                                          <p:attrName>style.visibility</p:attrName>
                                        </p:attrNameLst>
                                      </p:cBhvr>
                                      <p:to>
                                        <p:strVal val="visible"/>
                                      </p:to>
                                    </p:set>
                                    <p:animEffect transition="in" filter="checkerboard(across)">
                                      <p:cBhvr>
                                        <p:cTn id="17" dur="10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000" fill="hold">
                                          <p:stCondLst>
                                            <p:cond delay="0"/>
                                          </p:stCondLst>
                                        </p:cTn>
                                        <p:tgtEl>
                                          <p:spTgt spid="11"/>
                                        </p:tgtEl>
                                        <p:attrNameLst>
                                          <p:attrName>style.visibility</p:attrName>
                                        </p:attrNameLst>
                                      </p:cBhvr>
                                      <p:to>
                                        <p:strVal val="visible"/>
                                      </p:to>
                                    </p:set>
                                    <p:animEffect transition="in" filter="checkerboard(across)">
                                      <p:cBhvr>
                                        <p:cTn id="22" dur="10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000" fill="hold">
                                          <p:stCondLst>
                                            <p:cond delay="0"/>
                                          </p:stCondLst>
                                        </p:cTn>
                                        <p:tgtEl>
                                          <p:spTgt spid="12"/>
                                        </p:tgtEl>
                                        <p:attrNameLst>
                                          <p:attrName>style.visibility</p:attrName>
                                        </p:attrNameLst>
                                      </p:cBhvr>
                                      <p:to>
                                        <p:strVal val="visible"/>
                                      </p:to>
                                    </p:set>
                                    <p:animEffect transition="in" filter="checkerboard(across)">
                                      <p:cBhvr>
                                        <p:cTn id="27" dur="10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000" fill="hold">
                                          <p:stCondLst>
                                            <p:cond delay="0"/>
                                          </p:stCondLst>
                                        </p:cTn>
                                        <p:tgtEl>
                                          <p:spTgt spid="13"/>
                                        </p:tgtEl>
                                        <p:attrNameLst>
                                          <p:attrName>style.visibility</p:attrName>
                                        </p:attrNameLst>
                                      </p:cBhvr>
                                      <p:to>
                                        <p:strVal val="visible"/>
                                      </p:to>
                                    </p:set>
                                    <p:animEffect transition="in" filter="checkerboard(across)">
                                      <p:cBhvr>
                                        <p:cTn id="32"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4" grpId="0"/>
      <p:bldP spid="10" grpId="0" bldLvl="0" animBg="1"/>
      <p:bldP spid="11" grpId="0" bldLvl="0" animBg="1"/>
      <p:bldP spid="12" grpId="0"/>
      <p:bldP spid="1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6222"/>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altLang="zh-CN"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3</a:t>
            </a:r>
            <a:endParaRPr kumimoji="0"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pic>
        <p:nvPicPr>
          <p:cNvPr id="2" name="图片 -2147482569"/>
          <p:cNvPicPr>
            <a:picLocks noChangeAspect="1"/>
          </p:cNvPicPr>
          <p:nvPr/>
        </p:nvPicPr>
        <p:blipFill>
          <a:blip r:embed="rId2"/>
          <a:stretch>
            <a:fillRect/>
          </a:stretch>
        </p:blipFill>
        <p:spPr>
          <a:xfrm>
            <a:off x="1093471" y="208160"/>
            <a:ext cx="1550035" cy="625750"/>
          </a:xfrm>
          <a:prstGeom prst="rect">
            <a:avLst/>
          </a:prstGeom>
          <a:noFill/>
          <a:ln w="9525">
            <a:noFill/>
          </a:ln>
        </p:spPr>
      </p:pic>
      <p:sp>
        <p:nvSpPr>
          <p:cNvPr id="100" name="文本框 99"/>
          <p:cNvSpPr txBox="1"/>
          <p:nvPr/>
        </p:nvSpPr>
        <p:spPr>
          <a:xfrm>
            <a:off x="2742566" y="434142"/>
            <a:ext cx="2986405"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考点一：电压</a:t>
            </a:r>
          </a:p>
        </p:txBody>
      </p:sp>
      <p:pic>
        <p:nvPicPr>
          <p:cNvPr id="3" name="图片 -2147481953"/>
          <p:cNvPicPr>
            <a:picLocks noChangeAspect="1"/>
          </p:cNvPicPr>
          <p:nvPr/>
        </p:nvPicPr>
        <p:blipFill>
          <a:blip r:embed="rId3"/>
          <a:srcRect r="417" b="996"/>
          <a:stretch>
            <a:fillRect/>
          </a:stretch>
        </p:blipFill>
        <p:spPr>
          <a:xfrm>
            <a:off x="1389381" y="1360354"/>
            <a:ext cx="5840095" cy="2422792"/>
          </a:xfrm>
          <a:prstGeom prst="rect">
            <a:avLst/>
          </a:prstGeom>
          <a:noFill/>
          <a:ln w="9525">
            <a:noFill/>
          </a:ln>
        </p:spPr>
      </p:pic>
    </p:spTree>
    <p:extLst>
      <p:ext uri="{BB962C8B-B14F-4D97-AF65-F5344CB8AC3E}">
        <p14:creationId xmlns:p14="http://schemas.microsoft.com/office/powerpoint/2010/main" val="1568410492"/>
      </p:ext>
    </p:extLst>
  </p:cSld>
  <p:clrMapOvr>
    <a:masterClrMapping/>
  </p:clrMapOvr>
  <p:transition spd="med" advTm="2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000" fill="hold">
                                          <p:stCondLst>
                                            <p:cond delay="0"/>
                                          </p:stCondLst>
                                        </p:cTn>
                                        <p:tgtEl>
                                          <p:spTgt spid="3"/>
                                        </p:tgtEl>
                                        <p:attrNameLst>
                                          <p:attrName>style.visibility</p:attrName>
                                        </p:attrNameLst>
                                      </p:cBhvr>
                                      <p:to>
                                        <p:strVal val="visible"/>
                                      </p:to>
                                    </p:set>
                                    <p:animEffect transition="in" filter="checkerboard(across)">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6222"/>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altLang="zh-CN"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3</a:t>
            </a:r>
            <a:endParaRPr kumimoji="0"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pic>
        <p:nvPicPr>
          <p:cNvPr id="2" name="图片 -2147482569"/>
          <p:cNvPicPr>
            <a:picLocks noChangeAspect="1"/>
          </p:cNvPicPr>
          <p:nvPr/>
        </p:nvPicPr>
        <p:blipFill>
          <a:blip r:embed="rId2"/>
          <a:stretch>
            <a:fillRect/>
          </a:stretch>
        </p:blipFill>
        <p:spPr>
          <a:xfrm>
            <a:off x="1093471" y="208160"/>
            <a:ext cx="1550035" cy="625750"/>
          </a:xfrm>
          <a:prstGeom prst="rect">
            <a:avLst/>
          </a:prstGeom>
          <a:noFill/>
          <a:ln w="9525">
            <a:noFill/>
          </a:ln>
        </p:spPr>
      </p:pic>
      <p:sp>
        <p:nvSpPr>
          <p:cNvPr id="100" name="文本框 99"/>
          <p:cNvSpPr txBox="1"/>
          <p:nvPr/>
        </p:nvSpPr>
        <p:spPr>
          <a:xfrm>
            <a:off x="2742566" y="434142"/>
            <a:ext cx="2986405"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考点一：电压</a:t>
            </a:r>
          </a:p>
        </p:txBody>
      </p:sp>
      <p:sp>
        <p:nvSpPr>
          <p:cNvPr id="4" name="文本框 3"/>
          <p:cNvSpPr txBox="1"/>
          <p:nvPr/>
        </p:nvSpPr>
        <p:spPr>
          <a:xfrm>
            <a:off x="327025" y="1101906"/>
            <a:ext cx="8756650" cy="3007165"/>
          </a:xfrm>
          <a:prstGeom prst="rect">
            <a:avLst/>
          </a:prstGeom>
          <a:noFill/>
          <a:ln w="9525">
            <a:noFill/>
          </a:ln>
        </p:spPr>
        <p:txBody>
          <a:bodyPr wrap="square">
            <a:spAutoFit/>
          </a:bodyPr>
          <a:lstStyle/>
          <a:p>
            <a:pPr marL="0" indent="0" algn="l" eaLnBrk="1" fontAlgn="auto" latinLnBrk="0" hangingPunct="1">
              <a:lnSpc>
                <a:spcPct val="150000"/>
              </a:lnSpc>
            </a:pPr>
            <a:r>
              <a:rPr lang="zh-CN" sz="1800" b="0">
                <a:solidFill>
                  <a:srgbClr val="FF0000"/>
                </a:solidFill>
                <a:latin typeface="微软雅黑" panose="020B0503020204020204" charset="-122"/>
                <a:ea typeface="微软雅黑" panose="020B0503020204020204" charset="-122"/>
                <a:cs typeface="微软雅黑" panose="020B0503020204020204" charset="-122"/>
              </a:rPr>
              <a:t>【解析】（1）电压表接在CD两点，与灯泡L</a:t>
            </a:r>
            <a:r>
              <a:rPr lang="en-US" sz="1800" b="0" baseline="-25000">
                <a:solidFill>
                  <a:srgbClr val="FF0000"/>
                </a:solidFill>
                <a:latin typeface="微软雅黑" panose="020B0503020204020204" charset="-122"/>
                <a:ea typeface="微软雅黑" panose="020B0503020204020204" charset="-122"/>
                <a:cs typeface="微软雅黑" panose="020B0503020204020204" charset="-122"/>
              </a:rPr>
              <a:t>1</a:t>
            </a:r>
            <a:r>
              <a:rPr lang="zh-CN" sz="1800" b="0">
                <a:solidFill>
                  <a:srgbClr val="FF0000"/>
                </a:solidFill>
                <a:latin typeface="微软雅黑" panose="020B0503020204020204" charset="-122"/>
                <a:ea typeface="微软雅黑" panose="020B0503020204020204" charset="-122"/>
                <a:cs typeface="微软雅黑" panose="020B0503020204020204" charset="-122"/>
              </a:rPr>
              <a:t>并联，测量灯泡</a:t>
            </a:r>
            <a:r>
              <a:rPr lang="en-US" sz="1800" b="0">
                <a:solidFill>
                  <a:srgbClr val="FF0000"/>
                </a:solidFill>
                <a:latin typeface="微软雅黑" panose="020B0503020204020204" charset="-122"/>
                <a:ea typeface="微软雅黑" panose="020B0503020204020204" charset="-122"/>
                <a:cs typeface="微软雅黑" panose="020B0503020204020204" charset="-122"/>
              </a:rPr>
              <a:t>L</a:t>
            </a:r>
            <a:r>
              <a:rPr lang="en-US" sz="1800" b="0" baseline="-25000">
                <a:solidFill>
                  <a:srgbClr val="FF0000"/>
                </a:solidFill>
                <a:latin typeface="微软雅黑" panose="020B0503020204020204" charset="-122"/>
                <a:ea typeface="微软雅黑" panose="020B0503020204020204" charset="-122"/>
                <a:cs typeface="微软雅黑" panose="020B0503020204020204" charset="-122"/>
              </a:rPr>
              <a:t>1</a:t>
            </a:r>
            <a:r>
              <a:rPr lang="zh-CN" sz="1800" b="0">
                <a:solidFill>
                  <a:srgbClr val="FF0000"/>
                </a:solidFill>
                <a:latin typeface="微软雅黑" panose="020B0503020204020204" charset="-122"/>
                <a:ea typeface="微软雅黑" panose="020B0503020204020204" charset="-122"/>
                <a:cs typeface="微软雅黑" panose="020B0503020204020204" charset="-122"/>
              </a:rPr>
              <a:t>的电压；</a:t>
            </a:r>
          </a:p>
          <a:p>
            <a:pPr marL="0" indent="0" algn="l" eaLnBrk="1" fontAlgn="auto" latinLnBrk="0" hangingPunct="1">
              <a:lnSpc>
                <a:spcPct val="150000"/>
              </a:lnSpc>
            </a:pPr>
            <a:r>
              <a:rPr lang="zh-CN" sz="1800" b="0">
                <a:solidFill>
                  <a:srgbClr val="FF0000"/>
                </a:solidFill>
                <a:latin typeface="微软雅黑" panose="020B0503020204020204" charset="-122"/>
                <a:ea typeface="微软雅黑" panose="020B0503020204020204" charset="-122"/>
                <a:cs typeface="微软雅黑" panose="020B0503020204020204" charset="-122"/>
              </a:rPr>
              <a:t>闭合开关，电压表的量程为0～3V，分度值为0.1V，则电压表的示数1.7V；</a:t>
            </a:r>
          </a:p>
          <a:p>
            <a:pPr marL="0" indent="0" algn="l" eaLnBrk="1" fontAlgn="auto" latinLnBrk="0" hangingPunct="1">
              <a:lnSpc>
                <a:spcPct val="150000"/>
              </a:lnSpc>
            </a:pPr>
            <a:r>
              <a:rPr lang="zh-CN" sz="1800" b="0">
                <a:solidFill>
                  <a:srgbClr val="FF0000"/>
                </a:solidFill>
                <a:latin typeface="微软雅黑" panose="020B0503020204020204" charset="-122"/>
                <a:ea typeface="微软雅黑" panose="020B0503020204020204" charset="-122"/>
                <a:cs typeface="微软雅黑" panose="020B0503020204020204" charset="-122"/>
              </a:rPr>
              <a:t>（2）在长度和材料相同时，横截面积越小电阻越大，故为了能更明显地观察到导线分压的现象，需要选用较细的导线使导线的电阻大，分压多；</a:t>
            </a:r>
          </a:p>
          <a:p>
            <a:pPr marL="0" indent="0" algn="l" eaLnBrk="1" fontAlgn="auto" latinLnBrk="0" hangingPunct="1">
              <a:lnSpc>
                <a:spcPct val="150000"/>
              </a:lnSpc>
            </a:pPr>
            <a:r>
              <a:rPr lang="zh-CN" sz="1800" b="0">
                <a:solidFill>
                  <a:srgbClr val="FF0000"/>
                </a:solidFill>
                <a:latin typeface="微软雅黑" panose="020B0503020204020204" charset="-122"/>
                <a:ea typeface="微软雅黑" panose="020B0503020204020204" charset="-122"/>
                <a:cs typeface="微软雅黑" panose="020B0503020204020204" charset="-122"/>
              </a:rPr>
              <a:t>（3）开关容易接触不良，造成电阻变大，分压增多，故有必要测量开关两端的电压。</a:t>
            </a:r>
          </a:p>
          <a:p>
            <a:pPr marL="0" indent="0" algn="l" eaLnBrk="1" fontAlgn="auto" latinLnBrk="0" hangingPunct="1">
              <a:lnSpc>
                <a:spcPct val="150000"/>
              </a:lnSpc>
            </a:pPr>
            <a:r>
              <a:rPr lang="zh-CN" sz="1800" b="0">
                <a:solidFill>
                  <a:srgbClr val="FF0000"/>
                </a:solidFill>
                <a:latin typeface="微软雅黑" panose="020B0503020204020204" charset="-122"/>
                <a:ea typeface="微软雅黑" panose="020B0503020204020204" charset="-122"/>
                <a:cs typeface="微软雅黑" panose="020B0503020204020204" charset="-122"/>
              </a:rPr>
              <a:t>故答案为：（1）L</a:t>
            </a:r>
            <a:r>
              <a:rPr lang="en-US" sz="1800" b="0" baseline="-25000">
                <a:solidFill>
                  <a:srgbClr val="FF0000"/>
                </a:solidFill>
                <a:latin typeface="微软雅黑" panose="020B0503020204020204" charset="-122"/>
                <a:ea typeface="微软雅黑" panose="020B0503020204020204" charset="-122"/>
                <a:cs typeface="微软雅黑" panose="020B0503020204020204" charset="-122"/>
              </a:rPr>
              <a:t>1</a:t>
            </a:r>
            <a:r>
              <a:rPr lang="zh-CN" sz="1800" b="0">
                <a:solidFill>
                  <a:srgbClr val="FF0000"/>
                </a:solidFill>
                <a:latin typeface="微软雅黑" panose="020B0503020204020204" charset="-122"/>
                <a:ea typeface="微软雅黑" panose="020B0503020204020204" charset="-122"/>
                <a:cs typeface="微软雅黑" panose="020B0503020204020204" charset="-122"/>
              </a:rPr>
              <a:t>；1.7；（2）细；在长度和材料相同时，横截面积越小电阻越大；</a:t>
            </a:r>
          </a:p>
          <a:p>
            <a:pPr marL="0" indent="0" algn="l" eaLnBrk="1" fontAlgn="auto" latinLnBrk="0" hangingPunct="1">
              <a:lnSpc>
                <a:spcPct val="150000"/>
              </a:lnSpc>
            </a:pPr>
            <a:r>
              <a:rPr lang="zh-CN" sz="1800" b="0">
                <a:solidFill>
                  <a:srgbClr val="FF0000"/>
                </a:solidFill>
                <a:latin typeface="微软雅黑" panose="020B0503020204020204" charset="-122"/>
                <a:ea typeface="微软雅黑" panose="020B0503020204020204" charset="-122"/>
                <a:cs typeface="微软雅黑" panose="020B0503020204020204" charset="-122"/>
              </a:rPr>
              <a:t>3）开关容易接触不良，造成电阻变大，分压增多。</a:t>
            </a:r>
            <a:endParaRPr lang="zh-CN" altLang="en-US" sz="1800">
              <a:latin typeface="微软雅黑" panose="020B0503020204020204" charset="-122"/>
              <a:ea typeface="微软雅黑" panose="020B0503020204020204" charset="-122"/>
              <a:cs typeface="微软雅黑" panose="020B0503020204020204" charset="-122"/>
            </a:endParaRPr>
          </a:p>
        </p:txBody>
      </p:sp>
    </p:spTree>
    <p:extLst>
      <p:ext uri="{BB962C8B-B14F-4D97-AF65-F5344CB8AC3E}">
        <p14:creationId xmlns:p14="http://schemas.microsoft.com/office/powerpoint/2010/main" val="189213800"/>
      </p:ext>
    </p:extLst>
  </p:cSld>
  <p:clrMapOvr>
    <a:masterClrMapping/>
  </p:clrMapOvr>
  <p:transition spd="med" advTm="2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000" fill="hold">
                                          <p:stCondLst>
                                            <p:cond delay="0"/>
                                          </p:stCondLst>
                                        </p:cTn>
                                        <p:tgtEl>
                                          <p:spTgt spid="4">
                                            <p:txEl>
                                              <p:pRg st="0" end="0"/>
                                            </p:txEl>
                                          </p:spTgt>
                                        </p:tgtEl>
                                        <p:attrNameLst>
                                          <p:attrName>style.visibility</p:attrName>
                                        </p:attrNameLst>
                                      </p:cBhvr>
                                      <p:to>
                                        <p:strVal val="visible"/>
                                      </p:to>
                                    </p:set>
                                    <p:animEffect transition="in" filter="checkerboard(across)">
                                      <p:cBhvr>
                                        <p:cTn id="7" dur="1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000" fill="hold">
                                          <p:stCondLst>
                                            <p:cond delay="0"/>
                                          </p:stCondLst>
                                        </p:cTn>
                                        <p:tgtEl>
                                          <p:spTgt spid="4">
                                            <p:txEl>
                                              <p:pRg st="1" end="1"/>
                                            </p:txEl>
                                          </p:spTgt>
                                        </p:tgtEl>
                                        <p:attrNameLst>
                                          <p:attrName>style.visibility</p:attrName>
                                        </p:attrNameLst>
                                      </p:cBhvr>
                                      <p:to>
                                        <p:strVal val="visible"/>
                                      </p:to>
                                    </p:set>
                                    <p:animEffect transition="in" filter="checkerboard(across)">
                                      <p:cBhvr>
                                        <p:cTn id="12" dur="10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000" fill="hold">
                                          <p:stCondLst>
                                            <p:cond delay="0"/>
                                          </p:stCondLst>
                                        </p:cTn>
                                        <p:tgtEl>
                                          <p:spTgt spid="4">
                                            <p:txEl>
                                              <p:pRg st="2" end="2"/>
                                            </p:txEl>
                                          </p:spTgt>
                                        </p:tgtEl>
                                        <p:attrNameLst>
                                          <p:attrName>style.visibility</p:attrName>
                                        </p:attrNameLst>
                                      </p:cBhvr>
                                      <p:to>
                                        <p:strVal val="visible"/>
                                      </p:to>
                                    </p:set>
                                    <p:animEffect transition="in" filter="checkerboard(across)">
                                      <p:cBhvr>
                                        <p:cTn id="17" dur="10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000" fill="hold">
                                          <p:stCondLst>
                                            <p:cond delay="0"/>
                                          </p:stCondLst>
                                        </p:cTn>
                                        <p:tgtEl>
                                          <p:spTgt spid="4">
                                            <p:txEl>
                                              <p:pRg st="3" end="3"/>
                                            </p:txEl>
                                          </p:spTgt>
                                        </p:tgtEl>
                                        <p:attrNameLst>
                                          <p:attrName>style.visibility</p:attrName>
                                        </p:attrNameLst>
                                      </p:cBhvr>
                                      <p:to>
                                        <p:strVal val="visible"/>
                                      </p:to>
                                    </p:set>
                                    <p:animEffect transition="in" filter="checkerboard(across)">
                                      <p:cBhvr>
                                        <p:cTn id="22" dur="10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000" fill="hold">
                                          <p:stCondLst>
                                            <p:cond delay="0"/>
                                          </p:stCondLst>
                                        </p:cTn>
                                        <p:tgtEl>
                                          <p:spTgt spid="4">
                                            <p:txEl>
                                              <p:pRg st="4" end="4"/>
                                            </p:txEl>
                                          </p:spTgt>
                                        </p:tgtEl>
                                        <p:attrNameLst>
                                          <p:attrName>style.visibility</p:attrName>
                                        </p:attrNameLst>
                                      </p:cBhvr>
                                      <p:to>
                                        <p:strVal val="visible"/>
                                      </p:to>
                                    </p:set>
                                    <p:animEffect transition="in" filter="checkerboard(across)">
                                      <p:cBhvr>
                                        <p:cTn id="27" dur="10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6222"/>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altLang="zh-CN"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3</a:t>
            </a:r>
            <a:endParaRPr kumimoji="0"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pic>
        <p:nvPicPr>
          <p:cNvPr id="2" name="图片 -2147482569"/>
          <p:cNvPicPr>
            <a:picLocks noChangeAspect="1"/>
          </p:cNvPicPr>
          <p:nvPr/>
        </p:nvPicPr>
        <p:blipFill>
          <a:blip r:embed="rId2"/>
          <a:stretch>
            <a:fillRect/>
          </a:stretch>
        </p:blipFill>
        <p:spPr>
          <a:xfrm>
            <a:off x="1093471" y="208160"/>
            <a:ext cx="1550035" cy="625750"/>
          </a:xfrm>
          <a:prstGeom prst="rect">
            <a:avLst/>
          </a:prstGeom>
          <a:noFill/>
          <a:ln w="9525">
            <a:noFill/>
          </a:ln>
        </p:spPr>
      </p:pic>
      <p:sp>
        <p:nvSpPr>
          <p:cNvPr id="100" name="文本框 99"/>
          <p:cNvSpPr txBox="1"/>
          <p:nvPr/>
        </p:nvSpPr>
        <p:spPr>
          <a:xfrm>
            <a:off x="2742565" y="434142"/>
            <a:ext cx="1941830"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考点二：电阻</a:t>
            </a:r>
          </a:p>
        </p:txBody>
      </p:sp>
      <p:sp>
        <p:nvSpPr>
          <p:cNvPr id="10" name="文本框 9"/>
          <p:cNvSpPr txBox="1"/>
          <p:nvPr/>
        </p:nvSpPr>
        <p:spPr>
          <a:xfrm>
            <a:off x="4921250" y="1974009"/>
            <a:ext cx="210820" cy="367938"/>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45719" tIns="45719" rIns="45719" bIns="45719" numCol="1" spcCol="38100" rtlCol="0" anchor="t" forceAA="0">
            <a:spAutoFit/>
          </a:bodyPr>
          <a:lstStyle/>
          <a:p>
            <a:pPr marL="0" marR="0" indent="0" algn="l" defTabSz="914400" rtl="0" fontAlgn="auto" latinLnBrk="1" hangingPunct="0">
              <a:lnSpc>
                <a:spcPct val="100000"/>
              </a:lnSpc>
              <a:spcBef>
                <a:spcPts val="0"/>
              </a:spcBef>
              <a:spcAft>
                <a:spcPts val="0"/>
              </a:spcAft>
              <a:buClrTx/>
              <a:buSzTx/>
              <a:buFontTx/>
              <a:buNone/>
            </a:pPr>
            <a:r>
              <a:rPr kumimoji="0" lang="en-US" altLang="zh-CN" sz="1800" b="0" i="0" u="none" strike="noStrike" cap="none" spc="0" normalizeH="0" baseline="0">
                <a:ln>
                  <a:noFill/>
                </a:ln>
                <a:solidFill>
                  <a:srgbClr val="FF0000"/>
                </a:solidFill>
                <a:effectLst>
                  <a:outerShdw blurRad="38100" dist="38100" dir="2700000" algn="tl">
                    <a:srgbClr val="000000">
                      <a:alpha val="43137"/>
                    </a:srgbClr>
                  </a:outerShdw>
                </a:effectLst>
                <a:uFillTx/>
                <a:latin typeface="微软雅黑" panose="020B0503020204020204" charset="-122"/>
                <a:ea typeface="微软雅黑" panose="020B0503020204020204" charset="-122"/>
                <a:cs typeface="Arial" panose="020B0604020202020204"/>
                <a:sym typeface="Arial" panose="020B0604020202020204"/>
              </a:rPr>
              <a:t>B</a:t>
            </a:r>
          </a:p>
        </p:txBody>
      </p:sp>
      <p:pic>
        <p:nvPicPr>
          <p:cNvPr id="4" name="图片 -2147481813"/>
          <p:cNvPicPr>
            <a:picLocks noChangeAspect="1"/>
          </p:cNvPicPr>
          <p:nvPr/>
        </p:nvPicPr>
        <p:blipFill>
          <a:blip r:embed="rId3"/>
          <a:stretch>
            <a:fillRect/>
          </a:stretch>
        </p:blipFill>
        <p:spPr>
          <a:xfrm>
            <a:off x="566420" y="2709250"/>
            <a:ext cx="8462010" cy="1574242"/>
          </a:xfrm>
          <a:prstGeom prst="rect">
            <a:avLst/>
          </a:prstGeom>
          <a:noFill/>
          <a:ln w="9525">
            <a:noFill/>
          </a:ln>
        </p:spPr>
      </p:pic>
      <p:sp>
        <p:nvSpPr>
          <p:cNvPr id="3" name="文本框 2"/>
          <p:cNvSpPr txBox="1"/>
          <p:nvPr/>
        </p:nvSpPr>
        <p:spPr>
          <a:xfrm>
            <a:off x="327026" y="1000691"/>
            <a:ext cx="8701405" cy="1341257"/>
          </a:xfrm>
          <a:prstGeom prst="rect">
            <a:avLst/>
          </a:prstGeom>
          <a:noFill/>
          <a:ln w="9525">
            <a:noFill/>
          </a:ln>
        </p:spPr>
        <p:txBody>
          <a:bodyPr wrap="square">
            <a:spAutoFit/>
          </a:bodyPr>
          <a:lstStyle/>
          <a:p>
            <a:pPr marL="0" indent="0" algn="l" eaLnBrk="1" fontAlgn="auto" latinLnBrk="0" hangingPunct="1">
              <a:lnSpc>
                <a:spcPct val="150000"/>
              </a:lnSpc>
            </a:pPr>
            <a:r>
              <a:rPr lang="en-US" sz="1800" b="0">
                <a:latin typeface="微软雅黑" panose="020B0503020204020204" charset="-122"/>
                <a:ea typeface="微软雅黑" panose="020B0503020204020204" charset="-122"/>
                <a:cs typeface="微软雅黑" panose="020B0503020204020204" charset="-122"/>
              </a:rPr>
              <a:t>1.</a:t>
            </a:r>
            <a:r>
              <a:rPr lang="zh-CN" sz="1800" b="1">
                <a:latin typeface="微软雅黑" panose="020B0503020204020204" charset="-122"/>
                <a:ea typeface="微软雅黑" panose="020B0503020204020204" charset="-122"/>
                <a:cs typeface="微软雅黑" panose="020B0503020204020204" charset="-122"/>
              </a:rPr>
              <a:t>（</a:t>
            </a:r>
            <a:r>
              <a:rPr lang="en-US" sz="1800" b="1">
                <a:latin typeface="微软雅黑" panose="020B0503020204020204" charset="-122"/>
                <a:ea typeface="微软雅黑" panose="020B0503020204020204" charset="-122"/>
                <a:cs typeface="微软雅黑" panose="020B0503020204020204" charset="-122"/>
              </a:rPr>
              <a:t>2019·</a:t>
            </a:r>
            <a:r>
              <a:rPr lang="zh-CN" sz="1800" b="1">
                <a:latin typeface="微软雅黑" panose="020B0503020204020204" charset="-122"/>
                <a:ea typeface="微软雅黑" panose="020B0503020204020204" charset="-122"/>
                <a:cs typeface="微软雅黑" panose="020B0503020204020204" charset="-122"/>
              </a:rPr>
              <a:t>济宁市中考三模）</a:t>
            </a:r>
            <a:r>
              <a:rPr lang="zh-CN" sz="1800" b="0">
                <a:latin typeface="微软雅黑" panose="020B0503020204020204" charset="-122"/>
                <a:ea typeface="微软雅黑" panose="020B0503020204020204" charset="-122"/>
                <a:cs typeface="微软雅黑" panose="020B0503020204020204" charset="-122"/>
              </a:rPr>
              <a:t>小亮同学想设计一个通过电表示数反映压敏电阻所受压力大小的电路，要求压力增大时电表示数增大。已知压敏电阻的阻值是随所受压力的增大而减小的。以下电路不符合要求的是（　　）。</a:t>
            </a:r>
            <a:endParaRPr lang="zh-CN" altLang="en-US" sz="1800">
              <a:latin typeface="微软雅黑" panose="020B0503020204020204" charset="-122"/>
              <a:ea typeface="微软雅黑" panose="020B0503020204020204" charset="-122"/>
              <a:cs typeface="微软雅黑" panose="020B0503020204020204" charset="-122"/>
            </a:endParaRPr>
          </a:p>
        </p:txBody>
      </p:sp>
    </p:spTree>
    <p:extLst>
      <p:ext uri="{BB962C8B-B14F-4D97-AF65-F5344CB8AC3E}">
        <p14:creationId xmlns:p14="http://schemas.microsoft.com/office/powerpoint/2010/main" val="3192240077"/>
      </p:ext>
    </p:extLst>
  </p:cSld>
  <p:clrMapOvr>
    <a:masterClrMapping/>
  </p:clrMapOvr>
  <p:transition spd="med" advTm="2000"/>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6222"/>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altLang="zh-CN"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1</a:t>
            </a:r>
            <a:endParaRPr kumimoji="0"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pic>
        <p:nvPicPr>
          <p:cNvPr id="2" name="图片 5"/>
          <p:cNvPicPr>
            <a:picLocks noChangeAspect="1"/>
          </p:cNvPicPr>
          <p:nvPr/>
        </p:nvPicPr>
        <p:blipFill>
          <a:blip r:embed="rId2"/>
          <a:stretch>
            <a:fillRect/>
          </a:stretch>
        </p:blipFill>
        <p:spPr>
          <a:xfrm>
            <a:off x="1169036" y="203703"/>
            <a:ext cx="1560195" cy="630206"/>
          </a:xfrm>
          <a:prstGeom prst="rect">
            <a:avLst/>
          </a:prstGeom>
          <a:noFill/>
          <a:ln w="9525">
            <a:noFill/>
          </a:ln>
        </p:spPr>
      </p:pic>
      <p:sp>
        <p:nvSpPr>
          <p:cNvPr id="3" name="文本框 2"/>
          <p:cNvSpPr txBox="1"/>
          <p:nvPr/>
        </p:nvSpPr>
        <p:spPr>
          <a:xfrm>
            <a:off x="361950" y="1659543"/>
            <a:ext cx="652780" cy="2311392"/>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45719" tIns="45719" rIns="45719" bIns="45719" numCol="1" spcCol="38100" rtlCol="0" anchor="t" forceAA="0">
            <a:spAutoFit/>
          </a:bodyPr>
          <a:lstStyle/>
          <a:p>
            <a:pPr marL="0" marR="0" indent="0" algn="l" defTabSz="914400" rtl="0" fontAlgn="auto" latinLnBrk="1" hangingPunct="0">
              <a:lnSpc>
                <a:spcPct val="100000"/>
              </a:lnSpc>
              <a:spcBef>
                <a:spcPts val="0"/>
              </a:spcBef>
              <a:spcAft>
                <a:spcPts val="0"/>
              </a:spcAft>
              <a:buClrTx/>
              <a:buSzTx/>
              <a:buFontTx/>
              <a:buNone/>
            </a:pPr>
            <a:r>
              <a:rPr kumimoji="0" lang="zh-CN" altLang="en-US" sz="3600" b="0" i="0" u="none" strike="noStrike" cap="none" spc="0" normalizeH="0" baseline="0">
                <a:ln>
                  <a:noFill/>
                </a:ln>
                <a:solidFill>
                  <a:srgbClr val="000000"/>
                </a:solidFill>
                <a:effectLst/>
                <a:uFillTx/>
                <a:latin typeface="微软雅黑" panose="020B0503020204020204" charset="-122"/>
                <a:ea typeface="微软雅黑" panose="020B0503020204020204" charset="-122"/>
                <a:cs typeface="Arial" panose="020B0604020202020204"/>
                <a:sym typeface="Arial" panose="020B0604020202020204"/>
              </a:rPr>
              <a:t>复习目标</a:t>
            </a:r>
          </a:p>
        </p:txBody>
      </p:sp>
      <p:sp>
        <p:nvSpPr>
          <p:cNvPr id="4" name="左大括号 3"/>
          <p:cNvSpPr/>
          <p:nvPr/>
        </p:nvSpPr>
        <p:spPr>
          <a:xfrm>
            <a:off x="1169035" y="1378815"/>
            <a:ext cx="370840" cy="2654504"/>
          </a:xfrm>
          <a:prstGeom prst="leftBrace">
            <a:avLst/>
          </a:prstGeom>
          <a:noFill/>
          <a:ln w="28575" cap="flat" cmpd="sng">
            <a:solidFill>
              <a:srgbClr val="C00000"/>
            </a:solidFill>
            <a:prstDash val="solid"/>
            <a:miter lim="800000"/>
          </a:ln>
        </p:spPr>
        <p:style>
          <a:lnRef idx="0">
            <a:scrgbClr r="0" g="0" b="0"/>
          </a:lnRef>
          <a:fillRef idx="0">
            <a:scrgbClr r="0" g="0" b="0"/>
          </a:fillRef>
          <a:effectRef idx="0">
            <a:scrgbClr r="0" g="0" b="0"/>
          </a:effectRef>
          <a:fontRef idx="none"/>
        </p:style>
        <p:txBody>
          <a:bodyPr rot="0" vertOverflow="overflow" horzOverflow="overflow" vert="horz" wrap="square" lIns="91439" tIns="45719" rIns="91439" bIns="45719" numCol="1" spcCol="38100" rtlCol="0" anchor="t" forceAA="0">
            <a:noAutofit/>
          </a:bodyPr>
          <a:lstStyle/>
          <a:p>
            <a:pPr marL="0" marR="0" indent="0" algn="l" defTabSz="914400" rtl="0" fontAlgn="auto" latinLnBrk="1" hangingPunct="0">
              <a:lnSpc>
                <a:spcPct val="100000"/>
              </a:lnSpc>
              <a:spcBef>
                <a:spcPts val="0"/>
              </a:spcBef>
              <a:spcAft>
                <a:spcPts val="0"/>
              </a:spcAft>
              <a:buClrTx/>
              <a:buSzTx/>
              <a:buFontTx/>
              <a:buNone/>
            </a:pPr>
            <a:endParaRPr kumimoji="0" lang="zh-CN" altLang="en-US" sz="1800" b="0" i="0" u="none" strike="noStrike" cap="none" spc="0" normalizeH="0" baseline="0">
              <a:ln>
                <a:noFill/>
              </a:ln>
              <a:solidFill>
                <a:srgbClr val="000000"/>
              </a:solidFill>
              <a:effectLst/>
              <a:uFillTx/>
            </a:endParaRPr>
          </a:p>
        </p:txBody>
      </p:sp>
      <p:sp>
        <p:nvSpPr>
          <p:cNvPr id="100" name="文本框 99"/>
          <p:cNvSpPr txBox="1"/>
          <p:nvPr/>
        </p:nvSpPr>
        <p:spPr>
          <a:xfrm>
            <a:off x="1638936" y="1119093"/>
            <a:ext cx="7374255" cy="507984"/>
          </a:xfrm>
          <a:prstGeom prst="rect">
            <a:avLst/>
          </a:prstGeom>
          <a:noFill/>
          <a:ln w="9525">
            <a:noFill/>
          </a:ln>
        </p:spPr>
        <p:txBody>
          <a:bodyPr wrap="square">
            <a:spAutoFit/>
          </a:bodyPr>
          <a:lstStyle/>
          <a:p>
            <a:pPr marL="0" indent="0" algn="l" eaLnBrk="1" fontAlgn="auto" latinLnBrk="0" hangingPunct="1">
              <a:lnSpc>
                <a:spcPct val="150000"/>
              </a:lnSpc>
            </a:pPr>
            <a:r>
              <a:rPr lang="zh-CN" sz="1800" b="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rPr>
              <a:t>了解：</a:t>
            </a:r>
            <a:r>
              <a:rPr lang="zh-CN" sz="1800" b="0">
                <a:solidFill>
                  <a:srgbClr val="000000"/>
                </a:solidFill>
                <a:latin typeface="微软雅黑" panose="020B0503020204020204" charset="-122"/>
                <a:ea typeface="微软雅黑" panose="020B0503020204020204" charset="-122"/>
              </a:rPr>
              <a:t>生活常用电源电压；变阻器的构造。</a:t>
            </a:r>
          </a:p>
        </p:txBody>
      </p:sp>
      <p:sp>
        <p:nvSpPr>
          <p:cNvPr id="7" name="文本框 6"/>
          <p:cNvSpPr txBox="1"/>
          <p:nvPr/>
        </p:nvSpPr>
        <p:spPr>
          <a:xfrm>
            <a:off x="1723390" y="3676202"/>
            <a:ext cx="7289800" cy="507984"/>
          </a:xfrm>
          <a:prstGeom prst="rect">
            <a:avLst/>
          </a:prstGeom>
          <a:noFill/>
          <a:ln w="9525">
            <a:noFill/>
          </a:ln>
        </p:spPr>
        <p:txBody>
          <a:bodyPr wrap="square">
            <a:spAutoFit/>
          </a:bodyPr>
          <a:lstStyle/>
          <a:p>
            <a:pPr marL="0" indent="0" algn="l" eaLnBrk="1" fontAlgn="auto" latinLnBrk="0" hangingPunct="1">
              <a:lnSpc>
                <a:spcPct val="150000"/>
              </a:lnSpc>
            </a:pPr>
            <a:r>
              <a:rPr lang="zh-CN" sz="1800" b="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rPr>
              <a:t>会：</a:t>
            </a:r>
            <a:r>
              <a:rPr lang="zh-CN" sz="1800" b="0">
                <a:latin typeface="微软雅黑" panose="020B0503020204020204" charset="-122"/>
                <a:ea typeface="微软雅黑" panose="020B0503020204020204" charset="-122"/>
              </a:rPr>
              <a:t>连接电压表和测量电压；连接变阻器。</a:t>
            </a:r>
          </a:p>
        </p:txBody>
      </p:sp>
      <p:sp>
        <p:nvSpPr>
          <p:cNvPr id="9" name="文本框 8"/>
          <p:cNvSpPr txBox="1"/>
          <p:nvPr/>
        </p:nvSpPr>
        <p:spPr>
          <a:xfrm>
            <a:off x="1702436" y="3049179"/>
            <a:ext cx="7117715" cy="507984"/>
          </a:xfrm>
          <a:prstGeom prst="rect">
            <a:avLst/>
          </a:prstGeom>
          <a:noFill/>
          <a:ln w="9525">
            <a:noFill/>
          </a:ln>
        </p:spPr>
        <p:txBody>
          <a:bodyPr wrap="square">
            <a:spAutoFit/>
          </a:bodyPr>
          <a:lstStyle/>
          <a:p>
            <a:pPr marL="0" indent="0" algn="l" eaLnBrk="1" fontAlgn="auto" latinLnBrk="0" hangingPunct="1">
              <a:lnSpc>
                <a:spcPct val="150000"/>
              </a:lnSpc>
            </a:pPr>
            <a:r>
              <a:rPr lang="zh-CN" sz="1800" b="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rPr>
              <a:t>理解：</a:t>
            </a:r>
            <a:r>
              <a:rPr lang="zh-CN" sz="1800">
                <a:latin typeface="微软雅黑" panose="020B0503020204020204" charset="-122"/>
                <a:ea typeface="微软雅黑" panose="020B0503020204020204" charset="-122"/>
                <a:sym typeface="+mn-ea"/>
              </a:rPr>
              <a:t>电压的概念；电阻的概念。</a:t>
            </a:r>
          </a:p>
        </p:txBody>
      </p:sp>
      <p:sp>
        <p:nvSpPr>
          <p:cNvPr id="10" name="文本框 9"/>
          <p:cNvSpPr txBox="1"/>
          <p:nvPr/>
        </p:nvSpPr>
        <p:spPr>
          <a:xfrm>
            <a:off x="1669415" y="1832690"/>
            <a:ext cx="6979920" cy="507984"/>
          </a:xfrm>
          <a:prstGeom prst="rect">
            <a:avLst/>
          </a:prstGeom>
          <a:noFill/>
          <a:ln w="9525">
            <a:noFill/>
          </a:ln>
        </p:spPr>
        <p:txBody>
          <a:bodyPr wrap="square">
            <a:spAutoFit/>
          </a:bodyPr>
          <a:lstStyle/>
          <a:p>
            <a:pPr marL="0" indent="0" algn="l" eaLnBrk="1" fontAlgn="auto" latinLnBrk="0" hangingPunct="1">
              <a:lnSpc>
                <a:spcPct val="150000"/>
              </a:lnSpc>
            </a:pPr>
            <a:r>
              <a:rPr lang="zh-CN" sz="1800" b="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rPr>
              <a:t>掌握：</a:t>
            </a:r>
            <a:r>
              <a:rPr lang="zh-CN" sz="1800" b="0">
                <a:latin typeface="微软雅黑" panose="020B0503020204020204" charset="-122"/>
                <a:ea typeface="微软雅黑" panose="020B0503020204020204" charset="-122"/>
              </a:rPr>
              <a:t>影响电阻大小的因素及使用探究；电路故障分析。</a:t>
            </a:r>
          </a:p>
        </p:txBody>
      </p:sp>
      <p:sp>
        <p:nvSpPr>
          <p:cNvPr id="11" name="文本框 10"/>
          <p:cNvSpPr txBox="1"/>
          <p:nvPr/>
        </p:nvSpPr>
        <p:spPr>
          <a:xfrm>
            <a:off x="1691006" y="2544377"/>
            <a:ext cx="2657475" cy="369212"/>
          </a:xfrm>
          <a:prstGeom prst="rect">
            <a:avLst/>
          </a:prstGeom>
          <a:noFill/>
          <a:ln w="9525">
            <a:noFill/>
          </a:ln>
        </p:spPr>
        <p:txBody>
          <a:bodyPr wrap="square">
            <a:spAutoFit/>
          </a:bodyPr>
          <a:lstStyle/>
          <a:p>
            <a:pPr marL="0" indent="0" algn="l"/>
            <a:r>
              <a:rPr lang="zh-CN" sz="1800" b="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rPr>
              <a:t>认识</a:t>
            </a:r>
            <a:r>
              <a:rPr lang="zh-CN" sz="1800" b="0">
                <a:solidFill>
                  <a:srgbClr val="000000"/>
                </a:solidFill>
                <a:latin typeface="微软雅黑" panose="020B0503020204020204" charset="-122"/>
                <a:ea typeface="微软雅黑" panose="020B0503020204020204" charset="-122"/>
              </a:rPr>
              <a:t>：变阻器工作原理。</a:t>
            </a:r>
            <a:endParaRPr lang="zh-CN" altLang="en-US" sz="1800" b="0">
              <a:solidFill>
                <a:srgbClr val="000000"/>
              </a:solidFill>
              <a:latin typeface="微软雅黑" panose="020B0503020204020204" charset="-122"/>
              <a:ea typeface="微软雅黑" panose="020B0503020204020204" charset="-122"/>
            </a:endParaRPr>
          </a:p>
        </p:txBody>
      </p:sp>
    </p:spTree>
    <p:extLst>
      <p:ext uri="{BB962C8B-B14F-4D97-AF65-F5344CB8AC3E}">
        <p14:creationId xmlns:p14="http://schemas.microsoft.com/office/powerpoint/2010/main" val="1086064901"/>
      </p:ext>
    </p:extLst>
  </p:cSld>
  <p:clrMapOvr>
    <a:masterClrMapping/>
  </p:clrMapOvr>
  <p:transition spd="med" advTm="2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000" fill="hold">
                                          <p:stCondLst>
                                            <p:cond delay="0"/>
                                          </p:stCondLst>
                                        </p:cTn>
                                        <p:tgtEl>
                                          <p:spTgt spid="3"/>
                                        </p:tgtEl>
                                        <p:attrNameLst>
                                          <p:attrName>style.visibility</p:attrName>
                                        </p:attrNameLst>
                                      </p:cBhvr>
                                      <p:to>
                                        <p:strVal val="visible"/>
                                      </p:to>
                                    </p:set>
                                    <p:animEffect transition="in" filter="checkerboard(across)">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42" fill="hold" grpId="0" nodeType="clickEffect">
                                  <p:stCondLst>
                                    <p:cond delay="0"/>
                                  </p:stCondLst>
                                  <p:childTnLst>
                                    <p:set>
                                      <p:cBhvr>
                                        <p:cTn id="11" dur="1000" fill="hold">
                                          <p:stCondLst>
                                            <p:cond delay="0"/>
                                          </p:stCondLst>
                                        </p:cTn>
                                        <p:tgtEl>
                                          <p:spTgt spid="4"/>
                                        </p:tgtEl>
                                        <p:attrNameLst>
                                          <p:attrName>style.visibility</p:attrName>
                                        </p:attrNameLst>
                                      </p:cBhvr>
                                      <p:to>
                                        <p:strVal val="visible"/>
                                      </p:to>
                                    </p:set>
                                    <p:animEffect transition="in" filter="barn(outHorizontal)">
                                      <p:cBhvr>
                                        <p:cTn id="12" dur="1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42" fill="hold" grpId="0" nodeType="clickEffect">
                                  <p:stCondLst>
                                    <p:cond delay="0"/>
                                  </p:stCondLst>
                                  <p:childTnLst>
                                    <p:set>
                                      <p:cBhvr>
                                        <p:cTn id="16" dur="1000" fill="hold">
                                          <p:stCondLst>
                                            <p:cond delay="0"/>
                                          </p:stCondLst>
                                        </p:cTn>
                                        <p:tgtEl>
                                          <p:spTgt spid="100"/>
                                        </p:tgtEl>
                                        <p:attrNameLst>
                                          <p:attrName>style.visibility</p:attrName>
                                        </p:attrNameLst>
                                      </p:cBhvr>
                                      <p:to>
                                        <p:strVal val="visible"/>
                                      </p:to>
                                    </p:set>
                                    <p:animEffect transition="in" filter="barn(outHorizontal)">
                                      <p:cBhvr>
                                        <p:cTn id="17" dur="1000"/>
                                        <p:tgtEl>
                                          <p:spTgt spid="10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42" fill="hold" grpId="0" nodeType="clickEffect">
                                  <p:stCondLst>
                                    <p:cond delay="0"/>
                                  </p:stCondLst>
                                  <p:childTnLst>
                                    <p:set>
                                      <p:cBhvr>
                                        <p:cTn id="21" dur="1000" fill="hold">
                                          <p:stCondLst>
                                            <p:cond delay="0"/>
                                          </p:stCondLst>
                                        </p:cTn>
                                        <p:tgtEl>
                                          <p:spTgt spid="10"/>
                                        </p:tgtEl>
                                        <p:attrNameLst>
                                          <p:attrName>style.visibility</p:attrName>
                                        </p:attrNameLst>
                                      </p:cBhvr>
                                      <p:to>
                                        <p:strVal val="visible"/>
                                      </p:to>
                                    </p:set>
                                    <p:animEffect transition="in" filter="barn(outHorizontal)">
                                      <p:cBhvr>
                                        <p:cTn id="22" dur="10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000" fill="hold">
                                          <p:stCondLst>
                                            <p:cond delay="0"/>
                                          </p:stCondLst>
                                        </p:cTn>
                                        <p:tgtEl>
                                          <p:spTgt spid="11">
                                            <p:txEl>
                                              <p:pRg st="0" end="0"/>
                                            </p:txEl>
                                          </p:spTgt>
                                        </p:tgtEl>
                                        <p:attrNameLst>
                                          <p:attrName>style.visibility</p:attrName>
                                        </p:attrNameLst>
                                      </p:cBhvr>
                                      <p:to>
                                        <p:strVal val="visible"/>
                                      </p:to>
                                    </p:set>
                                    <p:animEffect transition="in" filter="checkerboard(across)">
                                      <p:cBhvr>
                                        <p:cTn id="27" dur="1000"/>
                                        <p:tgtEl>
                                          <p:spTgt spid="11">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42" fill="hold" grpId="0" nodeType="clickEffect">
                                  <p:stCondLst>
                                    <p:cond delay="0"/>
                                  </p:stCondLst>
                                  <p:childTnLst>
                                    <p:set>
                                      <p:cBhvr>
                                        <p:cTn id="31" dur="1000" fill="hold">
                                          <p:stCondLst>
                                            <p:cond delay="0"/>
                                          </p:stCondLst>
                                        </p:cTn>
                                        <p:tgtEl>
                                          <p:spTgt spid="9"/>
                                        </p:tgtEl>
                                        <p:attrNameLst>
                                          <p:attrName>style.visibility</p:attrName>
                                        </p:attrNameLst>
                                      </p:cBhvr>
                                      <p:to>
                                        <p:strVal val="visible"/>
                                      </p:to>
                                    </p:set>
                                    <p:animEffect transition="in" filter="barn(outHorizontal)">
                                      <p:cBhvr>
                                        <p:cTn id="32" dur="10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42" fill="hold" grpId="0" nodeType="clickEffect">
                                  <p:stCondLst>
                                    <p:cond delay="0"/>
                                  </p:stCondLst>
                                  <p:childTnLst>
                                    <p:set>
                                      <p:cBhvr>
                                        <p:cTn id="36" dur="1000" fill="hold">
                                          <p:stCondLst>
                                            <p:cond delay="0"/>
                                          </p:stCondLst>
                                        </p:cTn>
                                        <p:tgtEl>
                                          <p:spTgt spid="7"/>
                                        </p:tgtEl>
                                        <p:attrNameLst>
                                          <p:attrName>style.visibility</p:attrName>
                                        </p:attrNameLst>
                                      </p:cBhvr>
                                      <p:to>
                                        <p:strVal val="visible"/>
                                      </p:to>
                                    </p:set>
                                    <p:animEffect transition="in" filter="barn(outHorizontal)">
                                      <p:cBhvr>
                                        <p:cTn id="3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4" grpId="0" bldLvl="0" animBg="1"/>
      <p:bldP spid="100" grpId="0"/>
      <p:bldP spid="7" grpId="0"/>
      <p:bldP spid="9" grpId="0"/>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6222"/>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altLang="zh-CN"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3</a:t>
            </a:r>
            <a:endParaRPr kumimoji="0"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pic>
        <p:nvPicPr>
          <p:cNvPr id="2" name="图片 -2147482569"/>
          <p:cNvPicPr>
            <a:picLocks noChangeAspect="1"/>
          </p:cNvPicPr>
          <p:nvPr/>
        </p:nvPicPr>
        <p:blipFill>
          <a:blip r:embed="rId2"/>
          <a:stretch>
            <a:fillRect/>
          </a:stretch>
        </p:blipFill>
        <p:spPr>
          <a:xfrm>
            <a:off x="1093471" y="208160"/>
            <a:ext cx="1550035" cy="625750"/>
          </a:xfrm>
          <a:prstGeom prst="rect">
            <a:avLst/>
          </a:prstGeom>
          <a:noFill/>
          <a:ln w="9525">
            <a:noFill/>
          </a:ln>
        </p:spPr>
      </p:pic>
      <p:sp>
        <p:nvSpPr>
          <p:cNvPr id="100" name="文本框 99"/>
          <p:cNvSpPr txBox="1"/>
          <p:nvPr/>
        </p:nvSpPr>
        <p:spPr>
          <a:xfrm>
            <a:off x="2742565" y="434142"/>
            <a:ext cx="1941830"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考点二：电阻</a:t>
            </a:r>
          </a:p>
        </p:txBody>
      </p:sp>
      <p:sp>
        <p:nvSpPr>
          <p:cNvPr id="7" name="文本框 6"/>
          <p:cNvSpPr txBox="1"/>
          <p:nvPr/>
        </p:nvSpPr>
        <p:spPr>
          <a:xfrm>
            <a:off x="327025" y="1000691"/>
            <a:ext cx="8746490" cy="1757575"/>
          </a:xfrm>
          <a:prstGeom prst="rect">
            <a:avLst/>
          </a:prstGeom>
          <a:noFill/>
          <a:ln w="9525">
            <a:noFill/>
          </a:ln>
        </p:spPr>
        <p:txBody>
          <a:bodyPr wrap="square">
            <a:spAutoFit/>
          </a:bodyPr>
          <a:lstStyle/>
          <a:p>
            <a:pPr marL="0" indent="0" algn="l" eaLnBrk="1" fontAlgn="auto" latinLnBrk="0" hangingPunct="1">
              <a:lnSpc>
                <a:spcPct val="150000"/>
              </a:lnSpc>
            </a:pPr>
            <a:r>
              <a:rPr lang="zh-CN" sz="1800" b="0">
                <a:solidFill>
                  <a:srgbClr val="1116CC"/>
                </a:solidFill>
                <a:latin typeface="微软雅黑" panose="020B0503020204020204" charset="-122"/>
                <a:ea typeface="微软雅黑" panose="020B0503020204020204" charset="-122"/>
                <a:cs typeface="微软雅黑" panose="020B0503020204020204" charset="-122"/>
              </a:rPr>
              <a:t>【点睛】①在串联电路中，用电器两端电压与其阻值成正比；②在并联电路中，干路电流等于支路电流之和；支路电流与其阻值成反比。此题考查的是电路设计问题，解答的关键有二：知道串联电路用电器两端电压与其阻值成正比；知道并联电路支路电流与其阻值成反比。</a:t>
            </a:r>
            <a:endParaRPr lang="zh-CN" altLang="en-US" sz="1800" b="0">
              <a:solidFill>
                <a:srgbClr val="1116CC"/>
              </a:solidFill>
              <a:latin typeface="微软雅黑" panose="020B0503020204020204" charset="-122"/>
              <a:ea typeface="微软雅黑" panose="020B0503020204020204" charset="-122"/>
              <a:cs typeface="微软雅黑" panose="020B0503020204020204" charset="-122"/>
            </a:endParaRPr>
          </a:p>
        </p:txBody>
      </p:sp>
    </p:spTree>
    <p:extLst>
      <p:ext uri="{BB962C8B-B14F-4D97-AF65-F5344CB8AC3E}">
        <p14:creationId xmlns:p14="http://schemas.microsoft.com/office/powerpoint/2010/main" val="3363955405"/>
      </p:ext>
    </p:extLst>
  </p:cSld>
  <p:clrMapOvr>
    <a:masterClrMapping/>
  </p:clrMapOvr>
  <p:transition spd="med" advTm="2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000" fill="hold">
                                          <p:stCondLst>
                                            <p:cond delay="0"/>
                                          </p:stCondLst>
                                        </p:cTn>
                                        <p:tgtEl>
                                          <p:spTgt spid="7"/>
                                        </p:tgtEl>
                                        <p:attrNameLst>
                                          <p:attrName>style.visibility</p:attrName>
                                        </p:attrNameLst>
                                      </p:cBhvr>
                                      <p:to>
                                        <p:strVal val="visible"/>
                                      </p:to>
                                    </p:set>
                                    <p:animEffect transition="in" filter="checkerboard(across)">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6222"/>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altLang="zh-CN"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3</a:t>
            </a:r>
            <a:endParaRPr kumimoji="0"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pic>
        <p:nvPicPr>
          <p:cNvPr id="2" name="图片 -2147482569"/>
          <p:cNvPicPr>
            <a:picLocks noChangeAspect="1"/>
          </p:cNvPicPr>
          <p:nvPr/>
        </p:nvPicPr>
        <p:blipFill>
          <a:blip r:embed="rId2"/>
          <a:stretch>
            <a:fillRect/>
          </a:stretch>
        </p:blipFill>
        <p:spPr>
          <a:xfrm>
            <a:off x="1093471" y="208160"/>
            <a:ext cx="1550035" cy="625750"/>
          </a:xfrm>
          <a:prstGeom prst="rect">
            <a:avLst/>
          </a:prstGeom>
          <a:noFill/>
          <a:ln w="9525">
            <a:noFill/>
          </a:ln>
        </p:spPr>
      </p:pic>
      <p:sp>
        <p:nvSpPr>
          <p:cNvPr id="100" name="文本框 99"/>
          <p:cNvSpPr txBox="1"/>
          <p:nvPr/>
        </p:nvSpPr>
        <p:spPr>
          <a:xfrm>
            <a:off x="2742565" y="434142"/>
            <a:ext cx="1941830"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考点二：电阻</a:t>
            </a:r>
          </a:p>
        </p:txBody>
      </p:sp>
      <p:sp>
        <p:nvSpPr>
          <p:cNvPr id="7" name="文本框 6"/>
          <p:cNvSpPr txBox="1"/>
          <p:nvPr/>
        </p:nvSpPr>
        <p:spPr>
          <a:xfrm>
            <a:off x="327025" y="1000691"/>
            <a:ext cx="8746490" cy="3793968"/>
          </a:xfrm>
          <a:prstGeom prst="rect">
            <a:avLst/>
          </a:prstGeom>
          <a:noFill/>
          <a:ln w="9525">
            <a:noFill/>
          </a:ln>
        </p:spPr>
        <p:txBody>
          <a:bodyPr wrap="square">
            <a:spAutoFit/>
          </a:bodyPr>
          <a:lstStyle/>
          <a:p>
            <a:pPr marL="0" indent="0" algn="l" eaLnBrk="1" fontAlgn="auto" latinLnBrk="0" hangingPunct="1">
              <a:lnSpc>
                <a:spcPct val="150000"/>
              </a:lnSpc>
            </a:pPr>
            <a:r>
              <a:rPr lang="zh-CN" sz="1600" b="0">
                <a:solidFill>
                  <a:srgbClr val="FF0000"/>
                </a:solidFill>
                <a:latin typeface="微软雅黑" panose="020B0503020204020204" charset="-122"/>
                <a:ea typeface="微软雅黑" panose="020B0503020204020204" charset="-122"/>
                <a:cs typeface="微软雅黑" panose="020B0503020204020204" charset="-122"/>
              </a:rPr>
              <a:t>【解析】A、由图知，压敏电阻与定值电阻并联。当压力增大时，压敏电阻阻值减小，并联电路总电阻减小，电源电压一定，所以干路电流增大，电流表示数增大。符合要求； </a:t>
            </a:r>
          </a:p>
          <a:p>
            <a:pPr marL="0" indent="0" algn="l" eaLnBrk="1" fontAlgn="auto" latinLnBrk="0" hangingPunct="1">
              <a:lnSpc>
                <a:spcPct val="150000"/>
              </a:lnSpc>
            </a:pPr>
            <a:r>
              <a:rPr lang="zh-CN" sz="1600" b="0">
                <a:solidFill>
                  <a:srgbClr val="FF0000"/>
                </a:solidFill>
                <a:latin typeface="微软雅黑" panose="020B0503020204020204" charset="-122"/>
                <a:ea typeface="微软雅黑" panose="020B0503020204020204" charset="-122"/>
                <a:cs typeface="微软雅黑" panose="020B0503020204020204" charset="-122"/>
              </a:rPr>
              <a:t>B、由图知，压敏电阻与定值电阻串联。当压力增大时，压敏电阻阻值减小，根据串联电路用电器两端电压与其阻值成正比知，压敏电阻两端电压减小，所以定值电阻两端电压增大，电压表示数减小。不符合要求； </a:t>
            </a:r>
          </a:p>
          <a:p>
            <a:pPr marL="0" indent="0" algn="l" eaLnBrk="1" fontAlgn="auto" latinLnBrk="0" hangingPunct="1">
              <a:lnSpc>
                <a:spcPct val="150000"/>
              </a:lnSpc>
            </a:pPr>
            <a:r>
              <a:rPr lang="zh-CN" sz="1600" b="0">
                <a:solidFill>
                  <a:srgbClr val="FF0000"/>
                </a:solidFill>
                <a:latin typeface="微软雅黑" panose="020B0503020204020204" charset="-122"/>
                <a:ea typeface="微软雅黑" panose="020B0503020204020204" charset="-122"/>
                <a:cs typeface="微软雅黑" panose="020B0503020204020204" charset="-122"/>
              </a:rPr>
              <a:t>C、由图知，压敏电阻与定值电阻并联。当压力增大时，压敏电阻阻值减小，两端电压一定，所以电流表示数增大。符合要求； </a:t>
            </a:r>
          </a:p>
          <a:p>
            <a:pPr marL="0" indent="0" algn="l" eaLnBrk="1" fontAlgn="auto" latinLnBrk="0" hangingPunct="1">
              <a:lnSpc>
                <a:spcPct val="150000"/>
              </a:lnSpc>
            </a:pPr>
            <a:r>
              <a:rPr lang="zh-CN" sz="1600" b="0">
                <a:solidFill>
                  <a:srgbClr val="FF0000"/>
                </a:solidFill>
                <a:latin typeface="微软雅黑" panose="020B0503020204020204" charset="-122"/>
                <a:ea typeface="微软雅黑" panose="020B0503020204020204" charset="-122"/>
                <a:cs typeface="微软雅黑" panose="020B0503020204020204" charset="-122"/>
              </a:rPr>
              <a:t>D、由图知，压敏电阻与定值电阻串联。当压力增大时，压敏电阻阻值减小，根据串联电路用电器两端电压与其阻值成正比知，压敏电阻两端电压减小，所以电压表示数增大。符合要求。</a:t>
            </a:r>
          </a:p>
          <a:p>
            <a:pPr marL="0" indent="0" algn="l" eaLnBrk="1" fontAlgn="auto" latinLnBrk="0" hangingPunct="1">
              <a:lnSpc>
                <a:spcPct val="150000"/>
              </a:lnSpc>
            </a:pPr>
            <a:r>
              <a:rPr lang="zh-CN" sz="1600" b="0">
                <a:solidFill>
                  <a:srgbClr val="FF0000"/>
                </a:solidFill>
                <a:latin typeface="微软雅黑" panose="020B0503020204020204" charset="-122"/>
                <a:ea typeface="微软雅黑" panose="020B0503020204020204" charset="-122"/>
                <a:cs typeface="微软雅黑" panose="020B0503020204020204" charset="-122"/>
              </a:rPr>
              <a:t>故选B。</a:t>
            </a:r>
            <a:endParaRPr lang="zh-CN" altLang="en-US" sz="1600" b="0">
              <a:solidFill>
                <a:srgbClr val="FF0000"/>
              </a:solidFill>
              <a:latin typeface="微软雅黑" panose="020B0503020204020204" charset="-122"/>
              <a:ea typeface="微软雅黑" panose="020B0503020204020204" charset="-122"/>
              <a:cs typeface="微软雅黑" panose="020B0503020204020204" charset="-122"/>
            </a:endParaRPr>
          </a:p>
        </p:txBody>
      </p:sp>
    </p:spTree>
    <p:extLst>
      <p:ext uri="{BB962C8B-B14F-4D97-AF65-F5344CB8AC3E}">
        <p14:creationId xmlns:p14="http://schemas.microsoft.com/office/powerpoint/2010/main" val="4093914771"/>
      </p:ext>
    </p:extLst>
  </p:cSld>
  <p:clrMapOvr>
    <a:masterClrMapping/>
  </p:clrMapOvr>
  <p:transition spd="med" advTm="2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000" fill="hold">
                                          <p:stCondLst>
                                            <p:cond delay="0"/>
                                          </p:stCondLst>
                                        </p:cTn>
                                        <p:tgtEl>
                                          <p:spTgt spid="7">
                                            <p:txEl>
                                              <p:pRg st="0" end="0"/>
                                            </p:txEl>
                                          </p:spTgt>
                                        </p:tgtEl>
                                        <p:attrNameLst>
                                          <p:attrName>style.visibility</p:attrName>
                                        </p:attrNameLst>
                                      </p:cBhvr>
                                      <p:to>
                                        <p:strVal val="visible"/>
                                      </p:to>
                                    </p:set>
                                    <p:animEffect transition="in" filter="checkerboard(across)">
                                      <p:cBhvr>
                                        <p:cTn id="7" dur="10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000" fill="hold">
                                          <p:stCondLst>
                                            <p:cond delay="0"/>
                                          </p:stCondLst>
                                        </p:cTn>
                                        <p:tgtEl>
                                          <p:spTgt spid="7">
                                            <p:txEl>
                                              <p:pRg st="1" end="1"/>
                                            </p:txEl>
                                          </p:spTgt>
                                        </p:tgtEl>
                                        <p:attrNameLst>
                                          <p:attrName>style.visibility</p:attrName>
                                        </p:attrNameLst>
                                      </p:cBhvr>
                                      <p:to>
                                        <p:strVal val="visible"/>
                                      </p:to>
                                    </p:set>
                                    <p:animEffect transition="in" filter="checkerboard(across)">
                                      <p:cBhvr>
                                        <p:cTn id="12" dur="10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000" fill="hold">
                                          <p:stCondLst>
                                            <p:cond delay="0"/>
                                          </p:stCondLst>
                                        </p:cTn>
                                        <p:tgtEl>
                                          <p:spTgt spid="7">
                                            <p:txEl>
                                              <p:pRg st="2" end="2"/>
                                            </p:txEl>
                                          </p:spTgt>
                                        </p:tgtEl>
                                        <p:attrNameLst>
                                          <p:attrName>style.visibility</p:attrName>
                                        </p:attrNameLst>
                                      </p:cBhvr>
                                      <p:to>
                                        <p:strVal val="visible"/>
                                      </p:to>
                                    </p:set>
                                    <p:animEffect transition="in" filter="checkerboard(across)">
                                      <p:cBhvr>
                                        <p:cTn id="17" dur="10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000" fill="hold">
                                          <p:stCondLst>
                                            <p:cond delay="0"/>
                                          </p:stCondLst>
                                        </p:cTn>
                                        <p:tgtEl>
                                          <p:spTgt spid="7">
                                            <p:txEl>
                                              <p:pRg st="3" end="3"/>
                                            </p:txEl>
                                          </p:spTgt>
                                        </p:tgtEl>
                                        <p:attrNameLst>
                                          <p:attrName>style.visibility</p:attrName>
                                        </p:attrNameLst>
                                      </p:cBhvr>
                                      <p:to>
                                        <p:strVal val="visible"/>
                                      </p:to>
                                    </p:set>
                                    <p:animEffect transition="in" filter="checkerboard(across)">
                                      <p:cBhvr>
                                        <p:cTn id="22" dur="10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000" fill="hold">
                                          <p:stCondLst>
                                            <p:cond delay="0"/>
                                          </p:stCondLst>
                                        </p:cTn>
                                        <p:tgtEl>
                                          <p:spTgt spid="7">
                                            <p:txEl>
                                              <p:pRg st="4" end="4"/>
                                            </p:txEl>
                                          </p:spTgt>
                                        </p:tgtEl>
                                        <p:attrNameLst>
                                          <p:attrName>style.visibility</p:attrName>
                                        </p:attrNameLst>
                                      </p:cBhvr>
                                      <p:to>
                                        <p:strVal val="visible"/>
                                      </p:to>
                                    </p:set>
                                    <p:animEffect transition="in" filter="checkerboard(across)">
                                      <p:cBhvr>
                                        <p:cTn id="27" dur="10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6222"/>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altLang="zh-CN"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3</a:t>
            </a:r>
            <a:endParaRPr kumimoji="0"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pic>
        <p:nvPicPr>
          <p:cNvPr id="2" name="图片 -2147482569"/>
          <p:cNvPicPr>
            <a:picLocks noChangeAspect="1"/>
          </p:cNvPicPr>
          <p:nvPr/>
        </p:nvPicPr>
        <p:blipFill>
          <a:blip r:embed="rId2"/>
          <a:stretch>
            <a:fillRect/>
          </a:stretch>
        </p:blipFill>
        <p:spPr>
          <a:xfrm>
            <a:off x="1093471" y="208160"/>
            <a:ext cx="1550035" cy="625750"/>
          </a:xfrm>
          <a:prstGeom prst="rect">
            <a:avLst/>
          </a:prstGeom>
          <a:noFill/>
          <a:ln w="9525">
            <a:noFill/>
          </a:ln>
        </p:spPr>
      </p:pic>
      <p:sp>
        <p:nvSpPr>
          <p:cNvPr id="100" name="文本框 99"/>
          <p:cNvSpPr txBox="1"/>
          <p:nvPr/>
        </p:nvSpPr>
        <p:spPr>
          <a:xfrm>
            <a:off x="2742565" y="434142"/>
            <a:ext cx="1941830"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考点二：电阻</a:t>
            </a:r>
          </a:p>
        </p:txBody>
      </p:sp>
      <p:sp>
        <p:nvSpPr>
          <p:cNvPr id="10" name="文本框 9"/>
          <p:cNvSpPr txBox="1"/>
          <p:nvPr/>
        </p:nvSpPr>
        <p:spPr>
          <a:xfrm>
            <a:off x="6010275" y="1121003"/>
            <a:ext cx="210820" cy="367938"/>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45719" tIns="45719" rIns="45719" bIns="45719" numCol="1" spcCol="38100" rtlCol="0" anchor="t" forceAA="0">
            <a:spAutoFit/>
          </a:bodyPr>
          <a:lstStyle/>
          <a:p>
            <a:pPr marL="0" marR="0" indent="0" algn="l" defTabSz="914400" rtl="0" fontAlgn="auto" latinLnBrk="1" hangingPunct="0">
              <a:lnSpc>
                <a:spcPct val="100000"/>
              </a:lnSpc>
              <a:spcBef>
                <a:spcPts val="0"/>
              </a:spcBef>
              <a:spcAft>
                <a:spcPts val="0"/>
              </a:spcAft>
              <a:buClrTx/>
              <a:buSzTx/>
              <a:buFontTx/>
              <a:buNone/>
            </a:pPr>
            <a:r>
              <a:rPr kumimoji="0" lang="en-US" altLang="zh-CN" sz="1800" b="0" i="0" u="none" strike="noStrike" cap="none" spc="0" normalizeH="0" baseline="0">
                <a:ln>
                  <a:noFill/>
                </a:ln>
                <a:solidFill>
                  <a:srgbClr val="FF0000"/>
                </a:solidFill>
                <a:effectLst>
                  <a:outerShdw blurRad="38100" dist="38100" dir="2700000" algn="tl">
                    <a:srgbClr val="000000">
                      <a:alpha val="43137"/>
                    </a:srgbClr>
                  </a:outerShdw>
                </a:effectLst>
                <a:uFillTx/>
                <a:latin typeface="微软雅黑" panose="020B0503020204020204" charset="-122"/>
                <a:ea typeface="微软雅黑" panose="020B0503020204020204" charset="-122"/>
                <a:cs typeface="Arial" panose="020B0604020202020204"/>
                <a:sym typeface="Arial" panose="020B0604020202020204"/>
              </a:rPr>
              <a:t>D</a:t>
            </a:r>
          </a:p>
        </p:txBody>
      </p:sp>
      <p:sp>
        <p:nvSpPr>
          <p:cNvPr id="7" name="文本框 6"/>
          <p:cNvSpPr txBox="1"/>
          <p:nvPr/>
        </p:nvSpPr>
        <p:spPr>
          <a:xfrm>
            <a:off x="327026" y="1000691"/>
            <a:ext cx="8668385" cy="2173893"/>
          </a:xfrm>
          <a:prstGeom prst="rect">
            <a:avLst/>
          </a:prstGeom>
          <a:noFill/>
          <a:ln w="9525">
            <a:noFill/>
          </a:ln>
        </p:spPr>
        <p:txBody>
          <a:bodyPr wrap="square">
            <a:spAutoFit/>
          </a:bodyPr>
          <a:lstStyle/>
          <a:p>
            <a:pPr marL="0" indent="0" algn="l" eaLnBrk="1" fontAlgn="auto" latinLnBrk="0" hangingPunct="1">
              <a:lnSpc>
                <a:spcPct val="150000"/>
              </a:lnSpc>
            </a:pPr>
            <a:r>
              <a:rPr lang="en-US" altLang="zh-CN" sz="1800" b="1">
                <a:solidFill>
                  <a:srgbClr val="000000"/>
                </a:solidFill>
                <a:latin typeface="微软雅黑" panose="020B0503020204020204" charset="-122"/>
                <a:ea typeface="微软雅黑" panose="020B0503020204020204" charset="-122"/>
                <a:cs typeface="微软雅黑" panose="020B0503020204020204" charset="-122"/>
              </a:rPr>
              <a:t>2.</a:t>
            </a:r>
            <a:r>
              <a:rPr lang="zh-CN" sz="1800" b="1">
                <a:solidFill>
                  <a:srgbClr val="000000"/>
                </a:solidFill>
                <a:latin typeface="微软雅黑" panose="020B0503020204020204" charset="-122"/>
                <a:ea typeface="微软雅黑" panose="020B0503020204020204" charset="-122"/>
                <a:cs typeface="微软雅黑" panose="020B0503020204020204" charset="-122"/>
              </a:rPr>
              <a:t>（2018•玉林）</a:t>
            </a:r>
            <a:r>
              <a:rPr lang="zh-CN" sz="1800" b="0">
                <a:solidFill>
                  <a:srgbClr val="000000"/>
                </a:solidFill>
                <a:latin typeface="微软雅黑" panose="020B0503020204020204" charset="-122"/>
                <a:ea typeface="微软雅黑" panose="020B0503020204020204" charset="-122"/>
                <a:cs typeface="微软雅黑" panose="020B0503020204020204" charset="-122"/>
              </a:rPr>
              <a:t>下列关于导体电阻的说法正确的是（　　）。</a:t>
            </a:r>
          </a:p>
          <a:p>
            <a:pPr marL="0" indent="0" algn="l" eaLnBrk="1" fontAlgn="auto" latinLnBrk="0" hangingPunct="1">
              <a:lnSpc>
                <a:spcPct val="150000"/>
              </a:lnSpc>
            </a:pPr>
            <a:r>
              <a:rPr lang="zh-CN" sz="1800" b="0">
                <a:solidFill>
                  <a:srgbClr val="000000"/>
                </a:solidFill>
                <a:latin typeface="微软雅黑" panose="020B0503020204020204" charset="-122"/>
                <a:ea typeface="微软雅黑" panose="020B0503020204020204" charset="-122"/>
                <a:cs typeface="微软雅黑" panose="020B0503020204020204" charset="-122"/>
              </a:rPr>
              <a:t>A．长度长的导体，电阻一定大；</a:t>
            </a:r>
          </a:p>
          <a:p>
            <a:pPr marL="0" indent="0" algn="l" eaLnBrk="1" fontAlgn="auto" latinLnBrk="0" hangingPunct="1">
              <a:lnSpc>
                <a:spcPct val="150000"/>
              </a:lnSpc>
            </a:pPr>
            <a:r>
              <a:rPr lang="zh-CN" sz="1800" b="0">
                <a:solidFill>
                  <a:srgbClr val="000000"/>
                </a:solidFill>
                <a:latin typeface="微软雅黑" panose="020B0503020204020204" charset="-122"/>
                <a:ea typeface="微软雅黑" panose="020B0503020204020204" charset="-122"/>
                <a:cs typeface="微软雅黑" panose="020B0503020204020204" charset="-122"/>
              </a:rPr>
              <a:t>B．横截面积大的导体，电阻一定小；</a:t>
            </a:r>
          </a:p>
          <a:p>
            <a:pPr marL="0" indent="0" algn="l" eaLnBrk="1" fontAlgn="auto" latinLnBrk="0" hangingPunct="1">
              <a:lnSpc>
                <a:spcPct val="150000"/>
              </a:lnSpc>
            </a:pPr>
            <a:r>
              <a:rPr lang="zh-CN" sz="1800" b="0">
                <a:solidFill>
                  <a:srgbClr val="000000"/>
                </a:solidFill>
                <a:latin typeface="微软雅黑" panose="020B0503020204020204" charset="-122"/>
                <a:ea typeface="微软雅黑" panose="020B0503020204020204" charset="-122"/>
                <a:cs typeface="微软雅黑" panose="020B0503020204020204" charset="-122"/>
              </a:rPr>
              <a:t>C．导体的电阻由其两端的电压和通过的电流来决定；</a:t>
            </a:r>
          </a:p>
          <a:p>
            <a:pPr marL="0" indent="0" algn="l" eaLnBrk="1" fontAlgn="auto" latinLnBrk="0" hangingPunct="1">
              <a:lnSpc>
                <a:spcPct val="150000"/>
              </a:lnSpc>
            </a:pPr>
            <a:r>
              <a:rPr lang="zh-CN" sz="1800" b="0">
                <a:solidFill>
                  <a:srgbClr val="000000"/>
                </a:solidFill>
                <a:latin typeface="微软雅黑" panose="020B0503020204020204" charset="-122"/>
                <a:ea typeface="微软雅黑" panose="020B0503020204020204" charset="-122"/>
                <a:cs typeface="微软雅黑" panose="020B0503020204020204" charset="-122"/>
              </a:rPr>
              <a:t>D．导体的电阻与导体的材料、长度和横截面积等因素有关</a:t>
            </a:r>
            <a:endParaRPr lang="zh-CN" altLang="en-US" sz="1800">
              <a:latin typeface="微软雅黑" panose="020B0503020204020204" charset="-122"/>
              <a:ea typeface="微软雅黑" panose="020B0503020204020204" charset="-122"/>
              <a:cs typeface="微软雅黑" panose="020B0503020204020204" charset="-122"/>
            </a:endParaRPr>
          </a:p>
        </p:txBody>
      </p:sp>
    </p:spTree>
    <p:extLst>
      <p:ext uri="{BB962C8B-B14F-4D97-AF65-F5344CB8AC3E}">
        <p14:creationId xmlns:p14="http://schemas.microsoft.com/office/powerpoint/2010/main" val="2777516954"/>
      </p:ext>
    </p:extLst>
  </p:cSld>
  <p:clrMapOvr>
    <a:masterClrMapping/>
  </p:clrMapOvr>
  <p:transition spd="med" advTm="2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000" fill="hold">
                                          <p:stCondLst>
                                            <p:cond delay="0"/>
                                          </p:stCondLst>
                                        </p:cTn>
                                        <p:tgtEl>
                                          <p:spTgt spid="7"/>
                                        </p:tgtEl>
                                        <p:attrNameLst>
                                          <p:attrName>style.visibility</p:attrName>
                                        </p:attrNameLst>
                                      </p:cBhvr>
                                      <p:to>
                                        <p:strVal val="visible"/>
                                      </p:to>
                                    </p:set>
                                    <p:animEffect transition="in" filter="checkerboard(across)">
                                      <p:cBhvr>
                                        <p:cTn id="7" dur="1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000" fill="hold">
                                          <p:stCondLst>
                                            <p:cond delay="0"/>
                                          </p:stCondLst>
                                        </p:cTn>
                                        <p:tgtEl>
                                          <p:spTgt spid="10"/>
                                        </p:tgtEl>
                                        <p:attrNameLst>
                                          <p:attrName>style.visibility</p:attrName>
                                        </p:attrNameLst>
                                      </p:cBhvr>
                                      <p:to>
                                        <p:strVal val="visible"/>
                                      </p:to>
                                    </p:set>
                                    <p:animEffect transition="in" filter="checkerboard(across)">
                                      <p:cBhvr>
                                        <p:cTn id="12"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6222"/>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altLang="zh-CN"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3</a:t>
            </a:r>
            <a:endParaRPr kumimoji="0"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pic>
        <p:nvPicPr>
          <p:cNvPr id="2" name="图片 -2147482569"/>
          <p:cNvPicPr>
            <a:picLocks noChangeAspect="1"/>
          </p:cNvPicPr>
          <p:nvPr/>
        </p:nvPicPr>
        <p:blipFill>
          <a:blip r:embed="rId2"/>
          <a:stretch>
            <a:fillRect/>
          </a:stretch>
        </p:blipFill>
        <p:spPr>
          <a:xfrm>
            <a:off x="1093471" y="208160"/>
            <a:ext cx="1550035" cy="625750"/>
          </a:xfrm>
          <a:prstGeom prst="rect">
            <a:avLst/>
          </a:prstGeom>
          <a:noFill/>
          <a:ln w="9525">
            <a:noFill/>
          </a:ln>
        </p:spPr>
      </p:pic>
      <p:sp>
        <p:nvSpPr>
          <p:cNvPr id="100" name="文本框 99"/>
          <p:cNvSpPr txBox="1"/>
          <p:nvPr/>
        </p:nvSpPr>
        <p:spPr>
          <a:xfrm>
            <a:off x="2742565" y="434142"/>
            <a:ext cx="1941830"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考点二：电阻</a:t>
            </a:r>
          </a:p>
        </p:txBody>
      </p:sp>
      <p:sp>
        <p:nvSpPr>
          <p:cNvPr id="3" name="文本框 2"/>
          <p:cNvSpPr txBox="1"/>
          <p:nvPr/>
        </p:nvSpPr>
        <p:spPr>
          <a:xfrm>
            <a:off x="327025" y="1000691"/>
            <a:ext cx="8735060" cy="3423483"/>
          </a:xfrm>
          <a:prstGeom prst="rect">
            <a:avLst/>
          </a:prstGeom>
          <a:noFill/>
          <a:ln w="9525">
            <a:noFill/>
          </a:ln>
        </p:spPr>
        <p:txBody>
          <a:bodyPr wrap="square">
            <a:spAutoFit/>
          </a:bodyPr>
          <a:lstStyle/>
          <a:p>
            <a:pPr marL="0" indent="0" algn="l" eaLnBrk="1" fontAlgn="auto" latinLnBrk="0" hangingPunct="1">
              <a:lnSpc>
                <a:spcPct val="150000"/>
              </a:lnSpc>
            </a:pPr>
            <a:r>
              <a:rPr lang="zh-CN" sz="1800">
                <a:solidFill>
                  <a:srgbClr val="1116CC"/>
                </a:solidFill>
                <a:latin typeface="微软雅黑" panose="020B0503020204020204" charset="-122"/>
                <a:ea typeface="微软雅黑" panose="020B0503020204020204" charset="-122"/>
                <a:cs typeface="微软雅黑" panose="020B0503020204020204" charset="-122"/>
                <a:sym typeface="+mn-ea"/>
              </a:rPr>
              <a:t>【点睛】导体的电阻是导体的一种性质，反映了导体对电流阻碍作用的大小；电阻大小与导体的材料、长度、横截面积有关；还受温度的影响；与导体中的电流、导体两端的电压大小无关。深入理解电阻的概念及影响电阻大小的因素是解答此题的关键。</a:t>
            </a:r>
          </a:p>
          <a:p>
            <a:pPr marL="0" indent="0" algn="l" eaLnBrk="1" fontAlgn="auto" latinLnBrk="0" hangingPunct="1">
              <a:lnSpc>
                <a:spcPct val="150000"/>
              </a:lnSpc>
            </a:pPr>
            <a:r>
              <a:rPr lang="zh-CN" sz="1800" b="0">
                <a:solidFill>
                  <a:srgbClr val="FF0000"/>
                </a:solidFill>
                <a:latin typeface="微软雅黑" panose="020B0503020204020204" charset="-122"/>
                <a:ea typeface="微软雅黑" panose="020B0503020204020204" charset="-122"/>
                <a:cs typeface="微软雅黑" panose="020B0503020204020204" charset="-122"/>
              </a:rPr>
              <a:t>【解析】ABD、导体的电阻由导体的长度、横截面积、材料和温度决定；在相同条件下，长度长的导体，其电阻大；在相同条件下，横截面积大的导体，其电阻小；故AB错误，D正确；</a:t>
            </a:r>
          </a:p>
          <a:p>
            <a:pPr marL="0" indent="0" algn="l" eaLnBrk="1" fontAlgn="auto" latinLnBrk="0" hangingPunct="1">
              <a:lnSpc>
                <a:spcPct val="150000"/>
              </a:lnSpc>
            </a:pPr>
            <a:r>
              <a:rPr lang="zh-CN" sz="1800" b="0">
                <a:solidFill>
                  <a:srgbClr val="FF0000"/>
                </a:solidFill>
                <a:latin typeface="微软雅黑" panose="020B0503020204020204" charset="-122"/>
                <a:ea typeface="微软雅黑" panose="020B0503020204020204" charset="-122"/>
                <a:cs typeface="微软雅黑" panose="020B0503020204020204" charset="-122"/>
              </a:rPr>
              <a:t>C、导体的电阻是导体的一种性质，反映了导体对电流阻碍作用的大小；导体的电阻与导体两端电压和通过的电流无关；故C错误。故选D。</a:t>
            </a:r>
            <a:endParaRPr lang="zh-CN" altLang="en-US" sz="1800" b="0">
              <a:solidFill>
                <a:srgbClr val="FF0000"/>
              </a:solidFill>
              <a:latin typeface="微软雅黑" panose="020B0503020204020204" charset="-122"/>
              <a:ea typeface="微软雅黑" panose="020B0503020204020204" charset="-122"/>
              <a:cs typeface="微软雅黑" panose="020B0503020204020204" charset="-122"/>
            </a:endParaRPr>
          </a:p>
        </p:txBody>
      </p:sp>
    </p:spTree>
    <p:extLst>
      <p:ext uri="{BB962C8B-B14F-4D97-AF65-F5344CB8AC3E}">
        <p14:creationId xmlns:p14="http://schemas.microsoft.com/office/powerpoint/2010/main" val="2080953414"/>
      </p:ext>
    </p:extLst>
  </p:cSld>
  <p:clrMapOvr>
    <a:masterClrMapping/>
  </p:clrMapOvr>
  <p:transition spd="med" advTm="2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000" fill="hold">
                                          <p:stCondLst>
                                            <p:cond delay="0"/>
                                          </p:stCondLst>
                                        </p:cTn>
                                        <p:tgtEl>
                                          <p:spTgt spid="3">
                                            <p:txEl>
                                              <p:pRg st="0" end="0"/>
                                            </p:txEl>
                                          </p:spTgt>
                                        </p:tgtEl>
                                        <p:attrNameLst>
                                          <p:attrName>style.visibility</p:attrName>
                                        </p:attrNameLst>
                                      </p:cBhvr>
                                      <p:to>
                                        <p:strVal val="visible"/>
                                      </p:to>
                                    </p:set>
                                    <p:animEffect transition="in" filter="checkerboard(across)">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000" fill="hold">
                                          <p:stCondLst>
                                            <p:cond delay="0"/>
                                          </p:stCondLst>
                                        </p:cTn>
                                        <p:tgtEl>
                                          <p:spTgt spid="3">
                                            <p:txEl>
                                              <p:pRg st="1" end="1"/>
                                            </p:txEl>
                                          </p:spTgt>
                                        </p:tgtEl>
                                        <p:attrNameLst>
                                          <p:attrName>style.visibility</p:attrName>
                                        </p:attrNameLst>
                                      </p:cBhvr>
                                      <p:to>
                                        <p:strVal val="visible"/>
                                      </p:to>
                                    </p:set>
                                    <p:animEffect transition="in" filter="checkerboard(across)">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000" fill="hold">
                                          <p:stCondLst>
                                            <p:cond delay="0"/>
                                          </p:stCondLst>
                                        </p:cTn>
                                        <p:tgtEl>
                                          <p:spTgt spid="3">
                                            <p:txEl>
                                              <p:pRg st="2" end="2"/>
                                            </p:txEl>
                                          </p:spTgt>
                                        </p:tgtEl>
                                        <p:attrNameLst>
                                          <p:attrName>style.visibility</p:attrName>
                                        </p:attrNameLst>
                                      </p:cBhvr>
                                      <p:to>
                                        <p:strVal val="visible"/>
                                      </p:to>
                                    </p:set>
                                    <p:animEffect transition="in" filter="checkerboard(across)">
                                      <p:cBhvr>
                                        <p:cTn id="17"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6222"/>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altLang="zh-CN"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3</a:t>
            </a:r>
            <a:endParaRPr kumimoji="0"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pic>
        <p:nvPicPr>
          <p:cNvPr id="2" name="图片 -2147482569"/>
          <p:cNvPicPr>
            <a:picLocks noChangeAspect="1"/>
          </p:cNvPicPr>
          <p:nvPr/>
        </p:nvPicPr>
        <p:blipFill>
          <a:blip r:embed="rId2"/>
          <a:stretch>
            <a:fillRect/>
          </a:stretch>
        </p:blipFill>
        <p:spPr>
          <a:xfrm>
            <a:off x="1093471" y="208160"/>
            <a:ext cx="1550035" cy="625750"/>
          </a:xfrm>
          <a:prstGeom prst="rect">
            <a:avLst/>
          </a:prstGeom>
          <a:noFill/>
          <a:ln w="9525">
            <a:noFill/>
          </a:ln>
        </p:spPr>
      </p:pic>
      <p:sp>
        <p:nvSpPr>
          <p:cNvPr id="100" name="文本框 99"/>
          <p:cNvSpPr txBox="1"/>
          <p:nvPr/>
        </p:nvSpPr>
        <p:spPr>
          <a:xfrm>
            <a:off x="2742565" y="434142"/>
            <a:ext cx="1941830"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考点二：电阻</a:t>
            </a:r>
          </a:p>
        </p:txBody>
      </p:sp>
      <p:sp>
        <p:nvSpPr>
          <p:cNvPr id="10" name="文本框 9"/>
          <p:cNvSpPr txBox="1"/>
          <p:nvPr/>
        </p:nvSpPr>
        <p:spPr>
          <a:xfrm>
            <a:off x="4684395" y="2171984"/>
            <a:ext cx="1021080" cy="336746"/>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45719" tIns="45719" rIns="45719" bIns="45719" numCol="1" spcCol="38100" rtlCol="0" anchor="t" forceAA="0">
            <a:spAutoFit/>
          </a:bodyPr>
          <a:lstStyle/>
          <a:p>
            <a:pPr marL="0" marR="0" indent="0" algn="l" defTabSz="914400" rtl="0" fontAlgn="auto" latinLnBrk="1" hangingPunct="0">
              <a:lnSpc>
                <a:spcPct val="100000"/>
              </a:lnSpc>
              <a:spcBef>
                <a:spcPts val="0"/>
              </a:spcBef>
              <a:spcAft>
                <a:spcPts val="0"/>
              </a:spcAft>
              <a:buClrTx/>
              <a:buSzTx/>
              <a:buFontTx/>
              <a:buNone/>
            </a:pPr>
            <a:r>
              <a:rPr kumimoji="0" lang="zh-CN" altLang="en-US" sz="1600" b="0" i="0" u="none" strike="noStrike" cap="none" spc="0" normalizeH="0" baseline="0">
                <a:ln>
                  <a:noFill/>
                </a:ln>
                <a:solidFill>
                  <a:srgbClr val="FF0000"/>
                </a:solidFill>
                <a:effectLst>
                  <a:outerShdw blurRad="38100" dist="38100" dir="2700000" algn="tl">
                    <a:srgbClr val="000000">
                      <a:alpha val="43137"/>
                    </a:srgbClr>
                  </a:outerShdw>
                </a:effectLst>
                <a:uFillTx/>
                <a:latin typeface="微软雅黑" panose="020B0503020204020204" charset="-122"/>
                <a:ea typeface="微软雅黑" panose="020B0503020204020204" charset="-122"/>
                <a:cs typeface="Arial" panose="020B0604020202020204"/>
                <a:sym typeface="Arial" panose="020B0604020202020204"/>
              </a:rPr>
              <a:t>导体长度</a:t>
            </a:r>
          </a:p>
        </p:txBody>
      </p:sp>
      <p:pic>
        <p:nvPicPr>
          <p:cNvPr id="7" name="图片 -2147481945" descr=" "/>
          <p:cNvPicPr>
            <a:picLocks noChangeAspect="1"/>
          </p:cNvPicPr>
          <p:nvPr/>
        </p:nvPicPr>
        <p:blipFill>
          <a:blip r:embed="rId3"/>
          <a:stretch>
            <a:fillRect/>
          </a:stretch>
        </p:blipFill>
        <p:spPr>
          <a:xfrm>
            <a:off x="5899150" y="2075224"/>
            <a:ext cx="3185160" cy="993052"/>
          </a:xfrm>
          <a:prstGeom prst="rect">
            <a:avLst/>
          </a:prstGeom>
          <a:noFill/>
          <a:ln w="9525">
            <a:noFill/>
          </a:ln>
        </p:spPr>
      </p:pic>
      <p:sp>
        <p:nvSpPr>
          <p:cNvPr id="3" name="文本框 2"/>
          <p:cNvSpPr txBox="1"/>
          <p:nvPr/>
        </p:nvSpPr>
        <p:spPr>
          <a:xfrm>
            <a:off x="327026" y="1000691"/>
            <a:ext cx="8757285" cy="4164453"/>
          </a:xfrm>
          <a:prstGeom prst="rect">
            <a:avLst/>
          </a:prstGeom>
          <a:noFill/>
          <a:ln w="9525">
            <a:noFill/>
          </a:ln>
        </p:spPr>
        <p:txBody>
          <a:bodyPr wrap="square">
            <a:spAutoFit/>
          </a:bodyPr>
          <a:lstStyle/>
          <a:p>
            <a:pPr marL="0" indent="0" algn="l" eaLnBrk="1" fontAlgn="auto" latinLnBrk="0" hangingPunct="1">
              <a:lnSpc>
                <a:spcPct val="150000"/>
              </a:lnSpc>
            </a:pPr>
            <a:r>
              <a:rPr lang="en-US" sz="1600" b="0">
                <a:solidFill>
                  <a:srgbClr val="000000"/>
                </a:solidFill>
                <a:latin typeface="微软雅黑" panose="020B0503020204020204" charset="-122"/>
                <a:ea typeface="微软雅黑" panose="020B0503020204020204" charset="-122"/>
                <a:cs typeface="微软雅黑" panose="020B0503020204020204" charset="-122"/>
              </a:rPr>
              <a:t>3.</a:t>
            </a:r>
            <a:r>
              <a:rPr lang="zh-CN" sz="1600" b="1">
                <a:latin typeface="微软雅黑" panose="020B0503020204020204" charset="-122"/>
                <a:ea typeface="微软雅黑" panose="020B0503020204020204" charset="-122"/>
                <a:cs typeface="微软雅黑" panose="020B0503020204020204" charset="-122"/>
              </a:rPr>
              <a:t>（2018•湖州）</a:t>
            </a:r>
            <a:r>
              <a:rPr lang="zh-CN" sz="1600" b="0">
                <a:latin typeface="微软雅黑" panose="020B0503020204020204" charset="-122"/>
                <a:ea typeface="微软雅黑" panose="020B0503020204020204" charset="-122"/>
                <a:cs typeface="微软雅黑" panose="020B0503020204020204" charset="-122"/>
              </a:rPr>
              <a:t>某科学兴趣小组在探究影响导体电阻大小及灯泡亮暗的因素时。做了如甲图所示的实验：将鳄鱼夹从较长的镍铬合金丝的A端逐渐滑向B端时，发现电流表示数逐渐增大，同灯泡逐渐变亮。</a:t>
            </a:r>
          </a:p>
          <a:p>
            <a:pPr marL="0" indent="0" algn="l" eaLnBrk="1" fontAlgn="auto" latinLnBrk="0" hangingPunct="1">
              <a:lnSpc>
                <a:spcPct val="150000"/>
              </a:lnSpc>
            </a:pPr>
            <a:r>
              <a:rPr lang="zh-CN" sz="1600" b="0">
                <a:latin typeface="微软雅黑" panose="020B0503020204020204" charset="-122"/>
                <a:ea typeface="微软雅黑" panose="020B0503020204020204" charset="-122"/>
                <a:cs typeface="微软雅黑" panose="020B0503020204020204" charset="-122"/>
              </a:rPr>
              <a:t>（1）通过实验可得出结论：导体的电阻大小与</a:t>
            </a:r>
            <a:r>
              <a:rPr lang="zh-CN" sz="1600" b="0" u="sng">
                <a:latin typeface="微软雅黑" panose="020B0503020204020204" charset="-122"/>
                <a:ea typeface="微软雅黑" panose="020B0503020204020204" charset="-122"/>
                <a:cs typeface="微软雅黑" panose="020B0503020204020204" charset="-122"/>
              </a:rPr>
              <a:t>　</a:t>
            </a:r>
            <a:r>
              <a:rPr lang="en-US" sz="1600" b="0" u="sng">
                <a:latin typeface="微软雅黑" panose="020B0503020204020204" charset="-122"/>
                <a:ea typeface="微软雅黑" panose="020B0503020204020204" charset="-122"/>
                <a:cs typeface="微软雅黑" panose="020B0503020204020204" charset="-122"/>
              </a:rPr>
              <a:t>   </a:t>
            </a:r>
            <a:r>
              <a:rPr lang="zh-CN" sz="1600" b="0" u="sng">
                <a:latin typeface="微软雅黑" panose="020B0503020204020204" charset="-122"/>
                <a:ea typeface="微软雅黑" panose="020B0503020204020204" charset="-122"/>
                <a:cs typeface="微软雅黑" panose="020B0503020204020204" charset="-122"/>
              </a:rPr>
              <a:t>　        </a:t>
            </a:r>
            <a:r>
              <a:rPr lang="zh-CN" sz="1600" b="0">
                <a:latin typeface="微软雅黑" panose="020B0503020204020204" charset="-122"/>
                <a:ea typeface="微软雅黑" panose="020B0503020204020204" charset="-122"/>
                <a:cs typeface="微软雅黑" panose="020B0503020204020204" charset="-122"/>
              </a:rPr>
              <a:t>有</a:t>
            </a:r>
          </a:p>
          <a:p>
            <a:pPr marL="0" indent="0" algn="l" eaLnBrk="1" fontAlgn="auto" latinLnBrk="0" hangingPunct="1">
              <a:lnSpc>
                <a:spcPct val="150000"/>
              </a:lnSpc>
            </a:pPr>
            <a:r>
              <a:rPr lang="zh-CN" sz="1600" b="0">
                <a:latin typeface="微软雅黑" panose="020B0503020204020204" charset="-122"/>
                <a:ea typeface="微软雅黑" panose="020B0503020204020204" charset="-122"/>
                <a:cs typeface="微软雅黑" panose="020B0503020204020204" charset="-122"/>
              </a:rPr>
              <a:t>关；灯泡的亮暗与通过灯泡的电流大小有关。</a:t>
            </a:r>
          </a:p>
          <a:p>
            <a:pPr marL="0" indent="0" algn="l" eaLnBrk="1" fontAlgn="auto" latinLnBrk="0" hangingPunct="1">
              <a:lnSpc>
                <a:spcPct val="150000"/>
              </a:lnSpc>
            </a:pPr>
            <a:r>
              <a:rPr lang="zh-CN" sz="1600" b="0">
                <a:latin typeface="微软雅黑" panose="020B0503020204020204" charset="-122"/>
                <a:ea typeface="微软雅黑" panose="020B0503020204020204" charset="-122"/>
                <a:cs typeface="微软雅黑" panose="020B0503020204020204" charset="-122"/>
              </a:rPr>
              <a:t>（2）小明认为决定灯泡亮暗的因素只是电流大小，请你设计</a:t>
            </a:r>
          </a:p>
          <a:p>
            <a:pPr marL="0" indent="0" algn="l" eaLnBrk="1" fontAlgn="auto" latinLnBrk="0" hangingPunct="1">
              <a:lnSpc>
                <a:spcPct val="150000"/>
              </a:lnSpc>
            </a:pPr>
            <a:r>
              <a:rPr lang="zh-CN" sz="1600" b="0">
                <a:latin typeface="微软雅黑" panose="020B0503020204020204" charset="-122"/>
                <a:ea typeface="微软雅黑" panose="020B0503020204020204" charset="-122"/>
                <a:cs typeface="微软雅黑" panose="020B0503020204020204" charset="-122"/>
              </a:rPr>
              <a:t>一个实验来否定小明的观点（只需在相应的方框内画出电路图）。</a:t>
            </a:r>
          </a:p>
          <a:p>
            <a:pPr marL="0" indent="0" algn="l" eaLnBrk="1" fontAlgn="auto" latinLnBrk="0" hangingPunct="1">
              <a:lnSpc>
                <a:spcPct val="150000"/>
              </a:lnSpc>
            </a:pPr>
            <a:r>
              <a:rPr lang="zh-CN" sz="1600" b="0">
                <a:latin typeface="微软雅黑" panose="020B0503020204020204" charset="-122"/>
                <a:ea typeface="微软雅黑" panose="020B0503020204020204" charset="-122"/>
                <a:cs typeface="微软雅黑" panose="020B0503020204020204" charset="-122"/>
              </a:rPr>
              <a:t>实验材料：两个不同规恪的灯泡</a:t>
            </a:r>
            <a:r>
              <a:rPr lang="en-US" sz="1600" b="0">
                <a:latin typeface="微软雅黑" panose="020B0503020204020204" charset="-122"/>
                <a:ea typeface="微软雅黑" panose="020B0503020204020204" charset="-122"/>
                <a:cs typeface="微软雅黑" panose="020B0503020204020204" charset="-122"/>
              </a:rPr>
              <a:t>L</a:t>
            </a:r>
            <a:r>
              <a:rPr lang="en-US" sz="1600" b="0" baseline="-25000">
                <a:latin typeface="微软雅黑" panose="020B0503020204020204" charset="-122"/>
                <a:ea typeface="微软雅黑" panose="020B0503020204020204" charset="-122"/>
                <a:cs typeface="微软雅黑" panose="020B0503020204020204" charset="-122"/>
              </a:rPr>
              <a:t>1</a:t>
            </a:r>
            <a:r>
              <a:rPr lang="zh-CN" sz="1600" b="0">
                <a:latin typeface="微软雅黑" panose="020B0503020204020204" charset="-122"/>
                <a:ea typeface="微软雅黑" panose="020B0503020204020204" charset="-122"/>
                <a:cs typeface="微软雅黑" panose="020B0503020204020204" charset="-122"/>
              </a:rPr>
              <a:t>和</a:t>
            </a:r>
            <a:r>
              <a:rPr lang="en-US" sz="1600" b="0">
                <a:latin typeface="微软雅黑" panose="020B0503020204020204" charset="-122"/>
                <a:ea typeface="微软雅黑" panose="020B0503020204020204" charset="-122"/>
                <a:cs typeface="微软雅黑" panose="020B0503020204020204" charset="-122"/>
              </a:rPr>
              <a:t>L</a:t>
            </a:r>
            <a:r>
              <a:rPr lang="en-US" sz="1600" b="0" baseline="-25000">
                <a:latin typeface="微软雅黑" panose="020B0503020204020204" charset="-122"/>
                <a:ea typeface="微软雅黑" panose="020B0503020204020204" charset="-122"/>
                <a:cs typeface="微软雅黑" panose="020B0503020204020204" charset="-122"/>
              </a:rPr>
              <a:t>2</a:t>
            </a:r>
            <a:r>
              <a:rPr lang="zh-CN" sz="1600" b="0">
                <a:latin typeface="微软雅黑" panose="020B0503020204020204" charset="-122"/>
                <a:ea typeface="微软雅黑" panose="020B0503020204020204" charset="-122"/>
                <a:cs typeface="微软雅黑" panose="020B0503020204020204" charset="-122"/>
              </a:rPr>
              <a:t>，电泡组、开关S及导线若干。</a:t>
            </a:r>
          </a:p>
          <a:p>
            <a:pPr marL="0" indent="0" algn="l" eaLnBrk="1" fontAlgn="auto" latinLnBrk="0" hangingPunct="1">
              <a:lnSpc>
                <a:spcPct val="150000"/>
              </a:lnSpc>
            </a:pPr>
            <a:r>
              <a:rPr lang="zh-CN" sz="1600" b="0">
                <a:latin typeface="微软雅黑" panose="020B0503020204020204" charset="-122"/>
                <a:ea typeface="微软雅黑" panose="020B0503020204020204" charset="-122"/>
                <a:cs typeface="微软雅黑" panose="020B0503020204020204" charset="-122"/>
              </a:rPr>
              <a:t>（3）接下来，小明又做了如下实验：将整条镍合金丝AB接入电路，闭合开关，然后用大功率吹风机先对镍铬合金丝吹一段时间热风，再改用冷风档对镍铬合金吹冷风。在整个过程中观察电流表示数的变化情况，小明所做的这一实验基于的假设是</a:t>
            </a:r>
            <a:r>
              <a:rPr lang="zh-CN" sz="1600" b="0" u="sng">
                <a:latin typeface="微软雅黑" panose="020B0503020204020204" charset="-122"/>
                <a:ea typeface="微软雅黑" panose="020B0503020204020204" charset="-122"/>
                <a:cs typeface="微软雅黑" panose="020B0503020204020204" charset="-122"/>
              </a:rPr>
              <a:t>　</a:t>
            </a:r>
            <a:r>
              <a:rPr lang="en-US" sz="1600" b="0" u="sng">
                <a:latin typeface="微软雅黑" panose="020B0503020204020204" charset="-122"/>
                <a:ea typeface="微软雅黑" panose="020B0503020204020204" charset="-122"/>
                <a:cs typeface="微软雅黑" panose="020B0503020204020204" charset="-122"/>
              </a:rPr>
              <a:t>                       </a:t>
            </a:r>
            <a:r>
              <a:rPr lang="zh-CN" sz="1600" b="0" u="sng">
                <a:latin typeface="微软雅黑" panose="020B0503020204020204" charset="-122"/>
                <a:ea typeface="微软雅黑" panose="020B0503020204020204" charset="-122"/>
                <a:cs typeface="微软雅黑" panose="020B0503020204020204" charset="-122"/>
              </a:rPr>
              <a:t>　</a:t>
            </a:r>
            <a:r>
              <a:rPr lang="zh-CN" sz="1600" b="0">
                <a:latin typeface="微软雅黑" panose="020B0503020204020204" charset="-122"/>
                <a:ea typeface="微软雅黑" panose="020B0503020204020204" charset="-122"/>
                <a:cs typeface="微软雅黑" panose="020B0503020204020204" charset="-122"/>
              </a:rPr>
              <a:t>。</a:t>
            </a:r>
            <a:endParaRPr lang="zh-CN" altLang="en-US" sz="1600">
              <a:latin typeface="微软雅黑" panose="020B0503020204020204" charset="-122"/>
              <a:ea typeface="微软雅黑" panose="020B0503020204020204" charset="-122"/>
              <a:cs typeface="微软雅黑" panose="020B0503020204020204" charset="-122"/>
            </a:endParaRPr>
          </a:p>
        </p:txBody>
      </p:sp>
      <p:sp>
        <p:nvSpPr>
          <p:cNvPr id="4" name="文本框 3"/>
          <p:cNvSpPr txBox="1"/>
          <p:nvPr/>
        </p:nvSpPr>
        <p:spPr>
          <a:xfrm>
            <a:off x="5284471" y="4708086"/>
            <a:ext cx="2320925" cy="336746"/>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45719" tIns="45719" rIns="45719" bIns="45719" numCol="1" spcCol="38100" rtlCol="0" anchor="t" forceAA="0">
            <a:spAutoFit/>
          </a:bodyPr>
          <a:lstStyle/>
          <a:p>
            <a:pPr marL="0" marR="0" indent="0" algn="l" defTabSz="914400" rtl="0" fontAlgn="auto" latinLnBrk="1" hangingPunct="0">
              <a:lnSpc>
                <a:spcPct val="100000"/>
              </a:lnSpc>
              <a:spcBef>
                <a:spcPts val="0"/>
              </a:spcBef>
              <a:spcAft>
                <a:spcPts val="0"/>
              </a:spcAft>
              <a:buClrTx/>
              <a:buSzTx/>
              <a:buFontTx/>
              <a:buNone/>
            </a:pPr>
            <a:r>
              <a:rPr kumimoji="0" lang="zh-CN" altLang="en-US" sz="1600" b="0" i="0" u="none" strike="noStrike" cap="none" spc="0" normalizeH="0" baseline="0">
                <a:ln>
                  <a:noFill/>
                </a:ln>
                <a:solidFill>
                  <a:srgbClr val="FF0000"/>
                </a:solidFill>
                <a:effectLst>
                  <a:outerShdw blurRad="38100" dist="38100" dir="2700000" algn="tl">
                    <a:srgbClr val="000000">
                      <a:alpha val="43137"/>
                    </a:srgbClr>
                  </a:outerShdw>
                </a:effectLst>
                <a:uFillTx/>
                <a:latin typeface="微软雅黑" panose="020B0503020204020204" charset="-122"/>
                <a:ea typeface="微软雅黑" panose="020B0503020204020204" charset="-122"/>
                <a:cs typeface="Arial" panose="020B0604020202020204"/>
                <a:sym typeface="Arial" panose="020B0604020202020204"/>
              </a:rPr>
              <a:t>导体的电阻与温度有关</a:t>
            </a:r>
          </a:p>
        </p:txBody>
      </p:sp>
    </p:spTree>
    <p:extLst>
      <p:ext uri="{BB962C8B-B14F-4D97-AF65-F5344CB8AC3E}">
        <p14:creationId xmlns:p14="http://schemas.microsoft.com/office/powerpoint/2010/main" val="2904824372"/>
      </p:ext>
    </p:extLst>
  </p:cSld>
  <p:clrMapOvr>
    <a:masterClrMapping/>
  </p:clrMapOvr>
  <p:transition spd="med" advTm="2000"/>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6222"/>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altLang="zh-CN"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3</a:t>
            </a:r>
            <a:endParaRPr kumimoji="0"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pic>
        <p:nvPicPr>
          <p:cNvPr id="2" name="图片 -2147482569"/>
          <p:cNvPicPr>
            <a:picLocks noChangeAspect="1"/>
          </p:cNvPicPr>
          <p:nvPr/>
        </p:nvPicPr>
        <p:blipFill>
          <a:blip r:embed="rId2"/>
          <a:stretch>
            <a:fillRect/>
          </a:stretch>
        </p:blipFill>
        <p:spPr>
          <a:xfrm>
            <a:off x="1093471" y="208160"/>
            <a:ext cx="1550035" cy="625750"/>
          </a:xfrm>
          <a:prstGeom prst="rect">
            <a:avLst/>
          </a:prstGeom>
          <a:noFill/>
          <a:ln w="9525">
            <a:noFill/>
          </a:ln>
        </p:spPr>
      </p:pic>
      <p:sp>
        <p:nvSpPr>
          <p:cNvPr id="100" name="文本框 99"/>
          <p:cNvSpPr txBox="1"/>
          <p:nvPr/>
        </p:nvSpPr>
        <p:spPr>
          <a:xfrm>
            <a:off x="2742565" y="434142"/>
            <a:ext cx="1941830"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考点二：电阻</a:t>
            </a:r>
          </a:p>
        </p:txBody>
      </p:sp>
      <p:sp>
        <p:nvSpPr>
          <p:cNvPr id="9" name="文本框 8"/>
          <p:cNvSpPr txBox="1"/>
          <p:nvPr/>
        </p:nvSpPr>
        <p:spPr>
          <a:xfrm>
            <a:off x="327025" y="1156015"/>
            <a:ext cx="8601710" cy="1757575"/>
          </a:xfrm>
          <a:prstGeom prst="rect">
            <a:avLst/>
          </a:prstGeom>
          <a:noFill/>
          <a:ln w="9525">
            <a:noFill/>
          </a:ln>
        </p:spPr>
        <p:txBody>
          <a:bodyPr wrap="square">
            <a:spAutoFit/>
          </a:bodyPr>
          <a:lstStyle/>
          <a:p>
            <a:pPr marL="0" indent="0" algn="l" eaLnBrk="1" fontAlgn="auto" latinLnBrk="0" hangingPunct="1">
              <a:lnSpc>
                <a:spcPct val="150000"/>
              </a:lnSpc>
            </a:pPr>
            <a:r>
              <a:rPr lang="zh-CN" sz="1800" b="0">
                <a:solidFill>
                  <a:srgbClr val="1116CC"/>
                </a:solidFill>
                <a:latin typeface="微软雅黑" panose="020B0503020204020204" charset="-122"/>
                <a:ea typeface="微软雅黑" panose="020B0503020204020204" charset="-122"/>
                <a:cs typeface="微软雅黑" panose="020B0503020204020204" charset="-122"/>
              </a:rPr>
              <a:t>【点睛】（1）将鳄鱼夹从较长的镍铬合金丝的A端逐渐滑向B端时，AB接入电路的长度发生了变化，据此分析；（2）探究决定灯泡亮暗的因素只与电流有关，应控制电流相同；（3）导体的电阻与温度有关。本题考查了探究影响电阻大小因素的实验，利用好控制变量法是解题的关键。</a:t>
            </a:r>
            <a:endParaRPr lang="zh-CN" altLang="en-US" sz="1800" b="0">
              <a:solidFill>
                <a:srgbClr val="1116CC"/>
              </a:solidFill>
              <a:latin typeface="微软雅黑" panose="020B0503020204020204" charset="-122"/>
              <a:ea typeface="微软雅黑" panose="020B0503020204020204" charset="-122"/>
              <a:cs typeface="微软雅黑" panose="020B0503020204020204" charset="-122"/>
            </a:endParaRPr>
          </a:p>
        </p:txBody>
      </p:sp>
    </p:spTree>
    <p:extLst>
      <p:ext uri="{BB962C8B-B14F-4D97-AF65-F5344CB8AC3E}">
        <p14:creationId xmlns:p14="http://schemas.microsoft.com/office/powerpoint/2010/main" val="4087859410"/>
      </p:ext>
    </p:extLst>
  </p:cSld>
  <p:clrMapOvr>
    <a:masterClrMapping/>
  </p:clrMapOvr>
  <p:transition spd="med" advTm="2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000" fill="hold">
                                          <p:stCondLst>
                                            <p:cond delay="0"/>
                                          </p:stCondLst>
                                        </p:cTn>
                                        <p:tgtEl>
                                          <p:spTgt spid="9"/>
                                        </p:tgtEl>
                                        <p:attrNameLst>
                                          <p:attrName>style.visibility</p:attrName>
                                        </p:attrNameLst>
                                      </p:cBhvr>
                                      <p:to>
                                        <p:strVal val="visible"/>
                                      </p:to>
                                    </p:set>
                                    <p:animEffect transition="in" filter="checkerboard(across)">
                                      <p:cBhvr>
                                        <p:cTn id="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6222"/>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altLang="zh-CN"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3</a:t>
            </a:r>
            <a:endParaRPr kumimoji="0"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pic>
        <p:nvPicPr>
          <p:cNvPr id="2" name="图片 -2147482569"/>
          <p:cNvPicPr>
            <a:picLocks noChangeAspect="1"/>
          </p:cNvPicPr>
          <p:nvPr/>
        </p:nvPicPr>
        <p:blipFill>
          <a:blip r:embed="rId2"/>
          <a:stretch>
            <a:fillRect/>
          </a:stretch>
        </p:blipFill>
        <p:spPr>
          <a:xfrm>
            <a:off x="1093471" y="208160"/>
            <a:ext cx="1550035" cy="625750"/>
          </a:xfrm>
          <a:prstGeom prst="rect">
            <a:avLst/>
          </a:prstGeom>
          <a:noFill/>
          <a:ln w="9525">
            <a:noFill/>
          </a:ln>
        </p:spPr>
      </p:pic>
      <p:sp>
        <p:nvSpPr>
          <p:cNvPr id="100" name="文本框 99"/>
          <p:cNvSpPr txBox="1"/>
          <p:nvPr/>
        </p:nvSpPr>
        <p:spPr>
          <a:xfrm>
            <a:off x="2742565" y="434142"/>
            <a:ext cx="1941830"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考点二：电阻</a:t>
            </a:r>
          </a:p>
        </p:txBody>
      </p:sp>
      <p:pic>
        <p:nvPicPr>
          <p:cNvPr id="4" name="图片 -2147481944" descr=" "/>
          <p:cNvPicPr>
            <a:picLocks noChangeAspect="1"/>
          </p:cNvPicPr>
          <p:nvPr/>
        </p:nvPicPr>
        <p:blipFill>
          <a:blip r:embed="rId3"/>
          <a:stretch>
            <a:fillRect/>
          </a:stretch>
        </p:blipFill>
        <p:spPr>
          <a:xfrm>
            <a:off x="7108826" y="3714397"/>
            <a:ext cx="1680845" cy="1345076"/>
          </a:xfrm>
          <a:prstGeom prst="rect">
            <a:avLst/>
          </a:prstGeom>
          <a:noFill/>
          <a:ln w="9525">
            <a:noFill/>
          </a:ln>
        </p:spPr>
      </p:pic>
      <p:sp>
        <p:nvSpPr>
          <p:cNvPr id="3" name="文本框 2"/>
          <p:cNvSpPr txBox="1"/>
          <p:nvPr/>
        </p:nvSpPr>
        <p:spPr>
          <a:xfrm>
            <a:off x="283846" y="1003874"/>
            <a:ext cx="8623935" cy="3423483"/>
          </a:xfrm>
          <a:prstGeom prst="rect">
            <a:avLst/>
          </a:prstGeom>
          <a:noFill/>
          <a:ln w="9525">
            <a:noFill/>
          </a:ln>
        </p:spPr>
        <p:txBody>
          <a:bodyPr wrap="square">
            <a:spAutoFit/>
          </a:bodyPr>
          <a:lstStyle/>
          <a:p>
            <a:pPr marL="0" indent="0" algn="l" eaLnBrk="1" fontAlgn="auto" latinLnBrk="0" hangingPunct="1">
              <a:lnSpc>
                <a:spcPct val="150000"/>
              </a:lnSpc>
            </a:pPr>
            <a:r>
              <a:rPr lang="zh-CN" sz="1600" b="0">
                <a:solidFill>
                  <a:srgbClr val="FF0000"/>
                </a:solidFill>
                <a:latin typeface="微软雅黑" panose="020B0503020204020204" charset="-122"/>
                <a:ea typeface="微软雅黑" panose="020B0503020204020204" charset="-122"/>
                <a:cs typeface="微软雅黑" panose="020B0503020204020204" charset="-122"/>
              </a:rPr>
              <a:t>【解析】（1）将鳄鱼夹从较长的镍铬合金丝的A端逐渐滑向B端时，电阻丝接入电路中的长度变短了，发现电流表示数逐渐增大，同灯泡逐渐变亮，这说明导体的电阻减小了，即电阻大小与导体的长度有关；</a:t>
            </a:r>
          </a:p>
          <a:p>
            <a:pPr marL="0" indent="0" algn="l" eaLnBrk="1" fontAlgn="auto" latinLnBrk="0" hangingPunct="1">
              <a:lnSpc>
                <a:spcPct val="150000"/>
              </a:lnSpc>
            </a:pPr>
            <a:r>
              <a:rPr lang="zh-CN" sz="1600" b="0">
                <a:solidFill>
                  <a:srgbClr val="FF0000"/>
                </a:solidFill>
                <a:latin typeface="微软雅黑" panose="020B0503020204020204" charset="-122"/>
                <a:ea typeface="微软雅黑" panose="020B0503020204020204" charset="-122"/>
                <a:cs typeface="微软雅黑" panose="020B0503020204020204" charset="-122"/>
              </a:rPr>
              <a:t>（2）实验中，可以将两个不同规恪的灯泡L</a:t>
            </a:r>
            <a:r>
              <a:rPr lang="en-US" sz="1600" b="0" baseline="-25000">
                <a:solidFill>
                  <a:srgbClr val="FF0000"/>
                </a:solidFill>
                <a:latin typeface="微软雅黑" panose="020B0503020204020204" charset="-122"/>
                <a:ea typeface="微软雅黑" panose="020B0503020204020204" charset="-122"/>
                <a:cs typeface="微软雅黑" panose="020B0503020204020204" charset="-122"/>
              </a:rPr>
              <a:t>1</a:t>
            </a:r>
            <a:r>
              <a:rPr lang="zh-CN" sz="1600" b="0">
                <a:solidFill>
                  <a:srgbClr val="FF0000"/>
                </a:solidFill>
                <a:latin typeface="微软雅黑" panose="020B0503020204020204" charset="-122"/>
                <a:ea typeface="微软雅黑" panose="020B0503020204020204" charset="-122"/>
                <a:cs typeface="微软雅黑" panose="020B0503020204020204" charset="-122"/>
              </a:rPr>
              <a:t>和</a:t>
            </a:r>
            <a:r>
              <a:rPr lang="en-US" sz="1600" b="0">
                <a:solidFill>
                  <a:srgbClr val="FF0000"/>
                </a:solidFill>
                <a:latin typeface="微软雅黑" panose="020B0503020204020204" charset="-122"/>
                <a:ea typeface="微软雅黑" panose="020B0503020204020204" charset="-122"/>
                <a:cs typeface="微软雅黑" panose="020B0503020204020204" charset="-122"/>
              </a:rPr>
              <a:t>L</a:t>
            </a:r>
            <a:r>
              <a:rPr lang="en-US" sz="1600" b="0" baseline="-25000">
                <a:solidFill>
                  <a:srgbClr val="FF0000"/>
                </a:solidFill>
                <a:latin typeface="微软雅黑" panose="020B0503020204020204" charset="-122"/>
                <a:ea typeface="微软雅黑" panose="020B0503020204020204" charset="-122"/>
                <a:cs typeface="微软雅黑" panose="020B0503020204020204" charset="-122"/>
              </a:rPr>
              <a:t>2</a:t>
            </a:r>
            <a:r>
              <a:rPr lang="zh-CN" sz="1600" b="0">
                <a:solidFill>
                  <a:srgbClr val="FF0000"/>
                </a:solidFill>
                <a:latin typeface="微软雅黑" panose="020B0503020204020204" charset="-122"/>
                <a:ea typeface="微软雅黑" panose="020B0503020204020204" charset="-122"/>
                <a:cs typeface="微软雅黑" panose="020B0503020204020204" charset="-122"/>
              </a:rPr>
              <a:t>组成串联电路，此时通过两灯的电流是相同的，然后通过观察灯泡的亮度来验证小明的观点；如图：</a:t>
            </a:r>
          </a:p>
          <a:p>
            <a:pPr marL="0" indent="0" algn="l" eaLnBrk="1" fontAlgn="auto" latinLnBrk="0" hangingPunct="1">
              <a:lnSpc>
                <a:spcPct val="150000"/>
              </a:lnSpc>
            </a:pPr>
            <a:r>
              <a:rPr lang="zh-CN" sz="1600" b="0">
                <a:solidFill>
                  <a:srgbClr val="FF0000"/>
                </a:solidFill>
                <a:latin typeface="微软雅黑" panose="020B0503020204020204" charset="-122"/>
                <a:ea typeface="微软雅黑" panose="020B0503020204020204" charset="-122"/>
                <a:cs typeface="微软雅黑" panose="020B0503020204020204" charset="-122"/>
              </a:rPr>
              <a:t>（3）用大功率吹风机先对镍铬合金丝吹一段时间热风，再改用冷风档对镍铬合金吹冷风，此时会改变导体的温度，根据电流表示数变化可以得出电阻大小与温度的关系；故小明所做的这一实验基于的假设是导体的电阻与温度有关。</a:t>
            </a:r>
          </a:p>
          <a:p>
            <a:pPr marL="0" indent="0" algn="l" eaLnBrk="1" fontAlgn="auto" latinLnBrk="0" hangingPunct="1">
              <a:lnSpc>
                <a:spcPct val="150000"/>
              </a:lnSpc>
            </a:pPr>
            <a:r>
              <a:rPr lang="zh-CN" sz="1600" b="0">
                <a:solidFill>
                  <a:srgbClr val="FF0000"/>
                </a:solidFill>
                <a:latin typeface="微软雅黑" panose="020B0503020204020204" charset="-122"/>
                <a:ea typeface="微软雅黑" panose="020B0503020204020204" charset="-122"/>
                <a:cs typeface="微软雅黑" panose="020B0503020204020204" charset="-122"/>
              </a:rPr>
              <a:t>故答案为：（1）导体长度；（2）如图；（3）导体的电阻与温度有关。</a:t>
            </a:r>
            <a:endParaRPr lang="zh-CN" altLang="en-US" sz="1600">
              <a:latin typeface="微软雅黑" panose="020B0503020204020204" charset="-122"/>
              <a:ea typeface="微软雅黑" panose="020B0503020204020204" charset="-122"/>
              <a:cs typeface="微软雅黑" panose="020B0503020204020204" charset="-122"/>
            </a:endParaRPr>
          </a:p>
        </p:txBody>
      </p:sp>
    </p:spTree>
    <p:extLst>
      <p:ext uri="{BB962C8B-B14F-4D97-AF65-F5344CB8AC3E}">
        <p14:creationId xmlns:p14="http://schemas.microsoft.com/office/powerpoint/2010/main" val="4098338855"/>
      </p:ext>
    </p:extLst>
  </p:cSld>
  <p:clrMapOvr>
    <a:masterClrMapping/>
  </p:clrMapOvr>
  <p:transition spd="med" advTm="2000"/>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6222"/>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altLang="zh-CN"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3</a:t>
            </a:r>
            <a:endParaRPr kumimoji="0"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pic>
        <p:nvPicPr>
          <p:cNvPr id="2" name="图片 -2147482569"/>
          <p:cNvPicPr>
            <a:picLocks noChangeAspect="1"/>
          </p:cNvPicPr>
          <p:nvPr/>
        </p:nvPicPr>
        <p:blipFill>
          <a:blip r:embed="rId2"/>
          <a:stretch>
            <a:fillRect/>
          </a:stretch>
        </p:blipFill>
        <p:spPr>
          <a:xfrm>
            <a:off x="1093471" y="208160"/>
            <a:ext cx="1550035" cy="625750"/>
          </a:xfrm>
          <a:prstGeom prst="rect">
            <a:avLst/>
          </a:prstGeom>
          <a:noFill/>
          <a:ln w="9525">
            <a:noFill/>
          </a:ln>
        </p:spPr>
      </p:pic>
      <p:sp>
        <p:nvSpPr>
          <p:cNvPr id="100" name="文本框 99"/>
          <p:cNvSpPr txBox="1"/>
          <p:nvPr/>
        </p:nvSpPr>
        <p:spPr>
          <a:xfrm>
            <a:off x="2742566" y="434142"/>
            <a:ext cx="2986405"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考点三：变阻器</a:t>
            </a:r>
          </a:p>
        </p:txBody>
      </p:sp>
      <p:sp>
        <p:nvSpPr>
          <p:cNvPr id="9" name="文本框 8"/>
          <p:cNvSpPr txBox="1"/>
          <p:nvPr/>
        </p:nvSpPr>
        <p:spPr>
          <a:xfrm>
            <a:off x="4799331" y="1681823"/>
            <a:ext cx="377825" cy="367938"/>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45719" tIns="45719" rIns="45719" bIns="45719" numCol="1" spcCol="38100" rtlCol="0" anchor="t" forceAA="0">
            <a:spAutoFit/>
          </a:bodyPr>
          <a:lstStyle/>
          <a:p>
            <a:pPr marL="0" marR="0" indent="0" algn="l" defTabSz="914400" rtl="0" fontAlgn="auto" latinLnBrk="1" hangingPunct="0">
              <a:lnSpc>
                <a:spcPct val="100000"/>
              </a:lnSpc>
              <a:spcBef>
                <a:spcPts val="0"/>
              </a:spcBef>
              <a:spcAft>
                <a:spcPts val="0"/>
              </a:spcAft>
              <a:buClrTx/>
              <a:buSzTx/>
              <a:buFontTx/>
              <a:buNone/>
            </a:pPr>
            <a:r>
              <a:rPr kumimoji="0" lang="en-US" altLang="zh-CN" sz="1800" b="0" i="0" u="none" strike="noStrike" cap="none" spc="0" normalizeH="0" baseline="0">
                <a:ln>
                  <a:noFill/>
                </a:ln>
                <a:solidFill>
                  <a:srgbClr val="FF0000"/>
                </a:solidFill>
                <a:effectLst>
                  <a:outerShdw blurRad="38100" dist="38100" dir="2700000" algn="tl">
                    <a:srgbClr val="000000">
                      <a:alpha val="43137"/>
                    </a:srgbClr>
                  </a:outerShdw>
                </a:effectLst>
                <a:uFillTx/>
                <a:latin typeface="微软雅黑" panose="020B0503020204020204" charset="-122"/>
                <a:ea typeface="微软雅黑" panose="020B0503020204020204" charset="-122"/>
                <a:cs typeface="Arial" panose="020B0604020202020204"/>
                <a:sym typeface="Arial" panose="020B0604020202020204"/>
              </a:rPr>
              <a:t>C</a:t>
            </a:r>
          </a:p>
        </p:txBody>
      </p:sp>
      <p:pic>
        <p:nvPicPr>
          <p:cNvPr id="3" name="图片 -2147481917" descr="wps1"/>
          <p:cNvPicPr>
            <a:picLocks noChangeAspect="1"/>
          </p:cNvPicPr>
          <p:nvPr/>
        </p:nvPicPr>
        <p:blipFill>
          <a:blip r:embed="rId3"/>
          <a:stretch>
            <a:fillRect/>
          </a:stretch>
        </p:blipFill>
        <p:spPr>
          <a:xfrm>
            <a:off x="2970531" y="2679331"/>
            <a:ext cx="2530475" cy="2091775"/>
          </a:xfrm>
          <a:prstGeom prst="rect">
            <a:avLst/>
          </a:prstGeom>
          <a:noFill/>
          <a:ln w="9525">
            <a:noFill/>
          </a:ln>
        </p:spPr>
      </p:pic>
      <p:sp>
        <p:nvSpPr>
          <p:cNvPr id="10" name="文本框 9"/>
          <p:cNvSpPr txBox="1"/>
          <p:nvPr/>
        </p:nvSpPr>
        <p:spPr>
          <a:xfrm>
            <a:off x="327026" y="1124823"/>
            <a:ext cx="8557895" cy="1341257"/>
          </a:xfrm>
          <a:prstGeom prst="rect">
            <a:avLst/>
          </a:prstGeom>
          <a:noFill/>
          <a:ln w="9525">
            <a:noFill/>
          </a:ln>
        </p:spPr>
        <p:txBody>
          <a:bodyPr wrap="square">
            <a:spAutoFit/>
          </a:bodyPr>
          <a:lstStyle/>
          <a:p>
            <a:pPr marL="0" indent="0" algn="l" eaLnBrk="1" fontAlgn="auto" latinLnBrk="0" hangingPunct="1">
              <a:lnSpc>
                <a:spcPct val="150000"/>
              </a:lnSpc>
            </a:pPr>
            <a:r>
              <a:rPr lang="en-US" sz="1800" b="0">
                <a:latin typeface="微软雅黑" panose="020B0503020204020204" charset="-122"/>
                <a:ea typeface="微软雅黑" panose="020B0503020204020204" charset="-122"/>
                <a:cs typeface="微软雅黑" panose="020B0503020204020204" charset="-122"/>
              </a:rPr>
              <a:t>1.</a:t>
            </a:r>
            <a:r>
              <a:rPr lang="zh-CN" sz="1800" b="1">
                <a:latin typeface="微软雅黑" panose="020B0503020204020204" charset="-122"/>
                <a:ea typeface="微软雅黑" panose="020B0503020204020204" charset="-122"/>
                <a:cs typeface="微软雅黑" panose="020B0503020204020204" charset="-122"/>
              </a:rPr>
              <a:t>（2019·邵阳）</a:t>
            </a:r>
            <a:r>
              <a:rPr lang="zh-CN" sz="1800" b="0">
                <a:latin typeface="微软雅黑" panose="020B0503020204020204" charset="-122"/>
                <a:ea typeface="微软雅黑" panose="020B0503020204020204" charset="-122"/>
                <a:cs typeface="微软雅黑" panose="020B0503020204020204" charset="-122"/>
              </a:rPr>
              <a:t>一盏调光台灯，其原理如图所示，闭合S，将滑片从左向右移动，电流表的示数和灯L两端的电压变化分别是（  ）。</a:t>
            </a:r>
          </a:p>
          <a:p>
            <a:pPr marL="0" indent="0" algn="l" eaLnBrk="1" fontAlgn="auto" latinLnBrk="0" hangingPunct="1">
              <a:lnSpc>
                <a:spcPct val="150000"/>
              </a:lnSpc>
            </a:pPr>
            <a:r>
              <a:rPr lang="zh-CN" sz="1800" b="0">
                <a:latin typeface="微软雅黑" panose="020B0503020204020204" charset="-122"/>
                <a:ea typeface="微软雅黑" panose="020B0503020204020204" charset="-122"/>
                <a:cs typeface="微软雅黑" panose="020B0503020204020204" charset="-122"/>
              </a:rPr>
              <a:t>A．变大、变大；B．变大、变小；C．变小、变小；D．变小、变大</a:t>
            </a:r>
            <a:endParaRPr lang="zh-CN" altLang="en-US" sz="1800">
              <a:latin typeface="微软雅黑" panose="020B0503020204020204" charset="-122"/>
              <a:ea typeface="微软雅黑" panose="020B0503020204020204" charset="-122"/>
              <a:cs typeface="微软雅黑" panose="020B0503020204020204" charset="-122"/>
            </a:endParaRPr>
          </a:p>
        </p:txBody>
      </p:sp>
    </p:spTree>
    <p:extLst>
      <p:ext uri="{BB962C8B-B14F-4D97-AF65-F5344CB8AC3E}">
        <p14:creationId xmlns:p14="http://schemas.microsoft.com/office/powerpoint/2010/main" val="1474184261"/>
      </p:ext>
    </p:extLst>
  </p:cSld>
  <p:clrMapOvr>
    <a:masterClrMapping/>
  </p:clrMapOvr>
  <p:transition spd="med" advTm="2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000" fill="hold">
                                          <p:stCondLst>
                                            <p:cond delay="0"/>
                                          </p:stCondLst>
                                        </p:cTn>
                                        <p:tgtEl>
                                          <p:spTgt spid="3"/>
                                        </p:tgtEl>
                                        <p:attrNameLst>
                                          <p:attrName>style.visibility</p:attrName>
                                        </p:attrNameLst>
                                      </p:cBhvr>
                                      <p:to>
                                        <p:strVal val="visible"/>
                                      </p:to>
                                    </p:set>
                                    <p:animEffect transition="in" filter="checkerboard(across)">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000" fill="hold">
                                          <p:stCondLst>
                                            <p:cond delay="0"/>
                                          </p:stCondLst>
                                        </p:cTn>
                                        <p:tgtEl>
                                          <p:spTgt spid="10"/>
                                        </p:tgtEl>
                                        <p:attrNameLst>
                                          <p:attrName>style.visibility</p:attrName>
                                        </p:attrNameLst>
                                      </p:cBhvr>
                                      <p:to>
                                        <p:strVal val="visible"/>
                                      </p:to>
                                    </p:set>
                                    <p:animEffect transition="in" filter="checkerboard(across)">
                                      <p:cBhvr>
                                        <p:cTn id="12" dur="10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000" fill="hold">
                                          <p:stCondLst>
                                            <p:cond delay="0"/>
                                          </p:stCondLst>
                                        </p:cTn>
                                        <p:tgtEl>
                                          <p:spTgt spid="9"/>
                                        </p:tgtEl>
                                        <p:attrNameLst>
                                          <p:attrName>style.visibility</p:attrName>
                                        </p:attrNameLst>
                                      </p:cBhvr>
                                      <p:to>
                                        <p:strVal val="visible"/>
                                      </p:to>
                                    </p:set>
                                    <p:animEffect transition="in" filter="checkerboard(across)">
                                      <p:cBhvr>
                                        <p:cTn id="1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1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6222"/>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altLang="zh-CN"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3</a:t>
            </a:r>
            <a:endParaRPr kumimoji="0"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pic>
        <p:nvPicPr>
          <p:cNvPr id="2" name="图片 -2147482569"/>
          <p:cNvPicPr>
            <a:picLocks noChangeAspect="1"/>
          </p:cNvPicPr>
          <p:nvPr/>
        </p:nvPicPr>
        <p:blipFill>
          <a:blip r:embed="rId2"/>
          <a:stretch>
            <a:fillRect/>
          </a:stretch>
        </p:blipFill>
        <p:spPr>
          <a:xfrm>
            <a:off x="1093471" y="208160"/>
            <a:ext cx="1550035" cy="625750"/>
          </a:xfrm>
          <a:prstGeom prst="rect">
            <a:avLst/>
          </a:prstGeom>
          <a:noFill/>
          <a:ln w="9525">
            <a:noFill/>
          </a:ln>
        </p:spPr>
      </p:pic>
      <p:sp>
        <p:nvSpPr>
          <p:cNvPr id="100" name="文本框 99"/>
          <p:cNvSpPr txBox="1"/>
          <p:nvPr/>
        </p:nvSpPr>
        <p:spPr>
          <a:xfrm>
            <a:off x="2742566" y="434142"/>
            <a:ext cx="2986405"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考点三：变阻器</a:t>
            </a:r>
          </a:p>
        </p:txBody>
      </p:sp>
      <p:sp>
        <p:nvSpPr>
          <p:cNvPr id="7" name="文本框 6"/>
          <p:cNvSpPr txBox="1"/>
          <p:nvPr/>
        </p:nvSpPr>
        <p:spPr>
          <a:xfrm>
            <a:off x="327025" y="1131825"/>
            <a:ext cx="8713470" cy="3423483"/>
          </a:xfrm>
          <a:prstGeom prst="rect">
            <a:avLst/>
          </a:prstGeom>
          <a:noFill/>
          <a:ln w="9525">
            <a:noFill/>
          </a:ln>
        </p:spPr>
        <p:txBody>
          <a:bodyPr wrap="square">
            <a:spAutoFit/>
          </a:bodyPr>
          <a:lstStyle/>
          <a:p>
            <a:pPr marL="0" indent="0" algn="l" eaLnBrk="1" fontAlgn="auto" latinLnBrk="0" hangingPunct="1">
              <a:lnSpc>
                <a:spcPct val="150000"/>
              </a:lnSpc>
            </a:pPr>
            <a:r>
              <a:rPr lang="zh-CN" sz="1800">
                <a:solidFill>
                  <a:srgbClr val="1116CC"/>
                </a:solidFill>
                <a:latin typeface="微软雅黑" panose="020B0503020204020204" charset="-122"/>
                <a:ea typeface="微软雅黑" panose="020B0503020204020204" charset="-122"/>
                <a:cs typeface="微软雅黑" panose="020B0503020204020204" charset="-122"/>
                <a:sym typeface="+mn-ea"/>
              </a:rPr>
              <a:t>【点睛】由电路图可知，灯泡L与滑动变阻器R串联，电流表测电路中的电流，根据滑片的移动可知接入电路中电阻的变化，根据欧姆定律可知电路中电流的变化，根据串联电路的电压特点可知L两端的电压变化。</a:t>
            </a:r>
          </a:p>
          <a:p>
            <a:pPr marL="0" indent="0" algn="l" eaLnBrk="1" fontAlgn="auto" latinLnBrk="0" hangingPunct="1">
              <a:lnSpc>
                <a:spcPct val="150000"/>
              </a:lnSpc>
            </a:pPr>
            <a:r>
              <a:rPr lang="zh-CN" sz="1800" b="0">
                <a:solidFill>
                  <a:srgbClr val="FF0000"/>
                </a:solidFill>
                <a:latin typeface="微软雅黑" panose="020B0503020204020204" charset="-122"/>
                <a:ea typeface="微软雅黑" panose="020B0503020204020204" charset="-122"/>
                <a:cs typeface="微软雅黑" panose="020B0503020204020204" charset="-122"/>
              </a:rPr>
              <a:t>【解析】由电路图可知，灯泡L与滑动变阻器R串联，电流表测电路中的电流，将滑片从左向右移动时，接入电路中的电阻变大，电路的总电阻变大，由I可知，电路中的电流变小，即电流表的示数变小，故AB错误；</a:t>
            </a:r>
          </a:p>
          <a:p>
            <a:pPr marL="0" indent="0" algn="l" eaLnBrk="1" fontAlgn="auto" latinLnBrk="0" hangingPunct="1">
              <a:lnSpc>
                <a:spcPct val="150000"/>
              </a:lnSpc>
            </a:pPr>
            <a:r>
              <a:rPr lang="zh-CN" sz="1800" b="0">
                <a:solidFill>
                  <a:srgbClr val="FF0000"/>
                </a:solidFill>
                <a:latin typeface="微软雅黑" panose="020B0503020204020204" charset="-122"/>
                <a:ea typeface="微软雅黑" panose="020B0503020204020204" charset="-122"/>
                <a:cs typeface="微软雅黑" panose="020B0503020204020204" charset="-122"/>
              </a:rPr>
              <a:t>变阻器接入电路中的电阻变大，由串联电路的分压特点可知，滑动变阻器两端的电压变大，灯泡两端的电压变小，故C正确、D错误。故选C。</a:t>
            </a:r>
            <a:endParaRPr lang="zh-CN" altLang="en-US" sz="1800" b="0">
              <a:solidFill>
                <a:srgbClr val="FF0000"/>
              </a:solidFill>
              <a:latin typeface="微软雅黑" panose="020B0503020204020204" charset="-122"/>
              <a:ea typeface="微软雅黑" panose="020B0503020204020204" charset="-122"/>
              <a:cs typeface="微软雅黑" panose="020B0503020204020204" charset="-122"/>
            </a:endParaRPr>
          </a:p>
        </p:txBody>
      </p:sp>
    </p:spTree>
    <p:extLst>
      <p:ext uri="{BB962C8B-B14F-4D97-AF65-F5344CB8AC3E}">
        <p14:creationId xmlns:p14="http://schemas.microsoft.com/office/powerpoint/2010/main" val="1998666389"/>
      </p:ext>
    </p:extLst>
  </p:cSld>
  <p:clrMapOvr>
    <a:masterClrMapping/>
  </p:clrMapOvr>
  <p:transition spd="med" advTm="2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000" fill="hold">
                                          <p:stCondLst>
                                            <p:cond delay="0"/>
                                          </p:stCondLst>
                                        </p:cTn>
                                        <p:tgtEl>
                                          <p:spTgt spid="7">
                                            <p:txEl>
                                              <p:pRg st="0" end="0"/>
                                            </p:txEl>
                                          </p:spTgt>
                                        </p:tgtEl>
                                        <p:attrNameLst>
                                          <p:attrName>style.visibility</p:attrName>
                                        </p:attrNameLst>
                                      </p:cBhvr>
                                      <p:to>
                                        <p:strVal val="visible"/>
                                      </p:to>
                                    </p:set>
                                    <p:animEffect transition="in" filter="checkerboard(across)">
                                      <p:cBhvr>
                                        <p:cTn id="7" dur="10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000" fill="hold">
                                          <p:stCondLst>
                                            <p:cond delay="0"/>
                                          </p:stCondLst>
                                        </p:cTn>
                                        <p:tgtEl>
                                          <p:spTgt spid="7">
                                            <p:txEl>
                                              <p:pRg st="1" end="1"/>
                                            </p:txEl>
                                          </p:spTgt>
                                        </p:tgtEl>
                                        <p:attrNameLst>
                                          <p:attrName>style.visibility</p:attrName>
                                        </p:attrNameLst>
                                      </p:cBhvr>
                                      <p:to>
                                        <p:strVal val="visible"/>
                                      </p:to>
                                    </p:set>
                                    <p:animEffect transition="in" filter="checkerboard(across)">
                                      <p:cBhvr>
                                        <p:cTn id="12" dur="10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000" fill="hold">
                                          <p:stCondLst>
                                            <p:cond delay="0"/>
                                          </p:stCondLst>
                                        </p:cTn>
                                        <p:tgtEl>
                                          <p:spTgt spid="7">
                                            <p:txEl>
                                              <p:pRg st="2" end="2"/>
                                            </p:txEl>
                                          </p:spTgt>
                                        </p:tgtEl>
                                        <p:attrNameLst>
                                          <p:attrName>style.visibility</p:attrName>
                                        </p:attrNameLst>
                                      </p:cBhvr>
                                      <p:to>
                                        <p:strVal val="visible"/>
                                      </p:to>
                                    </p:set>
                                    <p:animEffect transition="in" filter="checkerboard(across)">
                                      <p:cBhvr>
                                        <p:cTn id="17" dur="10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6222"/>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altLang="zh-CN"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3</a:t>
            </a:r>
            <a:endParaRPr kumimoji="0"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pic>
        <p:nvPicPr>
          <p:cNvPr id="2" name="图片 -2147482569"/>
          <p:cNvPicPr>
            <a:picLocks noChangeAspect="1"/>
          </p:cNvPicPr>
          <p:nvPr/>
        </p:nvPicPr>
        <p:blipFill>
          <a:blip r:embed="rId2"/>
          <a:stretch>
            <a:fillRect/>
          </a:stretch>
        </p:blipFill>
        <p:spPr>
          <a:xfrm>
            <a:off x="1093471" y="208160"/>
            <a:ext cx="1550035" cy="625750"/>
          </a:xfrm>
          <a:prstGeom prst="rect">
            <a:avLst/>
          </a:prstGeom>
          <a:noFill/>
          <a:ln w="9525">
            <a:noFill/>
          </a:ln>
        </p:spPr>
      </p:pic>
      <p:sp>
        <p:nvSpPr>
          <p:cNvPr id="100" name="文本框 99"/>
          <p:cNvSpPr txBox="1"/>
          <p:nvPr/>
        </p:nvSpPr>
        <p:spPr>
          <a:xfrm>
            <a:off x="2742566" y="434142"/>
            <a:ext cx="2986405"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考点三：变阻器</a:t>
            </a:r>
          </a:p>
        </p:txBody>
      </p:sp>
      <p:pic>
        <p:nvPicPr>
          <p:cNvPr id="3" name="图片 -2147481901" descr="wps15"/>
          <p:cNvPicPr>
            <a:picLocks noChangeAspect="1"/>
          </p:cNvPicPr>
          <p:nvPr/>
        </p:nvPicPr>
        <p:blipFill>
          <a:blip r:embed="rId3"/>
          <a:stretch>
            <a:fillRect/>
          </a:stretch>
        </p:blipFill>
        <p:spPr>
          <a:xfrm>
            <a:off x="6196965" y="1597159"/>
            <a:ext cx="2406650" cy="1949819"/>
          </a:xfrm>
          <a:prstGeom prst="rect">
            <a:avLst/>
          </a:prstGeom>
          <a:noFill/>
          <a:ln w="9525">
            <a:noFill/>
          </a:ln>
        </p:spPr>
      </p:pic>
      <p:sp>
        <p:nvSpPr>
          <p:cNvPr id="7" name="文本框 6"/>
          <p:cNvSpPr txBox="1"/>
          <p:nvPr/>
        </p:nvSpPr>
        <p:spPr>
          <a:xfrm>
            <a:off x="327026" y="1000691"/>
            <a:ext cx="8646795" cy="924302"/>
          </a:xfrm>
          <a:prstGeom prst="rect">
            <a:avLst/>
          </a:prstGeom>
          <a:noFill/>
          <a:ln w="9525">
            <a:noFill/>
          </a:ln>
        </p:spPr>
        <p:txBody>
          <a:bodyPr wrap="square">
            <a:spAutoFit/>
          </a:bodyPr>
          <a:lstStyle/>
          <a:p>
            <a:pPr marL="0" indent="0" algn="l" eaLnBrk="1" fontAlgn="auto" latinLnBrk="0" hangingPunct="1">
              <a:lnSpc>
                <a:spcPct val="150000"/>
              </a:lnSpc>
            </a:pPr>
            <a:r>
              <a:rPr lang="en-US" sz="1800" b="0">
                <a:latin typeface="微软雅黑" panose="020B0503020204020204" charset="-122"/>
                <a:ea typeface="微软雅黑" panose="020B0503020204020204" charset="-122"/>
                <a:cs typeface="微软雅黑" panose="020B0503020204020204" charset="-122"/>
              </a:rPr>
              <a:t>2.</a:t>
            </a:r>
            <a:r>
              <a:rPr lang="zh-CN" sz="1800" b="1">
                <a:latin typeface="微软雅黑" panose="020B0503020204020204" charset="-122"/>
                <a:ea typeface="微软雅黑" panose="020B0503020204020204" charset="-122"/>
                <a:cs typeface="微软雅黑" panose="020B0503020204020204" charset="-122"/>
              </a:rPr>
              <a:t>（2019·潍坊）</a:t>
            </a:r>
            <a:r>
              <a:rPr lang="zh-CN" sz="1800" b="0">
                <a:latin typeface="微软雅黑" panose="020B0503020204020204" charset="-122"/>
                <a:ea typeface="微软雅黑" panose="020B0503020204020204" charset="-122"/>
                <a:cs typeface="微软雅黑" panose="020B0503020204020204" charset="-122"/>
              </a:rPr>
              <a:t>如图所示电路中，电源电压不变，</a:t>
            </a:r>
            <a:r>
              <a:rPr lang="en-US" sz="1800" b="0">
                <a:latin typeface="微软雅黑" panose="020B0503020204020204" charset="-122"/>
                <a:ea typeface="微软雅黑" panose="020B0503020204020204" charset="-122"/>
                <a:cs typeface="微软雅黑" panose="020B0503020204020204" charset="-122"/>
              </a:rPr>
              <a:t>R</a:t>
            </a:r>
            <a:r>
              <a:rPr lang="en-US" sz="1800" b="0" baseline="-25000">
                <a:latin typeface="微软雅黑" panose="020B0503020204020204" charset="-122"/>
                <a:ea typeface="微软雅黑" panose="020B0503020204020204" charset="-122"/>
                <a:cs typeface="微软雅黑" panose="020B0503020204020204" charset="-122"/>
              </a:rPr>
              <a:t>1</a:t>
            </a:r>
            <a:r>
              <a:rPr lang="zh-CN" sz="1800" b="0">
                <a:latin typeface="微软雅黑" panose="020B0503020204020204" charset="-122"/>
                <a:ea typeface="微软雅黑" panose="020B0503020204020204" charset="-122"/>
                <a:cs typeface="微软雅黑" panose="020B0503020204020204" charset="-122"/>
              </a:rPr>
              <a:t>为定值电阻，闭合开关S，当滑动变阻器滑片P向右移动时，下列判断正确的是（    ）。</a:t>
            </a:r>
            <a:endParaRPr lang="zh-CN" altLang="en-US" sz="1800">
              <a:latin typeface="微软雅黑" panose="020B0503020204020204" charset="-122"/>
              <a:ea typeface="微软雅黑" panose="020B0503020204020204" charset="-122"/>
              <a:cs typeface="微软雅黑" panose="020B0503020204020204" charset="-122"/>
            </a:endParaRPr>
          </a:p>
        </p:txBody>
      </p:sp>
      <p:graphicFrame>
        <p:nvGraphicFramePr>
          <p:cNvPr id="11" name="表格 10"/>
          <p:cNvGraphicFramePr/>
          <p:nvPr/>
        </p:nvGraphicFramePr>
        <p:xfrm>
          <a:off x="326708" y="1924993"/>
          <a:ext cx="5418138" cy="0"/>
        </p:xfrm>
        <a:graphic>
          <a:graphicData uri="http://schemas.openxmlformats.org/drawingml/2006/table">
            <a:tbl>
              <a:tblPr firstRow="1" bandRow="1">
                <a:tableStyleId>{5940675A-B579-460E-94D1-54222C63F5DA}</a:tableStyleId>
              </a:tblPr>
              <a:tblGrid>
                <a:gridCol w="5418138"/>
              </a:tblGrid>
              <a:tr h="450693">
                <a:tc>
                  <a:txBody>
                    <a:bodyPr/>
                    <a:lstStyle/>
                    <a:p>
                      <a:pPr marL="0" indent="0" algn="l" eaLnBrk="1" fontAlgn="auto" latinLnBrk="0" hangingPunct="1">
                        <a:lnSpc>
                          <a:spcPct val="150000"/>
                        </a:lnSpc>
                        <a:buNone/>
                      </a:pPr>
                      <a:r>
                        <a:rPr lang="en-US" sz="1800" b="0">
                          <a:latin typeface="微软雅黑" panose="020B0503020204020204" charset="-122"/>
                          <a:ea typeface="微软雅黑" panose="020B0503020204020204" charset="-122"/>
                          <a:cs typeface="微软雅黑" panose="020B0503020204020204" charset="-122"/>
                        </a:rPr>
                        <a:t>A．电流表A的示数变大</a:t>
                      </a:r>
                      <a:endParaRPr lang="en-US" altLang="en-US" sz="1800" b="0">
                        <a:latin typeface="微软雅黑" panose="020B0503020204020204" charset="-122"/>
                        <a:ea typeface="微软雅黑" panose="020B0503020204020204" charset="-122"/>
                        <a:cs typeface="微软雅黑" panose="020B0503020204020204" charset="-122"/>
                      </a:endParaRPr>
                    </a:p>
                  </a:txBody>
                  <a:tcPr marL="19050" marR="19050" marT="19097" marB="19097" anchor="ctr">
                    <a:lnL>
                      <a:noFill/>
                    </a:lnL>
                    <a:lnR cap="flat">
                      <a:noFill/>
                    </a:lnR>
                    <a:lnT cap="flat">
                      <a:noFill/>
                    </a:lnT>
                    <a:lnB cap="flat">
                      <a:noFill/>
                    </a:lnB>
                    <a:lnTlToBr>
                      <a:noFill/>
                    </a:lnTlToBr>
                    <a:lnBlToTr>
                      <a:noFill/>
                    </a:lnBlToTr>
                    <a:noFill/>
                  </a:tcPr>
                </a:tc>
              </a:tr>
              <a:tr h="450693">
                <a:tc>
                  <a:txBody>
                    <a:bodyPr/>
                    <a:lstStyle/>
                    <a:p>
                      <a:pPr marL="0" indent="0" algn="l" eaLnBrk="1" fontAlgn="auto" latinLnBrk="0" hangingPunct="1">
                        <a:lnSpc>
                          <a:spcPct val="150000"/>
                        </a:lnSpc>
                        <a:buNone/>
                      </a:pPr>
                      <a:r>
                        <a:rPr lang="en-US" sz="1800" b="0">
                          <a:latin typeface="微软雅黑" panose="020B0503020204020204" charset="-122"/>
                          <a:ea typeface="微软雅黑" panose="020B0503020204020204" charset="-122"/>
                          <a:cs typeface="微软雅黑" panose="020B0503020204020204" charset="-122"/>
                        </a:rPr>
                        <a:t>B．电压表V</a:t>
                      </a:r>
                      <a:r>
                        <a:rPr lang="en-US" sz="1800" b="0" baseline="-25000">
                          <a:latin typeface="微软雅黑" panose="020B0503020204020204" charset="-122"/>
                          <a:ea typeface="微软雅黑" panose="020B0503020204020204" charset="-122"/>
                          <a:cs typeface="微软雅黑" panose="020B0503020204020204" charset="-122"/>
                        </a:rPr>
                        <a:t>1</a:t>
                      </a:r>
                      <a:r>
                        <a:rPr lang="en-US" sz="1800" b="0">
                          <a:latin typeface="微软雅黑" panose="020B0503020204020204" charset="-122"/>
                          <a:ea typeface="微软雅黑" panose="020B0503020204020204" charset="-122"/>
                          <a:cs typeface="微软雅黑" panose="020B0503020204020204" charset="-122"/>
                        </a:rPr>
                        <a:t>的示数变大</a:t>
                      </a:r>
                      <a:endParaRPr lang="en-US" altLang="en-US" sz="1800" b="0">
                        <a:latin typeface="微软雅黑" panose="020B0503020204020204" charset="-122"/>
                        <a:ea typeface="微软雅黑" panose="020B0503020204020204" charset="-122"/>
                        <a:cs typeface="微软雅黑" panose="020B0503020204020204" charset="-122"/>
                      </a:endParaRPr>
                    </a:p>
                  </a:txBody>
                  <a:tcPr marL="19050" marR="19050" marT="19097" marB="19097" anchor="ctr">
                    <a:lnL>
                      <a:noFill/>
                    </a:lnL>
                    <a:lnR cap="flat">
                      <a:noFill/>
                    </a:lnR>
                    <a:lnT cap="flat">
                      <a:noFill/>
                    </a:lnT>
                    <a:lnB cap="flat">
                      <a:noFill/>
                    </a:lnB>
                    <a:lnTlToBr>
                      <a:noFill/>
                    </a:lnTlToBr>
                    <a:lnBlToTr>
                      <a:noFill/>
                    </a:lnBlToTr>
                    <a:noFill/>
                  </a:tcPr>
                </a:tc>
              </a:tr>
              <a:tr h="450693">
                <a:tc>
                  <a:txBody>
                    <a:bodyPr/>
                    <a:lstStyle/>
                    <a:p>
                      <a:pPr marL="0" indent="0" algn="l" eaLnBrk="1" fontAlgn="auto" latinLnBrk="0" hangingPunct="1">
                        <a:lnSpc>
                          <a:spcPct val="150000"/>
                        </a:lnSpc>
                        <a:buNone/>
                      </a:pPr>
                      <a:r>
                        <a:rPr lang="en-US" sz="1800" b="0">
                          <a:latin typeface="微软雅黑" panose="020B0503020204020204" charset="-122"/>
                          <a:ea typeface="微软雅黑" panose="020B0503020204020204" charset="-122"/>
                          <a:cs typeface="微软雅黑" panose="020B0503020204020204" charset="-122"/>
                        </a:rPr>
                        <a:t>C．电路中消耗的总功率变大</a:t>
                      </a:r>
                      <a:endParaRPr lang="en-US" altLang="en-US" sz="1800" b="0">
                        <a:latin typeface="微软雅黑" panose="020B0503020204020204" charset="-122"/>
                        <a:ea typeface="微软雅黑" panose="020B0503020204020204" charset="-122"/>
                        <a:cs typeface="微软雅黑" panose="020B0503020204020204" charset="-122"/>
                      </a:endParaRPr>
                    </a:p>
                  </a:txBody>
                  <a:tcPr marL="19050" marR="19050" marT="19097" marB="19097" anchor="ctr">
                    <a:lnL>
                      <a:noFill/>
                    </a:lnL>
                    <a:lnR cap="flat">
                      <a:noFill/>
                    </a:lnR>
                    <a:lnT cap="flat">
                      <a:noFill/>
                    </a:lnT>
                    <a:lnB cap="flat">
                      <a:noFill/>
                    </a:lnB>
                    <a:lnTlToBr>
                      <a:noFill/>
                    </a:lnTlToBr>
                    <a:lnBlToTr>
                      <a:noFill/>
                    </a:lnBlToTr>
                    <a:noFill/>
                  </a:tcPr>
                </a:tc>
              </a:tr>
              <a:tr h="450693">
                <a:tc>
                  <a:txBody>
                    <a:bodyPr/>
                    <a:lstStyle/>
                    <a:p>
                      <a:pPr marL="0" indent="0" algn="l" eaLnBrk="1" fontAlgn="auto" latinLnBrk="0" hangingPunct="1">
                        <a:lnSpc>
                          <a:spcPct val="150000"/>
                        </a:lnSpc>
                        <a:buNone/>
                      </a:pPr>
                      <a:r>
                        <a:rPr lang="en-US" sz="1800" b="0">
                          <a:latin typeface="微软雅黑" panose="020B0503020204020204" charset="-122"/>
                          <a:ea typeface="微软雅黑" panose="020B0503020204020204" charset="-122"/>
                          <a:cs typeface="微软雅黑" panose="020B0503020204020204" charset="-122"/>
                        </a:rPr>
                        <a:t>D．电压表V</a:t>
                      </a:r>
                      <a:r>
                        <a:rPr lang="en-US" sz="1800" b="0" baseline="-25000">
                          <a:latin typeface="微软雅黑" panose="020B0503020204020204" charset="-122"/>
                          <a:ea typeface="微软雅黑" panose="020B0503020204020204" charset="-122"/>
                          <a:cs typeface="微软雅黑" panose="020B0503020204020204" charset="-122"/>
                        </a:rPr>
                        <a:t>2</a:t>
                      </a:r>
                      <a:r>
                        <a:rPr lang="en-US" sz="1800" b="0">
                          <a:latin typeface="微软雅黑" panose="020B0503020204020204" charset="-122"/>
                          <a:ea typeface="微软雅黑" panose="020B0503020204020204" charset="-122"/>
                          <a:cs typeface="微软雅黑" panose="020B0503020204020204" charset="-122"/>
                        </a:rPr>
                        <a:t>与电流表A示数的比值变小</a:t>
                      </a:r>
                      <a:endParaRPr lang="en-US" altLang="en-US" sz="1800" b="0">
                        <a:latin typeface="微软雅黑" panose="020B0503020204020204" charset="-122"/>
                        <a:ea typeface="微软雅黑" panose="020B0503020204020204" charset="-122"/>
                        <a:cs typeface="微软雅黑" panose="020B0503020204020204" charset="-122"/>
                      </a:endParaRPr>
                    </a:p>
                  </a:txBody>
                  <a:tcPr marL="19050" marR="19050" marT="19097" marB="19097" anchor="ctr">
                    <a:lnL>
                      <a:noFill/>
                    </a:lnL>
                    <a:lnR cap="flat">
                      <a:noFill/>
                    </a:lnR>
                    <a:lnT cap="flat">
                      <a:noFill/>
                    </a:lnT>
                    <a:lnB cap="flat">
                      <a:noFill/>
                    </a:lnB>
                    <a:lnTlToBr>
                      <a:noFill/>
                    </a:lnTlToBr>
                    <a:lnBlToTr>
                      <a:noFill/>
                    </a:lnBlToTr>
                    <a:noFill/>
                  </a:tcPr>
                </a:tc>
              </a:tr>
            </a:tbl>
          </a:graphicData>
        </a:graphic>
      </p:graphicFrame>
      <p:sp>
        <p:nvSpPr>
          <p:cNvPr id="12" name="文本框 11"/>
          <p:cNvSpPr txBox="1"/>
          <p:nvPr/>
        </p:nvSpPr>
        <p:spPr>
          <a:xfrm>
            <a:off x="5588000" y="1557055"/>
            <a:ext cx="403860" cy="367938"/>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none" lIns="45719" tIns="45719" rIns="45719" bIns="45719" numCol="1" spcCol="38100" rtlCol="0" anchor="t" forceAA="0">
            <a:spAutoFit/>
          </a:bodyPr>
          <a:lstStyle/>
          <a:p>
            <a:pPr marL="0" marR="0" indent="0" algn="l" defTabSz="914400" rtl="0" fontAlgn="auto" latinLnBrk="1" hangingPunct="0">
              <a:lnSpc>
                <a:spcPct val="100000"/>
              </a:lnSpc>
              <a:spcBef>
                <a:spcPts val="0"/>
              </a:spcBef>
              <a:spcAft>
                <a:spcPts val="0"/>
              </a:spcAft>
              <a:buClrTx/>
              <a:buSzTx/>
              <a:buFontTx/>
              <a:buNone/>
            </a:pPr>
            <a:r>
              <a:rPr kumimoji="0" lang="en-US" altLang="zh-CN" sz="1800" b="0" i="0" u="none" strike="noStrike" cap="none" spc="0" normalizeH="0" baseline="0">
                <a:ln>
                  <a:noFill/>
                </a:ln>
                <a:solidFill>
                  <a:srgbClr val="FF0000"/>
                </a:solidFill>
                <a:effectLst>
                  <a:outerShdw blurRad="38100" dist="38100" dir="2700000" algn="tl">
                    <a:srgbClr val="000000">
                      <a:alpha val="43137"/>
                    </a:srgbClr>
                  </a:outerShdw>
                </a:effectLst>
                <a:uFillTx/>
                <a:latin typeface="微软雅黑" panose="020B0503020204020204" charset="-122"/>
                <a:ea typeface="微软雅黑" panose="020B0503020204020204" charset="-122"/>
                <a:cs typeface="Arial" panose="020B0604020202020204"/>
                <a:sym typeface="Arial" panose="020B0604020202020204"/>
              </a:rPr>
              <a:t>AC</a:t>
            </a:r>
          </a:p>
        </p:txBody>
      </p:sp>
    </p:spTree>
    <p:extLst>
      <p:ext uri="{BB962C8B-B14F-4D97-AF65-F5344CB8AC3E}">
        <p14:creationId xmlns:p14="http://schemas.microsoft.com/office/powerpoint/2010/main" val="2183121157"/>
      </p:ext>
    </p:extLst>
  </p:cSld>
  <p:clrMapOvr>
    <a:masterClrMapping/>
  </p:clrMapOvr>
  <p:transition spd="med" advTm="2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000" fill="hold">
                                          <p:stCondLst>
                                            <p:cond delay="0"/>
                                          </p:stCondLst>
                                        </p:cTn>
                                        <p:tgtEl>
                                          <p:spTgt spid="3"/>
                                        </p:tgtEl>
                                        <p:attrNameLst>
                                          <p:attrName>style.visibility</p:attrName>
                                        </p:attrNameLst>
                                      </p:cBhvr>
                                      <p:to>
                                        <p:strVal val="visible"/>
                                      </p:to>
                                    </p:set>
                                    <p:animEffect transition="in" filter="checkerboard(across)">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000" fill="hold">
                                          <p:stCondLst>
                                            <p:cond delay="0"/>
                                          </p:stCondLst>
                                        </p:cTn>
                                        <p:tgtEl>
                                          <p:spTgt spid="7"/>
                                        </p:tgtEl>
                                        <p:attrNameLst>
                                          <p:attrName>style.visibility</p:attrName>
                                        </p:attrNameLst>
                                      </p:cBhvr>
                                      <p:to>
                                        <p:strVal val="visible"/>
                                      </p:to>
                                    </p:set>
                                    <p:animEffect transition="in" filter="checkerboard(across)">
                                      <p:cBhvr>
                                        <p:cTn id="12" dur="1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000" fill="hold">
                                          <p:stCondLst>
                                            <p:cond delay="0"/>
                                          </p:stCondLst>
                                        </p:cTn>
                                        <p:tgtEl>
                                          <p:spTgt spid="11"/>
                                        </p:tgtEl>
                                        <p:attrNameLst>
                                          <p:attrName>style.visibility</p:attrName>
                                        </p:attrNameLst>
                                      </p:cBhvr>
                                      <p:to>
                                        <p:strVal val="visible"/>
                                      </p:to>
                                    </p:set>
                                    <p:animEffect transition="in" filter="checkerboard(across)">
                                      <p:cBhvr>
                                        <p:cTn id="17" dur="10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000" fill="hold">
                                          <p:stCondLst>
                                            <p:cond delay="0"/>
                                          </p:stCondLst>
                                        </p:cTn>
                                        <p:tgtEl>
                                          <p:spTgt spid="12"/>
                                        </p:tgtEl>
                                        <p:attrNameLst>
                                          <p:attrName>style.visibility</p:attrName>
                                        </p:attrNameLst>
                                      </p:cBhvr>
                                      <p:to>
                                        <p:strVal val="visible"/>
                                      </p:to>
                                    </p:set>
                                    <p:animEffect transition="in" filter="checkerboard(across)">
                                      <p:cBhvr>
                                        <p:cTn id="22"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6222"/>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altLang="zh-CN" sz="3200" b="0" i="0" u="none" strike="noStrike" kern="0" cap="none" spc="0" normalizeH="0" baseline="0" noProof="0" dirty="0" smtClean="0">
                <a:ln>
                  <a:noFill/>
                </a:ln>
                <a:solidFill>
                  <a:srgbClr val="FFFFFF"/>
                </a:solidFill>
                <a:effectLst/>
                <a:uLnTx/>
                <a:uFillTx/>
                <a:latin typeface="+mn-lt"/>
                <a:ea typeface="方正舒体" panose="02010601030101010101" pitchFamily="2" charset="-122"/>
                <a:sym typeface="微软雅黑" panose="020B0503020204020204" charset="-122"/>
              </a:rPr>
              <a:t>2</a:t>
            </a:r>
            <a:endParaRPr kumimoji="0" sz="3200" b="0" i="0" u="none" strike="noStrike" kern="0" cap="none" spc="0" normalizeH="0" baseline="0" noProof="0" dirty="0">
              <a:ln>
                <a:noFill/>
              </a:ln>
              <a:solidFill>
                <a:srgbClr val="FFFFFF"/>
              </a:solidFill>
              <a:effectLst/>
              <a:uLnTx/>
              <a:uFillTx/>
              <a:latin typeface="+mn-lt"/>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pic>
        <p:nvPicPr>
          <p:cNvPr id="2" name="图片 -2147482598"/>
          <p:cNvPicPr>
            <a:picLocks noChangeAspect="1"/>
          </p:cNvPicPr>
          <p:nvPr/>
        </p:nvPicPr>
        <p:blipFill>
          <a:blip r:embed="rId2"/>
          <a:stretch>
            <a:fillRect/>
          </a:stretch>
        </p:blipFill>
        <p:spPr>
          <a:xfrm>
            <a:off x="1168401" y="208160"/>
            <a:ext cx="1550035" cy="625750"/>
          </a:xfrm>
          <a:prstGeom prst="rect">
            <a:avLst/>
          </a:prstGeom>
          <a:noFill/>
          <a:ln w="9525">
            <a:noFill/>
          </a:ln>
        </p:spPr>
      </p:pic>
      <p:sp>
        <p:nvSpPr>
          <p:cNvPr id="100" name="文本框 99"/>
          <p:cNvSpPr txBox="1"/>
          <p:nvPr/>
        </p:nvSpPr>
        <p:spPr>
          <a:xfrm>
            <a:off x="3016251" y="450056"/>
            <a:ext cx="1791335" cy="369212"/>
          </a:xfrm>
          <a:prstGeom prst="rect">
            <a:avLst/>
          </a:prstGeom>
          <a:noFill/>
          <a:ln w="9525">
            <a:noFill/>
          </a:ln>
        </p:spPr>
        <p:txBody>
          <a:bodyPr wrap="square">
            <a:spAutoFit/>
          </a:bodyPr>
          <a:lstStyle/>
          <a:p>
            <a:pPr marL="0" indent="0" algn="l" eaLnBrk="1" fontAlgn="auto" latinLnBrk="0" hangingPunct="1"/>
            <a:r>
              <a:rPr lang="zh-CN" sz="1800" b="1">
                <a:solidFill>
                  <a:srgbClr val="0000FF"/>
                </a:solidFill>
                <a:latin typeface="微软雅黑" panose="020B0503020204020204" charset="-122"/>
                <a:ea typeface="微软雅黑" panose="020B0503020204020204" charset="-122"/>
              </a:rPr>
              <a:t>一、电压</a:t>
            </a:r>
          </a:p>
        </p:txBody>
      </p:sp>
      <p:sp>
        <p:nvSpPr>
          <p:cNvPr id="3" name="文本框 2"/>
          <p:cNvSpPr txBox="1"/>
          <p:nvPr/>
        </p:nvSpPr>
        <p:spPr>
          <a:xfrm>
            <a:off x="327026" y="979048"/>
            <a:ext cx="8668385" cy="4256756"/>
          </a:xfrm>
          <a:prstGeom prst="rect">
            <a:avLst/>
          </a:prstGeom>
          <a:noFill/>
          <a:ln w="9525">
            <a:noFill/>
          </a:ln>
        </p:spPr>
        <p:txBody>
          <a:bodyPr wrap="square">
            <a:spAutoFit/>
          </a:bodyPr>
          <a:lstStyle/>
          <a:p>
            <a:pPr marL="0" indent="0" algn="l" eaLnBrk="1" fontAlgn="auto" latinLnBrk="0" hangingPunct="1">
              <a:lnSpc>
                <a:spcPct val="150000"/>
              </a:lnSpc>
            </a:pPr>
            <a:r>
              <a:rPr lang="en-US" sz="1800" b="0">
                <a:latin typeface="微软雅黑" panose="020B0503020204020204" charset="-122"/>
                <a:ea typeface="微软雅黑" panose="020B0503020204020204" charset="-122"/>
                <a:cs typeface="微软雅黑" panose="020B0503020204020204" charset="-122"/>
              </a:rPr>
              <a:t>1.</a:t>
            </a:r>
            <a:r>
              <a:rPr lang="zh-CN" sz="1800" b="0">
                <a:latin typeface="微软雅黑" panose="020B0503020204020204" charset="-122"/>
                <a:ea typeface="微软雅黑" panose="020B0503020204020204" charset="-122"/>
                <a:cs typeface="微软雅黑" panose="020B0503020204020204" charset="-122"/>
              </a:rPr>
              <a:t>什么是电压</a:t>
            </a:r>
          </a:p>
          <a:p>
            <a:pPr marL="0" indent="0" algn="l" eaLnBrk="1" fontAlgn="auto" latinLnBrk="0" hangingPunct="1">
              <a:lnSpc>
                <a:spcPct val="150000"/>
              </a:lnSpc>
            </a:pPr>
            <a:r>
              <a:rPr lang="zh-CN" sz="1800" b="0">
                <a:latin typeface="微软雅黑" panose="020B0503020204020204" charset="-122"/>
                <a:ea typeface="微软雅黑" panose="020B0503020204020204" charset="-122"/>
                <a:cs typeface="微软雅黑" panose="020B0503020204020204" charset="-122"/>
              </a:rPr>
              <a:t>（1）电压作用是使电路中的</a:t>
            </a:r>
            <a:r>
              <a:rPr lang="zh-CN" sz="1800" b="0">
                <a:solidFill>
                  <a:srgbClr val="000000"/>
                </a:solidFill>
                <a:latin typeface="微软雅黑" panose="020B0503020204020204" charset="-122"/>
                <a:ea typeface="微软雅黑" panose="020B0503020204020204" charset="-122"/>
                <a:cs typeface="微软雅黑" panose="020B0503020204020204" charset="-122"/>
              </a:rPr>
              <a:t>自由电荷</a:t>
            </a:r>
            <a:r>
              <a:rPr lang="zh-CN" sz="1800" b="0" u="sng">
                <a:solidFill>
                  <a:srgbClr val="FF0000"/>
                </a:solidFill>
                <a:uFill>
                  <a:solidFill>
                    <a:srgbClr val="000000"/>
                  </a:solidFill>
                </a:uFill>
                <a:latin typeface="微软雅黑" panose="020B0503020204020204" charset="-122"/>
                <a:ea typeface="微软雅黑" panose="020B0503020204020204" charset="-122"/>
                <a:cs typeface="微软雅黑" panose="020B0503020204020204" charset="-122"/>
              </a:rPr>
              <a:t>定向移动</a:t>
            </a:r>
            <a:r>
              <a:rPr lang="zh-CN" sz="1800" b="0">
                <a:solidFill>
                  <a:srgbClr val="000000"/>
                </a:solidFill>
                <a:latin typeface="微软雅黑" panose="020B0503020204020204" charset="-122"/>
                <a:ea typeface="微软雅黑" panose="020B0503020204020204" charset="-122"/>
                <a:cs typeface="微软雅黑" panose="020B0503020204020204" charset="-122"/>
              </a:rPr>
              <a:t>，</a:t>
            </a:r>
            <a:r>
              <a:rPr lang="zh-CN" sz="1800" b="0">
                <a:latin typeface="微软雅黑" panose="020B0503020204020204" charset="-122"/>
                <a:ea typeface="微软雅黑" panose="020B0503020204020204" charset="-122"/>
                <a:cs typeface="微软雅黑" panose="020B0503020204020204" charset="-122"/>
              </a:rPr>
              <a:t>形成电流；电源是提供</a:t>
            </a:r>
            <a:r>
              <a:rPr lang="zh-CN" sz="1800" b="0" u="sng">
                <a:solidFill>
                  <a:srgbClr val="FF0000"/>
                </a:solidFill>
                <a:uFill>
                  <a:solidFill>
                    <a:srgbClr val="000000"/>
                  </a:solidFill>
                </a:uFill>
                <a:latin typeface="微软雅黑" panose="020B0503020204020204" charset="-122"/>
                <a:ea typeface="微软雅黑" panose="020B0503020204020204" charset="-122"/>
                <a:cs typeface="微软雅黑" panose="020B0503020204020204" charset="-122"/>
              </a:rPr>
              <a:t>电压</a:t>
            </a:r>
            <a:r>
              <a:rPr lang="zh-CN" sz="1800" b="0">
                <a:latin typeface="微软雅黑" panose="020B0503020204020204" charset="-122"/>
                <a:ea typeface="微软雅黑" panose="020B0503020204020204" charset="-122"/>
                <a:cs typeface="微软雅黑" panose="020B0503020204020204" charset="-122"/>
              </a:rPr>
              <a:t>的装置。</a:t>
            </a:r>
          </a:p>
          <a:p>
            <a:pPr marL="0" indent="0" algn="l" eaLnBrk="1" fontAlgn="auto" latinLnBrk="0" hangingPunct="1">
              <a:lnSpc>
                <a:spcPct val="150000"/>
              </a:lnSpc>
            </a:pPr>
            <a:r>
              <a:rPr lang="zh-CN" sz="1800" b="0">
                <a:latin typeface="微软雅黑" panose="020B0503020204020204" charset="-122"/>
                <a:ea typeface="微软雅黑" panose="020B0503020204020204" charset="-122"/>
                <a:cs typeface="微软雅黑" panose="020B0503020204020204" charset="-122"/>
              </a:rPr>
              <a:t>（2）电路中获得持续电流的条件：①电路中有</a:t>
            </a:r>
            <a:r>
              <a:rPr lang="zh-CN" sz="1800" b="0" u="sng">
                <a:solidFill>
                  <a:srgbClr val="FF0000"/>
                </a:solidFill>
                <a:uFill>
                  <a:solidFill>
                    <a:srgbClr val="000000"/>
                  </a:solidFill>
                </a:uFill>
                <a:latin typeface="微软雅黑" panose="020B0503020204020204" charset="-122"/>
                <a:ea typeface="微软雅黑" panose="020B0503020204020204" charset="-122"/>
                <a:cs typeface="微软雅黑" panose="020B0503020204020204" charset="-122"/>
              </a:rPr>
              <a:t>电源</a:t>
            </a:r>
            <a:r>
              <a:rPr lang="zh-CN" sz="1800" b="0">
                <a:latin typeface="微软雅黑" panose="020B0503020204020204" charset="-122"/>
                <a:ea typeface="微软雅黑" panose="020B0503020204020204" charset="-122"/>
                <a:cs typeface="微软雅黑" panose="020B0503020204020204" charset="-122"/>
              </a:rPr>
              <a:t>（或电路</a:t>
            </a:r>
            <a:r>
              <a:rPr lang="zh-CN" sz="1800" b="0" u="sng">
                <a:solidFill>
                  <a:srgbClr val="FF0000"/>
                </a:solidFill>
                <a:uFill>
                  <a:solidFill>
                    <a:srgbClr val="000000"/>
                  </a:solidFill>
                </a:uFill>
                <a:latin typeface="微软雅黑" panose="020B0503020204020204" charset="-122"/>
                <a:ea typeface="微软雅黑" panose="020B0503020204020204" charset="-122"/>
                <a:cs typeface="微软雅黑" panose="020B0503020204020204" charset="-122"/>
              </a:rPr>
              <a:t>两端</a:t>
            </a:r>
            <a:r>
              <a:rPr lang="zh-CN" sz="1800" b="0">
                <a:latin typeface="微软雅黑" panose="020B0503020204020204" charset="-122"/>
                <a:ea typeface="微软雅黑" panose="020B0503020204020204" charset="-122"/>
                <a:cs typeface="微软雅黑" panose="020B0503020204020204" charset="-122"/>
              </a:rPr>
              <a:t>有电压）；②电路是</a:t>
            </a:r>
            <a:r>
              <a:rPr lang="zh-CN" sz="1800" b="0" u="sng">
                <a:solidFill>
                  <a:srgbClr val="FF0000"/>
                </a:solidFill>
                <a:uFill>
                  <a:solidFill>
                    <a:srgbClr val="000000"/>
                  </a:solidFill>
                </a:uFill>
                <a:latin typeface="微软雅黑" panose="020B0503020204020204" charset="-122"/>
                <a:ea typeface="微软雅黑" panose="020B0503020204020204" charset="-122"/>
                <a:cs typeface="微软雅黑" panose="020B0503020204020204" charset="-122"/>
              </a:rPr>
              <a:t>通路</a:t>
            </a:r>
            <a:r>
              <a:rPr lang="zh-CN" sz="1800" b="0">
                <a:latin typeface="微软雅黑" panose="020B0503020204020204" charset="-122"/>
                <a:ea typeface="微软雅黑" panose="020B0503020204020204" charset="-122"/>
                <a:cs typeface="微软雅黑" panose="020B0503020204020204" charset="-122"/>
              </a:rPr>
              <a:t>。</a:t>
            </a:r>
          </a:p>
          <a:p>
            <a:pPr marL="0" indent="0" algn="l" eaLnBrk="1" fontAlgn="auto" latinLnBrk="0" hangingPunct="1">
              <a:lnSpc>
                <a:spcPct val="150000"/>
              </a:lnSpc>
            </a:pPr>
            <a:r>
              <a:rPr lang="zh-CN" sz="1800" b="0">
                <a:latin typeface="微软雅黑" panose="020B0503020204020204" charset="-122"/>
                <a:ea typeface="微软雅黑" panose="020B0503020204020204" charset="-122"/>
                <a:cs typeface="微软雅黑" panose="020B0503020204020204" charset="-122"/>
              </a:rPr>
              <a:t>注：说电压时，要说</a:t>
            </a:r>
            <a:r>
              <a:rPr lang="en-US" sz="1800" b="0">
                <a:latin typeface="微软雅黑" panose="020B0503020204020204" charset="-122"/>
                <a:ea typeface="微软雅黑" panose="020B0503020204020204" charset="-122"/>
                <a:cs typeface="微软雅黑" panose="020B0503020204020204" charset="-122"/>
              </a:rPr>
              <a:t>“</a:t>
            </a:r>
            <a:r>
              <a:rPr lang="zh-CN" sz="1800" b="0">
                <a:latin typeface="微软雅黑" panose="020B0503020204020204" charset="-122"/>
                <a:ea typeface="微软雅黑" panose="020B0503020204020204" charset="-122"/>
                <a:cs typeface="微软雅黑" panose="020B0503020204020204" charset="-122"/>
              </a:rPr>
              <a:t>某电路或</a:t>
            </a:r>
            <a:r>
              <a:rPr lang="en-US" sz="1800" b="0">
                <a:latin typeface="微软雅黑" panose="020B0503020204020204" charset="-122"/>
                <a:ea typeface="微软雅黑" panose="020B0503020204020204" charset="-122"/>
                <a:cs typeface="微软雅黑" panose="020B0503020204020204" charset="-122"/>
              </a:rPr>
              <a:t>AB”</a:t>
            </a:r>
            <a:r>
              <a:rPr lang="zh-CN" sz="1800" b="0" u="sng">
                <a:solidFill>
                  <a:srgbClr val="FF0000"/>
                </a:solidFill>
                <a:uFill>
                  <a:solidFill>
                    <a:srgbClr val="000000"/>
                  </a:solidFill>
                </a:uFill>
                <a:latin typeface="微软雅黑" panose="020B0503020204020204" charset="-122"/>
                <a:ea typeface="微软雅黑" panose="020B0503020204020204" charset="-122"/>
                <a:cs typeface="微软雅黑" panose="020B0503020204020204" charset="-122"/>
              </a:rPr>
              <a:t>两端</a:t>
            </a:r>
            <a:r>
              <a:rPr lang="zh-CN" sz="1800" b="0">
                <a:latin typeface="微软雅黑" panose="020B0503020204020204" charset="-122"/>
                <a:ea typeface="微软雅黑" panose="020B0503020204020204" charset="-122"/>
                <a:cs typeface="微软雅黑" panose="020B0503020204020204" charset="-122"/>
              </a:rPr>
              <a:t>的电压（如图（1）所示，1、2两端电压或者2、3两端电压）；说电流时，要说通过</a:t>
            </a:r>
            <a:r>
              <a:rPr lang="en-US" sz="1800" b="0">
                <a:latin typeface="微软雅黑" panose="020B0503020204020204" charset="-122"/>
                <a:ea typeface="微软雅黑" panose="020B0503020204020204" charset="-122"/>
                <a:cs typeface="微软雅黑" panose="020B0503020204020204" charset="-122"/>
              </a:rPr>
              <a:t>“</a:t>
            </a:r>
            <a:r>
              <a:rPr lang="zh-CN" sz="1800" b="0">
                <a:latin typeface="微软雅黑" panose="020B0503020204020204" charset="-122"/>
                <a:ea typeface="微软雅黑" panose="020B0503020204020204" charset="-122"/>
                <a:cs typeface="微软雅黑" panose="020B0503020204020204" charset="-122"/>
              </a:rPr>
              <a:t>某电阻、某支路或某元件（如图（1），通过电池的电流或者通过电阻R</a:t>
            </a:r>
            <a:r>
              <a:rPr lang="en-US" sz="1800" b="0" baseline="-25000">
                <a:latin typeface="微软雅黑" panose="020B0503020204020204" charset="-122"/>
                <a:ea typeface="微软雅黑" panose="020B0503020204020204" charset="-122"/>
                <a:cs typeface="微软雅黑" panose="020B0503020204020204" charset="-122"/>
              </a:rPr>
              <a:t>1</a:t>
            </a:r>
            <a:r>
              <a:rPr lang="zh-CN" sz="1800" b="0">
                <a:latin typeface="微软雅黑" panose="020B0503020204020204" charset="-122"/>
                <a:ea typeface="微软雅黑" panose="020B0503020204020204" charset="-122"/>
                <a:cs typeface="微软雅黑" panose="020B0503020204020204" charset="-122"/>
              </a:rPr>
              <a:t>的电流）”的电流。</a:t>
            </a:r>
          </a:p>
          <a:p>
            <a:pPr marL="0" indent="0" algn="l" eaLnBrk="1" fontAlgn="auto" latinLnBrk="0" hangingPunct="1">
              <a:lnSpc>
                <a:spcPct val="150000"/>
              </a:lnSpc>
            </a:pPr>
            <a:r>
              <a:rPr lang="zh-CN" sz="1800" b="0">
                <a:latin typeface="微软雅黑" panose="020B0503020204020204" charset="-122"/>
                <a:ea typeface="微软雅黑" panose="020B0503020204020204" charset="-122"/>
                <a:cs typeface="微软雅黑" panose="020B0503020204020204" charset="-122"/>
              </a:rPr>
              <a:t>2.电压的单位：在国际单位制中，电压单位是</a:t>
            </a:r>
            <a:r>
              <a:rPr lang="zh-CN" sz="1800" b="0" u="sng">
                <a:solidFill>
                  <a:srgbClr val="FF0000"/>
                </a:solidFill>
                <a:uFill>
                  <a:solidFill>
                    <a:srgbClr val="000000"/>
                  </a:solidFill>
                </a:uFill>
                <a:latin typeface="微软雅黑" panose="020B0503020204020204" charset="-122"/>
                <a:ea typeface="微软雅黑" panose="020B0503020204020204" charset="-122"/>
                <a:cs typeface="微软雅黑" panose="020B0503020204020204" charset="-122"/>
              </a:rPr>
              <a:t>伏特</a:t>
            </a:r>
            <a:r>
              <a:rPr lang="zh-CN" sz="1800" b="0">
                <a:latin typeface="微软雅黑" panose="020B0503020204020204" charset="-122"/>
                <a:ea typeface="微软雅黑" panose="020B0503020204020204" charset="-122"/>
                <a:cs typeface="微软雅黑" panose="020B0503020204020204" charset="-122"/>
              </a:rPr>
              <a:t>（简称为伏，符号是</a:t>
            </a:r>
            <a:r>
              <a:rPr lang="en-US" sz="1800" b="0" u="sng">
                <a:solidFill>
                  <a:srgbClr val="FF0000"/>
                </a:solidFill>
                <a:uFill>
                  <a:solidFill>
                    <a:srgbClr val="000000"/>
                  </a:solidFill>
                </a:uFill>
                <a:latin typeface="微软雅黑" panose="020B0503020204020204" charset="-122"/>
                <a:ea typeface="微软雅黑" panose="020B0503020204020204" charset="-122"/>
                <a:cs typeface="微软雅黑" panose="020B0503020204020204" charset="-122"/>
              </a:rPr>
              <a:t>V</a:t>
            </a:r>
            <a:r>
              <a:rPr lang="zh-CN" sz="1800" b="0">
                <a:latin typeface="微软雅黑" panose="020B0503020204020204" charset="-122"/>
                <a:ea typeface="微软雅黑" panose="020B0503020204020204" charset="-122"/>
                <a:cs typeface="微软雅黑" panose="020B0503020204020204" charset="-122"/>
              </a:rPr>
              <a:t>）；电压常用单位还有：</a:t>
            </a:r>
            <a:r>
              <a:rPr lang="zh-CN" sz="1800" b="0" u="sng">
                <a:solidFill>
                  <a:srgbClr val="FF0000"/>
                </a:solidFill>
                <a:uFill>
                  <a:solidFill>
                    <a:srgbClr val="000000"/>
                  </a:solidFill>
                </a:uFill>
                <a:latin typeface="微软雅黑" panose="020B0503020204020204" charset="-122"/>
                <a:ea typeface="微软雅黑" panose="020B0503020204020204" charset="-122"/>
                <a:cs typeface="微软雅黑" panose="020B0503020204020204" charset="-122"/>
              </a:rPr>
              <a:t>千伏</a:t>
            </a:r>
            <a:r>
              <a:rPr lang="zh-CN" sz="1800" b="0">
                <a:latin typeface="微软雅黑" panose="020B0503020204020204" charset="-122"/>
                <a:ea typeface="微软雅黑" panose="020B0503020204020204" charset="-122"/>
                <a:cs typeface="微软雅黑" panose="020B0503020204020204" charset="-122"/>
              </a:rPr>
              <a:t>（</a:t>
            </a:r>
            <a:r>
              <a:rPr lang="en-US" sz="1800" b="0">
                <a:solidFill>
                  <a:srgbClr val="000000"/>
                </a:solidFill>
                <a:latin typeface="微软雅黑" panose="020B0503020204020204" charset="-122"/>
                <a:ea typeface="微软雅黑" panose="020B0503020204020204" charset="-122"/>
                <a:cs typeface="微软雅黑" panose="020B0503020204020204" charset="-122"/>
              </a:rPr>
              <a:t>kV</a:t>
            </a:r>
            <a:r>
              <a:rPr lang="zh-CN" sz="1800" b="0">
                <a:latin typeface="微软雅黑" panose="020B0503020204020204" charset="-122"/>
                <a:ea typeface="微软雅黑" panose="020B0503020204020204" charset="-122"/>
                <a:cs typeface="微软雅黑" panose="020B0503020204020204" charset="-122"/>
              </a:rPr>
              <a:t>）、</a:t>
            </a:r>
            <a:r>
              <a:rPr lang="zh-CN" sz="1800" b="0" u="sng">
                <a:solidFill>
                  <a:srgbClr val="FF0000"/>
                </a:solidFill>
                <a:uFill>
                  <a:solidFill>
                    <a:srgbClr val="000000"/>
                  </a:solidFill>
                </a:uFill>
                <a:latin typeface="微软雅黑" panose="020B0503020204020204" charset="-122"/>
                <a:ea typeface="微软雅黑" panose="020B0503020204020204" charset="-122"/>
                <a:cs typeface="微软雅黑" panose="020B0503020204020204" charset="-122"/>
              </a:rPr>
              <a:t>毫伏</a:t>
            </a:r>
            <a:r>
              <a:rPr lang="zh-CN" sz="1800" b="0">
                <a:latin typeface="微软雅黑" panose="020B0503020204020204" charset="-122"/>
                <a:ea typeface="微软雅黑" panose="020B0503020204020204" charset="-122"/>
                <a:cs typeface="微软雅黑" panose="020B0503020204020204" charset="-122"/>
              </a:rPr>
              <a:t>（</a:t>
            </a:r>
            <a:r>
              <a:rPr lang="en-US" sz="1800" b="0">
                <a:solidFill>
                  <a:srgbClr val="000000"/>
                </a:solidFill>
                <a:latin typeface="微软雅黑" panose="020B0503020204020204" charset="-122"/>
                <a:ea typeface="微软雅黑" panose="020B0503020204020204" charset="-122"/>
                <a:cs typeface="微软雅黑" panose="020B0503020204020204" charset="-122"/>
              </a:rPr>
              <a:t>mV</a:t>
            </a:r>
            <a:r>
              <a:rPr lang="zh-CN" sz="1800" b="0">
                <a:latin typeface="微软雅黑" panose="020B0503020204020204" charset="-122"/>
                <a:ea typeface="微软雅黑" panose="020B0503020204020204" charset="-122"/>
                <a:cs typeface="微软雅黑" panose="020B0503020204020204" charset="-122"/>
              </a:rPr>
              <a:t>）、</a:t>
            </a:r>
            <a:r>
              <a:rPr lang="zh-CN" sz="1800" b="0" u="sng">
                <a:solidFill>
                  <a:srgbClr val="FF0000"/>
                </a:solidFill>
                <a:uFill>
                  <a:solidFill>
                    <a:srgbClr val="000000"/>
                  </a:solidFill>
                </a:uFill>
                <a:latin typeface="微软雅黑" panose="020B0503020204020204" charset="-122"/>
                <a:ea typeface="微软雅黑" panose="020B0503020204020204" charset="-122"/>
                <a:cs typeface="微软雅黑" panose="020B0503020204020204" charset="-122"/>
              </a:rPr>
              <a:t>微伏</a:t>
            </a:r>
            <a:r>
              <a:rPr lang="zh-CN" sz="1800" b="0">
                <a:latin typeface="微软雅黑" panose="020B0503020204020204" charset="-122"/>
                <a:ea typeface="微软雅黑" panose="020B0503020204020204" charset="-122"/>
                <a:cs typeface="微软雅黑" panose="020B0503020204020204" charset="-122"/>
              </a:rPr>
              <a:t>（</a:t>
            </a:r>
            <a:r>
              <a:rPr lang="en-US" sz="1800" b="0">
                <a:solidFill>
                  <a:srgbClr val="000000"/>
                </a:solidFill>
                <a:latin typeface="微软雅黑" panose="020B0503020204020204" charset="-122"/>
                <a:ea typeface="微软雅黑" panose="020B0503020204020204" charset="-122"/>
                <a:cs typeface="微软雅黑" panose="020B0503020204020204" charset="-122"/>
              </a:rPr>
              <a:t>μV</a:t>
            </a:r>
            <a:r>
              <a:rPr lang="zh-CN" sz="1800" b="0">
                <a:latin typeface="微软雅黑" panose="020B0503020204020204" charset="-122"/>
                <a:ea typeface="微软雅黑" panose="020B0503020204020204" charset="-122"/>
                <a:cs typeface="微软雅黑" panose="020B0503020204020204" charset="-122"/>
              </a:rPr>
              <a:t>）。</a:t>
            </a:r>
          </a:p>
          <a:p>
            <a:pPr marL="0" indent="0" algn="l" eaLnBrk="1" fontAlgn="auto" latinLnBrk="0" hangingPunct="1">
              <a:lnSpc>
                <a:spcPct val="150000"/>
              </a:lnSpc>
            </a:pPr>
            <a:r>
              <a:rPr lang="zh-CN" sz="1800" b="0">
                <a:latin typeface="微软雅黑" panose="020B0503020204020204" charset="-122"/>
                <a:ea typeface="微软雅黑" panose="020B0503020204020204" charset="-122"/>
                <a:cs typeface="微软雅黑" panose="020B0503020204020204" charset="-122"/>
              </a:rPr>
              <a:t>换算关系：1kV＝</a:t>
            </a:r>
            <a:r>
              <a:rPr lang="en-US" sz="1800" b="0" u="sng">
                <a:solidFill>
                  <a:srgbClr val="FF0000"/>
                </a:solidFill>
                <a:uFill>
                  <a:solidFill>
                    <a:srgbClr val="000000"/>
                  </a:solidFill>
                </a:uFill>
                <a:latin typeface="微软雅黑" panose="020B0503020204020204" charset="-122"/>
                <a:ea typeface="微软雅黑" panose="020B0503020204020204" charset="-122"/>
                <a:cs typeface="微软雅黑" panose="020B0503020204020204" charset="-122"/>
              </a:rPr>
              <a:t>1000</a:t>
            </a:r>
            <a:r>
              <a:rPr lang="en-US" sz="1800" b="0">
                <a:latin typeface="微软雅黑" panose="020B0503020204020204" charset="-122"/>
                <a:ea typeface="微软雅黑" panose="020B0503020204020204" charset="-122"/>
                <a:cs typeface="微软雅黑" panose="020B0503020204020204" charset="-122"/>
              </a:rPr>
              <a:t>V</a:t>
            </a:r>
            <a:r>
              <a:rPr lang="zh-CN" sz="1800" b="0">
                <a:latin typeface="微软雅黑" panose="020B0503020204020204" charset="-122"/>
                <a:ea typeface="微软雅黑" panose="020B0503020204020204" charset="-122"/>
                <a:cs typeface="微软雅黑" panose="020B0503020204020204" charset="-122"/>
              </a:rPr>
              <a:t>，1V＝</a:t>
            </a:r>
            <a:r>
              <a:rPr lang="en-US" sz="1800" b="0" u="sng">
                <a:solidFill>
                  <a:srgbClr val="FF0000"/>
                </a:solidFill>
                <a:uFill>
                  <a:solidFill>
                    <a:srgbClr val="000000"/>
                  </a:solidFill>
                </a:uFill>
                <a:latin typeface="微软雅黑" panose="020B0503020204020204" charset="-122"/>
                <a:ea typeface="微软雅黑" panose="020B0503020204020204" charset="-122"/>
                <a:cs typeface="微软雅黑" panose="020B0503020204020204" charset="-122"/>
              </a:rPr>
              <a:t>1000</a:t>
            </a:r>
            <a:r>
              <a:rPr lang="en-US" sz="1800" b="0">
                <a:latin typeface="微软雅黑" panose="020B0503020204020204" charset="-122"/>
                <a:ea typeface="微软雅黑" panose="020B0503020204020204" charset="-122"/>
                <a:cs typeface="微软雅黑" panose="020B0503020204020204" charset="-122"/>
              </a:rPr>
              <a:t>mV</a:t>
            </a:r>
            <a:r>
              <a:rPr lang="zh-CN" sz="1800" b="0">
                <a:latin typeface="微软雅黑" panose="020B0503020204020204" charset="-122"/>
                <a:ea typeface="微软雅黑" panose="020B0503020204020204" charset="-122"/>
                <a:cs typeface="微软雅黑" panose="020B0503020204020204" charset="-122"/>
              </a:rPr>
              <a:t>，1mV＝</a:t>
            </a:r>
            <a:r>
              <a:rPr lang="en-US" sz="1800" b="0" u="sng">
                <a:solidFill>
                  <a:srgbClr val="FF0000"/>
                </a:solidFill>
                <a:uFill>
                  <a:solidFill>
                    <a:srgbClr val="000000"/>
                  </a:solidFill>
                </a:uFill>
                <a:latin typeface="微软雅黑" panose="020B0503020204020204" charset="-122"/>
                <a:ea typeface="微软雅黑" panose="020B0503020204020204" charset="-122"/>
                <a:cs typeface="微软雅黑" panose="020B0503020204020204" charset="-122"/>
              </a:rPr>
              <a:t>1000</a:t>
            </a:r>
            <a:r>
              <a:rPr lang="en-US" sz="1800" b="0">
                <a:latin typeface="微软雅黑" panose="020B0503020204020204" charset="-122"/>
                <a:ea typeface="微软雅黑" panose="020B0503020204020204" charset="-122"/>
                <a:cs typeface="微软雅黑" panose="020B0503020204020204" charset="-122"/>
              </a:rPr>
              <a:t>μV</a:t>
            </a:r>
            <a:r>
              <a:rPr lang="zh-CN" sz="1800" b="0">
                <a:latin typeface="微软雅黑" panose="020B0503020204020204" charset="-122"/>
                <a:ea typeface="微软雅黑" panose="020B0503020204020204" charset="-122"/>
                <a:cs typeface="微软雅黑" panose="020B0503020204020204" charset="-122"/>
              </a:rPr>
              <a:t>。</a:t>
            </a:r>
            <a:endParaRPr lang="zh-CN" altLang="en-US" sz="1800">
              <a:latin typeface="微软雅黑" panose="020B0503020204020204" charset="-122"/>
              <a:ea typeface="微软雅黑" panose="020B0503020204020204" charset="-122"/>
              <a:cs typeface="微软雅黑" panose="020B0503020204020204" charset="-122"/>
            </a:endParaRPr>
          </a:p>
        </p:txBody>
      </p:sp>
    </p:spTree>
    <p:extLst>
      <p:ext uri="{BB962C8B-B14F-4D97-AF65-F5344CB8AC3E}">
        <p14:creationId xmlns:p14="http://schemas.microsoft.com/office/powerpoint/2010/main" val="2148493252"/>
      </p:ext>
    </p:extLst>
  </p:cSld>
  <p:clrMapOvr>
    <a:masterClrMapping/>
  </p:clrMapOvr>
  <p:transition spd="med" advTm="2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000" fill="hold">
                                          <p:stCondLst>
                                            <p:cond delay="0"/>
                                          </p:stCondLst>
                                        </p:cTn>
                                        <p:tgtEl>
                                          <p:spTgt spid="3">
                                            <p:txEl>
                                              <p:pRg st="0" end="0"/>
                                            </p:txEl>
                                          </p:spTgt>
                                        </p:tgtEl>
                                        <p:attrNameLst>
                                          <p:attrName>style.visibility</p:attrName>
                                        </p:attrNameLst>
                                      </p:cBhvr>
                                      <p:to>
                                        <p:strVal val="visible"/>
                                      </p:to>
                                    </p:set>
                                    <p:animEffect transition="in" filter="checkerboard(across)">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000" fill="hold">
                                          <p:stCondLst>
                                            <p:cond delay="0"/>
                                          </p:stCondLst>
                                        </p:cTn>
                                        <p:tgtEl>
                                          <p:spTgt spid="3">
                                            <p:txEl>
                                              <p:pRg st="1" end="1"/>
                                            </p:txEl>
                                          </p:spTgt>
                                        </p:tgtEl>
                                        <p:attrNameLst>
                                          <p:attrName>style.visibility</p:attrName>
                                        </p:attrNameLst>
                                      </p:cBhvr>
                                      <p:to>
                                        <p:strVal val="visible"/>
                                      </p:to>
                                    </p:set>
                                    <p:animEffect transition="in" filter="checkerboard(across)">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000" fill="hold">
                                          <p:stCondLst>
                                            <p:cond delay="0"/>
                                          </p:stCondLst>
                                        </p:cTn>
                                        <p:tgtEl>
                                          <p:spTgt spid="3">
                                            <p:txEl>
                                              <p:pRg st="2" end="2"/>
                                            </p:txEl>
                                          </p:spTgt>
                                        </p:tgtEl>
                                        <p:attrNameLst>
                                          <p:attrName>style.visibility</p:attrName>
                                        </p:attrNameLst>
                                      </p:cBhvr>
                                      <p:to>
                                        <p:strVal val="visible"/>
                                      </p:to>
                                    </p:set>
                                    <p:animEffect transition="in" filter="checkerboard(across)">
                                      <p:cBhvr>
                                        <p:cTn id="17" dur="1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000" fill="hold">
                                          <p:stCondLst>
                                            <p:cond delay="0"/>
                                          </p:stCondLst>
                                        </p:cTn>
                                        <p:tgtEl>
                                          <p:spTgt spid="3">
                                            <p:txEl>
                                              <p:pRg st="3" end="3"/>
                                            </p:txEl>
                                          </p:spTgt>
                                        </p:tgtEl>
                                        <p:attrNameLst>
                                          <p:attrName>style.visibility</p:attrName>
                                        </p:attrNameLst>
                                      </p:cBhvr>
                                      <p:to>
                                        <p:strVal val="visible"/>
                                      </p:to>
                                    </p:set>
                                    <p:animEffect transition="in" filter="checkerboard(across)">
                                      <p:cBhvr>
                                        <p:cTn id="22" dur="1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000" fill="hold">
                                          <p:stCondLst>
                                            <p:cond delay="0"/>
                                          </p:stCondLst>
                                        </p:cTn>
                                        <p:tgtEl>
                                          <p:spTgt spid="3">
                                            <p:txEl>
                                              <p:pRg st="4" end="4"/>
                                            </p:txEl>
                                          </p:spTgt>
                                        </p:tgtEl>
                                        <p:attrNameLst>
                                          <p:attrName>style.visibility</p:attrName>
                                        </p:attrNameLst>
                                      </p:cBhvr>
                                      <p:to>
                                        <p:strVal val="visible"/>
                                      </p:to>
                                    </p:set>
                                    <p:animEffect transition="in" filter="checkerboard(across)">
                                      <p:cBhvr>
                                        <p:cTn id="27" dur="1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000" fill="hold">
                                          <p:stCondLst>
                                            <p:cond delay="0"/>
                                          </p:stCondLst>
                                        </p:cTn>
                                        <p:tgtEl>
                                          <p:spTgt spid="3">
                                            <p:txEl>
                                              <p:pRg st="5" end="5"/>
                                            </p:txEl>
                                          </p:spTgt>
                                        </p:tgtEl>
                                        <p:attrNameLst>
                                          <p:attrName>style.visibility</p:attrName>
                                        </p:attrNameLst>
                                      </p:cBhvr>
                                      <p:to>
                                        <p:strVal val="visible"/>
                                      </p:to>
                                    </p:set>
                                    <p:animEffect transition="in" filter="checkerboard(across)">
                                      <p:cBhvr>
                                        <p:cTn id="32"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6222"/>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altLang="zh-CN"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3</a:t>
            </a:r>
            <a:endParaRPr kumimoji="0"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pic>
        <p:nvPicPr>
          <p:cNvPr id="2" name="图片 -2147482569"/>
          <p:cNvPicPr>
            <a:picLocks noChangeAspect="1"/>
          </p:cNvPicPr>
          <p:nvPr/>
        </p:nvPicPr>
        <p:blipFill>
          <a:blip r:embed="rId2"/>
          <a:stretch>
            <a:fillRect/>
          </a:stretch>
        </p:blipFill>
        <p:spPr>
          <a:xfrm>
            <a:off x="1093471" y="208160"/>
            <a:ext cx="1550035" cy="625750"/>
          </a:xfrm>
          <a:prstGeom prst="rect">
            <a:avLst/>
          </a:prstGeom>
          <a:noFill/>
          <a:ln w="9525">
            <a:noFill/>
          </a:ln>
        </p:spPr>
      </p:pic>
      <p:sp>
        <p:nvSpPr>
          <p:cNvPr id="100" name="文本框 99"/>
          <p:cNvSpPr txBox="1"/>
          <p:nvPr/>
        </p:nvSpPr>
        <p:spPr>
          <a:xfrm>
            <a:off x="2742566" y="434142"/>
            <a:ext cx="2986405"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考点三：变阻器</a:t>
            </a:r>
          </a:p>
        </p:txBody>
      </p:sp>
      <p:sp>
        <p:nvSpPr>
          <p:cNvPr id="3" name="文本框 2"/>
          <p:cNvSpPr txBox="1"/>
          <p:nvPr/>
        </p:nvSpPr>
        <p:spPr>
          <a:xfrm>
            <a:off x="327026" y="1068168"/>
            <a:ext cx="8689975" cy="1757575"/>
          </a:xfrm>
          <a:prstGeom prst="rect">
            <a:avLst/>
          </a:prstGeom>
          <a:noFill/>
          <a:ln w="9525">
            <a:noFill/>
          </a:ln>
        </p:spPr>
        <p:txBody>
          <a:bodyPr wrap="square">
            <a:spAutoFit/>
          </a:bodyPr>
          <a:lstStyle/>
          <a:p>
            <a:pPr marL="0" indent="0" algn="l" eaLnBrk="1" fontAlgn="auto" latinLnBrk="0" hangingPunct="1">
              <a:lnSpc>
                <a:spcPct val="150000"/>
              </a:lnSpc>
            </a:pPr>
            <a:r>
              <a:rPr lang="zh-CN" sz="1800" b="0">
                <a:solidFill>
                  <a:srgbClr val="1116CC"/>
                </a:solidFill>
                <a:latin typeface="微软雅黑" panose="020B0503020204020204" charset="-122"/>
                <a:ea typeface="微软雅黑" panose="020B0503020204020204" charset="-122"/>
                <a:cs typeface="微软雅黑" panose="020B0503020204020204" charset="-122"/>
              </a:rPr>
              <a:t>【点睛】由图可知：定值电阻</a:t>
            </a:r>
            <a:r>
              <a:rPr lang="en-US" sz="1800" b="0">
                <a:solidFill>
                  <a:srgbClr val="1116CC"/>
                </a:solidFill>
                <a:latin typeface="微软雅黑" panose="020B0503020204020204" charset="-122"/>
                <a:ea typeface="微软雅黑" panose="020B0503020204020204" charset="-122"/>
                <a:cs typeface="微软雅黑" panose="020B0503020204020204" charset="-122"/>
              </a:rPr>
              <a:t>R</a:t>
            </a:r>
            <a:r>
              <a:rPr lang="en-US" sz="1800" b="0" baseline="-25000">
                <a:solidFill>
                  <a:srgbClr val="1116CC"/>
                </a:solidFill>
                <a:latin typeface="微软雅黑" panose="020B0503020204020204" charset="-122"/>
                <a:ea typeface="微软雅黑" panose="020B0503020204020204" charset="-122"/>
                <a:cs typeface="微软雅黑" panose="020B0503020204020204" charset="-122"/>
              </a:rPr>
              <a:t>1</a:t>
            </a:r>
            <a:r>
              <a:rPr lang="zh-CN" sz="1800" b="0">
                <a:solidFill>
                  <a:srgbClr val="1116CC"/>
                </a:solidFill>
                <a:latin typeface="微软雅黑" panose="020B0503020204020204" charset="-122"/>
                <a:ea typeface="微软雅黑" panose="020B0503020204020204" charset="-122"/>
                <a:cs typeface="微软雅黑" panose="020B0503020204020204" charset="-122"/>
              </a:rPr>
              <a:t>与滑动变阻器</a:t>
            </a:r>
            <a:r>
              <a:rPr lang="en-US" sz="1800" b="0">
                <a:solidFill>
                  <a:srgbClr val="1116CC"/>
                </a:solidFill>
                <a:latin typeface="微软雅黑" panose="020B0503020204020204" charset="-122"/>
                <a:ea typeface="微软雅黑" panose="020B0503020204020204" charset="-122"/>
                <a:cs typeface="微软雅黑" panose="020B0503020204020204" charset="-122"/>
              </a:rPr>
              <a:t>R</a:t>
            </a:r>
            <a:r>
              <a:rPr lang="en-US" sz="1800" b="0" baseline="-25000">
                <a:solidFill>
                  <a:srgbClr val="1116CC"/>
                </a:solidFill>
                <a:latin typeface="微软雅黑" panose="020B0503020204020204" charset="-122"/>
                <a:ea typeface="微软雅黑" panose="020B0503020204020204" charset="-122"/>
                <a:cs typeface="微软雅黑" panose="020B0503020204020204" charset="-122"/>
              </a:rPr>
              <a:t>2</a:t>
            </a:r>
            <a:r>
              <a:rPr lang="zh-CN" sz="1800" b="0">
                <a:solidFill>
                  <a:srgbClr val="1116CC"/>
                </a:solidFill>
                <a:latin typeface="微软雅黑" panose="020B0503020204020204" charset="-122"/>
                <a:ea typeface="微软雅黑" panose="020B0503020204020204" charset="-122"/>
                <a:cs typeface="微软雅黑" panose="020B0503020204020204" charset="-122"/>
              </a:rPr>
              <a:t>串联，电压表测</a:t>
            </a:r>
            <a:r>
              <a:rPr lang="en-US" sz="1800" b="0">
                <a:solidFill>
                  <a:srgbClr val="1116CC"/>
                </a:solidFill>
                <a:latin typeface="微软雅黑" panose="020B0503020204020204" charset="-122"/>
                <a:ea typeface="微软雅黑" panose="020B0503020204020204" charset="-122"/>
                <a:cs typeface="微软雅黑" panose="020B0503020204020204" charset="-122"/>
              </a:rPr>
              <a:t>R</a:t>
            </a:r>
            <a:r>
              <a:rPr lang="en-US" sz="1800" b="0" baseline="-25000">
                <a:solidFill>
                  <a:srgbClr val="1116CC"/>
                </a:solidFill>
                <a:latin typeface="微软雅黑" panose="020B0503020204020204" charset="-122"/>
                <a:ea typeface="微软雅黑" panose="020B0503020204020204" charset="-122"/>
                <a:cs typeface="微软雅黑" panose="020B0503020204020204" charset="-122"/>
              </a:rPr>
              <a:t>2</a:t>
            </a:r>
            <a:r>
              <a:rPr lang="zh-CN" sz="1800" b="0">
                <a:solidFill>
                  <a:srgbClr val="1116CC"/>
                </a:solidFill>
                <a:latin typeface="微软雅黑" panose="020B0503020204020204" charset="-122"/>
                <a:ea typeface="微软雅黑" panose="020B0503020204020204" charset="-122"/>
                <a:cs typeface="微软雅黑" panose="020B0503020204020204" charset="-122"/>
              </a:rPr>
              <a:t>两端的电压，电压表</a:t>
            </a:r>
            <a:r>
              <a:rPr lang="en-US" sz="1800" b="0">
                <a:solidFill>
                  <a:srgbClr val="1116CC"/>
                </a:solidFill>
                <a:latin typeface="微软雅黑" panose="020B0503020204020204" charset="-122"/>
                <a:ea typeface="微软雅黑" panose="020B0503020204020204" charset="-122"/>
                <a:cs typeface="微软雅黑" panose="020B0503020204020204" charset="-122"/>
              </a:rPr>
              <a:t>V</a:t>
            </a:r>
            <a:r>
              <a:rPr lang="en-US" sz="1800" b="0" baseline="-25000">
                <a:solidFill>
                  <a:srgbClr val="1116CC"/>
                </a:solidFill>
                <a:latin typeface="微软雅黑" panose="020B0503020204020204" charset="-122"/>
                <a:ea typeface="微软雅黑" panose="020B0503020204020204" charset="-122"/>
                <a:cs typeface="微软雅黑" panose="020B0503020204020204" charset="-122"/>
              </a:rPr>
              <a:t>2</a:t>
            </a:r>
            <a:r>
              <a:rPr lang="zh-CN" sz="1800" b="0">
                <a:solidFill>
                  <a:srgbClr val="1116CC"/>
                </a:solidFill>
                <a:latin typeface="微软雅黑" panose="020B0503020204020204" charset="-122"/>
                <a:ea typeface="微软雅黑" panose="020B0503020204020204" charset="-122"/>
                <a:cs typeface="微软雅黑" panose="020B0503020204020204" charset="-122"/>
              </a:rPr>
              <a:t>测量电源电压，电流表测电路中的电流。根据滑片的移动可知接入电路中电阻的变化，根据欧姆定律可知电路中电流的变化和</a:t>
            </a:r>
            <a:r>
              <a:rPr lang="en-US" sz="1800" b="0">
                <a:solidFill>
                  <a:srgbClr val="1116CC"/>
                </a:solidFill>
                <a:latin typeface="微软雅黑" panose="020B0503020204020204" charset="-122"/>
                <a:ea typeface="微软雅黑" panose="020B0503020204020204" charset="-122"/>
                <a:cs typeface="微软雅黑" panose="020B0503020204020204" charset="-122"/>
              </a:rPr>
              <a:t>R</a:t>
            </a:r>
            <a:r>
              <a:rPr lang="en-US" sz="1800" b="0" baseline="-25000">
                <a:solidFill>
                  <a:srgbClr val="1116CC"/>
                </a:solidFill>
                <a:latin typeface="微软雅黑" panose="020B0503020204020204" charset="-122"/>
                <a:ea typeface="微软雅黑" panose="020B0503020204020204" charset="-122"/>
                <a:cs typeface="微软雅黑" panose="020B0503020204020204" charset="-122"/>
              </a:rPr>
              <a:t>1</a:t>
            </a:r>
            <a:r>
              <a:rPr lang="zh-CN" sz="1800" b="0">
                <a:solidFill>
                  <a:srgbClr val="1116CC"/>
                </a:solidFill>
                <a:latin typeface="微软雅黑" panose="020B0503020204020204" charset="-122"/>
                <a:ea typeface="微软雅黑" panose="020B0503020204020204" charset="-122"/>
                <a:cs typeface="微软雅黑" panose="020B0503020204020204" charset="-122"/>
              </a:rPr>
              <a:t>两端的电压变化，根据P=UI判断功率的变化；再根据欧姆定律结合定值电阻的阻值判断电压表和电流表示数的比值变化。</a:t>
            </a:r>
            <a:endParaRPr lang="zh-CN" altLang="en-US" sz="1800" b="0">
              <a:solidFill>
                <a:srgbClr val="1116CC"/>
              </a:solidFill>
              <a:latin typeface="微软雅黑" panose="020B0503020204020204" charset="-122"/>
              <a:ea typeface="微软雅黑" panose="020B0503020204020204" charset="-122"/>
              <a:cs typeface="微软雅黑" panose="020B0503020204020204" charset="-122"/>
            </a:endParaRPr>
          </a:p>
        </p:txBody>
      </p:sp>
    </p:spTree>
    <p:extLst>
      <p:ext uri="{BB962C8B-B14F-4D97-AF65-F5344CB8AC3E}">
        <p14:creationId xmlns:p14="http://schemas.microsoft.com/office/powerpoint/2010/main" val="3880678806"/>
      </p:ext>
    </p:extLst>
  </p:cSld>
  <p:clrMapOvr>
    <a:masterClrMapping/>
  </p:clrMapOvr>
  <p:transition spd="med" advTm="2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000" fill="hold">
                                          <p:stCondLst>
                                            <p:cond delay="0"/>
                                          </p:stCondLst>
                                        </p:cTn>
                                        <p:tgtEl>
                                          <p:spTgt spid="3"/>
                                        </p:tgtEl>
                                        <p:attrNameLst>
                                          <p:attrName>style.visibility</p:attrName>
                                        </p:attrNameLst>
                                      </p:cBhvr>
                                      <p:to>
                                        <p:strVal val="visible"/>
                                      </p:to>
                                    </p:set>
                                    <p:animEffect transition="in" filter="checkerboard(across)">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6222"/>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altLang="zh-CN"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3</a:t>
            </a:r>
            <a:endParaRPr kumimoji="0"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pic>
        <p:nvPicPr>
          <p:cNvPr id="2" name="图片 -2147482569"/>
          <p:cNvPicPr>
            <a:picLocks noChangeAspect="1"/>
          </p:cNvPicPr>
          <p:nvPr/>
        </p:nvPicPr>
        <p:blipFill>
          <a:blip r:embed="rId2"/>
          <a:stretch>
            <a:fillRect/>
          </a:stretch>
        </p:blipFill>
        <p:spPr>
          <a:xfrm>
            <a:off x="1093471" y="208160"/>
            <a:ext cx="1550035" cy="625750"/>
          </a:xfrm>
          <a:prstGeom prst="rect">
            <a:avLst/>
          </a:prstGeom>
          <a:noFill/>
          <a:ln w="9525">
            <a:noFill/>
          </a:ln>
        </p:spPr>
      </p:pic>
      <p:sp>
        <p:nvSpPr>
          <p:cNvPr id="100" name="文本框 99"/>
          <p:cNvSpPr txBox="1"/>
          <p:nvPr/>
        </p:nvSpPr>
        <p:spPr>
          <a:xfrm>
            <a:off x="2742566" y="434142"/>
            <a:ext cx="2986405"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考点三：变阻器</a:t>
            </a:r>
          </a:p>
        </p:txBody>
      </p:sp>
      <p:sp>
        <p:nvSpPr>
          <p:cNvPr id="4" name="文本框 3"/>
          <p:cNvSpPr txBox="1"/>
          <p:nvPr/>
        </p:nvSpPr>
        <p:spPr>
          <a:xfrm>
            <a:off x="327025" y="1000691"/>
            <a:ext cx="8723630" cy="3793968"/>
          </a:xfrm>
          <a:prstGeom prst="rect">
            <a:avLst/>
          </a:prstGeom>
          <a:noFill/>
          <a:ln w="9525">
            <a:noFill/>
          </a:ln>
        </p:spPr>
        <p:txBody>
          <a:bodyPr wrap="square">
            <a:spAutoFit/>
          </a:bodyPr>
          <a:lstStyle/>
          <a:p>
            <a:pPr marL="0" indent="0" algn="l" eaLnBrk="1" fontAlgn="auto" latinLnBrk="0" hangingPunct="1">
              <a:lnSpc>
                <a:spcPct val="150000"/>
              </a:lnSpc>
            </a:pPr>
            <a:r>
              <a:rPr lang="zh-CN" sz="1600" b="0">
                <a:solidFill>
                  <a:srgbClr val="FF0000"/>
                </a:solidFill>
                <a:latin typeface="微软雅黑" panose="020B0503020204020204" charset="-122"/>
                <a:ea typeface="微软雅黑" panose="020B0503020204020204" charset="-122"/>
                <a:cs typeface="微软雅黑" panose="020B0503020204020204" charset="-122"/>
              </a:rPr>
              <a:t>【解析】由电路图可知，</a:t>
            </a:r>
            <a:r>
              <a:rPr lang="en-US" sz="1600" b="0">
                <a:solidFill>
                  <a:srgbClr val="FF0000"/>
                </a:solidFill>
                <a:latin typeface="微软雅黑" panose="020B0503020204020204" charset="-122"/>
                <a:ea typeface="微软雅黑" panose="020B0503020204020204" charset="-122"/>
                <a:cs typeface="微软雅黑" panose="020B0503020204020204" charset="-122"/>
              </a:rPr>
              <a:t>R</a:t>
            </a:r>
            <a:r>
              <a:rPr lang="en-US" sz="1600" b="0" baseline="-25000">
                <a:solidFill>
                  <a:srgbClr val="FF0000"/>
                </a:solidFill>
                <a:latin typeface="微软雅黑" panose="020B0503020204020204" charset="-122"/>
                <a:ea typeface="微软雅黑" panose="020B0503020204020204" charset="-122"/>
                <a:cs typeface="微软雅黑" panose="020B0503020204020204" charset="-122"/>
              </a:rPr>
              <a:t>1</a:t>
            </a:r>
            <a:r>
              <a:rPr lang="zh-CN" sz="1600" b="0">
                <a:solidFill>
                  <a:srgbClr val="FF0000"/>
                </a:solidFill>
                <a:latin typeface="微软雅黑" panose="020B0503020204020204" charset="-122"/>
                <a:ea typeface="微软雅黑" panose="020B0503020204020204" charset="-122"/>
                <a:cs typeface="微软雅黑" panose="020B0503020204020204" charset="-122"/>
              </a:rPr>
              <a:t>与滑动变阻器</a:t>
            </a:r>
            <a:r>
              <a:rPr lang="en-US" sz="1600" b="0">
                <a:solidFill>
                  <a:srgbClr val="FF0000"/>
                </a:solidFill>
                <a:latin typeface="微软雅黑" panose="020B0503020204020204" charset="-122"/>
                <a:ea typeface="微软雅黑" panose="020B0503020204020204" charset="-122"/>
                <a:cs typeface="微软雅黑" panose="020B0503020204020204" charset="-122"/>
              </a:rPr>
              <a:t>R</a:t>
            </a:r>
            <a:r>
              <a:rPr lang="en-US" sz="1600" b="0" baseline="-25000">
                <a:solidFill>
                  <a:srgbClr val="FF0000"/>
                </a:solidFill>
                <a:latin typeface="微软雅黑" panose="020B0503020204020204" charset="-122"/>
                <a:ea typeface="微软雅黑" panose="020B0503020204020204" charset="-122"/>
                <a:cs typeface="微软雅黑" panose="020B0503020204020204" charset="-122"/>
              </a:rPr>
              <a:t>2</a:t>
            </a:r>
            <a:r>
              <a:rPr lang="zh-CN" sz="1600" b="0">
                <a:solidFill>
                  <a:srgbClr val="FF0000"/>
                </a:solidFill>
                <a:latin typeface="微软雅黑" panose="020B0503020204020204" charset="-122"/>
                <a:ea typeface="微软雅黑" panose="020B0503020204020204" charset="-122"/>
                <a:cs typeface="微软雅黑" panose="020B0503020204020204" charset="-122"/>
              </a:rPr>
              <a:t>串联，电压表</a:t>
            </a:r>
            <a:r>
              <a:rPr lang="en-US" sz="1600" b="0">
                <a:solidFill>
                  <a:srgbClr val="FF0000"/>
                </a:solidFill>
                <a:latin typeface="微软雅黑" panose="020B0503020204020204" charset="-122"/>
                <a:ea typeface="微软雅黑" panose="020B0503020204020204" charset="-122"/>
                <a:cs typeface="微软雅黑" panose="020B0503020204020204" charset="-122"/>
              </a:rPr>
              <a:t>V</a:t>
            </a:r>
            <a:r>
              <a:rPr lang="en-US" sz="1600" b="0" baseline="-25000">
                <a:solidFill>
                  <a:srgbClr val="FF0000"/>
                </a:solidFill>
                <a:latin typeface="微软雅黑" panose="020B0503020204020204" charset="-122"/>
                <a:ea typeface="微软雅黑" panose="020B0503020204020204" charset="-122"/>
                <a:cs typeface="微软雅黑" panose="020B0503020204020204" charset="-122"/>
              </a:rPr>
              <a:t>1</a:t>
            </a:r>
            <a:r>
              <a:rPr lang="zh-CN" sz="1600" b="0">
                <a:solidFill>
                  <a:srgbClr val="FF0000"/>
                </a:solidFill>
                <a:latin typeface="微软雅黑" panose="020B0503020204020204" charset="-122"/>
                <a:ea typeface="微软雅黑" panose="020B0503020204020204" charset="-122"/>
                <a:cs typeface="微软雅黑" panose="020B0503020204020204" charset="-122"/>
              </a:rPr>
              <a:t>测</a:t>
            </a:r>
            <a:r>
              <a:rPr lang="en-US" sz="1600" b="0">
                <a:solidFill>
                  <a:srgbClr val="FF0000"/>
                </a:solidFill>
                <a:latin typeface="微软雅黑" panose="020B0503020204020204" charset="-122"/>
                <a:ea typeface="微软雅黑" panose="020B0503020204020204" charset="-122"/>
                <a:cs typeface="微软雅黑" panose="020B0503020204020204" charset="-122"/>
              </a:rPr>
              <a:t>R</a:t>
            </a:r>
            <a:r>
              <a:rPr lang="en-US" sz="1600" b="0" baseline="-25000">
                <a:solidFill>
                  <a:srgbClr val="FF0000"/>
                </a:solidFill>
                <a:latin typeface="微软雅黑" panose="020B0503020204020204" charset="-122"/>
                <a:ea typeface="微软雅黑" panose="020B0503020204020204" charset="-122"/>
                <a:cs typeface="微软雅黑" panose="020B0503020204020204" charset="-122"/>
              </a:rPr>
              <a:t>2</a:t>
            </a:r>
            <a:r>
              <a:rPr lang="zh-CN" sz="1600" b="0">
                <a:solidFill>
                  <a:srgbClr val="FF0000"/>
                </a:solidFill>
                <a:latin typeface="微软雅黑" panose="020B0503020204020204" charset="-122"/>
                <a:ea typeface="微软雅黑" panose="020B0503020204020204" charset="-122"/>
                <a:cs typeface="微软雅黑" panose="020B0503020204020204" charset="-122"/>
              </a:rPr>
              <a:t>两端的电压，电压表</a:t>
            </a:r>
            <a:r>
              <a:rPr lang="en-US" sz="1600" b="0">
                <a:solidFill>
                  <a:srgbClr val="FF0000"/>
                </a:solidFill>
                <a:latin typeface="微软雅黑" panose="020B0503020204020204" charset="-122"/>
                <a:ea typeface="微软雅黑" panose="020B0503020204020204" charset="-122"/>
                <a:cs typeface="微软雅黑" panose="020B0503020204020204" charset="-122"/>
              </a:rPr>
              <a:t>V</a:t>
            </a:r>
            <a:r>
              <a:rPr lang="en-US" sz="1600" b="0" baseline="-25000">
                <a:solidFill>
                  <a:srgbClr val="FF0000"/>
                </a:solidFill>
                <a:latin typeface="微软雅黑" panose="020B0503020204020204" charset="-122"/>
                <a:ea typeface="微软雅黑" panose="020B0503020204020204" charset="-122"/>
                <a:cs typeface="微软雅黑" panose="020B0503020204020204" charset="-122"/>
              </a:rPr>
              <a:t>2</a:t>
            </a:r>
            <a:r>
              <a:rPr lang="zh-CN" sz="1600" b="0">
                <a:solidFill>
                  <a:srgbClr val="FF0000"/>
                </a:solidFill>
                <a:latin typeface="微软雅黑" panose="020B0503020204020204" charset="-122"/>
                <a:ea typeface="微软雅黑" panose="020B0503020204020204" charset="-122"/>
                <a:cs typeface="微软雅黑" panose="020B0503020204020204" charset="-122"/>
              </a:rPr>
              <a:t>测量</a:t>
            </a:r>
            <a:r>
              <a:rPr lang="en-US" sz="1600" b="0">
                <a:solidFill>
                  <a:srgbClr val="FF0000"/>
                </a:solidFill>
                <a:latin typeface="微软雅黑" panose="020B0503020204020204" charset="-122"/>
                <a:ea typeface="微软雅黑" panose="020B0503020204020204" charset="-122"/>
                <a:cs typeface="微软雅黑" panose="020B0503020204020204" charset="-122"/>
              </a:rPr>
              <a:t>R</a:t>
            </a:r>
            <a:r>
              <a:rPr lang="en-US" sz="1600" b="0" baseline="-25000">
                <a:solidFill>
                  <a:srgbClr val="FF0000"/>
                </a:solidFill>
                <a:latin typeface="微软雅黑" panose="020B0503020204020204" charset="-122"/>
                <a:ea typeface="微软雅黑" panose="020B0503020204020204" charset="-122"/>
                <a:cs typeface="微软雅黑" panose="020B0503020204020204" charset="-122"/>
              </a:rPr>
              <a:t>1</a:t>
            </a:r>
            <a:r>
              <a:rPr lang="zh-CN" sz="1600" b="0">
                <a:solidFill>
                  <a:srgbClr val="FF0000"/>
                </a:solidFill>
                <a:latin typeface="微软雅黑" panose="020B0503020204020204" charset="-122"/>
                <a:ea typeface="微软雅黑" panose="020B0503020204020204" charset="-122"/>
                <a:cs typeface="微软雅黑" panose="020B0503020204020204" charset="-122"/>
              </a:rPr>
              <a:t>两端的电压，电流表测电路中的电流。</a:t>
            </a:r>
          </a:p>
          <a:p>
            <a:pPr marL="0" indent="0" algn="l" eaLnBrk="1" fontAlgn="auto" latinLnBrk="0" hangingPunct="1">
              <a:lnSpc>
                <a:spcPct val="150000"/>
              </a:lnSpc>
            </a:pPr>
            <a:r>
              <a:rPr lang="zh-CN" sz="1600" b="0">
                <a:solidFill>
                  <a:srgbClr val="FF0000"/>
                </a:solidFill>
                <a:latin typeface="微软雅黑" panose="020B0503020204020204" charset="-122"/>
                <a:ea typeface="微软雅黑" panose="020B0503020204020204" charset="-122"/>
                <a:cs typeface="微软雅黑" panose="020B0503020204020204" charset="-122"/>
              </a:rPr>
              <a:t>A、当滑动变阻器的滑片P向右移动时，变阻器接入电路中的电阻变小，电路中的总电阻变小，由I=</a:t>
            </a:r>
            <a:r>
              <a:rPr lang="en-US" altLang="zh-CN" sz="1600" b="0">
                <a:solidFill>
                  <a:srgbClr val="FF0000"/>
                </a:solidFill>
                <a:latin typeface="微软雅黑" panose="020B0503020204020204" charset="-122"/>
                <a:ea typeface="微软雅黑" panose="020B0503020204020204" charset="-122"/>
                <a:cs typeface="微软雅黑" panose="020B0503020204020204" charset="-122"/>
              </a:rPr>
              <a:t>U/R</a:t>
            </a:r>
            <a:r>
              <a:rPr lang="zh-CN" sz="1600" b="0">
                <a:solidFill>
                  <a:srgbClr val="FF0000"/>
                </a:solidFill>
                <a:latin typeface="微软雅黑" panose="020B0503020204020204" charset="-122"/>
                <a:ea typeface="微软雅黑" panose="020B0503020204020204" charset="-122"/>
                <a:cs typeface="微软雅黑" panose="020B0503020204020204" charset="-122"/>
              </a:rPr>
              <a:t>可知，电路中的电流变大，即电流表的示数变大，故A正确；</a:t>
            </a:r>
          </a:p>
          <a:p>
            <a:pPr marL="0" indent="0" algn="l" eaLnBrk="1" fontAlgn="auto" latinLnBrk="0" hangingPunct="1">
              <a:lnSpc>
                <a:spcPct val="150000"/>
              </a:lnSpc>
            </a:pPr>
            <a:r>
              <a:rPr lang="zh-CN" sz="1600" b="0">
                <a:solidFill>
                  <a:srgbClr val="FF0000"/>
                </a:solidFill>
                <a:latin typeface="微软雅黑" panose="020B0503020204020204" charset="-122"/>
                <a:ea typeface="微软雅黑" panose="020B0503020204020204" charset="-122"/>
                <a:cs typeface="微软雅黑" panose="020B0503020204020204" charset="-122"/>
              </a:rPr>
              <a:t>B、由U=IR可知，R</a:t>
            </a:r>
            <a:r>
              <a:rPr lang="en-US" sz="1600" b="0" baseline="-25000">
                <a:solidFill>
                  <a:srgbClr val="FF0000"/>
                </a:solidFill>
                <a:latin typeface="微软雅黑" panose="020B0503020204020204" charset="-122"/>
                <a:ea typeface="微软雅黑" panose="020B0503020204020204" charset="-122"/>
                <a:cs typeface="微软雅黑" panose="020B0503020204020204" charset="-122"/>
              </a:rPr>
              <a:t>1</a:t>
            </a:r>
            <a:r>
              <a:rPr lang="zh-CN" sz="1600" b="0">
                <a:solidFill>
                  <a:srgbClr val="FF0000"/>
                </a:solidFill>
                <a:latin typeface="微软雅黑" panose="020B0503020204020204" charset="-122"/>
                <a:ea typeface="微软雅黑" panose="020B0503020204020204" charset="-122"/>
                <a:cs typeface="微软雅黑" panose="020B0503020204020204" charset="-122"/>
              </a:rPr>
              <a:t>两端的电压变大，即电压表</a:t>
            </a:r>
            <a:r>
              <a:rPr lang="en-US" sz="1600" b="0">
                <a:solidFill>
                  <a:srgbClr val="FF0000"/>
                </a:solidFill>
                <a:latin typeface="微软雅黑" panose="020B0503020204020204" charset="-122"/>
                <a:ea typeface="微软雅黑" panose="020B0503020204020204" charset="-122"/>
                <a:cs typeface="微软雅黑" panose="020B0503020204020204" charset="-122"/>
              </a:rPr>
              <a:t>V</a:t>
            </a:r>
            <a:r>
              <a:rPr lang="en-US" sz="1600" b="0" baseline="-25000">
                <a:solidFill>
                  <a:srgbClr val="FF0000"/>
                </a:solidFill>
                <a:latin typeface="微软雅黑" panose="020B0503020204020204" charset="-122"/>
                <a:ea typeface="微软雅黑" panose="020B0503020204020204" charset="-122"/>
                <a:cs typeface="微软雅黑" panose="020B0503020204020204" charset="-122"/>
              </a:rPr>
              <a:t>2</a:t>
            </a:r>
            <a:r>
              <a:rPr lang="zh-CN" sz="1600" b="0">
                <a:solidFill>
                  <a:srgbClr val="FF0000"/>
                </a:solidFill>
                <a:latin typeface="微软雅黑" panose="020B0503020204020204" charset="-122"/>
                <a:ea typeface="微软雅黑" panose="020B0503020204020204" charset="-122"/>
                <a:cs typeface="微软雅黑" panose="020B0503020204020204" charset="-122"/>
              </a:rPr>
              <a:t>的示数变大，由于电源电压不变，根据串联电路的总电压等于各分电阻两端的等于之和可知：</a:t>
            </a:r>
            <a:r>
              <a:rPr lang="en-US" sz="1600" b="0">
                <a:solidFill>
                  <a:srgbClr val="FF0000"/>
                </a:solidFill>
                <a:latin typeface="微软雅黑" panose="020B0503020204020204" charset="-122"/>
                <a:ea typeface="微软雅黑" panose="020B0503020204020204" charset="-122"/>
                <a:cs typeface="微软雅黑" panose="020B0503020204020204" charset="-122"/>
              </a:rPr>
              <a:t>R</a:t>
            </a:r>
            <a:r>
              <a:rPr lang="en-US" sz="1600" b="0" baseline="-25000">
                <a:solidFill>
                  <a:srgbClr val="FF0000"/>
                </a:solidFill>
                <a:latin typeface="微软雅黑" panose="020B0503020204020204" charset="-122"/>
                <a:ea typeface="微软雅黑" panose="020B0503020204020204" charset="-122"/>
                <a:cs typeface="微软雅黑" panose="020B0503020204020204" charset="-122"/>
              </a:rPr>
              <a:t>2</a:t>
            </a:r>
            <a:r>
              <a:rPr lang="zh-CN" sz="1600" b="0">
                <a:solidFill>
                  <a:srgbClr val="FF0000"/>
                </a:solidFill>
                <a:latin typeface="微软雅黑" panose="020B0503020204020204" charset="-122"/>
                <a:ea typeface="微软雅黑" panose="020B0503020204020204" charset="-122"/>
                <a:cs typeface="微软雅黑" panose="020B0503020204020204" charset="-122"/>
              </a:rPr>
              <a:t>两端的电压变小，即电压表</a:t>
            </a:r>
            <a:r>
              <a:rPr lang="en-US" sz="1600" b="0">
                <a:solidFill>
                  <a:srgbClr val="FF0000"/>
                </a:solidFill>
                <a:latin typeface="微软雅黑" panose="020B0503020204020204" charset="-122"/>
                <a:ea typeface="微软雅黑" panose="020B0503020204020204" charset="-122"/>
                <a:cs typeface="微软雅黑" panose="020B0503020204020204" charset="-122"/>
              </a:rPr>
              <a:t>V</a:t>
            </a:r>
            <a:r>
              <a:rPr lang="en-US" sz="1600" b="0" baseline="-25000">
                <a:solidFill>
                  <a:srgbClr val="FF0000"/>
                </a:solidFill>
                <a:latin typeface="微软雅黑" panose="020B0503020204020204" charset="-122"/>
                <a:ea typeface="微软雅黑" panose="020B0503020204020204" charset="-122"/>
                <a:cs typeface="微软雅黑" panose="020B0503020204020204" charset="-122"/>
              </a:rPr>
              <a:t>1</a:t>
            </a:r>
            <a:r>
              <a:rPr lang="zh-CN" sz="1600" b="0">
                <a:solidFill>
                  <a:srgbClr val="FF0000"/>
                </a:solidFill>
                <a:latin typeface="微软雅黑" panose="020B0503020204020204" charset="-122"/>
                <a:ea typeface="微软雅黑" panose="020B0503020204020204" charset="-122"/>
                <a:cs typeface="微软雅黑" panose="020B0503020204020204" charset="-122"/>
              </a:rPr>
              <a:t>的示数变小，故B错误；</a:t>
            </a:r>
          </a:p>
          <a:p>
            <a:pPr marL="0" indent="0" algn="l" eaLnBrk="1" fontAlgn="auto" latinLnBrk="0" hangingPunct="1">
              <a:lnSpc>
                <a:spcPct val="150000"/>
              </a:lnSpc>
            </a:pPr>
            <a:r>
              <a:rPr lang="zh-CN" sz="1600" b="0">
                <a:solidFill>
                  <a:srgbClr val="FF0000"/>
                </a:solidFill>
                <a:latin typeface="微软雅黑" panose="020B0503020204020204" charset="-122"/>
                <a:ea typeface="微软雅黑" panose="020B0503020204020204" charset="-122"/>
                <a:cs typeface="微软雅黑" panose="020B0503020204020204" charset="-122"/>
              </a:rPr>
              <a:t>C、电源电压不变，电路中的电流变大，根据P=UI可知电路中消耗的总功率变大，故C正确；</a:t>
            </a:r>
          </a:p>
          <a:p>
            <a:pPr marL="0" indent="0" algn="l" eaLnBrk="1" fontAlgn="auto" latinLnBrk="0" hangingPunct="1">
              <a:lnSpc>
                <a:spcPct val="150000"/>
              </a:lnSpc>
            </a:pPr>
            <a:r>
              <a:rPr lang="zh-CN" sz="1600" b="0">
                <a:solidFill>
                  <a:srgbClr val="FF0000"/>
                </a:solidFill>
                <a:latin typeface="微软雅黑" panose="020B0503020204020204" charset="-122"/>
                <a:ea typeface="微软雅黑" panose="020B0503020204020204" charset="-122"/>
                <a:cs typeface="微软雅黑" panose="020B0503020204020204" charset="-122"/>
              </a:rPr>
              <a:t>D、由R=</a:t>
            </a:r>
            <a:r>
              <a:rPr lang="en-US" altLang="zh-CN" sz="1600" b="0">
                <a:solidFill>
                  <a:srgbClr val="FF0000"/>
                </a:solidFill>
                <a:latin typeface="微软雅黑" panose="020B0503020204020204" charset="-122"/>
                <a:ea typeface="微软雅黑" panose="020B0503020204020204" charset="-122"/>
                <a:cs typeface="微软雅黑" panose="020B0503020204020204" charset="-122"/>
              </a:rPr>
              <a:t>U/I</a:t>
            </a:r>
            <a:r>
              <a:rPr lang="zh-CN" sz="1600" b="0">
                <a:solidFill>
                  <a:srgbClr val="FF0000"/>
                </a:solidFill>
                <a:latin typeface="微软雅黑" panose="020B0503020204020204" charset="-122"/>
                <a:ea typeface="微软雅黑" panose="020B0503020204020204" charset="-122"/>
                <a:cs typeface="微软雅黑" panose="020B0503020204020204" charset="-122"/>
              </a:rPr>
              <a:t>可知，电压表V</a:t>
            </a:r>
            <a:r>
              <a:rPr lang="en-US" sz="1600" b="0" baseline="-25000">
                <a:solidFill>
                  <a:srgbClr val="FF0000"/>
                </a:solidFill>
                <a:latin typeface="微软雅黑" panose="020B0503020204020204" charset="-122"/>
                <a:ea typeface="微软雅黑" panose="020B0503020204020204" charset="-122"/>
                <a:cs typeface="微软雅黑" panose="020B0503020204020204" charset="-122"/>
              </a:rPr>
              <a:t>2</a:t>
            </a:r>
            <a:r>
              <a:rPr lang="zh-CN" sz="1600" b="0">
                <a:solidFill>
                  <a:srgbClr val="FF0000"/>
                </a:solidFill>
                <a:latin typeface="微软雅黑" panose="020B0503020204020204" charset="-122"/>
                <a:ea typeface="微软雅黑" panose="020B0503020204020204" charset="-122"/>
                <a:cs typeface="微软雅黑" panose="020B0503020204020204" charset="-122"/>
              </a:rPr>
              <a:t>与电流表A示数的比值等于定值电阻R</a:t>
            </a:r>
            <a:r>
              <a:rPr lang="en-US" sz="1600" b="0" baseline="-25000">
                <a:solidFill>
                  <a:srgbClr val="FF0000"/>
                </a:solidFill>
                <a:latin typeface="微软雅黑" panose="020B0503020204020204" charset="-122"/>
                <a:ea typeface="微软雅黑" panose="020B0503020204020204" charset="-122"/>
                <a:cs typeface="微软雅黑" panose="020B0503020204020204" charset="-122"/>
              </a:rPr>
              <a:t>1</a:t>
            </a:r>
            <a:r>
              <a:rPr lang="zh-CN" sz="1600" b="0">
                <a:solidFill>
                  <a:srgbClr val="FF0000"/>
                </a:solidFill>
                <a:latin typeface="微软雅黑" panose="020B0503020204020204" charset="-122"/>
                <a:ea typeface="微软雅黑" panose="020B0503020204020204" charset="-122"/>
                <a:cs typeface="微软雅黑" panose="020B0503020204020204" charset="-122"/>
              </a:rPr>
              <a:t>的阻值，则两者的比值不变，故D错误。故选AC。</a:t>
            </a:r>
            <a:endParaRPr lang="zh-CN" altLang="en-US" sz="1600">
              <a:latin typeface="微软雅黑" panose="020B0503020204020204" charset="-122"/>
              <a:ea typeface="微软雅黑" panose="020B0503020204020204" charset="-122"/>
              <a:cs typeface="微软雅黑" panose="020B0503020204020204" charset="-122"/>
            </a:endParaRPr>
          </a:p>
        </p:txBody>
      </p:sp>
    </p:spTree>
    <p:extLst>
      <p:ext uri="{BB962C8B-B14F-4D97-AF65-F5344CB8AC3E}">
        <p14:creationId xmlns:p14="http://schemas.microsoft.com/office/powerpoint/2010/main" val="155740421"/>
      </p:ext>
    </p:extLst>
  </p:cSld>
  <p:clrMapOvr>
    <a:masterClrMapping/>
  </p:clrMapOvr>
  <p:transition spd="med" advTm="2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000" fill="hold">
                                          <p:stCondLst>
                                            <p:cond delay="0"/>
                                          </p:stCondLst>
                                        </p:cTn>
                                        <p:tgtEl>
                                          <p:spTgt spid="4">
                                            <p:txEl>
                                              <p:pRg st="0" end="0"/>
                                            </p:txEl>
                                          </p:spTgt>
                                        </p:tgtEl>
                                        <p:attrNameLst>
                                          <p:attrName>style.visibility</p:attrName>
                                        </p:attrNameLst>
                                      </p:cBhvr>
                                      <p:to>
                                        <p:strVal val="visible"/>
                                      </p:to>
                                    </p:set>
                                    <p:animEffect transition="in" filter="checkerboard(across)">
                                      <p:cBhvr>
                                        <p:cTn id="7" dur="1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000" fill="hold">
                                          <p:stCondLst>
                                            <p:cond delay="0"/>
                                          </p:stCondLst>
                                        </p:cTn>
                                        <p:tgtEl>
                                          <p:spTgt spid="4">
                                            <p:txEl>
                                              <p:pRg st="1" end="1"/>
                                            </p:txEl>
                                          </p:spTgt>
                                        </p:tgtEl>
                                        <p:attrNameLst>
                                          <p:attrName>style.visibility</p:attrName>
                                        </p:attrNameLst>
                                      </p:cBhvr>
                                      <p:to>
                                        <p:strVal val="visible"/>
                                      </p:to>
                                    </p:set>
                                    <p:animEffect transition="in" filter="checkerboard(across)">
                                      <p:cBhvr>
                                        <p:cTn id="12" dur="10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000" fill="hold">
                                          <p:stCondLst>
                                            <p:cond delay="0"/>
                                          </p:stCondLst>
                                        </p:cTn>
                                        <p:tgtEl>
                                          <p:spTgt spid="4">
                                            <p:txEl>
                                              <p:pRg st="2" end="2"/>
                                            </p:txEl>
                                          </p:spTgt>
                                        </p:tgtEl>
                                        <p:attrNameLst>
                                          <p:attrName>style.visibility</p:attrName>
                                        </p:attrNameLst>
                                      </p:cBhvr>
                                      <p:to>
                                        <p:strVal val="visible"/>
                                      </p:to>
                                    </p:set>
                                    <p:animEffect transition="in" filter="checkerboard(across)">
                                      <p:cBhvr>
                                        <p:cTn id="17" dur="10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000" fill="hold">
                                          <p:stCondLst>
                                            <p:cond delay="0"/>
                                          </p:stCondLst>
                                        </p:cTn>
                                        <p:tgtEl>
                                          <p:spTgt spid="4">
                                            <p:txEl>
                                              <p:pRg st="3" end="3"/>
                                            </p:txEl>
                                          </p:spTgt>
                                        </p:tgtEl>
                                        <p:attrNameLst>
                                          <p:attrName>style.visibility</p:attrName>
                                        </p:attrNameLst>
                                      </p:cBhvr>
                                      <p:to>
                                        <p:strVal val="visible"/>
                                      </p:to>
                                    </p:set>
                                    <p:animEffect transition="in" filter="checkerboard(across)">
                                      <p:cBhvr>
                                        <p:cTn id="22" dur="10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000" fill="hold">
                                          <p:stCondLst>
                                            <p:cond delay="0"/>
                                          </p:stCondLst>
                                        </p:cTn>
                                        <p:tgtEl>
                                          <p:spTgt spid="4">
                                            <p:txEl>
                                              <p:pRg st="4" end="4"/>
                                            </p:txEl>
                                          </p:spTgt>
                                        </p:tgtEl>
                                        <p:attrNameLst>
                                          <p:attrName>style.visibility</p:attrName>
                                        </p:attrNameLst>
                                      </p:cBhvr>
                                      <p:to>
                                        <p:strVal val="visible"/>
                                      </p:to>
                                    </p:set>
                                    <p:animEffect transition="in" filter="checkerboard(across)">
                                      <p:cBhvr>
                                        <p:cTn id="27" dur="10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6222"/>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altLang="zh-CN"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3</a:t>
            </a:r>
            <a:endParaRPr kumimoji="0"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pic>
        <p:nvPicPr>
          <p:cNvPr id="2" name="图片 -2147482569"/>
          <p:cNvPicPr>
            <a:picLocks noChangeAspect="1"/>
          </p:cNvPicPr>
          <p:nvPr/>
        </p:nvPicPr>
        <p:blipFill>
          <a:blip r:embed="rId2"/>
          <a:stretch>
            <a:fillRect/>
          </a:stretch>
        </p:blipFill>
        <p:spPr>
          <a:xfrm>
            <a:off x="1093471" y="208160"/>
            <a:ext cx="1550035" cy="625750"/>
          </a:xfrm>
          <a:prstGeom prst="rect">
            <a:avLst/>
          </a:prstGeom>
          <a:noFill/>
          <a:ln w="9525">
            <a:noFill/>
          </a:ln>
        </p:spPr>
      </p:pic>
      <p:sp>
        <p:nvSpPr>
          <p:cNvPr id="100" name="文本框 99"/>
          <p:cNvSpPr txBox="1"/>
          <p:nvPr/>
        </p:nvSpPr>
        <p:spPr>
          <a:xfrm>
            <a:off x="2742566" y="434142"/>
            <a:ext cx="2986405"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考点三：变阻器</a:t>
            </a:r>
          </a:p>
        </p:txBody>
      </p:sp>
      <p:sp>
        <p:nvSpPr>
          <p:cNvPr id="12" name="文本框 11"/>
          <p:cNvSpPr txBox="1"/>
          <p:nvPr/>
        </p:nvSpPr>
        <p:spPr>
          <a:xfrm>
            <a:off x="7843520" y="1121003"/>
            <a:ext cx="268661" cy="369330"/>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none" lIns="45719" tIns="45719" rIns="45719" bIns="45719" numCol="1" spcCol="38100" rtlCol="0" anchor="t" forceAA="0">
            <a:spAutoFit/>
          </a:bodyPr>
          <a:lstStyle/>
          <a:p>
            <a:pPr marL="0" marR="0" indent="0" algn="l" defTabSz="914400" rtl="0" fontAlgn="auto" latinLnBrk="1" hangingPunct="0">
              <a:lnSpc>
                <a:spcPct val="100000"/>
              </a:lnSpc>
              <a:spcBef>
                <a:spcPts val="0"/>
              </a:spcBef>
              <a:spcAft>
                <a:spcPts val="0"/>
              </a:spcAft>
              <a:buClrTx/>
              <a:buSzTx/>
              <a:buFontTx/>
              <a:buNone/>
            </a:pPr>
            <a:r>
              <a:rPr kumimoji="0" lang="en-US" altLang="zh-CN" sz="1800" b="0" i="0" u="none" strike="noStrike" cap="none" spc="0" normalizeH="0" baseline="0">
                <a:ln>
                  <a:noFill/>
                </a:ln>
                <a:solidFill>
                  <a:srgbClr val="FF0000"/>
                </a:solidFill>
                <a:effectLst>
                  <a:outerShdw blurRad="38100" dist="38100" dir="2700000" algn="tl">
                    <a:srgbClr val="000000">
                      <a:alpha val="43137"/>
                    </a:srgbClr>
                  </a:outerShdw>
                </a:effectLst>
                <a:uFillTx/>
                <a:latin typeface="微软雅黑" panose="020B0503020204020204" charset="-122"/>
                <a:ea typeface="微软雅黑" panose="020B0503020204020204" charset="-122"/>
                <a:cs typeface="Arial" panose="020B0604020202020204"/>
                <a:sym typeface="Arial" panose="020B0604020202020204"/>
              </a:rPr>
              <a:t>D</a:t>
            </a:r>
          </a:p>
        </p:txBody>
      </p:sp>
      <p:pic>
        <p:nvPicPr>
          <p:cNvPr id="3" name="图片 -2147481825" descr=" "/>
          <p:cNvPicPr>
            <a:picLocks noChangeAspect="1"/>
          </p:cNvPicPr>
          <p:nvPr/>
        </p:nvPicPr>
        <p:blipFill>
          <a:blip r:embed="rId3">
            <a:clrChange>
              <a:clrFrom>
                <a:srgbClr val="FFFFFF"/>
              </a:clrFrom>
              <a:clrTo>
                <a:srgbClr val="FFFFFF">
                  <a:alpha val="0"/>
                </a:srgbClr>
              </a:clrTo>
            </a:clrChange>
            <a:lum bright="-20001"/>
          </a:blip>
          <a:stretch>
            <a:fillRect/>
          </a:stretch>
        </p:blipFill>
        <p:spPr>
          <a:xfrm>
            <a:off x="1445260" y="2173256"/>
            <a:ext cx="6479540" cy="1418282"/>
          </a:xfrm>
          <a:prstGeom prst="rect">
            <a:avLst/>
          </a:prstGeom>
          <a:noFill/>
          <a:ln w="9525">
            <a:noFill/>
          </a:ln>
        </p:spPr>
      </p:pic>
      <p:sp>
        <p:nvSpPr>
          <p:cNvPr id="4" name="文本框 3"/>
          <p:cNvSpPr txBox="1"/>
          <p:nvPr/>
        </p:nvSpPr>
        <p:spPr>
          <a:xfrm>
            <a:off x="327025" y="1119730"/>
            <a:ext cx="8446770" cy="369212"/>
          </a:xfrm>
          <a:prstGeom prst="rect">
            <a:avLst/>
          </a:prstGeom>
          <a:noFill/>
          <a:ln w="9525">
            <a:noFill/>
          </a:ln>
        </p:spPr>
        <p:txBody>
          <a:bodyPr wrap="square">
            <a:spAutoFit/>
          </a:bodyPr>
          <a:lstStyle/>
          <a:p>
            <a:pPr marL="0" indent="0" algn="l"/>
            <a:r>
              <a:rPr lang="en-US" sz="1800" b="0">
                <a:latin typeface="微软雅黑" panose="020B0503020204020204" charset="-122"/>
                <a:ea typeface="微软雅黑" panose="020B0503020204020204" charset="-122"/>
                <a:cs typeface="微软雅黑" panose="020B0503020204020204" charset="-122"/>
              </a:rPr>
              <a:t>3.</a:t>
            </a:r>
            <a:r>
              <a:rPr lang="zh-CN" sz="1800" b="1">
                <a:latin typeface="微软雅黑" panose="020B0503020204020204" charset="-122"/>
                <a:ea typeface="微软雅黑" panose="020B0503020204020204" charset="-122"/>
                <a:cs typeface="微软雅黑" panose="020B0503020204020204" charset="-122"/>
              </a:rPr>
              <a:t>（</a:t>
            </a:r>
            <a:r>
              <a:rPr lang="en-US" sz="1800" b="1">
                <a:latin typeface="微软雅黑" panose="020B0503020204020204" charset="-122"/>
                <a:ea typeface="微软雅黑" panose="020B0503020204020204" charset="-122"/>
                <a:cs typeface="微软雅黑" panose="020B0503020204020204" charset="-122"/>
              </a:rPr>
              <a:t>2018</a:t>
            </a:r>
            <a:r>
              <a:rPr lang="zh-CN" sz="1800" b="1">
                <a:latin typeface="微软雅黑" panose="020B0503020204020204" charset="-122"/>
                <a:ea typeface="微软雅黑" panose="020B0503020204020204" charset="-122"/>
                <a:cs typeface="微软雅黑" panose="020B0503020204020204" charset="-122"/>
              </a:rPr>
              <a:t>·怀化）</a:t>
            </a:r>
            <a:r>
              <a:rPr lang="zh-CN" sz="1800" b="0">
                <a:latin typeface="微软雅黑" panose="020B0503020204020204" charset="-122"/>
                <a:ea typeface="微软雅黑" panose="020B0503020204020204" charset="-122"/>
                <a:cs typeface="微软雅黑" panose="020B0503020204020204" charset="-122"/>
              </a:rPr>
              <a:t>如图所示，当滑片向左滑动时连入电路的电阻变大的是（</a:t>
            </a:r>
            <a:r>
              <a:rPr lang="en-US" sz="1800" b="0">
                <a:latin typeface="微软雅黑" panose="020B0503020204020204" charset="-122"/>
                <a:ea typeface="微软雅黑" panose="020B0503020204020204" charset="-122"/>
                <a:cs typeface="微软雅黑" panose="020B0503020204020204" charset="-122"/>
              </a:rPr>
              <a:t>  </a:t>
            </a:r>
            <a:r>
              <a:rPr lang="zh-CN" sz="1800" b="0">
                <a:latin typeface="微软雅黑" panose="020B0503020204020204" charset="-122"/>
                <a:ea typeface="微软雅黑" panose="020B0503020204020204" charset="-122"/>
                <a:cs typeface="微软雅黑" panose="020B0503020204020204" charset="-122"/>
              </a:rPr>
              <a:t>）。</a:t>
            </a:r>
            <a:endParaRPr lang="zh-CN" altLang="en-US" sz="1800">
              <a:latin typeface="微软雅黑" panose="020B0503020204020204" charset="-122"/>
              <a:ea typeface="微软雅黑" panose="020B0503020204020204" charset="-122"/>
              <a:cs typeface="微软雅黑" panose="020B0503020204020204" charset="-122"/>
            </a:endParaRPr>
          </a:p>
        </p:txBody>
      </p:sp>
    </p:spTree>
    <p:extLst>
      <p:ext uri="{BB962C8B-B14F-4D97-AF65-F5344CB8AC3E}">
        <p14:creationId xmlns:p14="http://schemas.microsoft.com/office/powerpoint/2010/main" val="4172751624"/>
      </p:ext>
    </p:extLst>
  </p:cSld>
  <p:clrMapOvr>
    <a:masterClrMapping/>
  </p:clrMapOvr>
  <p:transition spd="med" advTm="2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000" fill="hold">
                                          <p:stCondLst>
                                            <p:cond delay="0"/>
                                          </p:stCondLst>
                                        </p:cTn>
                                        <p:tgtEl>
                                          <p:spTgt spid="3"/>
                                        </p:tgtEl>
                                        <p:attrNameLst>
                                          <p:attrName>style.visibility</p:attrName>
                                        </p:attrNameLst>
                                      </p:cBhvr>
                                      <p:to>
                                        <p:strVal val="visible"/>
                                      </p:to>
                                    </p:set>
                                    <p:animEffect transition="in" filter="checkerboard(across)">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000" fill="hold">
                                          <p:stCondLst>
                                            <p:cond delay="0"/>
                                          </p:stCondLst>
                                        </p:cTn>
                                        <p:tgtEl>
                                          <p:spTgt spid="4"/>
                                        </p:tgtEl>
                                        <p:attrNameLst>
                                          <p:attrName>style.visibility</p:attrName>
                                        </p:attrNameLst>
                                      </p:cBhvr>
                                      <p:to>
                                        <p:strVal val="visible"/>
                                      </p:to>
                                    </p:set>
                                    <p:animEffect transition="in" filter="checkerboard(across)">
                                      <p:cBhvr>
                                        <p:cTn id="12" dur="1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000" fill="hold">
                                          <p:stCondLst>
                                            <p:cond delay="0"/>
                                          </p:stCondLst>
                                        </p:cTn>
                                        <p:tgtEl>
                                          <p:spTgt spid="12"/>
                                        </p:tgtEl>
                                        <p:attrNameLst>
                                          <p:attrName>style.visibility</p:attrName>
                                        </p:attrNameLst>
                                      </p:cBhvr>
                                      <p:to>
                                        <p:strVal val="visible"/>
                                      </p:to>
                                    </p:set>
                                    <p:animEffect transition="in" filter="checkerboard(across)">
                                      <p:cBhvr>
                                        <p:cTn id="17"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ldLvl="0" animBg="1"/>
      <p:bldP spid="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6222"/>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altLang="zh-CN"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3</a:t>
            </a:r>
            <a:endParaRPr kumimoji="0"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pic>
        <p:nvPicPr>
          <p:cNvPr id="2" name="图片 -2147482569"/>
          <p:cNvPicPr>
            <a:picLocks noChangeAspect="1"/>
          </p:cNvPicPr>
          <p:nvPr/>
        </p:nvPicPr>
        <p:blipFill>
          <a:blip r:embed="rId2"/>
          <a:stretch>
            <a:fillRect/>
          </a:stretch>
        </p:blipFill>
        <p:spPr>
          <a:xfrm>
            <a:off x="1093471" y="208160"/>
            <a:ext cx="1550035" cy="625750"/>
          </a:xfrm>
          <a:prstGeom prst="rect">
            <a:avLst/>
          </a:prstGeom>
          <a:noFill/>
          <a:ln w="9525">
            <a:noFill/>
          </a:ln>
        </p:spPr>
      </p:pic>
      <p:sp>
        <p:nvSpPr>
          <p:cNvPr id="100" name="文本框 99"/>
          <p:cNvSpPr txBox="1"/>
          <p:nvPr/>
        </p:nvSpPr>
        <p:spPr>
          <a:xfrm>
            <a:off x="2742566" y="434142"/>
            <a:ext cx="2986405"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考点三：变阻器</a:t>
            </a:r>
          </a:p>
        </p:txBody>
      </p:sp>
      <p:sp>
        <p:nvSpPr>
          <p:cNvPr id="7" name="文本框 6"/>
          <p:cNvSpPr txBox="1"/>
          <p:nvPr/>
        </p:nvSpPr>
        <p:spPr>
          <a:xfrm>
            <a:off x="327026" y="1000691"/>
            <a:ext cx="8780145" cy="4164453"/>
          </a:xfrm>
          <a:prstGeom prst="rect">
            <a:avLst/>
          </a:prstGeom>
          <a:noFill/>
          <a:ln w="9525">
            <a:noFill/>
          </a:ln>
        </p:spPr>
        <p:txBody>
          <a:bodyPr wrap="square">
            <a:spAutoFit/>
          </a:bodyPr>
          <a:lstStyle/>
          <a:p>
            <a:pPr marL="0" indent="0" algn="l" eaLnBrk="1" fontAlgn="auto" latinLnBrk="0" hangingPunct="1">
              <a:lnSpc>
                <a:spcPct val="150000"/>
              </a:lnSpc>
            </a:pPr>
            <a:r>
              <a:rPr lang="zh-CN" sz="1600">
                <a:solidFill>
                  <a:srgbClr val="1116CC"/>
                </a:solidFill>
                <a:latin typeface="微软雅黑" panose="020B0503020204020204" charset="-122"/>
                <a:ea typeface="微软雅黑" panose="020B0503020204020204" charset="-122"/>
                <a:cs typeface="微软雅黑" panose="020B0503020204020204" charset="-122"/>
                <a:sym typeface="+mn-ea"/>
              </a:rPr>
              <a:t>【点睛】滑动变阻器使用时，接线柱的选取要一上一下。滑动变阻器接入电路中电阻的大小取决于电阻丝接入电路的长度，要使滑片向左滑动时连入电路的电阻变大，就要使电阻丝接入电路的长度变长，由此入手分析。</a:t>
            </a:r>
          </a:p>
          <a:p>
            <a:pPr marL="0" indent="0" algn="l" eaLnBrk="1" fontAlgn="auto" latinLnBrk="0" hangingPunct="1">
              <a:lnSpc>
                <a:spcPct val="150000"/>
              </a:lnSpc>
            </a:pPr>
            <a:r>
              <a:rPr lang="zh-CN" sz="1600" b="0">
                <a:solidFill>
                  <a:srgbClr val="FF0000"/>
                </a:solidFill>
                <a:latin typeface="微软雅黑" panose="020B0503020204020204" charset="-122"/>
                <a:ea typeface="微软雅黑" panose="020B0503020204020204" charset="-122"/>
                <a:cs typeface="微软雅黑" panose="020B0503020204020204" charset="-122"/>
              </a:rPr>
              <a:t>【解析】</a:t>
            </a:r>
            <a:r>
              <a:rPr lang="en-US" sz="1600" b="0">
                <a:solidFill>
                  <a:srgbClr val="FF0000"/>
                </a:solidFill>
                <a:latin typeface="微软雅黑" panose="020B0503020204020204" charset="-122"/>
                <a:ea typeface="微软雅黑" panose="020B0503020204020204" charset="-122"/>
                <a:cs typeface="微软雅黑" panose="020B0503020204020204" charset="-122"/>
              </a:rPr>
              <a:t>A</a:t>
            </a:r>
            <a:r>
              <a:rPr lang="zh-CN" sz="1600" b="0">
                <a:solidFill>
                  <a:srgbClr val="FF0000"/>
                </a:solidFill>
                <a:latin typeface="微软雅黑" panose="020B0503020204020204" charset="-122"/>
                <a:ea typeface="微软雅黑" panose="020B0503020204020204" charset="-122"/>
                <a:cs typeface="微软雅黑" panose="020B0503020204020204" charset="-122"/>
              </a:rPr>
              <a:t>．滑动变阻器的左下方接线柱和左上方接线柱接入电路中，当滑片向左滑动时，电阻丝接入电路的长度变短，所以电阻变小，故</a:t>
            </a:r>
            <a:r>
              <a:rPr lang="en-US" sz="1600" b="0">
                <a:solidFill>
                  <a:srgbClr val="FF0000"/>
                </a:solidFill>
                <a:latin typeface="微软雅黑" panose="020B0503020204020204" charset="-122"/>
                <a:ea typeface="微软雅黑" panose="020B0503020204020204" charset="-122"/>
                <a:cs typeface="微软雅黑" panose="020B0503020204020204" charset="-122"/>
              </a:rPr>
              <a:t>A</a:t>
            </a:r>
            <a:r>
              <a:rPr lang="zh-CN" sz="1600" b="0">
                <a:solidFill>
                  <a:srgbClr val="FF0000"/>
                </a:solidFill>
                <a:latin typeface="微软雅黑" panose="020B0503020204020204" charset="-122"/>
                <a:ea typeface="微软雅黑" panose="020B0503020204020204" charset="-122"/>
                <a:cs typeface="微软雅黑" panose="020B0503020204020204" charset="-122"/>
              </a:rPr>
              <a:t>不符合题意；</a:t>
            </a:r>
          </a:p>
          <a:p>
            <a:pPr marL="0" indent="0" algn="l" eaLnBrk="1" fontAlgn="auto" latinLnBrk="0" hangingPunct="1">
              <a:lnSpc>
                <a:spcPct val="150000"/>
              </a:lnSpc>
            </a:pPr>
            <a:r>
              <a:rPr lang="en-US" sz="1600" b="0">
                <a:solidFill>
                  <a:srgbClr val="FF0000"/>
                </a:solidFill>
                <a:latin typeface="微软雅黑" panose="020B0503020204020204" charset="-122"/>
                <a:ea typeface="微软雅黑" panose="020B0503020204020204" charset="-122"/>
                <a:cs typeface="微软雅黑" panose="020B0503020204020204" charset="-122"/>
              </a:rPr>
              <a:t>B</a:t>
            </a:r>
            <a:r>
              <a:rPr lang="zh-CN" sz="1600" b="0">
                <a:solidFill>
                  <a:srgbClr val="FF0000"/>
                </a:solidFill>
                <a:latin typeface="微软雅黑" panose="020B0503020204020204" charset="-122"/>
                <a:ea typeface="微软雅黑" panose="020B0503020204020204" charset="-122"/>
                <a:cs typeface="微软雅黑" panose="020B0503020204020204" charset="-122"/>
              </a:rPr>
              <a:t>．滑动变阻器的两个上方接线柱接入电路中，此时滑动变阻器接入电路的电阻为零且不变，故</a:t>
            </a:r>
            <a:r>
              <a:rPr lang="en-US" sz="1600" b="0">
                <a:solidFill>
                  <a:srgbClr val="FF0000"/>
                </a:solidFill>
                <a:latin typeface="微软雅黑" panose="020B0503020204020204" charset="-122"/>
                <a:ea typeface="微软雅黑" panose="020B0503020204020204" charset="-122"/>
                <a:cs typeface="微软雅黑" panose="020B0503020204020204" charset="-122"/>
              </a:rPr>
              <a:t>B</a:t>
            </a:r>
            <a:r>
              <a:rPr lang="zh-CN" sz="1600" b="0">
                <a:solidFill>
                  <a:srgbClr val="FF0000"/>
                </a:solidFill>
                <a:latin typeface="微软雅黑" panose="020B0503020204020204" charset="-122"/>
                <a:ea typeface="微软雅黑" panose="020B0503020204020204" charset="-122"/>
                <a:cs typeface="微软雅黑" panose="020B0503020204020204" charset="-122"/>
              </a:rPr>
              <a:t>不符合题意；</a:t>
            </a:r>
          </a:p>
          <a:p>
            <a:pPr marL="0" indent="0" algn="l" eaLnBrk="1" fontAlgn="auto" latinLnBrk="0" hangingPunct="1">
              <a:lnSpc>
                <a:spcPct val="150000"/>
              </a:lnSpc>
            </a:pPr>
            <a:r>
              <a:rPr lang="en-US" sz="1600" b="0">
                <a:solidFill>
                  <a:srgbClr val="FF0000"/>
                </a:solidFill>
                <a:latin typeface="微软雅黑" panose="020B0503020204020204" charset="-122"/>
                <a:ea typeface="微软雅黑" panose="020B0503020204020204" charset="-122"/>
                <a:cs typeface="微软雅黑" panose="020B0503020204020204" charset="-122"/>
              </a:rPr>
              <a:t>C</a:t>
            </a:r>
            <a:r>
              <a:rPr lang="zh-CN" sz="1600" b="0">
                <a:solidFill>
                  <a:srgbClr val="FF0000"/>
                </a:solidFill>
                <a:latin typeface="微软雅黑" panose="020B0503020204020204" charset="-122"/>
                <a:ea typeface="微软雅黑" panose="020B0503020204020204" charset="-122"/>
                <a:cs typeface="微软雅黑" panose="020B0503020204020204" charset="-122"/>
              </a:rPr>
              <a:t>．滑动变阻器的两个下方接线柱接入电路中，此时滑动变阻器接入电路的电阻最大且不变，故</a:t>
            </a:r>
            <a:r>
              <a:rPr lang="en-US" sz="1600" b="0">
                <a:solidFill>
                  <a:srgbClr val="FF0000"/>
                </a:solidFill>
                <a:latin typeface="微软雅黑" panose="020B0503020204020204" charset="-122"/>
                <a:ea typeface="微软雅黑" panose="020B0503020204020204" charset="-122"/>
                <a:cs typeface="微软雅黑" panose="020B0503020204020204" charset="-122"/>
              </a:rPr>
              <a:t>C</a:t>
            </a:r>
            <a:r>
              <a:rPr lang="zh-CN" sz="1600" b="0">
                <a:solidFill>
                  <a:srgbClr val="FF0000"/>
                </a:solidFill>
                <a:latin typeface="微软雅黑" panose="020B0503020204020204" charset="-122"/>
                <a:ea typeface="微软雅黑" panose="020B0503020204020204" charset="-122"/>
                <a:cs typeface="微软雅黑" panose="020B0503020204020204" charset="-122"/>
              </a:rPr>
              <a:t>不符合题意；</a:t>
            </a:r>
          </a:p>
          <a:p>
            <a:pPr marL="0" indent="0" algn="l" eaLnBrk="1" fontAlgn="auto" latinLnBrk="0" hangingPunct="1">
              <a:lnSpc>
                <a:spcPct val="150000"/>
              </a:lnSpc>
            </a:pPr>
            <a:r>
              <a:rPr lang="en-US" sz="1600" b="0">
                <a:solidFill>
                  <a:srgbClr val="FF0000"/>
                </a:solidFill>
                <a:latin typeface="微软雅黑" panose="020B0503020204020204" charset="-122"/>
                <a:ea typeface="微软雅黑" panose="020B0503020204020204" charset="-122"/>
                <a:cs typeface="微软雅黑" panose="020B0503020204020204" charset="-122"/>
              </a:rPr>
              <a:t>D</a:t>
            </a:r>
            <a:r>
              <a:rPr lang="zh-CN" sz="1600" b="0">
                <a:solidFill>
                  <a:srgbClr val="FF0000"/>
                </a:solidFill>
                <a:latin typeface="微软雅黑" panose="020B0503020204020204" charset="-122"/>
                <a:ea typeface="微软雅黑" panose="020B0503020204020204" charset="-122"/>
                <a:cs typeface="微软雅黑" panose="020B0503020204020204" charset="-122"/>
              </a:rPr>
              <a:t>．滑动变阻器的左上方接线柱和右下方接线柱接入电路中，当滑片向左滑动时，电阻丝接入电路的长度变长，所以电阻变大，故</a:t>
            </a:r>
            <a:r>
              <a:rPr lang="en-US" sz="1600" b="0">
                <a:solidFill>
                  <a:srgbClr val="FF0000"/>
                </a:solidFill>
                <a:latin typeface="微软雅黑" panose="020B0503020204020204" charset="-122"/>
                <a:ea typeface="微软雅黑" panose="020B0503020204020204" charset="-122"/>
                <a:cs typeface="微软雅黑" panose="020B0503020204020204" charset="-122"/>
              </a:rPr>
              <a:t>D</a:t>
            </a:r>
            <a:r>
              <a:rPr lang="zh-CN" sz="1600" b="0">
                <a:solidFill>
                  <a:srgbClr val="FF0000"/>
                </a:solidFill>
                <a:latin typeface="微软雅黑" panose="020B0503020204020204" charset="-122"/>
                <a:ea typeface="微软雅黑" panose="020B0503020204020204" charset="-122"/>
                <a:cs typeface="微软雅黑" panose="020B0503020204020204" charset="-122"/>
              </a:rPr>
              <a:t>符合题意。故选</a:t>
            </a:r>
            <a:r>
              <a:rPr lang="en-US" sz="1600" b="0">
                <a:solidFill>
                  <a:srgbClr val="FF0000"/>
                </a:solidFill>
                <a:latin typeface="微软雅黑" panose="020B0503020204020204" charset="-122"/>
                <a:ea typeface="微软雅黑" panose="020B0503020204020204" charset="-122"/>
                <a:cs typeface="微软雅黑" panose="020B0503020204020204" charset="-122"/>
              </a:rPr>
              <a:t>D</a:t>
            </a:r>
            <a:r>
              <a:rPr lang="zh-CN" sz="1600" b="0">
                <a:solidFill>
                  <a:srgbClr val="FF0000"/>
                </a:solidFill>
                <a:latin typeface="微软雅黑" panose="020B0503020204020204" charset="-122"/>
                <a:ea typeface="微软雅黑" panose="020B0503020204020204" charset="-122"/>
                <a:cs typeface="微软雅黑" panose="020B0503020204020204" charset="-122"/>
              </a:rPr>
              <a:t>。</a:t>
            </a:r>
            <a:endParaRPr lang="zh-CN" altLang="en-US" sz="1600">
              <a:latin typeface="微软雅黑" panose="020B0503020204020204" charset="-122"/>
              <a:ea typeface="微软雅黑" panose="020B0503020204020204" charset="-122"/>
              <a:cs typeface="微软雅黑" panose="020B0503020204020204" charset="-122"/>
            </a:endParaRPr>
          </a:p>
        </p:txBody>
      </p:sp>
    </p:spTree>
    <p:extLst>
      <p:ext uri="{BB962C8B-B14F-4D97-AF65-F5344CB8AC3E}">
        <p14:creationId xmlns:p14="http://schemas.microsoft.com/office/powerpoint/2010/main" val="3607956040"/>
      </p:ext>
    </p:extLst>
  </p:cSld>
  <p:clrMapOvr>
    <a:masterClrMapping/>
  </p:clrMapOvr>
  <p:transition spd="med" advTm="2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000" fill="hold">
                                          <p:stCondLst>
                                            <p:cond delay="0"/>
                                          </p:stCondLst>
                                        </p:cTn>
                                        <p:tgtEl>
                                          <p:spTgt spid="7">
                                            <p:txEl>
                                              <p:pRg st="0" end="0"/>
                                            </p:txEl>
                                          </p:spTgt>
                                        </p:tgtEl>
                                        <p:attrNameLst>
                                          <p:attrName>style.visibility</p:attrName>
                                        </p:attrNameLst>
                                      </p:cBhvr>
                                      <p:to>
                                        <p:strVal val="visible"/>
                                      </p:to>
                                    </p:set>
                                    <p:animEffect transition="in" filter="checkerboard(across)">
                                      <p:cBhvr>
                                        <p:cTn id="7" dur="10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000" fill="hold">
                                          <p:stCondLst>
                                            <p:cond delay="0"/>
                                          </p:stCondLst>
                                        </p:cTn>
                                        <p:tgtEl>
                                          <p:spTgt spid="7">
                                            <p:txEl>
                                              <p:pRg st="1" end="1"/>
                                            </p:txEl>
                                          </p:spTgt>
                                        </p:tgtEl>
                                        <p:attrNameLst>
                                          <p:attrName>style.visibility</p:attrName>
                                        </p:attrNameLst>
                                      </p:cBhvr>
                                      <p:to>
                                        <p:strVal val="visible"/>
                                      </p:to>
                                    </p:set>
                                    <p:animEffect transition="in" filter="checkerboard(across)">
                                      <p:cBhvr>
                                        <p:cTn id="12" dur="10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000" fill="hold">
                                          <p:stCondLst>
                                            <p:cond delay="0"/>
                                          </p:stCondLst>
                                        </p:cTn>
                                        <p:tgtEl>
                                          <p:spTgt spid="7">
                                            <p:txEl>
                                              <p:pRg st="2" end="2"/>
                                            </p:txEl>
                                          </p:spTgt>
                                        </p:tgtEl>
                                        <p:attrNameLst>
                                          <p:attrName>style.visibility</p:attrName>
                                        </p:attrNameLst>
                                      </p:cBhvr>
                                      <p:to>
                                        <p:strVal val="visible"/>
                                      </p:to>
                                    </p:set>
                                    <p:animEffect transition="in" filter="checkerboard(across)">
                                      <p:cBhvr>
                                        <p:cTn id="17" dur="10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000" fill="hold">
                                          <p:stCondLst>
                                            <p:cond delay="0"/>
                                          </p:stCondLst>
                                        </p:cTn>
                                        <p:tgtEl>
                                          <p:spTgt spid="7">
                                            <p:txEl>
                                              <p:pRg st="3" end="3"/>
                                            </p:txEl>
                                          </p:spTgt>
                                        </p:tgtEl>
                                        <p:attrNameLst>
                                          <p:attrName>style.visibility</p:attrName>
                                        </p:attrNameLst>
                                      </p:cBhvr>
                                      <p:to>
                                        <p:strVal val="visible"/>
                                      </p:to>
                                    </p:set>
                                    <p:animEffect transition="in" filter="checkerboard(across)">
                                      <p:cBhvr>
                                        <p:cTn id="22" dur="10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000" fill="hold">
                                          <p:stCondLst>
                                            <p:cond delay="0"/>
                                          </p:stCondLst>
                                        </p:cTn>
                                        <p:tgtEl>
                                          <p:spTgt spid="7">
                                            <p:txEl>
                                              <p:pRg st="4" end="4"/>
                                            </p:txEl>
                                          </p:spTgt>
                                        </p:tgtEl>
                                        <p:attrNameLst>
                                          <p:attrName>style.visibility</p:attrName>
                                        </p:attrNameLst>
                                      </p:cBhvr>
                                      <p:to>
                                        <p:strVal val="visible"/>
                                      </p:to>
                                    </p:set>
                                    <p:animEffect transition="in" filter="checkerboard(across)">
                                      <p:cBhvr>
                                        <p:cTn id="27" dur="10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5009"/>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4</a:t>
            </a:r>
            <a:endParaRPr kumimoji="0" lang="en-US"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sp>
        <p:nvSpPr>
          <p:cNvPr id="100" name="文本框 99"/>
          <p:cNvSpPr txBox="1"/>
          <p:nvPr/>
        </p:nvSpPr>
        <p:spPr>
          <a:xfrm>
            <a:off x="2743201" y="435415"/>
            <a:ext cx="2536825"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考点一：电压</a:t>
            </a:r>
            <a:endParaRPr lang="en-US" altLang="zh-CN" sz="2000">
              <a:solidFill>
                <a:srgbClr val="0000FF"/>
              </a:solidFill>
              <a:latin typeface="微软雅黑" panose="020B0503020204020204" charset="-122"/>
              <a:ea typeface="微软雅黑" panose="020B0503020204020204" charset="-122"/>
            </a:endParaRPr>
          </a:p>
        </p:txBody>
      </p:sp>
      <p:pic>
        <p:nvPicPr>
          <p:cNvPr id="2" name="图片 -2147482617"/>
          <p:cNvPicPr>
            <a:picLocks noChangeAspect="1"/>
          </p:cNvPicPr>
          <p:nvPr/>
        </p:nvPicPr>
        <p:blipFill>
          <a:blip r:embed="rId2"/>
          <a:stretch>
            <a:fillRect/>
          </a:stretch>
        </p:blipFill>
        <p:spPr>
          <a:xfrm>
            <a:off x="1093470" y="184606"/>
            <a:ext cx="1607820" cy="649303"/>
          </a:xfrm>
          <a:prstGeom prst="rect">
            <a:avLst/>
          </a:prstGeom>
          <a:noFill/>
          <a:ln w="9525">
            <a:noFill/>
          </a:ln>
        </p:spPr>
      </p:pic>
      <p:pic>
        <p:nvPicPr>
          <p:cNvPr id="4" name="图片 -2147482057"/>
          <p:cNvPicPr>
            <a:picLocks noChangeAspect="1"/>
          </p:cNvPicPr>
          <p:nvPr/>
        </p:nvPicPr>
        <p:blipFill>
          <a:blip r:embed="rId3"/>
          <a:stretch>
            <a:fillRect/>
          </a:stretch>
        </p:blipFill>
        <p:spPr>
          <a:xfrm>
            <a:off x="3270250" y="2409424"/>
            <a:ext cx="2894330" cy="2286566"/>
          </a:xfrm>
          <a:prstGeom prst="rect">
            <a:avLst/>
          </a:prstGeom>
          <a:noFill/>
          <a:ln w="9525">
            <a:noFill/>
          </a:ln>
        </p:spPr>
      </p:pic>
      <p:sp>
        <p:nvSpPr>
          <p:cNvPr id="3" name="文本框 2"/>
          <p:cNvSpPr txBox="1"/>
          <p:nvPr/>
        </p:nvSpPr>
        <p:spPr>
          <a:xfrm>
            <a:off x="327025" y="1150285"/>
            <a:ext cx="8458200" cy="924302"/>
          </a:xfrm>
          <a:prstGeom prst="rect">
            <a:avLst/>
          </a:prstGeom>
          <a:noFill/>
          <a:ln w="9525">
            <a:noFill/>
          </a:ln>
        </p:spPr>
        <p:txBody>
          <a:bodyPr wrap="square">
            <a:spAutoFit/>
          </a:bodyPr>
          <a:lstStyle/>
          <a:p>
            <a:pPr marL="0" indent="0" algn="l" eaLnBrk="1" fontAlgn="auto" latinLnBrk="0" hangingPunct="1">
              <a:lnSpc>
                <a:spcPct val="150000"/>
              </a:lnSpc>
            </a:pPr>
            <a:r>
              <a:rPr lang="en-US" sz="1800" b="0">
                <a:latin typeface="微软雅黑" panose="020B0503020204020204" charset="-122"/>
                <a:ea typeface="微软雅黑" panose="020B0503020204020204" charset="-122"/>
                <a:cs typeface="微软雅黑" panose="020B0503020204020204" charset="-122"/>
              </a:rPr>
              <a:t>1.</a:t>
            </a:r>
            <a:r>
              <a:rPr lang="zh-CN" sz="1800" b="1">
                <a:latin typeface="微软雅黑" panose="020B0503020204020204" charset="-122"/>
                <a:ea typeface="微软雅黑" panose="020B0503020204020204" charset="-122"/>
                <a:cs typeface="微软雅黑" panose="020B0503020204020204" charset="-122"/>
              </a:rPr>
              <a:t>(2018·益阳)</a:t>
            </a:r>
            <a:r>
              <a:rPr lang="zh-CN" sz="1800" b="0">
                <a:latin typeface="微软雅黑" panose="020B0503020204020204" charset="-122"/>
                <a:ea typeface="微软雅黑" panose="020B0503020204020204" charset="-122"/>
                <a:cs typeface="微软雅黑" panose="020B0503020204020204" charset="-122"/>
              </a:rPr>
              <a:t>在右图所示电路中，开关闭合后电压表测量的是(      )。</a:t>
            </a:r>
            <a:endParaRPr lang="en-US" sz="1800" b="0">
              <a:latin typeface="微软雅黑" panose="020B0503020204020204" charset="-122"/>
              <a:ea typeface="微软雅黑" panose="020B0503020204020204" charset="-122"/>
              <a:cs typeface="微软雅黑" panose="020B0503020204020204" charset="-122"/>
            </a:endParaRPr>
          </a:p>
          <a:p>
            <a:pPr marL="0" indent="0" algn="l" eaLnBrk="1" fontAlgn="auto" latinLnBrk="0" hangingPunct="1">
              <a:lnSpc>
                <a:spcPct val="150000"/>
              </a:lnSpc>
            </a:pPr>
            <a:r>
              <a:rPr lang="en-US" sz="1800" b="0">
                <a:latin typeface="微软雅黑" panose="020B0503020204020204" charset="-122"/>
                <a:ea typeface="微软雅黑" panose="020B0503020204020204" charset="-122"/>
                <a:cs typeface="微软雅黑" panose="020B0503020204020204" charset="-122"/>
              </a:rPr>
              <a:t>A.L</a:t>
            </a:r>
            <a:r>
              <a:rPr lang="en-US" sz="1800" b="0" baseline="-25000">
                <a:latin typeface="微软雅黑" panose="020B0503020204020204" charset="-122"/>
                <a:ea typeface="微软雅黑" panose="020B0503020204020204" charset="-122"/>
                <a:cs typeface="微软雅黑" panose="020B0503020204020204" charset="-122"/>
              </a:rPr>
              <a:t>1</a:t>
            </a:r>
            <a:r>
              <a:rPr lang="zh-CN" sz="1800" b="0">
                <a:latin typeface="微软雅黑" panose="020B0503020204020204" charset="-122"/>
                <a:ea typeface="微软雅黑" panose="020B0503020204020204" charset="-122"/>
                <a:cs typeface="微软雅黑" panose="020B0503020204020204" charset="-122"/>
              </a:rPr>
              <a:t>两端的电压；</a:t>
            </a:r>
            <a:r>
              <a:rPr lang="en-US" sz="1800" b="0">
                <a:latin typeface="微软雅黑" panose="020B0503020204020204" charset="-122"/>
                <a:ea typeface="微软雅黑" panose="020B0503020204020204" charset="-122"/>
                <a:cs typeface="微软雅黑" panose="020B0503020204020204" charset="-122"/>
              </a:rPr>
              <a:t>B.L</a:t>
            </a:r>
            <a:r>
              <a:rPr lang="en-US" sz="1800" b="0" baseline="-25000">
                <a:latin typeface="微软雅黑" panose="020B0503020204020204" charset="-122"/>
                <a:ea typeface="微软雅黑" panose="020B0503020204020204" charset="-122"/>
                <a:cs typeface="微软雅黑" panose="020B0503020204020204" charset="-122"/>
              </a:rPr>
              <a:t>1</a:t>
            </a:r>
            <a:r>
              <a:rPr lang="zh-CN" sz="1800" b="0">
                <a:latin typeface="微软雅黑" panose="020B0503020204020204" charset="-122"/>
                <a:ea typeface="微软雅黑" panose="020B0503020204020204" charset="-122"/>
                <a:cs typeface="微软雅黑" panose="020B0503020204020204" charset="-122"/>
              </a:rPr>
              <a:t>和</a:t>
            </a:r>
            <a:r>
              <a:rPr lang="en-US" sz="1800" b="0">
                <a:latin typeface="微软雅黑" panose="020B0503020204020204" charset="-122"/>
                <a:ea typeface="微软雅黑" panose="020B0503020204020204" charset="-122"/>
                <a:cs typeface="微软雅黑" panose="020B0503020204020204" charset="-122"/>
              </a:rPr>
              <a:t>L</a:t>
            </a:r>
            <a:r>
              <a:rPr lang="en-US" sz="1800" b="0" baseline="-25000">
                <a:latin typeface="微软雅黑" panose="020B0503020204020204" charset="-122"/>
                <a:ea typeface="微软雅黑" panose="020B0503020204020204" charset="-122"/>
                <a:cs typeface="微软雅黑" panose="020B0503020204020204" charset="-122"/>
              </a:rPr>
              <a:t>2</a:t>
            </a:r>
            <a:r>
              <a:rPr lang="zh-CN" sz="1800" b="0">
                <a:latin typeface="微软雅黑" panose="020B0503020204020204" charset="-122"/>
                <a:ea typeface="微软雅黑" panose="020B0503020204020204" charset="-122"/>
                <a:cs typeface="微软雅黑" panose="020B0503020204020204" charset="-122"/>
              </a:rPr>
              <a:t>两端的电压；</a:t>
            </a:r>
            <a:r>
              <a:rPr lang="en-US" sz="1800" b="0">
                <a:latin typeface="微软雅黑" panose="020B0503020204020204" charset="-122"/>
                <a:ea typeface="微软雅黑" panose="020B0503020204020204" charset="-122"/>
                <a:cs typeface="微软雅黑" panose="020B0503020204020204" charset="-122"/>
              </a:rPr>
              <a:t>C.L</a:t>
            </a:r>
            <a:r>
              <a:rPr lang="en-US" sz="1800" b="0" baseline="-25000">
                <a:latin typeface="微软雅黑" panose="020B0503020204020204" charset="-122"/>
                <a:ea typeface="微软雅黑" panose="020B0503020204020204" charset="-122"/>
                <a:cs typeface="微软雅黑" panose="020B0503020204020204" charset="-122"/>
              </a:rPr>
              <a:t>3</a:t>
            </a:r>
            <a:r>
              <a:rPr lang="zh-CN" sz="1800" b="0">
                <a:latin typeface="微软雅黑" panose="020B0503020204020204" charset="-122"/>
                <a:ea typeface="微软雅黑" panose="020B0503020204020204" charset="-122"/>
                <a:cs typeface="微软雅黑" panose="020B0503020204020204" charset="-122"/>
              </a:rPr>
              <a:t>和电源两端电压； D.电源两端电压</a:t>
            </a:r>
            <a:endParaRPr lang="zh-CN" altLang="en-US" sz="1800">
              <a:latin typeface="微软雅黑" panose="020B0503020204020204" charset="-122"/>
              <a:ea typeface="微软雅黑" panose="020B0503020204020204" charset="-122"/>
              <a:cs typeface="微软雅黑" panose="020B0503020204020204" charset="-122"/>
            </a:endParaRPr>
          </a:p>
        </p:txBody>
      </p:sp>
      <p:sp>
        <p:nvSpPr>
          <p:cNvPr id="7" name="文本框 6"/>
          <p:cNvSpPr txBox="1"/>
          <p:nvPr/>
        </p:nvSpPr>
        <p:spPr>
          <a:xfrm>
            <a:off x="6910070" y="1273780"/>
            <a:ext cx="236601" cy="369330"/>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none" lIns="45719" tIns="45719" rIns="45719" bIns="45719" numCol="1" spcCol="38100" rtlCol="0" anchor="t" forceAA="0">
            <a:spAutoFit/>
          </a:bodyPr>
          <a:lstStyle/>
          <a:p>
            <a:pPr marL="0" marR="0" indent="0" algn="l" defTabSz="914400" rtl="0" fontAlgn="auto" latinLnBrk="1" hangingPunct="0">
              <a:lnSpc>
                <a:spcPct val="100000"/>
              </a:lnSpc>
              <a:spcBef>
                <a:spcPts val="0"/>
              </a:spcBef>
              <a:spcAft>
                <a:spcPts val="0"/>
              </a:spcAft>
              <a:buClrTx/>
              <a:buSzTx/>
              <a:buFontTx/>
              <a:buNone/>
            </a:pPr>
            <a:r>
              <a:rPr kumimoji="0" lang="en-US" altLang="zh-CN" sz="1800" b="0" i="0" u="none" strike="noStrike" cap="none" spc="0" normalizeH="0" baseline="0">
                <a:ln>
                  <a:noFill/>
                </a:ln>
                <a:solidFill>
                  <a:srgbClr val="FF0000"/>
                </a:solidFill>
                <a:effectLst>
                  <a:outerShdw blurRad="38100" dist="38100" dir="2700000" algn="tl">
                    <a:srgbClr val="000000">
                      <a:alpha val="43137"/>
                    </a:srgbClr>
                  </a:outerShdw>
                </a:effectLst>
                <a:uFillTx/>
                <a:latin typeface="微软雅黑" panose="020B0503020204020204" charset="-122"/>
                <a:ea typeface="微软雅黑" panose="020B0503020204020204" charset="-122"/>
                <a:cs typeface="Arial" panose="020B0604020202020204"/>
                <a:sym typeface="Arial" panose="020B0604020202020204"/>
              </a:rPr>
              <a:t>B</a:t>
            </a:r>
          </a:p>
        </p:txBody>
      </p:sp>
    </p:spTree>
    <p:extLst>
      <p:ext uri="{BB962C8B-B14F-4D97-AF65-F5344CB8AC3E}">
        <p14:creationId xmlns:p14="http://schemas.microsoft.com/office/powerpoint/2010/main" val="497386734"/>
      </p:ext>
    </p:extLst>
  </p:cSld>
  <p:clrMapOvr>
    <a:masterClrMapping/>
  </p:clrMapOvr>
  <p:transition spd="med" advTm="2000"/>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5009"/>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4</a:t>
            </a:r>
            <a:endParaRPr kumimoji="0" lang="en-US"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sp>
        <p:nvSpPr>
          <p:cNvPr id="100" name="文本框 99"/>
          <p:cNvSpPr txBox="1"/>
          <p:nvPr/>
        </p:nvSpPr>
        <p:spPr>
          <a:xfrm>
            <a:off x="2743201" y="435415"/>
            <a:ext cx="2536825"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考点一：电压</a:t>
            </a:r>
            <a:endParaRPr lang="en-US" altLang="zh-CN" sz="2000">
              <a:solidFill>
                <a:srgbClr val="0000FF"/>
              </a:solidFill>
              <a:latin typeface="微软雅黑" panose="020B0503020204020204" charset="-122"/>
              <a:ea typeface="微软雅黑" panose="020B0503020204020204" charset="-122"/>
            </a:endParaRPr>
          </a:p>
        </p:txBody>
      </p:sp>
      <p:pic>
        <p:nvPicPr>
          <p:cNvPr id="2" name="图片 -2147482617"/>
          <p:cNvPicPr>
            <a:picLocks noChangeAspect="1"/>
          </p:cNvPicPr>
          <p:nvPr/>
        </p:nvPicPr>
        <p:blipFill>
          <a:blip r:embed="rId2"/>
          <a:stretch>
            <a:fillRect/>
          </a:stretch>
        </p:blipFill>
        <p:spPr>
          <a:xfrm>
            <a:off x="1093470" y="184606"/>
            <a:ext cx="1607820" cy="649303"/>
          </a:xfrm>
          <a:prstGeom prst="rect">
            <a:avLst/>
          </a:prstGeom>
          <a:noFill/>
          <a:ln w="9525">
            <a:noFill/>
          </a:ln>
        </p:spPr>
      </p:pic>
      <p:sp>
        <p:nvSpPr>
          <p:cNvPr id="7" name="文本框 6"/>
          <p:cNvSpPr txBox="1"/>
          <p:nvPr/>
        </p:nvSpPr>
        <p:spPr>
          <a:xfrm>
            <a:off x="5832475" y="1593976"/>
            <a:ext cx="236601" cy="369330"/>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none" lIns="45719" tIns="45719" rIns="45719" bIns="45719" numCol="1" spcCol="38100" rtlCol="0" anchor="t" forceAA="0">
            <a:spAutoFit/>
          </a:bodyPr>
          <a:lstStyle/>
          <a:p>
            <a:pPr marL="0" marR="0" indent="0" algn="l" defTabSz="914400" rtl="0" fontAlgn="auto" latinLnBrk="1" hangingPunct="0">
              <a:lnSpc>
                <a:spcPct val="100000"/>
              </a:lnSpc>
              <a:spcBef>
                <a:spcPts val="0"/>
              </a:spcBef>
              <a:spcAft>
                <a:spcPts val="0"/>
              </a:spcAft>
              <a:buClrTx/>
              <a:buSzTx/>
              <a:buFontTx/>
              <a:buNone/>
            </a:pPr>
            <a:r>
              <a:rPr kumimoji="0" lang="en-US" altLang="zh-CN" sz="1800" b="0" i="0" u="none" strike="noStrike" cap="none" spc="0" normalizeH="0" baseline="0">
                <a:ln>
                  <a:noFill/>
                </a:ln>
                <a:solidFill>
                  <a:srgbClr val="FF0000"/>
                </a:solidFill>
                <a:effectLst>
                  <a:outerShdw blurRad="38100" dist="38100" dir="2700000" algn="tl">
                    <a:srgbClr val="000000">
                      <a:alpha val="43137"/>
                    </a:srgbClr>
                  </a:outerShdw>
                </a:effectLst>
                <a:uFillTx/>
                <a:latin typeface="微软雅黑" panose="020B0503020204020204" charset="-122"/>
                <a:ea typeface="微软雅黑" panose="020B0503020204020204" charset="-122"/>
                <a:cs typeface="Arial" panose="020B0604020202020204"/>
                <a:sym typeface="Arial" panose="020B0604020202020204"/>
              </a:rPr>
              <a:t>B</a:t>
            </a:r>
          </a:p>
        </p:txBody>
      </p:sp>
      <p:pic>
        <p:nvPicPr>
          <p:cNvPr id="3" name="图片 -2147482058" descr="wps2"/>
          <p:cNvPicPr>
            <a:picLocks noChangeAspect="1"/>
          </p:cNvPicPr>
          <p:nvPr/>
        </p:nvPicPr>
        <p:blipFill>
          <a:blip r:embed="rId3"/>
          <a:stretch>
            <a:fillRect/>
          </a:stretch>
        </p:blipFill>
        <p:spPr>
          <a:xfrm>
            <a:off x="2565400" y="3009075"/>
            <a:ext cx="2600960" cy="1947910"/>
          </a:xfrm>
          <a:prstGeom prst="rect">
            <a:avLst/>
          </a:prstGeom>
          <a:noFill/>
          <a:ln w="9525">
            <a:noFill/>
          </a:ln>
        </p:spPr>
      </p:pic>
      <p:sp>
        <p:nvSpPr>
          <p:cNvPr id="9" name="文本框 8"/>
          <p:cNvSpPr txBox="1"/>
          <p:nvPr/>
        </p:nvSpPr>
        <p:spPr>
          <a:xfrm>
            <a:off x="327026" y="1068168"/>
            <a:ext cx="8656955" cy="1757575"/>
          </a:xfrm>
          <a:prstGeom prst="rect">
            <a:avLst/>
          </a:prstGeom>
          <a:noFill/>
          <a:ln w="9525">
            <a:noFill/>
          </a:ln>
        </p:spPr>
        <p:txBody>
          <a:bodyPr wrap="square">
            <a:spAutoFit/>
          </a:bodyPr>
          <a:lstStyle/>
          <a:p>
            <a:pPr marL="0" indent="0" algn="l" eaLnBrk="1" fontAlgn="auto" latinLnBrk="0" hangingPunct="1">
              <a:lnSpc>
                <a:spcPct val="150000"/>
              </a:lnSpc>
            </a:pPr>
            <a:r>
              <a:rPr lang="en-US" sz="1800" b="0">
                <a:latin typeface="微软雅黑" panose="020B0503020204020204" charset="-122"/>
                <a:ea typeface="微软雅黑" panose="020B0503020204020204" charset="-122"/>
                <a:cs typeface="微软雅黑" panose="020B0503020204020204" charset="-122"/>
              </a:rPr>
              <a:t>2.</a:t>
            </a:r>
            <a:r>
              <a:rPr lang="zh-CN" sz="1800" b="1">
                <a:latin typeface="微软雅黑" panose="020B0503020204020204" charset="-122"/>
                <a:ea typeface="微软雅黑" panose="020B0503020204020204" charset="-122"/>
                <a:cs typeface="微软雅黑" panose="020B0503020204020204" charset="-122"/>
              </a:rPr>
              <a:t>（2019·邵阳）</a:t>
            </a:r>
            <a:r>
              <a:rPr lang="zh-CN" sz="1800" b="0">
                <a:latin typeface="微软雅黑" panose="020B0503020204020204" charset="-122"/>
                <a:ea typeface="微软雅黑" panose="020B0503020204020204" charset="-122"/>
                <a:cs typeface="微软雅黑" panose="020B0503020204020204" charset="-122"/>
              </a:rPr>
              <a:t>在如图中，要使</a:t>
            </a:r>
            <a:r>
              <a:rPr lang="en-US" sz="1800" b="0">
                <a:latin typeface="微软雅黑" panose="020B0503020204020204" charset="-122"/>
                <a:ea typeface="微软雅黑" panose="020B0503020204020204" charset="-122"/>
                <a:cs typeface="微软雅黑" panose="020B0503020204020204" charset="-122"/>
              </a:rPr>
              <a:t>L</a:t>
            </a:r>
            <a:r>
              <a:rPr lang="en-US" sz="1800" b="0" baseline="-25000">
                <a:latin typeface="微软雅黑" panose="020B0503020204020204" charset="-122"/>
                <a:ea typeface="微软雅黑" panose="020B0503020204020204" charset="-122"/>
                <a:cs typeface="微软雅黑" panose="020B0503020204020204" charset="-122"/>
              </a:rPr>
              <a:t>1</a:t>
            </a:r>
            <a:r>
              <a:rPr lang="zh-CN" sz="1800" b="0">
                <a:latin typeface="微软雅黑" panose="020B0503020204020204" charset="-122"/>
                <a:ea typeface="微软雅黑" panose="020B0503020204020204" charset="-122"/>
                <a:cs typeface="微软雅黑" panose="020B0503020204020204" charset="-122"/>
              </a:rPr>
              <a:t>与</a:t>
            </a:r>
            <a:r>
              <a:rPr lang="en-US" sz="1800" b="0">
                <a:latin typeface="微软雅黑" panose="020B0503020204020204" charset="-122"/>
                <a:ea typeface="微软雅黑" panose="020B0503020204020204" charset="-122"/>
                <a:cs typeface="微软雅黑" panose="020B0503020204020204" charset="-122"/>
              </a:rPr>
              <a:t>L</a:t>
            </a:r>
            <a:r>
              <a:rPr lang="en-US" sz="1800" b="0" baseline="-25000">
                <a:latin typeface="微软雅黑" panose="020B0503020204020204" charset="-122"/>
                <a:ea typeface="微软雅黑" panose="020B0503020204020204" charset="-122"/>
                <a:cs typeface="微软雅黑" panose="020B0503020204020204" charset="-122"/>
              </a:rPr>
              <a:t>2</a:t>
            </a:r>
            <a:r>
              <a:rPr lang="zh-CN" sz="1800" b="0">
                <a:latin typeface="微软雅黑" panose="020B0503020204020204" charset="-122"/>
                <a:ea typeface="微软雅黑" panose="020B0503020204020204" charset="-122"/>
                <a:cs typeface="微软雅黑" panose="020B0503020204020204" charset="-122"/>
              </a:rPr>
              <a:t>串联，在“〇”处接入电流表或电压表，测量电路中的电流、L</a:t>
            </a:r>
            <a:r>
              <a:rPr lang="en-US" sz="1800" b="0" baseline="-25000">
                <a:latin typeface="微软雅黑" panose="020B0503020204020204" charset="-122"/>
                <a:ea typeface="微软雅黑" panose="020B0503020204020204" charset="-122"/>
                <a:cs typeface="微软雅黑" panose="020B0503020204020204" charset="-122"/>
              </a:rPr>
              <a:t>1</a:t>
            </a:r>
            <a:r>
              <a:rPr lang="zh-CN" sz="1800" b="0">
                <a:latin typeface="微软雅黑" panose="020B0503020204020204" charset="-122"/>
                <a:ea typeface="微软雅黑" panose="020B0503020204020204" charset="-122"/>
                <a:cs typeface="微软雅黑" panose="020B0503020204020204" charset="-122"/>
              </a:rPr>
              <a:t>两端的电压。以下做法正确的是（</a:t>
            </a:r>
            <a:r>
              <a:rPr lang="en-US" sz="1800" b="0">
                <a:latin typeface="微软雅黑" panose="020B0503020204020204" charset="-122"/>
                <a:ea typeface="微软雅黑" panose="020B0503020204020204" charset="-122"/>
                <a:cs typeface="微软雅黑" panose="020B0503020204020204" charset="-122"/>
              </a:rPr>
              <a:t>  </a:t>
            </a:r>
            <a:r>
              <a:rPr lang="zh-CN" sz="1800" b="0">
                <a:latin typeface="微软雅黑" panose="020B0503020204020204" charset="-122"/>
                <a:ea typeface="微软雅黑" panose="020B0503020204020204" charset="-122"/>
                <a:cs typeface="微软雅黑" panose="020B0503020204020204" charset="-122"/>
              </a:rPr>
              <a:t>）。</a:t>
            </a:r>
          </a:p>
          <a:p>
            <a:pPr marL="0" indent="0" algn="l" eaLnBrk="1" fontAlgn="auto" latinLnBrk="0" hangingPunct="1">
              <a:lnSpc>
                <a:spcPct val="150000"/>
              </a:lnSpc>
            </a:pPr>
            <a:r>
              <a:rPr lang="zh-CN" sz="1800" b="0">
                <a:latin typeface="微软雅黑" panose="020B0503020204020204" charset="-122"/>
                <a:ea typeface="微软雅黑" panose="020B0503020204020204" charset="-122"/>
                <a:cs typeface="微软雅黑" panose="020B0503020204020204" charset="-122"/>
              </a:rPr>
              <a:t>A．a为电流表，b为电流表；B．a为电压表，b为电流表；</a:t>
            </a:r>
          </a:p>
          <a:p>
            <a:pPr marL="0" indent="0" algn="l" eaLnBrk="1" fontAlgn="auto" latinLnBrk="0" hangingPunct="1">
              <a:lnSpc>
                <a:spcPct val="150000"/>
              </a:lnSpc>
            </a:pPr>
            <a:r>
              <a:rPr lang="zh-CN" sz="1800" b="0">
                <a:latin typeface="微软雅黑" panose="020B0503020204020204" charset="-122"/>
                <a:ea typeface="微软雅黑" panose="020B0503020204020204" charset="-122"/>
                <a:cs typeface="微软雅黑" panose="020B0503020204020204" charset="-122"/>
              </a:rPr>
              <a:t>C．a为电流表，b为电压表；D．a为电压表，b为电压表</a:t>
            </a:r>
            <a:endParaRPr lang="zh-CN" altLang="en-US" sz="1800">
              <a:latin typeface="微软雅黑" panose="020B0503020204020204" charset="-122"/>
              <a:ea typeface="微软雅黑" panose="020B0503020204020204" charset="-122"/>
              <a:cs typeface="微软雅黑" panose="020B0503020204020204" charset="-122"/>
            </a:endParaRPr>
          </a:p>
        </p:txBody>
      </p:sp>
    </p:spTree>
    <p:extLst>
      <p:ext uri="{BB962C8B-B14F-4D97-AF65-F5344CB8AC3E}">
        <p14:creationId xmlns:p14="http://schemas.microsoft.com/office/powerpoint/2010/main" val="2036909317"/>
      </p:ext>
    </p:extLst>
  </p:cSld>
  <p:clrMapOvr>
    <a:masterClrMapping/>
  </p:clrMapOvr>
  <p:transition spd="med" advTm="2000"/>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5009"/>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4</a:t>
            </a:r>
            <a:endParaRPr kumimoji="0" lang="en-US"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sp>
        <p:nvSpPr>
          <p:cNvPr id="100" name="文本框 99"/>
          <p:cNvSpPr txBox="1"/>
          <p:nvPr/>
        </p:nvSpPr>
        <p:spPr>
          <a:xfrm>
            <a:off x="2743201" y="435415"/>
            <a:ext cx="2536825"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考点一：电压</a:t>
            </a:r>
            <a:endParaRPr lang="en-US" altLang="zh-CN" sz="2000">
              <a:solidFill>
                <a:srgbClr val="0000FF"/>
              </a:solidFill>
              <a:latin typeface="微软雅黑" panose="020B0503020204020204" charset="-122"/>
              <a:ea typeface="微软雅黑" panose="020B0503020204020204" charset="-122"/>
            </a:endParaRPr>
          </a:p>
        </p:txBody>
      </p:sp>
      <p:pic>
        <p:nvPicPr>
          <p:cNvPr id="2" name="图片 -2147482617"/>
          <p:cNvPicPr>
            <a:picLocks noChangeAspect="1"/>
          </p:cNvPicPr>
          <p:nvPr/>
        </p:nvPicPr>
        <p:blipFill>
          <a:blip r:embed="rId2"/>
          <a:stretch>
            <a:fillRect/>
          </a:stretch>
        </p:blipFill>
        <p:spPr>
          <a:xfrm>
            <a:off x="1093470" y="184606"/>
            <a:ext cx="1607820" cy="649303"/>
          </a:xfrm>
          <a:prstGeom prst="rect">
            <a:avLst/>
          </a:prstGeom>
          <a:noFill/>
          <a:ln w="9525">
            <a:noFill/>
          </a:ln>
        </p:spPr>
      </p:pic>
      <p:sp>
        <p:nvSpPr>
          <p:cNvPr id="7" name="文本框 6"/>
          <p:cNvSpPr txBox="1"/>
          <p:nvPr/>
        </p:nvSpPr>
        <p:spPr>
          <a:xfrm>
            <a:off x="6054726" y="2015387"/>
            <a:ext cx="254235" cy="369330"/>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none" lIns="45719" tIns="45719" rIns="45719" bIns="45719" numCol="1" spcCol="38100" rtlCol="0" anchor="t" forceAA="0">
            <a:spAutoFit/>
          </a:bodyPr>
          <a:lstStyle/>
          <a:p>
            <a:pPr marL="0" marR="0" indent="0" algn="l" defTabSz="914400" rtl="0" fontAlgn="auto" latinLnBrk="1" hangingPunct="0">
              <a:lnSpc>
                <a:spcPct val="100000"/>
              </a:lnSpc>
              <a:spcBef>
                <a:spcPts val="0"/>
              </a:spcBef>
              <a:spcAft>
                <a:spcPts val="0"/>
              </a:spcAft>
              <a:buClrTx/>
              <a:buSzTx/>
              <a:buFontTx/>
              <a:buNone/>
            </a:pPr>
            <a:r>
              <a:rPr kumimoji="0" lang="en-US" altLang="zh-CN" sz="1800" b="0" i="0" u="none" strike="noStrike" cap="none" spc="0" normalizeH="0" baseline="0">
                <a:ln>
                  <a:noFill/>
                </a:ln>
                <a:solidFill>
                  <a:srgbClr val="FF0000"/>
                </a:solidFill>
                <a:effectLst>
                  <a:outerShdw blurRad="38100" dist="38100" dir="2700000" algn="tl">
                    <a:srgbClr val="000000">
                      <a:alpha val="43137"/>
                    </a:srgbClr>
                  </a:outerShdw>
                </a:effectLst>
                <a:uFillTx/>
                <a:latin typeface="微软雅黑" panose="020B0503020204020204" charset="-122"/>
                <a:ea typeface="微软雅黑" panose="020B0503020204020204" charset="-122"/>
                <a:cs typeface="Arial" panose="020B0604020202020204"/>
                <a:sym typeface="Arial" panose="020B0604020202020204"/>
              </a:rPr>
              <a:t>A</a:t>
            </a:r>
          </a:p>
        </p:txBody>
      </p:sp>
      <p:pic>
        <p:nvPicPr>
          <p:cNvPr id="3" name="图片 -2147481946" descr=" "/>
          <p:cNvPicPr>
            <a:picLocks noChangeAspect="1"/>
          </p:cNvPicPr>
          <p:nvPr/>
        </p:nvPicPr>
        <p:blipFill>
          <a:blip r:embed="rId3"/>
          <a:stretch>
            <a:fillRect/>
          </a:stretch>
        </p:blipFill>
        <p:spPr>
          <a:xfrm>
            <a:off x="3076576" y="3063820"/>
            <a:ext cx="2580005" cy="1731475"/>
          </a:xfrm>
          <a:prstGeom prst="rect">
            <a:avLst/>
          </a:prstGeom>
          <a:noFill/>
          <a:ln w="9525">
            <a:noFill/>
          </a:ln>
        </p:spPr>
      </p:pic>
      <p:sp>
        <p:nvSpPr>
          <p:cNvPr id="4" name="文本框 3"/>
          <p:cNvSpPr txBox="1"/>
          <p:nvPr/>
        </p:nvSpPr>
        <p:spPr>
          <a:xfrm>
            <a:off x="327026" y="1068168"/>
            <a:ext cx="8557895" cy="1757575"/>
          </a:xfrm>
          <a:prstGeom prst="rect">
            <a:avLst/>
          </a:prstGeom>
          <a:noFill/>
          <a:ln w="9525">
            <a:noFill/>
          </a:ln>
        </p:spPr>
        <p:txBody>
          <a:bodyPr wrap="square">
            <a:spAutoFit/>
          </a:bodyPr>
          <a:lstStyle/>
          <a:p>
            <a:pPr marL="0" indent="0" algn="l" eaLnBrk="1" fontAlgn="auto" latinLnBrk="0" hangingPunct="1">
              <a:lnSpc>
                <a:spcPct val="150000"/>
              </a:lnSpc>
            </a:pPr>
            <a:r>
              <a:rPr lang="en-US" sz="1800" b="0">
                <a:latin typeface="微软雅黑" panose="020B0503020204020204" charset="-122"/>
                <a:ea typeface="微软雅黑" panose="020B0503020204020204" charset="-122"/>
                <a:cs typeface="微软雅黑" panose="020B0503020204020204" charset="-122"/>
              </a:rPr>
              <a:t>3</a:t>
            </a:r>
            <a:r>
              <a:rPr lang="zh-CN" sz="1800" b="0">
                <a:latin typeface="微软雅黑" panose="020B0503020204020204" charset="-122"/>
                <a:ea typeface="微软雅黑" panose="020B0503020204020204" charset="-122"/>
                <a:cs typeface="微软雅黑" panose="020B0503020204020204" charset="-122"/>
              </a:rPr>
              <a:t>．（</a:t>
            </a:r>
            <a:r>
              <a:rPr lang="en-US" sz="1800" b="1">
                <a:latin typeface="微软雅黑" panose="020B0503020204020204" charset="-122"/>
                <a:ea typeface="微软雅黑" panose="020B0503020204020204" charset="-122"/>
                <a:cs typeface="微软雅黑" panose="020B0503020204020204" charset="-122"/>
              </a:rPr>
              <a:t>2019·</a:t>
            </a:r>
            <a:r>
              <a:rPr lang="zh-CN" sz="1800" b="1">
                <a:latin typeface="微软雅黑" panose="020B0503020204020204" charset="-122"/>
                <a:ea typeface="微软雅黑" panose="020B0503020204020204" charset="-122"/>
                <a:cs typeface="微软雅黑" panose="020B0503020204020204" charset="-122"/>
              </a:rPr>
              <a:t>深圳市龙岗区中考一模</a:t>
            </a:r>
            <a:r>
              <a:rPr lang="zh-CN" sz="1800" b="0">
                <a:latin typeface="微软雅黑" panose="020B0503020204020204" charset="-122"/>
                <a:ea typeface="微软雅黑" panose="020B0503020204020204" charset="-122"/>
                <a:cs typeface="微软雅黑" panose="020B0503020204020204" charset="-122"/>
              </a:rPr>
              <a:t>）如图，当开关S闭合后，两只灯泡均发光，两表均有示数。过一段时间后，发现电压表示数变为</a:t>
            </a:r>
            <a:r>
              <a:rPr lang="en-US" sz="1800" b="0">
                <a:latin typeface="微软雅黑" panose="020B0503020204020204" charset="-122"/>
                <a:ea typeface="微软雅黑" panose="020B0503020204020204" charset="-122"/>
                <a:cs typeface="微软雅黑" panose="020B0503020204020204" charset="-122"/>
              </a:rPr>
              <a:t>0</a:t>
            </a:r>
            <a:r>
              <a:rPr lang="zh-CN" sz="1800" b="0">
                <a:latin typeface="微软雅黑" panose="020B0503020204020204" charset="-122"/>
                <a:ea typeface="微软雅黑" panose="020B0503020204020204" charset="-122"/>
                <a:cs typeface="微软雅黑" panose="020B0503020204020204" charset="-122"/>
              </a:rPr>
              <a:t>，电流表示数增大。经查除小灯泡外其余器材连接良好，造成这种情况的原因可能是（　　）</a:t>
            </a:r>
            <a:endParaRPr lang="en-US" sz="1800" b="0">
              <a:latin typeface="微软雅黑" panose="020B0503020204020204" charset="-122"/>
              <a:ea typeface="微软雅黑" panose="020B0503020204020204" charset="-122"/>
              <a:cs typeface="微软雅黑" panose="020B0503020204020204" charset="-122"/>
            </a:endParaRPr>
          </a:p>
          <a:p>
            <a:pPr marL="0" indent="0" algn="l" eaLnBrk="1" fontAlgn="auto" latinLnBrk="0" hangingPunct="1">
              <a:lnSpc>
                <a:spcPct val="150000"/>
              </a:lnSpc>
            </a:pPr>
            <a:r>
              <a:rPr lang="en-US" sz="1800" b="0">
                <a:latin typeface="微软雅黑" panose="020B0503020204020204" charset="-122"/>
                <a:ea typeface="微软雅黑" panose="020B0503020204020204" charset="-122"/>
                <a:cs typeface="微软雅黑" panose="020B0503020204020204" charset="-122"/>
              </a:rPr>
              <a:t>A</a:t>
            </a:r>
            <a:r>
              <a:rPr lang="zh-CN" sz="1800" b="0">
                <a:latin typeface="微软雅黑" panose="020B0503020204020204" charset="-122"/>
                <a:ea typeface="微软雅黑" panose="020B0503020204020204" charset="-122"/>
                <a:cs typeface="微软雅黑" panose="020B0503020204020204" charset="-122"/>
              </a:rPr>
              <a:t>．灯</a:t>
            </a:r>
            <a:r>
              <a:rPr lang="en-US" sz="1800" b="0">
                <a:latin typeface="微软雅黑" panose="020B0503020204020204" charset="-122"/>
                <a:ea typeface="微软雅黑" panose="020B0503020204020204" charset="-122"/>
                <a:cs typeface="微软雅黑" panose="020B0503020204020204" charset="-122"/>
              </a:rPr>
              <a:t>L</a:t>
            </a:r>
            <a:r>
              <a:rPr lang="en-US" sz="1800" b="0" baseline="-25000">
                <a:latin typeface="微软雅黑" panose="020B0503020204020204" charset="-122"/>
                <a:ea typeface="微软雅黑" panose="020B0503020204020204" charset="-122"/>
                <a:cs typeface="微软雅黑" panose="020B0503020204020204" charset="-122"/>
              </a:rPr>
              <a:t>1</a:t>
            </a:r>
            <a:r>
              <a:rPr lang="zh-CN" sz="1800" b="0">
                <a:latin typeface="微软雅黑" panose="020B0503020204020204" charset="-122"/>
                <a:ea typeface="微软雅黑" panose="020B0503020204020204" charset="-122"/>
                <a:cs typeface="微软雅黑" panose="020B0503020204020204" charset="-122"/>
              </a:rPr>
              <a:t>短路；</a:t>
            </a:r>
            <a:r>
              <a:rPr lang="en-US" sz="1800" b="0">
                <a:latin typeface="微软雅黑" panose="020B0503020204020204" charset="-122"/>
                <a:ea typeface="微软雅黑" panose="020B0503020204020204" charset="-122"/>
                <a:cs typeface="微软雅黑" panose="020B0503020204020204" charset="-122"/>
              </a:rPr>
              <a:t>B</a:t>
            </a:r>
            <a:r>
              <a:rPr lang="zh-CN" sz="1800" b="0">
                <a:latin typeface="微软雅黑" panose="020B0503020204020204" charset="-122"/>
                <a:ea typeface="微软雅黑" panose="020B0503020204020204" charset="-122"/>
                <a:cs typeface="微软雅黑" panose="020B0503020204020204" charset="-122"/>
              </a:rPr>
              <a:t>．灯</a:t>
            </a:r>
            <a:r>
              <a:rPr lang="en-US" sz="1800" b="0">
                <a:latin typeface="微软雅黑" panose="020B0503020204020204" charset="-122"/>
                <a:ea typeface="微软雅黑" panose="020B0503020204020204" charset="-122"/>
                <a:cs typeface="微软雅黑" panose="020B0503020204020204" charset="-122"/>
              </a:rPr>
              <a:t>L</a:t>
            </a:r>
            <a:r>
              <a:rPr lang="en-US" sz="1800" b="0" baseline="-25000">
                <a:latin typeface="微软雅黑" panose="020B0503020204020204" charset="-122"/>
                <a:ea typeface="微软雅黑" panose="020B0503020204020204" charset="-122"/>
                <a:cs typeface="微软雅黑" panose="020B0503020204020204" charset="-122"/>
              </a:rPr>
              <a:t>2</a:t>
            </a:r>
            <a:r>
              <a:rPr lang="zh-CN" sz="1800" b="0">
                <a:latin typeface="微软雅黑" panose="020B0503020204020204" charset="-122"/>
                <a:ea typeface="微软雅黑" panose="020B0503020204020204" charset="-122"/>
                <a:cs typeface="微软雅黑" panose="020B0503020204020204" charset="-122"/>
              </a:rPr>
              <a:t>短路；</a:t>
            </a:r>
            <a:r>
              <a:rPr lang="en-US" sz="1800" b="0">
                <a:latin typeface="微软雅黑" panose="020B0503020204020204" charset="-122"/>
                <a:ea typeface="微软雅黑" panose="020B0503020204020204" charset="-122"/>
                <a:cs typeface="微软雅黑" panose="020B0503020204020204" charset="-122"/>
              </a:rPr>
              <a:t>C</a:t>
            </a:r>
            <a:r>
              <a:rPr lang="zh-CN" sz="1800" b="0">
                <a:latin typeface="微软雅黑" panose="020B0503020204020204" charset="-122"/>
                <a:ea typeface="微软雅黑" panose="020B0503020204020204" charset="-122"/>
                <a:cs typeface="微软雅黑" panose="020B0503020204020204" charset="-122"/>
              </a:rPr>
              <a:t>．灯</a:t>
            </a:r>
            <a:r>
              <a:rPr lang="en-US" sz="1800" b="0">
                <a:latin typeface="微软雅黑" panose="020B0503020204020204" charset="-122"/>
                <a:ea typeface="微软雅黑" panose="020B0503020204020204" charset="-122"/>
                <a:cs typeface="微软雅黑" panose="020B0503020204020204" charset="-122"/>
              </a:rPr>
              <a:t>L</a:t>
            </a:r>
            <a:r>
              <a:rPr lang="en-US" sz="1800" b="0" baseline="-25000">
                <a:latin typeface="微软雅黑" panose="020B0503020204020204" charset="-122"/>
                <a:ea typeface="微软雅黑" panose="020B0503020204020204" charset="-122"/>
                <a:cs typeface="微软雅黑" panose="020B0503020204020204" charset="-122"/>
              </a:rPr>
              <a:t>1</a:t>
            </a:r>
            <a:r>
              <a:rPr lang="zh-CN" sz="1800" b="0">
                <a:latin typeface="微软雅黑" panose="020B0503020204020204" charset="-122"/>
                <a:ea typeface="微软雅黑" panose="020B0503020204020204" charset="-122"/>
                <a:cs typeface="微软雅黑" panose="020B0503020204020204" charset="-122"/>
              </a:rPr>
              <a:t>断路；</a:t>
            </a:r>
            <a:r>
              <a:rPr lang="en-US" sz="1800" b="0">
                <a:latin typeface="微软雅黑" panose="020B0503020204020204" charset="-122"/>
                <a:ea typeface="微软雅黑" panose="020B0503020204020204" charset="-122"/>
                <a:cs typeface="微软雅黑" panose="020B0503020204020204" charset="-122"/>
              </a:rPr>
              <a:t>D</a:t>
            </a:r>
            <a:r>
              <a:rPr lang="zh-CN" sz="1800" b="0">
                <a:latin typeface="微软雅黑" panose="020B0503020204020204" charset="-122"/>
                <a:ea typeface="微软雅黑" panose="020B0503020204020204" charset="-122"/>
                <a:cs typeface="微软雅黑" panose="020B0503020204020204" charset="-122"/>
              </a:rPr>
              <a:t>．灯</a:t>
            </a:r>
            <a:r>
              <a:rPr lang="en-US" sz="1800" b="0">
                <a:latin typeface="微软雅黑" panose="020B0503020204020204" charset="-122"/>
                <a:ea typeface="微软雅黑" panose="020B0503020204020204" charset="-122"/>
                <a:cs typeface="微软雅黑" panose="020B0503020204020204" charset="-122"/>
              </a:rPr>
              <a:t>L</a:t>
            </a:r>
            <a:r>
              <a:rPr lang="en-US" sz="1800" b="0" baseline="-25000">
                <a:latin typeface="微软雅黑" panose="020B0503020204020204" charset="-122"/>
                <a:ea typeface="微软雅黑" panose="020B0503020204020204" charset="-122"/>
                <a:cs typeface="微软雅黑" panose="020B0503020204020204" charset="-122"/>
              </a:rPr>
              <a:t>1</a:t>
            </a:r>
            <a:r>
              <a:rPr lang="zh-CN" sz="1800" b="0">
                <a:latin typeface="微软雅黑" panose="020B0503020204020204" charset="-122"/>
                <a:ea typeface="微软雅黑" panose="020B0503020204020204" charset="-122"/>
                <a:cs typeface="微软雅黑" panose="020B0503020204020204" charset="-122"/>
              </a:rPr>
              <a:t>、</a:t>
            </a:r>
            <a:r>
              <a:rPr lang="en-US" sz="1800" b="0">
                <a:latin typeface="微软雅黑" panose="020B0503020204020204" charset="-122"/>
                <a:ea typeface="微软雅黑" panose="020B0503020204020204" charset="-122"/>
                <a:cs typeface="微软雅黑" panose="020B0503020204020204" charset="-122"/>
              </a:rPr>
              <a:t>L</a:t>
            </a:r>
            <a:r>
              <a:rPr lang="en-US" sz="1800" b="0" baseline="-25000">
                <a:latin typeface="微软雅黑" panose="020B0503020204020204" charset="-122"/>
                <a:ea typeface="微软雅黑" panose="020B0503020204020204" charset="-122"/>
                <a:cs typeface="微软雅黑" panose="020B0503020204020204" charset="-122"/>
              </a:rPr>
              <a:t>2</a:t>
            </a:r>
            <a:r>
              <a:rPr lang="zh-CN" sz="1800" b="0">
                <a:latin typeface="微软雅黑" panose="020B0503020204020204" charset="-122"/>
                <a:ea typeface="微软雅黑" panose="020B0503020204020204" charset="-122"/>
                <a:cs typeface="微软雅黑" panose="020B0503020204020204" charset="-122"/>
              </a:rPr>
              <a:t>均断路</a:t>
            </a:r>
            <a:endParaRPr lang="zh-CN" altLang="en-US" sz="1800">
              <a:latin typeface="微软雅黑" panose="020B0503020204020204" charset="-122"/>
              <a:ea typeface="微软雅黑" panose="020B0503020204020204" charset="-122"/>
              <a:cs typeface="微软雅黑" panose="020B0503020204020204" charset="-122"/>
            </a:endParaRPr>
          </a:p>
        </p:txBody>
      </p:sp>
    </p:spTree>
    <p:extLst>
      <p:ext uri="{BB962C8B-B14F-4D97-AF65-F5344CB8AC3E}">
        <p14:creationId xmlns:p14="http://schemas.microsoft.com/office/powerpoint/2010/main" val="1707301359"/>
      </p:ext>
    </p:extLst>
  </p:cSld>
  <p:clrMapOvr>
    <a:masterClrMapping/>
  </p:clrMapOvr>
  <p:transition spd="med" advTm="2000"/>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5009"/>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4</a:t>
            </a:r>
            <a:endParaRPr kumimoji="0" lang="en-US"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sp>
        <p:nvSpPr>
          <p:cNvPr id="100" name="文本框 99"/>
          <p:cNvSpPr txBox="1"/>
          <p:nvPr/>
        </p:nvSpPr>
        <p:spPr>
          <a:xfrm>
            <a:off x="2743201" y="435415"/>
            <a:ext cx="2536825"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考点一：电压</a:t>
            </a:r>
            <a:endParaRPr lang="en-US" altLang="zh-CN" sz="2000">
              <a:solidFill>
                <a:srgbClr val="0000FF"/>
              </a:solidFill>
              <a:latin typeface="微软雅黑" panose="020B0503020204020204" charset="-122"/>
              <a:ea typeface="微软雅黑" panose="020B0503020204020204" charset="-122"/>
            </a:endParaRPr>
          </a:p>
        </p:txBody>
      </p:sp>
      <p:pic>
        <p:nvPicPr>
          <p:cNvPr id="2" name="图片 -2147482617"/>
          <p:cNvPicPr>
            <a:picLocks noChangeAspect="1"/>
          </p:cNvPicPr>
          <p:nvPr/>
        </p:nvPicPr>
        <p:blipFill>
          <a:blip r:embed="rId2"/>
          <a:stretch>
            <a:fillRect/>
          </a:stretch>
        </p:blipFill>
        <p:spPr>
          <a:xfrm>
            <a:off x="1093470" y="184606"/>
            <a:ext cx="1607820" cy="649303"/>
          </a:xfrm>
          <a:prstGeom prst="rect">
            <a:avLst/>
          </a:prstGeom>
          <a:noFill/>
          <a:ln w="9525">
            <a:noFill/>
          </a:ln>
        </p:spPr>
      </p:pic>
      <p:sp>
        <p:nvSpPr>
          <p:cNvPr id="7" name="文本框 6"/>
          <p:cNvSpPr txBox="1"/>
          <p:nvPr/>
        </p:nvSpPr>
        <p:spPr>
          <a:xfrm>
            <a:off x="3977006" y="1380724"/>
            <a:ext cx="226983" cy="369330"/>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none" lIns="45719" tIns="45719" rIns="45719" bIns="45719" numCol="1" spcCol="38100" rtlCol="0" anchor="t" forceAA="0">
            <a:spAutoFit/>
          </a:bodyPr>
          <a:lstStyle/>
          <a:p>
            <a:pPr marL="0" marR="0" indent="0" algn="l" defTabSz="914400" rtl="0" fontAlgn="auto" latinLnBrk="1" hangingPunct="0">
              <a:lnSpc>
                <a:spcPct val="100000"/>
              </a:lnSpc>
              <a:spcBef>
                <a:spcPts val="0"/>
              </a:spcBef>
              <a:spcAft>
                <a:spcPts val="0"/>
              </a:spcAft>
              <a:buClrTx/>
              <a:buSzTx/>
              <a:buFontTx/>
              <a:buNone/>
            </a:pPr>
            <a:r>
              <a:rPr kumimoji="0" lang="en-US" altLang="zh-CN" sz="1800" b="0" i="0" u="none" strike="noStrike" cap="none" spc="0" normalizeH="0" baseline="0">
                <a:ln>
                  <a:noFill/>
                </a:ln>
                <a:solidFill>
                  <a:srgbClr val="FF0000"/>
                </a:solidFill>
                <a:effectLst>
                  <a:outerShdw blurRad="38100" dist="38100" dir="2700000" algn="tl">
                    <a:srgbClr val="000000">
                      <a:alpha val="43137"/>
                    </a:srgbClr>
                  </a:outerShdw>
                </a:effectLst>
                <a:uFillTx/>
                <a:latin typeface="微软雅黑" panose="020B0503020204020204" charset="-122"/>
                <a:ea typeface="微软雅黑" panose="020B0503020204020204" charset="-122"/>
                <a:cs typeface="Arial" panose="020B0604020202020204"/>
                <a:sym typeface="Arial" panose="020B0604020202020204"/>
              </a:rPr>
              <a:t>6</a:t>
            </a:r>
          </a:p>
        </p:txBody>
      </p:sp>
      <p:sp>
        <p:nvSpPr>
          <p:cNvPr id="10" name="文本框 9"/>
          <p:cNvSpPr txBox="1"/>
          <p:nvPr/>
        </p:nvSpPr>
        <p:spPr>
          <a:xfrm>
            <a:off x="327025" y="1000691"/>
            <a:ext cx="8723630" cy="3793968"/>
          </a:xfrm>
          <a:prstGeom prst="rect">
            <a:avLst/>
          </a:prstGeom>
          <a:noFill/>
          <a:ln w="9525">
            <a:noFill/>
          </a:ln>
        </p:spPr>
        <p:txBody>
          <a:bodyPr wrap="square">
            <a:spAutoFit/>
          </a:bodyPr>
          <a:lstStyle/>
          <a:p>
            <a:pPr marL="0" indent="0" algn="l" eaLnBrk="1" fontAlgn="auto" latinLnBrk="0" hangingPunct="1">
              <a:lnSpc>
                <a:spcPct val="150000"/>
              </a:lnSpc>
            </a:pPr>
            <a:r>
              <a:rPr lang="en-US" sz="1600" b="0">
                <a:latin typeface="微软雅黑" panose="020B0503020204020204" charset="-122"/>
                <a:ea typeface="微软雅黑" panose="020B0503020204020204" charset="-122"/>
                <a:cs typeface="微软雅黑" panose="020B0503020204020204" charset="-122"/>
              </a:rPr>
              <a:t>4.</a:t>
            </a:r>
            <a:r>
              <a:rPr lang="zh-CN" sz="1600" b="1">
                <a:latin typeface="微软雅黑" panose="020B0503020204020204" charset="-122"/>
                <a:ea typeface="微软雅黑" panose="020B0503020204020204" charset="-122"/>
                <a:cs typeface="微软雅黑" panose="020B0503020204020204" charset="-122"/>
              </a:rPr>
              <a:t>（</a:t>
            </a:r>
            <a:r>
              <a:rPr lang="en-US" sz="1600" b="1">
                <a:latin typeface="微软雅黑" panose="020B0503020204020204" charset="-122"/>
                <a:ea typeface="微软雅黑" panose="020B0503020204020204" charset="-122"/>
                <a:cs typeface="微软雅黑" panose="020B0503020204020204" charset="-122"/>
              </a:rPr>
              <a:t>2018</a:t>
            </a:r>
            <a:r>
              <a:rPr lang="zh-CN" sz="1600" b="1">
                <a:latin typeface="微软雅黑" panose="020B0503020204020204" charset="-122"/>
                <a:ea typeface="微软雅黑" panose="020B0503020204020204" charset="-122"/>
                <a:cs typeface="微软雅黑" panose="020B0503020204020204" charset="-122"/>
              </a:rPr>
              <a:t>·自贡）</a:t>
            </a:r>
            <a:r>
              <a:rPr lang="zh-CN" sz="1600" b="0">
                <a:latin typeface="微软雅黑" panose="020B0503020204020204" charset="-122"/>
                <a:ea typeface="微软雅黑" panose="020B0503020204020204" charset="-122"/>
                <a:cs typeface="微软雅黑" panose="020B0503020204020204" charset="-122"/>
              </a:rPr>
              <a:t>在“探究串联电路电压的特点”活动中。</a:t>
            </a:r>
            <a:endParaRPr lang="en-US" sz="1600" b="0">
              <a:latin typeface="微软雅黑" panose="020B0503020204020204" charset="-122"/>
              <a:ea typeface="微软雅黑" panose="020B0503020204020204" charset="-122"/>
              <a:cs typeface="微软雅黑" panose="020B0503020204020204" charset="-122"/>
            </a:endParaRPr>
          </a:p>
          <a:p>
            <a:pPr marL="0" indent="0" algn="l" eaLnBrk="1" fontAlgn="auto" latinLnBrk="0" hangingPunct="1">
              <a:lnSpc>
                <a:spcPct val="150000"/>
              </a:lnSpc>
            </a:pPr>
            <a:r>
              <a:rPr lang="en-US" sz="1600" b="0">
                <a:latin typeface="微软雅黑" panose="020B0503020204020204" charset="-122"/>
                <a:ea typeface="微软雅黑" panose="020B0503020204020204" charset="-122"/>
                <a:cs typeface="微软雅黑" panose="020B0503020204020204" charset="-122"/>
              </a:rPr>
              <a:t>(1)</a:t>
            </a:r>
            <a:r>
              <a:rPr lang="zh-CN" sz="1600" b="0">
                <a:latin typeface="微软雅黑" panose="020B0503020204020204" charset="-122"/>
                <a:ea typeface="微软雅黑" panose="020B0503020204020204" charset="-122"/>
                <a:cs typeface="微软雅黑" panose="020B0503020204020204" charset="-122"/>
              </a:rPr>
              <a:t>如图所示，连接电路时，至少需要</a:t>
            </a:r>
            <a:r>
              <a:rPr lang="en-US" sz="1600" b="0">
                <a:latin typeface="微软雅黑" panose="020B0503020204020204" charset="-122"/>
                <a:ea typeface="微软雅黑" panose="020B0503020204020204" charset="-122"/>
                <a:cs typeface="微软雅黑" panose="020B0503020204020204" charset="-122"/>
              </a:rPr>
              <a:t>________</a:t>
            </a:r>
            <a:r>
              <a:rPr lang="zh-CN" sz="1600" b="0">
                <a:latin typeface="微软雅黑" panose="020B0503020204020204" charset="-122"/>
                <a:ea typeface="微软雅黑" panose="020B0503020204020204" charset="-122"/>
                <a:cs typeface="微软雅黑" panose="020B0503020204020204" charset="-122"/>
              </a:rPr>
              <a:t>根导线；实验中应选择规格</a:t>
            </a:r>
            <a:r>
              <a:rPr lang="en-US" sz="1600" b="0">
                <a:latin typeface="微软雅黑" panose="020B0503020204020204" charset="-122"/>
                <a:ea typeface="微软雅黑" panose="020B0503020204020204" charset="-122"/>
                <a:cs typeface="微软雅黑" panose="020B0503020204020204" charset="-122"/>
              </a:rPr>
              <a:t>________(</a:t>
            </a:r>
            <a:r>
              <a:rPr lang="zh-CN" sz="1600" b="0">
                <a:latin typeface="微软雅黑" panose="020B0503020204020204" charset="-122"/>
                <a:ea typeface="微软雅黑" panose="020B0503020204020204" charset="-122"/>
                <a:cs typeface="微软雅黑" panose="020B0503020204020204" charset="-122"/>
              </a:rPr>
              <a:t>选填“相同”或“不同”</a:t>
            </a:r>
            <a:r>
              <a:rPr lang="en-US" sz="1600" b="0">
                <a:latin typeface="微软雅黑" panose="020B0503020204020204" charset="-122"/>
                <a:ea typeface="微软雅黑" panose="020B0503020204020204" charset="-122"/>
                <a:cs typeface="微软雅黑" panose="020B0503020204020204" charset="-122"/>
              </a:rPr>
              <a:t>)</a:t>
            </a:r>
            <a:r>
              <a:rPr lang="zh-CN" sz="1600" b="0">
                <a:latin typeface="微软雅黑" panose="020B0503020204020204" charset="-122"/>
                <a:ea typeface="微软雅黑" panose="020B0503020204020204" charset="-122"/>
                <a:cs typeface="微软雅黑" panose="020B0503020204020204" charset="-122"/>
              </a:rPr>
              <a:t>的小灯泡。</a:t>
            </a:r>
            <a:endParaRPr lang="en-US" sz="1600" b="0">
              <a:latin typeface="微软雅黑" panose="020B0503020204020204" charset="-122"/>
              <a:ea typeface="微软雅黑" panose="020B0503020204020204" charset="-122"/>
              <a:cs typeface="微软雅黑" panose="020B0503020204020204" charset="-122"/>
            </a:endParaRPr>
          </a:p>
          <a:p>
            <a:pPr marL="0" indent="0" algn="l" eaLnBrk="1" fontAlgn="auto" latinLnBrk="0" hangingPunct="1">
              <a:lnSpc>
                <a:spcPct val="150000"/>
              </a:lnSpc>
            </a:pPr>
            <a:r>
              <a:rPr lang="en-US" sz="1600" b="0">
                <a:latin typeface="微软雅黑" panose="020B0503020204020204" charset="-122"/>
                <a:ea typeface="微软雅黑" panose="020B0503020204020204" charset="-122"/>
                <a:cs typeface="微软雅黑" panose="020B0503020204020204" charset="-122"/>
              </a:rPr>
              <a:t>(2)</a:t>
            </a:r>
            <a:r>
              <a:rPr lang="zh-CN" sz="1600" b="0">
                <a:latin typeface="微软雅黑" panose="020B0503020204020204" charset="-122"/>
                <a:ea typeface="微软雅黑" panose="020B0503020204020204" charset="-122"/>
                <a:cs typeface="微软雅黑" panose="020B0503020204020204" charset="-122"/>
              </a:rPr>
              <a:t>在测</a:t>
            </a:r>
            <a:r>
              <a:rPr lang="en-US" sz="1600" b="0">
                <a:latin typeface="微软雅黑" panose="020B0503020204020204" charset="-122"/>
                <a:ea typeface="微软雅黑" panose="020B0503020204020204" charset="-122"/>
                <a:cs typeface="微软雅黑" panose="020B0503020204020204" charset="-122"/>
              </a:rPr>
              <a:t>L</a:t>
            </a:r>
            <a:r>
              <a:rPr lang="en-US" sz="1600" b="0" baseline="-25000">
                <a:latin typeface="微软雅黑" panose="020B0503020204020204" charset="-122"/>
                <a:ea typeface="微软雅黑" panose="020B0503020204020204" charset="-122"/>
                <a:cs typeface="微软雅黑" panose="020B0503020204020204" charset="-122"/>
              </a:rPr>
              <a:t>1</a:t>
            </a:r>
            <a:r>
              <a:rPr lang="zh-CN" sz="1600" b="0">
                <a:latin typeface="微软雅黑" panose="020B0503020204020204" charset="-122"/>
                <a:ea typeface="微软雅黑" panose="020B0503020204020204" charset="-122"/>
                <a:cs typeface="微软雅黑" panose="020B0503020204020204" charset="-122"/>
              </a:rPr>
              <a:t>两端电压时，闭合开关，发现电压表示数为零，原因可能是</a:t>
            </a:r>
            <a:r>
              <a:rPr lang="en-US" sz="1600" b="0" u="sng">
                <a:latin typeface="微软雅黑" panose="020B0503020204020204" charset="-122"/>
                <a:ea typeface="微软雅黑" panose="020B0503020204020204" charset="-122"/>
                <a:cs typeface="微软雅黑" panose="020B0503020204020204" charset="-122"/>
              </a:rPr>
              <a:t>                                  </a:t>
            </a:r>
            <a:r>
              <a:rPr lang="en-US" sz="1600" b="0">
                <a:latin typeface="微软雅黑" panose="020B0503020204020204" charset="-122"/>
                <a:ea typeface="微软雅黑" panose="020B0503020204020204" charset="-122"/>
                <a:cs typeface="微软雅黑" panose="020B0503020204020204" charset="-122"/>
              </a:rPr>
              <a:t>(</a:t>
            </a:r>
            <a:r>
              <a:rPr lang="zh-CN" sz="1600" b="0">
                <a:latin typeface="微软雅黑" panose="020B0503020204020204" charset="-122"/>
                <a:ea typeface="微软雅黑" panose="020B0503020204020204" charset="-122"/>
                <a:cs typeface="微软雅黑" panose="020B0503020204020204" charset="-122"/>
              </a:rPr>
              <a:t>填出种即可</a:t>
            </a:r>
            <a:r>
              <a:rPr lang="en-US" sz="1600" b="0">
                <a:latin typeface="微软雅黑" panose="020B0503020204020204" charset="-122"/>
                <a:ea typeface="微软雅黑" panose="020B0503020204020204" charset="-122"/>
                <a:cs typeface="微软雅黑" panose="020B0503020204020204" charset="-122"/>
              </a:rPr>
              <a:t>)</a:t>
            </a:r>
            <a:r>
              <a:rPr lang="zh-CN" sz="1600" b="0">
                <a:latin typeface="微软雅黑" panose="020B0503020204020204" charset="-122"/>
                <a:ea typeface="微软雅黑" panose="020B0503020204020204" charset="-122"/>
                <a:cs typeface="微软雅黑" panose="020B0503020204020204" charset="-122"/>
              </a:rPr>
              <a:t>。</a:t>
            </a:r>
            <a:endParaRPr lang="en-US" sz="1600" b="0">
              <a:latin typeface="微软雅黑" panose="020B0503020204020204" charset="-122"/>
              <a:ea typeface="微软雅黑" panose="020B0503020204020204" charset="-122"/>
              <a:cs typeface="微软雅黑" panose="020B0503020204020204" charset="-122"/>
            </a:endParaRPr>
          </a:p>
          <a:p>
            <a:pPr marL="0" indent="0" algn="l" eaLnBrk="1" fontAlgn="auto" latinLnBrk="0" hangingPunct="1">
              <a:lnSpc>
                <a:spcPct val="150000"/>
              </a:lnSpc>
            </a:pPr>
            <a:r>
              <a:rPr lang="en-US" sz="1600" b="0">
                <a:latin typeface="微软雅黑" panose="020B0503020204020204" charset="-122"/>
                <a:ea typeface="微软雅黑" panose="020B0503020204020204" charset="-122"/>
                <a:cs typeface="微软雅黑" panose="020B0503020204020204" charset="-122"/>
              </a:rPr>
              <a:t>(3)</a:t>
            </a:r>
            <a:r>
              <a:rPr lang="zh-CN" sz="1600" b="0">
                <a:latin typeface="微软雅黑" panose="020B0503020204020204" charset="-122"/>
                <a:ea typeface="微软雅黑" panose="020B0503020204020204" charset="-122"/>
                <a:cs typeface="微软雅黑" panose="020B0503020204020204" charset="-122"/>
              </a:rPr>
              <a:t>小芳保持电压表的</a:t>
            </a:r>
            <a:r>
              <a:rPr lang="en-US" sz="1600" b="0">
                <a:latin typeface="微软雅黑" panose="020B0503020204020204" charset="-122"/>
                <a:ea typeface="微软雅黑" panose="020B0503020204020204" charset="-122"/>
                <a:cs typeface="微软雅黑" panose="020B0503020204020204" charset="-122"/>
              </a:rPr>
              <a:t>B</a:t>
            </a:r>
            <a:r>
              <a:rPr lang="zh-CN" sz="1600" b="0">
                <a:latin typeface="微软雅黑" panose="020B0503020204020204" charset="-122"/>
                <a:ea typeface="微软雅黑" panose="020B0503020204020204" charset="-122"/>
                <a:cs typeface="微软雅黑" panose="020B0503020204020204" charset="-122"/>
              </a:rPr>
              <a:t>连接点不动，只断开</a:t>
            </a:r>
            <a:r>
              <a:rPr lang="en-US" sz="1600" b="0">
                <a:latin typeface="微软雅黑" panose="020B0503020204020204" charset="-122"/>
                <a:ea typeface="微软雅黑" panose="020B0503020204020204" charset="-122"/>
                <a:cs typeface="微软雅黑" panose="020B0503020204020204" charset="-122"/>
              </a:rPr>
              <a:t>A</a:t>
            </a:r>
            <a:r>
              <a:rPr lang="zh-CN" sz="1600" b="0">
                <a:latin typeface="微软雅黑" panose="020B0503020204020204" charset="-122"/>
                <a:ea typeface="微软雅黑" panose="020B0503020204020204" charset="-122"/>
                <a:cs typeface="微软雅黑" panose="020B0503020204020204" charset="-122"/>
              </a:rPr>
              <a:t>连接点，并改接到</a:t>
            </a:r>
            <a:r>
              <a:rPr lang="en-US" sz="1600" b="0">
                <a:latin typeface="微软雅黑" panose="020B0503020204020204" charset="-122"/>
                <a:ea typeface="微软雅黑" panose="020B0503020204020204" charset="-122"/>
                <a:cs typeface="微软雅黑" panose="020B0503020204020204" charset="-122"/>
              </a:rPr>
              <a:t>C</a:t>
            </a:r>
            <a:r>
              <a:rPr lang="zh-CN" sz="1600" b="0">
                <a:latin typeface="微软雅黑" panose="020B0503020204020204" charset="-122"/>
                <a:ea typeface="微软雅黑" panose="020B0503020204020204" charset="-122"/>
                <a:cs typeface="微软雅黑" panose="020B0503020204020204" charset="-122"/>
              </a:rPr>
              <a:t>连接点上，测量</a:t>
            </a:r>
            <a:r>
              <a:rPr lang="en-US" sz="1600" b="0">
                <a:latin typeface="微软雅黑" panose="020B0503020204020204" charset="-122"/>
                <a:ea typeface="微软雅黑" panose="020B0503020204020204" charset="-122"/>
                <a:cs typeface="微软雅黑" panose="020B0503020204020204" charset="-122"/>
              </a:rPr>
              <a:t>L</a:t>
            </a:r>
            <a:r>
              <a:rPr lang="en-US" sz="1600" b="0" baseline="-25000">
                <a:latin typeface="微软雅黑" panose="020B0503020204020204" charset="-122"/>
                <a:ea typeface="微软雅黑" panose="020B0503020204020204" charset="-122"/>
                <a:cs typeface="微软雅黑" panose="020B0503020204020204" charset="-122"/>
              </a:rPr>
              <a:t>2</a:t>
            </a:r>
            <a:r>
              <a:rPr lang="zh-CN" sz="1600" b="0">
                <a:latin typeface="微软雅黑" panose="020B0503020204020204" charset="-122"/>
                <a:ea typeface="微软雅黑" panose="020B0503020204020204" charset="-122"/>
                <a:cs typeface="微软雅黑" panose="020B0503020204020204" charset="-122"/>
              </a:rPr>
              <a:t>两端电压。她能否测出</a:t>
            </a:r>
            <a:r>
              <a:rPr lang="en-US" sz="1600" b="0">
                <a:latin typeface="微软雅黑" panose="020B0503020204020204" charset="-122"/>
                <a:ea typeface="微软雅黑" panose="020B0503020204020204" charset="-122"/>
                <a:cs typeface="微软雅黑" panose="020B0503020204020204" charset="-122"/>
              </a:rPr>
              <a:t>L</a:t>
            </a:r>
            <a:r>
              <a:rPr lang="zh-CN" sz="1600" b="0">
                <a:latin typeface="微软雅黑" panose="020B0503020204020204" charset="-122"/>
                <a:ea typeface="微软雅黑" panose="020B0503020204020204" charset="-122"/>
                <a:cs typeface="微软雅黑" panose="020B0503020204020204" charset="-122"/>
              </a:rPr>
              <a:t>两端电压</a:t>
            </a:r>
            <a:r>
              <a:rPr lang="en-US" sz="1600" b="0">
                <a:latin typeface="微软雅黑" panose="020B0503020204020204" charset="-122"/>
                <a:ea typeface="微软雅黑" panose="020B0503020204020204" charset="-122"/>
                <a:cs typeface="微软雅黑" panose="020B0503020204020204" charset="-122"/>
              </a:rPr>
              <a:t>?_____________</a:t>
            </a:r>
            <a:r>
              <a:rPr lang="zh-CN" sz="1600" b="0">
                <a:latin typeface="微软雅黑" panose="020B0503020204020204" charset="-122"/>
                <a:ea typeface="微软雅黑" panose="020B0503020204020204" charset="-122"/>
                <a:cs typeface="微软雅黑" panose="020B0503020204020204" charset="-122"/>
              </a:rPr>
              <a:t>，理由是</a:t>
            </a:r>
            <a:r>
              <a:rPr lang="en-US" sz="1600" b="0">
                <a:latin typeface="微软雅黑" panose="020B0503020204020204" charset="-122"/>
                <a:ea typeface="微软雅黑" panose="020B0503020204020204" charset="-122"/>
                <a:cs typeface="微软雅黑" panose="020B0503020204020204" charset="-122"/>
              </a:rPr>
              <a:t>____________________</a:t>
            </a:r>
            <a:r>
              <a:rPr lang="zh-CN" sz="1600" b="0">
                <a:latin typeface="微软雅黑" panose="020B0503020204020204" charset="-122"/>
                <a:ea typeface="微软雅黑" panose="020B0503020204020204" charset="-122"/>
                <a:cs typeface="微软雅黑" panose="020B0503020204020204" charset="-122"/>
              </a:rPr>
              <a:t>。</a:t>
            </a:r>
            <a:endParaRPr lang="en-US" sz="1600" b="0">
              <a:latin typeface="微软雅黑" panose="020B0503020204020204" charset="-122"/>
              <a:ea typeface="微软雅黑" panose="020B0503020204020204" charset="-122"/>
              <a:cs typeface="微软雅黑" panose="020B0503020204020204" charset="-122"/>
            </a:endParaRPr>
          </a:p>
          <a:p>
            <a:pPr marL="0" indent="0" algn="l" eaLnBrk="1" fontAlgn="auto" latinLnBrk="0" hangingPunct="1">
              <a:lnSpc>
                <a:spcPct val="150000"/>
              </a:lnSpc>
            </a:pPr>
            <a:r>
              <a:rPr lang="en-US" sz="1600" b="0">
                <a:latin typeface="微软雅黑" panose="020B0503020204020204" charset="-122"/>
                <a:ea typeface="微软雅黑" panose="020B0503020204020204" charset="-122"/>
                <a:cs typeface="微软雅黑" panose="020B0503020204020204" charset="-122"/>
              </a:rPr>
              <a:t>(4)</a:t>
            </a:r>
            <a:r>
              <a:rPr lang="zh-CN" sz="1600" b="0">
                <a:latin typeface="微软雅黑" panose="020B0503020204020204" charset="-122"/>
                <a:ea typeface="微软雅黑" panose="020B0503020204020204" charset="-122"/>
                <a:cs typeface="微软雅黑" panose="020B0503020204020204" charset="-122"/>
              </a:rPr>
              <a:t>小明分别测出</a:t>
            </a:r>
            <a:r>
              <a:rPr lang="en-US" sz="1600" b="0">
                <a:latin typeface="微软雅黑" panose="020B0503020204020204" charset="-122"/>
                <a:ea typeface="微软雅黑" panose="020B0503020204020204" charset="-122"/>
                <a:cs typeface="微软雅黑" panose="020B0503020204020204" charset="-122"/>
              </a:rPr>
              <a:t>AB</a:t>
            </a:r>
            <a:r>
              <a:rPr lang="zh-CN" sz="1600" b="0">
                <a:latin typeface="微软雅黑" panose="020B0503020204020204" charset="-122"/>
                <a:ea typeface="微软雅黑" panose="020B0503020204020204" charset="-122"/>
                <a:cs typeface="微软雅黑" panose="020B0503020204020204" charset="-122"/>
              </a:rPr>
              <a:t>、</a:t>
            </a:r>
            <a:r>
              <a:rPr lang="en-US" sz="1600" b="0">
                <a:latin typeface="微软雅黑" panose="020B0503020204020204" charset="-122"/>
                <a:ea typeface="微软雅黑" panose="020B0503020204020204" charset="-122"/>
                <a:cs typeface="微软雅黑" panose="020B0503020204020204" charset="-122"/>
              </a:rPr>
              <a:t>BC</a:t>
            </a:r>
            <a:r>
              <a:rPr lang="zh-CN" sz="1600" b="0">
                <a:latin typeface="微软雅黑" panose="020B0503020204020204" charset="-122"/>
                <a:ea typeface="微软雅黑" panose="020B0503020204020204" charset="-122"/>
                <a:cs typeface="微软雅黑" panose="020B0503020204020204" charset="-122"/>
              </a:rPr>
              <a:t>、</a:t>
            </a:r>
            <a:r>
              <a:rPr lang="en-US" sz="1600" b="0">
                <a:latin typeface="微软雅黑" panose="020B0503020204020204" charset="-122"/>
                <a:ea typeface="微软雅黑" panose="020B0503020204020204" charset="-122"/>
                <a:cs typeface="微软雅黑" panose="020B0503020204020204" charset="-122"/>
              </a:rPr>
              <a:t>AC</a:t>
            </a:r>
            <a:r>
              <a:rPr lang="zh-CN" sz="1600" b="0">
                <a:latin typeface="微软雅黑" panose="020B0503020204020204" charset="-122"/>
                <a:ea typeface="微软雅黑" panose="020B0503020204020204" charset="-122"/>
                <a:cs typeface="微软雅黑" panose="020B0503020204020204" charset="-122"/>
              </a:rPr>
              <a:t>间的电压并记录在如下表格中，分析实验数据得出结论</a:t>
            </a:r>
            <a:r>
              <a:rPr lang="en-US" sz="1600" b="0">
                <a:latin typeface="微软雅黑" panose="020B0503020204020204" charset="-122"/>
                <a:ea typeface="微软雅黑" panose="020B0503020204020204" charset="-122"/>
                <a:cs typeface="微软雅黑" panose="020B0503020204020204" charset="-122"/>
              </a:rPr>
              <a:t>:</a:t>
            </a:r>
            <a:r>
              <a:rPr lang="zh-CN" sz="1600" b="0">
                <a:latin typeface="微软雅黑" panose="020B0503020204020204" charset="-122"/>
                <a:ea typeface="微软雅黑" panose="020B0503020204020204" charset="-122"/>
                <a:cs typeface="微软雅黑" panose="020B0503020204020204" charset="-122"/>
              </a:rPr>
              <a:t>串联电路总电压等于各部分电路两端电压之和。请对小明的做法进行评价</a:t>
            </a:r>
            <a:r>
              <a:rPr lang="en-US" sz="1600" b="0">
                <a:latin typeface="微软雅黑" panose="020B0503020204020204" charset="-122"/>
                <a:ea typeface="微软雅黑" panose="020B0503020204020204" charset="-122"/>
                <a:cs typeface="微软雅黑" panose="020B0503020204020204" charset="-122"/>
              </a:rPr>
              <a:t>:_________________</a:t>
            </a:r>
            <a:r>
              <a:rPr lang="zh-CN" sz="1600" b="0">
                <a:latin typeface="微软雅黑" panose="020B0503020204020204" charset="-122"/>
                <a:ea typeface="微软雅黑" panose="020B0503020204020204" charset="-122"/>
                <a:cs typeface="微软雅黑" panose="020B0503020204020204" charset="-122"/>
              </a:rPr>
              <a:t>，改进方法是</a:t>
            </a:r>
            <a:r>
              <a:rPr lang="en-US" sz="1600" b="0">
                <a:latin typeface="微软雅黑" panose="020B0503020204020204" charset="-122"/>
                <a:ea typeface="微软雅黑" panose="020B0503020204020204" charset="-122"/>
                <a:cs typeface="微软雅黑" panose="020B0503020204020204" charset="-122"/>
              </a:rPr>
              <a:t>_____________________________</a:t>
            </a:r>
            <a:r>
              <a:rPr lang="zh-CN" sz="1600" b="0">
                <a:latin typeface="微软雅黑" panose="020B0503020204020204" charset="-122"/>
                <a:ea typeface="微软雅黑" panose="020B0503020204020204" charset="-122"/>
                <a:cs typeface="微软雅黑" panose="020B0503020204020204" charset="-122"/>
              </a:rPr>
              <a:t>。</a:t>
            </a:r>
            <a:endParaRPr lang="zh-CN" altLang="en-US" sz="1600">
              <a:latin typeface="微软雅黑" panose="020B0503020204020204" charset="-122"/>
              <a:ea typeface="微软雅黑" panose="020B0503020204020204" charset="-122"/>
              <a:cs typeface="微软雅黑" panose="020B0503020204020204" charset="-122"/>
            </a:endParaRPr>
          </a:p>
        </p:txBody>
      </p:sp>
      <p:sp>
        <p:nvSpPr>
          <p:cNvPr id="11" name="文本框 10"/>
          <p:cNvSpPr txBox="1"/>
          <p:nvPr/>
        </p:nvSpPr>
        <p:spPr>
          <a:xfrm>
            <a:off x="6981190" y="1380724"/>
            <a:ext cx="553996" cy="369330"/>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none" lIns="45719" tIns="45719" rIns="45719" bIns="45719" numCol="1" spcCol="38100" rtlCol="0" anchor="t" forceAA="0">
            <a:spAutoFit/>
          </a:bodyPr>
          <a:lstStyle/>
          <a:p>
            <a:pPr marL="0" marR="0" indent="0" algn="l" defTabSz="914400" rtl="0" fontAlgn="auto" latinLnBrk="1" hangingPunct="0">
              <a:lnSpc>
                <a:spcPct val="100000"/>
              </a:lnSpc>
              <a:spcBef>
                <a:spcPts val="0"/>
              </a:spcBef>
              <a:spcAft>
                <a:spcPts val="0"/>
              </a:spcAft>
              <a:buClrTx/>
              <a:buSzTx/>
              <a:buFontTx/>
              <a:buNone/>
            </a:pPr>
            <a:r>
              <a:rPr kumimoji="0" lang="zh-CN" altLang="en-US" sz="1800" b="0" i="0" u="none" strike="noStrike" cap="none" spc="0" normalizeH="0" baseline="0">
                <a:ln>
                  <a:noFill/>
                </a:ln>
                <a:solidFill>
                  <a:srgbClr val="FF0000"/>
                </a:solidFill>
                <a:effectLst>
                  <a:outerShdw blurRad="38100" dist="38100" dir="2700000" algn="tl">
                    <a:srgbClr val="000000">
                      <a:alpha val="43137"/>
                    </a:srgbClr>
                  </a:outerShdw>
                </a:effectLst>
                <a:uFillTx/>
                <a:latin typeface="微软雅黑" panose="020B0503020204020204" charset="-122"/>
                <a:ea typeface="微软雅黑" panose="020B0503020204020204" charset="-122"/>
                <a:cs typeface="Arial" panose="020B0604020202020204"/>
                <a:sym typeface="Arial" panose="020B0604020202020204"/>
              </a:rPr>
              <a:t>不同</a:t>
            </a:r>
          </a:p>
        </p:txBody>
      </p:sp>
      <p:sp>
        <p:nvSpPr>
          <p:cNvPr id="12" name="文本框 11"/>
          <p:cNvSpPr txBox="1"/>
          <p:nvPr/>
        </p:nvSpPr>
        <p:spPr>
          <a:xfrm>
            <a:off x="6676390" y="2133789"/>
            <a:ext cx="1733806" cy="338552"/>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none" lIns="45719" tIns="45719" rIns="45719" bIns="45719" numCol="1" spcCol="38100" rtlCol="0" anchor="t" forceAA="0">
            <a:spAutoFit/>
          </a:bodyPr>
          <a:lstStyle/>
          <a:p>
            <a:pPr marL="0" marR="0" indent="0" algn="l" defTabSz="914400" rtl="0" fontAlgn="auto" latinLnBrk="1" hangingPunct="0">
              <a:lnSpc>
                <a:spcPct val="100000"/>
              </a:lnSpc>
              <a:spcBef>
                <a:spcPts val="0"/>
              </a:spcBef>
              <a:spcAft>
                <a:spcPts val="0"/>
              </a:spcAft>
              <a:buClrTx/>
              <a:buSzTx/>
              <a:buFontTx/>
              <a:buNone/>
            </a:pPr>
            <a:r>
              <a:rPr kumimoji="0" lang="zh-CN" altLang="en-US" sz="1600" b="0" i="0" u="none" strike="noStrike" cap="none" spc="0" normalizeH="0" baseline="0">
                <a:ln>
                  <a:noFill/>
                </a:ln>
                <a:solidFill>
                  <a:srgbClr val="FF0000"/>
                </a:solidFill>
                <a:effectLst>
                  <a:outerShdw blurRad="38100" dist="38100" dir="2700000" algn="tl">
                    <a:srgbClr val="000000">
                      <a:alpha val="43137"/>
                    </a:srgbClr>
                  </a:outerShdw>
                </a:effectLst>
                <a:uFillTx/>
                <a:latin typeface="微软雅黑" panose="020B0503020204020204" charset="-122"/>
                <a:ea typeface="微软雅黑" panose="020B0503020204020204" charset="-122"/>
                <a:cs typeface="Arial" panose="020B0604020202020204"/>
                <a:sym typeface="Arial" panose="020B0604020202020204"/>
              </a:rPr>
              <a:t>电压表断路或短路</a:t>
            </a:r>
          </a:p>
        </p:txBody>
      </p:sp>
      <p:sp>
        <p:nvSpPr>
          <p:cNvPr id="13" name="文本框 12"/>
          <p:cNvSpPr txBox="1"/>
          <p:nvPr/>
        </p:nvSpPr>
        <p:spPr>
          <a:xfrm>
            <a:off x="2701290" y="3252883"/>
            <a:ext cx="502700" cy="338552"/>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none" lIns="45719" tIns="45719" rIns="45719" bIns="45719" numCol="1" spcCol="38100" rtlCol="0" anchor="t" forceAA="0">
            <a:spAutoFit/>
          </a:bodyPr>
          <a:lstStyle/>
          <a:p>
            <a:pPr marL="0" marR="0" indent="0" algn="l" defTabSz="914400" rtl="0" fontAlgn="auto" latinLnBrk="1" hangingPunct="0">
              <a:lnSpc>
                <a:spcPct val="100000"/>
              </a:lnSpc>
              <a:spcBef>
                <a:spcPts val="0"/>
              </a:spcBef>
              <a:spcAft>
                <a:spcPts val="0"/>
              </a:spcAft>
              <a:buClrTx/>
              <a:buSzTx/>
              <a:buFontTx/>
              <a:buNone/>
            </a:pPr>
            <a:r>
              <a:rPr kumimoji="0" lang="zh-CN" altLang="en-US" sz="1600" b="0" i="0" u="none" strike="noStrike" cap="none" spc="0" normalizeH="0" baseline="0">
                <a:ln>
                  <a:noFill/>
                </a:ln>
                <a:solidFill>
                  <a:srgbClr val="FF0000"/>
                </a:solidFill>
                <a:effectLst>
                  <a:outerShdw blurRad="38100" dist="38100" dir="2700000" algn="tl">
                    <a:srgbClr val="000000">
                      <a:alpha val="43137"/>
                    </a:srgbClr>
                  </a:outerShdw>
                </a:effectLst>
                <a:uFillTx/>
                <a:latin typeface="微软雅黑" panose="020B0503020204020204" charset="-122"/>
                <a:ea typeface="微软雅黑" panose="020B0503020204020204" charset="-122"/>
                <a:cs typeface="Arial" panose="020B0604020202020204"/>
                <a:sym typeface="Arial" panose="020B0604020202020204"/>
              </a:rPr>
              <a:t>不能</a:t>
            </a:r>
          </a:p>
        </p:txBody>
      </p:sp>
      <p:sp>
        <p:nvSpPr>
          <p:cNvPr id="14" name="文本框 13"/>
          <p:cNvSpPr txBox="1"/>
          <p:nvPr/>
        </p:nvSpPr>
        <p:spPr>
          <a:xfrm>
            <a:off x="4452620" y="3252883"/>
            <a:ext cx="2554543" cy="338552"/>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none" lIns="45719" tIns="45719" rIns="45719" bIns="45719" numCol="1" spcCol="38100" rtlCol="0" anchor="t" forceAA="0">
            <a:spAutoFit/>
          </a:bodyPr>
          <a:lstStyle/>
          <a:p>
            <a:pPr marL="0" marR="0" indent="0" algn="l" defTabSz="914400" rtl="0" fontAlgn="auto" latinLnBrk="1" hangingPunct="0">
              <a:lnSpc>
                <a:spcPct val="100000"/>
              </a:lnSpc>
              <a:spcBef>
                <a:spcPts val="0"/>
              </a:spcBef>
              <a:spcAft>
                <a:spcPts val="0"/>
              </a:spcAft>
              <a:buClrTx/>
              <a:buSzTx/>
              <a:buFontTx/>
              <a:buNone/>
            </a:pPr>
            <a:r>
              <a:rPr kumimoji="0" lang="zh-CN" altLang="en-US" sz="1600" b="0" i="0" u="none" strike="noStrike" cap="none" spc="0" normalizeH="0" baseline="0">
                <a:ln>
                  <a:noFill/>
                </a:ln>
                <a:solidFill>
                  <a:srgbClr val="FF0000"/>
                </a:solidFill>
                <a:effectLst>
                  <a:outerShdw blurRad="38100" dist="38100" dir="2700000" algn="tl">
                    <a:srgbClr val="000000">
                      <a:alpha val="43137"/>
                    </a:srgbClr>
                  </a:outerShdw>
                </a:effectLst>
                <a:uFillTx/>
                <a:latin typeface="微软雅黑" panose="020B0503020204020204" charset="-122"/>
                <a:ea typeface="微软雅黑" panose="020B0503020204020204" charset="-122"/>
                <a:cs typeface="Arial" panose="020B0604020202020204"/>
                <a:sym typeface="Arial" panose="020B0604020202020204"/>
              </a:rPr>
              <a:t>电压表的正负接线柱接反了</a:t>
            </a:r>
          </a:p>
        </p:txBody>
      </p:sp>
      <p:sp>
        <p:nvSpPr>
          <p:cNvPr id="15" name="文本框 14"/>
          <p:cNvSpPr txBox="1"/>
          <p:nvPr/>
        </p:nvSpPr>
        <p:spPr>
          <a:xfrm>
            <a:off x="6169025" y="3840437"/>
            <a:ext cx="1760220" cy="521989"/>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45719" tIns="45719" rIns="45719" bIns="45719" numCol="1" spcCol="38100" rtlCol="0" anchor="t" forceAA="0">
            <a:spAutoFit/>
          </a:bodyPr>
          <a:lstStyle/>
          <a:p>
            <a:pPr marL="0" marR="0" indent="0" algn="l" defTabSz="914400" rtl="0" fontAlgn="auto" latinLnBrk="1" hangingPunct="0">
              <a:lnSpc>
                <a:spcPct val="100000"/>
              </a:lnSpc>
              <a:spcBef>
                <a:spcPts val="0"/>
              </a:spcBef>
              <a:spcAft>
                <a:spcPts val="0"/>
              </a:spcAft>
              <a:buClrTx/>
              <a:buSzTx/>
              <a:buFontTx/>
              <a:buNone/>
            </a:pPr>
            <a:r>
              <a:rPr kumimoji="0" lang="zh-CN" altLang="en-US" sz="1400" b="0" i="0" u="none" strike="noStrike" cap="none" spc="0" normalizeH="0" baseline="0">
                <a:ln>
                  <a:noFill/>
                </a:ln>
                <a:solidFill>
                  <a:srgbClr val="FF0000"/>
                </a:solidFill>
                <a:effectLst>
                  <a:outerShdw blurRad="38100" dist="38100" dir="2700000" algn="tl">
                    <a:srgbClr val="000000">
                      <a:alpha val="43137"/>
                    </a:srgbClr>
                  </a:outerShdw>
                </a:effectLst>
                <a:uFillTx/>
                <a:latin typeface="微软雅黑" panose="020B0503020204020204" charset="-122"/>
                <a:ea typeface="微软雅黑" panose="020B0503020204020204" charset="-122"/>
                <a:cs typeface="Arial" panose="020B0604020202020204"/>
                <a:sym typeface="Arial" panose="020B0604020202020204"/>
              </a:rPr>
              <a:t>根据一次实验得出的结论具有偶然性</a:t>
            </a:r>
          </a:p>
        </p:txBody>
      </p:sp>
      <p:sp>
        <p:nvSpPr>
          <p:cNvPr id="16" name="文本框 15"/>
          <p:cNvSpPr txBox="1"/>
          <p:nvPr/>
        </p:nvSpPr>
        <p:spPr>
          <a:xfrm>
            <a:off x="351156" y="4362427"/>
            <a:ext cx="3093085" cy="306191"/>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45719" tIns="45719" rIns="45719" bIns="45719" numCol="1" spcCol="38100" rtlCol="0" anchor="t" forceAA="0">
            <a:spAutoFit/>
          </a:bodyPr>
          <a:lstStyle/>
          <a:p>
            <a:pPr marL="0" marR="0" indent="0" algn="l" defTabSz="914400" rtl="0" fontAlgn="auto" latinLnBrk="1" hangingPunct="0">
              <a:lnSpc>
                <a:spcPct val="100000"/>
              </a:lnSpc>
              <a:spcBef>
                <a:spcPts val="0"/>
              </a:spcBef>
              <a:spcAft>
                <a:spcPts val="0"/>
              </a:spcAft>
              <a:buClrTx/>
              <a:buSzTx/>
              <a:buFontTx/>
              <a:buNone/>
            </a:pPr>
            <a:r>
              <a:rPr kumimoji="0" lang="zh-CN" altLang="en-US" sz="1400" b="0" i="0" u="none" strike="noStrike" cap="none" spc="0" normalizeH="0" baseline="0">
                <a:ln>
                  <a:noFill/>
                </a:ln>
                <a:solidFill>
                  <a:srgbClr val="FF0000"/>
                </a:solidFill>
                <a:effectLst>
                  <a:outerShdw blurRad="38100" dist="38100" dir="2700000" algn="tl">
                    <a:srgbClr val="000000">
                      <a:alpha val="43137"/>
                    </a:srgbClr>
                  </a:outerShdw>
                </a:effectLst>
                <a:uFillTx/>
                <a:latin typeface="微软雅黑" panose="020B0503020204020204" charset="-122"/>
                <a:ea typeface="微软雅黑" panose="020B0503020204020204" charset="-122"/>
                <a:cs typeface="Arial" panose="020B0604020202020204"/>
                <a:sym typeface="Arial" panose="020B0604020202020204"/>
              </a:rPr>
              <a:t>应更换规格不同的灯泡进行多次实验</a:t>
            </a:r>
          </a:p>
        </p:txBody>
      </p:sp>
    </p:spTree>
    <p:extLst>
      <p:ext uri="{BB962C8B-B14F-4D97-AF65-F5344CB8AC3E}">
        <p14:creationId xmlns:p14="http://schemas.microsoft.com/office/powerpoint/2010/main" val="3523604218"/>
      </p:ext>
    </p:extLst>
  </p:cSld>
  <p:clrMapOvr>
    <a:masterClrMapping/>
  </p:clrMapOvr>
  <p:transition spd="med" advTm="2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000" fill="hold">
                                          <p:stCondLst>
                                            <p:cond delay="0"/>
                                          </p:stCondLst>
                                        </p:cTn>
                                        <p:tgtEl>
                                          <p:spTgt spid="10"/>
                                        </p:tgtEl>
                                        <p:attrNameLst>
                                          <p:attrName>style.visibility</p:attrName>
                                        </p:attrNameLst>
                                      </p:cBhvr>
                                      <p:to>
                                        <p:strVal val="visible"/>
                                      </p:to>
                                    </p:set>
                                    <p:animEffect transition="in" filter="checkerboard(across)">
                                      <p:cBhvr>
                                        <p:cTn id="7" dur="1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000" fill="hold">
                                          <p:stCondLst>
                                            <p:cond delay="0"/>
                                          </p:stCondLst>
                                        </p:cTn>
                                        <p:tgtEl>
                                          <p:spTgt spid="7"/>
                                        </p:tgtEl>
                                        <p:attrNameLst>
                                          <p:attrName>style.visibility</p:attrName>
                                        </p:attrNameLst>
                                      </p:cBhvr>
                                      <p:to>
                                        <p:strVal val="visible"/>
                                      </p:to>
                                    </p:set>
                                    <p:animEffect transition="in" filter="checkerboard(across)">
                                      <p:cBhvr>
                                        <p:cTn id="12" dur="1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000" fill="hold">
                                          <p:stCondLst>
                                            <p:cond delay="0"/>
                                          </p:stCondLst>
                                        </p:cTn>
                                        <p:tgtEl>
                                          <p:spTgt spid="11"/>
                                        </p:tgtEl>
                                        <p:attrNameLst>
                                          <p:attrName>style.visibility</p:attrName>
                                        </p:attrNameLst>
                                      </p:cBhvr>
                                      <p:to>
                                        <p:strVal val="visible"/>
                                      </p:to>
                                    </p:set>
                                    <p:animEffect transition="in" filter="checkerboard(across)">
                                      <p:cBhvr>
                                        <p:cTn id="17" dur="10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000" fill="hold">
                                          <p:stCondLst>
                                            <p:cond delay="0"/>
                                          </p:stCondLst>
                                        </p:cTn>
                                        <p:tgtEl>
                                          <p:spTgt spid="12"/>
                                        </p:tgtEl>
                                        <p:attrNameLst>
                                          <p:attrName>style.visibility</p:attrName>
                                        </p:attrNameLst>
                                      </p:cBhvr>
                                      <p:to>
                                        <p:strVal val="visible"/>
                                      </p:to>
                                    </p:set>
                                    <p:animEffect transition="in" filter="checkerboard(across)">
                                      <p:cBhvr>
                                        <p:cTn id="22" dur="10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000" fill="hold">
                                          <p:stCondLst>
                                            <p:cond delay="0"/>
                                          </p:stCondLst>
                                        </p:cTn>
                                        <p:tgtEl>
                                          <p:spTgt spid="13"/>
                                        </p:tgtEl>
                                        <p:attrNameLst>
                                          <p:attrName>style.visibility</p:attrName>
                                        </p:attrNameLst>
                                      </p:cBhvr>
                                      <p:to>
                                        <p:strVal val="visible"/>
                                      </p:to>
                                    </p:set>
                                    <p:animEffect transition="in" filter="checkerboard(across)">
                                      <p:cBhvr>
                                        <p:cTn id="27" dur="10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000" fill="hold">
                                          <p:stCondLst>
                                            <p:cond delay="0"/>
                                          </p:stCondLst>
                                        </p:cTn>
                                        <p:tgtEl>
                                          <p:spTgt spid="14"/>
                                        </p:tgtEl>
                                        <p:attrNameLst>
                                          <p:attrName>style.visibility</p:attrName>
                                        </p:attrNameLst>
                                      </p:cBhvr>
                                      <p:to>
                                        <p:strVal val="visible"/>
                                      </p:to>
                                    </p:set>
                                    <p:animEffect transition="in" filter="checkerboard(across)">
                                      <p:cBhvr>
                                        <p:cTn id="32" dur="10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grpId="0" nodeType="clickEffect">
                                  <p:stCondLst>
                                    <p:cond delay="0"/>
                                  </p:stCondLst>
                                  <p:childTnLst>
                                    <p:set>
                                      <p:cBhvr>
                                        <p:cTn id="36" dur="1000" fill="hold">
                                          <p:stCondLst>
                                            <p:cond delay="0"/>
                                          </p:stCondLst>
                                        </p:cTn>
                                        <p:tgtEl>
                                          <p:spTgt spid="15"/>
                                        </p:tgtEl>
                                        <p:attrNameLst>
                                          <p:attrName>style.visibility</p:attrName>
                                        </p:attrNameLst>
                                      </p:cBhvr>
                                      <p:to>
                                        <p:strVal val="visible"/>
                                      </p:to>
                                    </p:set>
                                    <p:animEffect transition="in" filter="checkerboard(across)">
                                      <p:cBhvr>
                                        <p:cTn id="37" dur="10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grpId="0" nodeType="clickEffect">
                                  <p:stCondLst>
                                    <p:cond delay="0"/>
                                  </p:stCondLst>
                                  <p:childTnLst>
                                    <p:set>
                                      <p:cBhvr>
                                        <p:cTn id="41" dur="1000" fill="hold">
                                          <p:stCondLst>
                                            <p:cond delay="0"/>
                                          </p:stCondLst>
                                        </p:cTn>
                                        <p:tgtEl>
                                          <p:spTgt spid="16"/>
                                        </p:tgtEl>
                                        <p:attrNameLst>
                                          <p:attrName>style.visibility</p:attrName>
                                        </p:attrNameLst>
                                      </p:cBhvr>
                                      <p:to>
                                        <p:strVal val="visible"/>
                                      </p:to>
                                    </p:set>
                                    <p:animEffect transition="in" filter="checkerboard(across)">
                                      <p:cBhvr>
                                        <p:cTn id="42"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10" grpId="0"/>
      <p:bldP spid="11" grpId="0" bldLvl="0" animBg="1"/>
      <p:bldP spid="12" grpId="0" bldLvl="0" animBg="1"/>
      <p:bldP spid="13" grpId="0" bldLvl="0" animBg="1"/>
      <p:bldP spid="14" grpId="0" bldLvl="0" animBg="1"/>
      <p:bldP spid="15" grpId="0" bldLvl="0" animBg="1"/>
      <p:bldP spid="16" grpId="0" bldLvl="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5009"/>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4</a:t>
            </a:r>
            <a:endParaRPr kumimoji="0" lang="en-US"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sp>
        <p:nvSpPr>
          <p:cNvPr id="100" name="文本框 99"/>
          <p:cNvSpPr txBox="1"/>
          <p:nvPr/>
        </p:nvSpPr>
        <p:spPr>
          <a:xfrm>
            <a:off x="2743201" y="435415"/>
            <a:ext cx="2536825"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考点一：电压</a:t>
            </a:r>
            <a:endParaRPr lang="en-US" altLang="zh-CN" sz="2000">
              <a:solidFill>
                <a:srgbClr val="0000FF"/>
              </a:solidFill>
              <a:latin typeface="微软雅黑" panose="020B0503020204020204" charset="-122"/>
              <a:ea typeface="微软雅黑" panose="020B0503020204020204" charset="-122"/>
            </a:endParaRPr>
          </a:p>
        </p:txBody>
      </p:sp>
      <p:pic>
        <p:nvPicPr>
          <p:cNvPr id="2" name="图片 -2147482617"/>
          <p:cNvPicPr>
            <a:picLocks noChangeAspect="1"/>
          </p:cNvPicPr>
          <p:nvPr/>
        </p:nvPicPr>
        <p:blipFill>
          <a:blip r:embed="rId2"/>
          <a:stretch>
            <a:fillRect/>
          </a:stretch>
        </p:blipFill>
        <p:spPr>
          <a:xfrm>
            <a:off x="1093470" y="184606"/>
            <a:ext cx="1607820" cy="649303"/>
          </a:xfrm>
          <a:prstGeom prst="rect">
            <a:avLst/>
          </a:prstGeom>
          <a:noFill/>
          <a:ln w="9525">
            <a:noFill/>
          </a:ln>
        </p:spPr>
      </p:pic>
      <p:pic>
        <p:nvPicPr>
          <p:cNvPr id="3" name="图片 -2147481845"/>
          <p:cNvPicPr>
            <a:picLocks noChangeAspect="1"/>
          </p:cNvPicPr>
          <p:nvPr/>
        </p:nvPicPr>
        <p:blipFill>
          <a:blip r:embed="rId3"/>
          <a:stretch>
            <a:fillRect/>
          </a:stretch>
        </p:blipFill>
        <p:spPr>
          <a:xfrm>
            <a:off x="4937760" y="1248955"/>
            <a:ext cx="2345690" cy="1976555"/>
          </a:xfrm>
          <a:prstGeom prst="rect">
            <a:avLst/>
          </a:prstGeom>
          <a:noFill/>
          <a:ln w="9525">
            <a:noFill/>
          </a:ln>
        </p:spPr>
      </p:pic>
      <p:graphicFrame>
        <p:nvGraphicFramePr>
          <p:cNvPr id="4" name="表格 3"/>
          <p:cNvGraphicFramePr/>
          <p:nvPr/>
        </p:nvGraphicFramePr>
        <p:xfrm>
          <a:off x="398781" y="1562784"/>
          <a:ext cx="3480435" cy="1348896"/>
        </p:xfrm>
        <a:graphic>
          <a:graphicData uri="http://schemas.openxmlformats.org/drawingml/2006/table">
            <a:tbl>
              <a:tblPr firstRow="1" bandRow="1">
                <a:tableStyleId>{5940675A-B579-460E-94D1-54222C63F5DA}</a:tableStyleId>
              </a:tblPr>
              <a:tblGrid>
                <a:gridCol w="1262380"/>
                <a:gridCol w="1106170"/>
                <a:gridCol w="1111885"/>
              </a:tblGrid>
              <a:tr h="690044">
                <a:tc>
                  <a:txBody>
                    <a:bodyPr/>
                    <a:lstStyle/>
                    <a:p>
                      <a:pPr marL="0" indent="0" algn="ctr" eaLnBrk="1" fontAlgn="ctr" latinLnBrk="0" hangingPunct="1">
                        <a:buNone/>
                      </a:pPr>
                      <a:r>
                        <a:rPr lang="en-US" sz="1800" b="0">
                          <a:latin typeface="宋体" panose="02010600030101010101" pitchFamily="2" charset="-122"/>
                          <a:ea typeface="宋体" panose="02010600030101010101" pitchFamily="2" charset="-122"/>
                          <a:cs typeface="宋体" panose="02010600030101010101" pitchFamily="2" charset="-122"/>
                        </a:rPr>
                        <a:t>U</a:t>
                      </a:r>
                      <a:r>
                        <a:rPr lang="en-US" sz="1800" b="0" baseline="-25000">
                          <a:latin typeface="宋体" panose="02010600030101010101" pitchFamily="2" charset="-122"/>
                          <a:ea typeface="宋体" panose="02010600030101010101" pitchFamily="2" charset="-122"/>
                          <a:cs typeface="宋体" panose="02010600030101010101" pitchFamily="2" charset="-122"/>
                        </a:rPr>
                        <a:t>AB</a:t>
                      </a:r>
                      <a:r>
                        <a:rPr lang="en-US" sz="1800" b="0">
                          <a:latin typeface="宋体" panose="02010600030101010101" pitchFamily="2" charset="-122"/>
                          <a:ea typeface="宋体" panose="02010600030101010101" pitchFamily="2" charset="-122"/>
                          <a:cs typeface="宋体" panose="02010600030101010101" pitchFamily="2" charset="-122"/>
                        </a:rPr>
                        <a:t>/V</a:t>
                      </a:r>
                      <a:endParaRPr lang="en-US" altLang="en-US" sz="1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eaLnBrk="1" fontAlgn="ctr" latinLnBrk="0" hangingPunct="1">
                        <a:buNone/>
                      </a:pPr>
                      <a:r>
                        <a:rPr lang="en-US" sz="1800" b="0">
                          <a:latin typeface="宋体" panose="02010600030101010101" pitchFamily="2" charset="-122"/>
                          <a:ea typeface="宋体" panose="02010600030101010101" pitchFamily="2" charset="-122"/>
                          <a:cs typeface="宋体" panose="02010600030101010101" pitchFamily="2" charset="-122"/>
                        </a:rPr>
                        <a:t>U</a:t>
                      </a:r>
                      <a:r>
                        <a:rPr lang="en-US" sz="1800" b="0" baseline="-25000">
                          <a:latin typeface="宋体" panose="02010600030101010101" pitchFamily="2" charset="-122"/>
                          <a:ea typeface="宋体" panose="02010600030101010101" pitchFamily="2" charset="-122"/>
                          <a:cs typeface="宋体" panose="02010600030101010101" pitchFamily="2" charset="-122"/>
                        </a:rPr>
                        <a:t>BC</a:t>
                      </a:r>
                      <a:r>
                        <a:rPr lang="en-US" sz="1800" b="0">
                          <a:latin typeface="宋体" panose="02010600030101010101" pitchFamily="2" charset="-122"/>
                          <a:ea typeface="宋体" panose="02010600030101010101" pitchFamily="2" charset="-122"/>
                          <a:cs typeface="宋体" panose="02010600030101010101" pitchFamily="2" charset="-122"/>
                        </a:rPr>
                        <a:t>/V</a:t>
                      </a:r>
                      <a:endParaRPr lang="en-US" altLang="en-US" sz="1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eaLnBrk="1" fontAlgn="ctr" latinLnBrk="0" hangingPunct="1">
                        <a:buNone/>
                      </a:pPr>
                      <a:r>
                        <a:rPr lang="en-US" sz="1800" b="0">
                          <a:latin typeface="宋体" panose="02010600030101010101" pitchFamily="2" charset="-122"/>
                          <a:ea typeface="宋体" panose="02010600030101010101" pitchFamily="2" charset="-122"/>
                          <a:cs typeface="宋体" panose="02010600030101010101" pitchFamily="2" charset="-122"/>
                        </a:rPr>
                        <a:t>U</a:t>
                      </a:r>
                      <a:r>
                        <a:rPr lang="en-US" sz="1800" b="0" baseline="-25000">
                          <a:latin typeface="宋体" panose="02010600030101010101" pitchFamily="2" charset="-122"/>
                          <a:ea typeface="宋体" panose="02010600030101010101" pitchFamily="2" charset="-122"/>
                          <a:cs typeface="宋体" panose="02010600030101010101" pitchFamily="2" charset="-122"/>
                        </a:rPr>
                        <a:t>AC</a:t>
                      </a:r>
                      <a:r>
                        <a:rPr lang="en-US" sz="1800" b="0">
                          <a:latin typeface="宋体" panose="02010600030101010101" pitchFamily="2" charset="-122"/>
                          <a:ea typeface="宋体" panose="02010600030101010101" pitchFamily="2" charset="-122"/>
                          <a:cs typeface="宋体" panose="02010600030101010101" pitchFamily="2" charset="-122"/>
                        </a:rPr>
                        <a:t>/V</a:t>
                      </a:r>
                      <a:endParaRPr lang="en-US" altLang="en-US" sz="1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658852">
                <a:tc>
                  <a:txBody>
                    <a:bodyPr/>
                    <a:lstStyle/>
                    <a:p>
                      <a:pPr marL="0" indent="0" algn="ctr" eaLnBrk="1" fontAlgn="ctr" latinLnBrk="0" hangingPunct="1">
                        <a:buNone/>
                      </a:pPr>
                      <a:r>
                        <a:rPr lang="en-US" sz="1800" b="0">
                          <a:latin typeface="宋体" panose="02010600030101010101" pitchFamily="2" charset="-122"/>
                          <a:ea typeface="宋体" panose="02010600030101010101" pitchFamily="2" charset="-122"/>
                          <a:cs typeface="宋体" panose="02010600030101010101" pitchFamily="2" charset="-122"/>
                        </a:rPr>
                        <a:t>2.6</a:t>
                      </a:r>
                      <a:endParaRPr lang="en-US" altLang="en-US" sz="1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eaLnBrk="1" fontAlgn="ctr" latinLnBrk="0" hangingPunct="1">
                        <a:buNone/>
                      </a:pPr>
                      <a:r>
                        <a:rPr lang="en-US" sz="1800" b="0">
                          <a:latin typeface="宋体" panose="02010600030101010101" pitchFamily="2" charset="-122"/>
                          <a:ea typeface="宋体" panose="02010600030101010101" pitchFamily="2" charset="-122"/>
                          <a:cs typeface="宋体" panose="02010600030101010101" pitchFamily="2" charset="-122"/>
                        </a:rPr>
                        <a:t>1.8</a:t>
                      </a:r>
                      <a:endParaRPr lang="en-US" altLang="en-US" sz="1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eaLnBrk="1" fontAlgn="ctr" latinLnBrk="0" hangingPunct="1">
                        <a:buNone/>
                      </a:pPr>
                      <a:r>
                        <a:rPr lang="en-US" sz="1800" b="0">
                          <a:latin typeface="宋体" panose="02010600030101010101" pitchFamily="2" charset="-122"/>
                          <a:ea typeface="宋体" panose="02010600030101010101" pitchFamily="2" charset="-122"/>
                          <a:cs typeface="宋体" panose="02010600030101010101" pitchFamily="2" charset="-122"/>
                        </a:rPr>
                        <a:t>4.4</a:t>
                      </a:r>
                      <a:endParaRPr lang="en-US" altLang="en-US" sz="1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4187750006"/>
      </p:ext>
    </p:extLst>
  </p:cSld>
  <p:clrMapOvr>
    <a:masterClrMapping/>
  </p:clrMapOvr>
  <p:transition spd="med" advTm="2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000" fill="hold">
                                          <p:stCondLst>
                                            <p:cond delay="0"/>
                                          </p:stCondLst>
                                        </p:cTn>
                                        <p:tgtEl>
                                          <p:spTgt spid="4"/>
                                        </p:tgtEl>
                                        <p:attrNameLst>
                                          <p:attrName>style.visibility</p:attrName>
                                        </p:attrNameLst>
                                      </p:cBhvr>
                                      <p:to>
                                        <p:strVal val="visible"/>
                                      </p:to>
                                    </p:set>
                                    <p:animEffect transition="in" filter="checkerboard(across)">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000" fill="hold">
                                          <p:stCondLst>
                                            <p:cond delay="0"/>
                                          </p:stCondLst>
                                        </p:cTn>
                                        <p:tgtEl>
                                          <p:spTgt spid="3"/>
                                        </p:tgtEl>
                                        <p:attrNameLst>
                                          <p:attrName>style.visibility</p:attrName>
                                        </p:attrNameLst>
                                      </p:cBhvr>
                                      <p:to>
                                        <p:strVal val="visible"/>
                                      </p:to>
                                    </p:set>
                                    <p:animEffect transition="in" filter="checkerboard(across)">
                                      <p:cBhvr>
                                        <p:cTn id="12"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5009"/>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4</a:t>
            </a:r>
            <a:endParaRPr kumimoji="0" lang="en-US"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sp>
        <p:nvSpPr>
          <p:cNvPr id="100" name="文本框 99"/>
          <p:cNvSpPr txBox="1"/>
          <p:nvPr/>
        </p:nvSpPr>
        <p:spPr>
          <a:xfrm>
            <a:off x="2743201" y="435415"/>
            <a:ext cx="2536825"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考点二：电阻</a:t>
            </a:r>
            <a:endParaRPr lang="en-US" altLang="zh-CN" sz="2000">
              <a:solidFill>
                <a:srgbClr val="0000FF"/>
              </a:solidFill>
              <a:latin typeface="微软雅黑" panose="020B0503020204020204" charset="-122"/>
              <a:ea typeface="微软雅黑" panose="020B0503020204020204" charset="-122"/>
            </a:endParaRPr>
          </a:p>
        </p:txBody>
      </p:sp>
      <p:pic>
        <p:nvPicPr>
          <p:cNvPr id="2" name="图片 -2147482617"/>
          <p:cNvPicPr>
            <a:picLocks noChangeAspect="1"/>
          </p:cNvPicPr>
          <p:nvPr/>
        </p:nvPicPr>
        <p:blipFill>
          <a:blip r:embed="rId2"/>
          <a:stretch>
            <a:fillRect/>
          </a:stretch>
        </p:blipFill>
        <p:spPr>
          <a:xfrm>
            <a:off x="1093470" y="184606"/>
            <a:ext cx="1607820" cy="649303"/>
          </a:xfrm>
          <a:prstGeom prst="rect">
            <a:avLst/>
          </a:prstGeom>
          <a:noFill/>
          <a:ln w="9525">
            <a:noFill/>
          </a:ln>
        </p:spPr>
      </p:pic>
      <p:pic>
        <p:nvPicPr>
          <p:cNvPr id="7" name="图片 -2147481826" descr="wps27"/>
          <p:cNvPicPr>
            <a:picLocks noChangeAspect="1"/>
          </p:cNvPicPr>
          <p:nvPr/>
        </p:nvPicPr>
        <p:blipFill>
          <a:blip r:embed="rId3"/>
          <a:stretch>
            <a:fillRect/>
          </a:stretch>
        </p:blipFill>
        <p:spPr>
          <a:xfrm>
            <a:off x="3185160" y="3037720"/>
            <a:ext cx="1951990" cy="2000109"/>
          </a:xfrm>
          <a:prstGeom prst="rect">
            <a:avLst/>
          </a:prstGeom>
          <a:noFill/>
          <a:ln w="9525">
            <a:noFill/>
          </a:ln>
        </p:spPr>
      </p:pic>
      <p:sp>
        <p:nvSpPr>
          <p:cNvPr id="3" name="文本框 2"/>
          <p:cNvSpPr txBox="1"/>
          <p:nvPr/>
        </p:nvSpPr>
        <p:spPr>
          <a:xfrm>
            <a:off x="327026" y="1077716"/>
            <a:ext cx="8524875" cy="1757575"/>
          </a:xfrm>
          <a:prstGeom prst="rect">
            <a:avLst/>
          </a:prstGeom>
          <a:noFill/>
          <a:ln w="9525">
            <a:noFill/>
          </a:ln>
        </p:spPr>
        <p:txBody>
          <a:bodyPr wrap="square">
            <a:spAutoFit/>
          </a:bodyPr>
          <a:lstStyle/>
          <a:p>
            <a:pPr marL="0" indent="0" algn="l" eaLnBrk="1" fontAlgn="auto" latinLnBrk="0" hangingPunct="1">
              <a:lnSpc>
                <a:spcPct val="150000"/>
              </a:lnSpc>
            </a:pPr>
            <a:r>
              <a:rPr lang="en-US" sz="1800" b="0">
                <a:latin typeface="微软雅黑" panose="020B0503020204020204" charset="-122"/>
                <a:ea typeface="微软雅黑" panose="020B0503020204020204" charset="-122"/>
                <a:cs typeface="微软雅黑" panose="020B0503020204020204" charset="-122"/>
              </a:rPr>
              <a:t>1</a:t>
            </a:r>
            <a:r>
              <a:rPr lang="zh-CN" sz="1800" b="0">
                <a:latin typeface="微软雅黑" panose="020B0503020204020204" charset="-122"/>
                <a:ea typeface="微软雅黑" panose="020B0503020204020204" charset="-122"/>
                <a:cs typeface="微软雅黑" panose="020B0503020204020204" charset="-122"/>
              </a:rPr>
              <a:t>．</a:t>
            </a:r>
            <a:r>
              <a:rPr lang="zh-CN" sz="1800" b="1">
                <a:latin typeface="微软雅黑" panose="020B0503020204020204" charset="-122"/>
                <a:ea typeface="微软雅黑" panose="020B0503020204020204" charset="-122"/>
                <a:cs typeface="微软雅黑" panose="020B0503020204020204" charset="-122"/>
              </a:rPr>
              <a:t>（2019·海南）</a:t>
            </a:r>
            <a:r>
              <a:rPr lang="zh-CN" sz="1800" b="0">
                <a:latin typeface="微软雅黑" panose="020B0503020204020204" charset="-122"/>
                <a:ea typeface="微软雅黑" panose="020B0503020204020204" charset="-122"/>
                <a:cs typeface="微软雅黑" panose="020B0503020204020204" charset="-122"/>
              </a:rPr>
              <a:t>如图所示是某电子秤内部简化电路。</a:t>
            </a:r>
            <a:r>
              <a:rPr lang="en-US" sz="1800" b="0">
                <a:latin typeface="微软雅黑" panose="020B0503020204020204" charset="-122"/>
                <a:ea typeface="微软雅黑" panose="020B0503020204020204" charset="-122"/>
                <a:cs typeface="微软雅黑" panose="020B0503020204020204" charset="-122"/>
              </a:rPr>
              <a:t>R</a:t>
            </a:r>
            <a:r>
              <a:rPr lang="en-US" sz="1800" b="0" baseline="-25000">
                <a:latin typeface="微软雅黑" panose="020B0503020204020204" charset="-122"/>
                <a:ea typeface="微软雅黑" panose="020B0503020204020204" charset="-122"/>
                <a:cs typeface="微软雅黑" panose="020B0503020204020204" charset="-122"/>
              </a:rPr>
              <a:t>0</a:t>
            </a:r>
            <a:r>
              <a:rPr lang="zh-CN" sz="1800" b="0">
                <a:latin typeface="微软雅黑" panose="020B0503020204020204" charset="-122"/>
                <a:ea typeface="微软雅黑" panose="020B0503020204020204" charset="-122"/>
                <a:cs typeface="微软雅黑" panose="020B0503020204020204" charset="-122"/>
              </a:rPr>
              <a:t>是定值电阻，</a:t>
            </a:r>
            <a:r>
              <a:rPr lang="en-US" sz="1800" b="0">
                <a:latin typeface="微软雅黑" panose="020B0503020204020204" charset="-122"/>
                <a:ea typeface="微软雅黑" panose="020B0503020204020204" charset="-122"/>
                <a:cs typeface="微软雅黑" panose="020B0503020204020204" charset="-122"/>
              </a:rPr>
              <a:t>R</a:t>
            </a:r>
            <a:r>
              <a:rPr lang="en-US" sz="1800" b="0" baseline="-25000">
                <a:latin typeface="微软雅黑" panose="020B0503020204020204" charset="-122"/>
                <a:ea typeface="微软雅黑" panose="020B0503020204020204" charset="-122"/>
                <a:cs typeface="微软雅黑" panose="020B0503020204020204" charset="-122"/>
              </a:rPr>
              <a:t>x</a:t>
            </a:r>
            <a:r>
              <a:rPr lang="zh-CN" sz="1800" b="0">
                <a:latin typeface="微软雅黑" panose="020B0503020204020204" charset="-122"/>
                <a:ea typeface="微软雅黑" panose="020B0503020204020204" charset="-122"/>
                <a:cs typeface="微软雅黑" panose="020B0503020204020204" charset="-122"/>
              </a:rPr>
              <a:t>是压敏电阻，阻值随压力增大而减小，电源电压保持不变。闭合开关，当</a:t>
            </a:r>
            <a:r>
              <a:rPr lang="en-US" sz="1800" b="0">
                <a:latin typeface="微软雅黑" panose="020B0503020204020204" charset="-122"/>
                <a:ea typeface="微软雅黑" panose="020B0503020204020204" charset="-122"/>
                <a:cs typeface="微软雅黑" panose="020B0503020204020204" charset="-122"/>
              </a:rPr>
              <a:t>R</a:t>
            </a:r>
            <a:r>
              <a:rPr lang="en-US" sz="1800" b="0" baseline="-25000">
                <a:latin typeface="微软雅黑" panose="020B0503020204020204" charset="-122"/>
                <a:ea typeface="微软雅黑" panose="020B0503020204020204" charset="-122"/>
                <a:cs typeface="微软雅黑" panose="020B0503020204020204" charset="-122"/>
              </a:rPr>
              <a:t>x</a:t>
            </a:r>
            <a:r>
              <a:rPr lang="zh-CN" sz="1800" b="0">
                <a:latin typeface="微软雅黑" panose="020B0503020204020204" charset="-122"/>
                <a:ea typeface="微软雅黑" panose="020B0503020204020204" charset="-122"/>
                <a:cs typeface="微软雅黑" panose="020B0503020204020204" charset="-122"/>
              </a:rPr>
              <a:t>上压力增大时，随之减小的是（</a:t>
            </a:r>
            <a:r>
              <a:rPr lang="en-US" sz="1800" b="0">
                <a:latin typeface="微软雅黑" panose="020B0503020204020204" charset="-122"/>
                <a:ea typeface="微软雅黑" panose="020B0503020204020204" charset="-122"/>
                <a:cs typeface="微软雅黑" panose="020B0503020204020204" charset="-122"/>
              </a:rPr>
              <a:t>   </a:t>
            </a:r>
            <a:r>
              <a:rPr lang="zh-CN" sz="1800" b="0">
                <a:latin typeface="微软雅黑" panose="020B0503020204020204" charset="-122"/>
                <a:ea typeface="微软雅黑" panose="020B0503020204020204" charset="-122"/>
                <a:cs typeface="微软雅黑" panose="020B0503020204020204" charset="-122"/>
              </a:rPr>
              <a:t>）。</a:t>
            </a:r>
          </a:p>
          <a:p>
            <a:pPr marL="0" indent="0" algn="l" eaLnBrk="1" fontAlgn="auto" latinLnBrk="0" hangingPunct="1">
              <a:lnSpc>
                <a:spcPct val="150000"/>
              </a:lnSpc>
            </a:pPr>
            <a:r>
              <a:rPr lang="zh-CN" sz="1800" b="0">
                <a:latin typeface="微软雅黑" panose="020B0503020204020204" charset="-122"/>
                <a:ea typeface="微软雅黑" panose="020B0503020204020204" charset="-122"/>
                <a:cs typeface="微软雅黑" panose="020B0503020204020204" charset="-122"/>
              </a:rPr>
              <a:t>A．通过R</a:t>
            </a:r>
            <a:r>
              <a:rPr lang="en-US" sz="1800" b="0" baseline="-25000">
                <a:latin typeface="微软雅黑" panose="020B0503020204020204" charset="-122"/>
                <a:ea typeface="微软雅黑" panose="020B0503020204020204" charset="-122"/>
                <a:cs typeface="微软雅黑" panose="020B0503020204020204" charset="-122"/>
              </a:rPr>
              <a:t>x</a:t>
            </a:r>
            <a:r>
              <a:rPr lang="zh-CN" sz="1800" b="0">
                <a:latin typeface="微软雅黑" panose="020B0503020204020204" charset="-122"/>
                <a:ea typeface="微软雅黑" panose="020B0503020204020204" charset="-122"/>
                <a:cs typeface="微软雅黑" panose="020B0503020204020204" charset="-122"/>
              </a:rPr>
              <a:t>的电流    B．通过R</a:t>
            </a:r>
            <a:r>
              <a:rPr lang="en-US" sz="1800" b="0" baseline="-25000">
                <a:latin typeface="微软雅黑" panose="020B0503020204020204" charset="-122"/>
                <a:ea typeface="微软雅黑" panose="020B0503020204020204" charset="-122"/>
                <a:cs typeface="微软雅黑" panose="020B0503020204020204" charset="-122"/>
              </a:rPr>
              <a:t>0</a:t>
            </a:r>
            <a:r>
              <a:rPr lang="zh-CN" sz="1800" b="0">
                <a:latin typeface="微软雅黑" panose="020B0503020204020204" charset="-122"/>
                <a:ea typeface="微软雅黑" panose="020B0503020204020204" charset="-122"/>
                <a:cs typeface="微软雅黑" panose="020B0503020204020204" charset="-122"/>
              </a:rPr>
              <a:t>的电流     C．R</a:t>
            </a:r>
            <a:r>
              <a:rPr lang="en-US" sz="1800" b="0" baseline="-25000">
                <a:latin typeface="微软雅黑" panose="020B0503020204020204" charset="-122"/>
                <a:ea typeface="微软雅黑" panose="020B0503020204020204" charset="-122"/>
                <a:cs typeface="微软雅黑" panose="020B0503020204020204" charset="-122"/>
              </a:rPr>
              <a:t>x</a:t>
            </a:r>
            <a:r>
              <a:rPr lang="zh-CN" sz="1800" b="0">
                <a:latin typeface="微软雅黑" panose="020B0503020204020204" charset="-122"/>
                <a:ea typeface="微软雅黑" panose="020B0503020204020204" charset="-122"/>
                <a:cs typeface="微软雅黑" panose="020B0503020204020204" charset="-122"/>
              </a:rPr>
              <a:t>两端的电压    D．R</a:t>
            </a:r>
            <a:r>
              <a:rPr lang="en-US" sz="1800" b="0" baseline="-25000">
                <a:latin typeface="微软雅黑" panose="020B0503020204020204" charset="-122"/>
                <a:ea typeface="微软雅黑" panose="020B0503020204020204" charset="-122"/>
                <a:cs typeface="微软雅黑" panose="020B0503020204020204" charset="-122"/>
              </a:rPr>
              <a:t>0</a:t>
            </a:r>
            <a:r>
              <a:rPr lang="zh-CN" sz="1800" b="0">
                <a:latin typeface="微软雅黑" panose="020B0503020204020204" charset="-122"/>
                <a:ea typeface="微软雅黑" panose="020B0503020204020204" charset="-122"/>
                <a:cs typeface="微软雅黑" panose="020B0503020204020204" charset="-122"/>
              </a:rPr>
              <a:t>两端的电压</a:t>
            </a:r>
            <a:endParaRPr lang="zh-CN" altLang="en-US" sz="1800">
              <a:latin typeface="微软雅黑" panose="020B0503020204020204" charset="-122"/>
              <a:ea typeface="微软雅黑" panose="020B0503020204020204" charset="-122"/>
              <a:cs typeface="微软雅黑" panose="020B0503020204020204" charset="-122"/>
            </a:endParaRPr>
          </a:p>
        </p:txBody>
      </p:sp>
      <p:sp>
        <p:nvSpPr>
          <p:cNvPr id="4" name="文本框 3"/>
          <p:cNvSpPr txBox="1"/>
          <p:nvPr/>
        </p:nvSpPr>
        <p:spPr>
          <a:xfrm>
            <a:off x="2010411" y="2009021"/>
            <a:ext cx="246219" cy="369330"/>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none" lIns="45719" tIns="45719" rIns="45719" bIns="45719" numCol="1" spcCol="38100" rtlCol="0" anchor="t" forceAA="0">
            <a:spAutoFit/>
          </a:bodyPr>
          <a:lstStyle/>
          <a:p>
            <a:pPr marL="0" marR="0" indent="0" algn="l" defTabSz="914400" rtl="0" fontAlgn="auto" latinLnBrk="1" hangingPunct="0">
              <a:lnSpc>
                <a:spcPct val="100000"/>
              </a:lnSpc>
              <a:spcBef>
                <a:spcPts val="0"/>
              </a:spcBef>
              <a:spcAft>
                <a:spcPts val="0"/>
              </a:spcAft>
              <a:buClrTx/>
              <a:buSzTx/>
              <a:buFontTx/>
              <a:buNone/>
            </a:pPr>
            <a:r>
              <a:rPr kumimoji="0" lang="en-US" altLang="zh-CN" sz="1800" b="0" i="0" u="none" strike="noStrike" cap="none" spc="0" normalizeH="0" baseline="0">
                <a:ln>
                  <a:noFill/>
                </a:ln>
                <a:solidFill>
                  <a:srgbClr val="FF0000"/>
                </a:solidFill>
                <a:effectLst>
                  <a:outerShdw blurRad="38100" dist="38100" dir="2700000" algn="tl">
                    <a:srgbClr val="000000">
                      <a:alpha val="43137"/>
                    </a:srgbClr>
                  </a:outerShdw>
                </a:effectLst>
                <a:uFillTx/>
                <a:latin typeface="微软雅黑" panose="020B0503020204020204" charset="-122"/>
                <a:ea typeface="微软雅黑" panose="020B0503020204020204" charset="-122"/>
                <a:cs typeface="Arial" panose="020B0604020202020204"/>
                <a:sym typeface="Arial" panose="020B0604020202020204"/>
              </a:rPr>
              <a:t>C</a:t>
            </a:r>
          </a:p>
        </p:txBody>
      </p:sp>
    </p:spTree>
    <p:extLst>
      <p:ext uri="{BB962C8B-B14F-4D97-AF65-F5344CB8AC3E}">
        <p14:creationId xmlns:p14="http://schemas.microsoft.com/office/powerpoint/2010/main" val="193064366"/>
      </p:ext>
    </p:extLst>
  </p:cSld>
  <p:clrMapOvr>
    <a:masterClrMapping/>
  </p:clrMapOvr>
  <p:transition spd="med" advTm="2000"/>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6222"/>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altLang="zh-CN" sz="3200" b="0" i="0" u="none" strike="noStrike" kern="0" cap="none" spc="0" normalizeH="0" baseline="0" noProof="0" dirty="0" smtClean="0">
                <a:ln>
                  <a:noFill/>
                </a:ln>
                <a:solidFill>
                  <a:srgbClr val="FFFFFF"/>
                </a:solidFill>
                <a:effectLst/>
                <a:uLnTx/>
                <a:uFillTx/>
                <a:latin typeface="+mn-lt"/>
                <a:ea typeface="方正舒体" panose="02010601030101010101" pitchFamily="2" charset="-122"/>
                <a:sym typeface="微软雅黑" panose="020B0503020204020204" charset="-122"/>
              </a:rPr>
              <a:t>2</a:t>
            </a:r>
            <a:endParaRPr kumimoji="0" sz="3200" b="0" i="0" u="none" strike="noStrike" kern="0" cap="none" spc="0" normalizeH="0" baseline="0" noProof="0" dirty="0">
              <a:ln>
                <a:noFill/>
              </a:ln>
              <a:solidFill>
                <a:srgbClr val="FFFFFF"/>
              </a:solidFill>
              <a:effectLst/>
              <a:uLnTx/>
              <a:uFillTx/>
              <a:latin typeface="+mn-lt"/>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pic>
        <p:nvPicPr>
          <p:cNvPr id="2" name="图片 -2147482598"/>
          <p:cNvPicPr>
            <a:picLocks noChangeAspect="1"/>
          </p:cNvPicPr>
          <p:nvPr/>
        </p:nvPicPr>
        <p:blipFill>
          <a:blip r:embed="rId2"/>
          <a:stretch>
            <a:fillRect/>
          </a:stretch>
        </p:blipFill>
        <p:spPr>
          <a:xfrm>
            <a:off x="1168401" y="208160"/>
            <a:ext cx="1550035" cy="625750"/>
          </a:xfrm>
          <a:prstGeom prst="rect">
            <a:avLst/>
          </a:prstGeom>
          <a:noFill/>
          <a:ln w="9525">
            <a:noFill/>
          </a:ln>
        </p:spPr>
      </p:pic>
      <p:sp>
        <p:nvSpPr>
          <p:cNvPr id="100" name="文本框 99"/>
          <p:cNvSpPr txBox="1"/>
          <p:nvPr/>
        </p:nvSpPr>
        <p:spPr>
          <a:xfrm>
            <a:off x="3016251" y="450056"/>
            <a:ext cx="1791335" cy="369212"/>
          </a:xfrm>
          <a:prstGeom prst="rect">
            <a:avLst/>
          </a:prstGeom>
          <a:noFill/>
          <a:ln w="9525">
            <a:noFill/>
          </a:ln>
        </p:spPr>
        <p:txBody>
          <a:bodyPr wrap="square">
            <a:spAutoFit/>
          </a:bodyPr>
          <a:lstStyle/>
          <a:p>
            <a:pPr marL="0" indent="0" algn="l" eaLnBrk="1" fontAlgn="auto" latinLnBrk="0" hangingPunct="1"/>
            <a:r>
              <a:rPr lang="zh-CN" sz="1800" b="1">
                <a:solidFill>
                  <a:srgbClr val="0000FF"/>
                </a:solidFill>
                <a:latin typeface="微软雅黑" panose="020B0503020204020204" charset="-122"/>
                <a:ea typeface="微软雅黑" panose="020B0503020204020204" charset="-122"/>
              </a:rPr>
              <a:t>一、电压</a:t>
            </a:r>
          </a:p>
        </p:txBody>
      </p:sp>
      <p:sp>
        <p:nvSpPr>
          <p:cNvPr id="4" name="文本框 3"/>
          <p:cNvSpPr txBox="1"/>
          <p:nvPr/>
        </p:nvSpPr>
        <p:spPr>
          <a:xfrm>
            <a:off x="327026" y="1000691"/>
            <a:ext cx="8701405" cy="924302"/>
          </a:xfrm>
          <a:prstGeom prst="rect">
            <a:avLst/>
          </a:prstGeom>
          <a:noFill/>
          <a:ln w="9525">
            <a:noFill/>
          </a:ln>
        </p:spPr>
        <p:txBody>
          <a:bodyPr wrap="square">
            <a:spAutoFit/>
          </a:bodyPr>
          <a:lstStyle/>
          <a:p>
            <a:pPr marL="0" indent="0" algn="l" eaLnBrk="1" fontAlgn="auto" latinLnBrk="0" hangingPunct="1">
              <a:lnSpc>
                <a:spcPct val="150000"/>
              </a:lnSpc>
            </a:pPr>
            <a:r>
              <a:rPr lang="zh-CN" sz="1800" b="0">
                <a:latin typeface="微软雅黑" panose="020B0503020204020204" charset="-122"/>
                <a:ea typeface="微软雅黑" panose="020B0503020204020204" charset="-122"/>
                <a:cs typeface="微软雅黑" panose="020B0503020204020204" charset="-122"/>
              </a:rPr>
              <a:t>（2）生活中常见电压值：一节干电池</a:t>
            </a:r>
            <a:r>
              <a:rPr lang="en-US" sz="1800" b="0" u="sng">
                <a:solidFill>
                  <a:srgbClr val="FF0000"/>
                </a:solidFill>
                <a:uFill>
                  <a:solidFill>
                    <a:srgbClr val="000000"/>
                  </a:solidFill>
                </a:uFill>
                <a:latin typeface="微软雅黑" panose="020B0503020204020204" charset="-122"/>
                <a:ea typeface="微软雅黑" panose="020B0503020204020204" charset="-122"/>
                <a:cs typeface="微软雅黑" panose="020B0503020204020204" charset="-122"/>
              </a:rPr>
              <a:t>1.5</a:t>
            </a:r>
            <a:r>
              <a:rPr lang="zh-CN" sz="1800" b="0">
                <a:latin typeface="微软雅黑" panose="020B0503020204020204" charset="-122"/>
                <a:ea typeface="微软雅黑" panose="020B0503020204020204" charset="-122"/>
                <a:cs typeface="微软雅黑" panose="020B0503020204020204" charset="-122"/>
              </a:rPr>
              <a:t>V，一节蓄电池</a:t>
            </a:r>
            <a:r>
              <a:rPr lang="en-US" sz="1800" b="0" u="sng">
                <a:solidFill>
                  <a:srgbClr val="FF0000"/>
                </a:solidFill>
                <a:uFill>
                  <a:solidFill>
                    <a:srgbClr val="000000"/>
                  </a:solidFill>
                </a:uFill>
                <a:latin typeface="微软雅黑" panose="020B0503020204020204" charset="-122"/>
                <a:ea typeface="微软雅黑" panose="020B0503020204020204" charset="-122"/>
                <a:cs typeface="微软雅黑" panose="020B0503020204020204" charset="-122"/>
              </a:rPr>
              <a:t>2</a:t>
            </a:r>
            <a:r>
              <a:rPr lang="zh-CN" sz="1800" b="0">
                <a:latin typeface="微软雅黑" panose="020B0503020204020204" charset="-122"/>
                <a:ea typeface="微软雅黑" panose="020B0503020204020204" charset="-122"/>
                <a:cs typeface="微软雅黑" panose="020B0503020204020204" charset="-122"/>
              </a:rPr>
              <a:t>V，家庭用电电压</a:t>
            </a:r>
            <a:r>
              <a:rPr lang="en-US" sz="1800" b="0" u="sng">
                <a:solidFill>
                  <a:srgbClr val="FF0000"/>
                </a:solidFill>
                <a:uFill>
                  <a:solidFill>
                    <a:srgbClr val="000000"/>
                  </a:solidFill>
                </a:uFill>
                <a:latin typeface="微软雅黑" panose="020B0503020204020204" charset="-122"/>
                <a:ea typeface="微软雅黑" panose="020B0503020204020204" charset="-122"/>
                <a:cs typeface="微软雅黑" panose="020B0503020204020204" charset="-122"/>
              </a:rPr>
              <a:t>220</a:t>
            </a:r>
            <a:r>
              <a:rPr lang="zh-CN" sz="1800" b="0">
                <a:latin typeface="微软雅黑" panose="020B0503020204020204" charset="-122"/>
                <a:ea typeface="微软雅黑" panose="020B0503020204020204" charset="-122"/>
                <a:cs typeface="微软雅黑" panose="020B0503020204020204" charset="-122"/>
              </a:rPr>
              <a:t>V，安全电压</a:t>
            </a:r>
            <a:r>
              <a:rPr lang="zh-CN" sz="1800" b="0" u="sng">
                <a:solidFill>
                  <a:srgbClr val="FF0000"/>
                </a:solidFill>
                <a:uFill>
                  <a:solidFill>
                    <a:srgbClr val="000000"/>
                  </a:solidFill>
                </a:uFill>
                <a:latin typeface="微软雅黑" panose="020B0503020204020204" charset="-122"/>
                <a:ea typeface="微软雅黑" panose="020B0503020204020204" charset="-122"/>
                <a:cs typeface="微软雅黑" panose="020B0503020204020204" charset="-122"/>
              </a:rPr>
              <a:t>不高于</a:t>
            </a:r>
            <a:r>
              <a:rPr lang="en-US" sz="1800" b="0" u="sng">
                <a:solidFill>
                  <a:srgbClr val="FF0000"/>
                </a:solidFill>
                <a:uFill>
                  <a:solidFill>
                    <a:srgbClr val="000000"/>
                  </a:solidFill>
                </a:uFill>
                <a:latin typeface="微软雅黑" panose="020B0503020204020204" charset="-122"/>
                <a:ea typeface="微软雅黑" panose="020B0503020204020204" charset="-122"/>
                <a:cs typeface="微软雅黑" panose="020B0503020204020204" charset="-122"/>
              </a:rPr>
              <a:t>36</a:t>
            </a:r>
            <a:r>
              <a:rPr lang="zh-CN" sz="1800" b="0">
                <a:latin typeface="微软雅黑" panose="020B0503020204020204" charset="-122"/>
                <a:ea typeface="微软雅黑" panose="020B0503020204020204" charset="-122"/>
                <a:cs typeface="微软雅黑" panose="020B0503020204020204" charset="-122"/>
              </a:rPr>
              <a:t>V。</a:t>
            </a:r>
            <a:endParaRPr lang="zh-CN" altLang="en-US" sz="1800">
              <a:latin typeface="微软雅黑" panose="020B0503020204020204" charset="-122"/>
              <a:ea typeface="微软雅黑" panose="020B0503020204020204" charset="-122"/>
              <a:cs typeface="微软雅黑" panose="020B0503020204020204" charset="-122"/>
            </a:endParaRPr>
          </a:p>
        </p:txBody>
      </p:sp>
      <p:pic>
        <p:nvPicPr>
          <p:cNvPr id="3" name="图片 -2147481814"/>
          <p:cNvPicPr>
            <a:picLocks noChangeAspect="1"/>
          </p:cNvPicPr>
          <p:nvPr/>
        </p:nvPicPr>
        <p:blipFill>
          <a:blip r:embed="rId3"/>
          <a:stretch>
            <a:fillRect/>
          </a:stretch>
        </p:blipFill>
        <p:spPr>
          <a:xfrm>
            <a:off x="1015365" y="2000745"/>
            <a:ext cx="7113270" cy="2310756"/>
          </a:xfrm>
          <a:prstGeom prst="rect">
            <a:avLst/>
          </a:prstGeom>
          <a:noFill/>
          <a:ln w="9525">
            <a:noFill/>
          </a:ln>
        </p:spPr>
      </p:pic>
    </p:spTree>
    <p:extLst>
      <p:ext uri="{BB962C8B-B14F-4D97-AF65-F5344CB8AC3E}">
        <p14:creationId xmlns:p14="http://schemas.microsoft.com/office/powerpoint/2010/main" val="498047396"/>
      </p:ext>
    </p:extLst>
  </p:cSld>
  <p:clrMapOvr>
    <a:masterClrMapping/>
  </p:clrMapOvr>
  <p:transition spd="med" advTm="2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000" fill="hold">
                                          <p:stCondLst>
                                            <p:cond delay="0"/>
                                          </p:stCondLst>
                                        </p:cTn>
                                        <p:tgtEl>
                                          <p:spTgt spid="4"/>
                                        </p:tgtEl>
                                        <p:attrNameLst>
                                          <p:attrName>style.visibility</p:attrName>
                                        </p:attrNameLst>
                                      </p:cBhvr>
                                      <p:to>
                                        <p:strVal val="visible"/>
                                      </p:to>
                                    </p:set>
                                    <p:animEffect transition="in" filter="checkerboard(across)">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5009"/>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4</a:t>
            </a:r>
            <a:endParaRPr kumimoji="0" lang="en-US"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sp>
        <p:nvSpPr>
          <p:cNvPr id="100" name="文本框 99"/>
          <p:cNvSpPr txBox="1"/>
          <p:nvPr/>
        </p:nvSpPr>
        <p:spPr>
          <a:xfrm>
            <a:off x="2743201" y="435415"/>
            <a:ext cx="2536825"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考点二：电阻</a:t>
            </a:r>
            <a:endParaRPr lang="en-US" altLang="zh-CN" sz="2000">
              <a:solidFill>
                <a:srgbClr val="0000FF"/>
              </a:solidFill>
              <a:latin typeface="微软雅黑" panose="020B0503020204020204" charset="-122"/>
              <a:ea typeface="微软雅黑" panose="020B0503020204020204" charset="-122"/>
            </a:endParaRPr>
          </a:p>
        </p:txBody>
      </p:sp>
      <p:pic>
        <p:nvPicPr>
          <p:cNvPr id="2" name="图片 -2147482617"/>
          <p:cNvPicPr>
            <a:picLocks noChangeAspect="1"/>
          </p:cNvPicPr>
          <p:nvPr/>
        </p:nvPicPr>
        <p:blipFill>
          <a:blip r:embed="rId2"/>
          <a:stretch>
            <a:fillRect/>
          </a:stretch>
        </p:blipFill>
        <p:spPr>
          <a:xfrm>
            <a:off x="1093470" y="184606"/>
            <a:ext cx="1607820" cy="649303"/>
          </a:xfrm>
          <a:prstGeom prst="rect">
            <a:avLst/>
          </a:prstGeom>
          <a:noFill/>
          <a:ln w="9525">
            <a:noFill/>
          </a:ln>
        </p:spPr>
      </p:pic>
      <p:sp>
        <p:nvSpPr>
          <p:cNvPr id="7" name="文本框 6"/>
          <p:cNvSpPr txBox="1"/>
          <p:nvPr/>
        </p:nvSpPr>
        <p:spPr>
          <a:xfrm>
            <a:off x="1636395" y="3174584"/>
            <a:ext cx="7193280" cy="583736"/>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45719" tIns="45719" rIns="45719" bIns="45719" numCol="1" spcCol="38100" rtlCol="0" anchor="t" forceAA="0">
            <a:spAutoFit/>
          </a:bodyPr>
          <a:lstStyle/>
          <a:p>
            <a:pPr marL="0" marR="0" indent="0" algn="l" defTabSz="914400" rtl="0" fontAlgn="auto" latinLnBrk="1" hangingPunct="0">
              <a:lnSpc>
                <a:spcPct val="100000"/>
              </a:lnSpc>
              <a:spcBef>
                <a:spcPts val="0"/>
              </a:spcBef>
              <a:spcAft>
                <a:spcPts val="0"/>
              </a:spcAft>
              <a:buClrTx/>
              <a:buSzTx/>
              <a:buFontTx/>
              <a:buNone/>
            </a:pPr>
            <a:r>
              <a:rPr kumimoji="0" lang="en-US" altLang="zh-CN" sz="1600" b="0" i="0" u="none" strike="noStrike" cap="none" spc="0" normalizeH="0" baseline="0">
                <a:ln>
                  <a:noFill/>
                </a:ln>
                <a:solidFill>
                  <a:srgbClr val="FF0000"/>
                </a:solidFill>
                <a:effectLst>
                  <a:outerShdw blurRad="38100" dist="38100" dir="2700000" algn="tl">
                    <a:srgbClr val="000000">
                      <a:alpha val="43137"/>
                    </a:srgbClr>
                  </a:outerShdw>
                </a:effectLst>
                <a:uFillTx/>
                <a:latin typeface="微软雅黑" panose="020B0503020204020204" charset="-122"/>
                <a:ea typeface="微软雅黑" panose="020B0503020204020204" charset="-122"/>
                <a:cs typeface="Arial" panose="020B0604020202020204"/>
                <a:sym typeface="Arial" panose="020B0604020202020204"/>
              </a:rPr>
              <a:t>选用ab两电阻丝，分别接入电路中，在电压一定时，分别测量出通过两电阻丝的电流，用刻度尺测量出两电阻丝的长度，分析出电流与电阻的关系。</a:t>
            </a:r>
          </a:p>
        </p:txBody>
      </p:sp>
      <p:sp>
        <p:nvSpPr>
          <p:cNvPr id="9" name="文本框 8"/>
          <p:cNvSpPr txBox="1"/>
          <p:nvPr/>
        </p:nvSpPr>
        <p:spPr>
          <a:xfrm>
            <a:off x="327025" y="1000691"/>
            <a:ext cx="8779510" cy="2173893"/>
          </a:xfrm>
          <a:prstGeom prst="rect">
            <a:avLst/>
          </a:prstGeom>
          <a:noFill/>
          <a:ln w="9525">
            <a:noFill/>
          </a:ln>
        </p:spPr>
        <p:txBody>
          <a:bodyPr wrap="square">
            <a:spAutoFit/>
          </a:bodyPr>
          <a:lstStyle/>
          <a:p>
            <a:pPr marL="0" indent="0" algn="l" eaLnBrk="1" fontAlgn="auto" latinLnBrk="0" hangingPunct="1">
              <a:lnSpc>
                <a:spcPct val="150000"/>
              </a:lnSpc>
            </a:pPr>
            <a:r>
              <a:rPr lang="en-US" sz="1800" b="0">
                <a:latin typeface="微软雅黑" panose="020B0503020204020204" charset="-122"/>
                <a:ea typeface="微软雅黑" panose="020B0503020204020204" charset="-122"/>
                <a:cs typeface="微软雅黑" panose="020B0503020204020204" charset="-122"/>
              </a:rPr>
              <a:t>2.</a:t>
            </a:r>
            <a:r>
              <a:rPr lang="zh-CN" sz="1800" b="1">
                <a:latin typeface="微软雅黑" panose="020B0503020204020204" charset="-122"/>
                <a:ea typeface="微软雅黑" panose="020B0503020204020204" charset="-122"/>
                <a:cs typeface="微软雅黑" panose="020B0503020204020204" charset="-122"/>
              </a:rPr>
              <a:t>（2018•青岛）</a:t>
            </a:r>
            <a:r>
              <a:rPr lang="zh-CN" sz="1800" b="0">
                <a:latin typeface="微软雅黑" panose="020B0503020204020204" charset="-122"/>
                <a:ea typeface="微软雅黑" panose="020B0503020204020204" charset="-122"/>
                <a:cs typeface="微软雅黑" panose="020B0503020204020204" charset="-122"/>
              </a:rPr>
              <a:t>探究影响电阻大小的因素：有a、b、c、d四根不同的电阻丝，b、c、d跟a相比，分别只有一个因素不同：b与a长度不同；c与a横截而积不同；d与a材料不同。实验方案有如下两种。</a:t>
            </a:r>
          </a:p>
          <a:p>
            <a:pPr marL="0" indent="0" algn="l" eaLnBrk="1" fontAlgn="auto" latinLnBrk="0" hangingPunct="1">
              <a:lnSpc>
                <a:spcPct val="150000"/>
              </a:lnSpc>
            </a:pPr>
            <a:r>
              <a:rPr lang="en-US" altLang="zh-CN" sz="1800" b="0">
                <a:latin typeface="微软雅黑" panose="020B0503020204020204" charset="-122"/>
                <a:ea typeface="微软雅黑" panose="020B0503020204020204" charset="-122"/>
                <a:cs typeface="微软雅黑" panose="020B0503020204020204" charset="-122"/>
              </a:rPr>
              <a:t>（2）增加一把刻度尺，探究电阻大小与长度是否成正比。请选择上述方案中的填</a:t>
            </a:r>
            <a:r>
              <a:rPr lang="zh-CN" altLang="en-US" sz="1800" b="0">
                <a:latin typeface="微软雅黑" panose="020B0503020204020204" charset="-122"/>
                <a:ea typeface="微软雅黑" panose="020B0503020204020204" charset="-122"/>
                <a:cs typeface="微软雅黑" panose="020B0503020204020204" charset="-122"/>
              </a:rPr>
              <a:t>（</a:t>
            </a:r>
            <a:r>
              <a:rPr lang="en-US" altLang="zh-CN" sz="1800" b="0" u="sng">
                <a:latin typeface="微软雅黑" panose="020B0503020204020204" charset="-122"/>
                <a:ea typeface="微软雅黑" panose="020B0503020204020204" charset="-122"/>
                <a:cs typeface="微软雅黑" panose="020B0503020204020204" charset="-122"/>
              </a:rPr>
              <a:t>　</a:t>
            </a:r>
            <a:r>
              <a:rPr lang="en-US" altLang="zh-CN" sz="1800" b="0">
                <a:latin typeface="微软雅黑" panose="020B0503020204020204" charset="-122"/>
                <a:ea typeface="微软雅黑" panose="020B0503020204020204" charset="-122"/>
                <a:cs typeface="微软雅黑" panose="020B0503020204020204" charset="-122"/>
              </a:rPr>
              <a:t>“甲”或“乙”），具体做法：</a:t>
            </a:r>
            <a:r>
              <a:rPr lang="en-US" altLang="zh-CN" sz="1800" b="0" u="sng">
                <a:latin typeface="微软雅黑" panose="020B0503020204020204" charset="-122"/>
                <a:ea typeface="微软雅黑" panose="020B0503020204020204" charset="-122"/>
                <a:cs typeface="微软雅黑" panose="020B0503020204020204" charset="-122"/>
              </a:rPr>
              <a:t>　                                                                 　</a:t>
            </a:r>
            <a:r>
              <a:rPr lang="en-US" altLang="zh-CN" sz="1800" b="0">
                <a:latin typeface="微软雅黑" panose="020B0503020204020204" charset="-122"/>
                <a:ea typeface="微软雅黑" panose="020B0503020204020204" charset="-122"/>
                <a:cs typeface="微软雅黑" panose="020B0503020204020204" charset="-122"/>
              </a:rPr>
              <a:t>。</a:t>
            </a:r>
          </a:p>
        </p:txBody>
      </p:sp>
      <p:sp>
        <p:nvSpPr>
          <p:cNvPr id="10" name="文本框 9"/>
          <p:cNvSpPr txBox="1"/>
          <p:nvPr/>
        </p:nvSpPr>
        <p:spPr>
          <a:xfrm>
            <a:off x="8662671" y="2387781"/>
            <a:ext cx="443865" cy="367938"/>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45719" tIns="45719" rIns="45719" bIns="45719" numCol="1" spcCol="38100" rtlCol="0" anchor="t" forceAA="0">
            <a:spAutoFit/>
          </a:bodyPr>
          <a:lstStyle/>
          <a:p>
            <a:pPr marL="0" marR="0" indent="0" algn="l" defTabSz="914400" rtl="0" fontAlgn="auto" latinLnBrk="1" hangingPunct="0">
              <a:lnSpc>
                <a:spcPct val="100000"/>
              </a:lnSpc>
              <a:spcBef>
                <a:spcPts val="0"/>
              </a:spcBef>
              <a:spcAft>
                <a:spcPts val="0"/>
              </a:spcAft>
              <a:buClrTx/>
              <a:buSzTx/>
              <a:buFontTx/>
              <a:buNone/>
            </a:pPr>
            <a:r>
              <a:rPr kumimoji="0" lang="zh-CN" altLang="en-US" sz="1800" b="0" i="0" u="none" strike="noStrike" cap="none" spc="0" normalizeH="0" baseline="0">
                <a:ln>
                  <a:noFill/>
                </a:ln>
                <a:solidFill>
                  <a:srgbClr val="FF0000"/>
                </a:solidFill>
                <a:effectLst>
                  <a:outerShdw blurRad="38100" dist="38100" dir="2700000" algn="tl">
                    <a:srgbClr val="000000">
                      <a:alpha val="43137"/>
                    </a:srgbClr>
                  </a:outerShdw>
                </a:effectLst>
                <a:uFillTx/>
                <a:latin typeface="微软雅黑" panose="020B0503020204020204" charset="-122"/>
                <a:ea typeface="微软雅黑" panose="020B0503020204020204" charset="-122"/>
                <a:cs typeface="Arial" panose="020B0604020202020204"/>
                <a:sym typeface="Arial" panose="020B0604020202020204"/>
              </a:rPr>
              <a:t>甲</a:t>
            </a:r>
          </a:p>
        </p:txBody>
      </p:sp>
    </p:spTree>
    <p:extLst>
      <p:ext uri="{BB962C8B-B14F-4D97-AF65-F5344CB8AC3E}">
        <p14:creationId xmlns:p14="http://schemas.microsoft.com/office/powerpoint/2010/main" val="2244266347"/>
      </p:ext>
    </p:extLst>
  </p:cSld>
  <p:clrMapOvr>
    <a:masterClrMapping/>
  </p:clrMapOvr>
  <p:transition spd="med" advTm="2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000" fill="hold">
                                          <p:stCondLst>
                                            <p:cond delay="0"/>
                                          </p:stCondLst>
                                        </p:cTn>
                                        <p:tgtEl>
                                          <p:spTgt spid="9"/>
                                        </p:tgtEl>
                                        <p:attrNameLst>
                                          <p:attrName>style.visibility</p:attrName>
                                        </p:attrNameLst>
                                      </p:cBhvr>
                                      <p:to>
                                        <p:strVal val="visible"/>
                                      </p:to>
                                    </p:set>
                                    <p:animEffect transition="in" filter="checkerboard(across)">
                                      <p:cBhvr>
                                        <p:cTn id="7" dur="1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000" fill="hold">
                                          <p:stCondLst>
                                            <p:cond delay="0"/>
                                          </p:stCondLst>
                                        </p:cTn>
                                        <p:tgtEl>
                                          <p:spTgt spid="10"/>
                                        </p:tgtEl>
                                        <p:attrNameLst>
                                          <p:attrName>style.visibility</p:attrName>
                                        </p:attrNameLst>
                                      </p:cBhvr>
                                      <p:to>
                                        <p:strVal val="visible"/>
                                      </p:to>
                                    </p:set>
                                    <p:animEffect transition="in" filter="checkerboard(across)">
                                      <p:cBhvr>
                                        <p:cTn id="12" dur="10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000" fill="hold">
                                          <p:stCondLst>
                                            <p:cond delay="0"/>
                                          </p:stCondLst>
                                        </p:cTn>
                                        <p:tgtEl>
                                          <p:spTgt spid="7"/>
                                        </p:tgtEl>
                                        <p:attrNameLst>
                                          <p:attrName>style.visibility</p:attrName>
                                        </p:attrNameLst>
                                      </p:cBhvr>
                                      <p:to>
                                        <p:strVal val="visible"/>
                                      </p:to>
                                    </p:set>
                                    <p:animEffect transition="in" filter="checkerboard(across)">
                                      <p:cBhvr>
                                        <p:cTn id="1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9" grpId="0"/>
      <p:bldP spid="10"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5009"/>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4</a:t>
            </a:r>
            <a:endParaRPr kumimoji="0" lang="en-US"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sp>
        <p:nvSpPr>
          <p:cNvPr id="100" name="文本框 99"/>
          <p:cNvSpPr txBox="1"/>
          <p:nvPr/>
        </p:nvSpPr>
        <p:spPr>
          <a:xfrm>
            <a:off x="2743201" y="435415"/>
            <a:ext cx="2536825"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考点二：电阻</a:t>
            </a:r>
            <a:endParaRPr lang="en-US" altLang="zh-CN" sz="2000">
              <a:solidFill>
                <a:srgbClr val="0000FF"/>
              </a:solidFill>
              <a:latin typeface="微软雅黑" panose="020B0503020204020204" charset="-122"/>
              <a:ea typeface="微软雅黑" panose="020B0503020204020204" charset="-122"/>
            </a:endParaRPr>
          </a:p>
        </p:txBody>
      </p:sp>
      <p:pic>
        <p:nvPicPr>
          <p:cNvPr id="2" name="图片 -2147482617"/>
          <p:cNvPicPr>
            <a:picLocks noChangeAspect="1"/>
          </p:cNvPicPr>
          <p:nvPr/>
        </p:nvPicPr>
        <p:blipFill>
          <a:blip r:embed="rId2"/>
          <a:stretch>
            <a:fillRect/>
          </a:stretch>
        </p:blipFill>
        <p:spPr>
          <a:xfrm>
            <a:off x="1093470" y="184606"/>
            <a:ext cx="1607820" cy="649303"/>
          </a:xfrm>
          <a:prstGeom prst="rect">
            <a:avLst/>
          </a:prstGeom>
          <a:noFill/>
          <a:ln w="9525">
            <a:noFill/>
          </a:ln>
        </p:spPr>
      </p:pic>
      <p:sp>
        <p:nvSpPr>
          <p:cNvPr id="7" name="文本框 6"/>
          <p:cNvSpPr txBox="1"/>
          <p:nvPr/>
        </p:nvSpPr>
        <p:spPr>
          <a:xfrm>
            <a:off x="1737995" y="4191825"/>
            <a:ext cx="323163" cy="369330"/>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none" lIns="45719" tIns="45719" rIns="45719" bIns="45719" numCol="1" spcCol="38100" rtlCol="0" anchor="t" forceAA="0">
            <a:spAutoFit/>
          </a:bodyPr>
          <a:lstStyle/>
          <a:p>
            <a:pPr marL="0" marR="0" indent="0" algn="l" defTabSz="914400" rtl="0" fontAlgn="auto" latinLnBrk="1" hangingPunct="0">
              <a:lnSpc>
                <a:spcPct val="100000"/>
              </a:lnSpc>
              <a:spcBef>
                <a:spcPts val="0"/>
              </a:spcBef>
              <a:spcAft>
                <a:spcPts val="0"/>
              </a:spcAft>
              <a:buClrTx/>
              <a:buSzTx/>
              <a:buFontTx/>
              <a:buNone/>
            </a:pPr>
            <a:r>
              <a:rPr kumimoji="0" lang="zh-CN" altLang="en-US" sz="1800" b="0" i="0" u="none" strike="noStrike" cap="none" spc="0" normalizeH="0" baseline="0">
                <a:ln>
                  <a:noFill/>
                </a:ln>
                <a:solidFill>
                  <a:srgbClr val="FF0000"/>
                </a:solidFill>
                <a:effectLst>
                  <a:outerShdw blurRad="38100" dist="38100" dir="2700000" algn="tl">
                    <a:srgbClr val="000000">
                      <a:alpha val="43137"/>
                    </a:srgbClr>
                  </a:outerShdw>
                </a:effectLst>
                <a:uFillTx/>
                <a:latin typeface="微软雅黑" panose="020B0503020204020204" charset="-122"/>
                <a:ea typeface="微软雅黑" panose="020B0503020204020204" charset="-122"/>
                <a:cs typeface="Arial" panose="020B0604020202020204"/>
                <a:sym typeface="Arial" panose="020B0604020202020204"/>
              </a:rPr>
              <a:t>小</a:t>
            </a:r>
          </a:p>
        </p:txBody>
      </p:sp>
      <p:pic>
        <p:nvPicPr>
          <p:cNvPr id="3" name="图片 -2147481812"/>
          <p:cNvPicPr>
            <a:picLocks noChangeAspect="1"/>
          </p:cNvPicPr>
          <p:nvPr/>
        </p:nvPicPr>
        <p:blipFill>
          <a:blip r:embed="rId3"/>
          <a:stretch>
            <a:fillRect/>
          </a:stretch>
        </p:blipFill>
        <p:spPr>
          <a:xfrm>
            <a:off x="678816" y="1142646"/>
            <a:ext cx="7339965" cy="3049179"/>
          </a:xfrm>
          <a:prstGeom prst="rect">
            <a:avLst/>
          </a:prstGeom>
          <a:noFill/>
          <a:ln w="9525">
            <a:noFill/>
          </a:ln>
        </p:spPr>
      </p:pic>
      <p:sp>
        <p:nvSpPr>
          <p:cNvPr id="4" name="文本框 3"/>
          <p:cNvSpPr txBox="1"/>
          <p:nvPr/>
        </p:nvSpPr>
        <p:spPr>
          <a:xfrm>
            <a:off x="5600700" y="3728401"/>
            <a:ext cx="323163" cy="369330"/>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none" lIns="45719" tIns="45719" rIns="45719" bIns="45719" numCol="1" spcCol="38100" rtlCol="0" anchor="t" forceAA="0">
            <a:spAutoFit/>
          </a:bodyPr>
          <a:lstStyle/>
          <a:p>
            <a:pPr marL="0" marR="0" indent="0" algn="l" defTabSz="914400" rtl="0" fontAlgn="auto" latinLnBrk="1" hangingPunct="0">
              <a:lnSpc>
                <a:spcPct val="100000"/>
              </a:lnSpc>
              <a:spcBef>
                <a:spcPts val="0"/>
              </a:spcBef>
              <a:spcAft>
                <a:spcPts val="0"/>
              </a:spcAft>
              <a:buClrTx/>
              <a:buSzTx/>
              <a:buFontTx/>
              <a:buNone/>
            </a:pPr>
            <a:r>
              <a:rPr kumimoji="0" lang="zh-CN" altLang="en-US" sz="1800" b="0" i="0" u="none" strike="noStrike" cap="none" spc="0" normalizeH="0" baseline="0">
                <a:ln>
                  <a:noFill/>
                </a:ln>
                <a:solidFill>
                  <a:srgbClr val="FF0000"/>
                </a:solidFill>
                <a:effectLst>
                  <a:outerShdw blurRad="38100" dist="38100" dir="2700000" algn="tl">
                    <a:srgbClr val="000000">
                      <a:alpha val="43137"/>
                    </a:srgbClr>
                  </a:outerShdw>
                </a:effectLst>
                <a:uFillTx/>
                <a:latin typeface="微软雅黑" panose="020B0503020204020204" charset="-122"/>
                <a:ea typeface="微软雅黑" panose="020B0503020204020204" charset="-122"/>
                <a:cs typeface="Arial" panose="020B0604020202020204"/>
                <a:sym typeface="Arial" panose="020B0604020202020204"/>
              </a:rPr>
              <a:t>大</a:t>
            </a:r>
          </a:p>
        </p:txBody>
      </p:sp>
    </p:spTree>
    <p:extLst>
      <p:ext uri="{BB962C8B-B14F-4D97-AF65-F5344CB8AC3E}">
        <p14:creationId xmlns:p14="http://schemas.microsoft.com/office/powerpoint/2010/main" val="4131755027"/>
      </p:ext>
    </p:extLst>
  </p:cSld>
  <p:clrMapOvr>
    <a:masterClrMapping/>
  </p:clrMapOvr>
  <p:transition spd="med" advTm="2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000" fill="hold">
                                          <p:stCondLst>
                                            <p:cond delay="0"/>
                                          </p:stCondLst>
                                        </p:cTn>
                                        <p:tgtEl>
                                          <p:spTgt spid="3"/>
                                        </p:tgtEl>
                                        <p:attrNameLst>
                                          <p:attrName>style.visibility</p:attrName>
                                        </p:attrNameLst>
                                      </p:cBhvr>
                                      <p:to>
                                        <p:strVal val="visible"/>
                                      </p:to>
                                    </p:set>
                                    <p:animEffect transition="in" filter="checkerboard(across)">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000" fill="hold">
                                          <p:stCondLst>
                                            <p:cond delay="0"/>
                                          </p:stCondLst>
                                        </p:cTn>
                                        <p:tgtEl>
                                          <p:spTgt spid="7"/>
                                        </p:tgtEl>
                                        <p:attrNameLst>
                                          <p:attrName>style.visibility</p:attrName>
                                        </p:attrNameLst>
                                      </p:cBhvr>
                                      <p:to>
                                        <p:strVal val="visible"/>
                                      </p:to>
                                    </p:set>
                                    <p:animEffect transition="in" filter="checkerboard(across)">
                                      <p:cBhvr>
                                        <p:cTn id="12" dur="1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000" fill="hold">
                                          <p:stCondLst>
                                            <p:cond delay="0"/>
                                          </p:stCondLst>
                                        </p:cTn>
                                        <p:tgtEl>
                                          <p:spTgt spid="4"/>
                                        </p:tgtEl>
                                        <p:attrNameLst>
                                          <p:attrName>style.visibility</p:attrName>
                                        </p:attrNameLst>
                                      </p:cBhvr>
                                      <p:to>
                                        <p:strVal val="visible"/>
                                      </p:to>
                                    </p:set>
                                    <p:animEffect transition="in" filter="checkerboard(across)">
                                      <p:cBhvr>
                                        <p:cTn id="1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4" grpId="0" bldLvl="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5009"/>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4</a:t>
            </a:r>
            <a:endParaRPr kumimoji="0" lang="en-US"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sp>
        <p:nvSpPr>
          <p:cNvPr id="100" name="文本框 99"/>
          <p:cNvSpPr txBox="1"/>
          <p:nvPr/>
        </p:nvSpPr>
        <p:spPr>
          <a:xfrm>
            <a:off x="2743201" y="435415"/>
            <a:ext cx="2536825"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考点三：变阻器</a:t>
            </a:r>
            <a:endParaRPr lang="en-US" altLang="zh-CN" sz="2000">
              <a:solidFill>
                <a:srgbClr val="0000FF"/>
              </a:solidFill>
              <a:latin typeface="微软雅黑" panose="020B0503020204020204" charset="-122"/>
              <a:ea typeface="微软雅黑" panose="020B0503020204020204" charset="-122"/>
            </a:endParaRPr>
          </a:p>
        </p:txBody>
      </p:sp>
      <p:pic>
        <p:nvPicPr>
          <p:cNvPr id="2" name="图片 -2147482617"/>
          <p:cNvPicPr>
            <a:picLocks noChangeAspect="1"/>
          </p:cNvPicPr>
          <p:nvPr/>
        </p:nvPicPr>
        <p:blipFill>
          <a:blip r:embed="rId2"/>
          <a:stretch>
            <a:fillRect/>
          </a:stretch>
        </p:blipFill>
        <p:spPr>
          <a:xfrm>
            <a:off x="1093470" y="184606"/>
            <a:ext cx="1607820" cy="649303"/>
          </a:xfrm>
          <a:prstGeom prst="rect">
            <a:avLst/>
          </a:prstGeom>
          <a:noFill/>
          <a:ln w="9525">
            <a:noFill/>
          </a:ln>
        </p:spPr>
      </p:pic>
      <p:pic>
        <p:nvPicPr>
          <p:cNvPr id="4" name="图片 -2147481957"/>
          <p:cNvPicPr>
            <a:picLocks noChangeAspect="1"/>
          </p:cNvPicPr>
          <p:nvPr/>
        </p:nvPicPr>
        <p:blipFill>
          <a:blip r:embed="rId3"/>
          <a:stretch>
            <a:fillRect/>
          </a:stretch>
        </p:blipFill>
        <p:spPr>
          <a:xfrm>
            <a:off x="2813051" y="2891309"/>
            <a:ext cx="2628265" cy="1812320"/>
          </a:xfrm>
          <a:prstGeom prst="rect">
            <a:avLst/>
          </a:prstGeom>
          <a:noFill/>
          <a:ln w="9525">
            <a:noFill/>
          </a:ln>
        </p:spPr>
      </p:pic>
      <p:sp>
        <p:nvSpPr>
          <p:cNvPr id="9" name="文本框 8"/>
          <p:cNvSpPr txBox="1"/>
          <p:nvPr/>
        </p:nvSpPr>
        <p:spPr>
          <a:xfrm>
            <a:off x="327025" y="1000691"/>
            <a:ext cx="8580120" cy="1757575"/>
          </a:xfrm>
          <a:prstGeom prst="rect">
            <a:avLst/>
          </a:prstGeom>
          <a:noFill/>
          <a:ln w="9525">
            <a:noFill/>
          </a:ln>
        </p:spPr>
        <p:txBody>
          <a:bodyPr wrap="square">
            <a:spAutoFit/>
          </a:bodyPr>
          <a:lstStyle/>
          <a:p>
            <a:pPr marL="0" indent="0" algn="l" eaLnBrk="1" fontAlgn="auto" latinLnBrk="0" hangingPunct="1">
              <a:lnSpc>
                <a:spcPct val="150000"/>
              </a:lnSpc>
            </a:pPr>
            <a:r>
              <a:rPr lang="en-US" sz="1800" b="0">
                <a:latin typeface="微软雅黑" panose="020B0503020204020204" charset="-122"/>
                <a:ea typeface="微软雅黑" panose="020B0503020204020204" charset="-122"/>
                <a:cs typeface="微软雅黑" panose="020B0503020204020204" charset="-122"/>
              </a:rPr>
              <a:t>1</a:t>
            </a:r>
            <a:r>
              <a:rPr lang="zh-CN" sz="1800" b="0">
                <a:latin typeface="微软雅黑" panose="020B0503020204020204" charset="-122"/>
                <a:ea typeface="微软雅黑" panose="020B0503020204020204" charset="-122"/>
                <a:cs typeface="微软雅黑" panose="020B0503020204020204" charset="-122"/>
              </a:rPr>
              <a:t>．</a:t>
            </a:r>
            <a:r>
              <a:rPr lang="zh-CN" sz="1800" b="1">
                <a:latin typeface="微软雅黑" panose="020B0503020204020204" charset="-122"/>
                <a:ea typeface="微软雅黑" panose="020B0503020204020204" charset="-122"/>
                <a:cs typeface="微软雅黑" panose="020B0503020204020204" charset="-122"/>
              </a:rPr>
              <a:t>(2018·常德)</a:t>
            </a:r>
            <a:r>
              <a:rPr lang="zh-CN" sz="1800" b="0">
                <a:latin typeface="微软雅黑" panose="020B0503020204020204" charset="-122"/>
                <a:ea typeface="微软雅黑" panose="020B0503020204020204" charset="-122"/>
                <a:cs typeface="微软雅黑" panose="020B0503020204020204" charset="-122"/>
              </a:rPr>
              <a:t>如图所示是小刚同学测定小灯泡电功率的电路图，当闭合开关时，发现灯L不亮，电流表有明显示数，电压表示数为零，若故障只出现在灯L和变阻器R中的一处，则下列判断正确的是（　）。</a:t>
            </a:r>
          </a:p>
          <a:p>
            <a:pPr marL="0" indent="0" algn="l" eaLnBrk="1" fontAlgn="auto" latinLnBrk="0" hangingPunct="1">
              <a:lnSpc>
                <a:spcPct val="150000"/>
              </a:lnSpc>
            </a:pPr>
            <a:r>
              <a:rPr lang="zh-CN" sz="1800" b="0">
                <a:latin typeface="微软雅黑" panose="020B0503020204020204" charset="-122"/>
                <a:ea typeface="微软雅黑" panose="020B0503020204020204" charset="-122"/>
                <a:cs typeface="微软雅黑" panose="020B0503020204020204" charset="-122"/>
              </a:rPr>
              <a:t>A．灯L断路</a:t>
            </a:r>
            <a:r>
              <a:rPr lang="en-US" sz="1800" b="0">
                <a:latin typeface="微软雅黑" panose="020B0503020204020204" charset="-122"/>
                <a:ea typeface="微软雅黑" panose="020B0503020204020204" charset="-122"/>
                <a:cs typeface="微软雅黑" panose="020B0503020204020204" charset="-122"/>
              </a:rPr>
              <a:t>  	</a:t>
            </a:r>
            <a:r>
              <a:rPr lang="zh-CN" sz="1800" b="0">
                <a:latin typeface="微软雅黑" panose="020B0503020204020204" charset="-122"/>
                <a:ea typeface="微软雅黑" panose="020B0503020204020204" charset="-122"/>
                <a:cs typeface="微软雅黑" panose="020B0503020204020204" charset="-122"/>
              </a:rPr>
              <a:t>B．灯L短路</a:t>
            </a:r>
            <a:r>
              <a:rPr lang="en-US" sz="1800" b="0">
                <a:latin typeface="微软雅黑" panose="020B0503020204020204" charset="-122"/>
                <a:ea typeface="微软雅黑" panose="020B0503020204020204" charset="-122"/>
                <a:cs typeface="微软雅黑" panose="020B0503020204020204" charset="-122"/>
              </a:rPr>
              <a:t>	  </a:t>
            </a:r>
            <a:r>
              <a:rPr lang="zh-CN" sz="1800" b="0">
                <a:latin typeface="微软雅黑" panose="020B0503020204020204" charset="-122"/>
                <a:ea typeface="微软雅黑" panose="020B0503020204020204" charset="-122"/>
                <a:cs typeface="微软雅黑" panose="020B0503020204020204" charset="-122"/>
              </a:rPr>
              <a:t>C．变阻器R断路</a:t>
            </a:r>
            <a:r>
              <a:rPr lang="en-US" sz="1800" b="0">
                <a:latin typeface="微软雅黑" panose="020B0503020204020204" charset="-122"/>
                <a:ea typeface="微软雅黑" panose="020B0503020204020204" charset="-122"/>
                <a:cs typeface="微软雅黑" panose="020B0503020204020204" charset="-122"/>
              </a:rPr>
              <a:t>	</a:t>
            </a:r>
            <a:r>
              <a:rPr lang="zh-CN" sz="1800" b="0">
                <a:latin typeface="微软雅黑" panose="020B0503020204020204" charset="-122"/>
                <a:ea typeface="微软雅黑" panose="020B0503020204020204" charset="-122"/>
                <a:cs typeface="微软雅黑" panose="020B0503020204020204" charset="-122"/>
              </a:rPr>
              <a:t>D．变阻器R短路</a:t>
            </a:r>
            <a:endParaRPr lang="zh-CN" altLang="en-US" sz="1800">
              <a:latin typeface="微软雅黑" panose="020B0503020204020204" charset="-122"/>
              <a:ea typeface="微软雅黑" panose="020B0503020204020204" charset="-122"/>
              <a:cs typeface="微软雅黑" panose="020B0503020204020204" charset="-122"/>
            </a:endParaRPr>
          </a:p>
        </p:txBody>
      </p:sp>
      <p:sp>
        <p:nvSpPr>
          <p:cNvPr id="3" name="文本框 2"/>
          <p:cNvSpPr txBox="1"/>
          <p:nvPr/>
        </p:nvSpPr>
        <p:spPr>
          <a:xfrm>
            <a:off x="3833495" y="1942181"/>
            <a:ext cx="355600" cy="367938"/>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45719" tIns="45719" rIns="45719" bIns="45719" numCol="1" spcCol="38100" rtlCol="0" anchor="t" forceAA="0">
            <a:spAutoFit/>
          </a:bodyPr>
          <a:lstStyle/>
          <a:p>
            <a:pPr marL="0" marR="0" indent="0" algn="l" defTabSz="914400" rtl="0" fontAlgn="auto" latinLnBrk="1" hangingPunct="0">
              <a:lnSpc>
                <a:spcPct val="100000"/>
              </a:lnSpc>
              <a:spcBef>
                <a:spcPts val="0"/>
              </a:spcBef>
              <a:spcAft>
                <a:spcPts val="0"/>
              </a:spcAft>
              <a:buClrTx/>
              <a:buSzTx/>
              <a:buFontTx/>
              <a:buNone/>
            </a:pPr>
            <a:r>
              <a:rPr kumimoji="0" lang="en-US" altLang="zh-CN" sz="1800" b="0" i="0" u="none" strike="noStrike" cap="none" spc="0" normalizeH="0" baseline="0">
                <a:ln>
                  <a:noFill/>
                </a:ln>
                <a:solidFill>
                  <a:srgbClr val="FF0000"/>
                </a:solidFill>
                <a:effectLst>
                  <a:outerShdw blurRad="38100" dist="38100" dir="2700000" algn="tl">
                    <a:srgbClr val="000000">
                      <a:alpha val="43137"/>
                    </a:srgbClr>
                  </a:outerShdw>
                </a:effectLst>
                <a:uFillTx/>
                <a:latin typeface="微软雅黑" panose="020B0503020204020204" charset="-122"/>
                <a:ea typeface="微软雅黑" panose="020B0503020204020204" charset="-122"/>
                <a:cs typeface="Arial" panose="020B0604020202020204"/>
                <a:sym typeface="Arial" panose="020B0604020202020204"/>
              </a:rPr>
              <a:t>B</a:t>
            </a:r>
          </a:p>
        </p:txBody>
      </p:sp>
    </p:spTree>
    <p:extLst>
      <p:ext uri="{BB962C8B-B14F-4D97-AF65-F5344CB8AC3E}">
        <p14:creationId xmlns:p14="http://schemas.microsoft.com/office/powerpoint/2010/main" val="3348135564"/>
      </p:ext>
    </p:extLst>
  </p:cSld>
  <p:clrMapOvr>
    <a:masterClrMapping/>
  </p:clrMapOvr>
  <p:transition spd="med" advTm="2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000" fill="hold">
                                          <p:stCondLst>
                                            <p:cond delay="0"/>
                                          </p:stCondLst>
                                        </p:cTn>
                                        <p:tgtEl>
                                          <p:spTgt spid="4"/>
                                        </p:tgtEl>
                                        <p:attrNameLst>
                                          <p:attrName>style.visibility</p:attrName>
                                        </p:attrNameLst>
                                      </p:cBhvr>
                                      <p:to>
                                        <p:strVal val="visible"/>
                                      </p:to>
                                    </p:set>
                                    <p:animEffect transition="in" filter="checkerboard(across)">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000" fill="hold">
                                          <p:stCondLst>
                                            <p:cond delay="0"/>
                                          </p:stCondLst>
                                        </p:cTn>
                                        <p:tgtEl>
                                          <p:spTgt spid="9"/>
                                        </p:tgtEl>
                                        <p:attrNameLst>
                                          <p:attrName>style.visibility</p:attrName>
                                        </p:attrNameLst>
                                      </p:cBhvr>
                                      <p:to>
                                        <p:strVal val="visible"/>
                                      </p:to>
                                    </p:set>
                                    <p:animEffect transition="in" filter="checkerboard(across)">
                                      <p:cBhvr>
                                        <p:cTn id="12" dur="1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000" fill="hold">
                                          <p:stCondLst>
                                            <p:cond delay="0"/>
                                          </p:stCondLst>
                                        </p:cTn>
                                        <p:tgtEl>
                                          <p:spTgt spid="3"/>
                                        </p:tgtEl>
                                        <p:attrNameLst>
                                          <p:attrName>style.visibility</p:attrName>
                                        </p:attrNameLst>
                                      </p:cBhvr>
                                      <p:to>
                                        <p:strVal val="visible"/>
                                      </p:to>
                                    </p:set>
                                    <p:animEffect transition="in" filter="checkerboard(across)">
                                      <p:cBhvr>
                                        <p:cTn id="1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3"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5009"/>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4</a:t>
            </a:r>
            <a:endParaRPr kumimoji="0" lang="en-US"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sp>
        <p:nvSpPr>
          <p:cNvPr id="100" name="文本框 99"/>
          <p:cNvSpPr txBox="1"/>
          <p:nvPr/>
        </p:nvSpPr>
        <p:spPr>
          <a:xfrm>
            <a:off x="2743201" y="435415"/>
            <a:ext cx="2536825"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考点三：变阻器</a:t>
            </a:r>
            <a:endParaRPr lang="en-US" altLang="zh-CN" sz="2000">
              <a:solidFill>
                <a:srgbClr val="0000FF"/>
              </a:solidFill>
              <a:latin typeface="微软雅黑" panose="020B0503020204020204" charset="-122"/>
              <a:ea typeface="微软雅黑" panose="020B0503020204020204" charset="-122"/>
            </a:endParaRPr>
          </a:p>
        </p:txBody>
      </p:sp>
      <p:pic>
        <p:nvPicPr>
          <p:cNvPr id="2" name="图片 -2147482617"/>
          <p:cNvPicPr>
            <a:picLocks noChangeAspect="1"/>
          </p:cNvPicPr>
          <p:nvPr/>
        </p:nvPicPr>
        <p:blipFill>
          <a:blip r:embed="rId2"/>
          <a:stretch>
            <a:fillRect/>
          </a:stretch>
        </p:blipFill>
        <p:spPr>
          <a:xfrm>
            <a:off x="1093470" y="184606"/>
            <a:ext cx="1607820" cy="649303"/>
          </a:xfrm>
          <a:prstGeom prst="rect">
            <a:avLst/>
          </a:prstGeom>
          <a:noFill/>
          <a:ln w="9525">
            <a:noFill/>
          </a:ln>
        </p:spPr>
      </p:pic>
      <p:pic>
        <p:nvPicPr>
          <p:cNvPr id="3" name="图片 -2147481911" descr="wps53"/>
          <p:cNvPicPr>
            <a:picLocks noChangeAspect="1"/>
          </p:cNvPicPr>
          <p:nvPr/>
        </p:nvPicPr>
        <p:blipFill>
          <a:blip r:embed="rId3"/>
          <a:stretch>
            <a:fillRect/>
          </a:stretch>
        </p:blipFill>
        <p:spPr>
          <a:xfrm>
            <a:off x="2933701" y="3037721"/>
            <a:ext cx="2587625" cy="1606707"/>
          </a:xfrm>
          <a:prstGeom prst="rect">
            <a:avLst/>
          </a:prstGeom>
          <a:noFill/>
          <a:ln w="9525">
            <a:noFill/>
          </a:ln>
        </p:spPr>
      </p:pic>
      <p:sp>
        <p:nvSpPr>
          <p:cNvPr id="7" name="文本框 6"/>
          <p:cNvSpPr txBox="1"/>
          <p:nvPr/>
        </p:nvSpPr>
        <p:spPr>
          <a:xfrm>
            <a:off x="327026" y="1000691"/>
            <a:ext cx="8668385" cy="1757575"/>
          </a:xfrm>
          <a:prstGeom prst="rect">
            <a:avLst/>
          </a:prstGeom>
          <a:noFill/>
          <a:ln w="9525">
            <a:noFill/>
          </a:ln>
        </p:spPr>
        <p:txBody>
          <a:bodyPr wrap="square">
            <a:spAutoFit/>
          </a:bodyPr>
          <a:lstStyle/>
          <a:p>
            <a:pPr marL="0" indent="0" algn="l" eaLnBrk="1" fontAlgn="auto" latinLnBrk="0" hangingPunct="1">
              <a:lnSpc>
                <a:spcPct val="150000"/>
              </a:lnSpc>
            </a:pPr>
            <a:r>
              <a:rPr lang="en-US" sz="1800" b="0">
                <a:latin typeface="微软雅黑" panose="020B0503020204020204" charset="-122"/>
                <a:ea typeface="微软雅黑" panose="020B0503020204020204" charset="-122"/>
                <a:cs typeface="微软雅黑" panose="020B0503020204020204" charset="-122"/>
              </a:rPr>
              <a:t>2.</a:t>
            </a:r>
            <a:r>
              <a:rPr lang="zh-CN" sz="1800" b="1">
                <a:latin typeface="微软雅黑" panose="020B0503020204020204" charset="-122"/>
                <a:ea typeface="微软雅黑" panose="020B0503020204020204" charset="-122"/>
                <a:cs typeface="微软雅黑" panose="020B0503020204020204" charset="-122"/>
              </a:rPr>
              <a:t>（2019·新疆建设兵团）</a:t>
            </a:r>
            <a:r>
              <a:rPr lang="zh-CN" sz="1800" b="0">
                <a:latin typeface="微软雅黑" panose="020B0503020204020204" charset="-122"/>
                <a:ea typeface="微软雅黑" panose="020B0503020204020204" charset="-122"/>
                <a:cs typeface="微软雅黑" panose="020B0503020204020204" charset="-122"/>
              </a:rPr>
              <a:t>如图所示，开关闭合后．当滑动变阻器滑片向某一方向滑动时，观察到灯泡变暗，该过程中（</a:t>
            </a:r>
            <a:r>
              <a:rPr lang="en-US" sz="1800" b="0">
                <a:latin typeface="微软雅黑" panose="020B0503020204020204" charset="-122"/>
                <a:ea typeface="微软雅黑" panose="020B0503020204020204" charset="-122"/>
                <a:cs typeface="微软雅黑" panose="020B0503020204020204" charset="-122"/>
              </a:rPr>
              <a:t>  </a:t>
            </a:r>
            <a:r>
              <a:rPr lang="zh-CN" sz="1800" b="0">
                <a:latin typeface="微软雅黑" panose="020B0503020204020204" charset="-122"/>
                <a:ea typeface="微软雅黑" panose="020B0503020204020204" charset="-122"/>
                <a:cs typeface="微软雅黑" panose="020B0503020204020204" charset="-122"/>
              </a:rPr>
              <a:t>）。</a:t>
            </a:r>
            <a:endParaRPr lang="en-US" sz="1800" b="0">
              <a:latin typeface="微软雅黑" panose="020B0503020204020204" charset="-122"/>
              <a:ea typeface="微软雅黑" panose="020B0503020204020204" charset="-122"/>
              <a:cs typeface="微软雅黑" panose="020B0503020204020204" charset="-122"/>
            </a:endParaRPr>
          </a:p>
          <a:p>
            <a:pPr marL="0" indent="0" algn="l" eaLnBrk="1" fontAlgn="auto" latinLnBrk="0" hangingPunct="1">
              <a:lnSpc>
                <a:spcPct val="150000"/>
              </a:lnSpc>
            </a:pPr>
            <a:r>
              <a:rPr lang="en-US" sz="1800" b="0">
                <a:latin typeface="微软雅黑" panose="020B0503020204020204" charset="-122"/>
                <a:ea typeface="微软雅黑" panose="020B0503020204020204" charset="-122"/>
                <a:cs typeface="微软雅黑" panose="020B0503020204020204" charset="-122"/>
              </a:rPr>
              <a:t>A</a:t>
            </a:r>
            <a:r>
              <a:rPr lang="zh-CN" sz="1800" b="0">
                <a:latin typeface="微软雅黑" panose="020B0503020204020204" charset="-122"/>
                <a:ea typeface="微软雅黑" panose="020B0503020204020204" charset="-122"/>
                <a:cs typeface="微软雅黑" panose="020B0503020204020204" charset="-122"/>
              </a:rPr>
              <a:t>．电流表示数变大，电压表示数变小；</a:t>
            </a:r>
            <a:r>
              <a:rPr lang="en-US" sz="1800" b="0">
                <a:latin typeface="微软雅黑" panose="020B0503020204020204" charset="-122"/>
                <a:ea typeface="微软雅黑" panose="020B0503020204020204" charset="-122"/>
                <a:cs typeface="微软雅黑" panose="020B0503020204020204" charset="-122"/>
              </a:rPr>
              <a:t>B</a:t>
            </a:r>
            <a:r>
              <a:rPr lang="zh-CN" sz="1800" b="0">
                <a:latin typeface="微软雅黑" panose="020B0503020204020204" charset="-122"/>
                <a:ea typeface="微软雅黑" panose="020B0503020204020204" charset="-122"/>
                <a:cs typeface="微软雅黑" panose="020B0503020204020204" charset="-122"/>
              </a:rPr>
              <a:t>．电流表示数变大，电压表示数变大；</a:t>
            </a:r>
            <a:endParaRPr lang="en-US" sz="1800" b="0">
              <a:latin typeface="微软雅黑" panose="020B0503020204020204" charset="-122"/>
              <a:ea typeface="微软雅黑" panose="020B0503020204020204" charset="-122"/>
              <a:cs typeface="微软雅黑" panose="020B0503020204020204" charset="-122"/>
            </a:endParaRPr>
          </a:p>
          <a:p>
            <a:pPr marL="0" indent="0" algn="l" eaLnBrk="1" fontAlgn="auto" latinLnBrk="0" hangingPunct="1">
              <a:lnSpc>
                <a:spcPct val="150000"/>
              </a:lnSpc>
            </a:pPr>
            <a:r>
              <a:rPr lang="en-US" sz="1800" b="0">
                <a:latin typeface="微软雅黑" panose="020B0503020204020204" charset="-122"/>
                <a:ea typeface="微软雅黑" panose="020B0503020204020204" charset="-122"/>
                <a:cs typeface="微软雅黑" panose="020B0503020204020204" charset="-122"/>
              </a:rPr>
              <a:t>C</a:t>
            </a:r>
            <a:r>
              <a:rPr lang="zh-CN" sz="1800" b="0">
                <a:latin typeface="微软雅黑" panose="020B0503020204020204" charset="-122"/>
                <a:ea typeface="微软雅黑" panose="020B0503020204020204" charset="-122"/>
                <a:cs typeface="微软雅黑" panose="020B0503020204020204" charset="-122"/>
              </a:rPr>
              <a:t>．电流表示数变小，电压表示数变小；</a:t>
            </a:r>
            <a:r>
              <a:rPr lang="en-US" sz="1800" b="0">
                <a:latin typeface="微软雅黑" panose="020B0503020204020204" charset="-122"/>
                <a:ea typeface="微软雅黑" panose="020B0503020204020204" charset="-122"/>
                <a:cs typeface="微软雅黑" panose="020B0503020204020204" charset="-122"/>
              </a:rPr>
              <a:t>D</a:t>
            </a:r>
            <a:r>
              <a:rPr lang="zh-CN" sz="1800" b="0">
                <a:latin typeface="微软雅黑" panose="020B0503020204020204" charset="-122"/>
                <a:ea typeface="微软雅黑" panose="020B0503020204020204" charset="-122"/>
                <a:cs typeface="微软雅黑" panose="020B0503020204020204" charset="-122"/>
              </a:rPr>
              <a:t>．电流表示数变小，电压表示数变大</a:t>
            </a:r>
            <a:endParaRPr lang="zh-CN" altLang="en-US" sz="1800">
              <a:latin typeface="微软雅黑" panose="020B0503020204020204" charset="-122"/>
              <a:ea typeface="微软雅黑" panose="020B0503020204020204" charset="-122"/>
              <a:cs typeface="微软雅黑" panose="020B0503020204020204" charset="-122"/>
            </a:endParaRPr>
          </a:p>
        </p:txBody>
      </p:sp>
      <p:sp>
        <p:nvSpPr>
          <p:cNvPr id="4" name="文本框 3"/>
          <p:cNvSpPr txBox="1"/>
          <p:nvPr/>
        </p:nvSpPr>
        <p:spPr>
          <a:xfrm>
            <a:off x="4049395" y="1518861"/>
            <a:ext cx="355600" cy="367938"/>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45719" tIns="45719" rIns="45719" bIns="45719" numCol="1" spcCol="38100" rtlCol="0" anchor="t" forceAA="0">
            <a:spAutoFit/>
          </a:bodyPr>
          <a:lstStyle/>
          <a:p>
            <a:pPr marL="0" marR="0" indent="0" algn="l" defTabSz="914400" rtl="0" fontAlgn="auto" latinLnBrk="1" hangingPunct="0">
              <a:lnSpc>
                <a:spcPct val="100000"/>
              </a:lnSpc>
              <a:spcBef>
                <a:spcPts val="0"/>
              </a:spcBef>
              <a:spcAft>
                <a:spcPts val="0"/>
              </a:spcAft>
              <a:buClrTx/>
              <a:buSzTx/>
              <a:buFontTx/>
              <a:buNone/>
            </a:pPr>
            <a:r>
              <a:rPr kumimoji="0" lang="en-US" altLang="zh-CN" sz="1800" b="0" i="0" u="none" strike="noStrike" cap="none" spc="0" normalizeH="0" baseline="0">
                <a:ln>
                  <a:noFill/>
                </a:ln>
                <a:solidFill>
                  <a:srgbClr val="FF0000"/>
                </a:solidFill>
                <a:effectLst>
                  <a:outerShdw blurRad="38100" dist="38100" dir="2700000" algn="tl">
                    <a:srgbClr val="000000">
                      <a:alpha val="43137"/>
                    </a:srgbClr>
                  </a:outerShdw>
                </a:effectLst>
                <a:uFillTx/>
                <a:latin typeface="微软雅黑" panose="020B0503020204020204" charset="-122"/>
                <a:ea typeface="微软雅黑" panose="020B0503020204020204" charset="-122"/>
                <a:cs typeface="Arial" panose="020B0604020202020204"/>
                <a:sym typeface="Arial" panose="020B0604020202020204"/>
              </a:rPr>
              <a:t>A</a:t>
            </a:r>
          </a:p>
        </p:txBody>
      </p:sp>
    </p:spTree>
    <p:extLst>
      <p:ext uri="{BB962C8B-B14F-4D97-AF65-F5344CB8AC3E}">
        <p14:creationId xmlns:p14="http://schemas.microsoft.com/office/powerpoint/2010/main" val="2732985889"/>
      </p:ext>
    </p:extLst>
  </p:cSld>
  <p:clrMapOvr>
    <a:masterClrMapping/>
  </p:clrMapOvr>
  <p:transition spd="med" advTm="2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000" fill="hold">
                                          <p:stCondLst>
                                            <p:cond delay="0"/>
                                          </p:stCondLst>
                                        </p:cTn>
                                        <p:tgtEl>
                                          <p:spTgt spid="3"/>
                                        </p:tgtEl>
                                        <p:attrNameLst>
                                          <p:attrName>style.visibility</p:attrName>
                                        </p:attrNameLst>
                                      </p:cBhvr>
                                      <p:to>
                                        <p:strVal val="visible"/>
                                      </p:to>
                                    </p:set>
                                    <p:animEffect transition="in" filter="checkerboard(across)">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000" fill="hold">
                                          <p:stCondLst>
                                            <p:cond delay="0"/>
                                          </p:stCondLst>
                                        </p:cTn>
                                        <p:tgtEl>
                                          <p:spTgt spid="7"/>
                                        </p:tgtEl>
                                        <p:attrNameLst>
                                          <p:attrName>style.visibility</p:attrName>
                                        </p:attrNameLst>
                                      </p:cBhvr>
                                      <p:to>
                                        <p:strVal val="visible"/>
                                      </p:to>
                                    </p:set>
                                    <p:animEffect transition="in" filter="checkerboard(across)">
                                      <p:cBhvr>
                                        <p:cTn id="12" dur="1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000" fill="hold">
                                          <p:stCondLst>
                                            <p:cond delay="0"/>
                                          </p:stCondLst>
                                        </p:cTn>
                                        <p:tgtEl>
                                          <p:spTgt spid="4"/>
                                        </p:tgtEl>
                                        <p:attrNameLst>
                                          <p:attrName>style.visibility</p:attrName>
                                        </p:attrNameLst>
                                      </p:cBhvr>
                                      <p:to>
                                        <p:strVal val="visible"/>
                                      </p:to>
                                    </p:set>
                                    <p:animEffect transition="in" filter="checkerboard(across)">
                                      <p:cBhvr>
                                        <p:cTn id="1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bldLvl="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5009"/>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4</a:t>
            </a:r>
            <a:endParaRPr kumimoji="0" lang="en-US"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sp>
        <p:nvSpPr>
          <p:cNvPr id="100" name="文本框 99"/>
          <p:cNvSpPr txBox="1"/>
          <p:nvPr/>
        </p:nvSpPr>
        <p:spPr>
          <a:xfrm>
            <a:off x="2743201" y="435415"/>
            <a:ext cx="2536825"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考点三：变阻器</a:t>
            </a:r>
            <a:endParaRPr lang="en-US" altLang="zh-CN" sz="2000">
              <a:solidFill>
                <a:srgbClr val="0000FF"/>
              </a:solidFill>
              <a:latin typeface="微软雅黑" panose="020B0503020204020204" charset="-122"/>
              <a:ea typeface="微软雅黑" panose="020B0503020204020204" charset="-122"/>
            </a:endParaRPr>
          </a:p>
        </p:txBody>
      </p:sp>
      <p:pic>
        <p:nvPicPr>
          <p:cNvPr id="2" name="图片 -2147482617"/>
          <p:cNvPicPr>
            <a:picLocks noChangeAspect="1"/>
          </p:cNvPicPr>
          <p:nvPr/>
        </p:nvPicPr>
        <p:blipFill>
          <a:blip r:embed="rId2"/>
          <a:stretch>
            <a:fillRect/>
          </a:stretch>
        </p:blipFill>
        <p:spPr>
          <a:xfrm>
            <a:off x="1093470" y="184606"/>
            <a:ext cx="1607820" cy="649303"/>
          </a:xfrm>
          <a:prstGeom prst="rect">
            <a:avLst/>
          </a:prstGeom>
          <a:noFill/>
          <a:ln w="9525">
            <a:noFill/>
          </a:ln>
        </p:spPr>
      </p:pic>
      <p:sp>
        <p:nvSpPr>
          <p:cNvPr id="4" name="文本框 3"/>
          <p:cNvSpPr txBox="1"/>
          <p:nvPr/>
        </p:nvSpPr>
        <p:spPr>
          <a:xfrm>
            <a:off x="1460500" y="1659543"/>
            <a:ext cx="355600" cy="367938"/>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45719" tIns="45719" rIns="45719" bIns="45719" numCol="1" spcCol="38100" rtlCol="0" anchor="t" forceAA="0">
            <a:spAutoFit/>
          </a:bodyPr>
          <a:lstStyle/>
          <a:p>
            <a:pPr marL="0" marR="0" indent="0" algn="l" defTabSz="914400" rtl="0" fontAlgn="auto" latinLnBrk="1" hangingPunct="0">
              <a:lnSpc>
                <a:spcPct val="100000"/>
              </a:lnSpc>
              <a:spcBef>
                <a:spcPts val="0"/>
              </a:spcBef>
              <a:spcAft>
                <a:spcPts val="0"/>
              </a:spcAft>
              <a:buClrTx/>
              <a:buSzTx/>
              <a:buFontTx/>
              <a:buNone/>
            </a:pPr>
            <a:r>
              <a:rPr kumimoji="0" lang="en-US" altLang="zh-CN" sz="1800" b="0" i="0" u="none" strike="noStrike" cap="none" spc="0" normalizeH="0" baseline="0">
                <a:ln>
                  <a:noFill/>
                </a:ln>
                <a:solidFill>
                  <a:srgbClr val="FF0000"/>
                </a:solidFill>
                <a:effectLst>
                  <a:outerShdw blurRad="38100" dist="38100" dir="2700000" algn="tl">
                    <a:srgbClr val="000000">
                      <a:alpha val="43137"/>
                    </a:srgbClr>
                  </a:outerShdw>
                </a:effectLst>
                <a:uFillTx/>
                <a:latin typeface="微软雅黑" panose="020B0503020204020204" charset="-122"/>
                <a:ea typeface="微软雅黑" panose="020B0503020204020204" charset="-122"/>
                <a:cs typeface="Arial" panose="020B0604020202020204"/>
                <a:sym typeface="Arial" panose="020B0604020202020204"/>
              </a:rPr>
              <a:t>C</a:t>
            </a:r>
          </a:p>
        </p:txBody>
      </p:sp>
      <p:sp>
        <p:nvSpPr>
          <p:cNvPr id="9" name="文本框 8"/>
          <p:cNvSpPr txBox="1"/>
          <p:nvPr/>
        </p:nvSpPr>
        <p:spPr>
          <a:xfrm>
            <a:off x="283846" y="1116547"/>
            <a:ext cx="8513445" cy="924302"/>
          </a:xfrm>
          <a:prstGeom prst="rect">
            <a:avLst/>
          </a:prstGeom>
          <a:noFill/>
          <a:ln w="9525">
            <a:noFill/>
          </a:ln>
        </p:spPr>
        <p:txBody>
          <a:bodyPr wrap="square">
            <a:spAutoFit/>
          </a:bodyPr>
          <a:lstStyle/>
          <a:p>
            <a:pPr marL="0" indent="0" algn="l" eaLnBrk="1" fontAlgn="auto" latinLnBrk="0" hangingPunct="1">
              <a:lnSpc>
                <a:spcPct val="150000"/>
              </a:lnSpc>
            </a:pPr>
            <a:r>
              <a:rPr lang="en-US" sz="1800" b="0">
                <a:latin typeface="微软雅黑" panose="020B0503020204020204" charset="-122"/>
                <a:ea typeface="微软雅黑" panose="020B0503020204020204" charset="-122"/>
                <a:cs typeface="微软雅黑" panose="020B0503020204020204" charset="-122"/>
              </a:rPr>
              <a:t>3.</a:t>
            </a:r>
            <a:r>
              <a:rPr lang="zh-CN" sz="1800" b="1">
                <a:latin typeface="微软雅黑" panose="020B0503020204020204" charset="-122"/>
                <a:ea typeface="微软雅黑" panose="020B0503020204020204" charset="-122"/>
                <a:cs typeface="微软雅黑" panose="020B0503020204020204" charset="-122"/>
              </a:rPr>
              <a:t>（2019·菏泽）</a:t>
            </a:r>
            <a:r>
              <a:rPr lang="zh-CN" sz="1800" b="0">
                <a:latin typeface="微软雅黑" panose="020B0503020204020204" charset="-122"/>
                <a:ea typeface="微软雅黑" panose="020B0503020204020204" charset="-122"/>
                <a:cs typeface="微软雅黑" panose="020B0503020204020204" charset="-122"/>
              </a:rPr>
              <a:t>当滑动变阻器的滑片向b端滑动时，下列四种接法中，变阻器阻值变大的是（  ）。</a:t>
            </a:r>
            <a:endParaRPr lang="en-US" altLang="zh-CN" sz="1800" b="0">
              <a:latin typeface="微软雅黑" panose="020B0503020204020204" charset="-122"/>
              <a:ea typeface="微软雅黑" panose="020B0503020204020204" charset="-122"/>
              <a:cs typeface="微软雅黑" panose="020B0503020204020204" charset="-122"/>
            </a:endParaRPr>
          </a:p>
        </p:txBody>
      </p:sp>
      <p:pic>
        <p:nvPicPr>
          <p:cNvPr id="3" name="图片 -2147481811"/>
          <p:cNvPicPr>
            <a:picLocks noChangeAspect="1"/>
          </p:cNvPicPr>
          <p:nvPr/>
        </p:nvPicPr>
        <p:blipFill>
          <a:blip r:embed="rId3"/>
          <a:stretch>
            <a:fillRect/>
          </a:stretch>
        </p:blipFill>
        <p:spPr>
          <a:xfrm>
            <a:off x="1093470" y="2393510"/>
            <a:ext cx="7374890" cy="1727656"/>
          </a:xfrm>
          <a:prstGeom prst="rect">
            <a:avLst/>
          </a:prstGeom>
          <a:noFill/>
          <a:ln w="9525">
            <a:noFill/>
          </a:ln>
        </p:spPr>
      </p:pic>
    </p:spTree>
    <p:extLst>
      <p:ext uri="{BB962C8B-B14F-4D97-AF65-F5344CB8AC3E}">
        <p14:creationId xmlns:p14="http://schemas.microsoft.com/office/powerpoint/2010/main" val="2171761687"/>
      </p:ext>
    </p:extLst>
  </p:cSld>
  <p:clrMapOvr>
    <a:masterClrMapping/>
  </p:clrMapOvr>
  <p:transition spd="med" advTm="2000"/>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5009"/>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4</a:t>
            </a:r>
            <a:endParaRPr kumimoji="0" lang="en-US"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sp>
        <p:nvSpPr>
          <p:cNvPr id="100" name="文本框 99"/>
          <p:cNvSpPr txBox="1"/>
          <p:nvPr/>
        </p:nvSpPr>
        <p:spPr>
          <a:xfrm>
            <a:off x="2743201" y="435415"/>
            <a:ext cx="2536825"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考点三：变阻器</a:t>
            </a:r>
            <a:endParaRPr lang="en-US" altLang="zh-CN" sz="2000">
              <a:solidFill>
                <a:srgbClr val="0000FF"/>
              </a:solidFill>
              <a:latin typeface="微软雅黑" panose="020B0503020204020204" charset="-122"/>
              <a:ea typeface="微软雅黑" panose="020B0503020204020204" charset="-122"/>
            </a:endParaRPr>
          </a:p>
        </p:txBody>
      </p:sp>
      <p:pic>
        <p:nvPicPr>
          <p:cNvPr id="2" name="图片 -2147482617"/>
          <p:cNvPicPr>
            <a:picLocks noChangeAspect="1"/>
          </p:cNvPicPr>
          <p:nvPr/>
        </p:nvPicPr>
        <p:blipFill>
          <a:blip r:embed="rId2"/>
          <a:stretch>
            <a:fillRect/>
          </a:stretch>
        </p:blipFill>
        <p:spPr>
          <a:xfrm>
            <a:off x="1093470" y="184606"/>
            <a:ext cx="1607820" cy="649303"/>
          </a:xfrm>
          <a:prstGeom prst="rect">
            <a:avLst/>
          </a:prstGeom>
          <a:noFill/>
          <a:ln w="9525">
            <a:noFill/>
          </a:ln>
        </p:spPr>
      </p:pic>
      <p:sp>
        <p:nvSpPr>
          <p:cNvPr id="4" name="文本框 3"/>
          <p:cNvSpPr txBox="1"/>
          <p:nvPr/>
        </p:nvSpPr>
        <p:spPr>
          <a:xfrm>
            <a:off x="3549015" y="1740387"/>
            <a:ext cx="355600" cy="367938"/>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45719" tIns="45719" rIns="45719" bIns="45719" numCol="1" spcCol="38100" rtlCol="0" anchor="t" forceAA="0">
            <a:spAutoFit/>
          </a:bodyPr>
          <a:lstStyle/>
          <a:p>
            <a:pPr marL="0" marR="0" indent="0" algn="l" defTabSz="914400" rtl="0" fontAlgn="auto" latinLnBrk="1" hangingPunct="0">
              <a:lnSpc>
                <a:spcPct val="100000"/>
              </a:lnSpc>
              <a:spcBef>
                <a:spcPts val="0"/>
              </a:spcBef>
              <a:spcAft>
                <a:spcPts val="0"/>
              </a:spcAft>
              <a:buClrTx/>
              <a:buSzTx/>
              <a:buFontTx/>
              <a:buNone/>
            </a:pPr>
            <a:r>
              <a:rPr kumimoji="0" lang="en-US" altLang="zh-CN" sz="1800" b="0" i="0" u="none" strike="noStrike" cap="none" spc="0" normalizeH="0" baseline="0">
                <a:ln>
                  <a:noFill/>
                </a:ln>
                <a:solidFill>
                  <a:srgbClr val="FF0000"/>
                </a:solidFill>
                <a:effectLst>
                  <a:outerShdw blurRad="38100" dist="38100" dir="2700000" algn="tl">
                    <a:srgbClr val="000000">
                      <a:alpha val="43137"/>
                    </a:srgbClr>
                  </a:outerShdw>
                </a:effectLst>
                <a:uFillTx/>
                <a:latin typeface="微软雅黑" panose="020B0503020204020204" charset="-122"/>
                <a:ea typeface="微软雅黑" panose="020B0503020204020204" charset="-122"/>
                <a:cs typeface="Arial" panose="020B0604020202020204"/>
                <a:sym typeface="Arial" panose="020B0604020202020204"/>
              </a:rPr>
              <a:t>A</a:t>
            </a:r>
          </a:p>
        </p:txBody>
      </p:sp>
      <p:sp>
        <p:nvSpPr>
          <p:cNvPr id="7" name="文本框 6"/>
          <p:cNvSpPr txBox="1"/>
          <p:nvPr/>
        </p:nvSpPr>
        <p:spPr>
          <a:xfrm>
            <a:off x="327025" y="1184024"/>
            <a:ext cx="8591550" cy="924302"/>
          </a:xfrm>
          <a:prstGeom prst="rect">
            <a:avLst/>
          </a:prstGeom>
          <a:noFill/>
          <a:ln w="9525">
            <a:noFill/>
          </a:ln>
        </p:spPr>
        <p:txBody>
          <a:bodyPr wrap="square">
            <a:spAutoFit/>
          </a:bodyPr>
          <a:lstStyle/>
          <a:p>
            <a:pPr marL="0" indent="0" algn="l" eaLnBrk="1" fontAlgn="auto" latinLnBrk="0" hangingPunct="1">
              <a:lnSpc>
                <a:spcPct val="150000"/>
              </a:lnSpc>
            </a:pPr>
            <a:r>
              <a:rPr lang="en-US" sz="1800" b="0">
                <a:latin typeface="微软雅黑" panose="020B0503020204020204" charset="-122"/>
                <a:ea typeface="微软雅黑" panose="020B0503020204020204" charset="-122"/>
                <a:cs typeface="微软雅黑" panose="020B0503020204020204" charset="-122"/>
              </a:rPr>
              <a:t>4.</a:t>
            </a:r>
            <a:r>
              <a:rPr lang="zh-CN" sz="1800" b="1">
                <a:latin typeface="微软雅黑" panose="020B0503020204020204" charset="-122"/>
                <a:ea typeface="微软雅黑" panose="020B0503020204020204" charset="-122"/>
                <a:cs typeface="微软雅黑" panose="020B0503020204020204" charset="-122"/>
              </a:rPr>
              <a:t>（2019·天津）</a:t>
            </a:r>
            <a:r>
              <a:rPr lang="zh-CN" sz="1800" b="0">
                <a:latin typeface="微软雅黑" panose="020B0503020204020204" charset="-122"/>
                <a:ea typeface="微软雅黑" panose="020B0503020204020204" charset="-122"/>
                <a:cs typeface="微软雅黑" panose="020B0503020204020204" charset="-122"/>
              </a:rPr>
              <a:t>如图是滑动变阻器的结构和连入电路的示意图，当滑片</a:t>
            </a:r>
            <a:r>
              <a:rPr lang="en-US" sz="1800" b="0" i="1">
                <a:latin typeface="微软雅黑" panose="020B0503020204020204" charset="-122"/>
                <a:ea typeface="微软雅黑" panose="020B0503020204020204" charset="-122"/>
                <a:cs typeface="微软雅黑" panose="020B0503020204020204" charset="-122"/>
              </a:rPr>
              <a:t>P</a:t>
            </a:r>
            <a:r>
              <a:rPr lang="zh-CN" sz="1800" b="0">
                <a:latin typeface="微软雅黑" panose="020B0503020204020204" charset="-122"/>
                <a:ea typeface="微软雅黑" panose="020B0503020204020204" charset="-122"/>
                <a:cs typeface="微软雅黑" panose="020B0503020204020204" charset="-122"/>
              </a:rPr>
              <a:t>向左滑动时，连入电路的电阻变小的是（</a:t>
            </a:r>
            <a:r>
              <a:rPr lang="en-US" sz="1800" b="0">
                <a:latin typeface="微软雅黑" panose="020B0503020204020204" charset="-122"/>
                <a:ea typeface="微软雅黑" panose="020B0503020204020204" charset="-122"/>
                <a:cs typeface="微软雅黑" panose="020B0503020204020204" charset="-122"/>
              </a:rPr>
              <a:t>  </a:t>
            </a:r>
            <a:r>
              <a:rPr lang="zh-CN" sz="1800" b="0">
                <a:latin typeface="微软雅黑" panose="020B0503020204020204" charset="-122"/>
                <a:ea typeface="微软雅黑" panose="020B0503020204020204" charset="-122"/>
                <a:cs typeface="微软雅黑" panose="020B0503020204020204" charset="-122"/>
              </a:rPr>
              <a:t>）。</a:t>
            </a:r>
            <a:endParaRPr lang="zh-CN" altLang="en-US" sz="1800">
              <a:latin typeface="微软雅黑" panose="020B0503020204020204" charset="-122"/>
              <a:ea typeface="微软雅黑" panose="020B0503020204020204" charset="-122"/>
              <a:cs typeface="微软雅黑" panose="020B0503020204020204" charset="-122"/>
            </a:endParaRPr>
          </a:p>
        </p:txBody>
      </p:sp>
      <p:pic>
        <p:nvPicPr>
          <p:cNvPr id="3" name="图片 -2147481810"/>
          <p:cNvPicPr>
            <a:picLocks noChangeAspect="1"/>
          </p:cNvPicPr>
          <p:nvPr/>
        </p:nvPicPr>
        <p:blipFill>
          <a:blip r:embed="rId3"/>
          <a:stretch>
            <a:fillRect/>
          </a:stretch>
        </p:blipFill>
        <p:spPr>
          <a:xfrm>
            <a:off x="589280" y="2247098"/>
            <a:ext cx="7987030" cy="1195482"/>
          </a:xfrm>
          <a:prstGeom prst="rect">
            <a:avLst/>
          </a:prstGeom>
          <a:noFill/>
          <a:ln w="9525">
            <a:noFill/>
          </a:ln>
        </p:spPr>
      </p:pic>
    </p:spTree>
    <p:extLst>
      <p:ext uri="{BB962C8B-B14F-4D97-AF65-F5344CB8AC3E}">
        <p14:creationId xmlns:p14="http://schemas.microsoft.com/office/powerpoint/2010/main" val="32601420"/>
      </p:ext>
    </p:extLst>
  </p:cSld>
  <p:clrMapOvr>
    <a:masterClrMapping/>
  </p:clrMapOvr>
  <p:transition spd="med" advTm="2000"/>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5009"/>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4</a:t>
            </a:r>
            <a:endParaRPr kumimoji="0" lang="en-US"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sp>
        <p:nvSpPr>
          <p:cNvPr id="100" name="文本框 99"/>
          <p:cNvSpPr txBox="1"/>
          <p:nvPr/>
        </p:nvSpPr>
        <p:spPr>
          <a:xfrm>
            <a:off x="2743201" y="435415"/>
            <a:ext cx="2536825"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考点三：变阻器</a:t>
            </a:r>
            <a:endParaRPr lang="en-US" altLang="zh-CN" sz="2000">
              <a:solidFill>
                <a:srgbClr val="0000FF"/>
              </a:solidFill>
              <a:latin typeface="微软雅黑" panose="020B0503020204020204" charset="-122"/>
              <a:ea typeface="微软雅黑" panose="020B0503020204020204" charset="-122"/>
            </a:endParaRPr>
          </a:p>
        </p:txBody>
      </p:sp>
      <p:pic>
        <p:nvPicPr>
          <p:cNvPr id="2" name="图片 -2147482617"/>
          <p:cNvPicPr>
            <a:picLocks noChangeAspect="1"/>
          </p:cNvPicPr>
          <p:nvPr/>
        </p:nvPicPr>
        <p:blipFill>
          <a:blip r:embed="rId2"/>
          <a:stretch>
            <a:fillRect/>
          </a:stretch>
        </p:blipFill>
        <p:spPr>
          <a:xfrm>
            <a:off x="1093470" y="184606"/>
            <a:ext cx="1607820" cy="649303"/>
          </a:xfrm>
          <a:prstGeom prst="rect">
            <a:avLst/>
          </a:prstGeom>
          <a:noFill/>
          <a:ln w="9525">
            <a:noFill/>
          </a:ln>
        </p:spPr>
      </p:pic>
      <p:sp>
        <p:nvSpPr>
          <p:cNvPr id="4" name="文本框 3"/>
          <p:cNvSpPr txBox="1"/>
          <p:nvPr/>
        </p:nvSpPr>
        <p:spPr>
          <a:xfrm>
            <a:off x="5927090" y="1689462"/>
            <a:ext cx="355600" cy="367938"/>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45719" tIns="45719" rIns="45719" bIns="45719" numCol="1" spcCol="38100" rtlCol="0" anchor="t" forceAA="0">
            <a:spAutoFit/>
          </a:bodyPr>
          <a:lstStyle/>
          <a:p>
            <a:pPr marL="0" marR="0" indent="0" algn="l" defTabSz="914400" rtl="0" fontAlgn="auto" latinLnBrk="1" hangingPunct="0">
              <a:lnSpc>
                <a:spcPct val="100000"/>
              </a:lnSpc>
              <a:spcBef>
                <a:spcPts val="0"/>
              </a:spcBef>
              <a:spcAft>
                <a:spcPts val="0"/>
              </a:spcAft>
              <a:buClrTx/>
              <a:buSzTx/>
              <a:buFontTx/>
              <a:buNone/>
            </a:pPr>
            <a:r>
              <a:rPr kumimoji="0" lang="en-US" altLang="zh-CN" sz="1800" b="0" i="0" u="none" strike="noStrike" cap="none" spc="0" normalizeH="0" baseline="0">
                <a:ln>
                  <a:noFill/>
                </a:ln>
                <a:solidFill>
                  <a:srgbClr val="FF0000"/>
                </a:solidFill>
                <a:effectLst>
                  <a:outerShdw blurRad="38100" dist="38100" dir="2700000" algn="tl">
                    <a:srgbClr val="000000">
                      <a:alpha val="43137"/>
                    </a:srgbClr>
                  </a:outerShdw>
                </a:effectLst>
                <a:uFillTx/>
                <a:latin typeface="微软雅黑" panose="020B0503020204020204" charset="-122"/>
                <a:ea typeface="微软雅黑" panose="020B0503020204020204" charset="-122"/>
                <a:cs typeface="Arial" panose="020B0604020202020204"/>
                <a:sym typeface="Arial" panose="020B0604020202020204"/>
              </a:rPr>
              <a:t>A</a:t>
            </a:r>
          </a:p>
        </p:txBody>
      </p:sp>
      <p:sp>
        <p:nvSpPr>
          <p:cNvPr id="9" name="文本框 8"/>
          <p:cNvSpPr txBox="1"/>
          <p:nvPr/>
        </p:nvSpPr>
        <p:spPr>
          <a:xfrm>
            <a:off x="327025" y="1139464"/>
            <a:ext cx="8634730" cy="1757575"/>
          </a:xfrm>
          <a:prstGeom prst="rect">
            <a:avLst/>
          </a:prstGeom>
          <a:noFill/>
          <a:ln w="9525">
            <a:noFill/>
          </a:ln>
        </p:spPr>
        <p:txBody>
          <a:bodyPr wrap="square">
            <a:spAutoFit/>
          </a:bodyPr>
          <a:lstStyle/>
          <a:p>
            <a:pPr marL="0" indent="0" algn="l" eaLnBrk="1" fontAlgn="auto" latinLnBrk="0" hangingPunct="1">
              <a:lnSpc>
                <a:spcPct val="150000"/>
              </a:lnSpc>
            </a:pPr>
            <a:r>
              <a:rPr lang="en-US" sz="1800" b="0">
                <a:latin typeface="微软雅黑" panose="020B0503020204020204" charset="-122"/>
                <a:ea typeface="微软雅黑" panose="020B0503020204020204" charset="-122"/>
                <a:cs typeface="微软雅黑" panose="020B0503020204020204" charset="-122"/>
              </a:rPr>
              <a:t>5.</a:t>
            </a:r>
            <a:r>
              <a:rPr lang="zh-CN" sz="1800" b="1">
                <a:latin typeface="微软雅黑" panose="020B0503020204020204" charset="-122"/>
                <a:ea typeface="微软雅黑" panose="020B0503020204020204" charset="-122"/>
                <a:cs typeface="微软雅黑" panose="020B0503020204020204" charset="-122"/>
              </a:rPr>
              <a:t>（2018·舟山）</a:t>
            </a:r>
            <a:r>
              <a:rPr lang="zh-CN" sz="1800" b="0">
                <a:latin typeface="微软雅黑" panose="020B0503020204020204" charset="-122"/>
                <a:ea typeface="微软雅黑" panose="020B0503020204020204" charset="-122"/>
                <a:cs typeface="微软雅黑" panose="020B0503020204020204" charset="-122"/>
              </a:rPr>
              <a:t>如图是未连接完整的电路，若要求闭合开关后，滑动变阻器的滑片P向左移动时，灯泡变亮。则下列接法符合要求的是（　　）。</a:t>
            </a:r>
          </a:p>
          <a:p>
            <a:pPr marL="0" indent="0" algn="l" eaLnBrk="1" fontAlgn="auto" latinLnBrk="0" hangingPunct="1">
              <a:lnSpc>
                <a:spcPct val="150000"/>
              </a:lnSpc>
            </a:pPr>
            <a:r>
              <a:rPr lang="zh-CN" altLang="en-US" sz="1800">
                <a:latin typeface="微软雅黑" panose="020B0503020204020204" charset="-122"/>
                <a:ea typeface="微软雅黑" panose="020B0503020204020204" charset="-122"/>
                <a:cs typeface="微软雅黑" panose="020B0503020204020204" charset="-122"/>
              </a:rPr>
              <a:t>A．M接A，N接D	   B．M接B，N接C	  </a:t>
            </a:r>
          </a:p>
          <a:p>
            <a:pPr marL="0" indent="0" algn="l" eaLnBrk="1" fontAlgn="auto" latinLnBrk="0" hangingPunct="1">
              <a:lnSpc>
                <a:spcPct val="150000"/>
              </a:lnSpc>
            </a:pPr>
            <a:r>
              <a:rPr lang="zh-CN" altLang="en-US" sz="1800">
                <a:latin typeface="微软雅黑" panose="020B0503020204020204" charset="-122"/>
                <a:ea typeface="微软雅黑" panose="020B0503020204020204" charset="-122"/>
                <a:cs typeface="微软雅黑" panose="020B0503020204020204" charset="-122"/>
              </a:rPr>
              <a:t>C．M接A，N接B	   D．M接C，N接D</a:t>
            </a:r>
          </a:p>
        </p:txBody>
      </p:sp>
      <p:pic>
        <p:nvPicPr>
          <p:cNvPr id="3" name="图片 -2147481815"/>
          <p:cNvPicPr>
            <a:picLocks noChangeAspect="1"/>
          </p:cNvPicPr>
          <p:nvPr/>
        </p:nvPicPr>
        <p:blipFill>
          <a:blip r:embed="rId3"/>
          <a:stretch>
            <a:fillRect/>
          </a:stretch>
        </p:blipFill>
        <p:spPr>
          <a:xfrm>
            <a:off x="4961891" y="2291023"/>
            <a:ext cx="3513455" cy="1674820"/>
          </a:xfrm>
          <a:prstGeom prst="rect">
            <a:avLst/>
          </a:prstGeom>
          <a:noFill/>
          <a:ln w="9525">
            <a:noFill/>
          </a:ln>
        </p:spPr>
      </p:pic>
    </p:spTree>
    <p:extLst>
      <p:ext uri="{BB962C8B-B14F-4D97-AF65-F5344CB8AC3E}">
        <p14:creationId xmlns:p14="http://schemas.microsoft.com/office/powerpoint/2010/main" val="1167230420"/>
      </p:ext>
    </p:extLst>
  </p:cSld>
  <p:clrMapOvr>
    <a:masterClrMapping/>
  </p:clrMapOvr>
  <p:transition spd="med" advTm="2000"/>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6222"/>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altLang="zh-CN" sz="3200" b="0" i="0" u="none" strike="noStrike" kern="0" cap="none" spc="0" normalizeH="0" baseline="0" noProof="0" dirty="0" smtClean="0">
                <a:ln>
                  <a:noFill/>
                </a:ln>
                <a:solidFill>
                  <a:srgbClr val="FFFFFF"/>
                </a:solidFill>
                <a:effectLst/>
                <a:uLnTx/>
                <a:uFillTx/>
                <a:latin typeface="+mn-lt"/>
                <a:ea typeface="方正舒体" panose="02010601030101010101" pitchFamily="2" charset="-122"/>
                <a:sym typeface="微软雅黑" panose="020B0503020204020204" charset="-122"/>
              </a:rPr>
              <a:t>2</a:t>
            </a:r>
            <a:endParaRPr kumimoji="0" sz="3200" b="0" i="0" u="none" strike="noStrike" kern="0" cap="none" spc="0" normalizeH="0" baseline="0" noProof="0" dirty="0">
              <a:ln>
                <a:noFill/>
              </a:ln>
              <a:solidFill>
                <a:srgbClr val="FFFFFF"/>
              </a:solidFill>
              <a:effectLst/>
              <a:uLnTx/>
              <a:uFillTx/>
              <a:latin typeface="+mn-lt"/>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pic>
        <p:nvPicPr>
          <p:cNvPr id="2" name="图片 -2147482598"/>
          <p:cNvPicPr>
            <a:picLocks noChangeAspect="1"/>
          </p:cNvPicPr>
          <p:nvPr/>
        </p:nvPicPr>
        <p:blipFill>
          <a:blip r:embed="rId2"/>
          <a:stretch>
            <a:fillRect/>
          </a:stretch>
        </p:blipFill>
        <p:spPr>
          <a:xfrm>
            <a:off x="1168401" y="208160"/>
            <a:ext cx="1550035" cy="625750"/>
          </a:xfrm>
          <a:prstGeom prst="rect">
            <a:avLst/>
          </a:prstGeom>
          <a:noFill/>
          <a:ln w="9525">
            <a:noFill/>
          </a:ln>
        </p:spPr>
      </p:pic>
      <p:sp>
        <p:nvSpPr>
          <p:cNvPr id="100" name="文本框 99"/>
          <p:cNvSpPr txBox="1"/>
          <p:nvPr/>
        </p:nvSpPr>
        <p:spPr>
          <a:xfrm>
            <a:off x="3016251" y="450056"/>
            <a:ext cx="1791335" cy="369212"/>
          </a:xfrm>
          <a:prstGeom prst="rect">
            <a:avLst/>
          </a:prstGeom>
          <a:noFill/>
          <a:ln w="9525">
            <a:noFill/>
          </a:ln>
        </p:spPr>
        <p:txBody>
          <a:bodyPr wrap="square">
            <a:spAutoFit/>
          </a:bodyPr>
          <a:lstStyle/>
          <a:p>
            <a:pPr marL="0" indent="0" algn="l" eaLnBrk="1" fontAlgn="auto" latinLnBrk="0" hangingPunct="1"/>
            <a:r>
              <a:rPr lang="zh-CN" sz="1800" b="1">
                <a:solidFill>
                  <a:srgbClr val="0000FF"/>
                </a:solidFill>
                <a:latin typeface="微软雅黑" panose="020B0503020204020204" charset="-122"/>
                <a:ea typeface="微软雅黑" panose="020B0503020204020204" charset="-122"/>
              </a:rPr>
              <a:t>一、电压</a:t>
            </a:r>
          </a:p>
        </p:txBody>
      </p:sp>
      <p:sp>
        <p:nvSpPr>
          <p:cNvPr id="7" name="文本框 6"/>
          <p:cNvSpPr txBox="1"/>
          <p:nvPr/>
        </p:nvSpPr>
        <p:spPr>
          <a:xfrm>
            <a:off x="327026" y="1000691"/>
            <a:ext cx="8813165" cy="3840438"/>
          </a:xfrm>
          <a:prstGeom prst="rect">
            <a:avLst/>
          </a:prstGeom>
          <a:noFill/>
          <a:ln w="9525">
            <a:noFill/>
          </a:ln>
        </p:spPr>
        <p:txBody>
          <a:bodyPr wrap="square">
            <a:spAutoFit/>
          </a:bodyPr>
          <a:lstStyle/>
          <a:p>
            <a:pPr marL="0" indent="0" algn="l" eaLnBrk="1" fontAlgn="auto" latinLnBrk="0" hangingPunct="1">
              <a:lnSpc>
                <a:spcPct val="150000"/>
              </a:lnSpc>
            </a:pPr>
            <a:r>
              <a:rPr lang="zh-CN" sz="1800" b="0">
                <a:latin typeface="微软雅黑" panose="020B0503020204020204" charset="-122"/>
                <a:ea typeface="微软雅黑" panose="020B0503020204020204" charset="-122"/>
                <a:cs typeface="微软雅黑" panose="020B0503020204020204" charset="-122"/>
              </a:rPr>
              <a:t>3.电压测量（如图（3）所示）：（1）测量仪器：电压表，符号是</a:t>
            </a:r>
            <a:r>
              <a:rPr lang="en-US" sz="1800" b="0">
                <a:latin typeface="微软雅黑" panose="020B0503020204020204" charset="-122"/>
                <a:ea typeface="微软雅黑" panose="020B0503020204020204" charset="-122"/>
                <a:cs typeface="微软雅黑" panose="020B0503020204020204" charset="-122"/>
              </a:rPr>
              <a:t>V</a:t>
            </a:r>
            <a:r>
              <a:rPr lang="zh-CN" sz="1800" b="0">
                <a:latin typeface="微软雅黑" panose="020B0503020204020204" charset="-122"/>
                <a:ea typeface="微软雅黑" panose="020B0503020204020204" charset="-122"/>
                <a:cs typeface="微软雅黑" panose="020B0503020204020204" charset="-122"/>
              </a:rPr>
              <a:t>；</a:t>
            </a:r>
          </a:p>
          <a:p>
            <a:pPr marL="0" indent="0" algn="l" eaLnBrk="1" fontAlgn="auto" latinLnBrk="0" hangingPunct="1">
              <a:lnSpc>
                <a:spcPct val="150000"/>
              </a:lnSpc>
            </a:pPr>
            <a:r>
              <a:rPr lang="zh-CN" sz="1800" b="0">
                <a:latin typeface="微软雅黑" panose="020B0503020204020204" charset="-122"/>
                <a:ea typeface="微软雅黑" panose="020B0503020204020204" charset="-122"/>
                <a:cs typeface="微软雅黑" panose="020B0503020204020204" charset="-122"/>
              </a:rPr>
              <a:t>（2）读数时，看清接线柱上标的</a:t>
            </a:r>
            <a:r>
              <a:rPr lang="zh-CN" sz="1800" b="0" u="sng">
                <a:solidFill>
                  <a:srgbClr val="FF0000"/>
                </a:solidFill>
                <a:uFill>
                  <a:solidFill>
                    <a:srgbClr val="000000"/>
                  </a:solidFill>
                </a:uFill>
                <a:latin typeface="微软雅黑" panose="020B0503020204020204" charset="-122"/>
                <a:ea typeface="微软雅黑" panose="020B0503020204020204" charset="-122"/>
                <a:cs typeface="微软雅黑" panose="020B0503020204020204" charset="-122"/>
              </a:rPr>
              <a:t>量程</a:t>
            </a:r>
            <a:r>
              <a:rPr lang="zh-CN" sz="1800" b="0">
                <a:solidFill>
                  <a:srgbClr val="000000"/>
                </a:solidFill>
                <a:latin typeface="微软雅黑" panose="020B0503020204020204" charset="-122"/>
                <a:ea typeface="微软雅黑" panose="020B0503020204020204" charset="-122"/>
                <a:cs typeface="微软雅黑" panose="020B0503020204020204" charset="-122"/>
              </a:rPr>
              <a:t>（3V、15V两个量程）</a:t>
            </a:r>
            <a:r>
              <a:rPr lang="zh-CN" sz="1800" b="0">
                <a:latin typeface="微软雅黑" panose="020B0503020204020204" charset="-122"/>
                <a:ea typeface="微软雅黑" panose="020B0503020204020204" charset="-122"/>
                <a:cs typeface="微软雅黑" panose="020B0503020204020204" charset="-122"/>
              </a:rPr>
              <a:t>、</a:t>
            </a:r>
            <a:r>
              <a:rPr lang="zh-CN" sz="1800" b="0" u="sng">
                <a:solidFill>
                  <a:srgbClr val="FF0000"/>
                </a:solidFill>
                <a:uFill>
                  <a:solidFill>
                    <a:srgbClr val="000000"/>
                  </a:solidFill>
                </a:uFill>
                <a:latin typeface="微软雅黑" panose="020B0503020204020204" charset="-122"/>
                <a:ea typeface="微软雅黑" panose="020B0503020204020204" charset="-122"/>
                <a:cs typeface="微软雅黑" panose="020B0503020204020204" charset="-122"/>
              </a:rPr>
              <a:t>分度值</a:t>
            </a:r>
            <a:r>
              <a:rPr lang="zh-CN" sz="1800" b="0" u="sng">
                <a:solidFill>
                  <a:srgbClr val="000000"/>
                </a:solidFill>
                <a:latin typeface="微软雅黑" panose="020B0503020204020204" charset="-122"/>
                <a:ea typeface="微软雅黑" panose="020B0503020204020204" charset="-122"/>
                <a:cs typeface="微软雅黑" panose="020B0503020204020204" charset="-122"/>
              </a:rPr>
              <a:t>（</a:t>
            </a:r>
            <a:r>
              <a:rPr lang="zh-CN" sz="1800" b="0">
                <a:solidFill>
                  <a:srgbClr val="000000"/>
                </a:solidFill>
                <a:latin typeface="微软雅黑" panose="020B0503020204020204" charset="-122"/>
                <a:ea typeface="微软雅黑" panose="020B0503020204020204" charset="-122"/>
                <a:cs typeface="微软雅黑" panose="020B0503020204020204" charset="-122"/>
              </a:rPr>
              <a:t>3V量程分度值是0.1V,15V路程分度值是0.5V）；</a:t>
            </a:r>
          </a:p>
          <a:p>
            <a:pPr marL="0" indent="0" algn="l" eaLnBrk="1" fontAlgn="auto" latinLnBrk="0" hangingPunct="1">
              <a:lnSpc>
                <a:spcPct val="150000"/>
              </a:lnSpc>
            </a:pPr>
            <a:r>
              <a:rPr lang="zh-CN" sz="1800" b="0">
                <a:latin typeface="微软雅黑" panose="020B0503020204020204" charset="-122"/>
                <a:ea typeface="微软雅黑" panose="020B0503020204020204" charset="-122"/>
                <a:cs typeface="微软雅黑" panose="020B0503020204020204" charset="-122"/>
              </a:rPr>
              <a:t>（3）使用规则：①电压表要</a:t>
            </a:r>
            <a:r>
              <a:rPr lang="zh-CN" sz="1800" b="0" u="sng">
                <a:solidFill>
                  <a:srgbClr val="FF0000"/>
                </a:solidFill>
                <a:uFill>
                  <a:solidFill>
                    <a:srgbClr val="000000"/>
                  </a:solidFill>
                </a:uFill>
                <a:latin typeface="微软雅黑" panose="020B0503020204020204" charset="-122"/>
                <a:ea typeface="微软雅黑" panose="020B0503020204020204" charset="-122"/>
                <a:cs typeface="微软雅黑" panose="020B0503020204020204" charset="-122"/>
              </a:rPr>
              <a:t>并</a:t>
            </a:r>
            <a:r>
              <a:rPr lang="zh-CN" sz="1800" b="0">
                <a:latin typeface="微软雅黑" panose="020B0503020204020204" charset="-122"/>
                <a:ea typeface="微软雅黑" panose="020B0503020204020204" charset="-122"/>
                <a:cs typeface="微软雅黑" panose="020B0503020204020204" charset="-122"/>
              </a:rPr>
              <a:t>联在电路中；②电流从电压表的“</a:t>
            </a:r>
            <a:r>
              <a:rPr lang="zh-CN" sz="1800" b="0" u="sng">
                <a:solidFill>
                  <a:srgbClr val="FF0000"/>
                </a:solidFill>
                <a:uFill>
                  <a:solidFill>
                    <a:srgbClr val="000000"/>
                  </a:solidFill>
                </a:uFill>
                <a:latin typeface="微软雅黑" panose="020B0503020204020204" charset="-122"/>
                <a:ea typeface="微软雅黑" panose="020B0503020204020204" charset="-122"/>
                <a:cs typeface="微软雅黑" panose="020B0503020204020204" charset="-122"/>
              </a:rPr>
              <a:t>正</a:t>
            </a:r>
            <a:r>
              <a:rPr lang="zh-CN" sz="1800" b="0">
                <a:latin typeface="微软雅黑" panose="020B0503020204020204" charset="-122"/>
                <a:ea typeface="微软雅黑" panose="020B0503020204020204" charset="-122"/>
                <a:cs typeface="微软雅黑" panose="020B0503020204020204" charset="-122"/>
              </a:rPr>
              <a:t>接线柱”流入，“</a:t>
            </a:r>
            <a:r>
              <a:rPr lang="zh-CN" sz="1800" b="0" u="sng">
                <a:solidFill>
                  <a:srgbClr val="FF0000"/>
                </a:solidFill>
                <a:uFill>
                  <a:solidFill>
                    <a:srgbClr val="000000"/>
                  </a:solidFill>
                </a:uFill>
                <a:latin typeface="微软雅黑" panose="020B0503020204020204" charset="-122"/>
                <a:ea typeface="微软雅黑" panose="020B0503020204020204" charset="-122"/>
                <a:cs typeface="微软雅黑" panose="020B0503020204020204" charset="-122"/>
              </a:rPr>
              <a:t>负</a:t>
            </a:r>
            <a:r>
              <a:rPr lang="zh-CN" sz="1800" b="0">
                <a:latin typeface="微软雅黑" panose="020B0503020204020204" charset="-122"/>
                <a:ea typeface="微软雅黑" panose="020B0503020204020204" charset="-122"/>
                <a:cs typeface="微软雅黑" panose="020B0503020204020204" charset="-122"/>
              </a:rPr>
              <a:t>接线柱”流出，否则</a:t>
            </a:r>
            <a:r>
              <a:rPr lang="zh-CN" sz="1800" b="0">
                <a:solidFill>
                  <a:srgbClr val="000000"/>
                </a:solidFill>
                <a:latin typeface="微软雅黑" panose="020B0503020204020204" charset="-122"/>
                <a:ea typeface="微软雅黑" panose="020B0503020204020204" charset="-122"/>
                <a:cs typeface="微软雅黑" panose="020B0503020204020204" charset="-122"/>
              </a:rPr>
              <a:t>指针会</a:t>
            </a:r>
            <a:r>
              <a:rPr lang="zh-CN" sz="1800" b="0" u="sng">
                <a:solidFill>
                  <a:srgbClr val="FF0000"/>
                </a:solidFill>
                <a:uFill>
                  <a:solidFill>
                    <a:srgbClr val="000000"/>
                  </a:solidFill>
                </a:uFill>
                <a:latin typeface="微软雅黑" panose="020B0503020204020204" charset="-122"/>
                <a:ea typeface="微软雅黑" panose="020B0503020204020204" charset="-122"/>
                <a:cs typeface="微软雅黑" panose="020B0503020204020204" charset="-122"/>
              </a:rPr>
              <a:t>反偏</a:t>
            </a:r>
            <a:r>
              <a:rPr lang="zh-CN" sz="1800" b="0">
                <a:latin typeface="微软雅黑" panose="020B0503020204020204" charset="-122"/>
                <a:ea typeface="微软雅黑" panose="020B0503020204020204" charset="-122"/>
                <a:cs typeface="微软雅黑" panose="020B0503020204020204" charset="-122"/>
              </a:rPr>
              <a:t>。③被测电压</a:t>
            </a:r>
            <a:r>
              <a:rPr lang="zh-CN" sz="1800" b="0" u="sng">
                <a:solidFill>
                  <a:srgbClr val="FF0000"/>
                </a:solidFill>
                <a:uFill>
                  <a:solidFill>
                    <a:srgbClr val="000000"/>
                  </a:solidFill>
                </a:uFill>
                <a:latin typeface="微软雅黑" panose="020B0503020204020204" charset="-122"/>
                <a:ea typeface="微软雅黑" panose="020B0503020204020204" charset="-122"/>
                <a:cs typeface="微软雅黑" panose="020B0503020204020204" charset="-122"/>
              </a:rPr>
              <a:t>不要</a:t>
            </a:r>
            <a:r>
              <a:rPr lang="zh-CN" sz="1800" b="0">
                <a:latin typeface="微软雅黑" panose="020B0503020204020204" charset="-122"/>
                <a:ea typeface="微软雅黑" panose="020B0503020204020204" charset="-122"/>
                <a:cs typeface="微软雅黑" panose="020B0503020204020204" charset="-122"/>
              </a:rPr>
              <a:t>超过电压表的最大量程。</a:t>
            </a:r>
          </a:p>
          <a:p>
            <a:pPr marL="0" indent="0" algn="l" eaLnBrk="1" fontAlgn="auto" latinLnBrk="0" hangingPunct="1">
              <a:lnSpc>
                <a:spcPct val="150000"/>
              </a:lnSpc>
            </a:pPr>
            <a:r>
              <a:rPr lang="zh-CN" sz="1800" b="0">
                <a:latin typeface="微软雅黑" panose="020B0503020204020204" charset="-122"/>
                <a:ea typeface="微软雅黑" panose="020B0503020204020204" charset="-122"/>
                <a:cs typeface="微软雅黑" panose="020B0503020204020204" charset="-122"/>
              </a:rPr>
              <a:t>注意：</a:t>
            </a:r>
            <a:r>
              <a:rPr lang="en-US" sz="1800" b="0">
                <a:latin typeface="微软雅黑" panose="020B0503020204020204" charset="-122"/>
                <a:ea typeface="微软雅黑" panose="020B0503020204020204" charset="-122"/>
                <a:cs typeface="微软雅黑" panose="020B0503020204020204" charset="-122"/>
              </a:rPr>
              <a:t>①</a:t>
            </a:r>
            <a:r>
              <a:rPr lang="zh-CN" sz="1800" b="0">
                <a:latin typeface="微软雅黑" panose="020B0503020204020204" charset="-122"/>
                <a:ea typeface="微软雅黑" panose="020B0503020204020204" charset="-122"/>
                <a:cs typeface="微软雅黑" panose="020B0503020204020204" charset="-122"/>
              </a:rPr>
              <a:t>被测电压超过电压表的最大量程时，不仅测不出电压值，电压表的指针还会被</a:t>
            </a:r>
            <a:r>
              <a:rPr lang="zh-CN" sz="1800" b="0">
                <a:solidFill>
                  <a:srgbClr val="000000"/>
                </a:solidFill>
                <a:latin typeface="微软雅黑" panose="020B0503020204020204" charset="-122"/>
                <a:ea typeface="微软雅黑" panose="020B0503020204020204" charset="-122"/>
                <a:cs typeface="微软雅黑" panose="020B0503020204020204" charset="-122"/>
              </a:rPr>
              <a:t>打弯</a:t>
            </a:r>
            <a:r>
              <a:rPr lang="zh-CN" sz="1800" b="0">
                <a:latin typeface="微软雅黑" panose="020B0503020204020204" charset="-122"/>
                <a:ea typeface="微软雅黑" panose="020B0503020204020204" charset="-122"/>
                <a:cs typeface="微软雅黑" panose="020B0503020204020204" charset="-122"/>
              </a:rPr>
              <a:t>，甚至</a:t>
            </a:r>
            <a:r>
              <a:rPr lang="zh-CN" sz="1800" b="0" u="sng">
                <a:solidFill>
                  <a:srgbClr val="FF0000"/>
                </a:solidFill>
                <a:uFill>
                  <a:solidFill>
                    <a:srgbClr val="000000"/>
                  </a:solidFill>
                </a:uFill>
                <a:latin typeface="微软雅黑" panose="020B0503020204020204" charset="-122"/>
                <a:ea typeface="微软雅黑" panose="020B0503020204020204" charset="-122"/>
                <a:cs typeface="微软雅黑" panose="020B0503020204020204" charset="-122"/>
              </a:rPr>
              <a:t>烧坏</a:t>
            </a:r>
            <a:r>
              <a:rPr lang="zh-CN" sz="1800" b="0">
                <a:solidFill>
                  <a:srgbClr val="000000"/>
                </a:solidFill>
                <a:latin typeface="微软雅黑" panose="020B0503020204020204" charset="-122"/>
                <a:ea typeface="微软雅黑" panose="020B0503020204020204" charset="-122"/>
                <a:cs typeface="微软雅黑" panose="020B0503020204020204" charset="-122"/>
              </a:rPr>
              <a:t>电压表</a:t>
            </a:r>
            <a:r>
              <a:rPr lang="zh-CN" sz="1800" b="0">
                <a:latin typeface="微软雅黑" panose="020B0503020204020204" charset="-122"/>
                <a:ea typeface="微软雅黑" panose="020B0503020204020204" charset="-122"/>
                <a:cs typeface="微软雅黑" panose="020B0503020204020204" charset="-122"/>
              </a:rPr>
              <a:t>。②选择量程：实验室用电压表有</a:t>
            </a:r>
            <a:r>
              <a:rPr lang="zh-CN" sz="1800" b="0" u="sng">
                <a:solidFill>
                  <a:srgbClr val="FF0000"/>
                </a:solidFill>
                <a:uFill>
                  <a:solidFill>
                    <a:srgbClr val="000000"/>
                  </a:solidFill>
                </a:uFill>
                <a:latin typeface="微软雅黑" panose="020B0503020204020204" charset="-122"/>
                <a:ea typeface="微软雅黑" panose="020B0503020204020204" charset="-122"/>
                <a:cs typeface="微软雅黑" panose="020B0503020204020204" charset="-122"/>
              </a:rPr>
              <a:t>两</a:t>
            </a:r>
            <a:r>
              <a:rPr lang="zh-CN" sz="1800" b="0">
                <a:latin typeface="微软雅黑" panose="020B0503020204020204" charset="-122"/>
                <a:ea typeface="微软雅黑" panose="020B0503020204020204" charset="-122"/>
                <a:cs typeface="微软雅黑" panose="020B0503020204020204" charset="-122"/>
              </a:rPr>
              <a:t>个量程，</a:t>
            </a:r>
            <a:r>
              <a:rPr lang="zh-CN" sz="1800" b="0" u="sng">
                <a:solidFill>
                  <a:srgbClr val="FF0000"/>
                </a:solidFill>
                <a:uFill>
                  <a:solidFill>
                    <a:srgbClr val="000000"/>
                  </a:solidFill>
                </a:uFill>
                <a:latin typeface="微软雅黑" panose="020B0503020204020204" charset="-122"/>
                <a:ea typeface="微软雅黑" panose="020B0503020204020204" charset="-122"/>
                <a:cs typeface="微软雅黑" panose="020B0503020204020204" charset="-122"/>
              </a:rPr>
              <a:t>0～3</a:t>
            </a:r>
            <a:r>
              <a:rPr lang="zh-CN" sz="1800" b="0">
                <a:latin typeface="微软雅黑" panose="020B0503020204020204" charset="-122"/>
                <a:ea typeface="微软雅黑" panose="020B0503020204020204" charset="-122"/>
                <a:cs typeface="微软雅黑" panose="020B0503020204020204" charset="-122"/>
              </a:rPr>
              <a:t>V和</a:t>
            </a:r>
            <a:r>
              <a:rPr lang="zh-CN" sz="1800" b="0" u="sng">
                <a:solidFill>
                  <a:srgbClr val="FF0000"/>
                </a:solidFill>
                <a:uFill>
                  <a:solidFill>
                    <a:srgbClr val="000000"/>
                  </a:solidFill>
                </a:uFill>
                <a:latin typeface="微软雅黑" panose="020B0503020204020204" charset="-122"/>
                <a:ea typeface="微软雅黑" panose="020B0503020204020204" charset="-122"/>
                <a:cs typeface="微软雅黑" panose="020B0503020204020204" charset="-122"/>
              </a:rPr>
              <a:t>0～15</a:t>
            </a:r>
            <a:r>
              <a:rPr lang="zh-CN" sz="1800" b="0">
                <a:latin typeface="微软雅黑" panose="020B0503020204020204" charset="-122"/>
                <a:ea typeface="微软雅黑" panose="020B0503020204020204" charset="-122"/>
                <a:cs typeface="微软雅黑" panose="020B0503020204020204" charset="-122"/>
              </a:rPr>
              <a:t>V。测量时，先选大量程，若被测电压在3V～15V可</a:t>
            </a:r>
            <a:r>
              <a:rPr lang="zh-CN" sz="1800" b="0" u="sng">
                <a:solidFill>
                  <a:srgbClr val="FF0000"/>
                </a:solidFill>
                <a:uFill>
                  <a:solidFill>
                    <a:srgbClr val="000000"/>
                  </a:solidFill>
                </a:uFill>
                <a:latin typeface="微软雅黑" panose="020B0503020204020204" charset="-122"/>
                <a:ea typeface="微软雅黑" panose="020B0503020204020204" charset="-122"/>
                <a:cs typeface="微软雅黑" panose="020B0503020204020204" charset="-122"/>
              </a:rPr>
              <a:t>测量</a:t>
            </a:r>
            <a:r>
              <a:rPr lang="zh-CN" sz="1800" b="0">
                <a:latin typeface="微软雅黑" panose="020B0503020204020204" charset="-122"/>
                <a:ea typeface="微软雅黑" panose="020B0503020204020204" charset="-122"/>
                <a:cs typeface="微软雅黑" panose="020B0503020204020204" charset="-122"/>
              </a:rPr>
              <a:t>；若被测电压小于3V则换用</a:t>
            </a:r>
            <a:r>
              <a:rPr lang="zh-CN" sz="1800" b="0" u="sng">
                <a:solidFill>
                  <a:srgbClr val="FF0000"/>
                </a:solidFill>
                <a:uFill>
                  <a:solidFill>
                    <a:srgbClr val="000000"/>
                  </a:solidFill>
                </a:uFill>
                <a:latin typeface="微软雅黑" panose="020B0503020204020204" charset="-122"/>
                <a:ea typeface="微软雅黑" panose="020B0503020204020204" charset="-122"/>
                <a:cs typeface="微软雅黑" panose="020B0503020204020204" charset="-122"/>
              </a:rPr>
              <a:t>小</a:t>
            </a:r>
            <a:r>
              <a:rPr lang="zh-CN" sz="1800" b="0">
                <a:latin typeface="微软雅黑" panose="020B0503020204020204" charset="-122"/>
                <a:ea typeface="微软雅黑" panose="020B0503020204020204" charset="-122"/>
                <a:cs typeface="微软雅黑" panose="020B0503020204020204" charset="-122"/>
              </a:rPr>
              <a:t>的量程，若被测电压大于15V则换用</a:t>
            </a:r>
            <a:r>
              <a:rPr lang="zh-CN" sz="1800" b="0" u="sng">
                <a:solidFill>
                  <a:srgbClr val="FF0000"/>
                </a:solidFill>
                <a:uFill>
                  <a:solidFill>
                    <a:srgbClr val="000000"/>
                  </a:solidFill>
                </a:uFill>
                <a:latin typeface="微软雅黑" panose="020B0503020204020204" charset="-122"/>
                <a:ea typeface="微软雅黑" panose="020B0503020204020204" charset="-122"/>
                <a:cs typeface="微软雅黑" panose="020B0503020204020204" charset="-122"/>
              </a:rPr>
              <a:t>更大</a:t>
            </a:r>
            <a:r>
              <a:rPr lang="zh-CN" sz="1800" b="0">
                <a:latin typeface="微软雅黑" panose="020B0503020204020204" charset="-122"/>
                <a:ea typeface="微软雅黑" panose="020B0503020204020204" charset="-122"/>
                <a:cs typeface="微软雅黑" panose="020B0503020204020204" charset="-122"/>
              </a:rPr>
              <a:t>量程的电压表。</a:t>
            </a:r>
            <a:endParaRPr lang="zh-CN" altLang="en-US" sz="1800">
              <a:latin typeface="微软雅黑" panose="020B0503020204020204" charset="-122"/>
              <a:ea typeface="微软雅黑" panose="020B0503020204020204" charset="-122"/>
              <a:cs typeface="微软雅黑" panose="020B0503020204020204" charset="-122"/>
            </a:endParaRPr>
          </a:p>
        </p:txBody>
      </p:sp>
    </p:spTree>
    <p:extLst>
      <p:ext uri="{BB962C8B-B14F-4D97-AF65-F5344CB8AC3E}">
        <p14:creationId xmlns:p14="http://schemas.microsoft.com/office/powerpoint/2010/main" val="1992984291"/>
      </p:ext>
    </p:extLst>
  </p:cSld>
  <p:clrMapOvr>
    <a:masterClrMapping/>
  </p:clrMapOvr>
  <p:transition spd="med" advTm="2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000" fill="hold">
                                          <p:stCondLst>
                                            <p:cond delay="0"/>
                                          </p:stCondLst>
                                        </p:cTn>
                                        <p:tgtEl>
                                          <p:spTgt spid="7">
                                            <p:txEl>
                                              <p:pRg st="0" end="0"/>
                                            </p:txEl>
                                          </p:spTgt>
                                        </p:tgtEl>
                                        <p:attrNameLst>
                                          <p:attrName>style.visibility</p:attrName>
                                        </p:attrNameLst>
                                      </p:cBhvr>
                                      <p:to>
                                        <p:strVal val="visible"/>
                                      </p:to>
                                    </p:set>
                                    <p:animEffect transition="in" filter="checkerboard(across)">
                                      <p:cBhvr>
                                        <p:cTn id="7" dur="10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000" fill="hold">
                                          <p:stCondLst>
                                            <p:cond delay="0"/>
                                          </p:stCondLst>
                                        </p:cTn>
                                        <p:tgtEl>
                                          <p:spTgt spid="7">
                                            <p:txEl>
                                              <p:pRg st="1" end="1"/>
                                            </p:txEl>
                                          </p:spTgt>
                                        </p:tgtEl>
                                        <p:attrNameLst>
                                          <p:attrName>style.visibility</p:attrName>
                                        </p:attrNameLst>
                                      </p:cBhvr>
                                      <p:to>
                                        <p:strVal val="visible"/>
                                      </p:to>
                                    </p:set>
                                    <p:animEffect transition="in" filter="checkerboard(across)">
                                      <p:cBhvr>
                                        <p:cTn id="12" dur="10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000" fill="hold">
                                          <p:stCondLst>
                                            <p:cond delay="0"/>
                                          </p:stCondLst>
                                        </p:cTn>
                                        <p:tgtEl>
                                          <p:spTgt spid="7">
                                            <p:txEl>
                                              <p:pRg st="2" end="2"/>
                                            </p:txEl>
                                          </p:spTgt>
                                        </p:tgtEl>
                                        <p:attrNameLst>
                                          <p:attrName>style.visibility</p:attrName>
                                        </p:attrNameLst>
                                      </p:cBhvr>
                                      <p:to>
                                        <p:strVal val="visible"/>
                                      </p:to>
                                    </p:set>
                                    <p:animEffect transition="in" filter="checkerboard(across)">
                                      <p:cBhvr>
                                        <p:cTn id="17" dur="10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000" fill="hold">
                                          <p:stCondLst>
                                            <p:cond delay="0"/>
                                          </p:stCondLst>
                                        </p:cTn>
                                        <p:tgtEl>
                                          <p:spTgt spid="7">
                                            <p:txEl>
                                              <p:pRg st="3" end="3"/>
                                            </p:txEl>
                                          </p:spTgt>
                                        </p:tgtEl>
                                        <p:attrNameLst>
                                          <p:attrName>style.visibility</p:attrName>
                                        </p:attrNameLst>
                                      </p:cBhvr>
                                      <p:to>
                                        <p:strVal val="visible"/>
                                      </p:to>
                                    </p:set>
                                    <p:animEffect transition="in" filter="checkerboard(across)">
                                      <p:cBhvr>
                                        <p:cTn id="22" dur="10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6222"/>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altLang="zh-CN" sz="3200" b="0" i="0" u="none" strike="noStrike" kern="0" cap="none" spc="0" normalizeH="0" baseline="0" noProof="0" dirty="0" smtClean="0">
                <a:ln>
                  <a:noFill/>
                </a:ln>
                <a:solidFill>
                  <a:srgbClr val="FFFFFF"/>
                </a:solidFill>
                <a:effectLst/>
                <a:uLnTx/>
                <a:uFillTx/>
                <a:latin typeface="+mn-lt"/>
                <a:ea typeface="方正舒体" panose="02010601030101010101" pitchFamily="2" charset="-122"/>
                <a:sym typeface="微软雅黑" panose="020B0503020204020204" charset="-122"/>
              </a:rPr>
              <a:t>2</a:t>
            </a:r>
            <a:endParaRPr kumimoji="0" sz="3200" b="0" i="0" u="none" strike="noStrike" kern="0" cap="none" spc="0" normalizeH="0" baseline="0" noProof="0" dirty="0">
              <a:ln>
                <a:noFill/>
              </a:ln>
              <a:solidFill>
                <a:srgbClr val="FFFFFF"/>
              </a:solidFill>
              <a:effectLst/>
              <a:uLnTx/>
              <a:uFillTx/>
              <a:latin typeface="+mn-lt"/>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pic>
        <p:nvPicPr>
          <p:cNvPr id="2" name="图片 -2147482598"/>
          <p:cNvPicPr>
            <a:picLocks noChangeAspect="1"/>
          </p:cNvPicPr>
          <p:nvPr/>
        </p:nvPicPr>
        <p:blipFill>
          <a:blip r:embed="rId2"/>
          <a:stretch>
            <a:fillRect/>
          </a:stretch>
        </p:blipFill>
        <p:spPr>
          <a:xfrm>
            <a:off x="1168401" y="208160"/>
            <a:ext cx="1550035" cy="625750"/>
          </a:xfrm>
          <a:prstGeom prst="rect">
            <a:avLst/>
          </a:prstGeom>
          <a:noFill/>
          <a:ln w="9525">
            <a:noFill/>
          </a:ln>
        </p:spPr>
      </p:pic>
      <p:sp>
        <p:nvSpPr>
          <p:cNvPr id="100" name="文本框 99"/>
          <p:cNvSpPr txBox="1"/>
          <p:nvPr/>
        </p:nvSpPr>
        <p:spPr>
          <a:xfrm>
            <a:off x="3016251" y="450056"/>
            <a:ext cx="1791335" cy="369212"/>
          </a:xfrm>
          <a:prstGeom prst="rect">
            <a:avLst/>
          </a:prstGeom>
          <a:noFill/>
          <a:ln w="9525">
            <a:noFill/>
          </a:ln>
        </p:spPr>
        <p:txBody>
          <a:bodyPr wrap="square">
            <a:spAutoFit/>
          </a:bodyPr>
          <a:lstStyle/>
          <a:p>
            <a:pPr marL="0" indent="0" algn="l" eaLnBrk="1" fontAlgn="auto" latinLnBrk="0" hangingPunct="1"/>
            <a:r>
              <a:rPr lang="zh-CN" sz="1800" b="1">
                <a:solidFill>
                  <a:srgbClr val="0000FF"/>
                </a:solidFill>
                <a:latin typeface="微软雅黑" panose="020B0503020204020204" charset="-122"/>
                <a:ea typeface="微软雅黑" panose="020B0503020204020204" charset="-122"/>
              </a:rPr>
              <a:t>一、电压</a:t>
            </a:r>
          </a:p>
        </p:txBody>
      </p:sp>
      <p:sp>
        <p:nvSpPr>
          <p:cNvPr id="3" name="文本框 2"/>
          <p:cNvSpPr txBox="1"/>
          <p:nvPr/>
        </p:nvSpPr>
        <p:spPr>
          <a:xfrm>
            <a:off x="327026" y="1000692"/>
            <a:ext cx="8712835" cy="877832"/>
          </a:xfrm>
          <a:prstGeom prst="rect">
            <a:avLst/>
          </a:prstGeom>
          <a:noFill/>
          <a:ln w="9525">
            <a:noFill/>
          </a:ln>
        </p:spPr>
        <p:txBody>
          <a:bodyPr wrap="square">
            <a:spAutoFit/>
          </a:bodyPr>
          <a:lstStyle/>
          <a:p>
            <a:pPr marL="0" indent="0" algn="just" eaLnBrk="1" fontAlgn="auto" latinLnBrk="0" hangingPunct="1">
              <a:lnSpc>
                <a:spcPct val="150000"/>
              </a:lnSpc>
            </a:pPr>
            <a:r>
              <a:rPr lang="zh-CN" sz="1800" b="0">
                <a:latin typeface="微软雅黑" panose="020B0503020204020204" charset="-122"/>
                <a:ea typeface="微软雅黑" panose="020B0503020204020204" charset="-122"/>
                <a:cs typeface="微软雅黑" panose="020B0503020204020204" charset="-122"/>
              </a:rPr>
              <a:t>4.电流表、电压表的比较：见表（1）。</a:t>
            </a:r>
          </a:p>
          <a:p>
            <a:pPr marL="0" indent="0" algn="ctr" eaLnBrk="1" fontAlgn="auto" latinLnBrk="0" hangingPunct="1">
              <a:lnSpc>
                <a:spcPct val="150000"/>
              </a:lnSpc>
            </a:pPr>
            <a:r>
              <a:rPr lang="zh-CN" sz="1600" b="1">
                <a:solidFill>
                  <a:srgbClr val="000000"/>
                </a:solidFill>
                <a:latin typeface="微软雅黑" panose="020B0503020204020204" charset="-122"/>
                <a:ea typeface="微软雅黑" panose="020B0503020204020204" charset="-122"/>
                <a:cs typeface="微软雅黑" panose="020B0503020204020204" charset="-122"/>
              </a:rPr>
              <a:t>表（1）电流表与电压表比较（以图（2）、图（3）为例）</a:t>
            </a:r>
            <a:endParaRPr lang="zh-CN" altLang="en-US" sz="1600" b="1">
              <a:solidFill>
                <a:srgbClr val="000000"/>
              </a:solidFill>
              <a:latin typeface="微软雅黑" panose="020B0503020204020204" charset="-122"/>
              <a:ea typeface="微软雅黑" panose="020B0503020204020204" charset="-122"/>
              <a:cs typeface="微软雅黑" panose="020B0503020204020204" charset="-122"/>
            </a:endParaRPr>
          </a:p>
        </p:txBody>
      </p:sp>
      <p:pic>
        <p:nvPicPr>
          <p:cNvPr id="4" name="图片 -2147481813"/>
          <p:cNvPicPr>
            <a:picLocks noChangeAspect="1"/>
          </p:cNvPicPr>
          <p:nvPr/>
        </p:nvPicPr>
        <p:blipFill>
          <a:blip r:embed="rId3"/>
          <a:stretch>
            <a:fillRect/>
          </a:stretch>
        </p:blipFill>
        <p:spPr>
          <a:xfrm>
            <a:off x="874395" y="1980375"/>
            <a:ext cx="7395210" cy="2587028"/>
          </a:xfrm>
          <a:prstGeom prst="rect">
            <a:avLst/>
          </a:prstGeom>
          <a:noFill/>
          <a:ln w="9525">
            <a:noFill/>
          </a:ln>
        </p:spPr>
      </p:pic>
    </p:spTree>
    <p:extLst>
      <p:ext uri="{BB962C8B-B14F-4D97-AF65-F5344CB8AC3E}">
        <p14:creationId xmlns:p14="http://schemas.microsoft.com/office/powerpoint/2010/main" val="237751272"/>
      </p:ext>
    </p:extLst>
  </p:cSld>
  <p:clrMapOvr>
    <a:masterClrMapping/>
  </p:clrMapOvr>
  <p:transition spd="med" advTm="2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000" fill="hold">
                                          <p:stCondLst>
                                            <p:cond delay="0"/>
                                          </p:stCondLst>
                                        </p:cTn>
                                        <p:tgtEl>
                                          <p:spTgt spid="3">
                                            <p:txEl>
                                              <p:pRg st="0" end="0"/>
                                            </p:txEl>
                                          </p:spTgt>
                                        </p:tgtEl>
                                        <p:attrNameLst>
                                          <p:attrName>style.visibility</p:attrName>
                                        </p:attrNameLst>
                                      </p:cBhvr>
                                      <p:to>
                                        <p:strVal val="visible"/>
                                      </p:to>
                                    </p:set>
                                    <p:animEffect transition="in" filter="checkerboard(across)">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000" fill="hold">
                                          <p:stCondLst>
                                            <p:cond delay="0"/>
                                          </p:stCondLst>
                                        </p:cTn>
                                        <p:tgtEl>
                                          <p:spTgt spid="3">
                                            <p:txEl>
                                              <p:pRg st="1" end="1"/>
                                            </p:txEl>
                                          </p:spTgt>
                                        </p:tgtEl>
                                        <p:attrNameLst>
                                          <p:attrName>style.visibility</p:attrName>
                                        </p:attrNameLst>
                                      </p:cBhvr>
                                      <p:to>
                                        <p:strVal val="visible"/>
                                      </p:to>
                                    </p:set>
                                    <p:animEffect transition="in" filter="checkerboard(across)">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6222"/>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altLang="zh-CN" sz="3200" b="0" i="0" u="none" strike="noStrike" kern="0" cap="none" spc="0" normalizeH="0" baseline="0" noProof="0" dirty="0" smtClean="0">
                <a:ln>
                  <a:noFill/>
                </a:ln>
                <a:solidFill>
                  <a:srgbClr val="FFFFFF"/>
                </a:solidFill>
                <a:effectLst/>
                <a:uLnTx/>
                <a:uFillTx/>
                <a:latin typeface="+mn-lt"/>
                <a:ea typeface="方正舒体" panose="02010601030101010101" pitchFamily="2" charset="-122"/>
                <a:sym typeface="微软雅黑" panose="020B0503020204020204" charset="-122"/>
              </a:rPr>
              <a:t>2</a:t>
            </a:r>
            <a:endParaRPr kumimoji="0" sz="3200" b="0" i="0" u="none" strike="noStrike" kern="0" cap="none" spc="0" normalizeH="0" baseline="0" noProof="0" dirty="0">
              <a:ln>
                <a:noFill/>
              </a:ln>
              <a:solidFill>
                <a:srgbClr val="FFFFFF"/>
              </a:solidFill>
              <a:effectLst/>
              <a:uLnTx/>
              <a:uFillTx/>
              <a:latin typeface="+mn-lt"/>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pic>
        <p:nvPicPr>
          <p:cNvPr id="2" name="图片 -2147482598"/>
          <p:cNvPicPr>
            <a:picLocks noChangeAspect="1"/>
          </p:cNvPicPr>
          <p:nvPr/>
        </p:nvPicPr>
        <p:blipFill>
          <a:blip r:embed="rId2"/>
          <a:stretch>
            <a:fillRect/>
          </a:stretch>
        </p:blipFill>
        <p:spPr>
          <a:xfrm>
            <a:off x="1168401" y="208160"/>
            <a:ext cx="1550035" cy="625750"/>
          </a:xfrm>
          <a:prstGeom prst="rect">
            <a:avLst/>
          </a:prstGeom>
          <a:noFill/>
          <a:ln w="9525">
            <a:noFill/>
          </a:ln>
        </p:spPr>
      </p:pic>
      <p:sp>
        <p:nvSpPr>
          <p:cNvPr id="100" name="文本框 99"/>
          <p:cNvSpPr txBox="1"/>
          <p:nvPr/>
        </p:nvSpPr>
        <p:spPr>
          <a:xfrm>
            <a:off x="3016251" y="450056"/>
            <a:ext cx="1791335" cy="369212"/>
          </a:xfrm>
          <a:prstGeom prst="rect">
            <a:avLst/>
          </a:prstGeom>
          <a:noFill/>
          <a:ln w="9525">
            <a:noFill/>
          </a:ln>
        </p:spPr>
        <p:txBody>
          <a:bodyPr wrap="square">
            <a:spAutoFit/>
          </a:bodyPr>
          <a:lstStyle/>
          <a:p>
            <a:pPr marL="0" indent="0" algn="l" eaLnBrk="1" fontAlgn="auto" latinLnBrk="0" hangingPunct="1"/>
            <a:r>
              <a:rPr lang="zh-CN" sz="1800" b="1">
                <a:solidFill>
                  <a:srgbClr val="0000FF"/>
                </a:solidFill>
                <a:latin typeface="微软雅黑" panose="020B0503020204020204" charset="-122"/>
                <a:ea typeface="微软雅黑" panose="020B0503020204020204" charset="-122"/>
              </a:rPr>
              <a:t>一、电压</a:t>
            </a:r>
          </a:p>
        </p:txBody>
      </p:sp>
      <p:sp>
        <p:nvSpPr>
          <p:cNvPr id="7" name="文本框 6"/>
          <p:cNvSpPr txBox="1"/>
          <p:nvPr/>
        </p:nvSpPr>
        <p:spPr>
          <a:xfrm>
            <a:off x="327025" y="1000691"/>
            <a:ext cx="8735060" cy="3007165"/>
          </a:xfrm>
          <a:prstGeom prst="rect">
            <a:avLst/>
          </a:prstGeom>
          <a:noFill/>
          <a:ln w="9525">
            <a:noFill/>
          </a:ln>
        </p:spPr>
        <p:txBody>
          <a:bodyPr wrap="square">
            <a:spAutoFit/>
          </a:bodyPr>
          <a:lstStyle/>
          <a:p>
            <a:pPr marL="0" indent="0" algn="l" eaLnBrk="1" fontAlgn="auto" latinLnBrk="0" hangingPunct="1">
              <a:lnSpc>
                <a:spcPct val="150000"/>
              </a:lnSpc>
            </a:pPr>
            <a:r>
              <a:rPr lang="zh-CN" sz="1800" b="0">
                <a:latin typeface="微软雅黑" panose="020B0503020204020204" charset="-122"/>
                <a:ea typeface="微软雅黑" panose="020B0503020204020204" charset="-122"/>
                <a:cs typeface="微软雅黑" panose="020B0503020204020204" charset="-122"/>
              </a:rPr>
              <a:t>5.利用电流表、电压表判断电路故障：</a:t>
            </a:r>
          </a:p>
          <a:p>
            <a:pPr marL="0" indent="0" algn="l" eaLnBrk="1" fontAlgn="auto" latinLnBrk="0" hangingPunct="1">
              <a:lnSpc>
                <a:spcPct val="150000"/>
              </a:lnSpc>
            </a:pPr>
            <a:r>
              <a:rPr lang="zh-CN" sz="1800" b="0">
                <a:latin typeface="微软雅黑" panose="020B0503020204020204" charset="-122"/>
                <a:ea typeface="微软雅黑" panose="020B0503020204020204" charset="-122"/>
                <a:cs typeface="微软雅黑" panose="020B0503020204020204" charset="-122"/>
              </a:rPr>
              <a:t>（1）电流表示数正常而电压表无示数，则故障原因可能是：①</a:t>
            </a:r>
            <a:r>
              <a:rPr lang="zh-CN" sz="1800" b="0" u="sng">
                <a:solidFill>
                  <a:srgbClr val="FF0000"/>
                </a:solidFill>
                <a:uFill>
                  <a:solidFill>
                    <a:srgbClr val="000000"/>
                  </a:solidFill>
                </a:uFill>
                <a:latin typeface="微软雅黑" panose="020B0503020204020204" charset="-122"/>
                <a:ea typeface="微软雅黑" panose="020B0503020204020204" charset="-122"/>
                <a:cs typeface="微软雅黑" panose="020B0503020204020204" charset="-122"/>
              </a:rPr>
              <a:t>电压表损坏</a:t>
            </a:r>
            <a:r>
              <a:rPr lang="zh-CN" sz="1800" b="0">
                <a:latin typeface="微软雅黑" panose="020B0503020204020204" charset="-122"/>
                <a:ea typeface="微软雅黑" panose="020B0503020204020204" charset="-122"/>
                <a:cs typeface="微软雅黑" panose="020B0503020204020204" charset="-122"/>
              </a:rPr>
              <a:t>；</a:t>
            </a:r>
            <a:r>
              <a:rPr lang="en-US" sz="1800" b="0">
                <a:latin typeface="微软雅黑" panose="020B0503020204020204" charset="-122"/>
                <a:ea typeface="微软雅黑" panose="020B0503020204020204" charset="-122"/>
                <a:cs typeface="微软雅黑" panose="020B0503020204020204" charset="-122"/>
              </a:rPr>
              <a:t>②</a:t>
            </a:r>
            <a:r>
              <a:rPr lang="zh-CN" sz="1800" b="0" u="sng">
                <a:solidFill>
                  <a:srgbClr val="FF0000"/>
                </a:solidFill>
                <a:uFill>
                  <a:solidFill>
                    <a:srgbClr val="000000"/>
                  </a:solidFill>
                </a:uFill>
                <a:latin typeface="微软雅黑" panose="020B0503020204020204" charset="-122"/>
                <a:ea typeface="微软雅黑" panose="020B0503020204020204" charset="-122"/>
                <a:cs typeface="微软雅黑" panose="020B0503020204020204" charset="-122"/>
              </a:rPr>
              <a:t>电压表接触不良</a:t>
            </a:r>
            <a:r>
              <a:rPr lang="zh-CN" sz="1800" b="0">
                <a:latin typeface="微软雅黑" panose="020B0503020204020204" charset="-122"/>
                <a:ea typeface="微软雅黑" panose="020B0503020204020204" charset="-122"/>
                <a:cs typeface="微软雅黑" panose="020B0503020204020204" charset="-122"/>
              </a:rPr>
              <a:t>；</a:t>
            </a:r>
            <a:r>
              <a:rPr lang="en-US" sz="1800" b="0">
                <a:latin typeface="微软雅黑" panose="020B0503020204020204" charset="-122"/>
                <a:ea typeface="微软雅黑" panose="020B0503020204020204" charset="-122"/>
                <a:cs typeface="微软雅黑" panose="020B0503020204020204" charset="-122"/>
              </a:rPr>
              <a:t>③</a:t>
            </a:r>
            <a:r>
              <a:rPr lang="zh-CN" sz="1800" b="0" u="sng">
                <a:solidFill>
                  <a:srgbClr val="FF0000"/>
                </a:solidFill>
                <a:uFill>
                  <a:solidFill>
                    <a:srgbClr val="000000"/>
                  </a:solidFill>
                </a:uFill>
                <a:latin typeface="微软雅黑" panose="020B0503020204020204" charset="-122"/>
                <a:ea typeface="微软雅黑" panose="020B0503020204020204" charset="-122"/>
                <a:cs typeface="微软雅黑" panose="020B0503020204020204" charset="-122"/>
              </a:rPr>
              <a:t>与电压表并联的用电器短路</a:t>
            </a:r>
            <a:r>
              <a:rPr lang="zh-CN" sz="1800" b="0">
                <a:latin typeface="微软雅黑" panose="020B0503020204020204" charset="-122"/>
                <a:ea typeface="微软雅黑" panose="020B0503020204020204" charset="-122"/>
                <a:cs typeface="微软雅黑" panose="020B0503020204020204" charset="-122"/>
              </a:rPr>
              <a:t>。</a:t>
            </a:r>
          </a:p>
          <a:p>
            <a:pPr marL="0" indent="0" algn="l" eaLnBrk="1" fontAlgn="auto" latinLnBrk="0" hangingPunct="1">
              <a:lnSpc>
                <a:spcPct val="150000"/>
              </a:lnSpc>
            </a:pPr>
            <a:r>
              <a:rPr lang="zh-CN" sz="1800" b="0">
                <a:latin typeface="微软雅黑" panose="020B0503020204020204" charset="-122"/>
                <a:ea typeface="微软雅黑" panose="020B0503020204020204" charset="-122"/>
                <a:cs typeface="微软雅黑" panose="020B0503020204020204" charset="-122"/>
              </a:rPr>
              <a:t>（2）电压表有示数而电流表无示数，则故障原因可能是：</a:t>
            </a:r>
            <a:r>
              <a:rPr lang="en-US" sz="1800" b="0">
                <a:latin typeface="微软雅黑" panose="020B0503020204020204" charset="-122"/>
                <a:ea typeface="微软雅黑" panose="020B0503020204020204" charset="-122"/>
                <a:cs typeface="微软雅黑" panose="020B0503020204020204" charset="-122"/>
              </a:rPr>
              <a:t>①</a:t>
            </a:r>
            <a:r>
              <a:rPr lang="zh-CN" sz="1800" b="0" u="sng">
                <a:solidFill>
                  <a:srgbClr val="FF0000"/>
                </a:solidFill>
                <a:uFill>
                  <a:solidFill>
                    <a:srgbClr val="000000"/>
                  </a:solidFill>
                </a:uFill>
                <a:latin typeface="微软雅黑" panose="020B0503020204020204" charset="-122"/>
                <a:ea typeface="微软雅黑" panose="020B0503020204020204" charset="-122"/>
                <a:cs typeface="微软雅黑" panose="020B0503020204020204" charset="-122"/>
              </a:rPr>
              <a:t>电流表短路</a:t>
            </a:r>
            <a:r>
              <a:rPr lang="en-US" sz="1800" b="0">
                <a:latin typeface="微软雅黑" panose="020B0503020204020204" charset="-122"/>
                <a:ea typeface="微软雅黑" panose="020B0503020204020204" charset="-122"/>
                <a:cs typeface="微软雅黑" panose="020B0503020204020204" charset="-122"/>
              </a:rPr>
              <a:t>②</a:t>
            </a:r>
            <a:r>
              <a:rPr lang="zh-CN" sz="1800" b="0" u="sng">
                <a:solidFill>
                  <a:srgbClr val="FF0000"/>
                </a:solidFill>
                <a:uFill>
                  <a:solidFill>
                    <a:srgbClr val="000000"/>
                  </a:solidFill>
                </a:uFill>
                <a:latin typeface="微软雅黑" panose="020B0503020204020204" charset="-122"/>
                <a:ea typeface="微软雅黑" panose="020B0503020204020204" charset="-122"/>
                <a:cs typeface="微软雅黑" panose="020B0503020204020204" charset="-122"/>
              </a:rPr>
              <a:t>和电压表并联的用电器开路</a:t>
            </a:r>
            <a:r>
              <a:rPr lang="zh-CN" sz="1800" b="0">
                <a:latin typeface="微软雅黑" panose="020B0503020204020204" charset="-122"/>
                <a:ea typeface="微软雅黑" panose="020B0503020204020204" charset="-122"/>
                <a:cs typeface="微软雅黑" panose="020B0503020204020204" charset="-122"/>
              </a:rPr>
              <a:t>。</a:t>
            </a:r>
          </a:p>
          <a:p>
            <a:pPr marL="0" indent="0" algn="l" eaLnBrk="1" fontAlgn="auto" latinLnBrk="0" hangingPunct="1">
              <a:lnSpc>
                <a:spcPct val="150000"/>
              </a:lnSpc>
            </a:pPr>
            <a:r>
              <a:rPr lang="zh-CN" sz="1800" b="0">
                <a:latin typeface="微软雅黑" panose="020B0503020204020204" charset="-122"/>
                <a:ea typeface="微软雅黑" panose="020B0503020204020204" charset="-122"/>
                <a:cs typeface="微软雅黑" panose="020B0503020204020204" charset="-122"/>
              </a:rPr>
              <a:t>（3）电流表电压表均无示数，除了两表同时短路外，最大的可能是</a:t>
            </a:r>
            <a:r>
              <a:rPr lang="zh-CN" sz="1800" b="0" u="sng">
                <a:solidFill>
                  <a:srgbClr val="FF0000"/>
                </a:solidFill>
                <a:uFill>
                  <a:solidFill>
                    <a:srgbClr val="000000"/>
                  </a:solidFill>
                </a:uFill>
                <a:latin typeface="微软雅黑" panose="020B0503020204020204" charset="-122"/>
                <a:ea typeface="微软雅黑" panose="020B0503020204020204" charset="-122"/>
                <a:cs typeface="微软雅黑" panose="020B0503020204020204" charset="-122"/>
              </a:rPr>
              <a:t>主电路断路</a:t>
            </a:r>
            <a:r>
              <a:rPr lang="zh-CN" sz="1800" b="0">
                <a:latin typeface="微软雅黑" panose="020B0503020204020204" charset="-122"/>
                <a:ea typeface="微软雅黑" panose="020B0503020204020204" charset="-122"/>
                <a:cs typeface="微软雅黑" panose="020B0503020204020204" charset="-122"/>
              </a:rPr>
              <a:t>导致无电流。</a:t>
            </a:r>
            <a:endParaRPr lang="zh-CN" altLang="en-US" sz="1800">
              <a:latin typeface="微软雅黑" panose="020B0503020204020204" charset="-122"/>
              <a:ea typeface="微软雅黑" panose="020B0503020204020204" charset="-122"/>
              <a:cs typeface="微软雅黑" panose="020B0503020204020204" charset="-122"/>
            </a:endParaRPr>
          </a:p>
        </p:txBody>
      </p:sp>
    </p:spTree>
    <p:extLst>
      <p:ext uri="{BB962C8B-B14F-4D97-AF65-F5344CB8AC3E}">
        <p14:creationId xmlns:p14="http://schemas.microsoft.com/office/powerpoint/2010/main" val="1465379916"/>
      </p:ext>
    </p:extLst>
  </p:cSld>
  <p:clrMapOvr>
    <a:masterClrMapping/>
  </p:clrMapOvr>
  <p:transition spd="med" advTm="2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000" fill="hold">
                                          <p:stCondLst>
                                            <p:cond delay="0"/>
                                          </p:stCondLst>
                                        </p:cTn>
                                        <p:tgtEl>
                                          <p:spTgt spid="7">
                                            <p:txEl>
                                              <p:pRg st="0" end="0"/>
                                            </p:txEl>
                                          </p:spTgt>
                                        </p:tgtEl>
                                        <p:attrNameLst>
                                          <p:attrName>style.visibility</p:attrName>
                                        </p:attrNameLst>
                                      </p:cBhvr>
                                      <p:to>
                                        <p:strVal val="visible"/>
                                      </p:to>
                                    </p:set>
                                    <p:animEffect transition="in" filter="checkerboard(across)">
                                      <p:cBhvr>
                                        <p:cTn id="7" dur="10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000" fill="hold">
                                          <p:stCondLst>
                                            <p:cond delay="0"/>
                                          </p:stCondLst>
                                        </p:cTn>
                                        <p:tgtEl>
                                          <p:spTgt spid="7">
                                            <p:txEl>
                                              <p:pRg st="1" end="1"/>
                                            </p:txEl>
                                          </p:spTgt>
                                        </p:tgtEl>
                                        <p:attrNameLst>
                                          <p:attrName>style.visibility</p:attrName>
                                        </p:attrNameLst>
                                      </p:cBhvr>
                                      <p:to>
                                        <p:strVal val="visible"/>
                                      </p:to>
                                    </p:set>
                                    <p:animEffect transition="in" filter="checkerboard(across)">
                                      <p:cBhvr>
                                        <p:cTn id="12" dur="10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000" fill="hold">
                                          <p:stCondLst>
                                            <p:cond delay="0"/>
                                          </p:stCondLst>
                                        </p:cTn>
                                        <p:tgtEl>
                                          <p:spTgt spid="7">
                                            <p:txEl>
                                              <p:pRg st="2" end="2"/>
                                            </p:txEl>
                                          </p:spTgt>
                                        </p:tgtEl>
                                        <p:attrNameLst>
                                          <p:attrName>style.visibility</p:attrName>
                                        </p:attrNameLst>
                                      </p:cBhvr>
                                      <p:to>
                                        <p:strVal val="visible"/>
                                      </p:to>
                                    </p:set>
                                    <p:animEffect transition="in" filter="checkerboard(across)">
                                      <p:cBhvr>
                                        <p:cTn id="17" dur="10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000" fill="hold">
                                          <p:stCondLst>
                                            <p:cond delay="0"/>
                                          </p:stCondLst>
                                        </p:cTn>
                                        <p:tgtEl>
                                          <p:spTgt spid="7">
                                            <p:txEl>
                                              <p:pRg st="3" end="3"/>
                                            </p:txEl>
                                          </p:spTgt>
                                        </p:tgtEl>
                                        <p:attrNameLst>
                                          <p:attrName>style.visibility</p:attrName>
                                        </p:attrNameLst>
                                      </p:cBhvr>
                                      <p:to>
                                        <p:strVal val="visible"/>
                                      </p:to>
                                    </p:set>
                                    <p:animEffect transition="in" filter="checkerboard(across)">
                                      <p:cBhvr>
                                        <p:cTn id="22" dur="10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6222"/>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altLang="zh-CN" sz="3200" b="0" i="0" u="none" strike="noStrike" kern="0" cap="none" spc="0" normalizeH="0" baseline="0" noProof="0" dirty="0" smtClean="0">
                <a:ln>
                  <a:noFill/>
                </a:ln>
                <a:solidFill>
                  <a:srgbClr val="FFFFFF"/>
                </a:solidFill>
                <a:effectLst/>
                <a:uLnTx/>
                <a:uFillTx/>
                <a:latin typeface="+mn-lt"/>
                <a:ea typeface="方正舒体" panose="02010601030101010101" pitchFamily="2" charset="-122"/>
                <a:sym typeface="微软雅黑" panose="020B0503020204020204" charset="-122"/>
              </a:rPr>
              <a:t>2</a:t>
            </a:r>
            <a:endParaRPr kumimoji="0" sz="3200" b="0" i="0" u="none" strike="noStrike" kern="0" cap="none" spc="0" normalizeH="0" baseline="0" noProof="0" dirty="0">
              <a:ln>
                <a:noFill/>
              </a:ln>
              <a:solidFill>
                <a:srgbClr val="FFFFFF"/>
              </a:solidFill>
              <a:effectLst/>
              <a:uLnTx/>
              <a:uFillTx/>
              <a:latin typeface="+mn-lt"/>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pic>
        <p:nvPicPr>
          <p:cNvPr id="2" name="图片 -2147482598"/>
          <p:cNvPicPr>
            <a:picLocks noChangeAspect="1"/>
          </p:cNvPicPr>
          <p:nvPr/>
        </p:nvPicPr>
        <p:blipFill>
          <a:blip r:embed="rId2"/>
          <a:stretch>
            <a:fillRect/>
          </a:stretch>
        </p:blipFill>
        <p:spPr>
          <a:xfrm>
            <a:off x="1168401" y="208160"/>
            <a:ext cx="1550035" cy="625750"/>
          </a:xfrm>
          <a:prstGeom prst="rect">
            <a:avLst/>
          </a:prstGeom>
          <a:noFill/>
          <a:ln w="9525">
            <a:noFill/>
          </a:ln>
        </p:spPr>
      </p:pic>
      <p:sp>
        <p:nvSpPr>
          <p:cNvPr id="100" name="文本框 99"/>
          <p:cNvSpPr txBox="1"/>
          <p:nvPr/>
        </p:nvSpPr>
        <p:spPr>
          <a:xfrm>
            <a:off x="3016251" y="450056"/>
            <a:ext cx="1791335" cy="369212"/>
          </a:xfrm>
          <a:prstGeom prst="rect">
            <a:avLst/>
          </a:prstGeom>
          <a:noFill/>
          <a:ln w="9525">
            <a:noFill/>
          </a:ln>
        </p:spPr>
        <p:txBody>
          <a:bodyPr wrap="square">
            <a:spAutoFit/>
          </a:bodyPr>
          <a:lstStyle/>
          <a:p>
            <a:pPr marL="0" indent="0" algn="l" eaLnBrk="1" fontAlgn="auto" latinLnBrk="0" hangingPunct="1"/>
            <a:r>
              <a:rPr lang="zh-CN" sz="1800" b="1">
                <a:solidFill>
                  <a:srgbClr val="0000FF"/>
                </a:solidFill>
                <a:latin typeface="微软雅黑" panose="020B0503020204020204" charset="-122"/>
                <a:ea typeface="微软雅黑" panose="020B0503020204020204" charset="-122"/>
              </a:rPr>
              <a:t>二、电阻</a:t>
            </a:r>
          </a:p>
        </p:txBody>
      </p:sp>
      <p:sp>
        <p:nvSpPr>
          <p:cNvPr id="3" name="文本框 2"/>
          <p:cNvSpPr txBox="1"/>
          <p:nvPr/>
        </p:nvSpPr>
        <p:spPr>
          <a:xfrm>
            <a:off x="327026" y="1000691"/>
            <a:ext cx="8768715" cy="3423483"/>
          </a:xfrm>
          <a:prstGeom prst="rect">
            <a:avLst/>
          </a:prstGeom>
          <a:noFill/>
          <a:ln w="9525">
            <a:noFill/>
          </a:ln>
        </p:spPr>
        <p:txBody>
          <a:bodyPr wrap="square">
            <a:spAutoFit/>
          </a:bodyPr>
          <a:lstStyle/>
          <a:p>
            <a:pPr marL="0" indent="0" algn="l" eaLnBrk="1" fontAlgn="auto" latinLnBrk="0" hangingPunct="1">
              <a:lnSpc>
                <a:spcPct val="150000"/>
              </a:lnSpc>
            </a:pPr>
            <a:r>
              <a:rPr lang="zh-CN" sz="1800" b="0">
                <a:latin typeface="微软雅黑" panose="020B0503020204020204" charset="-122"/>
                <a:ea typeface="微软雅黑" panose="020B0503020204020204" charset="-122"/>
                <a:cs typeface="微软雅黑" panose="020B0503020204020204" charset="-122"/>
              </a:rPr>
              <a:t>1.定义：电阻表示导体</a:t>
            </a:r>
            <a:r>
              <a:rPr lang="zh-CN" sz="1800" b="0" u="sng">
                <a:solidFill>
                  <a:srgbClr val="FF0000"/>
                </a:solidFill>
                <a:uFill>
                  <a:solidFill>
                    <a:srgbClr val="000000"/>
                  </a:solidFill>
                </a:uFill>
                <a:latin typeface="微软雅黑" panose="020B0503020204020204" charset="-122"/>
                <a:ea typeface="微软雅黑" panose="020B0503020204020204" charset="-122"/>
                <a:cs typeface="微软雅黑" panose="020B0503020204020204" charset="-122"/>
              </a:rPr>
              <a:t>对电流阻碍作用</a:t>
            </a:r>
            <a:r>
              <a:rPr lang="zh-CN" sz="1800" b="0">
                <a:latin typeface="微软雅黑" panose="020B0503020204020204" charset="-122"/>
                <a:ea typeface="微软雅黑" panose="020B0503020204020204" charset="-122"/>
                <a:cs typeface="微软雅黑" panose="020B0503020204020204" charset="-122"/>
              </a:rPr>
              <a:t>的大小；用符号</a:t>
            </a:r>
            <a:r>
              <a:rPr lang="en-US" sz="1800" b="0" u="sng">
                <a:solidFill>
                  <a:srgbClr val="FF0000"/>
                </a:solidFill>
                <a:uFill>
                  <a:solidFill>
                    <a:srgbClr val="000000"/>
                  </a:solidFill>
                </a:uFill>
                <a:latin typeface="微软雅黑" panose="020B0503020204020204" charset="-122"/>
                <a:ea typeface="微软雅黑" panose="020B0503020204020204" charset="-122"/>
                <a:cs typeface="微软雅黑" panose="020B0503020204020204" charset="-122"/>
              </a:rPr>
              <a:t>R</a:t>
            </a:r>
            <a:r>
              <a:rPr lang="zh-CN" sz="1800" b="0">
                <a:latin typeface="微软雅黑" panose="020B0503020204020204" charset="-122"/>
                <a:ea typeface="微软雅黑" panose="020B0503020204020204" charset="-122"/>
                <a:cs typeface="微软雅黑" panose="020B0503020204020204" charset="-122"/>
              </a:rPr>
              <a:t>表示。</a:t>
            </a:r>
          </a:p>
          <a:p>
            <a:pPr marL="0" indent="0" algn="l" eaLnBrk="1" fontAlgn="auto" latinLnBrk="0" hangingPunct="1">
              <a:lnSpc>
                <a:spcPct val="150000"/>
              </a:lnSpc>
            </a:pPr>
            <a:r>
              <a:rPr lang="zh-CN" sz="1800" b="0">
                <a:latin typeface="微软雅黑" panose="020B0503020204020204" charset="-122"/>
                <a:ea typeface="微软雅黑" panose="020B0503020204020204" charset="-122"/>
                <a:cs typeface="微软雅黑" panose="020B0503020204020204" charset="-122"/>
              </a:rPr>
              <a:t>2.单位：在国际单位制中，电阻的单位是</a:t>
            </a:r>
            <a:r>
              <a:rPr lang="zh-CN" sz="1800" b="0" u="sng">
                <a:solidFill>
                  <a:srgbClr val="FF0000"/>
                </a:solidFill>
                <a:uFill>
                  <a:solidFill>
                    <a:srgbClr val="000000"/>
                  </a:solidFill>
                </a:uFill>
                <a:latin typeface="微软雅黑" panose="020B0503020204020204" charset="-122"/>
                <a:ea typeface="微软雅黑" panose="020B0503020204020204" charset="-122"/>
                <a:cs typeface="微软雅黑" panose="020B0503020204020204" charset="-122"/>
              </a:rPr>
              <a:t>欧姆</a:t>
            </a:r>
            <a:r>
              <a:rPr lang="zh-CN" sz="1800" b="0">
                <a:latin typeface="微软雅黑" panose="020B0503020204020204" charset="-122"/>
                <a:ea typeface="微软雅黑" panose="020B0503020204020204" charset="-122"/>
                <a:cs typeface="微软雅黑" panose="020B0503020204020204" charset="-122"/>
              </a:rPr>
              <a:t>（符号是</a:t>
            </a:r>
            <a:r>
              <a:rPr lang="en-US" sz="1800" b="0">
                <a:solidFill>
                  <a:srgbClr val="000000"/>
                </a:solidFill>
                <a:latin typeface="微软雅黑" panose="020B0503020204020204" charset="-122"/>
                <a:ea typeface="微软雅黑" panose="020B0503020204020204" charset="-122"/>
                <a:cs typeface="微软雅黑" panose="020B0503020204020204" charset="-122"/>
              </a:rPr>
              <a:t>Ω</a:t>
            </a:r>
            <a:r>
              <a:rPr lang="zh-CN" sz="1800" b="0">
                <a:latin typeface="微软雅黑" panose="020B0503020204020204" charset="-122"/>
                <a:ea typeface="微软雅黑" panose="020B0503020204020204" charset="-122"/>
                <a:cs typeface="微软雅黑" panose="020B0503020204020204" charset="-122"/>
              </a:rPr>
              <a:t>）（规定：如果导体两端的电压是1V，通过导体的电流是1A，这段导体的电阻是1Ω）；常用单位还有</a:t>
            </a:r>
            <a:r>
              <a:rPr lang="zh-CN" sz="1800" b="0" u="sng">
                <a:solidFill>
                  <a:srgbClr val="FF0000"/>
                </a:solidFill>
                <a:uFill>
                  <a:solidFill>
                    <a:srgbClr val="000000"/>
                  </a:solidFill>
                </a:uFill>
                <a:latin typeface="微软雅黑" panose="020B0503020204020204" charset="-122"/>
                <a:ea typeface="微软雅黑" panose="020B0503020204020204" charset="-122"/>
                <a:cs typeface="微软雅黑" panose="020B0503020204020204" charset="-122"/>
              </a:rPr>
              <a:t>千欧</a:t>
            </a:r>
            <a:r>
              <a:rPr lang="zh-CN" sz="1800" b="0">
                <a:latin typeface="微软雅黑" panose="020B0503020204020204" charset="-122"/>
                <a:ea typeface="微软雅黑" panose="020B0503020204020204" charset="-122"/>
                <a:cs typeface="微软雅黑" panose="020B0503020204020204" charset="-122"/>
              </a:rPr>
              <a:t>（符号</a:t>
            </a:r>
            <a:r>
              <a:rPr lang="en-US" sz="1800" b="0">
                <a:latin typeface="微软雅黑" panose="020B0503020204020204" charset="-122"/>
                <a:ea typeface="微软雅黑" panose="020B0503020204020204" charset="-122"/>
                <a:cs typeface="微软雅黑" panose="020B0503020204020204" charset="-122"/>
              </a:rPr>
              <a:t>kΩ</a:t>
            </a:r>
            <a:r>
              <a:rPr lang="zh-CN" sz="1800" b="0">
                <a:latin typeface="微软雅黑" panose="020B0503020204020204" charset="-122"/>
                <a:ea typeface="微软雅黑" panose="020B0503020204020204" charset="-122"/>
                <a:cs typeface="微软雅黑" panose="020B0503020204020204" charset="-122"/>
              </a:rPr>
              <a:t>）、</a:t>
            </a:r>
            <a:r>
              <a:rPr lang="zh-CN" sz="1800" b="0" u="sng">
                <a:solidFill>
                  <a:srgbClr val="FF0000"/>
                </a:solidFill>
                <a:uFill>
                  <a:solidFill>
                    <a:srgbClr val="000000"/>
                  </a:solidFill>
                </a:uFill>
                <a:latin typeface="微软雅黑" panose="020B0503020204020204" charset="-122"/>
                <a:ea typeface="微软雅黑" panose="020B0503020204020204" charset="-122"/>
                <a:cs typeface="微软雅黑" panose="020B0503020204020204" charset="-122"/>
              </a:rPr>
              <a:t>兆欧</a:t>
            </a:r>
            <a:r>
              <a:rPr lang="zh-CN" sz="1800" b="0">
                <a:solidFill>
                  <a:srgbClr val="000000"/>
                </a:solidFill>
                <a:latin typeface="微软雅黑" panose="020B0503020204020204" charset="-122"/>
                <a:ea typeface="微软雅黑" panose="020B0503020204020204" charset="-122"/>
                <a:cs typeface="微软雅黑" panose="020B0503020204020204" charset="-122"/>
              </a:rPr>
              <a:t>（</a:t>
            </a:r>
            <a:r>
              <a:rPr lang="en-US" sz="1800" b="0">
                <a:solidFill>
                  <a:srgbClr val="000000"/>
                </a:solidFill>
                <a:latin typeface="微软雅黑" panose="020B0503020204020204" charset="-122"/>
                <a:ea typeface="微软雅黑" panose="020B0503020204020204" charset="-122"/>
                <a:cs typeface="微软雅黑" panose="020B0503020204020204" charset="-122"/>
              </a:rPr>
              <a:t>MΩ</a:t>
            </a:r>
            <a:r>
              <a:rPr lang="zh-CN" sz="1800" b="0">
                <a:solidFill>
                  <a:srgbClr val="000000"/>
                </a:solidFill>
                <a:latin typeface="微软雅黑" panose="020B0503020204020204" charset="-122"/>
                <a:ea typeface="微软雅黑" panose="020B0503020204020204" charset="-122"/>
                <a:cs typeface="微软雅黑" panose="020B0503020204020204" charset="-122"/>
              </a:rPr>
              <a:t>）；</a:t>
            </a:r>
            <a:r>
              <a:rPr lang="zh-CN" sz="1800" b="0">
                <a:latin typeface="微软雅黑" panose="020B0503020204020204" charset="-122"/>
                <a:ea typeface="微软雅黑" panose="020B0503020204020204" charset="-122"/>
                <a:cs typeface="微软雅黑" panose="020B0503020204020204" charset="-122"/>
              </a:rPr>
              <a:t>换算：</a:t>
            </a:r>
            <a:r>
              <a:rPr lang="en-US" sz="1800" b="0">
                <a:latin typeface="微软雅黑" panose="020B0503020204020204" charset="-122"/>
                <a:ea typeface="微软雅黑" panose="020B0503020204020204" charset="-122"/>
                <a:cs typeface="微软雅黑" panose="020B0503020204020204" charset="-122"/>
              </a:rPr>
              <a:t>1MΩ=</a:t>
            </a:r>
            <a:r>
              <a:rPr lang="en-US" sz="1800" b="0" u="sng">
                <a:solidFill>
                  <a:srgbClr val="FF0000"/>
                </a:solidFill>
                <a:uFill>
                  <a:solidFill>
                    <a:srgbClr val="000000"/>
                  </a:solidFill>
                </a:uFill>
                <a:latin typeface="微软雅黑" panose="020B0503020204020204" charset="-122"/>
                <a:ea typeface="微软雅黑" panose="020B0503020204020204" charset="-122"/>
                <a:cs typeface="微软雅黑" panose="020B0503020204020204" charset="-122"/>
              </a:rPr>
              <a:t>1000k</a:t>
            </a:r>
            <a:r>
              <a:rPr lang="en-US" sz="1800" b="0">
                <a:latin typeface="微软雅黑" panose="020B0503020204020204" charset="-122"/>
                <a:ea typeface="微软雅黑" panose="020B0503020204020204" charset="-122"/>
                <a:cs typeface="微软雅黑" panose="020B0503020204020204" charset="-122"/>
              </a:rPr>
              <a:t>Ω</a:t>
            </a:r>
            <a:r>
              <a:rPr lang="zh-CN" sz="1800" b="0">
                <a:latin typeface="微软雅黑" panose="020B0503020204020204" charset="-122"/>
                <a:ea typeface="微软雅黑" panose="020B0503020204020204" charset="-122"/>
                <a:cs typeface="微软雅黑" panose="020B0503020204020204" charset="-122"/>
              </a:rPr>
              <a:t>，</a:t>
            </a:r>
            <a:r>
              <a:rPr lang="en-US" sz="1800" b="0">
                <a:latin typeface="微软雅黑" panose="020B0503020204020204" charset="-122"/>
                <a:ea typeface="微软雅黑" panose="020B0503020204020204" charset="-122"/>
                <a:cs typeface="微软雅黑" panose="020B0503020204020204" charset="-122"/>
              </a:rPr>
              <a:t>1kΩ=</a:t>
            </a:r>
            <a:r>
              <a:rPr lang="en-US" sz="1800" b="0" u="sng">
                <a:solidFill>
                  <a:srgbClr val="FF0000"/>
                </a:solidFill>
                <a:uFill>
                  <a:solidFill>
                    <a:srgbClr val="000000"/>
                  </a:solidFill>
                </a:uFill>
                <a:latin typeface="微软雅黑" panose="020B0503020204020204" charset="-122"/>
                <a:ea typeface="微软雅黑" panose="020B0503020204020204" charset="-122"/>
                <a:cs typeface="微软雅黑" panose="020B0503020204020204" charset="-122"/>
              </a:rPr>
              <a:t>1000</a:t>
            </a:r>
            <a:r>
              <a:rPr lang="en-US" sz="1800" b="0">
                <a:latin typeface="微软雅黑" panose="020B0503020204020204" charset="-122"/>
                <a:ea typeface="微软雅黑" panose="020B0503020204020204" charset="-122"/>
                <a:cs typeface="微软雅黑" panose="020B0503020204020204" charset="-122"/>
              </a:rPr>
              <a:t>Ω</a:t>
            </a:r>
            <a:r>
              <a:rPr lang="zh-CN" sz="1800" b="0">
                <a:latin typeface="微软雅黑" panose="020B0503020204020204" charset="-122"/>
                <a:ea typeface="微软雅黑" panose="020B0503020204020204" charset="-122"/>
                <a:cs typeface="微软雅黑" panose="020B0503020204020204" charset="-122"/>
              </a:rPr>
              <a:t>。</a:t>
            </a:r>
          </a:p>
          <a:p>
            <a:pPr marL="0" indent="0" algn="l" eaLnBrk="1" fontAlgn="auto" latinLnBrk="0" hangingPunct="1">
              <a:lnSpc>
                <a:spcPct val="150000"/>
              </a:lnSpc>
            </a:pPr>
            <a:r>
              <a:rPr lang="zh-CN" sz="1800" b="0">
                <a:latin typeface="微软雅黑" panose="020B0503020204020204" charset="-122"/>
                <a:ea typeface="微软雅黑" panose="020B0503020204020204" charset="-122"/>
                <a:cs typeface="微软雅黑" panose="020B0503020204020204" charset="-122"/>
              </a:rPr>
              <a:t>3.影响导体电阻大小的因素：导体的电阻是导体</a:t>
            </a:r>
            <a:r>
              <a:rPr lang="zh-CN" sz="1800" b="0" u="sng">
                <a:solidFill>
                  <a:srgbClr val="FF0000"/>
                </a:solidFill>
                <a:uFill>
                  <a:solidFill>
                    <a:srgbClr val="000000"/>
                  </a:solidFill>
                </a:uFill>
                <a:latin typeface="微软雅黑" panose="020B0503020204020204" charset="-122"/>
                <a:ea typeface="微软雅黑" panose="020B0503020204020204" charset="-122"/>
                <a:cs typeface="微软雅黑" panose="020B0503020204020204" charset="-122"/>
              </a:rPr>
              <a:t>本身的一种性质</a:t>
            </a:r>
            <a:r>
              <a:rPr lang="zh-CN" sz="1800" b="0">
                <a:latin typeface="微软雅黑" panose="020B0503020204020204" charset="-122"/>
                <a:ea typeface="微软雅黑" panose="020B0503020204020204" charset="-122"/>
                <a:cs typeface="微软雅黑" panose="020B0503020204020204" charset="-122"/>
              </a:rPr>
              <a:t>，它的大小决定于导体的</a:t>
            </a:r>
            <a:r>
              <a:rPr lang="zh-CN" sz="1800" b="0" u="sng">
                <a:solidFill>
                  <a:srgbClr val="FF0000"/>
                </a:solidFill>
                <a:uFill>
                  <a:solidFill>
                    <a:srgbClr val="000000"/>
                  </a:solidFill>
                </a:uFill>
                <a:latin typeface="微软雅黑" panose="020B0503020204020204" charset="-122"/>
                <a:ea typeface="微软雅黑" panose="020B0503020204020204" charset="-122"/>
                <a:cs typeface="微软雅黑" panose="020B0503020204020204" charset="-122"/>
              </a:rPr>
              <a:t>材料</a:t>
            </a:r>
            <a:r>
              <a:rPr lang="zh-CN" sz="1800" b="0">
                <a:latin typeface="微软雅黑" panose="020B0503020204020204" charset="-122"/>
                <a:ea typeface="微软雅黑" panose="020B0503020204020204" charset="-122"/>
                <a:cs typeface="微软雅黑" panose="020B0503020204020204" charset="-122"/>
              </a:rPr>
              <a:t>、</a:t>
            </a:r>
            <a:r>
              <a:rPr lang="zh-CN" sz="1800" b="0" u="sng">
                <a:solidFill>
                  <a:srgbClr val="FF0000"/>
                </a:solidFill>
                <a:uFill>
                  <a:solidFill>
                    <a:srgbClr val="000000"/>
                  </a:solidFill>
                </a:uFill>
                <a:latin typeface="微软雅黑" panose="020B0503020204020204" charset="-122"/>
                <a:ea typeface="微软雅黑" panose="020B0503020204020204" charset="-122"/>
                <a:cs typeface="微软雅黑" panose="020B0503020204020204" charset="-122"/>
              </a:rPr>
              <a:t>长度</a:t>
            </a:r>
            <a:r>
              <a:rPr lang="zh-CN" sz="1800" b="0">
                <a:latin typeface="微软雅黑" panose="020B0503020204020204" charset="-122"/>
                <a:ea typeface="微软雅黑" panose="020B0503020204020204" charset="-122"/>
                <a:cs typeface="微软雅黑" panose="020B0503020204020204" charset="-122"/>
              </a:rPr>
              <a:t>和</a:t>
            </a:r>
            <a:r>
              <a:rPr lang="zh-CN" sz="1800" b="0" u="sng">
                <a:solidFill>
                  <a:srgbClr val="FF0000"/>
                </a:solidFill>
                <a:uFill>
                  <a:solidFill>
                    <a:srgbClr val="000000"/>
                  </a:solidFill>
                </a:uFill>
                <a:latin typeface="微软雅黑" panose="020B0503020204020204" charset="-122"/>
                <a:ea typeface="微软雅黑" panose="020B0503020204020204" charset="-122"/>
                <a:cs typeface="微软雅黑" panose="020B0503020204020204" charset="-122"/>
              </a:rPr>
              <a:t>横截面积</a:t>
            </a:r>
            <a:r>
              <a:rPr lang="zh-CN" sz="1800" b="0">
                <a:latin typeface="微软雅黑" panose="020B0503020204020204" charset="-122"/>
                <a:ea typeface="微软雅黑" panose="020B0503020204020204" charset="-122"/>
                <a:cs typeface="微软雅黑" panose="020B0503020204020204" charset="-122"/>
              </a:rPr>
              <a:t>，还与</a:t>
            </a:r>
            <a:r>
              <a:rPr lang="zh-CN" sz="1800" b="0" u="sng">
                <a:solidFill>
                  <a:srgbClr val="FF0000"/>
                </a:solidFill>
                <a:uFill>
                  <a:solidFill>
                    <a:srgbClr val="000000"/>
                  </a:solidFill>
                </a:uFill>
                <a:latin typeface="微软雅黑" panose="020B0503020204020204" charset="-122"/>
                <a:ea typeface="微软雅黑" panose="020B0503020204020204" charset="-122"/>
                <a:cs typeface="微软雅黑" panose="020B0503020204020204" charset="-122"/>
              </a:rPr>
              <a:t>温度</a:t>
            </a:r>
            <a:r>
              <a:rPr lang="zh-CN" sz="1800" b="0">
                <a:latin typeface="微软雅黑" panose="020B0503020204020204" charset="-122"/>
                <a:ea typeface="微软雅黑" panose="020B0503020204020204" charset="-122"/>
                <a:cs typeface="微软雅黑" panose="020B0503020204020204" charset="-122"/>
              </a:rPr>
              <a:t>有关。材料、横截面积一定时，导体越</a:t>
            </a:r>
            <a:r>
              <a:rPr lang="zh-CN" sz="1800" b="0" u="sng">
                <a:solidFill>
                  <a:srgbClr val="FF0000"/>
                </a:solidFill>
                <a:uFill>
                  <a:solidFill>
                    <a:srgbClr val="000000"/>
                  </a:solidFill>
                </a:uFill>
                <a:latin typeface="微软雅黑" panose="020B0503020204020204" charset="-122"/>
                <a:ea typeface="微软雅黑" panose="020B0503020204020204" charset="-122"/>
                <a:cs typeface="微软雅黑" panose="020B0503020204020204" charset="-122"/>
              </a:rPr>
              <a:t>长</a:t>
            </a:r>
            <a:r>
              <a:rPr lang="zh-CN" sz="1800" b="0">
                <a:latin typeface="微软雅黑" panose="020B0503020204020204" charset="-122"/>
                <a:ea typeface="微软雅黑" panose="020B0503020204020204" charset="-122"/>
                <a:cs typeface="微软雅黑" panose="020B0503020204020204" charset="-122"/>
              </a:rPr>
              <a:t>，电阻越大；材料、长度一定时，导体横截面积越</a:t>
            </a:r>
            <a:r>
              <a:rPr lang="zh-CN" sz="1800" b="0" u="sng">
                <a:solidFill>
                  <a:srgbClr val="FF0000"/>
                </a:solidFill>
                <a:uFill>
                  <a:solidFill>
                    <a:srgbClr val="000000"/>
                  </a:solidFill>
                </a:uFill>
                <a:latin typeface="微软雅黑" panose="020B0503020204020204" charset="-122"/>
                <a:ea typeface="微软雅黑" panose="020B0503020204020204" charset="-122"/>
                <a:cs typeface="微软雅黑" panose="020B0503020204020204" charset="-122"/>
              </a:rPr>
              <a:t>小</a:t>
            </a:r>
            <a:r>
              <a:rPr lang="zh-CN" sz="1800" b="0">
                <a:latin typeface="微软雅黑" panose="020B0503020204020204" charset="-122"/>
                <a:ea typeface="微软雅黑" panose="020B0503020204020204" charset="-122"/>
                <a:cs typeface="微软雅黑" panose="020B0503020204020204" charset="-122"/>
              </a:rPr>
              <a:t>，电阻越大；大多数导体的电阻随温度的升高而</a:t>
            </a:r>
            <a:r>
              <a:rPr lang="zh-CN" sz="1800" b="0" u="sng">
                <a:solidFill>
                  <a:srgbClr val="FF0000"/>
                </a:solidFill>
                <a:uFill>
                  <a:solidFill>
                    <a:srgbClr val="000000"/>
                  </a:solidFill>
                </a:uFill>
                <a:latin typeface="微软雅黑" panose="020B0503020204020204" charset="-122"/>
                <a:ea typeface="微软雅黑" panose="020B0503020204020204" charset="-122"/>
                <a:cs typeface="微软雅黑" panose="020B0503020204020204" charset="-122"/>
              </a:rPr>
              <a:t>增大</a:t>
            </a:r>
            <a:r>
              <a:rPr lang="zh-CN" sz="1800" b="0">
                <a:latin typeface="微软雅黑" panose="020B0503020204020204" charset="-122"/>
                <a:ea typeface="微软雅黑" panose="020B0503020204020204" charset="-122"/>
                <a:cs typeface="微软雅黑" panose="020B0503020204020204" charset="-122"/>
              </a:rPr>
              <a:t>。</a:t>
            </a:r>
            <a:endParaRPr lang="zh-CN" altLang="en-US" sz="1800">
              <a:latin typeface="微软雅黑" panose="020B0503020204020204" charset="-122"/>
              <a:ea typeface="微软雅黑" panose="020B0503020204020204" charset="-122"/>
              <a:cs typeface="微软雅黑" panose="020B0503020204020204" charset="-122"/>
            </a:endParaRPr>
          </a:p>
        </p:txBody>
      </p:sp>
    </p:spTree>
    <p:extLst>
      <p:ext uri="{BB962C8B-B14F-4D97-AF65-F5344CB8AC3E}">
        <p14:creationId xmlns:p14="http://schemas.microsoft.com/office/powerpoint/2010/main" val="85676470"/>
      </p:ext>
    </p:extLst>
  </p:cSld>
  <p:clrMapOvr>
    <a:masterClrMapping/>
  </p:clrMapOvr>
  <p:transition spd="med" advTm="2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000" fill="hold">
                                          <p:stCondLst>
                                            <p:cond delay="0"/>
                                          </p:stCondLst>
                                        </p:cTn>
                                        <p:tgtEl>
                                          <p:spTgt spid="3">
                                            <p:txEl>
                                              <p:pRg st="0" end="0"/>
                                            </p:txEl>
                                          </p:spTgt>
                                        </p:tgtEl>
                                        <p:attrNameLst>
                                          <p:attrName>style.visibility</p:attrName>
                                        </p:attrNameLst>
                                      </p:cBhvr>
                                      <p:to>
                                        <p:strVal val="visible"/>
                                      </p:to>
                                    </p:set>
                                    <p:animEffect transition="in" filter="checkerboard(across)">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000" fill="hold">
                                          <p:stCondLst>
                                            <p:cond delay="0"/>
                                          </p:stCondLst>
                                        </p:cTn>
                                        <p:tgtEl>
                                          <p:spTgt spid="3">
                                            <p:txEl>
                                              <p:pRg st="1" end="1"/>
                                            </p:txEl>
                                          </p:spTgt>
                                        </p:tgtEl>
                                        <p:attrNameLst>
                                          <p:attrName>style.visibility</p:attrName>
                                        </p:attrNameLst>
                                      </p:cBhvr>
                                      <p:to>
                                        <p:strVal val="visible"/>
                                      </p:to>
                                    </p:set>
                                    <p:animEffect transition="in" filter="checkerboard(across)">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000" fill="hold">
                                          <p:stCondLst>
                                            <p:cond delay="0"/>
                                          </p:stCondLst>
                                        </p:cTn>
                                        <p:tgtEl>
                                          <p:spTgt spid="3">
                                            <p:txEl>
                                              <p:pRg st="2" end="2"/>
                                            </p:txEl>
                                          </p:spTgt>
                                        </p:tgtEl>
                                        <p:attrNameLst>
                                          <p:attrName>style.visibility</p:attrName>
                                        </p:attrNameLst>
                                      </p:cBhvr>
                                      <p:to>
                                        <p:strVal val="visible"/>
                                      </p:to>
                                    </p:set>
                                    <p:animEffect transition="in" filter="checkerboard(across)">
                                      <p:cBhvr>
                                        <p:cTn id="17"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7"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6222"/>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altLang="zh-CN" sz="3200" b="0" i="0" u="none" strike="noStrike" kern="0" cap="none" spc="0" normalizeH="0" baseline="0" noProof="0" dirty="0" smtClean="0">
                <a:ln>
                  <a:noFill/>
                </a:ln>
                <a:solidFill>
                  <a:srgbClr val="FFFFFF"/>
                </a:solidFill>
                <a:effectLst/>
                <a:uLnTx/>
                <a:uFillTx/>
                <a:latin typeface="+mn-lt"/>
                <a:ea typeface="方正舒体" panose="02010601030101010101" pitchFamily="2" charset="-122"/>
                <a:sym typeface="微软雅黑" panose="020B0503020204020204" charset="-122"/>
              </a:rPr>
              <a:t>2</a:t>
            </a:r>
            <a:endParaRPr kumimoji="0" sz="3200" b="0" i="0" u="none" strike="noStrike" kern="0" cap="none" spc="0" normalizeH="0" baseline="0" noProof="0" dirty="0">
              <a:ln>
                <a:noFill/>
              </a:ln>
              <a:solidFill>
                <a:srgbClr val="FFFFFF"/>
              </a:solidFill>
              <a:effectLst/>
              <a:uLnTx/>
              <a:uFillTx/>
              <a:latin typeface="+mn-lt"/>
              <a:ea typeface="方正舒体" panose="02010601030101010101" pitchFamily="2" charset="-122"/>
              <a:sym typeface="微软雅黑" panose="020B0503020204020204" charset="-122"/>
            </a:endParaRPr>
          </a:p>
        </p:txBody>
      </p:sp>
      <p:cxnSp>
        <p:nvCxnSpPr>
          <p:cNvPr id="8" name="直接连接符 7"/>
          <p:cNvCxnSpPr/>
          <p:nvPr/>
        </p:nvCxnSpPr>
        <p:spPr>
          <a:xfrm>
            <a:off x="1059874"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pic>
        <p:nvPicPr>
          <p:cNvPr id="2" name="图片 -2147482598"/>
          <p:cNvPicPr>
            <a:picLocks noChangeAspect="1"/>
          </p:cNvPicPr>
          <p:nvPr/>
        </p:nvPicPr>
        <p:blipFill>
          <a:blip r:embed="rId2"/>
          <a:stretch>
            <a:fillRect/>
          </a:stretch>
        </p:blipFill>
        <p:spPr>
          <a:xfrm>
            <a:off x="1168401" y="208160"/>
            <a:ext cx="1550035" cy="625750"/>
          </a:xfrm>
          <a:prstGeom prst="rect">
            <a:avLst/>
          </a:prstGeom>
          <a:noFill/>
          <a:ln w="9525">
            <a:noFill/>
          </a:ln>
        </p:spPr>
      </p:pic>
      <p:sp>
        <p:nvSpPr>
          <p:cNvPr id="100" name="文本框 99"/>
          <p:cNvSpPr txBox="1"/>
          <p:nvPr/>
        </p:nvSpPr>
        <p:spPr>
          <a:xfrm>
            <a:off x="3016251" y="450056"/>
            <a:ext cx="1791335" cy="369212"/>
          </a:xfrm>
          <a:prstGeom prst="rect">
            <a:avLst/>
          </a:prstGeom>
          <a:noFill/>
          <a:ln w="9525">
            <a:noFill/>
          </a:ln>
        </p:spPr>
        <p:txBody>
          <a:bodyPr wrap="square">
            <a:spAutoFit/>
          </a:bodyPr>
          <a:lstStyle/>
          <a:p>
            <a:pPr marL="0" indent="0" algn="l" eaLnBrk="1" fontAlgn="auto" latinLnBrk="0" hangingPunct="1"/>
            <a:r>
              <a:rPr lang="zh-CN" sz="1800" b="1">
                <a:solidFill>
                  <a:srgbClr val="0000FF"/>
                </a:solidFill>
                <a:latin typeface="微软雅黑" panose="020B0503020204020204" charset="-122"/>
                <a:ea typeface="微软雅黑" panose="020B0503020204020204" charset="-122"/>
              </a:rPr>
              <a:t>三、变阻器</a:t>
            </a:r>
          </a:p>
        </p:txBody>
      </p:sp>
      <p:sp>
        <p:nvSpPr>
          <p:cNvPr id="4" name="文本框 3"/>
          <p:cNvSpPr txBox="1"/>
          <p:nvPr/>
        </p:nvSpPr>
        <p:spPr>
          <a:xfrm>
            <a:off x="327025" y="1000691"/>
            <a:ext cx="8634730" cy="2173893"/>
          </a:xfrm>
          <a:prstGeom prst="rect">
            <a:avLst/>
          </a:prstGeom>
          <a:noFill/>
          <a:ln w="9525">
            <a:noFill/>
          </a:ln>
        </p:spPr>
        <p:txBody>
          <a:bodyPr wrap="square">
            <a:spAutoFit/>
          </a:bodyPr>
          <a:lstStyle/>
          <a:p>
            <a:pPr marL="0" indent="0" algn="l" eaLnBrk="1" fontAlgn="auto" latinLnBrk="0" hangingPunct="1">
              <a:lnSpc>
                <a:spcPct val="150000"/>
              </a:lnSpc>
            </a:pPr>
            <a:r>
              <a:rPr lang="en-US" sz="1800" b="0">
                <a:latin typeface="微软雅黑" panose="020B0503020204020204" charset="-122"/>
                <a:ea typeface="微软雅黑" panose="020B0503020204020204" charset="-122"/>
                <a:cs typeface="微软雅黑" panose="020B0503020204020204" charset="-122"/>
              </a:rPr>
              <a:t>1.</a:t>
            </a:r>
            <a:r>
              <a:rPr lang="zh-CN" sz="1800" b="0">
                <a:solidFill>
                  <a:srgbClr val="000000"/>
                </a:solidFill>
                <a:latin typeface="微软雅黑" panose="020B0503020204020204" charset="-122"/>
                <a:ea typeface="微软雅黑" panose="020B0503020204020204" charset="-122"/>
                <a:cs typeface="微软雅黑" panose="020B0503020204020204" charset="-122"/>
              </a:rPr>
              <a:t>变阻器：能改变接入电路中电阻大小的元件。常见的变阻器可分为滑动变阻器和电阻箱。</a:t>
            </a:r>
          </a:p>
          <a:p>
            <a:pPr marL="0" indent="0" algn="l" eaLnBrk="1" fontAlgn="auto" latinLnBrk="0" hangingPunct="1">
              <a:lnSpc>
                <a:spcPct val="150000"/>
              </a:lnSpc>
            </a:pPr>
            <a:r>
              <a:rPr lang="zh-CN" sz="1800" b="0">
                <a:solidFill>
                  <a:srgbClr val="000000"/>
                </a:solidFill>
                <a:latin typeface="微软雅黑" panose="020B0503020204020204" charset="-122"/>
                <a:ea typeface="微软雅黑" panose="020B0503020204020204" charset="-122"/>
                <a:cs typeface="微软雅黑" panose="020B0503020204020204" charset="-122"/>
              </a:rPr>
              <a:t>2.滑动变阻器</a:t>
            </a:r>
          </a:p>
          <a:p>
            <a:pPr marL="0" indent="0" algn="l" eaLnBrk="1" fontAlgn="auto" latinLnBrk="0" hangingPunct="1">
              <a:lnSpc>
                <a:spcPct val="150000"/>
              </a:lnSpc>
            </a:pPr>
            <a:r>
              <a:rPr lang="zh-CN" sz="1800" b="0">
                <a:solidFill>
                  <a:srgbClr val="000000"/>
                </a:solidFill>
                <a:latin typeface="微软雅黑" panose="020B0503020204020204" charset="-122"/>
                <a:ea typeface="微软雅黑" panose="020B0503020204020204" charset="-122"/>
                <a:cs typeface="微软雅黑" panose="020B0503020204020204" charset="-122"/>
              </a:rPr>
              <a:t>（1）构造：由瓷筒、线圈、滑片、金属棒、接线柱组成；</a:t>
            </a:r>
            <a:r>
              <a:rPr lang="zh-CN" sz="1800" b="0">
                <a:latin typeface="微软雅黑" panose="020B0503020204020204" charset="-122"/>
                <a:ea typeface="微软雅黑" panose="020B0503020204020204" charset="-122"/>
                <a:cs typeface="微软雅黑" panose="020B0503020204020204" charset="-122"/>
              </a:rPr>
              <a:t>变阻原理：通过改变</a:t>
            </a:r>
            <a:r>
              <a:rPr lang="zh-CN" sz="1800" b="0" u="sng">
                <a:solidFill>
                  <a:srgbClr val="FF0000"/>
                </a:solidFill>
                <a:uFill>
                  <a:solidFill>
                    <a:srgbClr val="000000"/>
                  </a:solidFill>
                </a:uFill>
                <a:latin typeface="微软雅黑" panose="020B0503020204020204" charset="-122"/>
                <a:ea typeface="微软雅黑" panose="020B0503020204020204" charset="-122"/>
                <a:cs typeface="微软雅黑" panose="020B0503020204020204" charset="-122"/>
              </a:rPr>
              <a:t>接入电路中的电阻线的长度</a:t>
            </a:r>
            <a:r>
              <a:rPr lang="zh-CN" sz="1800" b="0">
                <a:latin typeface="微软雅黑" panose="020B0503020204020204" charset="-122"/>
                <a:ea typeface="微软雅黑" panose="020B0503020204020204" charset="-122"/>
                <a:cs typeface="微软雅黑" panose="020B0503020204020204" charset="-122"/>
              </a:rPr>
              <a:t>来改变电阻</a:t>
            </a:r>
            <a:r>
              <a:rPr lang="zh-CN" sz="1800" b="0">
                <a:solidFill>
                  <a:srgbClr val="000000"/>
                </a:solidFill>
                <a:latin typeface="微软雅黑" panose="020B0503020204020204" charset="-122"/>
                <a:ea typeface="微软雅黑" panose="020B0503020204020204" charset="-122"/>
                <a:cs typeface="微软雅黑" panose="020B0503020204020204" charset="-122"/>
              </a:rPr>
              <a:t>，如图所示。</a:t>
            </a:r>
            <a:endParaRPr lang="zh-CN" altLang="en-US" sz="1800">
              <a:latin typeface="微软雅黑" panose="020B0503020204020204" charset="-122"/>
              <a:ea typeface="微软雅黑" panose="020B0503020204020204" charset="-122"/>
              <a:cs typeface="微软雅黑" panose="020B0503020204020204" charset="-122"/>
            </a:endParaRPr>
          </a:p>
        </p:txBody>
      </p:sp>
      <p:pic>
        <p:nvPicPr>
          <p:cNvPr id="3" name="图片 10" descr="IMG_256"/>
          <p:cNvPicPr>
            <a:picLocks noChangeAspect="1"/>
          </p:cNvPicPr>
          <p:nvPr/>
        </p:nvPicPr>
        <p:blipFill>
          <a:blip r:embed="rId3"/>
          <a:stretch>
            <a:fillRect/>
          </a:stretch>
        </p:blipFill>
        <p:spPr>
          <a:xfrm>
            <a:off x="3016250" y="3285984"/>
            <a:ext cx="3257550" cy="1603524"/>
          </a:xfrm>
          <a:prstGeom prst="rect">
            <a:avLst/>
          </a:prstGeom>
          <a:noFill/>
          <a:ln w="9525">
            <a:noFill/>
          </a:ln>
        </p:spPr>
      </p:pic>
    </p:spTree>
    <p:extLst>
      <p:ext uri="{BB962C8B-B14F-4D97-AF65-F5344CB8AC3E}">
        <p14:creationId xmlns:p14="http://schemas.microsoft.com/office/powerpoint/2010/main" val="4037477402"/>
      </p:ext>
    </p:extLst>
  </p:cSld>
  <p:clrMapOvr>
    <a:masterClrMapping/>
  </p:clrMapOvr>
  <p:transition spd="med" advTm="2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000" fill="hold">
                                          <p:stCondLst>
                                            <p:cond delay="0"/>
                                          </p:stCondLst>
                                        </p:cTn>
                                        <p:tgtEl>
                                          <p:spTgt spid="4">
                                            <p:txEl>
                                              <p:pRg st="0" end="0"/>
                                            </p:txEl>
                                          </p:spTgt>
                                        </p:tgtEl>
                                        <p:attrNameLst>
                                          <p:attrName>style.visibility</p:attrName>
                                        </p:attrNameLst>
                                      </p:cBhvr>
                                      <p:to>
                                        <p:strVal val="visible"/>
                                      </p:to>
                                    </p:set>
                                    <p:animEffect transition="in" filter="checkerboard(across)">
                                      <p:cBhvr>
                                        <p:cTn id="7" dur="1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000" fill="hold">
                                          <p:stCondLst>
                                            <p:cond delay="0"/>
                                          </p:stCondLst>
                                        </p:cTn>
                                        <p:tgtEl>
                                          <p:spTgt spid="4">
                                            <p:txEl>
                                              <p:pRg st="1" end="1"/>
                                            </p:txEl>
                                          </p:spTgt>
                                        </p:tgtEl>
                                        <p:attrNameLst>
                                          <p:attrName>style.visibility</p:attrName>
                                        </p:attrNameLst>
                                      </p:cBhvr>
                                      <p:to>
                                        <p:strVal val="visible"/>
                                      </p:to>
                                    </p:set>
                                    <p:animEffect transition="in" filter="checkerboard(across)">
                                      <p:cBhvr>
                                        <p:cTn id="12" dur="10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000" fill="hold">
                                          <p:stCondLst>
                                            <p:cond delay="0"/>
                                          </p:stCondLst>
                                        </p:cTn>
                                        <p:tgtEl>
                                          <p:spTgt spid="3"/>
                                        </p:tgtEl>
                                        <p:attrNameLst>
                                          <p:attrName>style.visibility</p:attrName>
                                        </p:attrNameLst>
                                      </p:cBhvr>
                                      <p:to>
                                        <p:strVal val="visible"/>
                                      </p:to>
                                    </p:set>
                                    <p:animEffect transition="in" filter="checkerboard(across)">
                                      <p:cBhvr>
                                        <p:cTn id="17" dur="10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000" fill="hold">
                                          <p:stCondLst>
                                            <p:cond delay="0"/>
                                          </p:stCondLst>
                                        </p:cTn>
                                        <p:tgtEl>
                                          <p:spTgt spid="4">
                                            <p:txEl>
                                              <p:pRg st="2" end="2"/>
                                            </p:txEl>
                                          </p:spTgt>
                                        </p:tgtEl>
                                        <p:attrNameLst>
                                          <p:attrName>style.visibility</p:attrName>
                                        </p:attrNameLst>
                                      </p:cBhvr>
                                      <p:to>
                                        <p:strVal val="visible"/>
                                      </p:to>
                                    </p:set>
                                    <p:animEffect transition="in" filter="checkerboard(across)">
                                      <p:cBhvr>
                                        <p:cTn id="22" dur="1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TotalTime>
  <Words>4781</Words>
  <Application>Microsoft Office PowerPoint</Application>
  <PresentationFormat>全屏显示(16:9)</PresentationFormat>
  <Paragraphs>264</Paragraphs>
  <Slides>46</Slides>
  <Notes>0</Notes>
  <HiddenSlides>0</HiddenSlides>
  <MMClips>0</MMClips>
  <ScaleCrop>false</ScaleCrop>
  <HeadingPairs>
    <vt:vector size="4" baseType="variant">
      <vt:variant>
        <vt:lpstr>主题</vt:lpstr>
      </vt:variant>
      <vt:variant>
        <vt:i4>1</vt:i4>
      </vt:variant>
      <vt:variant>
        <vt:lpstr>幻灯片标题</vt:lpstr>
      </vt:variant>
      <vt:variant>
        <vt:i4>46</vt:i4>
      </vt:variant>
    </vt:vector>
  </HeadingPairs>
  <TitlesOfParts>
    <vt:vector size="47" baseType="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User</cp:lastModifiedBy>
  <cp:revision>12</cp:revision>
  <dcterms:created xsi:type="dcterms:W3CDTF">2020-03-15T12:28:02Z</dcterms:created>
  <dcterms:modified xsi:type="dcterms:W3CDTF">2020-03-15T00:06:17Z</dcterms:modified>
</cp:coreProperties>
</file>