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0"/>
  </p:handoutMasterIdLst>
  <p:sldIdLst>
    <p:sldId id="280" r:id="rId3"/>
    <p:sldId id="281" r:id="rId5"/>
    <p:sldId id="283" r:id="rId6"/>
    <p:sldId id="292" r:id="rId7"/>
    <p:sldId id="293" r:id="rId8"/>
    <p:sldId id="294" r:id="rId9"/>
    <p:sldId id="284" r:id="rId10"/>
    <p:sldId id="285" r:id="rId11"/>
    <p:sldId id="287" r:id="rId12"/>
    <p:sldId id="288" r:id="rId13"/>
    <p:sldId id="289" r:id="rId14"/>
    <p:sldId id="290" r:id="rId15"/>
    <p:sldId id="295" r:id="rId16"/>
    <p:sldId id="297" r:id="rId17"/>
    <p:sldId id="296" r:id="rId18"/>
    <p:sldId id="268" r:id="rId1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E6FBFE"/>
    <a:srgbClr val="57D2E3"/>
    <a:srgbClr val="21B1C5"/>
    <a:srgbClr val="B2F3FC"/>
    <a:srgbClr val="4BCFE1"/>
    <a:srgbClr val="5BADF7"/>
    <a:srgbClr val="6A56A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-82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8CE53850-E5DA-4EBA-AF6A-09620983F38F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1D023C96-BB35-44B5-A6DE-23E8D3FCDFB4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8194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819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eaLnBrk="1" hangingPunct="1"/>
            <a:fld id="{F7E9C56B-0FFB-47B0-B8D0-628CF1A92FA8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17412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>
              <a:buFontTx/>
              <a:buNone/>
            </a:pPr>
            <a:fld id="{0E5FF3D7-115D-4815-B2CC-88A258EE5E57}" type="slidenum">
              <a:rPr lang="zh-CN" altLang="en-US" sz="1200"/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3555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3556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>
              <a:buFontTx/>
              <a:buNone/>
            </a:pPr>
            <a:fld id="{0BB570A4-A8D2-443F-8050-5864EE2DEB48}" type="slidenum">
              <a:rPr lang="zh-CN" altLang="en-US" sz="1200"/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5603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560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>
              <a:buFontTx/>
              <a:buNone/>
            </a:pPr>
            <a:fld id="{B5A3002E-10BA-4F24-A943-710C4BAD5416}" type="slidenum">
              <a:rPr lang="zh-CN" altLang="en-US" sz="1200"/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11266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126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eaLnBrk="1" hangingPunct="1"/>
            <a:fld id="{496C58B2-155E-458D-8E77-59E716E1D606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1"/>
          <p:cNvGrpSpPr/>
          <p:nvPr userDrawn="1"/>
        </p:nvGrpSpPr>
        <p:grpSpPr bwMode="auto">
          <a:xfrm>
            <a:off x="0" y="876300"/>
            <a:ext cx="8143875" cy="3740150"/>
            <a:chOff x="-1" y="869694"/>
            <a:chExt cx="8144452" cy="3740406"/>
          </a:xfrm>
        </p:grpSpPr>
        <p:sp>
          <p:nvSpPr>
            <p:cNvPr id="8" name="矩形 14"/>
            <p:cNvSpPr>
              <a:spLocks noChangeArrowheads="1"/>
            </p:cNvSpPr>
            <p:nvPr/>
          </p:nvSpPr>
          <p:spPr bwMode="auto">
            <a:xfrm rot="10800000">
              <a:off x="-1" y="869694"/>
              <a:ext cx="8144452" cy="3740406"/>
            </a:xfrm>
            <a:prstGeom prst="rect">
              <a:avLst/>
            </a:prstGeom>
            <a:gradFill flip="none" rotWithShape="1">
              <a:gsLst>
                <a:gs pos="917">
                  <a:schemeClr val="bg1"/>
                </a:gs>
                <a:gs pos="37000">
                  <a:srgbClr val="E6FBFE">
                    <a:alpha val="80000"/>
                  </a:srgbClr>
                </a:gs>
                <a:gs pos="100000">
                  <a:srgbClr val="57D2E3"/>
                </a:gs>
              </a:gsLst>
              <a:lin ang="0" scaled="1"/>
              <a:tileRect/>
            </a:gradFill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buFont typeface="Arial" panose="020B0604020202020204" pitchFamily="34" charset="0"/>
                <a:buNone/>
                <a:defRPr/>
              </a:pPr>
              <a:endParaRPr lang="zh-CN" altLang="en-US" dirty="0" smtClean="0"/>
            </a:p>
          </p:txBody>
        </p:sp>
        <p:pic>
          <p:nvPicPr>
            <p:cNvPr id="9" name="图片 28"/>
            <p:cNvPicPr>
              <a:picLocks noChangeAspect="1" noChangeArrowheads="1"/>
            </p:cNvPicPr>
            <p:nvPr/>
          </p:nvPicPr>
          <p:blipFill>
            <a:blip r:embed="rId2"/>
            <a:srcRect l="368" t="9363" r="29749" b="-82"/>
            <a:stretch>
              <a:fillRect/>
            </a:stretch>
          </p:blipFill>
          <p:spPr bwMode="auto">
            <a:xfrm>
              <a:off x="0" y="869694"/>
              <a:ext cx="8144450" cy="3336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矩形 14"/>
          <p:cNvSpPr>
            <a:spLocks noChangeArrowheads="1"/>
          </p:cNvSpPr>
          <p:nvPr/>
        </p:nvSpPr>
        <p:spPr bwMode="auto">
          <a:xfrm>
            <a:off x="6531" y="1536700"/>
            <a:ext cx="8144451" cy="2298699"/>
          </a:xfrm>
          <a:prstGeom prst="rect">
            <a:avLst/>
          </a:prstGeom>
          <a:gradFill>
            <a:gsLst>
              <a:gs pos="917">
                <a:schemeClr val="bg1">
                  <a:alpha val="28000"/>
                </a:schemeClr>
              </a:gs>
              <a:gs pos="31000">
                <a:srgbClr val="E6FBFE">
                  <a:alpha val="80000"/>
                </a:srgbClr>
              </a:gs>
              <a:gs pos="79000">
                <a:srgbClr val="57D2E3"/>
              </a:gs>
            </a:gsLst>
            <a:lin ang="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4"/>
          <p:cNvSpPr>
            <a:spLocks noChangeArrowheads="1"/>
          </p:cNvSpPr>
          <p:nvPr/>
        </p:nvSpPr>
        <p:spPr bwMode="auto">
          <a:xfrm>
            <a:off x="-2" y="171611"/>
            <a:ext cx="12192001" cy="521785"/>
          </a:xfrm>
          <a:prstGeom prst="rect">
            <a:avLst/>
          </a:prstGeom>
          <a:gradFill flip="none" rotWithShape="1"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  <a:tileRect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smtClean="0"/>
          </a:p>
        </p:txBody>
      </p:sp>
      <p:pic>
        <p:nvPicPr>
          <p:cNvPr id="3" name="图片 21"/>
          <p:cNvPicPr>
            <a:picLocks noChangeAspect="1" noChangeArrowheads="1"/>
          </p:cNvPicPr>
          <p:nvPr userDrawn="1"/>
        </p:nvPicPr>
        <p:blipFill>
          <a:blip r:embed="rId2"/>
          <a:srcRect l="-2669" t="12558" r="-10663" b="70840"/>
          <a:stretch>
            <a:fillRect/>
          </a:stretch>
        </p:blipFill>
        <p:spPr bwMode="auto">
          <a:xfrm>
            <a:off x="2233613" y="182563"/>
            <a:ext cx="9958387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图片 2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39513" y="252413"/>
            <a:ext cx="523875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8"/>
          <p:cNvSpPr>
            <a:spLocks noChangeArrowheads="1"/>
          </p:cNvSpPr>
          <p:nvPr/>
        </p:nvSpPr>
        <p:spPr bwMode="auto">
          <a:xfrm>
            <a:off x="7618413" y="280988"/>
            <a:ext cx="370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buFont typeface="Arial" panose="020B0604020202020204" pitchFamily="34" charset="0"/>
              <a:buNone/>
              <a:defRPr/>
            </a:pP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 userDrawn="1"/>
        </p:nvGrpSpPr>
        <p:grpSpPr bwMode="auto">
          <a:xfrm>
            <a:off x="0" y="839788"/>
            <a:ext cx="12192000" cy="3122612"/>
            <a:chOff x="0" y="839788"/>
            <a:chExt cx="12192000" cy="3122612"/>
          </a:xfrm>
        </p:grpSpPr>
        <p:sp>
          <p:nvSpPr>
            <p:cNvPr id="3" name="矩形 14"/>
            <p:cNvSpPr>
              <a:spLocks noChangeArrowheads="1"/>
            </p:cNvSpPr>
            <p:nvPr/>
          </p:nvSpPr>
          <p:spPr bwMode="auto">
            <a:xfrm>
              <a:off x="0" y="840303"/>
              <a:ext cx="12192000" cy="3120789"/>
            </a:xfrm>
            <a:prstGeom prst="rect">
              <a:avLst/>
            </a:prstGeom>
            <a:solidFill>
              <a:srgbClr val="57D2E3"/>
            </a:solidFill>
            <a:ln>
              <a:noFill/>
            </a:ln>
            <a:effectLst>
              <a:reflection blurRad="6350" stA="50000" endA="300" endPos="5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buFont typeface="Arial" panose="020B0604020202020204" pitchFamily="34" charset="0"/>
                <a:buNone/>
                <a:defRPr/>
              </a:pPr>
              <a:endParaRPr lang="zh-CN" altLang="en-US" smtClean="0"/>
            </a:p>
          </p:txBody>
        </p:sp>
        <p:pic>
          <p:nvPicPr>
            <p:cNvPr id="4" name="图片 28"/>
            <p:cNvPicPr>
              <a:picLocks noChangeAspect="1" noChangeArrowheads="1"/>
            </p:cNvPicPr>
            <p:nvPr/>
          </p:nvPicPr>
          <p:blipFill>
            <a:blip r:embed="rId2"/>
            <a:srcRect t="9363" b="14136"/>
            <a:stretch>
              <a:fillRect/>
            </a:stretch>
          </p:blipFill>
          <p:spPr bwMode="auto">
            <a:xfrm>
              <a:off x="280416" y="839788"/>
              <a:ext cx="11640122" cy="3122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矩形 14"/>
          <p:cNvSpPr>
            <a:spLocks noChangeArrowheads="1"/>
          </p:cNvSpPr>
          <p:nvPr/>
        </p:nvSpPr>
        <p:spPr bwMode="auto">
          <a:xfrm>
            <a:off x="-2" y="2127509"/>
            <a:ext cx="12192001" cy="1356797"/>
          </a:xfrm>
          <a:prstGeom prst="rect">
            <a:avLst/>
          </a:prstGeom>
          <a:gradFill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smtClean="0"/>
          </a:p>
        </p:txBody>
      </p:sp>
      <p:sp>
        <p:nvSpPr>
          <p:cNvPr id="7" name="矩形 8"/>
          <p:cNvSpPr>
            <a:spLocks noChangeArrowheads="1"/>
          </p:cNvSpPr>
          <p:nvPr/>
        </p:nvSpPr>
        <p:spPr bwMode="auto">
          <a:xfrm>
            <a:off x="2497455" y="2386330"/>
            <a:ext cx="777049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sz="5400" b="1" spc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谢谢观看！</a:t>
            </a:r>
            <a:endParaRPr lang="zh-CN" altLang="en-US" sz="5400" b="1" spc="6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 Light" pitchFamily="34" charset="0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oleObject" Target="../embeddings/oleObject2.bin"/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oleObject" Target="../embeddings/oleObject4.bin"/><Relationship Id="rId2" Type="http://schemas.openxmlformats.org/officeDocument/2006/relationships/image" Target="../media/image7.png"/><Relationship Id="rId1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14"/>
          <p:cNvSpPr>
            <a:spLocks noChangeArrowheads="1"/>
          </p:cNvSpPr>
          <p:nvPr/>
        </p:nvSpPr>
        <p:spPr bwMode="auto">
          <a:xfrm>
            <a:off x="4942" y="837127"/>
            <a:ext cx="12192000" cy="6017698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dirty="0" smtClean="0"/>
          </a:p>
        </p:txBody>
      </p:sp>
      <p:sp>
        <p:nvSpPr>
          <p:cNvPr id="30" name="TextBox 4"/>
          <p:cNvSpPr txBox="1">
            <a:spLocks noChangeArrowheads="1"/>
          </p:cNvSpPr>
          <p:nvPr/>
        </p:nvSpPr>
        <p:spPr bwMode="auto">
          <a:xfrm>
            <a:off x="574675" y="6103938"/>
            <a:ext cx="6840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altLang="zh-CN" sz="2000">
              <a:solidFill>
                <a:srgbClr val="262626"/>
              </a:solidFill>
              <a:latin typeface="黑体" panose="02010609060101010101" pitchFamily="49" charset="-122"/>
              <a:ea typeface="黑体" panose="02010609060101010101" pitchFamily="49" charset="-122"/>
              <a:sym typeface="宋体" panose="02010600030101010101" pitchFamily="2" charset="-122"/>
            </a:endParaRPr>
          </a:p>
        </p:txBody>
      </p:sp>
      <p:grpSp>
        <p:nvGrpSpPr>
          <p:cNvPr id="7171" name="组合 8"/>
          <p:cNvGrpSpPr/>
          <p:nvPr/>
        </p:nvGrpSpPr>
        <p:grpSpPr bwMode="auto">
          <a:xfrm>
            <a:off x="506413" y="1987550"/>
            <a:ext cx="7267575" cy="1343025"/>
            <a:chOff x="1178398" y="2105678"/>
            <a:chExt cx="3548062" cy="1343576"/>
          </a:xfrm>
        </p:grpSpPr>
        <p:sp>
          <p:nvSpPr>
            <p:cNvPr id="25" name="矩形 24"/>
            <p:cNvSpPr>
              <a:spLocks noChangeArrowheads="1"/>
            </p:cNvSpPr>
            <p:nvPr/>
          </p:nvSpPr>
          <p:spPr bwMode="auto">
            <a:xfrm>
              <a:off x="1703865" y="2105678"/>
              <a:ext cx="2497129" cy="549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000" b="1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第十四章 </a:t>
              </a:r>
              <a:r>
                <a:rPr lang="en-US" altLang="zh-CN" sz="2000" b="1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· </a:t>
              </a:r>
              <a:r>
                <a:rPr lang="zh-CN" altLang="en-US" sz="2000" b="1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磁现象 </a:t>
              </a:r>
              <a:endParaRPr lang="zh-CN" altLang="en-US" sz="2000" b="1">
                <a:solidFill>
                  <a:srgbClr val="26262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7173" name="TextBox 2"/>
            <p:cNvSpPr txBox="1">
              <a:spLocks noChangeArrowheads="1"/>
            </p:cNvSpPr>
            <p:nvPr/>
          </p:nvSpPr>
          <p:spPr bwMode="auto">
            <a:xfrm>
              <a:off x="1178398" y="2625004"/>
              <a:ext cx="3548062" cy="824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4800" b="1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 第六节 直流电动机</a:t>
              </a:r>
              <a:endParaRPr lang="zh-CN" altLang="en-US" sz="4800" b="1">
                <a:solidFill>
                  <a:srgbClr val="26262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0" name="矩形 8"/>
          <p:cNvSpPr>
            <a:spLocks noChangeArrowheads="1"/>
          </p:cNvSpPr>
          <p:nvPr/>
        </p:nvSpPr>
        <p:spPr bwMode="auto">
          <a:xfrm>
            <a:off x="7618413" y="280988"/>
            <a:ext cx="370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buFont typeface="Arial" panose="020B0604020202020204" pitchFamily="34" charset="0"/>
              <a:buNone/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出版社 </a:t>
            </a: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7175" name="图片 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029575" y="877888"/>
            <a:ext cx="4162425" cy="598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Rot="1" noChangeArrowheads="1"/>
          </p:cNvSpPr>
          <p:nvPr/>
        </p:nvSpPr>
        <p:spPr bwMode="auto">
          <a:xfrm>
            <a:off x="842963" y="1176338"/>
            <a:ext cx="5386387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Tx/>
              <a:buNone/>
            </a:pPr>
            <a:r>
              <a:rPr kumimoji="1"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生活中的电动机</a:t>
            </a:r>
            <a:endParaRPr kumimoji="1"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3323" name="Group 11"/>
          <p:cNvGrpSpPr/>
          <p:nvPr/>
        </p:nvGrpSpPr>
        <p:grpSpPr bwMode="auto">
          <a:xfrm>
            <a:off x="-527050" y="1939925"/>
            <a:ext cx="11760200" cy="1738313"/>
            <a:chOff x="294" y="1540"/>
            <a:chExt cx="5897" cy="1095"/>
          </a:xfrm>
        </p:grpSpPr>
        <p:sp>
          <p:nvSpPr>
            <p:cNvPr id="13317" name="Text Box 5"/>
            <p:cNvSpPr txBox="1">
              <a:spLocks noChangeArrowheads="1"/>
            </p:cNvSpPr>
            <p:nvPr/>
          </p:nvSpPr>
          <p:spPr bwMode="auto">
            <a:xfrm>
              <a:off x="1156" y="1707"/>
              <a:ext cx="503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kumimoji="1"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直流电动机</a:t>
              </a:r>
              <a:r>
                <a:rPr lang="en-US" altLang="zh-CN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(</a:t>
              </a:r>
              <a:r>
                <a:rPr kumimoji="1"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电动玩具、录音机等小型电器</a:t>
              </a:r>
              <a:r>
                <a:rPr lang="en-US" altLang="zh-CN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)</a:t>
              </a:r>
              <a:endPara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318" name="Text Box 6"/>
            <p:cNvSpPr txBox="1">
              <a:spLocks noChangeArrowheads="1"/>
            </p:cNvSpPr>
            <p:nvPr/>
          </p:nvSpPr>
          <p:spPr bwMode="auto">
            <a:xfrm>
              <a:off x="1156" y="2308"/>
              <a:ext cx="4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kumimoji="1"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交流电动机</a:t>
              </a:r>
              <a:r>
                <a:rPr lang="en-US" altLang="zh-CN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(</a:t>
              </a:r>
              <a:r>
                <a:rPr kumimoji="1"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电风扇、洗衣机等家用电器</a:t>
              </a:r>
              <a:r>
                <a:rPr lang="en-US" altLang="zh-CN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)</a:t>
              </a:r>
              <a:endPara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510" name="Rectangle 7"/>
            <p:cNvSpPr>
              <a:spLocks noChangeArrowheads="1"/>
            </p:cNvSpPr>
            <p:nvPr/>
          </p:nvSpPr>
          <p:spPr bwMode="auto">
            <a:xfrm>
              <a:off x="294" y="1540"/>
              <a:ext cx="635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endParaRPr kumimoji="1" lang="zh-CN" alt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1125538" y="4356100"/>
            <a:ext cx="8980487" cy="1330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ct val="145000"/>
              </a:lnSpc>
              <a:buFontTx/>
              <a:buNone/>
            </a:pP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电动机优点：</a:t>
            </a:r>
            <a:endParaRPr kumimoji="1"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kumimoji="1"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结构简单、控制方便、体积小、效率高</a:t>
            </a:r>
            <a:endParaRPr kumimoji="1"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387350" y="2308225"/>
            <a:ext cx="1265238" cy="10985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6600">
                <a:latin typeface="微软雅黑" panose="020B0503020204020204" pitchFamily="34" charset="-122"/>
                <a:ea typeface="微软雅黑" panose="020B0503020204020204" pitchFamily="34" charset="-122"/>
              </a:rPr>
              <a:t>｛</a:t>
            </a:r>
            <a:endParaRPr lang="zh-CN" altLang="en-US" sz="66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133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 descr="yez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459163" y="1885950"/>
            <a:ext cx="4319587" cy="224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891088" y="4138613"/>
            <a:ext cx="27178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电动机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557" name="Picture 5" descr="56101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0" y="4519613"/>
            <a:ext cx="24574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822700" y="5570538"/>
            <a:ext cx="19304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转子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559" name="Picture 7" descr="DINGZI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8213" y="4641850"/>
            <a:ext cx="26416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10167938" y="5570538"/>
            <a:ext cx="15938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定子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561" name="Freeform 9"/>
          <p:cNvSpPr/>
          <p:nvPr/>
        </p:nvSpPr>
        <p:spPr bwMode="gray">
          <a:xfrm>
            <a:off x="3255963" y="3986213"/>
            <a:ext cx="1203325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</a:ln>
        </p:spPr>
        <p:txBody>
          <a:bodyPr/>
          <a:lstStyle/>
          <a:p>
            <a:pPr>
              <a:buFontTx/>
              <a:buNone/>
              <a:defRPr/>
            </a:pPr>
            <a:endParaRPr lang="zh-CN" altLang="en-US" b="1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3563" name="Freeform 11"/>
          <p:cNvSpPr/>
          <p:nvPr/>
        </p:nvSpPr>
        <p:spPr bwMode="gray">
          <a:xfrm flipH="1">
            <a:off x="6475413" y="3986213"/>
            <a:ext cx="1196975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</a:ln>
        </p:spPr>
        <p:txBody>
          <a:bodyPr/>
          <a:lstStyle/>
          <a:p>
            <a:pPr>
              <a:buFontTx/>
              <a:buNone/>
              <a:defRPr/>
            </a:pPr>
            <a:endParaRPr lang="zh-CN" altLang="en-US" b="1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3550" y="1062038"/>
            <a:ext cx="9120188" cy="476250"/>
          </a:xfrm>
          <a:prstGeom prst="rect">
            <a:avLst/>
          </a:prstGeom>
          <a:noFill/>
          <a:ln>
            <a:miter lim="800000"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28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生活中电动机的基本构造</a:t>
            </a:r>
            <a:endParaRPr lang="zh-CN" altLang="en-US" sz="2800" b="1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8" grpId="0"/>
      <p:bldP spid="23560" grpId="0"/>
      <p:bldP spid="225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565275" y="2498725"/>
            <a:ext cx="8520113" cy="2139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indent="304800" algn="ctr">
              <a:lnSpc>
                <a:spcPct val="16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．下列家用电器中，应用了电动机的是（　　）。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 algn="ctr">
              <a:lnSpc>
                <a:spcPct val="16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．电熨斗　　　　　　　		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．电风扇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 algn="ctr">
              <a:lnSpc>
                <a:spcPct val="16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．电饭锅  				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．电热毯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8664575" y="2690813"/>
            <a:ext cx="477838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</a:rPr>
              <a:t>B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155700" y="1027113"/>
            <a:ext cx="18097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3200" b="1">
                <a:ea typeface="微软雅黑" panose="020B0503020204020204" pitchFamily="34" charset="-122"/>
              </a:rPr>
              <a:t>课堂练习</a:t>
            </a:r>
            <a:endParaRPr lang="zh-CN" altLang="en-US" sz="3200" b="1">
              <a:ea typeface="微软雅黑" panose="020B0503020204020204" pitchFamily="34" charset="-122"/>
            </a:endParaRPr>
          </a:p>
        </p:txBody>
      </p:sp>
      <p:sp>
        <p:nvSpPr>
          <p:cNvPr id="24583" name="矩形 4"/>
          <p:cNvSpPr>
            <a:spLocks noChangeArrowheads="1"/>
          </p:cNvSpPr>
          <p:nvPr/>
        </p:nvSpPr>
        <p:spPr bwMode="auto">
          <a:xfrm>
            <a:off x="4184650" y="187325"/>
            <a:ext cx="1674813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运用巩固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089150" y="1890713"/>
            <a:ext cx="6792913" cy="3298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indent="304800"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．直流电动机中换向器的作用是（　　）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．改变直流电源中的电流方向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．改变电动机线圈的转动方向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．改变电动机中的转动速度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．以上说法都不对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8188325" y="1935163"/>
            <a:ext cx="5143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</a:rPr>
              <a:t>C</a:t>
            </a:r>
            <a:endParaRPr lang="zh-CN" altLang="en-US" sz="36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500063" y="1954213"/>
            <a:ext cx="10750550" cy="31877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304800">
              <a:lnSpc>
                <a:spcPct val="145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．（多选）下列电器中，应用直流电动机的有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________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（填序号）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>
              <a:lnSpc>
                <a:spcPct val="145000"/>
              </a:lnSpc>
            </a:pP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>
              <a:lnSpc>
                <a:spcPct val="145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．收音机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．复读机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．电视机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．电冰箱　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>
              <a:lnSpc>
                <a:spcPct val="145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E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．洗衣机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．吸尘器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．电热器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H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．电动剃须刀 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4800">
              <a:lnSpc>
                <a:spcPct val="145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．电铃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8304213" y="2093913"/>
            <a:ext cx="12922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</a:rPr>
              <a:t>B</a:t>
            </a:r>
            <a:r>
              <a:rPr lang="zh-CN" altLang="en-US" sz="3200" b="1">
                <a:solidFill>
                  <a:srgbClr val="FF0000"/>
                </a:solidFill>
              </a:rPr>
              <a:t>、</a:t>
            </a:r>
            <a:r>
              <a:rPr lang="en-US" altLang="zh-CN" sz="3200" b="1">
                <a:solidFill>
                  <a:srgbClr val="FF0000"/>
                </a:solidFill>
              </a:rPr>
              <a:t>H </a:t>
            </a:r>
            <a:endParaRPr lang="en-US" altLang="zh-CN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88950" y="1544638"/>
            <a:ext cx="10653713" cy="41703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indent="304800"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4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．直流电动机工作时，线圈经过垂直磁感线的位置时（　　）。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4800" eaLnBrk="0" hangingPunct="0">
              <a:lnSpc>
                <a:spcPct val="150000"/>
              </a:lnSpc>
              <a:buFontTx/>
              <a:buNone/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A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．线圈受力平衡，速度为零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4800" eaLnBrk="0" hangingPunct="0">
              <a:lnSpc>
                <a:spcPct val="150000"/>
              </a:lnSpc>
              <a:buFontTx/>
              <a:buNone/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B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．线圈受力平衡，速度不为零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4800" eaLnBrk="0" hangingPunct="0">
              <a:lnSpc>
                <a:spcPct val="150000"/>
              </a:lnSpc>
              <a:buFontTx/>
              <a:buNone/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C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．线圈受力不平衡，速度为零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4800">
              <a:lnSpc>
                <a:spcPct val="14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D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．线圈受力不平衡，速度不为零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4800" eaLnBrk="0" hangingPunct="0">
              <a:lnSpc>
                <a:spcPct val="150000"/>
              </a:lnSpc>
              <a:buFontTx/>
              <a:buNone/>
            </a:pPr>
            <a:endParaRPr lang="zh-CN" altLang="en-US" sz="4000"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  <p:pic>
        <p:nvPicPr>
          <p:cNvPr id="31748" name="图片 42" descr="学科网(www.zxxk.com)--教育资源门户，提供试卷、教案、课件、论文、素材及各类教学资源下载，还有大量而丰富的教学相关资讯！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676650" y="3829050"/>
            <a:ext cx="30163" cy="22225"/>
          </a:xfrm>
          <a:prstGeom prst="rect">
            <a:avLst/>
          </a:prstGeom>
          <a:noFill/>
        </p:spPr>
      </p:pic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9756775" y="1677988"/>
            <a:ext cx="477838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</a:rPr>
              <a:t>B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136775" y="2736850"/>
            <a:ext cx="770096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我们做实验给磁场中的导体通电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发现了什么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? 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146300" y="3554413"/>
            <a:ext cx="5837238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这个力的方向与哪两个因素有关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? 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151063" y="4440238"/>
            <a:ext cx="5481637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这个现象中能量是怎样转化的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? 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1362075" y="1443038"/>
            <a:ext cx="160655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温故知新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225" name="矩形 4"/>
          <p:cNvSpPr>
            <a:spLocks noChangeArrowheads="1"/>
          </p:cNvSpPr>
          <p:nvPr/>
        </p:nvSpPr>
        <p:spPr bwMode="auto">
          <a:xfrm>
            <a:off x="4324350" y="263525"/>
            <a:ext cx="1674813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复习旧课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  <p:bldP spid="92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989763" y="2452688"/>
            <a:ext cx="4427537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9202738" y="3141663"/>
            <a:ext cx="385762" cy="433387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>
            <a:off x="10260013" y="3141663"/>
            <a:ext cx="287337" cy="4318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V="1">
            <a:off x="9107488" y="2565400"/>
            <a:ext cx="0" cy="720725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>
            <a:off x="10164763" y="2493963"/>
            <a:ext cx="669925" cy="144462"/>
          </a:xfrm>
          <a:prstGeom prst="curvedDownArrow">
            <a:avLst>
              <a:gd name="adj1" fmla="val 92748"/>
              <a:gd name="adj2" fmla="val 185495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>
              <a:buFontTx/>
              <a:buNone/>
            </a:pP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657225" y="3343275"/>
            <a:ext cx="3236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kumimoji="1"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、观察电流方向。</a:t>
            </a:r>
            <a:endParaRPr kumimoji="1"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684213" y="4016375"/>
            <a:ext cx="4659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kumimoji="1"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、观察黑色导体运动方向。</a:t>
            </a:r>
            <a:endParaRPr kumimoji="1"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684213" y="4691063"/>
            <a:ext cx="39481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kumimoji="1"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、想想线圈运动方向？</a:t>
            </a:r>
            <a:endParaRPr kumimoji="1"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346" name="Text Box 5"/>
          <p:cNvSpPr txBox="1">
            <a:spLocks noChangeArrowheads="1"/>
          </p:cNvSpPr>
          <p:nvPr/>
        </p:nvSpPr>
        <p:spPr bwMode="auto">
          <a:xfrm>
            <a:off x="312738" y="1681163"/>
            <a:ext cx="9193212" cy="1203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通电导线在磁场中受到力的作用，那么通电线圈在磁场中会怎样运动呢？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标题 1"/>
          <p:cNvSpPr txBox="1"/>
          <p:nvPr/>
        </p:nvSpPr>
        <p:spPr>
          <a:xfrm>
            <a:off x="876300" y="990600"/>
            <a:ext cx="7175500" cy="1143000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问题的提出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679450" y="5400675"/>
            <a:ext cx="5370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kumimoji="1"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、这个线圈能一直转动下去吗？</a:t>
            </a:r>
            <a:endParaRPr kumimoji="1"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352" name="矩形 4"/>
          <p:cNvSpPr>
            <a:spLocks noChangeArrowheads="1"/>
          </p:cNvSpPr>
          <p:nvPr/>
        </p:nvSpPr>
        <p:spPr bwMode="auto">
          <a:xfrm>
            <a:off x="4294188" y="247650"/>
            <a:ext cx="1674812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激发学习动机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  <p:bldP spid="10252" grpId="0" animBg="1"/>
      <p:bldP spid="10253" grpId="0" animBg="1"/>
      <p:bldP spid="10255" grpId="0" animBg="1"/>
      <p:bldP spid="10256" grpId="0"/>
      <p:bldP spid="10257" grpId="0"/>
      <p:bldP spid="10258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组合 100353"/>
          <p:cNvGrpSpPr/>
          <p:nvPr/>
        </p:nvGrpSpPr>
        <p:grpSpPr bwMode="auto">
          <a:xfrm>
            <a:off x="5035550" y="3732213"/>
            <a:ext cx="1576388" cy="1952625"/>
            <a:chOff x="912" y="1536"/>
            <a:chExt cx="1077" cy="1488"/>
          </a:xfrm>
        </p:grpSpPr>
        <p:sp>
          <p:nvSpPr>
            <p:cNvPr id="27651" name="任意多边形 100354"/>
            <p:cNvSpPr>
              <a:spLocks noChangeArrowheads="1"/>
            </p:cNvSpPr>
            <p:nvPr/>
          </p:nvSpPr>
          <p:spPr bwMode="auto">
            <a:xfrm>
              <a:off x="912" y="1536"/>
              <a:ext cx="1077" cy="1488"/>
            </a:xfrm>
            <a:custGeom>
              <a:avLst/>
              <a:gdLst>
                <a:gd name="T0" fmla="*/ 0 w 10000"/>
                <a:gd name="T1" fmla="*/ 0 h 13852"/>
                <a:gd name="T2" fmla="*/ 116 w 10000"/>
                <a:gd name="T3" fmla="*/ 0 h 13852"/>
                <a:gd name="T4" fmla="*/ 113 w 10000"/>
                <a:gd name="T5" fmla="*/ 2 h 13852"/>
                <a:gd name="T6" fmla="*/ 111 w 10000"/>
                <a:gd name="T7" fmla="*/ 3 h 13852"/>
                <a:gd name="T8" fmla="*/ 108 w 10000"/>
                <a:gd name="T9" fmla="*/ 5 h 13852"/>
                <a:gd name="T10" fmla="*/ 105 w 10000"/>
                <a:gd name="T11" fmla="*/ 7 h 13852"/>
                <a:gd name="T12" fmla="*/ 103 w 10000"/>
                <a:gd name="T13" fmla="*/ 9 h 13852"/>
                <a:gd name="T14" fmla="*/ 100 w 10000"/>
                <a:gd name="T15" fmla="*/ 11 h 13852"/>
                <a:gd name="T16" fmla="*/ 98 w 10000"/>
                <a:gd name="T17" fmla="*/ 14 h 13852"/>
                <a:gd name="T18" fmla="*/ 96 w 10000"/>
                <a:gd name="T19" fmla="*/ 16 h 13852"/>
                <a:gd name="T20" fmla="*/ 93 w 10000"/>
                <a:gd name="T21" fmla="*/ 18 h 13852"/>
                <a:gd name="T22" fmla="*/ 91 w 10000"/>
                <a:gd name="T23" fmla="*/ 21 h 13852"/>
                <a:gd name="T24" fmla="*/ 89 w 10000"/>
                <a:gd name="T25" fmla="*/ 23 h 13852"/>
                <a:gd name="T26" fmla="*/ 87 w 10000"/>
                <a:gd name="T27" fmla="*/ 26 h 13852"/>
                <a:gd name="T28" fmla="*/ 86 w 10000"/>
                <a:gd name="T29" fmla="*/ 28 h 13852"/>
                <a:gd name="T30" fmla="*/ 84 w 10000"/>
                <a:gd name="T31" fmla="*/ 31 h 13852"/>
                <a:gd name="T32" fmla="*/ 82 w 10000"/>
                <a:gd name="T33" fmla="*/ 34 h 13852"/>
                <a:gd name="T34" fmla="*/ 80 w 10000"/>
                <a:gd name="T35" fmla="*/ 37 h 13852"/>
                <a:gd name="T36" fmla="*/ 79 w 10000"/>
                <a:gd name="T37" fmla="*/ 39 h 13852"/>
                <a:gd name="T38" fmla="*/ 78 w 10000"/>
                <a:gd name="T39" fmla="*/ 42 h 13852"/>
                <a:gd name="T40" fmla="*/ 76 w 10000"/>
                <a:gd name="T41" fmla="*/ 45 h 13852"/>
                <a:gd name="T42" fmla="*/ 75 w 10000"/>
                <a:gd name="T43" fmla="*/ 48 h 13852"/>
                <a:gd name="T44" fmla="*/ 74 w 10000"/>
                <a:gd name="T45" fmla="*/ 51 h 13852"/>
                <a:gd name="T46" fmla="*/ 73 w 10000"/>
                <a:gd name="T47" fmla="*/ 54 h 13852"/>
                <a:gd name="T48" fmla="*/ 72 w 10000"/>
                <a:gd name="T49" fmla="*/ 58 h 13852"/>
                <a:gd name="T50" fmla="*/ 72 w 10000"/>
                <a:gd name="T51" fmla="*/ 61 h 13852"/>
                <a:gd name="T52" fmla="*/ 71 w 10000"/>
                <a:gd name="T53" fmla="*/ 64 h 13852"/>
                <a:gd name="T54" fmla="*/ 71 w 10000"/>
                <a:gd name="T55" fmla="*/ 67 h 13852"/>
                <a:gd name="T56" fmla="*/ 70 w 10000"/>
                <a:gd name="T57" fmla="*/ 70 h 13852"/>
                <a:gd name="T58" fmla="*/ 70 w 10000"/>
                <a:gd name="T59" fmla="*/ 73 h 13852"/>
                <a:gd name="T60" fmla="*/ 70 w 10000"/>
                <a:gd name="T61" fmla="*/ 77 h 13852"/>
                <a:gd name="T62" fmla="*/ 70 w 10000"/>
                <a:gd name="T63" fmla="*/ 80 h 13852"/>
                <a:gd name="T64" fmla="*/ 70 w 10000"/>
                <a:gd name="T65" fmla="*/ 83 h 13852"/>
                <a:gd name="T66" fmla="*/ 70 w 10000"/>
                <a:gd name="T67" fmla="*/ 86 h 13852"/>
                <a:gd name="T68" fmla="*/ 70 w 10000"/>
                <a:gd name="T69" fmla="*/ 90 h 13852"/>
                <a:gd name="T70" fmla="*/ 71 w 10000"/>
                <a:gd name="T71" fmla="*/ 93 h 13852"/>
                <a:gd name="T72" fmla="*/ 71 w 10000"/>
                <a:gd name="T73" fmla="*/ 96 h 13852"/>
                <a:gd name="T74" fmla="*/ 72 w 10000"/>
                <a:gd name="T75" fmla="*/ 99 h 13852"/>
                <a:gd name="T76" fmla="*/ 72 w 10000"/>
                <a:gd name="T77" fmla="*/ 102 h 13852"/>
                <a:gd name="T78" fmla="*/ 73 w 10000"/>
                <a:gd name="T79" fmla="*/ 105 h 13852"/>
                <a:gd name="T80" fmla="*/ 74 w 10000"/>
                <a:gd name="T81" fmla="*/ 108 h 13852"/>
                <a:gd name="T82" fmla="*/ 75 w 10000"/>
                <a:gd name="T83" fmla="*/ 112 h 13852"/>
                <a:gd name="T84" fmla="*/ 76 w 10000"/>
                <a:gd name="T85" fmla="*/ 115 h 13852"/>
                <a:gd name="T86" fmla="*/ 78 w 10000"/>
                <a:gd name="T87" fmla="*/ 117 h 13852"/>
                <a:gd name="T88" fmla="*/ 79 w 10000"/>
                <a:gd name="T89" fmla="*/ 120 h 13852"/>
                <a:gd name="T90" fmla="*/ 80 w 10000"/>
                <a:gd name="T91" fmla="*/ 123 h 13852"/>
                <a:gd name="T92" fmla="*/ 82 w 10000"/>
                <a:gd name="T93" fmla="*/ 126 h 13852"/>
                <a:gd name="T94" fmla="*/ 84 w 10000"/>
                <a:gd name="T95" fmla="*/ 129 h 13852"/>
                <a:gd name="T96" fmla="*/ 86 w 10000"/>
                <a:gd name="T97" fmla="*/ 131 h 13852"/>
                <a:gd name="T98" fmla="*/ 87 w 10000"/>
                <a:gd name="T99" fmla="*/ 134 h 13852"/>
                <a:gd name="T100" fmla="*/ 89 w 10000"/>
                <a:gd name="T101" fmla="*/ 137 h 13852"/>
                <a:gd name="T102" fmla="*/ 91 w 10000"/>
                <a:gd name="T103" fmla="*/ 139 h 13852"/>
                <a:gd name="T104" fmla="*/ 93 w 10000"/>
                <a:gd name="T105" fmla="*/ 142 h 13852"/>
                <a:gd name="T106" fmla="*/ 96 w 10000"/>
                <a:gd name="T107" fmla="*/ 144 h 13852"/>
                <a:gd name="T108" fmla="*/ 98 w 10000"/>
                <a:gd name="T109" fmla="*/ 146 h 13852"/>
                <a:gd name="T110" fmla="*/ 100 w 10000"/>
                <a:gd name="T111" fmla="*/ 148 h 13852"/>
                <a:gd name="T112" fmla="*/ 103 w 10000"/>
                <a:gd name="T113" fmla="*/ 151 h 13852"/>
                <a:gd name="T114" fmla="*/ 105 w 10000"/>
                <a:gd name="T115" fmla="*/ 153 h 13852"/>
                <a:gd name="T116" fmla="*/ 108 w 10000"/>
                <a:gd name="T117" fmla="*/ 155 h 13852"/>
                <a:gd name="T118" fmla="*/ 111 w 10000"/>
                <a:gd name="T119" fmla="*/ 156 h 13852"/>
                <a:gd name="T120" fmla="*/ 113 w 10000"/>
                <a:gd name="T121" fmla="*/ 158 h 13852"/>
                <a:gd name="T122" fmla="*/ 116 w 10000"/>
                <a:gd name="T123" fmla="*/ 160 h 13852"/>
                <a:gd name="T124" fmla="*/ 0 w 10000"/>
                <a:gd name="T125" fmla="*/ 160 h 138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000"/>
                <a:gd name="T190" fmla="*/ 0 h 13852"/>
                <a:gd name="T191" fmla="*/ 10000 w 10000"/>
                <a:gd name="T192" fmla="*/ 13852 h 138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000" h="13852">
                  <a:moveTo>
                    <a:pt x="0" y="0"/>
                  </a:moveTo>
                  <a:lnTo>
                    <a:pt x="10000" y="0"/>
                  </a:lnTo>
                  <a:lnTo>
                    <a:pt x="9761" y="144"/>
                  </a:lnTo>
                  <a:lnTo>
                    <a:pt x="9527" y="296"/>
                  </a:lnTo>
                  <a:lnTo>
                    <a:pt x="9299" y="456"/>
                  </a:lnTo>
                  <a:lnTo>
                    <a:pt x="9076" y="624"/>
                  </a:lnTo>
                  <a:lnTo>
                    <a:pt x="8859" y="800"/>
                  </a:lnTo>
                  <a:lnTo>
                    <a:pt x="8648" y="983"/>
                  </a:lnTo>
                  <a:lnTo>
                    <a:pt x="8444" y="1174"/>
                  </a:lnTo>
                  <a:lnTo>
                    <a:pt x="8247" y="1371"/>
                  </a:lnTo>
                  <a:lnTo>
                    <a:pt x="8057" y="1575"/>
                  </a:lnTo>
                  <a:lnTo>
                    <a:pt x="7874" y="1786"/>
                  </a:lnTo>
                  <a:lnTo>
                    <a:pt x="7698" y="2003"/>
                  </a:lnTo>
                  <a:lnTo>
                    <a:pt x="7530" y="2226"/>
                  </a:lnTo>
                  <a:lnTo>
                    <a:pt x="7370" y="2454"/>
                  </a:lnTo>
                  <a:lnTo>
                    <a:pt x="7218" y="2689"/>
                  </a:lnTo>
                  <a:lnTo>
                    <a:pt x="7075" y="2928"/>
                  </a:lnTo>
                  <a:lnTo>
                    <a:pt x="6939" y="3172"/>
                  </a:lnTo>
                  <a:lnTo>
                    <a:pt x="6813" y="3421"/>
                  </a:lnTo>
                  <a:lnTo>
                    <a:pt x="6695" y="3674"/>
                  </a:lnTo>
                  <a:lnTo>
                    <a:pt x="6586" y="3931"/>
                  </a:lnTo>
                  <a:lnTo>
                    <a:pt x="6486" y="4191"/>
                  </a:lnTo>
                  <a:lnTo>
                    <a:pt x="6395" y="4455"/>
                  </a:lnTo>
                  <a:lnTo>
                    <a:pt x="6314" y="4722"/>
                  </a:lnTo>
                  <a:lnTo>
                    <a:pt x="6241" y="4992"/>
                  </a:lnTo>
                  <a:lnTo>
                    <a:pt x="6179" y="5264"/>
                  </a:lnTo>
                  <a:lnTo>
                    <a:pt x="6125" y="5538"/>
                  </a:lnTo>
                  <a:lnTo>
                    <a:pt x="6082" y="5813"/>
                  </a:lnTo>
                  <a:lnTo>
                    <a:pt x="6048" y="6090"/>
                  </a:lnTo>
                  <a:lnTo>
                    <a:pt x="6023" y="6368"/>
                  </a:lnTo>
                  <a:lnTo>
                    <a:pt x="6009" y="6647"/>
                  </a:lnTo>
                  <a:lnTo>
                    <a:pt x="6004" y="6926"/>
                  </a:lnTo>
                  <a:lnTo>
                    <a:pt x="6009" y="7205"/>
                  </a:lnTo>
                  <a:lnTo>
                    <a:pt x="6023" y="7484"/>
                  </a:lnTo>
                  <a:lnTo>
                    <a:pt x="6048" y="7762"/>
                  </a:lnTo>
                  <a:lnTo>
                    <a:pt x="6082" y="8039"/>
                  </a:lnTo>
                  <a:lnTo>
                    <a:pt x="6125" y="8314"/>
                  </a:lnTo>
                  <a:lnTo>
                    <a:pt x="6179" y="8588"/>
                  </a:lnTo>
                  <a:lnTo>
                    <a:pt x="6241" y="8860"/>
                  </a:lnTo>
                  <a:lnTo>
                    <a:pt x="6314" y="9130"/>
                  </a:lnTo>
                  <a:lnTo>
                    <a:pt x="6395" y="9397"/>
                  </a:lnTo>
                  <a:lnTo>
                    <a:pt x="6486" y="9661"/>
                  </a:lnTo>
                  <a:lnTo>
                    <a:pt x="6586" y="9921"/>
                  </a:lnTo>
                  <a:lnTo>
                    <a:pt x="6695" y="10178"/>
                  </a:lnTo>
                  <a:lnTo>
                    <a:pt x="6813" y="10431"/>
                  </a:lnTo>
                  <a:lnTo>
                    <a:pt x="6939" y="10680"/>
                  </a:lnTo>
                  <a:lnTo>
                    <a:pt x="7075" y="10924"/>
                  </a:lnTo>
                  <a:lnTo>
                    <a:pt x="7218" y="11163"/>
                  </a:lnTo>
                  <a:lnTo>
                    <a:pt x="7370" y="11398"/>
                  </a:lnTo>
                  <a:lnTo>
                    <a:pt x="7530" y="11626"/>
                  </a:lnTo>
                  <a:lnTo>
                    <a:pt x="7698" y="11849"/>
                  </a:lnTo>
                  <a:lnTo>
                    <a:pt x="7874" y="12066"/>
                  </a:lnTo>
                  <a:lnTo>
                    <a:pt x="8057" y="12277"/>
                  </a:lnTo>
                  <a:lnTo>
                    <a:pt x="8247" y="12481"/>
                  </a:lnTo>
                  <a:lnTo>
                    <a:pt x="8444" y="12678"/>
                  </a:lnTo>
                  <a:lnTo>
                    <a:pt x="8648" y="12869"/>
                  </a:lnTo>
                  <a:lnTo>
                    <a:pt x="8859" y="13052"/>
                  </a:lnTo>
                  <a:lnTo>
                    <a:pt x="9076" y="13228"/>
                  </a:lnTo>
                  <a:lnTo>
                    <a:pt x="9299" y="13396"/>
                  </a:lnTo>
                  <a:lnTo>
                    <a:pt x="9527" y="13556"/>
                  </a:lnTo>
                  <a:lnTo>
                    <a:pt x="9761" y="13708"/>
                  </a:lnTo>
                  <a:lnTo>
                    <a:pt x="10000" y="13852"/>
                  </a:lnTo>
                  <a:lnTo>
                    <a:pt x="0" y="13852"/>
                  </a:lnTo>
                </a:path>
              </a:pathLst>
            </a:custGeom>
            <a:solidFill>
              <a:srgbClr val="FF0000"/>
            </a:solidFill>
            <a:ln w="9525">
              <a:miter lim="800000"/>
            </a:ln>
            <a:scene3d>
              <a:camera prst="legacyObliqueTopRight"/>
              <a:lightRig rig="legacyFlat3" dir="t"/>
            </a:scene3d>
            <a:sp3d extrusionH="887400" prstMaterial="legacyPlastic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>
              <a:flatTx/>
            </a:bodyPr>
            <a:lstStyle/>
            <a:p>
              <a:pPr eaLnBrk="0" hangingPunct="0">
                <a:buFontTx/>
                <a:buNone/>
              </a:pPr>
              <a:endParaRPr lang="zh-CN" altLang="en-US"/>
            </a:p>
          </p:txBody>
        </p:sp>
        <p:sp>
          <p:nvSpPr>
            <p:cNvPr id="27652" name="文本框 100355"/>
            <p:cNvSpPr txBox="1">
              <a:spLocks noChangeArrowheads="1"/>
            </p:cNvSpPr>
            <p:nvPr/>
          </p:nvSpPr>
          <p:spPr bwMode="auto">
            <a:xfrm>
              <a:off x="1125" y="2009"/>
              <a:ext cx="639" cy="3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zh-CN" sz="2800">
                  <a:solidFill>
                    <a:srgbClr val="FFFF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 sz="280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7653" name="组合 100356"/>
          <p:cNvGrpSpPr/>
          <p:nvPr/>
        </p:nvGrpSpPr>
        <p:grpSpPr bwMode="auto">
          <a:xfrm rot="5461408" flipH="1">
            <a:off x="5940426" y="3328987"/>
            <a:ext cx="3149600" cy="1825625"/>
            <a:chOff x="1488" y="1776"/>
            <a:chExt cx="2400" cy="1248"/>
          </a:xfrm>
        </p:grpSpPr>
        <p:sp>
          <p:nvSpPr>
            <p:cNvPr id="27654" name="平行四边形 100357"/>
            <p:cNvSpPr>
              <a:spLocks noChangeArrowheads="1"/>
            </p:cNvSpPr>
            <p:nvPr/>
          </p:nvSpPr>
          <p:spPr bwMode="auto">
            <a:xfrm>
              <a:off x="1488" y="1776"/>
              <a:ext cx="2400" cy="768"/>
            </a:xfrm>
            <a:prstGeom prst="parallelogram">
              <a:avLst>
                <a:gd name="adj" fmla="val 123264"/>
              </a:avLst>
            </a:prstGeom>
            <a:noFill/>
            <a:ln w="127000">
              <a:solidFill>
                <a:srgbClr val="669900"/>
              </a:solidFill>
              <a:miter lim="800000"/>
            </a:ln>
          </p:spPr>
          <p:txBody>
            <a:bodyPr rot="10800000" vert="eaVert"/>
            <a:lstStyle/>
            <a:p>
              <a:pPr>
                <a:buFontTx/>
                <a:buNone/>
              </a:pPr>
              <a:endPara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655" name="直接连接符 100358"/>
            <p:cNvSpPr>
              <a:spLocks noChangeShapeType="1"/>
            </p:cNvSpPr>
            <p:nvPr/>
          </p:nvSpPr>
          <p:spPr bwMode="auto">
            <a:xfrm flipH="1">
              <a:off x="1584" y="2544"/>
              <a:ext cx="480" cy="432"/>
            </a:xfrm>
            <a:prstGeom prst="line">
              <a:avLst/>
            </a:prstGeom>
            <a:noFill/>
            <a:ln w="127000">
              <a:solidFill>
                <a:srgbClr val="6699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56" name="直接连接符 100359"/>
            <p:cNvSpPr>
              <a:spLocks noChangeShapeType="1"/>
            </p:cNvSpPr>
            <p:nvPr/>
          </p:nvSpPr>
          <p:spPr bwMode="auto">
            <a:xfrm flipH="1">
              <a:off x="2016" y="2544"/>
              <a:ext cx="528" cy="480"/>
            </a:xfrm>
            <a:prstGeom prst="line">
              <a:avLst/>
            </a:prstGeom>
            <a:noFill/>
            <a:ln w="127000">
              <a:solidFill>
                <a:srgbClr val="6699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57" name="直接连接符 100360"/>
            <p:cNvSpPr>
              <a:spLocks noChangeShapeType="1"/>
            </p:cNvSpPr>
            <p:nvPr/>
          </p:nvSpPr>
          <p:spPr bwMode="auto">
            <a:xfrm>
              <a:off x="2088" y="2544"/>
              <a:ext cx="360" cy="0"/>
            </a:xfrm>
            <a:prstGeom prst="line">
              <a:avLst/>
            </a:prstGeom>
            <a:noFill/>
            <a:ln w="127000">
              <a:solidFill>
                <a:schemeClr val="bg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7658" name="组合 100361"/>
          <p:cNvGrpSpPr/>
          <p:nvPr/>
        </p:nvGrpSpPr>
        <p:grpSpPr bwMode="auto">
          <a:xfrm rot="5451945" flipH="1">
            <a:off x="6242844" y="3518694"/>
            <a:ext cx="2646363" cy="1851025"/>
            <a:chOff x="1536" y="1776"/>
            <a:chExt cx="2016" cy="1265"/>
          </a:xfrm>
        </p:grpSpPr>
        <p:grpSp>
          <p:nvGrpSpPr>
            <p:cNvPr id="27659" name="组合 100362"/>
            <p:cNvGrpSpPr/>
            <p:nvPr/>
          </p:nvGrpSpPr>
          <p:grpSpPr bwMode="auto">
            <a:xfrm>
              <a:off x="1536" y="1776"/>
              <a:ext cx="2016" cy="1212"/>
              <a:chOff x="1536" y="1776"/>
              <a:chExt cx="2016" cy="1212"/>
            </a:xfrm>
          </p:grpSpPr>
          <p:sp>
            <p:nvSpPr>
              <p:cNvPr id="27660" name="直接连接符 100363"/>
              <p:cNvSpPr>
                <a:spLocks noChangeShapeType="1"/>
              </p:cNvSpPr>
              <p:nvPr/>
            </p:nvSpPr>
            <p:spPr bwMode="auto">
              <a:xfrm flipV="1">
                <a:off x="1620" y="2568"/>
                <a:ext cx="432" cy="384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661" name="直接连接符 100364"/>
              <p:cNvSpPr>
                <a:spLocks noChangeShapeType="1"/>
              </p:cNvSpPr>
              <p:nvPr/>
            </p:nvSpPr>
            <p:spPr bwMode="auto">
              <a:xfrm flipH="1">
                <a:off x="1536" y="2544"/>
                <a:ext cx="384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662" name="直接连接符 100365"/>
              <p:cNvSpPr>
                <a:spLocks noChangeShapeType="1"/>
              </p:cNvSpPr>
              <p:nvPr/>
            </p:nvSpPr>
            <p:spPr bwMode="auto">
              <a:xfrm flipV="1">
                <a:off x="1680" y="1920"/>
                <a:ext cx="576" cy="48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663" name="直接连接符 100366"/>
              <p:cNvSpPr>
                <a:spLocks noChangeShapeType="1"/>
              </p:cNvSpPr>
              <p:nvPr/>
            </p:nvSpPr>
            <p:spPr bwMode="auto">
              <a:xfrm>
                <a:off x="2688" y="1776"/>
                <a:ext cx="672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664" name="直接连接符 100367"/>
              <p:cNvSpPr>
                <a:spLocks noChangeShapeType="1"/>
              </p:cNvSpPr>
              <p:nvPr/>
            </p:nvSpPr>
            <p:spPr bwMode="auto">
              <a:xfrm flipH="1">
                <a:off x="3120" y="2064"/>
                <a:ext cx="432" cy="336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665" name="直接连接符 100368"/>
              <p:cNvSpPr>
                <a:spLocks noChangeShapeType="1"/>
              </p:cNvSpPr>
              <p:nvPr/>
            </p:nvSpPr>
            <p:spPr bwMode="auto">
              <a:xfrm flipH="1">
                <a:off x="2544" y="2544"/>
                <a:ext cx="33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666" name="直接连接符 100369"/>
              <p:cNvSpPr>
                <a:spLocks noChangeShapeType="1"/>
              </p:cNvSpPr>
              <p:nvPr/>
            </p:nvSpPr>
            <p:spPr bwMode="auto">
              <a:xfrm flipH="1">
                <a:off x="2088" y="2652"/>
                <a:ext cx="336" cy="336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7667" name="文本框 100370"/>
            <p:cNvSpPr txBox="1">
              <a:spLocks noChangeArrowheads="1"/>
            </p:cNvSpPr>
            <p:nvPr/>
          </p:nvSpPr>
          <p:spPr bwMode="auto">
            <a:xfrm>
              <a:off x="2195" y="2686"/>
              <a:ext cx="469" cy="355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Tx/>
                <a:buNone/>
              </a:pPr>
              <a:endParaRPr lang="zh-CN" altLang="en-US" sz="2800" i="1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7668" name="组合 100371"/>
          <p:cNvGrpSpPr/>
          <p:nvPr/>
        </p:nvGrpSpPr>
        <p:grpSpPr bwMode="auto">
          <a:xfrm>
            <a:off x="7372350" y="2930525"/>
            <a:ext cx="422275" cy="534988"/>
            <a:chOff x="2976" y="1824"/>
            <a:chExt cx="288" cy="408"/>
          </a:xfrm>
        </p:grpSpPr>
        <p:sp>
          <p:nvSpPr>
            <p:cNvPr id="27669" name="直接连接符 100372"/>
            <p:cNvSpPr>
              <a:spLocks noChangeShapeType="1"/>
            </p:cNvSpPr>
            <p:nvPr/>
          </p:nvSpPr>
          <p:spPr bwMode="auto">
            <a:xfrm flipV="1">
              <a:off x="3264" y="1848"/>
              <a:ext cx="0" cy="384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70" name="文本框 100373"/>
            <p:cNvSpPr txBox="1">
              <a:spLocks noChangeArrowheads="1"/>
            </p:cNvSpPr>
            <p:nvPr/>
          </p:nvSpPr>
          <p:spPr bwMode="auto">
            <a:xfrm>
              <a:off x="2976" y="1824"/>
              <a:ext cx="240" cy="396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zh-CN" sz="2800" i="1">
                  <a:solidFill>
                    <a:srgbClr val="3333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endParaRPr lang="en-US" altLang="zh-CN" sz="2800" i="1">
                <a:solidFill>
                  <a:srgbClr val="3333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7671" name="组合 100374"/>
          <p:cNvGrpSpPr/>
          <p:nvPr/>
        </p:nvGrpSpPr>
        <p:grpSpPr bwMode="auto">
          <a:xfrm>
            <a:off x="8088313" y="4984750"/>
            <a:ext cx="352425" cy="773113"/>
            <a:chOff x="2112" y="2112"/>
            <a:chExt cx="240" cy="589"/>
          </a:xfrm>
        </p:grpSpPr>
        <p:sp>
          <p:nvSpPr>
            <p:cNvPr id="27672" name="直接连接符 100375"/>
            <p:cNvSpPr>
              <a:spLocks noChangeShapeType="1"/>
            </p:cNvSpPr>
            <p:nvPr/>
          </p:nvSpPr>
          <p:spPr bwMode="auto">
            <a:xfrm>
              <a:off x="2112" y="2112"/>
              <a:ext cx="0" cy="336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73" name="文本框 100376"/>
            <p:cNvSpPr txBox="1">
              <a:spLocks noChangeArrowheads="1"/>
            </p:cNvSpPr>
            <p:nvPr/>
          </p:nvSpPr>
          <p:spPr bwMode="auto">
            <a:xfrm>
              <a:off x="2112" y="2304"/>
              <a:ext cx="240" cy="397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zh-CN" sz="2800" i="1">
                  <a:solidFill>
                    <a:srgbClr val="3333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endParaRPr lang="en-US" altLang="zh-CN" sz="2800" i="1">
                <a:solidFill>
                  <a:srgbClr val="3333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7674" name="直接连接符 100377"/>
          <p:cNvSpPr>
            <a:spLocks noChangeShapeType="1"/>
          </p:cNvSpPr>
          <p:nvPr/>
        </p:nvSpPr>
        <p:spPr bwMode="auto">
          <a:xfrm flipH="1">
            <a:off x="5416550" y="3579813"/>
            <a:ext cx="3371850" cy="2835275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Dot"/>
            <a:rou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7675" name="组合 100378"/>
          <p:cNvGrpSpPr/>
          <p:nvPr/>
        </p:nvGrpSpPr>
        <p:grpSpPr bwMode="auto">
          <a:xfrm>
            <a:off x="8853488" y="3732213"/>
            <a:ext cx="1662112" cy="1952625"/>
            <a:chOff x="3184" y="1536"/>
            <a:chExt cx="1136" cy="1488"/>
          </a:xfrm>
        </p:grpSpPr>
        <p:sp>
          <p:nvSpPr>
            <p:cNvPr id="27676" name="任意多边形 100379"/>
            <p:cNvSpPr>
              <a:spLocks noChangeArrowheads="1"/>
            </p:cNvSpPr>
            <p:nvPr/>
          </p:nvSpPr>
          <p:spPr bwMode="auto">
            <a:xfrm flipH="1">
              <a:off x="3184" y="1536"/>
              <a:ext cx="1077" cy="1488"/>
            </a:xfrm>
            <a:custGeom>
              <a:avLst/>
              <a:gdLst>
                <a:gd name="T0" fmla="*/ 0 w 10000"/>
                <a:gd name="T1" fmla="*/ 0 h 13852"/>
                <a:gd name="T2" fmla="*/ 116 w 10000"/>
                <a:gd name="T3" fmla="*/ 0 h 13852"/>
                <a:gd name="T4" fmla="*/ 113 w 10000"/>
                <a:gd name="T5" fmla="*/ 2 h 13852"/>
                <a:gd name="T6" fmla="*/ 111 w 10000"/>
                <a:gd name="T7" fmla="*/ 3 h 13852"/>
                <a:gd name="T8" fmla="*/ 108 w 10000"/>
                <a:gd name="T9" fmla="*/ 5 h 13852"/>
                <a:gd name="T10" fmla="*/ 105 w 10000"/>
                <a:gd name="T11" fmla="*/ 7 h 13852"/>
                <a:gd name="T12" fmla="*/ 103 w 10000"/>
                <a:gd name="T13" fmla="*/ 9 h 13852"/>
                <a:gd name="T14" fmla="*/ 100 w 10000"/>
                <a:gd name="T15" fmla="*/ 11 h 13852"/>
                <a:gd name="T16" fmla="*/ 98 w 10000"/>
                <a:gd name="T17" fmla="*/ 14 h 13852"/>
                <a:gd name="T18" fmla="*/ 96 w 10000"/>
                <a:gd name="T19" fmla="*/ 16 h 13852"/>
                <a:gd name="T20" fmla="*/ 93 w 10000"/>
                <a:gd name="T21" fmla="*/ 18 h 13852"/>
                <a:gd name="T22" fmla="*/ 91 w 10000"/>
                <a:gd name="T23" fmla="*/ 21 h 13852"/>
                <a:gd name="T24" fmla="*/ 89 w 10000"/>
                <a:gd name="T25" fmla="*/ 23 h 13852"/>
                <a:gd name="T26" fmla="*/ 87 w 10000"/>
                <a:gd name="T27" fmla="*/ 26 h 13852"/>
                <a:gd name="T28" fmla="*/ 86 w 10000"/>
                <a:gd name="T29" fmla="*/ 28 h 13852"/>
                <a:gd name="T30" fmla="*/ 84 w 10000"/>
                <a:gd name="T31" fmla="*/ 31 h 13852"/>
                <a:gd name="T32" fmla="*/ 82 w 10000"/>
                <a:gd name="T33" fmla="*/ 34 h 13852"/>
                <a:gd name="T34" fmla="*/ 80 w 10000"/>
                <a:gd name="T35" fmla="*/ 37 h 13852"/>
                <a:gd name="T36" fmla="*/ 79 w 10000"/>
                <a:gd name="T37" fmla="*/ 39 h 13852"/>
                <a:gd name="T38" fmla="*/ 78 w 10000"/>
                <a:gd name="T39" fmla="*/ 42 h 13852"/>
                <a:gd name="T40" fmla="*/ 76 w 10000"/>
                <a:gd name="T41" fmla="*/ 45 h 13852"/>
                <a:gd name="T42" fmla="*/ 75 w 10000"/>
                <a:gd name="T43" fmla="*/ 48 h 13852"/>
                <a:gd name="T44" fmla="*/ 74 w 10000"/>
                <a:gd name="T45" fmla="*/ 51 h 13852"/>
                <a:gd name="T46" fmla="*/ 73 w 10000"/>
                <a:gd name="T47" fmla="*/ 54 h 13852"/>
                <a:gd name="T48" fmla="*/ 72 w 10000"/>
                <a:gd name="T49" fmla="*/ 58 h 13852"/>
                <a:gd name="T50" fmla="*/ 72 w 10000"/>
                <a:gd name="T51" fmla="*/ 61 h 13852"/>
                <a:gd name="T52" fmla="*/ 71 w 10000"/>
                <a:gd name="T53" fmla="*/ 64 h 13852"/>
                <a:gd name="T54" fmla="*/ 71 w 10000"/>
                <a:gd name="T55" fmla="*/ 67 h 13852"/>
                <a:gd name="T56" fmla="*/ 70 w 10000"/>
                <a:gd name="T57" fmla="*/ 70 h 13852"/>
                <a:gd name="T58" fmla="*/ 70 w 10000"/>
                <a:gd name="T59" fmla="*/ 73 h 13852"/>
                <a:gd name="T60" fmla="*/ 70 w 10000"/>
                <a:gd name="T61" fmla="*/ 77 h 13852"/>
                <a:gd name="T62" fmla="*/ 70 w 10000"/>
                <a:gd name="T63" fmla="*/ 80 h 13852"/>
                <a:gd name="T64" fmla="*/ 70 w 10000"/>
                <a:gd name="T65" fmla="*/ 83 h 13852"/>
                <a:gd name="T66" fmla="*/ 70 w 10000"/>
                <a:gd name="T67" fmla="*/ 86 h 13852"/>
                <a:gd name="T68" fmla="*/ 70 w 10000"/>
                <a:gd name="T69" fmla="*/ 90 h 13852"/>
                <a:gd name="T70" fmla="*/ 71 w 10000"/>
                <a:gd name="T71" fmla="*/ 93 h 13852"/>
                <a:gd name="T72" fmla="*/ 71 w 10000"/>
                <a:gd name="T73" fmla="*/ 96 h 13852"/>
                <a:gd name="T74" fmla="*/ 72 w 10000"/>
                <a:gd name="T75" fmla="*/ 99 h 13852"/>
                <a:gd name="T76" fmla="*/ 72 w 10000"/>
                <a:gd name="T77" fmla="*/ 102 h 13852"/>
                <a:gd name="T78" fmla="*/ 73 w 10000"/>
                <a:gd name="T79" fmla="*/ 105 h 13852"/>
                <a:gd name="T80" fmla="*/ 74 w 10000"/>
                <a:gd name="T81" fmla="*/ 108 h 13852"/>
                <a:gd name="T82" fmla="*/ 75 w 10000"/>
                <a:gd name="T83" fmla="*/ 112 h 13852"/>
                <a:gd name="T84" fmla="*/ 76 w 10000"/>
                <a:gd name="T85" fmla="*/ 115 h 13852"/>
                <a:gd name="T86" fmla="*/ 78 w 10000"/>
                <a:gd name="T87" fmla="*/ 117 h 13852"/>
                <a:gd name="T88" fmla="*/ 79 w 10000"/>
                <a:gd name="T89" fmla="*/ 120 h 13852"/>
                <a:gd name="T90" fmla="*/ 80 w 10000"/>
                <a:gd name="T91" fmla="*/ 123 h 13852"/>
                <a:gd name="T92" fmla="*/ 82 w 10000"/>
                <a:gd name="T93" fmla="*/ 126 h 13852"/>
                <a:gd name="T94" fmla="*/ 84 w 10000"/>
                <a:gd name="T95" fmla="*/ 129 h 13852"/>
                <a:gd name="T96" fmla="*/ 86 w 10000"/>
                <a:gd name="T97" fmla="*/ 131 h 13852"/>
                <a:gd name="T98" fmla="*/ 87 w 10000"/>
                <a:gd name="T99" fmla="*/ 134 h 13852"/>
                <a:gd name="T100" fmla="*/ 89 w 10000"/>
                <a:gd name="T101" fmla="*/ 137 h 13852"/>
                <a:gd name="T102" fmla="*/ 91 w 10000"/>
                <a:gd name="T103" fmla="*/ 139 h 13852"/>
                <a:gd name="T104" fmla="*/ 93 w 10000"/>
                <a:gd name="T105" fmla="*/ 142 h 13852"/>
                <a:gd name="T106" fmla="*/ 96 w 10000"/>
                <a:gd name="T107" fmla="*/ 144 h 13852"/>
                <a:gd name="T108" fmla="*/ 98 w 10000"/>
                <a:gd name="T109" fmla="*/ 146 h 13852"/>
                <a:gd name="T110" fmla="*/ 100 w 10000"/>
                <a:gd name="T111" fmla="*/ 148 h 13852"/>
                <a:gd name="T112" fmla="*/ 103 w 10000"/>
                <a:gd name="T113" fmla="*/ 151 h 13852"/>
                <a:gd name="T114" fmla="*/ 105 w 10000"/>
                <a:gd name="T115" fmla="*/ 153 h 13852"/>
                <a:gd name="T116" fmla="*/ 108 w 10000"/>
                <a:gd name="T117" fmla="*/ 155 h 13852"/>
                <a:gd name="T118" fmla="*/ 111 w 10000"/>
                <a:gd name="T119" fmla="*/ 156 h 13852"/>
                <a:gd name="T120" fmla="*/ 113 w 10000"/>
                <a:gd name="T121" fmla="*/ 158 h 13852"/>
                <a:gd name="T122" fmla="*/ 116 w 10000"/>
                <a:gd name="T123" fmla="*/ 160 h 13852"/>
                <a:gd name="T124" fmla="*/ 0 w 10000"/>
                <a:gd name="T125" fmla="*/ 160 h 138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000"/>
                <a:gd name="T190" fmla="*/ 0 h 13852"/>
                <a:gd name="T191" fmla="*/ 10000 w 10000"/>
                <a:gd name="T192" fmla="*/ 13852 h 138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000" h="13852">
                  <a:moveTo>
                    <a:pt x="0" y="0"/>
                  </a:moveTo>
                  <a:lnTo>
                    <a:pt x="10000" y="0"/>
                  </a:lnTo>
                  <a:lnTo>
                    <a:pt x="9761" y="144"/>
                  </a:lnTo>
                  <a:lnTo>
                    <a:pt x="9527" y="296"/>
                  </a:lnTo>
                  <a:lnTo>
                    <a:pt x="9299" y="456"/>
                  </a:lnTo>
                  <a:lnTo>
                    <a:pt x="9076" y="624"/>
                  </a:lnTo>
                  <a:lnTo>
                    <a:pt x="8859" y="800"/>
                  </a:lnTo>
                  <a:lnTo>
                    <a:pt x="8648" y="983"/>
                  </a:lnTo>
                  <a:lnTo>
                    <a:pt x="8444" y="1174"/>
                  </a:lnTo>
                  <a:lnTo>
                    <a:pt x="8247" y="1371"/>
                  </a:lnTo>
                  <a:lnTo>
                    <a:pt x="8057" y="1575"/>
                  </a:lnTo>
                  <a:lnTo>
                    <a:pt x="7874" y="1786"/>
                  </a:lnTo>
                  <a:lnTo>
                    <a:pt x="7698" y="2003"/>
                  </a:lnTo>
                  <a:lnTo>
                    <a:pt x="7530" y="2226"/>
                  </a:lnTo>
                  <a:lnTo>
                    <a:pt x="7370" y="2454"/>
                  </a:lnTo>
                  <a:lnTo>
                    <a:pt x="7218" y="2689"/>
                  </a:lnTo>
                  <a:lnTo>
                    <a:pt x="7075" y="2928"/>
                  </a:lnTo>
                  <a:lnTo>
                    <a:pt x="6939" y="3172"/>
                  </a:lnTo>
                  <a:lnTo>
                    <a:pt x="6813" y="3421"/>
                  </a:lnTo>
                  <a:lnTo>
                    <a:pt x="6695" y="3674"/>
                  </a:lnTo>
                  <a:lnTo>
                    <a:pt x="6586" y="3931"/>
                  </a:lnTo>
                  <a:lnTo>
                    <a:pt x="6486" y="4191"/>
                  </a:lnTo>
                  <a:lnTo>
                    <a:pt x="6395" y="4455"/>
                  </a:lnTo>
                  <a:lnTo>
                    <a:pt x="6314" y="4722"/>
                  </a:lnTo>
                  <a:lnTo>
                    <a:pt x="6241" y="4992"/>
                  </a:lnTo>
                  <a:lnTo>
                    <a:pt x="6179" y="5264"/>
                  </a:lnTo>
                  <a:lnTo>
                    <a:pt x="6125" y="5538"/>
                  </a:lnTo>
                  <a:lnTo>
                    <a:pt x="6082" y="5813"/>
                  </a:lnTo>
                  <a:lnTo>
                    <a:pt x="6048" y="6090"/>
                  </a:lnTo>
                  <a:lnTo>
                    <a:pt x="6023" y="6368"/>
                  </a:lnTo>
                  <a:lnTo>
                    <a:pt x="6009" y="6647"/>
                  </a:lnTo>
                  <a:lnTo>
                    <a:pt x="6004" y="6926"/>
                  </a:lnTo>
                  <a:lnTo>
                    <a:pt x="6009" y="7205"/>
                  </a:lnTo>
                  <a:lnTo>
                    <a:pt x="6023" y="7484"/>
                  </a:lnTo>
                  <a:lnTo>
                    <a:pt x="6048" y="7762"/>
                  </a:lnTo>
                  <a:lnTo>
                    <a:pt x="6082" y="8039"/>
                  </a:lnTo>
                  <a:lnTo>
                    <a:pt x="6125" y="8314"/>
                  </a:lnTo>
                  <a:lnTo>
                    <a:pt x="6179" y="8588"/>
                  </a:lnTo>
                  <a:lnTo>
                    <a:pt x="6241" y="8860"/>
                  </a:lnTo>
                  <a:lnTo>
                    <a:pt x="6314" y="9130"/>
                  </a:lnTo>
                  <a:lnTo>
                    <a:pt x="6395" y="9397"/>
                  </a:lnTo>
                  <a:lnTo>
                    <a:pt x="6486" y="9661"/>
                  </a:lnTo>
                  <a:lnTo>
                    <a:pt x="6586" y="9921"/>
                  </a:lnTo>
                  <a:lnTo>
                    <a:pt x="6695" y="10178"/>
                  </a:lnTo>
                  <a:lnTo>
                    <a:pt x="6813" y="10431"/>
                  </a:lnTo>
                  <a:lnTo>
                    <a:pt x="6939" y="10680"/>
                  </a:lnTo>
                  <a:lnTo>
                    <a:pt x="7075" y="10924"/>
                  </a:lnTo>
                  <a:lnTo>
                    <a:pt x="7218" y="11163"/>
                  </a:lnTo>
                  <a:lnTo>
                    <a:pt x="7370" y="11398"/>
                  </a:lnTo>
                  <a:lnTo>
                    <a:pt x="7530" y="11626"/>
                  </a:lnTo>
                  <a:lnTo>
                    <a:pt x="7698" y="11849"/>
                  </a:lnTo>
                  <a:lnTo>
                    <a:pt x="7874" y="12066"/>
                  </a:lnTo>
                  <a:lnTo>
                    <a:pt x="8057" y="12277"/>
                  </a:lnTo>
                  <a:lnTo>
                    <a:pt x="8247" y="12481"/>
                  </a:lnTo>
                  <a:lnTo>
                    <a:pt x="8444" y="12678"/>
                  </a:lnTo>
                  <a:lnTo>
                    <a:pt x="8648" y="12869"/>
                  </a:lnTo>
                  <a:lnTo>
                    <a:pt x="8859" y="13052"/>
                  </a:lnTo>
                  <a:lnTo>
                    <a:pt x="9076" y="13228"/>
                  </a:lnTo>
                  <a:lnTo>
                    <a:pt x="9299" y="13396"/>
                  </a:lnTo>
                  <a:lnTo>
                    <a:pt x="9527" y="13556"/>
                  </a:lnTo>
                  <a:lnTo>
                    <a:pt x="9761" y="13708"/>
                  </a:lnTo>
                  <a:lnTo>
                    <a:pt x="10000" y="13852"/>
                  </a:lnTo>
                  <a:lnTo>
                    <a:pt x="0" y="13852"/>
                  </a:lnTo>
                </a:path>
              </a:pathLst>
            </a:custGeom>
            <a:solidFill>
              <a:srgbClr val="0000FF"/>
            </a:solidFill>
            <a:ln w="9525">
              <a:miter lim="800000"/>
            </a:ln>
            <a:scene3d>
              <a:camera prst="legacyObliqueTopRight"/>
              <a:lightRig rig="legacyFlat2" dir="t"/>
            </a:scene3d>
            <a:sp3d extrusionH="887400" prstMaterial="legacyMetal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>
              <a:flatTx/>
            </a:bodyPr>
            <a:lstStyle/>
            <a:p>
              <a:pPr eaLnBrk="0" hangingPunct="0">
                <a:buFontTx/>
                <a:buNone/>
              </a:pPr>
              <a:endParaRPr lang="zh-CN" altLang="en-US"/>
            </a:p>
          </p:txBody>
        </p:sp>
        <p:sp>
          <p:nvSpPr>
            <p:cNvPr id="27677" name="文本框 100380"/>
            <p:cNvSpPr txBox="1">
              <a:spLocks noChangeArrowheads="1"/>
            </p:cNvSpPr>
            <p:nvPr/>
          </p:nvSpPr>
          <p:spPr bwMode="auto">
            <a:xfrm>
              <a:off x="3681" y="2009"/>
              <a:ext cx="639" cy="3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zh-CN" sz="28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  <a:endParaRPr lang="en-US" altLang="zh-CN" sz="2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0382" name="文本框 100381"/>
          <p:cNvSpPr txBox="1">
            <a:spLocks noChangeArrowheads="1"/>
          </p:cNvSpPr>
          <p:nvPr/>
        </p:nvSpPr>
        <p:spPr bwMode="auto">
          <a:xfrm>
            <a:off x="606425" y="892175"/>
            <a:ext cx="10890250" cy="733425"/>
          </a:xfrm>
          <a:prstGeom prst="rect">
            <a:avLst/>
          </a:prstGeom>
          <a:noFill/>
          <a:ln w="38100">
            <a:noFill/>
            <a:miter lim="800000"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但是当线圈的平面与磁场垂直时，就会停止转动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7679" name="组合 100382"/>
          <p:cNvGrpSpPr/>
          <p:nvPr/>
        </p:nvGrpSpPr>
        <p:grpSpPr bwMode="auto">
          <a:xfrm>
            <a:off x="4937125" y="5056188"/>
            <a:ext cx="4994275" cy="1716087"/>
            <a:chOff x="1464" y="2604"/>
            <a:chExt cx="3412" cy="1308"/>
          </a:xfrm>
        </p:grpSpPr>
        <p:grpSp>
          <p:nvGrpSpPr>
            <p:cNvPr id="27680" name="组合 100383"/>
            <p:cNvGrpSpPr/>
            <p:nvPr/>
          </p:nvGrpSpPr>
          <p:grpSpPr bwMode="auto">
            <a:xfrm>
              <a:off x="2321" y="3432"/>
              <a:ext cx="2400" cy="480"/>
              <a:chOff x="2880" y="240"/>
              <a:chExt cx="2400" cy="480"/>
            </a:xfrm>
          </p:grpSpPr>
          <p:graphicFrame>
            <p:nvGraphicFramePr>
              <p:cNvPr id="27681" name="对象 100384"/>
              <p:cNvGraphicFramePr/>
              <p:nvPr/>
            </p:nvGraphicFramePr>
            <p:xfrm>
              <a:off x="3120" y="240"/>
              <a:ext cx="1920" cy="44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" name="" r:id="rId1" imgW="117757575" imgH="28765500" progId="Flash.Movie">
                      <p:embed/>
                    </p:oleObj>
                  </mc:Choice>
                  <mc:Fallback>
                    <p:oleObj name="" r:id="rId1" imgW="117757575" imgH="28765500" progId="Flash.Movie">
                      <p:embed/>
                      <p:pic>
                        <p:nvPicPr>
                          <p:cNvPr id="0" name="对象 100384"/>
                          <p:cNvPicPr/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3120" y="240"/>
                            <a:ext cx="1920" cy="445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7682" name="矩形 100385" descr="栎木"/>
              <p:cNvSpPr>
                <a:spLocks noChangeArrowheads="1"/>
              </p:cNvSpPr>
              <p:nvPr/>
            </p:nvSpPr>
            <p:spPr bwMode="auto">
              <a:xfrm>
                <a:off x="2880" y="672"/>
                <a:ext cx="2400" cy="48"/>
              </a:xfrm>
              <a:prstGeom prst="rect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</a:ln>
            </p:spPr>
            <p:txBody>
              <a:bodyPr/>
              <a:lstStyle/>
              <a:p>
                <a:pPr>
                  <a:buFontTx/>
                  <a:buNone/>
                </a:pPr>
                <a:endPara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683" name="矩形 100386"/>
              <p:cNvSpPr>
                <a:spLocks noChangeArrowheads="1"/>
              </p:cNvSpPr>
              <p:nvPr/>
            </p:nvSpPr>
            <p:spPr bwMode="auto">
              <a:xfrm>
                <a:off x="5040" y="288"/>
                <a:ext cx="48" cy="384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/>
              <a:lstStyle/>
              <a:p>
                <a:pPr>
                  <a:buFontTx/>
                  <a:buNone/>
                </a:pPr>
                <a:endPara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684" name="矩形 100387"/>
              <p:cNvSpPr>
                <a:spLocks noChangeArrowheads="1"/>
              </p:cNvSpPr>
              <p:nvPr/>
            </p:nvSpPr>
            <p:spPr bwMode="auto">
              <a:xfrm>
                <a:off x="3096" y="336"/>
                <a:ext cx="48" cy="33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/>
              <a:lstStyle/>
              <a:p>
                <a:pPr>
                  <a:buFontTx/>
                  <a:buNone/>
                </a:pPr>
                <a:endPara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685" name="矩形 100388"/>
              <p:cNvSpPr>
                <a:spLocks noChangeArrowheads="1"/>
              </p:cNvSpPr>
              <p:nvPr/>
            </p:nvSpPr>
            <p:spPr bwMode="auto">
              <a:xfrm>
                <a:off x="2940" y="528"/>
                <a:ext cx="96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/>
              <a:lstStyle/>
              <a:p>
                <a:pPr>
                  <a:buFontTx/>
                  <a:buNone/>
                </a:pPr>
                <a:endPara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686" name="矩形 100389"/>
              <p:cNvSpPr>
                <a:spLocks noChangeArrowheads="1"/>
              </p:cNvSpPr>
              <p:nvPr/>
            </p:nvSpPr>
            <p:spPr bwMode="auto">
              <a:xfrm>
                <a:off x="5136" y="528"/>
                <a:ext cx="96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/>
              <a:lstStyle/>
              <a:p>
                <a:pPr>
                  <a:buFontTx/>
                  <a:buNone/>
                </a:pPr>
                <a:endPara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7687" name="任意多边形 100390"/>
            <p:cNvSpPr>
              <a:spLocks noChangeArrowheads="1"/>
            </p:cNvSpPr>
            <p:nvPr/>
          </p:nvSpPr>
          <p:spPr bwMode="auto">
            <a:xfrm>
              <a:off x="1850" y="3084"/>
              <a:ext cx="574" cy="675"/>
            </a:xfrm>
            <a:custGeom>
              <a:avLst/>
              <a:gdLst>
                <a:gd name="T0" fmla="*/ 142 w 574"/>
                <a:gd name="T1" fmla="*/ 0 h 675"/>
                <a:gd name="T2" fmla="*/ 34 w 574"/>
                <a:gd name="T3" fmla="*/ 144 h 675"/>
                <a:gd name="T4" fmla="*/ 46 w 574"/>
                <a:gd name="T5" fmla="*/ 396 h 675"/>
                <a:gd name="T6" fmla="*/ 190 w 574"/>
                <a:gd name="T7" fmla="*/ 504 h 675"/>
                <a:gd name="T8" fmla="*/ 478 w 574"/>
                <a:gd name="T9" fmla="*/ 648 h 675"/>
                <a:gd name="T10" fmla="*/ 574 w 574"/>
                <a:gd name="T11" fmla="*/ 672 h 6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74"/>
                <a:gd name="T19" fmla="*/ 0 h 675"/>
                <a:gd name="T20" fmla="*/ 574 w 574"/>
                <a:gd name="T21" fmla="*/ 675 h 6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74" h="675">
                  <a:moveTo>
                    <a:pt x="142" y="0"/>
                  </a:moveTo>
                  <a:cubicBezTo>
                    <a:pt x="122" y="60"/>
                    <a:pt x="69" y="92"/>
                    <a:pt x="34" y="144"/>
                  </a:cubicBezTo>
                  <a:cubicBezTo>
                    <a:pt x="23" y="220"/>
                    <a:pt x="0" y="327"/>
                    <a:pt x="46" y="396"/>
                  </a:cubicBezTo>
                  <a:cubicBezTo>
                    <a:pt x="79" y="445"/>
                    <a:pt x="142" y="472"/>
                    <a:pt x="190" y="504"/>
                  </a:cubicBezTo>
                  <a:cubicBezTo>
                    <a:pt x="284" y="566"/>
                    <a:pt x="370" y="616"/>
                    <a:pt x="478" y="648"/>
                  </a:cubicBezTo>
                  <a:cubicBezTo>
                    <a:pt x="566" y="675"/>
                    <a:pt x="522" y="672"/>
                    <a:pt x="574" y="67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pPr eaLnBrk="0" hangingPunct="0">
                <a:buFontTx/>
                <a:buNone/>
              </a:pPr>
              <a:endParaRPr lang="zh-CN" altLang="en-US"/>
            </a:p>
          </p:txBody>
        </p:sp>
        <p:sp>
          <p:nvSpPr>
            <p:cNvPr id="27688" name="任意多边形 100391"/>
            <p:cNvSpPr>
              <a:spLocks noChangeArrowheads="1"/>
            </p:cNvSpPr>
            <p:nvPr/>
          </p:nvSpPr>
          <p:spPr bwMode="auto">
            <a:xfrm>
              <a:off x="1464" y="2604"/>
              <a:ext cx="3412" cy="1200"/>
            </a:xfrm>
            <a:custGeom>
              <a:avLst/>
              <a:gdLst>
                <a:gd name="T0" fmla="*/ 504 w 3412"/>
                <a:gd name="T1" fmla="*/ 0 h 1200"/>
                <a:gd name="T2" fmla="*/ 372 w 3412"/>
                <a:gd name="T3" fmla="*/ 156 h 1200"/>
                <a:gd name="T4" fmla="*/ 348 w 3412"/>
                <a:gd name="T5" fmla="*/ 192 h 1200"/>
                <a:gd name="T6" fmla="*/ 276 w 3412"/>
                <a:gd name="T7" fmla="*/ 228 h 1200"/>
                <a:gd name="T8" fmla="*/ 72 w 3412"/>
                <a:gd name="T9" fmla="*/ 480 h 1200"/>
                <a:gd name="T10" fmla="*/ 24 w 3412"/>
                <a:gd name="T11" fmla="*/ 552 h 1200"/>
                <a:gd name="T12" fmla="*/ 0 w 3412"/>
                <a:gd name="T13" fmla="*/ 624 h 1200"/>
                <a:gd name="T14" fmla="*/ 12 w 3412"/>
                <a:gd name="T15" fmla="*/ 696 h 1200"/>
                <a:gd name="T16" fmla="*/ 180 w 3412"/>
                <a:gd name="T17" fmla="*/ 792 h 1200"/>
                <a:gd name="T18" fmla="*/ 1572 w 3412"/>
                <a:gd name="T19" fmla="*/ 780 h 1200"/>
                <a:gd name="T20" fmla="*/ 1692 w 3412"/>
                <a:gd name="T21" fmla="*/ 768 h 1200"/>
                <a:gd name="T22" fmla="*/ 1740 w 3412"/>
                <a:gd name="T23" fmla="*/ 744 h 1200"/>
                <a:gd name="T24" fmla="*/ 2484 w 3412"/>
                <a:gd name="T25" fmla="*/ 732 h 1200"/>
                <a:gd name="T26" fmla="*/ 3348 w 3412"/>
                <a:gd name="T27" fmla="*/ 744 h 1200"/>
                <a:gd name="T28" fmla="*/ 3336 w 3412"/>
                <a:gd name="T29" fmla="*/ 1020 h 1200"/>
                <a:gd name="T30" fmla="*/ 3324 w 3412"/>
                <a:gd name="T31" fmla="*/ 1056 h 1200"/>
                <a:gd name="T32" fmla="*/ 3240 w 3412"/>
                <a:gd name="T33" fmla="*/ 1128 h 1200"/>
                <a:gd name="T34" fmla="*/ 3204 w 3412"/>
                <a:gd name="T35" fmla="*/ 1164 h 1200"/>
                <a:gd name="T36" fmla="*/ 3180 w 3412"/>
                <a:gd name="T37" fmla="*/ 1200 h 12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12"/>
                <a:gd name="T58" fmla="*/ 0 h 1200"/>
                <a:gd name="T59" fmla="*/ 3412 w 3412"/>
                <a:gd name="T60" fmla="*/ 1200 h 120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12" h="1200">
                  <a:moveTo>
                    <a:pt x="504" y="0"/>
                  </a:moveTo>
                  <a:cubicBezTo>
                    <a:pt x="469" y="69"/>
                    <a:pt x="411" y="98"/>
                    <a:pt x="372" y="156"/>
                  </a:cubicBezTo>
                  <a:cubicBezTo>
                    <a:pt x="364" y="168"/>
                    <a:pt x="359" y="183"/>
                    <a:pt x="348" y="192"/>
                  </a:cubicBezTo>
                  <a:cubicBezTo>
                    <a:pt x="327" y="209"/>
                    <a:pt x="298" y="213"/>
                    <a:pt x="276" y="228"/>
                  </a:cubicBezTo>
                  <a:cubicBezTo>
                    <a:pt x="217" y="317"/>
                    <a:pt x="162" y="420"/>
                    <a:pt x="72" y="480"/>
                  </a:cubicBezTo>
                  <a:cubicBezTo>
                    <a:pt x="56" y="504"/>
                    <a:pt x="33" y="525"/>
                    <a:pt x="24" y="552"/>
                  </a:cubicBezTo>
                  <a:cubicBezTo>
                    <a:pt x="16" y="576"/>
                    <a:pt x="0" y="624"/>
                    <a:pt x="0" y="624"/>
                  </a:cubicBezTo>
                  <a:cubicBezTo>
                    <a:pt x="4" y="648"/>
                    <a:pt x="4" y="673"/>
                    <a:pt x="12" y="696"/>
                  </a:cubicBezTo>
                  <a:cubicBezTo>
                    <a:pt x="38" y="773"/>
                    <a:pt x="113" y="781"/>
                    <a:pt x="180" y="792"/>
                  </a:cubicBezTo>
                  <a:cubicBezTo>
                    <a:pt x="644" y="788"/>
                    <a:pt x="1108" y="787"/>
                    <a:pt x="1572" y="780"/>
                  </a:cubicBezTo>
                  <a:cubicBezTo>
                    <a:pt x="1612" y="779"/>
                    <a:pt x="1653" y="776"/>
                    <a:pt x="1692" y="768"/>
                  </a:cubicBezTo>
                  <a:cubicBezTo>
                    <a:pt x="1709" y="764"/>
                    <a:pt x="1722" y="745"/>
                    <a:pt x="1740" y="744"/>
                  </a:cubicBezTo>
                  <a:cubicBezTo>
                    <a:pt x="1988" y="733"/>
                    <a:pt x="2236" y="736"/>
                    <a:pt x="2484" y="732"/>
                  </a:cubicBezTo>
                  <a:cubicBezTo>
                    <a:pt x="2762" y="720"/>
                    <a:pt x="3081" y="677"/>
                    <a:pt x="3348" y="744"/>
                  </a:cubicBezTo>
                  <a:cubicBezTo>
                    <a:pt x="3412" y="840"/>
                    <a:pt x="3383" y="926"/>
                    <a:pt x="3336" y="1020"/>
                  </a:cubicBezTo>
                  <a:cubicBezTo>
                    <a:pt x="3330" y="1031"/>
                    <a:pt x="3331" y="1045"/>
                    <a:pt x="3324" y="1056"/>
                  </a:cubicBezTo>
                  <a:cubicBezTo>
                    <a:pt x="3304" y="1086"/>
                    <a:pt x="3266" y="1106"/>
                    <a:pt x="3240" y="1128"/>
                  </a:cubicBezTo>
                  <a:cubicBezTo>
                    <a:pt x="3227" y="1139"/>
                    <a:pt x="3215" y="1151"/>
                    <a:pt x="3204" y="1164"/>
                  </a:cubicBezTo>
                  <a:cubicBezTo>
                    <a:pt x="3195" y="1175"/>
                    <a:pt x="3180" y="1200"/>
                    <a:pt x="3180" y="1200"/>
                  </a:cubicBezTo>
                </a:path>
              </a:pathLst>
            </a:custGeom>
            <a:noFill/>
            <a:ln w="38100">
              <a:solidFill>
                <a:schemeClr val="hlink"/>
              </a:solidFill>
              <a:round/>
            </a:ln>
          </p:spPr>
          <p:txBody>
            <a:bodyPr/>
            <a:lstStyle/>
            <a:p>
              <a:pPr eaLnBrk="0" hangingPunct="0">
                <a:buFontTx/>
                <a:buNone/>
              </a:pPr>
              <a:endParaRPr lang="zh-CN" altLang="en-US"/>
            </a:p>
          </p:txBody>
        </p:sp>
      </p:grp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736850" y="5832475"/>
            <a:ext cx="6586538" cy="52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平衡位置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0" name="文本框 2"/>
          <p:cNvSpPr txBox="1">
            <a:spLocks noChangeArrowheads="1"/>
          </p:cNvSpPr>
          <p:nvPr/>
        </p:nvSpPr>
        <p:spPr bwMode="auto">
          <a:xfrm>
            <a:off x="6740525" y="3629025"/>
            <a:ext cx="504825" cy="52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1" name="文本框 4"/>
          <p:cNvSpPr txBox="1">
            <a:spLocks noChangeArrowheads="1"/>
          </p:cNvSpPr>
          <p:nvPr/>
        </p:nvSpPr>
        <p:spPr bwMode="auto">
          <a:xfrm>
            <a:off x="8637588" y="2068513"/>
            <a:ext cx="503237" cy="52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2" name="文本框 5"/>
          <p:cNvSpPr txBox="1">
            <a:spLocks noChangeArrowheads="1"/>
          </p:cNvSpPr>
          <p:nvPr/>
        </p:nvSpPr>
        <p:spPr bwMode="auto">
          <a:xfrm>
            <a:off x="8626475" y="4000500"/>
            <a:ext cx="1473200" cy="52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3" name="文本框 6"/>
          <p:cNvSpPr txBox="1">
            <a:spLocks noChangeArrowheads="1"/>
          </p:cNvSpPr>
          <p:nvPr/>
        </p:nvSpPr>
        <p:spPr bwMode="auto">
          <a:xfrm>
            <a:off x="7472363" y="5588000"/>
            <a:ext cx="504825" cy="52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7694" name="组合 7"/>
          <p:cNvGrpSpPr/>
          <p:nvPr/>
        </p:nvGrpSpPr>
        <p:grpSpPr bwMode="auto">
          <a:xfrm>
            <a:off x="1277938" y="1863725"/>
            <a:ext cx="3282950" cy="1962150"/>
            <a:chOff x="1748" y="2712"/>
            <a:chExt cx="10578" cy="6176"/>
          </a:xfrm>
        </p:grpSpPr>
        <p:grpSp>
          <p:nvGrpSpPr>
            <p:cNvPr id="27695" name="组合 99330"/>
            <p:cNvGrpSpPr/>
            <p:nvPr/>
          </p:nvGrpSpPr>
          <p:grpSpPr bwMode="auto">
            <a:xfrm>
              <a:off x="1748" y="3660"/>
              <a:ext cx="2692" cy="3720"/>
              <a:chOff x="912" y="1536"/>
              <a:chExt cx="1077" cy="1488"/>
            </a:xfrm>
          </p:grpSpPr>
          <p:sp>
            <p:nvSpPr>
              <p:cNvPr id="27696" name="任意多边形 99331"/>
              <p:cNvSpPr>
                <a:spLocks noChangeArrowheads="1"/>
              </p:cNvSpPr>
              <p:nvPr/>
            </p:nvSpPr>
            <p:spPr bwMode="auto">
              <a:xfrm>
                <a:off x="912" y="1536"/>
                <a:ext cx="1077" cy="1488"/>
              </a:xfrm>
              <a:custGeom>
                <a:avLst/>
                <a:gdLst>
                  <a:gd name="T0" fmla="*/ 0 w 10000"/>
                  <a:gd name="T1" fmla="*/ 0 h 13852"/>
                  <a:gd name="T2" fmla="*/ 116 w 10000"/>
                  <a:gd name="T3" fmla="*/ 0 h 13852"/>
                  <a:gd name="T4" fmla="*/ 113 w 10000"/>
                  <a:gd name="T5" fmla="*/ 2 h 13852"/>
                  <a:gd name="T6" fmla="*/ 111 w 10000"/>
                  <a:gd name="T7" fmla="*/ 3 h 13852"/>
                  <a:gd name="T8" fmla="*/ 108 w 10000"/>
                  <a:gd name="T9" fmla="*/ 5 h 13852"/>
                  <a:gd name="T10" fmla="*/ 105 w 10000"/>
                  <a:gd name="T11" fmla="*/ 7 h 13852"/>
                  <a:gd name="T12" fmla="*/ 103 w 10000"/>
                  <a:gd name="T13" fmla="*/ 9 h 13852"/>
                  <a:gd name="T14" fmla="*/ 100 w 10000"/>
                  <a:gd name="T15" fmla="*/ 11 h 13852"/>
                  <a:gd name="T16" fmla="*/ 98 w 10000"/>
                  <a:gd name="T17" fmla="*/ 14 h 13852"/>
                  <a:gd name="T18" fmla="*/ 96 w 10000"/>
                  <a:gd name="T19" fmla="*/ 16 h 13852"/>
                  <a:gd name="T20" fmla="*/ 93 w 10000"/>
                  <a:gd name="T21" fmla="*/ 18 h 13852"/>
                  <a:gd name="T22" fmla="*/ 91 w 10000"/>
                  <a:gd name="T23" fmla="*/ 21 h 13852"/>
                  <a:gd name="T24" fmla="*/ 89 w 10000"/>
                  <a:gd name="T25" fmla="*/ 23 h 13852"/>
                  <a:gd name="T26" fmla="*/ 87 w 10000"/>
                  <a:gd name="T27" fmla="*/ 26 h 13852"/>
                  <a:gd name="T28" fmla="*/ 86 w 10000"/>
                  <a:gd name="T29" fmla="*/ 28 h 13852"/>
                  <a:gd name="T30" fmla="*/ 84 w 10000"/>
                  <a:gd name="T31" fmla="*/ 31 h 13852"/>
                  <a:gd name="T32" fmla="*/ 82 w 10000"/>
                  <a:gd name="T33" fmla="*/ 34 h 13852"/>
                  <a:gd name="T34" fmla="*/ 80 w 10000"/>
                  <a:gd name="T35" fmla="*/ 37 h 13852"/>
                  <a:gd name="T36" fmla="*/ 79 w 10000"/>
                  <a:gd name="T37" fmla="*/ 39 h 13852"/>
                  <a:gd name="T38" fmla="*/ 78 w 10000"/>
                  <a:gd name="T39" fmla="*/ 42 h 13852"/>
                  <a:gd name="T40" fmla="*/ 76 w 10000"/>
                  <a:gd name="T41" fmla="*/ 45 h 13852"/>
                  <a:gd name="T42" fmla="*/ 75 w 10000"/>
                  <a:gd name="T43" fmla="*/ 48 h 13852"/>
                  <a:gd name="T44" fmla="*/ 74 w 10000"/>
                  <a:gd name="T45" fmla="*/ 51 h 13852"/>
                  <a:gd name="T46" fmla="*/ 73 w 10000"/>
                  <a:gd name="T47" fmla="*/ 54 h 13852"/>
                  <a:gd name="T48" fmla="*/ 72 w 10000"/>
                  <a:gd name="T49" fmla="*/ 58 h 13852"/>
                  <a:gd name="T50" fmla="*/ 72 w 10000"/>
                  <a:gd name="T51" fmla="*/ 61 h 13852"/>
                  <a:gd name="T52" fmla="*/ 71 w 10000"/>
                  <a:gd name="T53" fmla="*/ 64 h 13852"/>
                  <a:gd name="T54" fmla="*/ 71 w 10000"/>
                  <a:gd name="T55" fmla="*/ 67 h 13852"/>
                  <a:gd name="T56" fmla="*/ 70 w 10000"/>
                  <a:gd name="T57" fmla="*/ 70 h 13852"/>
                  <a:gd name="T58" fmla="*/ 70 w 10000"/>
                  <a:gd name="T59" fmla="*/ 73 h 13852"/>
                  <a:gd name="T60" fmla="*/ 70 w 10000"/>
                  <a:gd name="T61" fmla="*/ 77 h 13852"/>
                  <a:gd name="T62" fmla="*/ 70 w 10000"/>
                  <a:gd name="T63" fmla="*/ 80 h 13852"/>
                  <a:gd name="T64" fmla="*/ 70 w 10000"/>
                  <a:gd name="T65" fmla="*/ 83 h 13852"/>
                  <a:gd name="T66" fmla="*/ 70 w 10000"/>
                  <a:gd name="T67" fmla="*/ 86 h 13852"/>
                  <a:gd name="T68" fmla="*/ 70 w 10000"/>
                  <a:gd name="T69" fmla="*/ 90 h 13852"/>
                  <a:gd name="T70" fmla="*/ 71 w 10000"/>
                  <a:gd name="T71" fmla="*/ 93 h 13852"/>
                  <a:gd name="T72" fmla="*/ 71 w 10000"/>
                  <a:gd name="T73" fmla="*/ 96 h 13852"/>
                  <a:gd name="T74" fmla="*/ 72 w 10000"/>
                  <a:gd name="T75" fmla="*/ 99 h 13852"/>
                  <a:gd name="T76" fmla="*/ 72 w 10000"/>
                  <a:gd name="T77" fmla="*/ 102 h 13852"/>
                  <a:gd name="T78" fmla="*/ 73 w 10000"/>
                  <a:gd name="T79" fmla="*/ 105 h 13852"/>
                  <a:gd name="T80" fmla="*/ 74 w 10000"/>
                  <a:gd name="T81" fmla="*/ 108 h 13852"/>
                  <a:gd name="T82" fmla="*/ 75 w 10000"/>
                  <a:gd name="T83" fmla="*/ 112 h 13852"/>
                  <a:gd name="T84" fmla="*/ 76 w 10000"/>
                  <a:gd name="T85" fmla="*/ 115 h 13852"/>
                  <a:gd name="T86" fmla="*/ 78 w 10000"/>
                  <a:gd name="T87" fmla="*/ 117 h 13852"/>
                  <a:gd name="T88" fmla="*/ 79 w 10000"/>
                  <a:gd name="T89" fmla="*/ 120 h 13852"/>
                  <a:gd name="T90" fmla="*/ 80 w 10000"/>
                  <a:gd name="T91" fmla="*/ 123 h 13852"/>
                  <a:gd name="T92" fmla="*/ 82 w 10000"/>
                  <a:gd name="T93" fmla="*/ 126 h 13852"/>
                  <a:gd name="T94" fmla="*/ 84 w 10000"/>
                  <a:gd name="T95" fmla="*/ 129 h 13852"/>
                  <a:gd name="T96" fmla="*/ 86 w 10000"/>
                  <a:gd name="T97" fmla="*/ 131 h 13852"/>
                  <a:gd name="T98" fmla="*/ 87 w 10000"/>
                  <a:gd name="T99" fmla="*/ 134 h 13852"/>
                  <a:gd name="T100" fmla="*/ 89 w 10000"/>
                  <a:gd name="T101" fmla="*/ 137 h 13852"/>
                  <a:gd name="T102" fmla="*/ 91 w 10000"/>
                  <a:gd name="T103" fmla="*/ 139 h 13852"/>
                  <a:gd name="T104" fmla="*/ 93 w 10000"/>
                  <a:gd name="T105" fmla="*/ 142 h 13852"/>
                  <a:gd name="T106" fmla="*/ 96 w 10000"/>
                  <a:gd name="T107" fmla="*/ 144 h 13852"/>
                  <a:gd name="T108" fmla="*/ 98 w 10000"/>
                  <a:gd name="T109" fmla="*/ 146 h 13852"/>
                  <a:gd name="T110" fmla="*/ 100 w 10000"/>
                  <a:gd name="T111" fmla="*/ 148 h 13852"/>
                  <a:gd name="T112" fmla="*/ 103 w 10000"/>
                  <a:gd name="T113" fmla="*/ 151 h 13852"/>
                  <a:gd name="T114" fmla="*/ 105 w 10000"/>
                  <a:gd name="T115" fmla="*/ 153 h 13852"/>
                  <a:gd name="T116" fmla="*/ 108 w 10000"/>
                  <a:gd name="T117" fmla="*/ 155 h 13852"/>
                  <a:gd name="T118" fmla="*/ 111 w 10000"/>
                  <a:gd name="T119" fmla="*/ 156 h 13852"/>
                  <a:gd name="T120" fmla="*/ 113 w 10000"/>
                  <a:gd name="T121" fmla="*/ 158 h 13852"/>
                  <a:gd name="T122" fmla="*/ 116 w 10000"/>
                  <a:gd name="T123" fmla="*/ 160 h 13852"/>
                  <a:gd name="T124" fmla="*/ 0 w 10000"/>
                  <a:gd name="T125" fmla="*/ 160 h 1385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0000"/>
                  <a:gd name="T190" fmla="*/ 0 h 13852"/>
                  <a:gd name="T191" fmla="*/ 10000 w 10000"/>
                  <a:gd name="T192" fmla="*/ 13852 h 13852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0000" h="13852">
                    <a:moveTo>
                      <a:pt x="0" y="0"/>
                    </a:moveTo>
                    <a:lnTo>
                      <a:pt x="10000" y="0"/>
                    </a:lnTo>
                    <a:lnTo>
                      <a:pt x="9761" y="144"/>
                    </a:lnTo>
                    <a:lnTo>
                      <a:pt x="9527" y="296"/>
                    </a:lnTo>
                    <a:lnTo>
                      <a:pt x="9299" y="456"/>
                    </a:lnTo>
                    <a:lnTo>
                      <a:pt x="9076" y="624"/>
                    </a:lnTo>
                    <a:lnTo>
                      <a:pt x="8859" y="800"/>
                    </a:lnTo>
                    <a:lnTo>
                      <a:pt x="8648" y="983"/>
                    </a:lnTo>
                    <a:lnTo>
                      <a:pt x="8444" y="1174"/>
                    </a:lnTo>
                    <a:lnTo>
                      <a:pt x="8247" y="1371"/>
                    </a:lnTo>
                    <a:lnTo>
                      <a:pt x="8057" y="1575"/>
                    </a:lnTo>
                    <a:lnTo>
                      <a:pt x="7874" y="1786"/>
                    </a:lnTo>
                    <a:lnTo>
                      <a:pt x="7698" y="2003"/>
                    </a:lnTo>
                    <a:lnTo>
                      <a:pt x="7530" y="2226"/>
                    </a:lnTo>
                    <a:lnTo>
                      <a:pt x="7370" y="2454"/>
                    </a:lnTo>
                    <a:lnTo>
                      <a:pt x="7218" y="2689"/>
                    </a:lnTo>
                    <a:lnTo>
                      <a:pt x="7075" y="2928"/>
                    </a:lnTo>
                    <a:lnTo>
                      <a:pt x="6939" y="3172"/>
                    </a:lnTo>
                    <a:lnTo>
                      <a:pt x="6813" y="3421"/>
                    </a:lnTo>
                    <a:lnTo>
                      <a:pt x="6695" y="3674"/>
                    </a:lnTo>
                    <a:lnTo>
                      <a:pt x="6586" y="3931"/>
                    </a:lnTo>
                    <a:lnTo>
                      <a:pt x="6486" y="4191"/>
                    </a:lnTo>
                    <a:lnTo>
                      <a:pt x="6395" y="4455"/>
                    </a:lnTo>
                    <a:lnTo>
                      <a:pt x="6314" y="4722"/>
                    </a:lnTo>
                    <a:lnTo>
                      <a:pt x="6241" y="4992"/>
                    </a:lnTo>
                    <a:lnTo>
                      <a:pt x="6179" y="5264"/>
                    </a:lnTo>
                    <a:lnTo>
                      <a:pt x="6125" y="5538"/>
                    </a:lnTo>
                    <a:lnTo>
                      <a:pt x="6082" y="5813"/>
                    </a:lnTo>
                    <a:lnTo>
                      <a:pt x="6048" y="6090"/>
                    </a:lnTo>
                    <a:lnTo>
                      <a:pt x="6023" y="6368"/>
                    </a:lnTo>
                    <a:lnTo>
                      <a:pt x="6009" y="6647"/>
                    </a:lnTo>
                    <a:lnTo>
                      <a:pt x="6004" y="6926"/>
                    </a:lnTo>
                    <a:lnTo>
                      <a:pt x="6009" y="7205"/>
                    </a:lnTo>
                    <a:lnTo>
                      <a:pt x="6023" y="7484"/>
                    </a:lnTo>
                    <a:lnTo>
                      <a:pt x="6048" y="7762"/>
                    </a:lnTo>
                    <a:lnTo>
                      <a:pt x="6082" y="8039"/>
                    </a:lnTo>
                    <a:lnTo>
                      <a:pt x="6125" y="8314"/>
                    </a:lnTo>
                    <a:lnTo>
                      <a:pt x="6179" y="8588"/>
                    </a:lnTo>
                    <a:lnTo>
                      <a:pt x="6241" y="8860"/>
                    </a:lnTo>
                    <a:lnTo>
                      <a:pt x="6314" y="9130"/>
                    </a:lnTo>
                    <a:lnTo>
                      <a:pt x="6395" y="9397"/>
                    </a:lnTo>
                    <a:lnTo>
                      <a:pt x="6486" y="9661"/>
                    </a:lnTo>
                    <a:lnTo>
                      <a:pt x="6586" y="9921"/>
                    </a:lnTo>
                    <a:lnTo>
                      <a:pt x="6695" y="10178"/>
                    </a:lnTo>
                    <a:lnTo>
                      <a:pt x="6813" y="10431"/>
                    </a:lnTo>
                    <a:lnTo>
                      <a:pt x="6939" y="10680"/>
                    </a:lnTo>
                    <a:lnTo>
                      <a:pt x="7075" y="10924"/>
                    </a:lnTo>
                    <a:lnTo>
                      <a:pt x="7218" y="11163"/>
                    </a:lnTo>
                    <a:lnTo>
                      <a:pt x="7370" y="11398"/>
                    </a:lnTo>
                    <a:lnTo>
                      <a:pt x="7530" y="11626"/>
                    </a:lnTo>
                    <a:lnTo>
                      <a:pt x="7698" y="11849"/>
                    </a:lnTo>
                    <a:lnTo>
                      <a:pt x="7874" y="12066"/>
                    </a:lnTo>
                    <a:lnTo>
                      <a:pt x="8057" y="12277"/>
                    </a:lnTo>
                    <a:lnTo>
                      <a:pt x="8247" y="12481"/>
                    </a:lnTo>
                    <a:lnTo>
                      <a:pt x="8444" y="12678"/>
                    </a:lnTo>
                    <a:lnTo>
                      <a:pt x="8648" y="12869"/>
                    </a:lnTo>
                    <a:lnTo>
                      <a:pt x="8859" y="13052"/>
                    </a:lnTo>
                    <a:lnTo>
                      <a:pt x="9076" y="13228"/>
                    </a:lnTo>
                    <a:lnTo>
                      <a:pt x="9299" y="13396"/>
                    </a:lnTo>
                    <a:lnTo>
                      <a:pt x="9527" y="13556"/>
                    </a:lnTo>
                    <a:lnTo>
                      <a:pt x="9761" y="13708"/>
                    </a:lnTo>
                    <a:lnTo>
                      <a:pt x="10000" y="13852"/>
                    </a:lnTo>
                    <a:lnTo>
                      <a:pt x="0" y="13852"/>
                    </a:lnTo>
                  </a:path>
                </a:pathLst>
              </a:custGeom>
              <a:solidFill>
                <a:srgbClr val="FF0000"/>
              </a:solidFill>
              <a:ln w="9525">
                <a:miter lim="800000"/>
              </a:ln>
              <a:scene3d>
                <a:camera prst="legacyObliqueTopRight"/>
                <a:lightRig rig="legacyFlat3" dir="t"/>
              </a:scene3d>
              <a:sp3d extrusionH="887400" prstMaterial="legacyPlastic">
                <a:bevelT w="13500" h="13500" prst="angle"/>
                <a:bevelB w="13500" h="13500" prst="angle"/>
                <a:extrusionClr>
                  <a:srgbClr val="FF0000"/>
                </a:extrusionClr>
              </a:sp3d>
            </p:spPr>
            <p:txBody>
              <a:bodyPr>
                <a:flatTx/>
              </a:bodyPr>
              <a:lstStyle/>
              <a:p>
                <a:pPr eaLnBrk="0" hangingPunct="0">
                  <a:buFontTx/>
                  <a:buNone/>
                </a:pPr>
                <a:endParaRPr lang="zh-CN" altLang="en-US"/>
              </a:p>
            </p:txBody>
          </p:sp>
          <p:sp>
            <p:nvSpPr>
              <p:cNvPr id="27697" name="文本框 99332"/>
              <p:cNvSpPr txBox="1">
                <a:spLocks noChangeArrowheads="1"/>
              </p:cNvSpPr>
              <p:nvPr/>
            </p:nvSpPr>
            <p:spPr bwMode="auto">
              <a:xfrm>
                <a:off x="1125" y="2009"/>
                <a:ext cx="639" cy="65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zh-CN" sz="28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S</a:t>
                </a:r>
                <a:endParaRPr lang="en-US" altLang="zh-CN" sz="28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7698" name="组合 99333"/>
            <p:cNvGrpSpPr/>
            <p:nvPr/>
          </p:nvGrpSpPr>
          <p:grpSpPr bwMode="auto">
            <a:xfrm>
              <a:off x="3720" y="3960"/>
              <a:ext cx="6000" cy="3120"/>
              <a:chOff x="1488" y="1776"/>
              <a:chExt cx="2400" cy="1248"/>
            </a:xfrm>
          </p:grpSpPr>
          <p:sp>
            <p:nvSpPr>
              <p:cNvPr id="27699" name="平行四边形 99334"/>
              <p:cNvSpPr>
                <a:spLocks noChangeArrowheads="1"/>
              </p:cNvSpPr>
              <p:nvPr/>
            </p:nvSpPr>
            <p:spPr bwMode="auto">
              <a:xfrm>
                <a:off x="1488" y="1776"/>
                <a:ext cx="2400" cy="768"/>
              </a:xfrm>
              <a:prstGeom prst="parallelogram">
                <a:avLst>
                  <a:gd name="adj" fmla="val 123264"/>
                </a:avLst>
              </a:prstGeom>
              <a:noFill/>
              <a:ln w="127000">
                <a:solidFill>
                  <a:srgbClr val="669900"/>
                </a:solidFill>
                <a:miter lim="800000"/>
              </a:ln>
            </p:spPr>
            <p:txBody>
              <a:bodyPr/>
              <a:lstStyle/>
              <a:p>
                <a:pPr>
                  <a:buFontTx/>
                  <a:buNone/>
                </a:pPr>
                <a:endPara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700" name="直接连接符 99335"/>
              <p:cNvSpPr>
                <a:spLocks noChangeShapeType="1"/>
              </p:cNvSpPr>
              <p:nvPr/>
            </p:nvSpPr>
            <p:spPr bwMode="auto">
              <a:xfrm flipH="1">
                <a:off x="1584" y="2544"/>
                <a:ext cx="480" cy="432"/>
              </a:xfrm>
              <a:prstGeom prst="line">
                <a:avLst/>
              </a:prstGeom>
              <a:noFill/>
              <a:ln w="127000">
                <a:solidFill>
                  <a:srgbClr val="6699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701" name="直接连接符 99336"/>
              <p:cNvSpPr>
                <a:spLocks noChangeShapeType="1"/>
              </p:cNvSpPr>
              <p:nvPr/>
            </p:nvSpPr>
            <p:spPr bwMode="auto">
              <a:xfrm flipH="1">
                <a:off x="2016" y="2544"/>
                <a:ext cx="528" cy="480"/>
              </a:xfrm>
              <a:prstGeom prst="line">
                <a:avLst/>
              </a:prstGeom>
              <a:noFill/>
              <a:ln w="127000">
                <a:solidFill>
                  <a:srgbClr val="6699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702" name="直接连接符 99337"/>
              <p:cNvSpPr>
                <a:spLocks noChangeShapeType="1"/>
              </p:cNvSpPr>
              <p:nvPr/>
            </p:nvSpPr>
            <p:spPr bwMode="auto">
              <a:xfrm>
                <a:off x="2088" y="2544"/>
                <a:ext cx="360" cy="0"/>
              </a:xfrm>
              <a:prstGeom prst="line">
                <a:avLst/>
              </a:prstGeom>
              <a:noFill/>
              <a:ln w="127000">
                <a:solidFill>
                  <a:schemeClr val="bg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27703" name="组合 99338"/>
            <p:cNvGrpSpPr/>
            <p:nvPr/>
          </p:nvGrpSpPr>
          <p:grpSpPr bwMode="auto">
            <a:xfrm>
              <a:off x="3840" y="3960"/>
              <a:ext cx="5040" cy="3913"/>
              <a:chOff x="1536" y="1776"/>
              <a:chExt cx="2016" cy="1565"/>
            </a:xfrm>
          </p:grpSpPr>
          <p:grpSp>
            <p:nvGrpSpPr>
              <p:cNvPr id="27704" name="组合 99339"/>
              <p:cNvGrpSpPr/>
              <p:nvPr/>
            </p:nvGrpSpPr>
            <p:grpSpPr bwMode="auto">
              <a:xfrm>
                <a:off x="1536" y="1776"/>
                <a:ext cx="2016" cy="1212"/>
                <a:chOff x="1536" y="1776"/>
                <a:chExt cx="2016" cy="1212"/>
              </a:xfrm>
            </p:grpSpPr>
            <p:sp>
              <p:nvSpPr>
                <p:cNvPr id="27705" name="直接连接符 99340"/>
                <p:cNvSpPr>
                  <a:spLocks noChangeShapeType="1"/>
                </p:cNvSpPr>
                <p:nvPr/>
              </p:nvSpPr>
              <p:spPr bwMode="auto">
                <a:xfrm flipV="1">
                  <a:off x="1620" y="2568"/>
                  <a:ext cx="432" cy="384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706" name="直接连接符 99341"/>
                <p:cNvSpPr>
                  <a:spLocks noChangeShapeType="1"/>
                </p:cNvSpPr>
                <p:nvPr/>
              </p:nvSpPr>
              <p:spPr bwMode="auto">
                <a:xfrm flipH="1">
                  <a:off x="1536" y="2544"/>
                  <a:ext cx="384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707" name="直接连接符 99342"/>
                <p:cNvSpPr>
                  <a:spLocks noChangeShapeType="1"/>
                </p:cNvSpPr>
                <p:nvPr/>
              </p:nvSpPr>
              <p:spPr bwMode="auto">
                <a:xfrm flipV="1">
                  <a:off x="1680" y="1920"/>
                  <a:ext cx="576" cy="48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708" name="直接连接符 99343"/>
                <p:cNvSpPr>
                  <a:spLocks noChangeShapeType="1"/>
                </p:cNvSpPr>
                <p:nvPr/>
              </p:nvSpPr>
              <p:spPr bwMode="auto">
                <a:xfrm>
                  <a:off x="2688" y="1776"/>
                  <a:ext cx="672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709" name="直接连接符 99344"/>
                <p:cNvSpPr>
                  <a:spLocks noChangeShapeType="1"/>
                </p:cNvSpPr>
                <p:nvPr/>
              </p:nvSpPr>
              <p:spPr bwMode="auto">
                <a:xfrm flipH="1">
                  <a:off x="3120" y="2064"/>
                  <a:ext cx="432" cy="336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710" name="直接连接符 99345"/>
                <p:cNvSpPr>
                  <a:spLocks noChangeShapeType="1"/>
                </p:cNvSpPr>
                <p:nvPr/>
              </p:nvSpPr>
              <p:spPr bwMode="auto">
                <a:xfrm flipH="1">
                  <a:off x="2544" y="2544"/>
                  <a:ext cx="336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711" name="直接连接符 99346"/>
                <p:cNvSpPr>
                  <a:spLocks noChangeShapeType="1"/>
                </p:cNvSpPr>
                <p:nvPr/>
              </p:nvSpPr>
              <p:spPr bwMode="auto">
                <a:xfrm flipH="1">
                  <a:off x="2088" y="2652"/>
                  <a:ext cx="336" cy="336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7712" name="文本框 99347"/>
              <p:cNvSpPr txBox="1">
                <a:spLocks noChangeArrowheads="1"/>
              </p:cNvSpPr>
              <p:nvPr/>
            </p:nvSpPr>
            <p:spPr bwMode="auto">
              <a:xfrm>
                <a:off x="2304" y="2687"/>
                <a:ext cx="241" cy="654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zh-CN" sz="2800" i="1">
                    <a:solidFill>
                      <a:schemeClr val="hlin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I</a:t>
                </a:r>
                <a:endParaRPr lang="en-US" altLang="zh-CN" sz="2800" i="1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7713" name="组合 99348"/>
            <p:cNvGrpSpPr/>
            <p:nvPr/>
          </p:nvGrpSpPr>
          <p:grpSpPr bwMode="auto">
            <a:xfrm>
              <a:off x="4440" y="3660"/>
              <a:ext cx="720" cy="1642"/>
              <a:chOff x="2976" y="1824"/>
              <a:chExt cx="288" cy="657"/>
            </a:xfrm>
          </p:grpSpPr>
          <p:sp>
            <p:nvSpPr>
              <p:cNvPr id="27714" name="直接连接符 99349"/>
              <p:cNvSpPr>
                <a:spLocks noChangeShapeType="1"/>
              </p:cNvSpPr>
              <p:nvPr/>
            </p:nvSpPr>
            <p:spPr bwMode="auto">
              <a:xfrm flipV="1">
                <a:off x="3264" y="1848"/>
                <a:ext cx="0" cy="384"/>
              </a:xfrm>
              <a:prstGeom prst="line">
                <a:avLst/>
              </a:prstGeom>
              <a:noFill/>
              <a:ln w="57150">
                <a:solidFill>
                  <a:srgbClr val="3333FF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715" name="文本框 99350"/>
              <p:cNvSpPr txBox="1">
                <a:spLocks noChangeArrowheads="1"/>
              </p:cNvSpPr>
              <p:nvPr/>
            </p:nvSpPr>
            <p:spPr bwMode="auto">
              <a:xfrm>
                <a:off x="2976" y="1824"/>
                <a:ext cx="240" cy="657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zh-CN" sz="2800" i="1">
                    <a:solidFill>
                      <a:srgbClr val="3333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  <a:endParaRPr lang="en-US" altLang="zh-CN" sz="2800" i="1">
                  <a:solidFill>
                    <a:srgbClr val="3333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7716" name="组合 99351"/>
            <p:cNvGrpSpPr/>
            <p:nvPr/>
          </p:nvGrpSpPr>
          <p:grpSpPr bwMode="auto">
            <a:xfrm>
              <a:off x="8340" y="5193"/>
              <a:ext cx="600" cy="2122"/>
              <a:chOff x="2112" y="2112"/>
              <a:chExt cx="240" cy="849"/>
            </a:xfrm>
          </p:grpSpPr>
          <p:sp>
            <p:nvSpPr>
              <p:cNvPr id="27717" name="直接连接符 99352"/>
              <p:cNvSpPr>
                <a:spLocks noChangeShapeType="1"/>
              </p:cNvSpPr>
              <p:nvPr/>
            </p:nvSpPr>
            <p:spPr bwMode="auto">
              <a:xfrm>
                <a:off x="2112" y="2112"/>
                <a:ext cx="0" cy="336"/>
              </a:xfrm>
              <a:prstGeom prst="line">
                <a:avLst/>
              </a:prstGeom>
              <a:noFill/>
              <a:ln w="57150">
                <a:solidFill>
                  <a:srgbClr val="3333FF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718" name="文本框 99353"/>
              <p:cNvSpPr txBox="1">
                <a:spLocks noChangeArrowheads="1"/>
              </p:cNvSpPr>
              <p:nvPr/>
            </p:nvSpPr>
            <p:spPr bwMode="auto">
              <a:xfrm>
                <a:off x="2112" y="2304"/>
                <a:ext cx="240" cy="657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zh-CN" sz="2800" i="1">
                    <a:solidFill>
                      <a:srgbClr val="3333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  <a:endParaRPr lang="en-US" altLang="zh-CN" sz="2800" i="1">
                  <a:solidFill>
                    <a:srgbClr val="3333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7719" name="直接连接符 99354"/>
            <p:cNvSpPr>
              <a:spLocks noChangeShapeType="1"/>
            </p:cNvSpPr>
            <p:nvPr/>
          </p:nvSpPr>
          <p:spPr bwMode="auto">
            <a:xfrm flipH="1">
              <a:off x="2890" y="2905"/>
              <a:ext cx="5760" cy="5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lgDashDot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7720" name="组合 99355"/>
            <p:cNvGrpSpPr/>
            <p:nvPr/>
          </p:nvGrpSpPr>
          <p:grpSpPr bwMode="auto">
            <a:xfrm>
              <a:off x="9633" y="3465"/>
              <a:ext cx="2693" cy="3720"/>
              <a:chOff x="3342" y="1667"/>
              <a:chExt cx="1077" cy="1488"/>
            </a:xfrm>
          </p:grpSpPr>
          <p:sp>
            <p:nvSpPr>
              <p:cNvPr id="27721" name="任意多边形 99356"/>
              <p:cNvSpPr>
                <a:spLocks noChangeArrowheads="1"/>
              </p:cNvSpPr>
              <p:nvPr/>
            </p:nvSpPr>
            <p:spPr bwMode="auto">
              <a:xfrm flipH="1">
                <a:off x="3342" y="1667"/>
                <a:ext cx="1077" cy="1488"/>
              </a:xfrm>
              <a:custGeom>
                <a:avLst/>
                <a:gdLst>
                  <a:gd name="T0" fmla="*/ 0 w 10000"/>
                  <a:gd name="T1" fmla="*/ 0 h 13852"/>
                  <a:gd name="T2" fmla="*/ 116 w 10000"/>
                  <a:gd name="T3" fmla="*/ 0 h 13852"/>
                  <a:gd name="T4" fmla="*/ 113 w 10000"/>
                  <a:gd name="T5" fmla="*/ 2 h 13852"/>
                  <a:gd name="T6" fmla="*/ 111 w 10000"/>
                  <a:gd name="T7" fmla="*/ 3 h 13852"/>
                  <a:gd name="T8" fmla="*/ 108 w 10000"/>
                  <a:gd name="T9" fmla="*/ 5 h 13852"/>
                  <a:gd name="T10" fmla="*/ 105 w 10000"/>
                  <a:gd name="T11" fmla="*/ 7 h 13852"/>
                  <a:gd name="T12" fmla="*/ 103 w 10000"/>
                  <a:gd name="T13" fmla="*/ 9 h 13852"/>
                  <a:gd name="T14" fmla="*/ 100 w 10000"/>
                  <a:gd name="T15" fmla="*/ 11 h 13852"/>
                  <a:gd name="T16" fmla="*/ 98 w 10000"/>
                  <a:gd name="T17" fmla="*/ 14 h 13852"/>
                  <a:gd name="T18" fmla="*/ 96 w 10000"/>
                  <a:gd name="T19" fmla="*/ 16 h 13852"/>
                  <a:gd name="T20" fmla="*/ 93 w 10000"/>
                  <a:gd name="T21" fmla="*/ 18 h 13852"/>
                  <a:gd name="T22" fmla="*/ 91 w 10000"/>
                  <a:gd name="T23" fmla="*/ 21 h 13852"/>
                  <a:gd name="T24" fmla="*/ 89 w 10000"/>
                  <a:gd name="T25" fmla="*/ 23 h 13852"/>
                  <a:gd name="T26" fmla="*/ 87 w 10000"/>
                  <a:gd name="T27" fmla="*/ 26 h 13852"/>
                  <a:gd name="T28" fmla="*/ 86 w 10000"/>
                  <a:gd name="T29" fmla="*/ 28 h 13852"/>
                  <a:gd name="T30" fmla="*/ 84 w 10000"/>
                  <a:gd name="T31" fmla="*/ 31 h 13852"/>
                  <a:gd name="T32" fmla="*/ 82 w 10000"/>
                  <a:gd name="T33" fmla="*/ 34 h 13852"/>
                  <a:gd name="T34" fmla="*/ 80 w 10000"/>
                  <a:gd name="T35" fmla="*/ 37 h 13852"/>
                  <a:gd name="T36" fmla="*/ 79 w 10000"/>
                  <a:gd name="T37" fmla="*/ 39 h 13852"/>
                  <a:gd name="T38" fmla="*/ 78 w 10000"/>
                  <a:gd name="T39" fmla="*/ 42 h 13852"/>
                  <a:gd name="T40" fmla="*/ 76 w 10000"/>
                  <a:gd name="T41" fmla="*/ 45 h 13852"/>
                  <a:gd name="T42" fmla="*/ 75 w 10000"/>
                  <a:gd name="T43" fmla="*/ 48 h 13852"/>
                  <a:gd name="T44" fmla="*/ 74 w 10000"/>
                  <a:gd name="T45" fmla="*/ 51 h 13852"/>
                  <a:gd name="T46" fmla="*/ 73 w 10000"/>
                  <a:gd name="T47" fmla="*/ 54 h 13852"/>
                  <a:gd name="T48" fmla="*/ 72 w 10000"/>
                  <a:gd name="T49" fmla="*/ 58 h 13852"/>
                  <a:gd name="T50" fmla="*/ 72 w 10000"/>
                  <a:gd name="T51" fmla="*/ 61 h 13852"/>
                  <a:gd name="T52" fmla="*/ 71 w 10000"/>
                  <a:gd name="T53" fmla="*/ 64 h 13852"/>
                  <a:gd name="T54" fmla="*/ 71 w 10000"/>
                  <a:gd name="T55" fmla="*/ 67 h 13852"/>
                  <a:gd name="T56" fmla="*/ 70 w 10000"/>
                  <a:gd name="T57" fmla="*/ 70 h 13852"/>
                  <a:gd name="T58" fmla="*/ 70 w 10000"/>
                  <a:gd name="T59" fmla="*/ 73 h 13852"/>
                  <a:gd name="T60" fmla="*/ 70 w 10000"/>
                  <a:gd name="T61" fmla="*/ 77 h 13852"/>
                  <a:gd name="T62" fmla="*/ 70 w 10000"/>
                  <a:gd name="T63" fmla="*/ 80 h 13852"/>
                  <a:gd name="T64" fmla="*/ 70 w 10000"/>
                  <a:gd name="T65" fmla="*/ 83 h 13852"/>
                  <a:gd name="T66" fmla="*/ 70 w 10000"/>
                  <a:gd name="T67" fmla="*/ 86 h 13852"/>
                  <a:gd name="T68" fmla="*/ 70 w 10000"/>
                  <a:gd name="T69" fmla="*/ 90 h 13852"/>
                  <a:gd name="T70" fmla="*/ 71 w 10000"/>
                  <a:gd name="T71" fmla="*/ 93 h 13852"/>
                  <a:gd name="T72" fmla="*/ 71 w 10000"/>
                  <a:gd name="T73" fmla="*/ 96 h 13852"/>
                  <a:gd name="T74" fmla="*/ 72 w 10000"/>
                  <a:gd name="T75" fmla="*/ 99 h 13852"/>
                  <a:gd name="T76" fmla="*/ 72 w 10000"/>
                  <a:gd name="T77" fmla="*/ 102 h 13852"/>
                  <a:gd name="T78" fmla="*/ 73 w 10000"/>
                  <a:gd name="T79" fmla="*/ 105 h 13852"/>
                  <a:gd name="T80" fmla="*/ 74 w 10000"/>
                  <a:gd name="T81" fmla="*/ 108 h 13852"/>
                  <a:gd name="T82" fmla="*/ 75 w 10000"/>
                  <a:gd name="T83" fmla="*/ 112 h 13852"/>
                  <a:gd name="T84" fmla="*/ 76 w 10000"/>
                  <a:gd name="T85" fmla="*/ 115 h 13852"/>
                  <a:gd name="T86" fmla="*/ 78 w 10000"/>
                  <a:gd name="T87" fmla="*/ 117 h 13852"/>
                  <a:gd name="T88" fmla="*/ 79 w 10000"/>
                  <a:gd name="T89" fmla="*/ 120 h 13852"/>
                  <a:gd name="T90" fmla="*/ 80 w 10000"/>
                  <a:gd name="T91" fmla="*/ 123 h 13852"/>
                  <a:gd name="T92" fmla="*/ 82 w 10000"/>
                  <a:gd name="T93" fmla="*/ 126 h 13852"/>
                  <a:gd name="T94" fmla="*/ 84 w 10000"/>
                  <a:gd name="T95" fmla="*/ 129 h 13852"/>
                  <a:gd name="T96" fmla="*/ 86 w 10000"/>
                  <a:gd name="T97" fmla="*/ 131 h 13852"/>
                  <a:gd name="T98" fmla="*/ 87 w 10000"/>
                  <a:gd name="T99" fmla="*/ 134 h 13852"/>
                  <a:gd name="T100" fmla="*/ 89 w 10000"/>
                  <a:gd name="T101" fmla="*/ 137 h 13852"/>
                  <a:gd name="T102" fmla="*/ 91 w 10000"/>
                  <a:gd name="T103" fmla="*/ 139 h 13852"/>
                  <a:gd name="T104" fmla="*/ 93 w 10000"/>
                  <a:gd name="T105" fmla="*/ 142 h 13852"/>
                  <a:gd name="T106" fmla="*/ 96 w 10000"/>
                  <a:gd name="T107" fmla="*/ 144 h 13852"/>
                  <a:gd name="T108" fmla="*/ 98 w 10000"/>
                  <a:gd name="T109" fmla="*/ 146 h 13852"/>
                  <a:gd name="T110" fmla="*/ 100 w 10000"/>
                  <a:gd name="T111" fmla="*/ 148 h 13852"/>
                  <a:gd name="T112" fmla="*/ 103 w 10000"/>
                  <a:gd name="T113" fmla="*/ 151 h 13852"/>
                  <a:gd name="T114" fmla="*/ 105 w 10000"/>
                  <a:gd name="T115" fmla="*/ 153 h 13852"/>
                  <a:gd name="T116" fmla="*/ 108 w 10000"/>
                  <a:gd name="T117" fmla="*/ 155 h 13852"/>
                  <a:gd name="T118" fmla="*/ 111 w 10000"/>
                  <a:gd name="T119" fmla="*/ 156 h 13852"/>
                  <a:gd name="T120" fmla="*/ 113 w 10000"/>
                  <a:gd name="T121" fmla="*/ 158 h 13852"/>
                  <a:gd name="T122" fmla="*/ 116 w 10000"/>
                  <a:gd name="T123" fmla="*/ 160 h 13852"/>
                  <a:gd name="T124" fmla="*/ 0 w 10000"/>
                  <a:gd name="T125" fmla="*/ 160 h 1385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0000"/>
                  <a:gd name="T190" fmla="*/ 0 h 13852"/>
                  <a:gd name="T191" fmla="*/ 10000 w 10000"/>
                  <a:gd name="T192" fmla="*/ 13852 h 13852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0000" h="13852">
                    <a:moveTo>
                      <a:pt x="0" y="0"/>
                    </a:moveTo>
                    <a:lnTo>
                      <a:pt x="10000" y="0"/>
                    </a:lnTo>
                    <a:lnTo>
                      <a:pt x="9761" y="144"/>
                    </a:lnTo>
                    <a:lnTo>
                      <a:pt x="9527" y="296"/>
                    </a:lnTo>
                    <a:lnTo>
                      <a:pt x="9299" y="456"/>
                    </a:lnTo>
                    <a:lnTo>
                      <a:pt x="9076" y="624"/>
                    </a:lnTo>
                    <a:lnTo>
                      <a:pt x="8859" y="800"/>
                    </a:lnTo>
                    <a:lnTo>
                      <a:pt x="8648" y="983"/>
                    </a:lnTo>
                    <a:lnTo>
                      <a:pt x="8444" y="1174"/>
                    </a:lnTo>
                    <a:lnTo>
                      <a:pt x="8247" y="1371"/>
                    </a:lnTo>
                    <a:lnTo>
                      <a:pt x="8057" y="1575"/>
                    </a:lnTo>
                    <a:lnTo>
                      <a:pt x="7874" y="1786"/>
                    </a:lnTo>
                    <a:lnTo>
                      <a:pt x="7698" y="2003"/>
                    </a:lnTo>
                    <a:lnTo>
                      <a:pt x="7530" y="2226"/>
                    </a:lnTo>
                    <a:lnTo>
                      <a:pt x="7370" y="2454"/>
                    </a:lnTo>
                    <a:lnTo>
                      <a:pt x="7218" y="2689"/>
                    </a:lnTo>
                    <a:lnTo>
                      <a:pt x="7075" y="2928"/>
                    </a:lnTo>
                    <a:lnTo>
                      <a:pt x="6939" y="3172"/>
                    </a:lnTo>
                    <a:lnTo>
                      <a:pt x="6813" y="3421"/>
                    </a:lnTo>
                    <a:lnTo>
                      <a:pt x="6695" y="3674"/>
                    </a:lnTo>
                    <a:lnTo>
                      <a:pt x="6586" y="3931"/>
                    </a:lnTo>
                    <a:lnTo>
                      <a:pt x="6486" y="4191"/>
                    </a:lnTo>
                    <a:lnTo>
                      <a:pt x="6395" y="4455"/>
                    </a:lnTo>
                    <a:lnTo>
                      <a:pt x="6314" y="4722"/>
                    </a:lnTo>
                    <a:lnTo>
                      <a:pt x="6241" y="4992"/>
                    </a:lnTo>
                    <a:lnTo>
                      <a:pt x="6179" y="5264"/>
                    </a:lnTo>
                    <a:lnTo>
                      <a:pt x="6125" y="5538"/>
                    </a:lnTo>
                    <a:lnTo>
                      <a:pt x="6082" y="5813"/>
                    </a:lnTo>
                    <a:lnTo>
                      <a:pt x="6048" y="6090"/>
                    </a:lnTo>
                    <a:lnTo>
                      <a:pt x="6023" y="6368"/>
                    </a:lnTo>
                    <a:lnTo>
                      <a:pt x="6009" y="6647"/>
                    </a:lnTo>
                    <a:lnTo>
                      <a:pt x="6004" y="6926"/>
                    </a:lnTo>
                    <a:lnTo>
                      <a:pt x="6009" y="7205"/>
                    </a:lnTo>
                    <a:lnTo>
                      <a:pt x="6023" y="7484"/>
                    </a:lnTo>
                    <a:lnTo>
                      <a:pt x="6048" y="7762"/>
                    </a:lnTo>
                    <a:lnTo>
                      <a:pt x="6082" y="8039"/>
                    </a:lnTo>
                    <a:lnTo>
                      <a:pt x="6125" y="8314"/>
                    </a:lnTo>
                    <a:lnTo>
                      <a:pt x="6179" y="8588"/>
                    </a:lnTo>
                    <a:lnTo>
                      <a:pt x="6241" y="8860"/>
                    </a:lnTo>
                    <a:lnTo>
                      <a:pt x="6314" y="9130"/>
                    </a:lnTo>
                    <a:lnTo>
                      <a:pt x="6395" y="9397"/>
                    </a:lnTo>
                    <a:lnTo>
                      <a:pt x="6486" y="9661"/>
                    </a:lnTo>
                    <a:lnTo>
                      <a:pt x="6586" y="9921"/>
                    </a:lnTo>
                    <a:lnTo>
                      <a:pt x="6695" y="10178"/>
                    </a:lnTo>
                    <a:lnTo>
                      <a:pt x="6813" y="10431"/>
                    </a:lnTo>
                    <a:lnTo>
                      <a:pt x="6939" y="10680"/>
                    </a:lnTo>
                    <a:lnTo>
                      <a:pt x="7075" y="10924"/>
                    </a:lnTo>
                    <a:lnTo>
                      <a:pt x="7218" y="11163"/>
                    </a:lnTo>
                    <a:lnTo>
                      <a:pt x="7370" y="11398"/>
                    </a:lnTo>
                    <a:lnTo>
                      <a:pt x="7530" y="11626"/>
                    </a:lnTo>
                    <a:lnTo>
                      <a:pt x="7698" y="11849"/>
                    </a:lnTo>
                    <a:lnTo>
                      <a:pt x="7874" y="12066"/>
                    </a:lnTo>
                    <a:lnTo>
                      <a:pt x="8057" y="12277"/>
                    </a:lnTo>
                    <a:lnTo>
                      <a:pt x="8247" y="12481"/>
                    </a:lnTo>
                    <a:lnTo>
                      <a:pt x="8444" y="12678"/>
                    </a:lnTo>
                    <a:lnTo>
                      <a:pt x="8648" y="12869"/>
                    </a:lnTo>
                    <a:lnTo>
                      <a:pt x="8859" y="13052"/>
                    </a:lnTo>
                    <a:lnTo>
                      <a:pt x="9076" y="13228"/>
                    </a:lnTo>
                    <a:lnTo>
                      <a:pt x="9299" y="13396"/>
                    </a:lnTo>
                    <a:lnTo>
                      <a:pt x="9527" y="13556"/>
                    </a:lnTo>
                    <a:lnTo>
                      <a:pt x="9761" y="13708"/>
                    </a:lnTo>
                    <a:lnTo>
                      <a:pt x="10000" y="13852"/>
                    </a:lnTo>
                    <a:lnTo>
                      <a:pt x="0" y="13852"/>
                    </a:lnTo>
                  </a:path>
                </a:pathLst>
              </a:custGeom>
              <a:solidFill>
                <a:srgbClr val="0000FF"/>
              </a:solidFill>
              <a:ln w="9525">
                <a:miter lim="800000"/>
              </a:ln>
              <a:scene3d>
                <a:camera prst="legacyObliqueTopRight"/>
                <a:lightRig rig="legacyFlat2" dir="t"/>
              </a:scene3d>
              <a:sp3d extrusionH="887400" prstMaterial="legacyMetal">
                <a:bevelT w="13500" h="13500" prst="angle"/>
                <a:bevelB w="13500" h="13500" prst="angle"/>
                <a:extrusionClr>
                  <a:srgbClr val="0000FF"/>
                </a:extrusionClr>
              </a:sp3d>
            </p:spPr>
            <p:txBody>
              <a:bodyPr>
                <a:flatTx/>
              </a:bodyPr>
              <a:lstStyle/>
              <a:p>
                <a:pPr eaLnBrk="0" hangingPunct="0">
                  <a:buFontTx/>
                  <a:buNone/>
                </a:pPr>
                <a:endParaRPr lang="zh-CN" altLang="en-US"/>
              </a:p>
            </p:txBody>
          </p:sp>
          <p:sp>
            <p:nvSpPr>
              <p:cNvPr id="27722" name="文本框 99357"/>
              <p:cNvSpPr txBox="1">
                <a:spLocks noChangeArrowheads="1"/>
              </p:cNvSpPr>
              <p:nvPr/>
            </p:nvSpPr>
            <p:spPr bwMode="auto">
              <a:xfrm>
                <a:off x="3682" y="2009"/>
                <a:ext cx="639" cy="65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zh-CN" sz="2800">
                    <a:solidFill>
                      <a:srgbClr val="FFFF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N</a:t>
                </a:r>
                <a:endParaRPr lang="en-US" altLang="zh-CN" sz="2800">
                  <a:solidFill>
                    <a:srgbClr val="FFFF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7723" name="任意多边形 99359"/>
            <p:cNvSpPr>
              <a:spLocks noChangeArrowheads="1"/>
            </p:cNvSpPr>
            <p:nvPr/>
          </p:nvSpPr>
          <p:spPr bwMode="auto">
            <a:xfrm flipH="1">
              <a:off x="2890" y="7100"/>
              <a:ext cx="1200" cy="1200"/>
            </a:xfrm>
            <a:custGeom>
              <a:avLst/>
              <a:gdLst>
                <a:gd name="T0" fmla="*/ 57 w 21600"/>
                <a:gd name="T1" fmla="*/ 30 h 21600"/>
                <a:gd name="T2" fmla="*/ 33 w 21600"/>
                <a:gd name="T3" fmla="*/ 10 h 21600"/>
                <a:gd name="T4" fmla="*/ 10 w 21600"/>
                <a:gd name="T5" fmla="*/ 33 h 21600"/>
                <a:gd name="T6" fmla="*/ 33 w 21600"/>
                <a:gd name="T7" fmla="*/ 57 h 21600"/>
                <a:gd name="T8" fmla="*/ 37 w 21600"/>
                <a:gd name="T9" fmla="*/ 57 h 21600"/>
                <a:gd name="T10" fmla="*/ 39 w 21600"/>
                <a:gd name="T11" fmla="*/ 66 h 21600"/>
                <a:gd name="T12" fmla="*/ 33 w 21600"/>
                <a:gd name="T13" fmla="*/ 67 h 21600"/>
                <a:gd name="T14" fmla="*/ 0 w 21600"/>
                <a:gd name="T15" fmla="*/ 33 h 21600"/>
                <a:gd name="T16" fmla="*/ 33 w 21600"/>
                <a:gd name="T17" fmla="*/ 0 h 21600"/>
                <a:gd name="T18" fmla="*/ 66 w 21600"/>
                <a:gd name="T19" fmla="*/ 29 h 21600"/>
                <a:gd name="T20" fmla="*/ 75 w 21600"/>
                <a:gd name="T21" fmla="*/ 27 h 21600"/>
                <a:gd name="T22" fmla="*/ 63 w 21600"/>
                <a:gd name="T23" fmla="*/ 42 h 21600"/>
                <a:gd name="T24" fmla="*/ 48 w 21600"/>
                <a:gd name="T25" fmla="*/ 31 h 21600"/>
                <a:gd name="T26" fmla="*/ 57 w 21600"/>
                <a:gd name="T27" fmla="*/ 3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600"/>
                <a:gd name="T43" fmla="*/ 0 h 21600"/>
                <a:gd name="T44" fmla="*/ 21600 w 21600"/>
                <a:gd name="T45" fmla="*/ 21600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>
                  <a:moveTo>
                    <a:pt x="18359" y="9719"/>
                  </a:moveTo>
                  <a:cubicBezTo>
                    <a:pt x="17833" y="6012"/>
                    <a:pt x="14649" y="3164"/>
                    <a:pt x="10800" y="3164"/>
                  </a:cubicBezTo>
                  <a:cubicBezTo>
                    <a:pt x="6583" y="3164"/>
                    <a:pt x="3164" y="6583"/>
                    <a:pt x="3164" y="10800"/>
                  </a:cubicBezTo>
                  <a:cubicBezTo>
                    <a:pt x="3164" y="15017"/>
                    <a:pt x="6583" y="18436"/>
                    <a:pt x="10800" y="18436"/>
                  </a:cubicBezTo>
                  <a:cubicBezTo>
                    <a:pt x="11230" y="18436"/>
                    <a:pt x="11653" y="18400"/>
                    <a:pt x="12064" y="18332"/>
                  </a:cubicBezTo>
                  <a:lnTo>
                    <a:pt x="12582" y="21451"/>
                  </a:lnTo>
                  <a:cubicBezTo>
                    <a:pt x="12004" y="21549"/>
                    <a:pt x="11408" y="21599"/>
                    <a:pt x="10800" y="21599"/>
                  </a:cubicBezTo>
                  <a:cubicBezTo>
                    <a:pt x="4835" y="21599"/>
                    <a:pt x="0" y="16764"/>
                    <a:pt x="0" y="10799"/>
                  </a:cubicBezTo>
                  <a:cubicBezTo>
                    <a:pt x="0" y="4834"/>
                    <a:pt x="4835" y="-1"/>
                    <a:pt x="10800" y="-1"/>
                  </a:cubicBezTo>
                  <a:cubicBezTo>
                    <a:pt x="16245" y="-1"/>
                    <a:pt x="20749" y="4029"/>
                    <a:pt x="21492" y="9265"/>
                  </a:cubicBezTo>
                  <a:lnTo>
                    <a:pt x="24164" y="8889"/>
                  </a:lnTo>
                  <a:lnTo>
                    <a:pt x="20531" y="13734"/>
                  </a:lnTo>
                  <a:lnTo>
                    <a:pt x="15686" y="10101"/>
                  </a:lnTo>
                  <a:lnTo>
                    <a:pt x="18359" y="9719"/>
                  </a:lnTo>
                  <a:close/>
                </a:path>
              </a:pathLst>
            </a:custGeom>
            <a:solidFill>
              <a:srgbClr val="FF9966"/>
            </a:solidFill>
            <a:ln w="9525">
              <a:miter lim="800000"/>
            </a:ln>
            <a:scene3d>
              <a:camera prst="legacyObliqueTopRight"/>
              <a:lightRig rig="legacyFlat3" dir="b"/>
            </a:scene3d>
            <a:sp3d extrusionH="100000" prstMaterial="legacyPlastic">
              <a:bevelT w="13500" h="13500" prst="angle"/>
              <a:bevelB w="13500" h="13500" prst="angle"/>
              <a:extrusionClr>
                <a:srgbClr val="FF9966"/>
              </a:extrusionClr>
            </a:sp3d>
          </p:spPr>
          <p:txBody>
            <a:bodyPr>
              <a:flatTx/>
            </a:bodyPr>
            <a:lstStyle/>
            <a:p>
              <a:pPr eaLnBrk="0" hangingPunct="0">
                <a:buFontTx/>
                <a:buNone/>
              </a:pPr>
              <a:endParaRPr lang="zh-CN" altLang="en-US"/>
            </a:p>
          </p:txBody>
        </p:sp>
        <p:grpSp>
          <p:nvGrpSpPr>
            <p:cNvPr id="27724" name="组合 99360"/>
            <p:cNvGrpSpPr/>
            <p:nvPr/>
          </p:nvGrpSpPr>
          <p:grpSpPr bwMode="auto">
            <a:xfrm>
              <a:off x="2238" y="6900"/>
              <a:ext cx="9670" cy="1988"/>
              <a:chOff x="895" y="2760"/>
              <a:chExt cx="3868" cy="795"/>
            </a:xfrm>
          </p:grpSpPr>
          <p:grpSp>
            <p:nvGrpSpPr>
              <p:cNvPr id="27725" name="组合 99361"/>
              <p:cNvGrpSpPr/>
              <p:nvPr/>
            </p:nvGrpSpPr>
            <p:grpSpPr bwMode="auto">
              <a:xfrm>
                <a:off x="2208" y="3024"/>
                <a:ext cx="2400" cy="480"/>
                <a:chOff x="2880" y="240"/>
                <a:chExt cx="2400" cy="480"/>
              </a:xfrm>
            </p:grpSpPr>
            <p:graphicFrame>
              <p:nvGraphicFramePr>
                <p:cNvPr id="27726" name="对象 99362"/>
                <p:cNvGraphicFramePr/>
                <p:nvPr/>
              </p:nvGraphicFramePr>
              <p:xfrm>
                <a:off x="3120" y="240"/>
                <a:ext cx="1920" cy="44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26" name="" r:id="rId4" imgW="117757575" imgH="28765500" progId="Flash.Movie">
                        <p:embed/>
                      </p:oleObj>
                    </mc:Choice>
                    <mc:Fallback>
                      <p:oleObj name="" r:id="rId4" imgW="117757575" imgH="28765500" progId="Flash.Movie">
                        <p:embed/>
                        <p:pic>
                          <p:nvPicPr>
                            <p:cNvPr id="0" name="对象 99362"/>
                            <p:cNvPicPr/>
                            <p:nvPr/>
                          </p:nvPicPr>
                          <p:blipFill>
                            <a:blip r:embed="rId2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120" y="240"/>
                              <a:ext cx="1920" cy="445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7727" name="矩形 99363" descr="栎木"/>
                <p:cNvSpPr>
                  <a:spLocks noChangeArrowheads="1"/>
                </p:cNvSpPr>
                <p:nvPr/>
              </p:nvSpPr>
              <p:spPr bwMode="auto">
                <a:xfrm>
                  <a:off x="2880" y="672"/>
                  <a:ext cx="2400" cy="48"/>
                </a:xfrm>
                <a:prstGeom prst="rect">
                  <a:avLst/>
                </a:prstGeom>
                <a:blipFill dpi="0" rotWithShape="0">
                  <a:blip r:embed="rId3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/>
                <a:lstStyle/>
                <a:p>
                  <a:pPr>
                    <a:buFontTx/>
                    <a:buNone/>
                  </a:pPr>
                  <a:endParaRPr lang="zh-CN" altLang="en-US" sz="28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28" name="矩形 99364"/>
                <p:cNvSpPr>
                  <a:spLocks noChangeArrowheads="1"/>
                </p:cNvSpPr>
                <p:nvPr/>
              </p:nvSpPr>
              <p:spPr bwMode="auto">
                <a:xfrm>
                  <a:off x="5040" y="288"/>
                  <a:ext cx="48" cy="384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/>
                <a:lstStyle/>
                <a:p>
                  <a:pPr>
                    <a:buFontTx/>
                    <a:buNone/>
                  </a:pPr>
                  <a:endParaRPr lang="zh-CN" altLang="en-US" sz="28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29" name="矩形 99365"/>
                <p:cNvSpPr>
                  <a:spLocks noChangeArrowheads="1"/>
                </p:cNvSpPr>
                <p:nvPr/>
              </p:nvSpPr>
              <p:spPr bwMode="auto">
                <a:xfrm>
                  <a:off x="3096" y="336"/>
                  <a:ext cx="48" cy="33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/>
                <a:lstStyle/>
                <a:p>
                  <a:pPr>
                    <a:buFontTx/>
                    <a:buNone/>
                  </a:pPr>
                  <a:endParaRPr lang="zh-CN" altLang="en-US" sz="28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30" name="矩形 99366"/>
                <p:cNvSpPr>
                  <a:spLocks noChangeArrowheads="1"/>
                </p:cNvSpPr>
                <p:nvPr/>
              </p:nvSpPr>
              <p:spPr bwMode="auto">
                <a:xfrm>
                  <a:off x="2940" y="528"/>
                  <a:ext cx="96" cy="14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/>
                <a:lstStyle/>
                <a:p>
                  <a:pPr>
                    <a:buFontTx/>
                    <a:buNone/>
                  </a:pPr>
                  <a:endParaRPr lang="zh-CN" altLang="en-US" sz="28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31" name="矩形 99367"/>
                <p:cNvSpPr>
                  <a:spLocks noChangeArrowheads="1"/>
                </p:cNvSpPr>
                <p:nvPr/>
              </p:nvSpPr>
              <p:spPr bwMode="auto">
                <a:xfrm>
                  <a:off x="5136" y="528"/>
                  <a:ext cx="96" cy="14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/>
                <a:lstStyle/>
                <a:p>
                  <a:pPr>
                    <a:buFontTx/>
                    <a:buNone/>
                  </a:pPr>
                  <a:endParaRPr lang="zh-CN" altLang="en-US" sz="280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27732" name="任意多边形 99368"/>
              <p:cNvSpPr>
                <a:spLocks noChangeArrowheads="1"/>
              </p:cNvSpPr>
              <p:nvPr/>
            </p:nvSpPr>
            <p:spPr bwMode="auto">
              <a:xfrm>
                <a:off x="895" y="2760"/>
                <a:ext cx="1421" cy="795"/>
              </a:xfrm>
              <a:custGeom>
                <a:avLst/>
                <a:gdLst>
                  <a:gd name="T0" fmla="*/ 725 w 1421"/>
                  <a:gd name="T1" fmla="*/ 0 h 795"/>
                  <a:gd name="T2" fmla="*/ 617 w 1421"/>
                  <a:gd name="T3" fmla="*/ 48 h 795"/>
                  <a:gd name="T4" fmla="*/ 245 w 1421"/>
                  <a:gd name="T5" fmla="*/ 108 h 795"/>
                  <a:gd name="T6" fmla="*/ 17 w 1421"/>
                  <a:gd name="T7" fmla="*/ 336 h 795"/>
                  <a:gd name="T8" fmla="*/ 5 w 1421"/>
                  <a:gd name="T9" fmla="*/ 636 h 795"/>
                  <a:gd name="T10" fmla="*/ 17 w 1421"/>
                  <a:gd name="T11" fmla="*/ 768 h 795"/>
                  <a:gd name="T12" fmla="*/ 101 w 1421"/>
                  <a:gd name="T13" fmla="*/ 792 h 795"/>
                  <a:gd name="T14" fmla="*/ 689 w 1421"/>
                  <a:gd name="T15" fmla="*/ 780 h 795"/>
                  <a:gd name="T16" fmla="*/ 821 w 1421"/>
                  <a:gd name="T17" fmla="*/ 732 h 795"/>
                  <a:gd name="T18" fmla="*/ 1061 w 1421"/>
                  <a:gd name="T19" fmla="*/ 708 h 795"/>
                  <a:gd name="T20" fmla="*/ 1157 w 1421"/>
                  <a:gd name="T21" fmla="*/ 672 h 795"/>
                  <a:gd name="T22" fmla="*/ 1241 w 1421"/>
                  <a:gd name="T23" fmla="*/ 612 h 795"/>
                  <a:gd name="T24" fmla="*/ 1289 w 1421"/>
                  <a:gd name="T25" fmla="*/ 588 h 795"/>
                  <a:gd name="T26" fmla="*/ 1361 w 1421"/>
                  <a:gd name="T27" fmla="*/ 564 h 795"/>
                  <a:gd name="T28" fmla="*/ 1421 w 1421"/>
                  <a:gd name="T29" fmla="*/ 636 h 79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21"/>
                  <a:gd name="T46" fmla="*/ 0 h 795"/>
                  <a:gd name="T47" fmla="*/ 1421 w 1421"/>
                  <a:gd name="T48" fmla="*/ 795 h 795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21" h="795">
                    <a:moveTo>
                      <a:pt x="725" y="0"/>
                    </a:moveTo>
                    <a:cubicBezTo>
                      <a:pt x="686" y="13"/>
                      <a:pt x="657" y="38"/>
                      <a:pt x="617" y="48"/>
                    </a:cubicBezTo>
                    <a:cubicBezTo>
                      <a:pt x="490" y="80"/>
                      <a:pt x="377" y="98"/>
                      <a:pt x="245" y="108"/>
                    </a:cubicBezTo>
                    <a:cubicBezTo>
                      <a:pt x="106" y="136"/>
                      <a:pt x="49" y="207"/>
                      <a:pt x="17" y="336"/>
                    </a:cubicBezTo>
                    <a:cubicBezTo>
                      <a:pt x="13" y="436"/>
                      <a:pt x="5" y="536"/>
                      <a:pt x="5" y="636"/>
                    </a:cubicBezTo>
                    <a:cubicBezTo>
                      <a:pt x="5" y="680"/>
                      <a:pt x="0" y="727"/>
                      <a:pt x="17" y="768"/>
                    </a:cubicBezTo>
                    <a:cubicBezTo>
                      <a:pt x="28" y="795"/>
                      <a:pt x="73" y="783"/>
                      <a:pt x="101" y="792"/>
                    </a:cubicBezTo>
                    <a:cubicBezTo>
                      <a:pt x="297" y="788"/>
                      <a:pt x="493" y="788"/>
                      <a:pt x="689" y="780"/>
                    </a:cubicBezTo>
                    <a:cubicBezTo>
                      <a:pt x="733" y="778"/>
                      <a:pt x="777" y="741"/>
                      <a:pt x="821" y="732"/>
                    </a:cubicBezTo>
                    <a:cubicBezTo>
                      <a:pt x="915" y="713"/>
                      <a:pt x="945" y="716"/>
                      <a:pt x="1061" y="708"/>
                    </a:cubicBezTo>
                    <a:cubicBezTo>
                      <a:pt x="1092" y="693"/>
                      <a:pt x="1126" y="687"/>
                      <a:pt x="1157" y="672"/>
                    </a:cubicBezTo>
                    <a:cubicBezTo>
                      <a:pt x="1188" y="657"/>
                      <a:pt x="1211" y="629"/>
                      <a:pt x="1241" y="612"/>
                    </a:cubicBezTo>
                    <a:cubicBezTo>
                      <a:pt x="1257" y="603"/>
                      <a:pt x="1272" y="595"/>
                      <a:pt x="1289" y="588"/>
                    </a:cubicBezTo>
                    <a:cubicBezTo>
                      <a:pt x="1312" y="579"/>
                      <a:pt x="1361" y="564"/>
                      <a:pt x="1361" y="564"/>
                    </a:cubicBezTo>
                    <a:cubicBezTo>
                      <a:pt x="1421" y="579"/>
                      <a:pt x="1421" y="574"/>
                      <a:pt x="1421" y="636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pPr eaLnBrk="0" hangingPunct="0">
                  <a:buFontTx/>
                  <a:buNone/>
                </a:pPr>
                <a:endParaRPr lang="zh-CN" altLang="en-US"/>
              </a:p>
            </p:txBody>
          </p:sp>
          <p:sp>
            <p:nvSpPr>
              <p:cNvPr id="27733" name="任意多边形 99369"/>
              <p:cNvSpPr>
                <a:spLocks noChangeArrowheads="1"/>
              </p:cNvSpPr>
              <p:nvPr/>
            </p:nvSpPr>
            <p:spPr bwMode="auto">
              <a:xfrm>
                <a:off x="1952" y="2789"/>
                <a:ext cx="2811" cy="583"/>
              </a:xfrm>
              <a:custGeom>
                <a:avLst/>
                <a:gdLst>
                  <a:gd name="T0" fmla="*/ 88 w 2811"/>
                  <a:gd name="T1" fmla="*/ 31 h 583"/>
                  <a:gd name="T2" fmla="*/ 4 w 2811"/>
                  <a:gd name="T3" fmla="*/ 187 h 583"/>
                  <a:gd name="T4" fmla="*/ 40 w 2811"/>
                  <a:gd name="T5" fmla="*/ 223 h 583"/>
                  <a:gd name="T6" fmla="*/ 796 w 2811"/>
                  <a:gd name="T7" fmla="*/ 211 h 583"/>
                  <a:gd name="T8" fmla="*/ 1300 w 2811"/>
                  <a:gd name="T9" fmla="*/ 163 h 583"/>
                  <a:gd name="T10" fmla="*/ 2692 w 2811"/>
                  <a:gd name="T11" fmla="*/ 163 h 583"/>
                  <a:gd name="T12" fmla="*/ 2764 w 2811"/>
                  <a:gd name="T13" fmla="*/ 271 h 583"/>
                  <a:gd name="T14" fmla="*/ 2644 w 2811"/>
                  <a:gd name="T15" fmla="*/ 511 h 583"/>
                  <a:gd name="T16" fmla="*/ 2620 w 2811"/>
                  <a:gd name="T17" fmla="*/ 547 h 583"/>
                  <a:gd name="T18" fmla="*/ 2608 w 2811"/>
                  <a:gd name="T19" fmla="*/ 583 h 58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811"/>
                  <a:gd name="T31" fmla="*/ 0 h 583"/>
                  <a:gd name="T32" fmla="*/ 2811 w 2811"/>
                  <a:gd name="T33" fmla="*/ 583 h 58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811" h="583">
                    <a:moveTo>
                      <a:pt x="88" y="31"/>
                    </a:moveTo>
                    <a:cubicBezTo>
                      <a:pt x="60" y="83"/>
                      <a:pt x="18" y="130"/>
                      <a:pt x="4" y="187"/>
                    </a:cubicBezTo>
                    <a:cubicBezTo>
                      <a:pt x="0" y="203"/>
                      <a:pt x="23" y="222"/>
                      <a:pt x="40" y="223"/>
                    </a:cubicBezTo>
                    <a:cubicBezTo>
                      <a:pt x="292" y="231"/>
                      <a:pt x="544" y="215"/>
                      <a:pt x="796" y="211"/>
                    </a:cubicBezTo>
                    <a:cubicBezTo>
                      <a:pt x="956" y="158"/>
                      <a:pt x="1134" y="177"/>
                      <a:pt x="1300" y="163"/>
                    </a:cubicBezTo>
                    <a:cubicBezTo>
                      <a:pt x="1789" y="0"/>
                      <a:pt x="1347" y="139"/>
                      <a:pt x="2692" y="163"/>
                    </a:cubicBezTo>
                    <a:cubicBezTo>
                      <a:pt x="2728" y="199"/>
                      <a:pt x="2748" y="223"/>
                      <a:pt x="2764" y="271"/>
                    </a:cubicBezTo>
                    <a:cubicBezTo>
                      <a:pt x="2750" y="523"/>
                      <a:pt x="2811" y="478"/>
                      <a:pt x="2644" y="511"/>
                    </a:cubicBezTo>
                    <a:cubicBezTo>
                      <a:pt x="2636" y="523"/>
                      <a:pt x="2626" y="534"/>
                      <a:pt x="2620" y="547"/>
                    </a:cubicBezTo>
                    <a:cubicBezTo>
                      <a:pt x="2614" y="558"/>
                      <a:pt x="2608" y="583"/>
                      <a:pt x="2608" y="583"/>
                    </a:cubicBezTo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</a:ln>
            </p:spPr>
            <p:txBody>
              <a:bodyPr/>
              <a:lstStyle/>
              <a:p>
                <a:pPr eaLnBrk="0" hangingPunct="0">
                  <a:buFontTx/>
                  <a:buNone/>
                </a:pPr>
                <a:endParaRPr lang="zh-CN" altLang="en-US"/>
              </a:p>
            </p:txBody>
          </p:sp>
        </p:grpSp>
        <p:sp>
          <p:nvSpPr>
            <p:cNvPr id="27734" name="文本框 3"/>
            <p:cNvSpPr txBox="1">
              <a:spLocks noChangeArrowheads="1"/>
            </p:cNvSpPr>
            <p:nvPr/>
          </p:nvSpPr>
          <p:spPr bwMode="auto">
            <a:xfrm>
              <a:off x="2889" y="5635"/>
              <a:ext cx="793" cy="163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altLang="zh-CN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735" name="文本框 8"/>
            <p:cNvSpPr txBox="1">
              <a:spLocks noChangeArrowheads="1"/>
            </p:cNvSpPr>
            <p:nvPr/>
          </p:nvSpPr>
          <p:spPr bwMode="auto">
            <a:xfrm>
              <a:off x="5789" y="2712"/>
              <a:ext cx="798" cy="163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altLang="zh-CN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b</a:t>
              </a:r>
              <a:endPara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736" name="文本框 9"/>
            <p:cNvSpPr txBox="1">
              <a:spLocks noChangeArrowheads="1"/>
            </p:cNvSpPr>
            <p:nvPr/>
          </p:nvSpPr>
          <p:spPr bwMode="auto">
            <a:xfrm>
              <a:off x="9502" y="3721"/>
              <a:ext cx="793" cy="163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altLang="zh-CN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c</a:t>
              </a:r>
              <a:endPara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737" name="文本框 10"/>
            <p:cNvSpPr txBox="1">
              <a:spLocks noChangeArrowheads="1"/>
            </p:cNvSpPr>
            <p:nvPr/>
          </p:nvSpPr>
          <p:spPr bwMode="auto">
            <a:xfrm>
              <a:off x="7163" y="6033"/>
              <a:ext cx="794" cy="164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altLang="zh-CN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d</a:t>
              </a:r>
              <a:endPara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7738" name="直角上箭头 12"/>
          <p:cNvSpPr>
            <a:spLocks noChangeArrowheads="1"/>
          </p:cNvSpPr>
          <p:nvPr/>
        </p:nvSpPr>
        <p:spPr bwMode="auto">
          <a:xfrm flipV="1">
            <a:off x="5003800" y="1946275"/>
            <a:ext cx="1492250" cy="1370013"/>
          </a:xfrm>
          <a:custGeom>
            <a:avLst/>
            <a:gdLst>
              <a:gd name="T0" fmla="*/ 1149747 w 1492250"/>
              <a:gd name="T1" fmla="*/ 0 h 1370012"/>
              <a:gd name="T2" fmla="*/ 807244 w 1492250"/>
              <a:gd name="T3" fmla="*/ 342503 h 1370012"/>
              <a:gd name="T4" fmla="*/ 0 w 1492250"/>
              <a:gd name="T5" fmla="*/ 1198760 h 1370012"/>
              <a:gd name="T6" fmla="*/ 660499 w 1492250"/>
              <a:gd name="T7" fmla="*/ 1370012 h 1370012"/>
              <a:gd name="T8" fmla="*/ 1320999 w 1492250"/>
              <a:gd name="T9" fmla="*/ 856257 h 1370012"/>
              <a:gd name="T10" fmla="*/ 1492250 w 1492250"/>
              <a:gd name="T11" fmla="*/ 342503 h 1370012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1492250"/>
              <a:gd name="T19" fmla="*/ 1027509 h 1370012"/>
              <a:gd name="T20" fmla="*/ 1320999 w 1492250"/>
              <a:gd name="T21" fmla="*/ 1370012 h 137001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92250" h="1370012">
                <a:moveTo>
                  <a:pt x="0" y="1027509"/>
                </a:moveTo>
                <a:lnTo>
                  <a:pt x="978496" y="1027509"/>
                </a:lnTo>
                <a:lnTo>
                  <a:pt x="978496" y="342503"/>
                </a:lnTo>
                <a:lnTo>
                  <a:pt x="807244" y="342503"/>
                </a:lnTo>
                <a:lnTo>
                  <a:pt x="1149747" y="0"/>
                </a:lnTo>
                <a:lnTo>
                  <a:pt x="1492250" y="342503"/>
                </a:lnTo>
                <a:lnTo>
                  <a:pt x="1320999" y="342503"/>
                </a:lnTo>
                <a:lnTo>
                  <a:pt x="1320999" y="1370012"/>
                </a:lnTo>
                <a:lnTo>
                  <a:pt x="0" y="1370012"/>
                </a:lnTo>
                <a:close/>
              </a:path>
            </a:pathLst>
          </a:custGeom>
          <a:gradFill rotWithShape="0">
            <a:gsLst>
              <a:gs pos="0">
                <a:srgbClr val="14CD68"/>
              </a:gs>
              <a:gs pos="100000">
                <a:srgbClr val="0B6E38"/>
              </a:gs>
            </a:gsLst>
            <a:lin ang="5400000"/>
          </a:gradFill>
          <a:ln w="25400" algn="ctr">
            <a:solidFill>
              <a:schemeClr val="tx1"/>
            </a:solidFill>
            <a:miter lim="800000"/>
          </a:ln>
        </p:spPr>
        <p:txBody>
          <a:bodyPr rot="10800000" anchor="ctr"/>
          <a:lstStyle/>
          <a:p>
            <a:pPr algn="ctr">
              <a:buFontTx/>
              <a:buNone/>
            </a:pPr>
            <a:endParaRPr lang="zh-CN" altLang="en-US" sz="2800" noProof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82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对象 101377"/>
          <p:cNvGraphicFramePr/>
          <p:nvPr/>
        </p:nvGraphicFramePr>
        <p:xfrm>
          <a:off x="4389438" y="5975350"/>
          <a:ext cx="383857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3838575" imgH="781050" progId="Paint.Picture">
                  <p:embed/>
                </p:oleObj>
              </mc:Choice>
              <mc:Fallback>
                <p:oleObj name="" r:id="rId1" imgW="3838575" imgH="781050" progId="Paint.Picture">
                  <p:embed/>
                  <p:pic>
                    <p:nvPicPr>
                      <p:cNvPr id="0" name="对象 101377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389438" y="5975350"/>
                        <a:ext cx="3838575" cy="781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组合 101378"/>
          <p:cNvGrpSpPr/>
          <p:nvPr/>
        </p:nvGrpSpPr>
        <p:grpSpPr bwMode="auto">
          <a:xfrm>
            <a:off x="4418013" y="6076950"/>
            <a:ext cx="6840537" cy="781050"/>
            <a:chOff x="2304" y="3456"/>
            <a:chExt cx="4309" cy="492"/>
          </a:xfrm>
        </p:grpSpPr>
        <p:graphicFrame>
          <p:nvGraphicFramePr>
            <p:cNvPr id="28676" name="对象 101379"/>
            <p:cNvGraphicFramePr/>
            <p:nvPr/>
          </p:nvGraphicFramePr>
          <p:xfrm>
            <a:off x="2304" y="3456"/>
            <a:ext cx="2418" cy="4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" r:id="rId3" imgW="3838575" imgH="781050" progId="Paint.Picture">
                    <p:embed/>
                  </p:oleObj>
                </mc:Choice>
                <mc:Fallback>
                  <p:oleObj name="" r:id="rId3" imgW="3838575" imgH="781050" progId="Paint.Picture">
                    <p:embed/>
                    <p:pic>
                      <p:nvPicPr>
                        <p:cNvPr id="0" name="对象 10137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304" y="3456"/>
                          <a:ext cx="2418" cy="49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677" name="文本框 101380"/>
            <p:cNvSpPr txBox="1">
              <a:spLocks noChangeArrowheads="1"/>
            </p:cNvSpPr>
            <p:nvPr/>
          </p:nvSpPr>
          <p:spPr bwMode="auto">
            <a:xfrm>
              <a:off x="5077" y="3475"/>
              <a:ext cx="1536" cy="327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改变电流方向</a:t>
              </a:r>
              <a:endPara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8678" name="组合 101381"/>
          <p:cNvGrpSpPr/>
          <p:nvPr/>
        </p:nvGrpSpPr>
        <p:grpSpPr bwMode="auto">
          <a:xfrm>
            <a:off x="1920875" y="2774950"/>
            <a:ext cx="1709738" cy="2362200"/>
            <a:chOff x="912" y="1536"/>
            <a:chExt cx="1077" cy="1488"/>
          </a:xfrm>
        </p:grpSpPr>
        <p:sp>
          <p:nvSpPr>
            <p:cNvPr id="28679" name="任意多边形 101382"/>
            <p:cNvSpPr>
              <a:spLocks noChangeArrowheads="1"/>
            </p:cNvSpPr>
            <p:nvPr/>
          </p:nvSpPr>
          <p:spPr bwMode="auto">
            <a:xfrm>
              <a:off x="912" y="1536"/>
              <a:ext cx="1077" cy="1488"/>
            </a:xfrm>
            <a:custGeom>
              <a:avLst/>
              <a:gdLst>
                <a:gd name="T0" fmla="*/ 0 w 10000"/>
                <a:gd name="T1" fmla="*/ 0 h 13852"/>
                <a:gd name="T2" fmla="*/ 116 w 10000"/>
                <a:gd name="T3" fmla="*/ 0 h 13852"/>
                <a:gd name="T4" fmla="*/ 113 w 10000"/>
                <a:gd name="T5" fmla="*/ 2 h 13852"/>
                <a:gd name="T6" fmla="*/ 111 w 10000"/>
                <a:gd name="T7" fmla="*/ 3 h 13852"/>
                <a:gd name="T8" fmla="*/ 108 w 10000"/>
                <a:gd name="T9" fmla="*/ 5 h 13852"/>
                <a:gd name="T10" fmla="*/ 105 w 10000"/>
                <a:gd name="T11" fmla="*/ 7 h 13852"/>
                <a:gd name="T12" fmla="*/ 103 w 10000"/>
                <a:gd name="T13" fmla="*/ 9 h 13852"/>
                <a:gd name="T14" fmla="*/ 100 w 10000"/>
                <a:gd name="T15" fmla="*/ 11 h 13852"/>
                <a:gd name="T16" fmla="*/ 98 w 10000"/>
                <a:gd name="T17" fmla="*/ 14 h 13852"/>
                <a:gd name="T18" fmla="*/ 96 w 10000"/>
                <a:gd name="T19" fmla="*/ 16 h 13852"/>
                <a:gd name="T20" fmla="*/ 93 w 10000"/>
                <a:gd name="T21" fmla="*/ 18 h 13852"/>
                <a:gd name="T22" fmla="*/ 91 w 10000"/>
                <a:gd name="T23" fmla="*/ 21 h 13852"/>
                <a:gd name="T24" fmla="*/ 89 w 10000"/>
                <a:gd name="T25" fmla="*/ 23 h 13852"/>
                <a:gd name="T26" fmla="*/ 87 w 10000"/>
                <a:gd name="T27" fmla="*/ 26 h 13852"/>
                <a:gd name="T28" fmla="*/ 86 w 10000"/>
                <a:gd name="T29" fmla="*/ 28 h 13852"/>
                <a:gd name="T30" fmla="*/ 84 w 10000"/>
                <a:gd name="T31" fmla="*/ 31 h 13852"/>
                <a:gd name="T32" fmla="*/ 82 w 10000"/>
                <a:gd name="T33" fmla="*/ 34 h 13852"/>
                <a:gd name="T34" fmla="*/ 80 w 10000"/>
                <a:gd name="T35" fmla="*/ 37 h 13852"/>
                <a:gd name="T36" fmla="*/ 79 w 10000"/>
                <a:gd name="T37" fmla="*/ 39 h 13852"/>
                <a:gd name="T38" fmla="*/ 78 w 10000"/>
                <a:gd name="T39" fmla="*/ 42 h 13852"/>
                <a:gd name="T40" fmla="*/ 76 w 10000"/>
                <a:gd name="T41" fmla="*/ 45 h 13852"/>
                <a:gd name="T42" fmla="*/ 75 w 10000"/>
                <a:gd name="T43" fmla="*/ 48 h 13852"/>
                <a:gd name="T44" fmla="*/ 74 w 10000"/>
                <a:gd name="T45" fmla="*/ 51 h 13852"/>
                <a:gd name="T46" fmla="*/ 73 w 10000"/>
                <a:gd name="T47" fmla="*/ 54 h 13852"/>
                <a:gd name="T48" fmla="*/ 72 w 10000"/>
                <a:gd name="T49" fmla="*/ 58 h 13852"/>
                <a:gd name="T50" fmla="*/ 72 w 10000"/>
                <a:gd name="T51" fmla="*/ 61 h 13852"/>
                <a:gd name="T52" fmla="*/ 71 w 10000"/>
                <a:gd name="T53" fmla="*/ 64 h 13852"/>
                <a:gd name="T54" fmla="*/ 71 w 10000"/>
                <a:gd name="T55" fmla="*/ 67 h 13852"/>
                <a:gd name="T56" fmla="*/ 70 w 10000"/>
                <a:gd name="T57" fmla="*/ 70 h 13852"/>
                <a:gd name="T58" fmla="*/ 70 w 10000"/>
                <a:gd name="T59" fmla="*/ 73 h 13852"/>
                <a:gd name="T60" fmla="*/ 70 w 10000"/>
                <a:gd name="T61" fmla="*/ 77 h 13852"/>
                <a:gd name="T62" fmla="*/ 70 w 10000"/>
                <a:gd name="T63" fmla="*/ 80 h 13852"/>
                <a:gd name="T64" fmla="*/ 70 w 10000"/>
                <a:gd name="T65" fmla="*/ 83 h 13852"/>
                <a:gd name="T66" fmla="*/ 70 w 10000"/>
                <a:gd name="T67" fmla="*/ 86 h 13852"/>
                <a:gd name="T68" fmla="*/ 70 w 10000"/>
                <a:gd name="T69" fmla="*/ 90 h 13852"/>
                <a:gd name="T70" fmla="*/ 71 w 10000"/>
                <a:gd name="T71" fmla="*/ 93 h 13852"/>
                <a:gd name="T72" fmla="*/ 71 w 10000"/>
                <a:gd name="T73" fmla="*/ 96 h 13852"/>
                <a:gd name="T74" fmla="*/ 72 w 10000"/>
                <a:gd name="T75" fmla="*/ 99 h 13852"/>
                <a:gd name="T76" fmla="*/ 72 w 10000"/>
                <a:gd name="T77" fmla="*/ 102 h 13852"/>
                <a:gd name="T78" fmla="*/ 73 w 10000"/>
                <a:gd name="T79" fmla="*/ 105 h 13852"/>
                <a:gd name="T80" fmla="*/ 74 w 10000"/>
                <a:gd name="T81" fmla="*/ 108 h 13852"/>
                <a:gd name="T82" fmla="*/ 75 w 10000"/>
                <a:gd name="T83" fmla="*/ 112 h 13852"/>
                <a:gd name="T84" fmla="*/ 76 w 10000"/>
                <a:gd name="T85" fmla="*/ 115 h 13852"/>
                <a:gd name="T86" fmla="*/ 78 w 10000"/>
                <a:gd name="T87" fmla="*/ 117 h 13852"/>
                <a:gd name="T88" fmla="*/ 79 w 10000"/>
                <a:gd name="T89" fmla="*/ 120 h 13852"/>
                <a:gd name="T90" fmla="*/ 80 w 10000"/>
                <a:gd name="T91" fmla="*/ 123 h 13852"/>
                <a:gd name="T92" fmla="*/ 82 w 10000"/>
                <a:gd name="T93" fmla="*/ 126 h 13852"/>
                <a:gd name="T94" fmla="*/ 84 w 10000"/>
                <a:gd name="T95" fmla="*/ 129 h 13852"/>
                <a:gd name="T96" fmla="*/ 86 w 10000"/>
                <a:gd name="T97" fmla="*/ 131 h 13852"/>
                <a:gd name="T98" fmla="*/ 87 w 10000"/>
                <a:gd name="T99" fmla="*/ 134 h 13852"/>
                <a:gd name="T100" fmla="*/ 89 w 10000"/>
                <a:gd name="T101" fmla="*/ 137 h 13852"/>
                <a:gd name="T102" fmla="*/ 91 w 10000"/>
                <a:gd name="T103" fmla="*/ 139 h 13852"/>
                <a:gd name="T104" fmla="*/ 93 w 10000"/>
                <a:gd name="T105" fmla="*/ 142 h 13852"/>
                <a:gd name="T106" fmla="*/ 96 w 10000"/>
                <a:gd name="T107" fmla="*/ 144 h 13852"/>
                <a:gd name="T108" fmla="*/ 98 w 10000"/>
                <a:gd name="T109" fmla="*/ 146 h 13852"/>
                <a:gd name="T110" fmla="*/ 100 w 10000"/>
                <a:gd name="T111" fmla="*/ 148 h 13852"/>
                <a:gd name="T112" fmla="*/ 103 w 10000"/>
                <a:gd name="T113" fmla="*/ 151 h 13852"/>
                <a:gd name="T114" fmla="*/ 105 w 10000"/>
                <a:gd name="T115" fmla="*/ 153 h 13852"/>
                <a:gd name="T116" fmla="*/ 108 w 10000"/>
                <a:gd name="T117" fmla="*/ 155 h 13852"/>
                <a:gd name="T118" fmla="*/ 111 w 10000"/>
                <a:gd name="T119" fmla="*/ 156 h 13852"/>
                <a:gd name="T120" fmla="*/ 113 w 10000"/>
                <a:gd name="T121" fmla="*/ 158 h 13852"/>
                <a:gd name="T122" fmla="*/ 116 w 10000"/>
                <a:gd name="T123" fmla="*/ 160 h 13852"/>
                <a:gd name="T124" fmla="*/ 0 w 10000"/>
                <a:gd name="T125" fmla="*/ 160 h 138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000"/>
                <a:gd name="T190" fmla="*/ 0 h 13852"/>
                <a:gd name="T191" fmla="*/ 10000 w 10000"/>
                <a:gd name="T192" fmla="*/ 13852 h 138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000" h="13852">
                  <a:moveTo>
                    <a:pt x="0" y="0"/>
                  </a:moveTo>
                  <a:lnTo>
                    <a:pt x="10000" y="0"/>
                  </a:lnTo>
                  <a:lnTo>
                    <a:pt x="9761" y="144"/>
                  </a:lnTo>
                  <a:lnTo>
                    <a:pt x="9527" y="296"/>
                  </a:lnTo>
                  <a:lnTo>
                    <a:pt x="9299" y="456"/>
                  </a:lnTo>
                  <a:lnTo>
                    <a:pt x="9076" y="624"/>
                  </a:lnTo>
                  <a:lnTo>
                    <a:pt x="8859" y="800"/>
                  </a:lnTo>
                  <a:lnTo>
                    <a:pt x="8648" y="983"/>
                  </a:lnTo>
                  <a:lnTo>
                    <a:pt x="8444" y="1174"/>
                  </a:lnTo>
                  <a:lnTo>
                    <a:pt x="8247" y="1371"/>
                  </a:lnTo>
                  <a:lnTo>
                    <a:pt x="8057" y="1575"/>
                  </a:lnTo>
                  <a:lnTo>
                    <a:pt x="7874" y="1786"/>
                  </a:lnTo>
                  <a:lnTo>
                    <a:pt x="7698" y="2003"/>
                  </a:lnTo>
                  <a:lnTo>
                    <a:pt x="7530" y="2226"/>
                  </a:lnTo>
                  <a:lnTo>
                    <a:pt x="7370" y="2454"/>
                  </a:lnTo>
                  <a:lnTo>
                    <a:pt x="7218" y="2689"/>
                  </a:lnTo>
                  <a:lnTo>
                    <a:pt x="7075" y="2928"/>
                  </a:lnTo>
                  <a:lnTo>
                    <a:pt x="6939" y="3172"/>
                  </a:lnTo>
                  <a:lnTo>
                    <a:pt x="6813" y="3421"/>
                  </a:lnTo>
                  <a:lnTo>
                    <a:pt x="6695" y="3674"/>
                  </a:lnTo>
                  <a:lnTo>
                    <a:pt x="6586" y="3931"/>
                  </a:lnTo>
                  <a:lnTo>
                    <a:pt x="6486" y="4191"/>
                  </a:lnTo>
                  <a:lnTo>
                    <a:pt x="6395" y="4455"/>
                  </a:lnTo>
                  <a:lnTo>
                    <a:pt x="6314" y="4722"/>
                  </a:lnTo>
                  <a:lnTo>
                    <a:pt x="6241" y="4992"/>
                  </a:lnTo>
                  <a:lnTo>
                    <a:pt x="6179" y="5264"/>
                  </a:lnTo>
                  <a:lnTo>
                    <a:pt x="6125" y="5538"/>
                  </a:lnTo>
                  <a:lnTo>
                    <a:pt x="6082" y="5813"/>
                  </a:lnTo>
                  <a:lnTo>
                    <a:pt x="6048" y="6090"/>
                  </a:lnTo>
                  <a:lnTo>
                    <a:pt x="6023" y="6368"/>
                  </a:lnTo>
                  <a:lnTo>
                    <a:pt x="6009" y="6647"/>
                  </a:lnTo>
                  <a:lnTo>
                    <a:pt x="6004" y="6926"/>
                  </a:lnTo>
                  <a:lnTo>
                    <a:pt x="6009" y="7205"/>
                  </a:lnTo>
                  <a:lnTo>
                    <a:pt x="6023" y="7484"/>
                  </a:lnTo>
                  <a:lnTo>
                    <a:pt x="6048" y="7762"/>
                  </a:lnTo>
                  <a:lnTo>
                    <a:pt x="6082" y="8039"/>
                  </a:lnTo>
                  <a:lnTo>
                    <a:pt x="6125" y="8314"/>
                  </a:lnTo>
                  <a:lnTo>
                    <a:pt x="6179" y="8588"/>
                  </a:lnTo>
                  <a:lnTo>
                    <a:pt x="6241" y="8860"/>
                  </a:lnTo>
                  <a:lnTo>
                    <a:pt x="6314" y="9130"/>
                  </a:lnTo>
                  <a:lnTo>
                    <a:pt x="6395" y="9397"/>
                  </a:lnTo>
                  <a:lnTo>
                    <a:pt x="6486" y="9661"/>
                  </a:lnTo>
                  <a:lnTo>
                    <a:pt x="6586" y="9921"/>
                  </a:lnTo>
                  <a:lnTo>
                    <a:pt x="6695" y="10178"/>
                  </a:lnTo>
                  <a:lnTo>
                    <a:pt x="6813" y="10431"/>
                  </a:lnTo>
                  <a:lnTo>
                    <a:pt x="6939" y="10680"/>
                  </a:lnTo>
                  <a:lnTo>
                    <a:pt x="7075" y="10924"/>
                  </a:lnTo>
                  <a:lnTo>
                    <a:pt x="7218" y="11163"/>
                  </a:lnTo>
                  <a:lnTo>
                    <a:pt x="7370" y="11398"/>
                  </a:lnTo>
                  <a:lnTo>
                    <a:pt x="7530" y="11626"/>
                  </a:lnTo>
                  <a:lnTo>
                    <a:pt x="7698" y="11849"/>
                  </a:lnTo>
                  <a:lnTo>
                    <a:pt x="7874" y="12066"/>
                  </a:lnTo>
                  <a:lnTo>
                    <a:pt x="8057" y="12277"/>
                  </a:lnTo>
                  <a:lnTo>
                    <a:pt x="8247" y="12481"/>
                  </a:lnTo>
                  <a:lnTo>
                    <a:pt x="8444" y="12678"/>
                  </a:lnTo>
                  <a:lnTo>
                    <a:pt x="8648" y="12869"/>
                  </a:lnTo>
                  <a:lnTo>
                    <a:pt x="8859" y="13052"/>
                  </a:lnTo>
                  <a:lnTo>
                    <a:pt x="9076" y="13228"/>
                  </a:lnTo>
                  <a:lnTo>
                    <a:pt x="9299" y="13396"/>
                  </a:lnTo>
                  <a:lnTo>
                    <a:pt x="9527" y="13556"/>
                  </a:lnTo>
                  <a:lnTo>
                    <a:pt x="9761" y="13708"/>
                  </a:lnTo>
                  <a:lnTo>
                    <a:pt x="10000" y="13852"/>
                  </a:lnTo>
                  <a:lnTo>
                    <a:pt x="0" y="13852"/>
                  </a:lnTo>
                </a:path>
              </a:pathLst>
            </a:custGeom>
            <a:solidFill>
              <a:srgbClr val="FF0000"/>
            </a:solidFill>
            <a:ln w="9525">
              <a:miter lim="800000"/>
            </a:ln>
            <a:scene3d>
              <a:camera prst="legacyObliqueTopRight"/>
              <a:lightRig rig="legacyFlat3" dir="t"/>
            </a:scene3d>
            <a:sp3d extrusionH="887400" prstMaterial="legacyPlastic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>
              <a:flatTx/>
            </a:bodyPr>
            <a:lstStyle/>
            <a:p>
              <a:pPr eaLnBrk="0" hangingPunct="0">
                <a:buFontTx/>
                <a:buNone/>
              </a:pPr>
              <a:endParaRPr lang="zh-CN" altLang="en-US"/>
            </a:p>
          </p:txBody>
        </p:sp>
        <p:sp>
          <p:nvSpPr>
            <p:cNvPr id="28680" name="文本框 101383"/>
            <p:cNvSpPr txBox="1">
              <a:spLocks noChangeArrowheads="1"/>
            </p:cNvSpPr>
            <p:nvPr/>
          </p:nvSpPr>
          <p:spPr bwMode="auto">
            <a:xfrm>
              <a:off x="1125" y="2009"/>
              <a:ext cx="639" cy="3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zh-CN" sz="2800">
                  <a:solidFill>
                    <a:srgbClr val="FFFF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 sz="280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8681" name="直接连接符 101384"/>
          <p:cNvSpPr>
            <a:spLocks noChangeShapeType="1"/>
          </p:cNvSpPr>
          <p:nvPr/>
        </p:nvSpPr>
        <p:spPr bwMode="auto">
          <a:xfrm flipH="1">
            <a:off x="2741613" y="2774950"/>
            <a:ext cx="3657600" cy="342900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Dot"/>
            <a:rou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8682" name="组合 101385"/>
          <p:cNvGrpSpPr/>
          <p:nvPr/>
        </p:nvGrpSpPr>
        <p:grpSpPr bwMode="auto">
          <a:xfrm>
            <a:off x="6697663" y="2901950"/>
            <a:ext cx="1803400" cy="2362200"/>
            <a:chOff x="3184" y="1536"/>
            <a:chExt cx="1136" cy="1488"/>
          </a:xfrm>
        </p:grpSpPr>
        <p:sp>
          <p:nvSpPr>
            <p:cNvPr id="28683" name="任意多边形 101386"/>
            <p:cNvSpPr>
              <a:spLocks noChangeArrowheads="1"/>
            </p:cNvSpPr>
            <p:nvPr/>
          </p:nvSpPr>
          <p:spPr bwMode="auto">
            <a:xfrm flipH="1">
              <a:off x="3184" y="1536"/>
              <a:ext cx="1077" cy="1488"/>
            </a:xfrm>
            <a:custGeom>
              <a:avLst/>
              <a:gdLst>
                <a:gd name="T0" fmla="*/ 0 w 10000"/>
                <a:gd name="T1" fmla="*/ 0 h 13852"/>
                <a:gd name="T2" fmla="*/ 116 w 10000"/>
                <a:gd name="T3" fmla="*/ 0 h 13852"/>
                <a:gd name="T4" fmla="*/ 113 w 10000"/>
                <a:gd name="T5" fmla="*/ 2 h 13852"/>
                <a:gd name="T6" fmla="*/ 111 w 10000"/>
                <a:gd name="T7" fmla="*/ 3 h 13852"/>
                <a:gd name="T8" fmla="*/ 108 w 10000"/>
                <a:gd name="T9" fmla="*/ 5 h 13852"/>
                <a:gd name="T10" fmla="*/ 105 w 10000"/>
                <a:gd name="T11" fmla="*/ 7 h 13852"/>
                <a:gd name="T12" fmla="*/ 103 w 10000"/>
                <a:gd name="T13" fmla="*/ 9 h 13852"/>
                <a:gd name="T14" fmla="*/ 100 w 10000"/>
                <a:gd name="T15" fmla="*/ 11 h 13852"/>
                <a:gd name="T16" fmla="*/ 98 w 10000"/>
                <a:gd name="T17" fmla="*/ 14 h 13852"/>
                <a:gd name="T18" fmla="*/ 96 w 10000"/>
                <a:gd name="T19" fmla="*/ 16 h 13852"/>
                <a:gd name="T20" fmla="*/ 93 w 10000"/>
                <a:gd name="T21" fmla="*/ 18 h 13852"/>
                <a:gd name="T22" fmla="*/ 91 w 10000"/>
                <a:gd name="T23" fmla="*/ 21 h 13852"/>
                <a:gd name="T24" fmla="*/ 89 w 10000"/>
                <a:gd name="T25" fmla="*/ 23 h 13852"/>
                <a:gd name="T26" fmla="*/ 87 w 10000"/>
                <a:gd name="T27" fmla="*/ 26 h 13852"/>
                <a:gd name="T28" fmla="*/ 86 w 10000"/>
                <a:gd name="T29" fmla="*/ 28 h 13852"/>
                <a:gd name="T30" fmla="*/ 84 w 10000"/>
                <a:gd name="T31" fmla="*/ 31 h 13852"/>
                <a:gd name="T32" fmla="*/ 82 w 10000"/>
                <a:gd name="T33" fmla="*/ 34 h 13852"/>
                <a:gd name="T34" fmla="*/ 80 w 10000"/>
                <a:gd name="T35" fmla="*/ 37 h 13852"/>
                <a:gd name="T36" fmla="*/ 79 w 10000"/>
                <a:gd name="T37" fmla="*/ 39 h 13852"/>
                <a:gd name="T38" fmla="*/ 78 w 10000"/>
                <a:gd name="T39" fmla="*/ 42 h 13852"/>
                <a:gd name="T40" fmla="*/ 76 w 10000"/>
                <a:gd name="T41" fmla="*/ 45 h 13852"/>
                <a:gd name="T42" fmla="*/ 75 w 10000"/>
                <a:gd name="T43" fmla="*/ 48 h 13852"/>
                <a:gd name="T44" fmla="*/ 74 w 10000"/>
                <a:gd name="T45" fmla="*/ 51 h 13852"/>
                <a:gd name="T46" fmla="*/ 73 w 10000"/>
                <a:gd name="T47" fmla="*/ 54 h 13852"/>
                <a:gd name="T48" fmla="*/ 72 w 10000"/>
                <a:gd name="T49" fmla="*/ 58 h 13852"/>
                <a:gd name="T50" fmla="*/ 72 w 10000"/>
                <a:gd name="T51" fmla="*/ 61 h 13852"/>
                <a:gd name="T52" fmla="*/ 71 w 10000"/>
                <a:gd name="T53" fmla="*/ 64 h 13852"/>
                <a:gd name="T54" fmla="*/ 71 w 10000"/>
                <a:gd name="T55" fmla="*/ 67 h 13852"/>
                <a:gd name="T56" fmla="*/ 70 w 10000"/>
                <a:gd name="T57" fmla="*/ 70 h 13852"/>
                <a:gd name="T58" fmla="*/ 70 w 10000"/>
                <a:gd name="T59" fmla="*/ 73 h 13852"/>
                <a:gd name="T60" fmla="*/ 70 w 10000"/>
                <a:gd name="T61" fmla="*/ 77 h 13852"/>
                <a:gd name="T62" fmla="*/ 70 w 10000"/>
                <a:gd name="T63" fmla="*/ 80 h 13852"/>
                <a:gd name="T64" fmla="*/ 70 w 10000"/>
                <a:gd name="T65" fmla="*/ 83 h 13852"/>
                <a:gd name="T66" fmla="*/ 70 w 10000"/>
                <a:gd name="T67" fmla="*/ 86 h 13852"/>
                <a:gd name="T68" fmla="*/ 70 w 10000"/>
                <a:gd name="T69" fmla="*/ 90 h 13852"/>
                <a:gd name="T70" fmla="*/ 71 w 10000"/>
                <a:gd name="T71" fmla="*/ 93 h 13852"/>
                <a:gd name="T72" fmla="*/ 71 w 10000"/>
                <a:gd name="T73" fmla="*/ 96 h 13852"/>
                <a:gd name="T74" fmla="*/ 72 w 10000"/>
                <a:gd name="T75" fmla="*/ 99 h 13852"/>
                <a:gd name="T76" fmla="*/ 72 w 10000"/>
                <a:gd name="T77" fmla="*/ 102 h 13852"/>
                <a:gd name="T78" fmla="*/ 73 w 10000"/>
                <a:gd name="T79" fmla="*/ 105 h 13852"/>
                <a:gd name="T80" fmla="*/ 74 w 10000"/>
                <a:gd name="T81" fmla="*/ 108 h 13852"/>
                <a:gd name="T82" fmla="*/ 75 w 10000"/>
                <a:gd name="T83" fmla="*/ 112 h 13852"/>
                <a:gd name="T84" fmla="*/ 76 w 10000"/>
                <a:gd name="T85" fmla="*/ 115 h 13852"/>
                <a:gd name="T86" fmla="*/ 78 w 10000"/>
                <a:gd name="T87" fmla="*/ 117 h 13852"/>
                <a:gd name="T88" fmla="*/ 79 w 10000"/>
                <a:gd name="T89" fmla="*/ 120 h 13852"/>
                <a:gd name="T90" fmla="*/ 80 w 10000"/>
                <a:gd name="T91" fmla="*/ 123 h 13852"/>
                <a:gd name="T92" fmla="*/ 82 w 10000"/>
                <a:gd name="T93" fmla="*/ 126 h 13852"/>
                <a:gd name="T94" fmla="*/ 84 w 10000"/>
                <a:gd name="T95" fmla="*/ 129 h 13852"/>
                <a:gd name="T96" fmla="*/ 86 w 10000"/>
                <a:gd name="T97" fmla="*/ 131 h 13852"/>
                <a:gd name="T98" fmla="*/ 87 w 10000"/>
                <a:gd name="T99" fmla="*/ 134 h 13852"/>
                <a:gd name="T100" fmla="*/ 89 w 10000"/>
                <a:gd name="T101" fmla="*/ 137 h 13852"/>
                <a:gd name="T102" fmla="*/ 91 w 10000"/>
                <a:gd name="T103" fmla="*/ 139 h 13852"/>
                <a:gd name="T104" fmla="*/ 93 w 10000"/>
                <a:gd name="T105" fmla="*/ 142 h 13852"/>
                <a:gd name="T106" fmla="*/ 96 w 10000"/>
                <a:gd name="T107" fmla="*/ 144 h 13852"/>
                <a:gd name="T108" fmla="*/ 98 w 10000"/>
                <a:gd name="T109" fmla="*/ 146 h 13852"/>
                <a:gd name="T110" fmla="*/ 100 w 10000"/>
                <a:gd name="T111" fmla="*/ 148 h 13852"/>
                <a:gd name="T112" fmla="*/ 103 w 10000"/>
                <a:gd name="T113" fmla="*/ 151 h 13852"/>
                <a:gd name="T114" fmla="*/ 105 w 10000"/>
                <a:gd name="T115" fmla="*/ 153 h 13852"/>
                <a:gd name="T116" fmla="*/ 108 w 10000"/>
                <a:gd name="T117" fmla="*/ 155 h 13852"/>
                <a:gd name="T118" fmla="*/ 111 w 10000"/>
                <a:gd name="T119" fmla="*/ 156 h 13852"/>
                <a:gd name="T120" fmla="*/ 113 w 10000"/>
                <a:gd name="T121" fmla="*/ 158 h 13852"/>
                <a:gd name="T122" fmla="*/ 116 w 10000"/>
                <a:gd name="T123" fmla="*/ 160 h 13852"/>
                <a:gd name="T124" fmla="*/ 0 w 10000"/>
                <a:gd name="T125" fmla="*/ 160 h 138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000"/>
                <a:gd name="T190" fmla="*/ 0 h 13852"/>
                <a:gd name="T191" fmla="*/ 10000 w 10000"/>
                <a:gd name="T192" fmla="*/ 13852 h 138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000" h="13852">
                  <a:moveTo>
                    <a:pt x="0" y="0"/>
                  </a:moveTo>
                  <a:lnTo>
                    <a:pt x="10000" y="0"/>
                  </a:lnTo>
                  <a:lnTo>
                    <a:pt x="9761" y="144"/>
                  </a:lnTo>
                  <a:lnTo>
                    <a:pt x="9527" y="296"/>
                  </a:lnTo>
                  <a:lnTo>
                    <a:pt x="9299" y="456"/>
                  </a:lnTo>
                  <a:lnTo>
                    <a:pt x="9076" y="624"/>
                  </a:lnTo>
                  <a:lnTo>
                    <a:pt x="8859" y="800"/>
                  </a:lnTo>
                  <a:lnTo>
                    <a:pt x="8648" y="983"/>
                  </a:lnTo>
                  <a:lnTo>
                    <a:pt x="8444" y="1174"/>
                  </a:lnTo>
                  <a:lnTo>
                    <a:pt x="8247" y="1371"/>
                  </a:lnTo>
                  <a:lnTo>
                    <a:pt x="8057" y="1575"/>
                  </a:lnTo>
                  <a:lnTo>
                    <a:pt x="7874" y="1786"/>
                  </a:lnTo>
                  <a:lnTo>
                    <a:pt x="7698" y="2003"/>
                  </a:lnTo>
                  <a:lnTo>
                    <a:pt x="7530" y="2226"/>
                  </a:lnTo>
                  <a:lnTo>
                    <a:pt x="7370" y="2454"/>
                  </a:lnTo>
                  <a:lnTo>
                    <a:pt x="7218" y="2689"/>
                  </a:lnTo>
                  <a:lnTo>
                    <a:pt x="7075" y="2928"/>
                  </a:lnTo>
                  <a:lnTo>
                    <a:pt x="6939" y="3172"/>
                  </a:lnTo>
                  <a:lnTo>
                    <a:pt x="6813" y="3421"/>
                  </a:lnTo>
                  <a:lnTo>
                    <a:pt x="6695" y="3674"/>
                  </a:lnTo>
                  <a:lnTo>
                    <a:pt x="6586" y="3931"/>
                  </a:lnTo>
                  <a:lnTo>
                    <a:pt x="6486" y="4191"/>
                  </a:lnTo>
                  <a:lnTo>
                    <a:pt x="6395" y="4455"/>
                  </a:lnTo>
                  <a:lnTo>
                    <a:pt x="6314" y="4722"/>
                  </a:lnTo>
                  <a:lnTo>
                    <a:pt x="6241" y="4992"/>
                  </a:lnTo>
                  <a:lnTo>
                    <a:pt x="6179" y="5264"/>
                  </a:lnTo>
                  <a:lnTo>
                    <a:pt x="6125" y="5538"/>
                  </a:lnTo>
                  <a:lnTo>
                    <a:pt x="6082" y="5813"/>
                  </a:lnTo>
                  <a:lnTo>
                    <a:pt x="6048" y="6090"/>
                  </a:lnTo>
                  <a:lnTo>
                    <a:pt x="6023" y="6368"/>
                  </a:lnTo>
                  <a:lnTo>
                    <a:pt x="6009" y="6647"/>
                  </a:lnTo>
                  <a:lnTo>
                    <a:pt x="6004" y="6926"/>
                  </a:lnTo>
                  <a:lnTo>
                    <a:pt x="6009" y="7205"/>
                  </a:lnTo>
                  <a:lnTo>
                    <a:pt x="6023" y="7484"/>
                  </a:lnTo>
                  <a:lnTo>
                    <a:pt x="6048" y="7762"/>
                  </a:lnTo>
                  <a:lnTo>
                    <a:pt x="6082" y="8039"/>
                  </a:lnTo>
                  <a:lnTo>
                    <a:pt x="6125" y="8314"/>
                  </a:lnTo>
                  <a:lnTo>
                    <a:pt x="6179" y="8588"/>
                  </a:lnTo>
                  <a:lnTo>
                    <a:pt x="6241" y="8860"/>
                  </a:lnTo>
                  <a:lnTo>
                    <a:pt x="6314" y="9130"/>
                  </a:lnTo>
                  <a:lnTo>
                    <a:pt x="6395" y="9397"/>
                  </a:lnTo>
                  <a:lnTo>
                    <a:pt x="6486" y="9661"/>
                  </a:lnTo>
                  <a:lnTo>
                    <a:pt x="6586" y="9921"/>
                  </a:lnTo>
                  <a:lnTo>
                    <a:pt x="6695" y="10178"/>
                  </a:lnTo>
                  <a:lnTo>
                    <a:pt x="6813" y="10431"/>
                  </a:lnTo>
                  <a:lnTo>
                    <a:pt x="6939" y="10680"/>
                  </a:lnTo>
                  <a:lnTo>
                    <a:pt x="7075" y="10924"/>
                  </a:lnTo>
                  <a:lnTo>
                    <a:pt x="7218" y="11163"/>
                  </a:lnTo>
                  <a:lnTo>
                    <a:pt x="7370" y="11398"/>
                  </a:lnTo>
                  <a:lnTo>
                    <a:pt x="7530" y="11626"/>
                  </a:lnTo>
                  <a:lnTo>
                    <a:pt x="7698" y="11849"/>
                  </a:lnTo>
                  <a:lnTo>
                    <a:pt x="7874" y="12066"/>
                  </a:lnTo>
                  <a:lnTo>
                    <a:pt x="8057" y="12277"/>
                  </a:lnTo>
                  <a:lnTo>
                    <a:pt x="8247" y="12481"/>
                  </a:lnTo>
                  <a:lnTo>
                    <a:pt x="8444" y="12678"/>
                  </a:lnTo>
                  <a:lnTo>
                    <a:pt x="8648" y="12869"/>
                  </a:lnTo>
                  <a:lnTo>
                    <a:pt x="8859" y="13052"/>
                  </a:lnTo>
                  <a:lnTo>
                    <a:pt x="9076" y="13228"/>
                  </a:lnTo>
                  <a:lnTo>
                    <a:pt x="9299" y="13396"/>
                  </a:lnTo>
                  <a:lnTo>
                    <a:pt x="9527" y="13556"/>
                  </a:lnTo>
                  <a:lnTo>
                    <a:pt x="9761" y="13708"/>
                  </a:lnTo>
                  <a:lnTo>
                    <a:pt x="10000" y="13852"/>
                  </a:lnTo>
                  <a:lnTo>
                    <a:pt x="0" y="13852"/>
                  </a:lnTo>
                </a:path>
              </a:pathLst>
            </a:custGeom>
            <a:solidFill>
              <a:srgbClr val="0000FF"/>
            </a:solidFill>
            <a:ln w="9525">
              <a:miter lim="800000"/>
            </a:ln>
            <a:scene3d>
              <a:camera prst="legacyObliqueTopRight"/>
              <a:lightRig rig="legacyFlat2" dir="t"/>
            </a:scene3d>
            <a:sp3d extrusionH="887400" prstMaterial="legacyMetal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>
              <a:flatTx/>
            </a:bodyPr>
            <a:lstStyle/>
            <a:p>
              <a:pPr eaLnBrk="0" hangingPunct="0">
                <a:buFontTx/>
                <a:buNone/>
              </a:pPr>
              <a:endParaRPr lang="zh-CN" altLang="en-US"/>
            </a:p>
          </p:txBody>
        </p:sp>
        <p:sp>
          <p:nvSpPr>
            <p:cNvPr id="28684" name="文本框 101387"/>
            <p:cNvSpPr txBox="1">
              <a:spLocks noChangeArrowheads="1"/>
            </p:cNvSpPr>
            <p:nvPr/>
          </p:nvSpPr>
          <p:spPr bwMode="auto">
            <a:xfrm>
              <a:off x="3681" y="2009"/>
              <a:ext cx="639" cy="3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zh-CN" sz="28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  <a:endParaRPr lang="en-US" altLang="zh-CN" sz="2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8685" name="任意多边形 101388"/>
          <p:cNvSpPr>
            <a:spLocks noChangeArrowheads="1"/>
          </p:cNvSpPr>
          <p:nvPr/>
        </p:nvSpPr>
        <p:spPr bwMode="auto">
          <a:xfrm>
            <a:off x="3084513" y="4622800"/>
            <a:ext cx="5416550" cy="1905000"/>
          </a:xfrm>
          <a:custGeom>
            <a:avLst/>
            <a:gdLst>
              <a:gd name="T0" fmla="*/ 1270158783 w 3412"/>
              <a:gd name="T1" fmla="*/ 0 h 1200"/>
              <a:gd name="T2" fmla="*/ 937498254 w 3412"/>
              <a:gd name="T3" fmla="*/ 393144314 h 1200"/>
              <a:gd name="T4" fmla="*/ 877014521 w 3412"/>
              <a:gd name="T5" fmla="*/ 483870002 h 1200"/>
              <a:gd name="T6" fmla="*/ 695563124 w 3412"/>
              <a:gd name="T7" fmla="*/ 574595590 h 1200"/>
              <a:gd name="T8" fmla="*/ 181451248 w 3412"/>
              <a:gd name="T9" fmla="*/ 1209674905 h 1200"/>
              <a:gd name="T10" fmla="*/ 60483757 w 3412"/>
              <a:gd name="T11" fmla="*/ 1391126081 h 1200"/>
              <a:gd name="T12" fmla="*/ 0 w 3412"/>
              <a:gd name="T13" fmla="*/ 1572577257 h 1200"/>
              <a:gd name="T14" fmla="*/ 30241879 w 3412"/>
              <a:gd name="T15" fmla="*/ 1754028830 h 1200"/>
              <a:gd name="T16" fmla="*/ 453628194 w 3412"/>
              <a:gd name="T17" fmla="*/ 1995963732 h 1200"/>
              <a:gd name="T18" fmla="*/ 2147483647 w 3412"/>
              <a:gd name="T19" fmla="*/ 1965721869 h 1200"/>
              <a:gd name="T20" fmla="*/ 2147483647 w 3412"/>
              <a:gd name="T21" fmla="*/ 1935480006 h 1200"/>
              <a:gd name="T22" fmla="*/ 2147483647 w 3412"/>
              <a:gd name="T23" fmla="*/ 1874996281 h 1200"/>
              <a:gd name="T24" fmla="*/ 2147483647 w 3412"/>
              <a:gd name="T25" fmla="*/ 1844754418 h 1200"/>
              <a:gd name="T26" fmla="*/ 2147483647 w 3412"/>
              <a:gd name="T27" fmla="*/ 1874996281 h 1200"/>
              <a:gd name="T28" fmla="*/ 2147483647 w 3412"/>
              <a:gd name="T29" fmla="*/ 2147483647 h 1200"/>
              <a:gd name="T30" fmla="*/ 2147483647 w 3412"/>
              <a:gd name="T31" fmla="*/ 2147483647 h 1200"/>
              <a:gd name="T32" fmla="*/ 2147483647 w 3412"/>
              <a:gd name="T33" fmla="*/ 2147483647 h 1200"/>
              <a:gd name="T34" fmla="*/ 2147483647 w 3412"/>
              <a:gd name="T35" fmla="*/ 2147483647 h 1200"/>
              <a:gd name="T36" fmla="*/ 2147483647 w 3412"/>
              <a:gd name="T37" fmla="*/ 2147483647 h 120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412"/>
              <a:gd name="T58" fmla="*/ 0 h 1200"/>
              <a:gd name="T59" fmla="*/ 3412 w 3412"/>
              <a:gd name="T60" fmla="*/ 1200 h 120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412" h="1200">
                <a:moveTo>
                  <a:pt x="504" y="0"/>
                </a:moveTo>
                <a:cubicBezTo>
                  <a:pt x="469" y="69"/>
                  <a:pt x="411" y="98"/>
                  <a:pt x="372" y="156"/>
                </a:cubicBezTo>
                <a:cubicBezTo>
                  <a:pt x="364" y="168"/>
                  <a:pt x="359" y="183"/>
                  <a:pt x="348" y="192"/>
                </a:cubicBezTo>
                <a:cubicBezTo>
                  <a:pt x="327" y="209"/>
                  <a:pt x="298" y="213"/>
                  <a:pt x="276" y="228"/>
                </a:cubicBezTo>
                <a:cubicBezTo>
                  <a:pt x="217" y="317"/>
                  <a:pt x="162" y="420"/>
                  <a:pt x="72" y="480"/>
                </a:cubicBezTo>
                <a:cubicBezTo>
                  <a:pt x="56" y="504"/>
                  <a:pt x="33" y="525"/>
                  <a:pt x="24" y="552"/>
                </a:cubicBezTo>
                <a:cubicBezTo>
                  <a:pt x="16" y="576"/>
                  <a:pt x="0" y="624"/>
                  <a:pt x="0" y="624"/>
                </a:cubicBezTo>
                <a:cubicBezTo>
                  <a:pt x="4" y="648"/>
                  <a:pt x="4" y="673"/>
                  <a:pt x="12" y="696"/>
                </a:cubicBezTo>
                <a:cubicBezTo>
                  <a:pt x="38" y="773"/>
                  <a:pt x="113" y="781"/>
                  <a:pt x="180" y="792"/>
                </a:cubicBezTo>
                <a:cubicBezTo>
                  <a:pt x="644" y="788"/>
                  <a:pt x="1108" y="787"/>
                  <a:pt x="1572" y="780"/>
                </a:cubicBezTo>
                <a:cubicBezTo>
                  <a:pt x="1612" y="779"/>
                  <a:pt x="1653" y="776"/>
                  <a:pt x="1692" y="768"/>
                </a:cubicBezTo>
                <a:cubicBezTo>
                  <a:pt x="1709" y="764"/>
                  <a:pt x="1722" y="745"/>
                  <a:pt x="1740" y="744"/>
                </a:cubicBezTo>
                <a:cubicBezTo>
                  <a:pt x="1988" y="733"/>
                  <a:pt x="2236" y="736"/>
                  <a:pt x="2484" y="732"/>
                </a:cubicBezTo>
                <a:cubicBezTo>
                  <a:pt x="2762" y="720"/>
                  <a:pt x="3081" y="677"/>
                  <a:pt x="3348" y="744"/>
                </a:cubicBezTo>
                <a:cubicBezTo>
                  <a:pt x="3412" y="840"/>
                  <a:pt x="3383" y="926"/>
                  <a:pt x="3336" y="1020"/>
                </a:cubicBezTo>
                <a:cubicBezTo>
                  <a:pt x="3330" y="1031"/>
                  <a:pt x="3331" y="1045"/>
                  <a:pt x="3324" y="1056"/>
                </a:cubicBezTo>
                <a:cubicBezTo>
                  <a:pt x="3304" y="1086"/>
                  <a:pt x="3266" y="1106"/>
                  <a:pt x="3240" y="1128"/>
                </a:cubicBezTo>
                <a:cubicBezTo>
                  <a:pt x="3227" y="1139"/>
                  <a:pt x="3215" y="1151"/>
                  <a:pt x="3204" y="1164"/>
                </a:cubicBezTo>
                <a:cubicBezTo>
                  <a:pt x="3195" y="1175"/>
                  <a:pt x="3180" y="1200"/>
                  <a:pt x="3180" y="1200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</a:ln>
        </p:spPr>
        <p:txBody>
          <a:bodyPr/>
          <a:lstStyle/>
          <a:p>
            <a:pPr eaLnBrk="0" hangingPunct="0">
              <a:buFontTx/>
              <a:buNone/>
            </a:pPr>
            <a:endParaRPr lang="zh-CN" altLang="en-US"/>
          </a:p>
        </p:txBody>
      </p:sp>
      <p:grpSp>
        <p:nvGrpSpPr>
          <p:cNvPr id="28686" name="组合 101389"/>
          <p:cNvGrpSpPr/>
          <p:nvPr/>
        </p:nvGrpSpPr>
        <p:grpSpPr bwMode="auto">
          <a:xfrm>
            <a:off x="3884613" y="2698750"/>
            <a:ext cx="1963737" cy="2540000"/>
            <a:chOff x="1968" y="1392"/>
            <a:chExt cx="1237" cy="1600"/>
          </a:xfrm>
        </p:grpSpPr>
        <p:sp>
          <p:nvSpPr>
            <p:cNvPr id="28687" name="平行四边形 101390"/>
            <p:cNvSpPr>
              <a:spLocks noChangeArrowheads="1"/>
            </p:cNvSpPr>
            <p:nvPr/>
          </p:nvSpPr>
          <p:spPr bwMode="auto">
            <a:xfrm rot="2929400" flipH="1" flipV="1">
              <a:off x="1948" y="1734"/>
              <a:ext cx="1600" cy="901"/>
            </a:xfrm>
            <a:prstGeom prst="parallelogram">
              <a:avLst>
                <a:gd name="adj" fmla="val 0"/>
              </a:avLst>
            </a:prstGeom>
            <a:noFill/>
            <a:ln w="127000">
              <a:solidFill>
                <a:srgbClr val="669900"/>
              </a:solidFill>
              <a:miter lim="800000"/>
            </a:ln>
          </p:spPr>
          <p:txBody>
            <a:bodyPr/>
            <a:lstStyle/>
            <a:p>
              <a:pPr>
                <a:buFontTx/>
                <a:buNone/>
              </a:pPr>
              <a:endPara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8688" name="直接连接符 101391"/>
            <p:cNvSpPr>
              <a:spLocks noChangeShapeType="1"/>
            </p:cNvSpPr>
            <p:nvPr/>
          </p:nvSpPr>
          <p:spPr bwMode="auto">
            <a:xfrm flipH="1">
              <a:off x="1968" y="2352"/>
              <a:ext cx="336" cy="288"/>
            </a:xfrm>
            <a:prstGeom prst="line">
              <a:avLst/>
            </a:prstGeom>
            <a:noFill/>
            <a:ln w="127000">
              <a:solidFill>
                <a:srgbClr val="6699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89" name="直接连接符 101392"/>
            <p:cNvSpPr>
              <a:spLocks noChangeShapeType="1"/>
            </p:cNvSpPr>
            <p:nvPr/>
          </p:nvSpPr>
          <p:spPr bwMode="auto">
            <a:xfrm flipH="1">
              <a:off x="2196" y="2664"/>
              <a:ext cx="336" cy="288"/>
            </a:xfrm>
            <a:prstGeom prst="line">
              <a:avLst/>
            </a:prstGeom>
            <a:noFill/>
            <a:ln w="127000">
              <a:solidFill>
                <a:srgbClr val="6699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0" name="直接连接符 101393"/>
            <p:cNvSpPr>
              <a:spLocks noChangeShapeType="1"/>
            </p:cNvSpPr>
            <p:nvPr/>
          </p:nvSpPr>
          <p:spPr bwMode="auto">
            <a:xfrm rot="537684">
              <a:off x="2304" y="2376"/>
              <a:ext cx="240" cy="240"/>
            </a:xfrm>
            <a:prstGeom prst="line">
              <a:avLst/>
            </a:prstGeom>
            <a:noFill/>
            <a:ln w="168275">
              <a:solidFill>
                <a:schemeClr val="bg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8691" name="任意多边形 101394"/>
          <p:cNvSpPr>
            <a:spLocks noChangeArrowheads="1"/>
          </p:cNvSpPr>
          <p:nvPr/>
        </p:nvSpPr>
        <p:spPr bwMode="auto">
          <a:xfrm>
            <a:off x="3922713" y="5213350"/>
            <a:ext cx="685800" cy="1409700"/>
          </a:xfrm>
          <a:custGeom>
            <a:avLst/>
            <a:gdLst>
              <a:gd name="T0" fmla="*/ 514111928 w 432"/>
              <a:gd name="T1" fmla="*/ 0 h 888"/>
              <a:gd name="T2" fmla="*/ 272176897 w 432"/>
              <a:gd name="T3" fmla="*/ 302418766 h 888"/>
              <a:gd name="T4" fmla="*/ 181451248 w 432"/>
              <a:gd name="T5" fmla="*/ 483870065 h 888"/>
              <a:gd name="T6" fmla="*/ 120967515 w 432"/>
              <a:gd name="T7" fmla="*/ 695563132 h 888"/>
              <a:gd name="T8" fmla="*/ 0 w 432"/>
              <a:gd name="T9" fmla="*/ 937498264 h 888"/>
              <a:gd name="T10" fmla="*/ 30241879 w 432"/>
              <a:gd name="T11" fmla="*/ 1451609998 h 888"/>
              <a:gd name="T12" fmla="*/ 604837528 w 432"/>
              <a:gd name="T13" fmla="*/ 1844754662 h 888"/>
              <a:gd name="T14" fmla="*/ 816530593 w 432"/>
              <a:gd name="T15" fmla="*/ 1935480262 h 888"/>
              <a:gd name="T16" fmla="*/ 1028223856 w 432"/>
              <a:gd name="T17" fmla="*/ 2147173328 h 888"/>
              <a:gd name="T18" fmla="*/ 1088707589 w 432"/>
              <a:gd name="T19" fmla="*/ 2147483647 h 88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2"/>
              <a:gd name="T31" fmla="*/ 0 h 888"/>
              <a:gd name="T32" fmla="*/ 432 w 432"/>
              <a:gd name="T33" fmla="*/ 888 h 88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2" h="888">
                <a:moveTo>
                  <a:pt x="204" y="0"/>
                </a:moveTo>
                <a:cubicBezTo>
                  <a:pt x="165" y="39"/>
                  <a:pt x="147" y="81"/>
                  <a:pt x="108" y="120"/>
                </a:cubicBezTo>
                <a:cubicBezTo>
                  <a:pt x="78" y="210"/>
                  <a:pt x="119" y="99"/>
                  <a:pt x="72" y="192"/>
                </a:cubicBezTo>
                <a:cubicBezTo>
                  <a:pt x="52" y="233"/>
                  <a:pt x="67" y="230"/>
                  <a:pt x="48" y="276"/>
                </a:cubicBezTo>
                <a:cubicBezTo>
                  <a:pt x="34" y="309"/>
                  <a:pt x="0" y="372"/>
                  <a:pt x="0" y="372"/>
                </a:cubicBezTo>
                <a:cubicBezTo>
                  <a:pt x="4" y="440"/>
                  <a:pt x="5" y="508"/>
                  <a:pt x="12" y="576"/>
                </a:cubicBezTo>
                <a:cubicBezTo>
                  <a:pt x="23" y="684"/>
                  <a:pt x="160" y="712"/>
                  <a:pt x="240" y="732"/>
                </a:cubicBezTo>
                <a:cubicBezTo>
                  <a:pt x="270" y="739"/>
                  <a:pt x="295" y="758"/>
                  <a:pt x="324" y="768"/>
                </a:cubicBezTo>
                <a:cubicBezTo>
                  <a:pt x="352" y="796"/>
                  <a:pt x="380" y="824"/>
                  <a:pt x="408" y="852"/>
                </a:cubicBezTo>
                <a:cubicBezTo>
                  <a:pt x="418" y="862"/>
                  <a:pt x="432" y="888"/>
                  <a:pt x="432" y="88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</a:ln>
        </p:spPr>
        <p:txBody>
          <a:bodyPr/>
          <a:lstStyle/>
          <a:p>
            <a:pPr eaLnBrk="0" hangingPunct="0">
              <a:buFontTx/>
              <a:buNone/>
            </a:pPr>
            <a:endParaRPr lang="zh-CN" altLang="en-US"/>
          </a:p>
        </p:txBody>
      </p:sp>
      <p:grpSp>
        <p:nvGrpSpPr>
          <p:cNvPr id="6" name="组合 101395"/>
          <p:cNvGrpSpPr/>
          <p:nvPr/>
        </p:nvGrpSpPr>
        <p:grpSpPr bwMode="auto">
          <a:xfrm>
            <a:off x="3884613" y="2698750"/>
            <a:ext cx="2438400" cy="2590800"/>
            <a:chOff x="1968" y="1392"/>
            <a:chExt cx="1536" cy="1632"/>
          </a:xfrm>
        </p:grpSpPr>
        <p:sp>
          <p:nvSpPr>
            <p:cNvPr id="28693" name="直接连接符 101396"/>
            <p:cNvSpPr>
              <a:spLocks noChangeShapeType="1"/>
            </p:cNvSpPr>
            <p:nvPr/>
          </p:nvSpPr>
          <p:spPr bwMode="auto">
            <a:xfrm flipV="1">
              <a:off x="2016" y="2352"/>
              <a:ext cx="288" cy="24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4" name="直接连接符 101397"/>
            <p:cNvSpPr>
              <a:spLocks noChangeShapeType="1"/>
            </p:cNvSpPr>
            <p:nvPr/>
          </p:nvSpPr>
          <p:spPr bwMode="auto">
            <a:xfrm flipH="1" flipV="1">
              <a:off x="1968" y="1968"/>
              <a:ext cx="288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5" name="直接连接符 101398"/>
            <p:cNvSpPr>
              <a:spLocks noChangeShapeType="1"/>
            </p:cNvSpPr>
            <p:nvPr/>
          </p:nvSpPr>
          <p:spPr bwMode="auto">
            <a:xfrm flipV="1">
              <a:off x="2016" y="1392"/>
              <a:ext cx="432" cy="38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6" name="直接连接符 101399"/>
            <p:cNvSpPr>
              <a:spLocks noChangeShapeType="1"/>
            </p:cNvSpPr>
            <p:nvPr/>
          </p:nvSpPr>
          <p:spPr bwMode="auto">
            <a:xfrm>
              <a:off x="2748" y="1488"/>
              <a:ext cx="480" cy="57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7" name="直接连接符 101400"/>
            <p:cNvSpPr>
              <a:spLocks noChangeShapeType="1"/>
            </p:cNvSpPr>
            <p:nvPr/>
          </p:nvSpPr>
          <p:spPr bwMode="auto">
            <a:xfrm flipH="1">
              <a:off x="3072" y="2592"/>
              <a:ext cx="432" cy="38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8" name="直接连接符 101401"/>
            <p:cNvSpPr>
              <a:spLocks noChangeShapeType="1"/>
            </p:cNvSpPr>
            <p:nvPr/>
          </p:nvSpPr>
          <p:spPr bwMode="auto">
            <a:xfrm flipH="1" flipV="1">
              <a:off x="2592" y="2688"/>
              <a:ext cx="288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9" name="直接连接符 101402"/>
            <p:cNvSpPr>
              <a:spLocks noChangeShapeType="1"/>
            </p:cNvSpPr>
            <p:nvPr/>
          </p:nvSpPr>
          <p:spPr bwMode="auto">
            <a:xfrm flipH="1">
              <a:off x="2304" y="2688"/>
              <a:ext cx="192" cy="1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" name="组合 101403"/>
          <p:cNvGrpSpPr/>
          <p:nvPr/>
        </p:nvGrpSpPr>
        <p:grpSpPr bwMode="auto">
          <a:xfrm>
            <a:off x="3865563" y="2317750"/>
            <a:ext cx="457200" cy="647700"/>
            <a:chOff x="2976" y="1824"/>
            <a:chExt cx="288" cy="408"/>
          </a:xfrm>
        </p:grpSpPr>
        <p:sp>
          <p:nvSpPr>
            <p:cNvPr id="28701" name="直接连接符 101404"/>
            <p:cNvSpPr>
              <a:spLocks noChangeShapeType="1"/>
            </p:cNvSpPr>
            <p:nvPr/>
          </p:nvSpPr>
          <p:spPr bwMode="auto">
            <a:xfrm flipV="1">
              <a:off x="3264" y="1848"/>
              <a:ext cx="0" cy="384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702" name="文本框 101405"/>
            <p:cNvSpPr txBox="1">
              <a:spLocks noChangeArrowheads="1"/>
            </p:cNvSpPr>
            <p:nvPr/>
          </p:nvSpPr>
          <p:spPr bwMode="auto">
            <a:xfrm>
              <a:off x="2976" y="1824"/>
              <a:ext cx="240" cy="329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zh-CN" sz="2800" i="1">
                  <a:solidFill>
                    <a:srgbClr val="3333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endParaRPr lang="en-US" altLang="zh-CN" sz="2800" i="1">
                <a:solidFill>
                  <a:srgbClr val="3333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8" name="组合 101406"/>
          <p:cNvGrpSpPr/>
          <p:nvPr/>
        </p:nvGrpSpPr>
        <p:grpSpPr bwMode="auto">
          <a:xfrm>
            <a:off x="5942013" y="4959350"/>
            <a:ext cx="381000" cy="827088"/>
            <a:chOff x="2112" y="2112"/>
            <a:chExt cx="240" cy="521"/>
          </a:xfrm>
        </p:grpSpPr>
        <p:sp>
          <p:nvSpPr>
            <p:cNvPr id="28704" name="直接连接符 101407"/>
            <p:cNvSpPr>
              <a:spLocks noChangeShapeType="1"/>
            </p:cNvSpPr>
            <p:nvPr/>
          </p:nvSpPr>
          <p:spPr bwMode="auto">
            <a:xfrm>
              <a:off x="2112" y="2112"/>
              <a:ext cx="0" cy="336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705" name="文本框 101408"/>
            <p:cNvSpPr txBox="1">
              <a:spLocks noChangeArrowheads="1"/>
            </p:cNvSpPr>
            <p:nvPr/>
          </p:nvSpPr>
          <p:spPr bwMode="auto">
            <a:xfrm>
              <a:off x="2112" y="2304"/>
              <a:ext cx="240" cy="329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zh-CN" sz="2800" i="1">
                  <a:solidFill>
                    <a:srgbClr val="3333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endParaRPr lang="en-US" altLang="zh-CN" sz="2800" i="1">
                <a:solidFill>
                  <a:srgbClr val="3333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8706" name="文本框 1"/>
          <p:cNvSpPr txBox="1">
            <a:spLocks noChangeArrowheads="1"/>
          </p:cNvSpPr>
          <p:nvPr/>
        </p:nvSpPr>
        <p:spPr bwMode="auto">
          <a:xfrm>
            <a:off x="5380038" y="5335588"/>
            <a:ext cx="504825" cy="52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707" name="文本框 4"/>
          <p:cNvSpPr txBox="1">
            <a:spLocks noChangeArrowheads="1"/>
          </p:cNvSpPr>
          <p:nvPr/>
        </p:nvSpPr>
        <p:spPr bwMode="auto">
          <a:xfrm>
            <a:off x="6499225" y="4319588"/>
            <a:ext cx="503238" cy="52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708" name="文本框 5"/>
          <p:cNvSpPr txBox="1">
            <a:spLocks noChangeArrowheads="1"/>
          </p:cNvSpPr>
          <p:nvPr/>
        </p:nvSpPr>
        <p:spPr bwMode="auto">
          <a:xfrm>
            <a:off x="4722813" y="2038350"/>
            <a:ext cx="503237" cy="52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709" name="文本框 6"/>
          <p:cNvSpPr txBox="1">
            <a:spLocks noChangeArrowheads="1"/>
          </p:cNvSpPr>
          <p:nvPr/>
        </p:nvSpPr>
        <p:spPr bwMode="auto">
          <a:xfrm>
            <a:off x="3417888" y="3125788"/>
            <a:ext cx="504825" cy="52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410" name="文本框 101409"/>
          <p:cNvSpPr txBox="1">
            <a:spLocks noChangeArrowheads="1"/>
          </p:cNvSpPr>
          <p:nvPr/>
        </p:nvSpPr>
        <p:spPr bwMode="auto">
          <a:xfrm>
            <a:off x="1404938" y="857250"/>
            <a:ext cx="8197850" cy="1374775"/>
          </a:xfrm>
          <a:prstGeom prst="rect">
            <a:avLst/>
          </a:prstGeom>
          <a:noFill/>
          <a:ln w="38100">
            <a:noFill/>
            <a:miter lim="800000"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如果在线圈靠惯性越过平衡位置的瞬间，立刻改变其中的电流方向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01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14337"/>
          <p:cNvSpPr txBox="1">
            <a:spLocks noChangeArrowheads="1"/>
          </p:cNvSpPr>
          <p:nvPr/>
        </p:nvSpPr>
        <p:spPr bwMode="auto">
          <a:xfrm>
            <a:off x="4310063" y="5737225"/>
            <a:ext cx="77406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None/>
            </a:pPr>
            <a:r>
              <a:rPr lang="zh-CN" altLang="en-US" sz="2800">
                <a:solidFill>
                  <a:srgbClr val="00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能够完成这一任务的装置叫做</a:t>
            </a:r>
            <a:r>
              <a:rPr lang="zh-CN" altLang="en-US" sz="2800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换向器。</a:t>
            </a:r>
            <a:endParaRPr lang="zh-CN" altLang="en-US" sz="2800">
              <a:solidFill>
                <a:schemeClr val="hlin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339" name="图片 14338" descr="直流电动机工作原理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EFFCA"/>
              </a:clrFrom>
              <a:clrTo>
                <a:srgbClr val="FEFFCA">
                  <a:alpha val="0"/>
                </a:srgbClr>
              </a:clrTo>
            </a:clrChange>
          </a:blip>
          <a:srcRect l="11345" t="8887" r="50000" b="53197"/>
          <a:stretch>
            <a:fillRect/>
          </a:stretch>
        </p:blipFill>
        <p:spPr bwMode="auto">
          <a:xfrm>
            <a:off x="2406650" y="1204913"/>
            <a:ext cx="7464425" cy="429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矩形标注 14339"/>
          <p:cNvSpPr>
            <a:spLocks noChangeArrowheads="1"/>
          </p:cNvSpPr>
          <p:nvPr/>
        </p:nvSpPr>
        <p:spPr bwMode="auto">
          <a:xfrm>
            <a:off x="5262563" y="3440113"/>
            <a:ext cx="2119312" cy="900112"/>
          </a:xfrm>
          <a:prstGeom prst="wedgeRectCallout">
            <a:avLst>
              <a:gd name="adj1" fmla="val -113042"/>
              <a:gd name="adj2" fmla="val 62083"/>
            </a:avLst>
          </a:prstGeom>
          <a:solidFill>
            <a:srgbClr val="CCFF99"/>
          </a:solidFill>
          <a:ln w="38100">
            <a:solidFill>
              <a:srgbClr val="3333FF"/>
            </a:solidFill>
            <a:miter lim="800000"/>
          </a:ln>
        </p:spPr>
        <p:txBody>
          <a:bodyPr/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彼此绝缘的两个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半圆环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341" name="矩形标注 14340"/>
          <p:cNvSpPr>
            <a:spLocks noChangeArrowheads="1"/>
          </p:cNvSpPr>
          <p:nvPr/>
        </p:nvSpPr>
        <p:spPr bwMode="auto">
          <a:xfrm>
            <a:off x="1376363" y="5497513"/>
            <a:ext cx="2027237" cy="900112"/>
          </a:xfrm>
          <a:prstGeom prst="wedgeRectCallout">
            <a:avLst>
              <a:gd name="adj1" fmla="val 57954"/>
              <a:gd name="adj2" fmla="val -160417"/>
            </a:avLst>
          </a:prstGeom>
          <a:solidFill>
            <a:srgbClr val="CCFF99"/>
          </a:solidFill>
          <a:ln w="38100">
            <a:solidFill>
              <a:srgbClr val="3333FF"/>
            </a:solidFill>
            <a:miter lim="800000"/>
          </a:ln>
        </p:spPr>
        <p:txBody>
          <a:bodyPr/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zh-CN" altLang="en-US" sz="2800">
                <a:solidFill>
                  <a:srgbClr val="00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一对与电源连接的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电刷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0" grpId="0" bldLvl="0" animBg="1"/>
      <p:bldP spid="14341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15925" y="1025525"/>
            <a:ext cx="19621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buFontTx/>
              <a:buNone/>
            </a:pPr>
            <a:r>
              <a:rPr kumimoji="1"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电动机结构</a:t>
            </a:r>
            <a:endParaRPr kumimoji="1"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2294" name="Picture 6" descr="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605463" y="1474788"/>
            <a:ext cx="5656262" cy="306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411163" y="4289425"/>
            <a:ext cx="10633075" cy="175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None/>
            </a:pPr>
            <a:r>
              <a:rPr kumimoji="1"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E</a:t>
            </a: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kumimoji="1"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是换向器（两个半圆铜环）：</a:t>
            </a:r>
            <a:endParaRPr kumimoji="1"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作用：能周期性改变线圈中的电流方向，使受力方向总是相同，线圈一直转动下去。</a:t>
            </a:r>
            <a:endParaRPr kumimoji="1"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352425" y="2171700"/>
            <a:ext cx="4732338" cy="175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None/>
            </a:pPr>
            <a:r>
              <a:rPr kumimoji="1"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kumimoji="1"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是电刷：</a:t>
            </a:r>
            <a:endParaRPr kumimoji="1"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kumimoji="1"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作用：与半环接触，使电源和线圈组成闭合电路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366" name="矩形 4"/>
          <p:cNvSpPr>
            <a:spLocks noChangeArrowheads="1"/>
          </p:cNvSpPr>
          <p:nvPr/>
        </p:nvSpPr>
        <p:spPr bwMode="auto">
          <a:xfrm>
            <a:off x="4138613" y="187325"/>
            <a:ext cx="1674812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讲授新知识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/>
          <p:nvPr/>
        </p:nvSpPr>
        <p:spPr>
          <a:xfrm>
            <a:off x="749300" y="900113"/>
            <a:ext cx="10679113" cy="1143000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直流电动机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60438" y="1471613"/>
            <a:ext cx="9840912" cy="538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277938" y="1276350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kumimoji="1"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电动机原理</a:t>
            </a:r>
            <a:endParaRPr kumimoji="1"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476375" y="2746375"/>
            <a:ext cx="4562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kumimoji="1"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通电线圈在磁场中受力转动</a:t>
            </a:r>
            <a:r>
              <a:rPr kumimoji="1"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endParaRPr kumimoji="1" lang="en-US" altLang="zh-CN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24000" y="3910013"/>
            <a:ext cx="9699625" cy="519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能量转化：电能转化为机械能。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85" name="矩形 4"/>
          <p:cNvSpPr>
            <a:spLocks noChangeArrowheads="1"/>
          </p:cNvSpPr>
          <p:nvPr/>
        </p:nvSpPr>
        <p:spPr bwMode="auto">
          <a:xfrm>
            <a:off x="4138613" y="187325"/>
            <a:ext cx="1674812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讲授新知识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882</Words>
  <Application>WPS 演示</Application>
  <PresentationFormat>自定义</PresentationFormat>
  <Paragraphs>168</Paragraphs>
  <Slides>16</Slides>
  <Notes>5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16</vt:i4>
      </vt:variant>
    </vt:vector>
  </HeadingPairs>
  <TitlesOfParts>
    <vt:vector size="32" baseType="lpstr">
      <vt:lpstr>Arial</vt:lpstr>
      <vt:lpstr>宋体</vt:lpstr>
      <vt:lpstr>Wingdings</vt:lpstr>
      <vt:lpstr>Calibri Light</vt:lpstr>
      <vt:lpstr>Calibri</vt:lpstr>
      <vt:lpstr>微软雅黑</vt:lpstr>
      <vt:lpstr>黑体</vt:lpstr>
      <vt:lpstr>Times New Roman</vt:lpstr>
      <vt:lpstr/>
      <vt:lpstr>Arial Unicode MS</vt:lpstr>
      <vt:lpstr>RomanS</vt:lpstr>
      <vt:lpstr>Office 主题</vt:lpstr>
      <vt:lpstr>Flash.Movie</vt:lpstr>
      <vt:lpstr>Flash.Movie</vt:lpstr>
      <vt:lpstr>Paint.Picture</vt:lpstr>
      <vt:lpstr>Paint.Picture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生活中电动机的基本构造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陈志磊</dc:creator>
  <cp:lastModifiedBy>Administrator</cp:lastModifiedBy>
  <cp:revision>422</cp:revision>
  <dcterms:created xsi:type="dcterms:W3CDTF">2013-07-01T03:05:00Z</dcterms:created>
  <dcterms:modified xsi:type="dcterms:W3CDTF">2018-04-30T13:22:28Z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