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tags/tag2.xml" ContentType="application/vnd.openxmlformats-officedocument.presentationml.tags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9"/>
  </p:notesMasterIdLst>
  <p:sldIdLst>
    <p:sldId id="438" r:id="rId2"/>
    <p:sldId id="260" r:id="rId3"/>
    <p:sldId id="261" r:id="rId4"/>
    <p:sldId id="262" r:id="rId5"/>
    <p:sldId id="264" r:id="rId6"/>
    <p:sldId id="267" r:id="rId7"/>
    <p:sldId id="272" r:id="rId8"/>
    <p:sldId id="273" r:id="rId9"/>
    <p:sldId id="274" r:id="rId10"/>
    <p:sldId id="276" r:id="rId11"/>
    <p:sldId id="280" r:id="rId12"/>
    <p:sldId id="281" r:id="rId13"/>
    <p:sldId id="283" r:id="rId14"/>
    <p:sldId id="285" r:id="rId15"/>
    <p:sldId id="286" r:id="rId16"/>
    <p:sldId id="288" r:id="rId17"/>
    <p:sldId id="289" r:id="rId18"/>
    <p:sldId id="291" r:id="rId19"/>
    <p:sldId id="292" r:id="rId20"/>
    <p:sldId id="294" r:id="rId21"/>
    <p:sldId id="295" r:id="rId22"/>
    <p:sldId id="296" r:id="rId23"/>
    <p:sldId id="297" r:id="rId24"/>
    <p:sldId id="298" r:id="rId25"/>
    <p:sldId id="302" r:id="rId26"/>
    <p:sldId id="303" r:id="rId27"/>
    <p:sldId id="304" r:id="rId28"/>
    <p:sldId id="305" r:id="rId29"/>
    <p:sldId id="307" r:id="rId30"/>
    <p:sldId id="309" r:id="rId31"/>
    <p:sldId id="311" r:id="rId32"/>
    <p:sldId id="312" r:id="rId33"/>
    <p:sldId id="314" r:id="rId34"/>
    <p:sldId id="315" r:id="rId35"/>
    <p:sldId id="317" r:id="rId36"/>
    <p:sldId id="319" r:id="rId37"/>
    <p:sldId id="320" r:id="rId38"/>
    <p:sldId id="321" r:id="rId39"/>
    <p:sldId id="322" r:id="rId40"/>
    <p:sldId id="323" r:id="rId41"/>
    <p:sldId id="325" r:id="rId42"/>
    <p:sldId id="326" r:id="rId43"/>
    <p:sldId id="327" r:id="rId44"/>
    <p:sldId id="328" r:id="rId45"/>
    <p:sldId id="329" r:id="rId46"/>
    <p:sldId id="331" r:id="rId47"/>
    <p:sldId id="332" r:id="rId48"/>
    <p:sldId id="334" r:id="rId49"/>
    <p:sldId id="335" r:id="rId50"/>
    <p:sldId id="336" r:id="rId51"/>
    <p:sldId id="337" r:id="rId52"/>
    <p:sldId id="338" r:id="rId53"/>
    <p:sldId id="339" r:id="rId54"/>
    <p:sldId id="341" r:id="rId55"/>
    <p:sldId id="342" r:id="rId56"/>
    <p:sldId id="343" r:id="rId57"/>
    <p:sldId id="344" r:id="rId58"/>
    <p:sldId id="346" r:id="rId59"/>
    <p:sldId id="347" r:id="rId60"/>
    <p:sldId id="349" r:id="rId61"/>
    <p:sldId id="350" r:id="rId62"/>
    <p:sldId id="352" r:id="rId63"/>
    <p:sldId id="353" r:id="rId64"/>
    <p:sldId id="354" r:id="rId65"/>
    <p:sldId id="355" r:id="rId66"/>
    <p:sldId id="356" r:id="rId67"/>
    <p:sldId id="358" r:id="rId68"/>
    <p:sldId id="359" r:id="rId69"/>
    <p:sldId id="361" r:id="rId70"/>
    <p:sldId id="362" r:id="rId71"/>
    <p:sldId id="363" r:id="rId72"/>
    <p:sldId id="364" r:id="rId73"/>
    <p:sldId id="366" r:id="rId74"/>
    <p:sldId id="367" r:id="rId75"/>
    <p:sldId id="368" r:id="rId76"/>
    <p:sldId id="370" r:id="rId77"/>
    <p:sldId id="371" r:id="rId78"/>
    <p:sldId id="372" r:id="rId79"/>
    <p:sldId id="373" r:id="rId80"/>
    <p:sldId id="374" r:id="rId81"/>
    <p:sldId id="375" r:id="rId82"/>
    <p:sldId id="376" r:id="rId83"/>
    <p:sldId id="378" r:id="rId84"/>
    <p:sldId id="379" r:id="rId85"/>
    <p:sldId id="380" r:id="rId86"/>
    <p:sldId id="382" r:id="rId87"/>
    <p:sldId id="383" r:id="rId88"/>
    <p:sldId id="384" r:id="rId89"/>
    <p:sldId id="386" r:id="rId90"/>
    <p:sldId id="387" r:id="rId91"/>
    <p:sldId id="388" r:id="rId92"/>
    <p:sldId id="389" r:id="rId93"/>
    <p:sldId id="390" r:id="rId94"/>
    <p:sldId id="391" r:id="rId95"/>
    <p:sldId id="393" r:id="rId96"/>
    <p:sldId id="394" r:id="rId97"/>
    <p:sldId id="395" r:id="rId98"/>
    <p:sldId id="397" r:id="rId99"/>
    <p:sldId id="398" r:id="rId100"/>
    <p:sldId id="400" r:id="rId101"/>
    <p:sldId id="402" r:id="rId102"/>
    <p:sldId id="403" r:id="rId103"/>
    <p:sldId id="404" r:id="rId104"/>
    <p:sldId id="405" r:id="rId105"/>
    <p:sldId id="406" r:id="rId106"/>
    <p:sldId id="408" r:id="rId107"/>
    <p:sldId id="409" r:id="rId108"/>
    <p:sldId id="411" r:id="rId109"/>
    <p:sldId id="412" r:id="rId110"/>
    <p:sldId id="414" r:id="rId111"/>
    <p:sldId id="415" r:id="rId112"/>
    <p:sldId id="418" r:id="rId113"/>
    <p:sldId id="419" r:id="rId114"/>
    <p:sldId id="421" r:id="rId115"/>
    <p:sldId id="422" r:id="rId116"/>
    <p:sldId id="424" r:id="rId117"/>
    <p:sldId id="426" r:id="rId118"/>
    <p:sldId id="427" r:id="rId119"/>
    <p:sldId id="428" r:id="rId120"/>
    <p:sldId id="429" r:id="rId121"/>
    <p:sldId id="430" r:id="rId122"/>
    <p:sldId id="431" r:id="rId123"/>
    <p:sldId id="432" r:id="rId124"/>
    <p:sldId id="433" r:id="rId125"/>
    <p:sldId id="434" r:id="rId126"/>
    <p:sldId id="435" r:id="rId127"/>
    <p:sldId id="437" r:id="rId12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4" Type="http://schemas.openxmlformats.org/officeDocument/2006/relationships/image" Target="../media/image6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7" Type="http://schemas.openxmlformats.org/officeDocument/2006/relationships/image" Target="../media/image74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4" Type="http://schemas.openxmlformats.org/officeDocument/2006/relationships/image" Target="../media/image10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Relationship Id="rId4" Type="http://schemas.openxmlformats.org/officeDocument/2006/relationships/image" Target="../media/image111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6" Type="http://schemas.openxmlformats.org/officeDocument/2006/relationships/image" Target="../media/image118.wmf"/><Relationship Id="rId5" Type="http://schemas.openxmlformats.org/officeDocument/2006/relationships/image" Target="../media/image117.wmf"/><Relationship Id="rId4" Type="http://schemas.openxmlformats.org/officeDocument/2006/relationships/image" Target="../media/image11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" Type="http://schemas.openxmlformats.org/officeDocument/2006/relationships/image" Target="../media/image120.wmf"/><Relationship Id="rId4" Type="http://schemas.openxmlformats.org/officeDocument/2006/relationships/image" Target="../media/image123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Relationship Id="rId4" Type="http://schemas.openxmlformats.org/officeDocument/2006/relationships/image" Target="../media/image128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3" Type="http://schemas.openxmlformats.org/officeDocument/2006/relationships/image" Target="../media/image133.wmf"/><Relationship Id="rId7" Type="http://schemas.openxmlformats.org/officeDocument/2006/relationships/image" Target="../media/image137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Relationship Id="rId6" Type="http://schemas.openxmlformats.org/officeDocument/2006/relationships/image" Target="../media/image136.wmf"/><Relationship Id="rId5" Type="http://schemas.openxmlformats.org/officeDocument/2006/relationships/image" Target="../media/image135.wmf"/><Relationship Id="rId10" Type="http://schemas.openxmlformats.org/officeDocument/2006/relationships/image" Target="../media/image140.wmf"/><Relationship Id="rId4" Type="http://schemas.openxmlformats.org/officeDocument/2006/relationships/image" Target="../media/image134.wmf"/><Relationship Id="rId9" Type="http://schemas.openxmlformats.org/officeDocument/2006/relationships/image" Target="../media/image139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wmf"/><Relationship Id="rId1" Type="http://schemas.openxmlformats.org/officeDocument/2006/relationships/image" Target="../media/image141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wmf"/><Relationship Id="rId7" Type="http://schemas.openxmlformats.org/officeDocument/2006/relationships/image" Target="../media/image154.wmf"/><Relationship Id="rId2" Type="http://schemas.openxmlformats.org/officeDocument/2006/relationships/image" Target="../media/image149.wmf"/><Relationship Id="rId1" Type="http://schemas.openxmlformats.org/officeDocument/2006/relationships/image" Target="../media/image148.wmf"/><Relationship Id="rId6" Type="http://schemas.openxmlformats.org/officeDocument/2006/relationships/image" Target="../media/image153.wmf"/><Relationship Id="rId5" Type="http://schemas.openxmlformats.org/officeDocument/2006/relationships/image" Target="../media/image152.wmf"/><Relationship Id="rId4" Type="http://schemas.openxmlformats.org/officeDocument/2006/relationships/image" Target="../media/image151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wmf"/><Relationship Id="rId1" Type="http://schemas.openxmlformats.org/officeDocument/2006/relationships/image" Target="../media/image16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wmf"/><Relationship Id="rId7" Type="http://schemas.openxmlformats.org/officeDocument/2006/relationships/image" Target="../media/image170.wmf"/><Relationship Id="rId2" Type="http://schemas.openxmlformats.org/officeDocument/2006/relationships/image" Target="../media/image165.wmf"/><Relationship Id="rId1" Type="http://schemas.openxmlformats.org/officeDocument/2006/relationships/image" Target="../media/image164.wmf"/><Relationship Id="rId6" Type="http://schemas.openxmlformats.org/officeDocument/2006/relationships/image" Target="../media/image169.wmf"/><Relationship Id="rId5" Type="http://schemas.openxmlformats.org/officeDocument/2006/relationships/image" Target="../media/image168.wmf"/><Relationship Id="rId4" Type="http://schemas.openxmlformats.org/officeDocument/2006/relationships/image" Target="../media/image167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wmf"/><Relationship Id="rId2" Type="http://schemas.openxmlformats.org/officeDocument/2006/relationships/image" Target="../media/image173.wmf"/><Relationship Id="rId1" Type="http://schemas.openxmlformats.org/officeDocument/2006/relationships/image" Target="../media/image172.wmf"/><Relationship Id="rId4" Type="http://schemas.openxmlformats.org/officeDocument/2006/relationships/image" Target="../media/image175.wmf"/></Relationships>
</file>

<file path=ppt/drawings/_rels/vmlDrawing3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3" Type="http://schemas.openxmlformats.org/officeDocument/2006/relationships/image" Target="../media/image180.wmf"/><Relationship Id="rId7" Type="http://schemas.openxmlformats.org/officeDocument/2006/relationships/image" Target="../media/image184.wmf"/><Relationship Id="rId2" Type="http://schemas.openxmlformats.org/officeDocument/2006/relationships/image" Target="../media/image179.wmf"/><Relationship Id="rId1" Type="http://schemas.openxmlformats.org/officeDocument/2006/relationships/image" Target="../media/image178.wmf"/><Relationship Id="rId6" Type="http://schemas.openxmlformats.org/officeDocument/2006/relationships/image" Target="../media/image183.wmf"/><Relationship Id="rId5" Type="http://schemas.openxmlformats.org/officeDocument/2006/relationships/image" Target="../media/image182.wmf"/><Relationship Id="rId4" Type="http://schemas.openxmlformats.org/officeDocument/2006/relationships/image" Target="../media/image181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wmf"/><Relationship Id="rId1" Type="http://schemas.openxmlformats.org/officeDocument/2006/relationships/image" Target="../media/image188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w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wmf"/><Relationship Id="rId1" Type="http://schemas.openxmlformats.org/officeDocument/2006/relationships/image" Target="../media/image192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wmf"/><Relationship Id="rId1" Type="http://schemas.openxmlformats.org/officeDocument/2006/relationships/image" Target="../media/image195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wmf"/><Relationship Id="rId2" Type="http://schemas.openxmlformats.org/officeDocument/2006/relationships/image" Target="../media/image199.wmf"/><Relationship Id="rId1" Type="http://schemas.openxmlformats.org/officeDocument/2006/relationships/image" Target="../media/image198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Relationship Id="rId6" Type="http://schemas.openxmlformats.org/officeDocument/2006/relationships/image" Target="../media/image207.wmf"/><Relationship Id="rId5" Type="http://schemas.openxmlformats.org/officeDocument/2006/relationships/image" Target="../media/image206.wmf"/><Relationship Id="rId4" Type="http://schemas.openxmlformats.org/officeDocument/2006/relationships/image" Target="../media/image205.w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wmf"/><Relationship Id="rId1" Type="http://schemas.openxmlformats.org/officeDocument/2006/relationships/image" Target="../media/image20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wmf"/><Relationship Id="rId2" Type="http://schemas.openxmlformats.org/officeDocument/2006/relationships/image" Target="../media/image213.wmf"/><Relationship Id="rId1" Type="http://schemas.openxmlformats.org/officeDocument/2006/relationships/image" Target="../media/image212.wmf"/><Relationship Id="rId4" Type="http://schemas.openxmlformats.org/officeDocument/2006/relationships/image" Target="../media/image215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wmf"/><Relationship Id="rId2" Type="http://schemas.openxmlformats.org/officeDocument/2006/relationships/image" Target="../media/image218.wmf"/><Relationship Id="rId1" Type="http://schemas.openxmlformats.org/officeDocument/2006/relationships/image" Target="../media/image217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wmf"/><Relationship Id="rId2" Type="http://schemas.openxmlformats.org/officeDocument/2006/relationships/image" Target="../media/image223.wmf"/><Relationship Id="rId1" Type="http://schemas.openxmlformats.org/officeDocument/2006/relationships/image" Target="../media/image222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wmf"/><Relationship Id="rId2" Type="http://schemas.openxmlformats.org/officeDocument/2006/relationships/image" Target="../media/image227.wmf"/><Relationship Id="rId1" Type="http://schemas.openxmlformats.org/officeDocument/2006/relationships/image" Target="../media/image226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wmf"/><Relationship Id="rId2" Type="http://schemas.openxmlformats.org/officeDocument/2006/relationships/image" Target="../media/image231.wmf"/><Relationship Id="rId1" Type="http://schemas.openxmlformats.org/officeDocument/2006/relationships/image" Target="../media/image230.wmf"/><Relationship Id="rId4" Type="http://schemas.openxmlformats.org/officeDocument/2006/relationships/image" Target="../media/image233.w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wmf"/><Relationship Id="rId1" Type="http://schemas.openxmlformats.org/officeDocument/2006/relationships/image" Target="../media/image237.w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wmf"/><Relationship Id="rId1" Type="http://schemas.openxmlformats.org/officeDocument/2006/relationships/image" Target="../media/image240.w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wmf"/><Relationship Id="rId1" Type="http://schemas.openxmlformats.org/officeDocument/2006/relationships/image" Target="../media/image24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515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0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第3节　机械效率</a:t>
            </a:r>
            <a:endParaRPr lang="zh-CN" altLang="en-US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5.bin"/><Relationship Id="rId13" Type="http://schemas.openxmlformats.org/officeDocument/2006/relationships/image" Target="../media/image206.wmf"/><Relationship Id="rId3" Type="http://schemas.openxmlformats.org/officeDocument/2006/relationships/notesSlide" Target="../notesSlides/notesSlide99.xml"/><Relationship Id="rId7" Type="http://schemas.openxmlformats.org/officeDocument/2006/relationships/image" Target="../media/image203.wmf"/><Relationship Id="rId12" Type="http://schemas.openxmlformats.org/officeDocument/2006/relationships/oleObject" Target="../embeddings/oleObject15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154.bin"/><Relationship Id="rId11" Type="http://schemas.openxmlformats.org/officeDocument/2006/relationships/image" Target="../media/image205.wmf"/><Relationship Id="rId5" Type="http://schemas.openxmlformats.org/officeDocument/2006/relationships/image" Target="../media/image202.wmf"/><Relationship Id="rId15" Type="http://schemas.openxmlformats.org/officeDocument/2006/relationships/image" Target="../media/image207.wmf"/><Relationship Id="rId10" Type="http://schemas.openxmlformats.org/officeDocument/2006/relationships/oleObject" Target="../embeddings/oleObject156.bin"/><Relationship Id="rId4" Type="http://schemas.openxmlformats.org/officeDocument/2006/relationships/oleObject" Target="../embeddings/oleObject153.bin"/><Relationship Id="rId9" Type="http://schemas.openxmlformats.org/officeDocument/2006/relationships/image" Target="../media/image204.wmf"/><Relationship Id="rId14" Type="http://schemas.openxmlformats.org/officeDocument/2006/relationships/oleObject" Target="../embeddings/oleObject158.bin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7" Type="http://schemas.openxmlformats.org/officeDocument/2006/relationships/image" Target="../media/image21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160.bin"/><Relationship Id="rId5" Type="http://schemas.openxmlformats.org/officeDocument/2006/relationships/image" Target="../media/image209.wmf"/><Relationship Id="rId4" Type="http://schemas.openxmlformats.org/officeDocument/2006/relationships/oleObject" Target="../embeddings/oleObject159.bin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3.bin"/><Relationship Id="rId3" Type="http://schemas.openxmlformats.org/officeDocument/2006/relationships/notesSlide" Target="../notesSlides/notesSlide103.xml"/><Relationship Id="rId7" Type="http://schemas.openxmlformats.org/officeDocument/2006/relationships/image" Target="../media/image21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162.bin"/><Relationship Id="rId11" Type="http://schemas.openxmlformats.org/officeDocument/2006/relationships/image" Target="../media/image215.wmf"/><Relationship Id="rId5" Type="http://schemas.openxmlformats.org/officeDocument/2006/relationships/image" Target="../media/image212.wmf"/><Relationship Id="rId10" Type="http://schemas.openxmlformats.org/officeDocument/2006/relationships/oleObject" Target="../embeddings/oleObject164.bin"/><Relationship Id="rId4" Type="http://schemas.openxmlformats.org/officeDocument/2006/relationships/oleObject" Target="../embeddings/oleObject161.bin"/><Relationship Id="rId9" Type="http://schemas.openxmlformats.org/officeDocument/2006/relationships/image" Target="../media/image214.w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7.bin"/><Relationship Id="rId3" Type="http://schemas.openxmlformats.org/officeDocument/2006/relationships/notesSlide" Target="../notesSlides/notesSlide105.xml"/><Relationship Id="rId7" Type="http://schemas.openxmlformats.org/officeDocument/2006/relationships/image" Target="../media/image21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166.bin"/><Relationship Id="rId5" Type="http://schemas.openxmlformats.org/officeDocument/2006/relationships/image" Target="../media/image217.wmf"/><Relationship Id="rId4" Type="http://schemas.openxmlformats.org/officeDocument/2006/relationships/oleObject" Target="../embeddings/oleObject165.bin"/><Relationship Id="rId9" Type="http://schemas.openxmlformats.org/officeDocument/2006/relationships/image" Target="../media/image219.w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0.bin"/><Relationship Id="rId3" Type="http://schemas.openxmlformats.org/officeDocument/2006/relationships/notesSlide" Target="../notesSlides/notesSlide109.xml"/><Relationship Id="rId7" Type="http://schemas.openxmlformats.org/officeDocument/2006/relationships/image" Target="../media/image22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169.bin"/><Relationship Id="rId5" Type="http://schemas.openxmlformats.org/officeDocument/2006/relationships/image" Target="../media/image222.wmf"/><Relationship Id="rId4" Type="http://schemas.openxmlformats.org/officeDocument/2006/relationships/oleObject" Target="../embeddings/oleObject168.bin"/><Relationship Id="rId9" Type="http://schemas.openxmlformats.org/officeDocument/2006/relationships/image" Target="../media/image224.w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225.jpeg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3.bin"/><Relationship Id="rId3" Type="http://schemas.openxmlformats.org/officeDocument/2006/relationships/notesSlide" Target="../notesSlides/notesSlide111.xml"/><Relationship Id="rId7" Type="http://schemas.openxmlformats.org/officeDocument/2006/relationships/image" Target="../media/image22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172.bin"/><Relationship Id="rId5" Type="http://schemas.openxmlformats.org/officeDocument/2006/relationships/image" Target="../media/image226.wmf"/><Relationship Id="rId4" Type="http://schemas.openxmlformats.org/officeDocument/2006/relationships/oleObject" Target="../embeddings/oleObject171.bin"/><Relationship Id="rId9" Type="http://schemas.openxmlformats.org/officeDocument/2006/relationships/image" Target="../media/image228.w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6.bin"/><Relationship Id="rId3" Type="http://schemas.openxmlformats.org/officeDocument/2006/relationships/notesSlide" Target="../notesSlides/notesSlide113.xml"/><Relationship Id="rId7" Type="http://schemas.openxmlformats.org/officeDocument/2006/relationships/image" Target="../media/image23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175.bin"/><Relationship Id="rId11" Type="http://schemas.openxmlformats.org/officeDocument/2006/relationships/image" Target="../media/image233.wmf"/><Relationship Id="rId5" Type="http://schemas.openxmlformats.org/officeDocument/2006/relationships/image" Target="../media/image230.wmf"/><Relationship Id="rId10" Type="http://schemas.openxmlformats.org/officeDocument/2006/relationships/oleObject" Target="../embeddings/oleObject177.bin"/><Relationship Id="rId4" Type="http://schemas.openxmlformats.org/officeDocument/2006/relationships/oleObject" Target="../embeddings/oleObject174.bin"/><Relationship Id="rId9" Type="http://schemas.openxmlformats.org/officeDocument/2006/relationships/image" Target="../media/image232.w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e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5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3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8.xml"/><Relationship Id="rId7" Type="http://schemas.openxmlformats.org/officeDocument/2006/relationships/image" Target="../media/image238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179.bin"/><Relationship Id="rId5" Type="http://schemas.openxmlformats.org/officeDocument/2006/relationships/image" Target="../media/image237.wmf"/><Relationship Id="rId4" Type="http://schemas.openxmlformats.org/officeDocument/2006/relationships/oleObject" Target="../embeddings/oleObject17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8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9.bin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jpe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2.xml"/><Relationship Id="rId7" Type="http://schemas.openxmlformats.org/officeDocument/2006/relationships/image" Target="../media/image24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181.bin"/><Relationship Id="rId5" Type="http://schemas.openxmlformats.org/officeDocument/2006/relationships/image" Target="../media/image240.wmf"/><Relationship Id="rId4" Type="http://schemas.openxmlformats.org/officeDocument/2006/relationships/oleObject" Target="../embeddings/oleObject180.bin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3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3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3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7" Type="http://schemas.openxmlformats.org/officeDocument/2006/relationships/image" Target="../media/image24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183.bin"/><Relationship Id="rId5" Type="http://schemas.openxmlformats.org/officeDocument/2006/relationships/image" Target="../media/image243.wmf"/><Relationship Id="rId4" Type="http://schemas.openxmlformats.org/officeDocument/2006/relationships/oleObject" Target="../embeddings/oleObject18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9.wmf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7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6.wmf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2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4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43.wmf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5" Type="http://schemas.openxmlformats.org/officeDocument/2006/relationships/image" Target="../media/image44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1.wmf"/><Relationship Id="rId14" Type="http://schemas.openxmlformats.org/officeDocument/2006/relationships/oleObject" Target="../embeddings/oleObject3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56.wmf"/><Relationship Id="rId18" Type="http://schemas.openxmlformats.org/officeDocument/2006/relationships/oleObject" Target="../embeddings/oleObject42.bin"/><Relationship Id="rId3" Type="http://schemas.openxmlformats.org/officeDocument/2006/relationships/notesSlide" Target="../notesSlides/notesSlide32.xml"/><Relationship Id="rId21" Type="http://schemas.openxmlformats.org/officeDocument/2006/relationships/image" Target="../media/image60.wmf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58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3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55.wmf"/><Relationship Id="rId5" Type="http://schemas.openxmlformats.org/officeDocument/2006/relationships/image" Target="../media/image52.wmf"/><Relationship Id="rId15" Type="http://schemas.openxmlformats.org/officeDocument/2006/relationships/image" Target="../media/image57.wmf"/><Relationship Id="rId10" Type="http://schemas.openxmlformats.org/officeDocument/2006/relationships/oleObject" Target="../embeddings/oleObject38.bin"/><Relationship Id="rId19" Type="http://schemas.openxmlformats.org/officeDocument/2006/relationships/image" Target="../media/image59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40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6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66.wmf"/><Relationship Id="rId5" Type="http://schemas.openxmlformats.org/officeDocument/2006/relationships/image" Target="../media/image63.wmf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13" Type="http://schemas.openxmlformats.org/officeDocument/2006/relationships/image" Target="../media/image72.wmf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52.bin"/><Relationship Id="rId17" Type="http://schemas.openxmlformats.org/officeDocument/2006/relationships/image" Target="../media/image74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54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71.wmf"/><Relationship Id="rId5" Type="http://schemas.openxmlformats.org/officeDocument/2006/relationships/image" Target="../media/image68.wmf"/><Relationship Id="rId15" Type="http://schemas.openxmlformats.org/officeDocument/2006/relationships/image" Target="../media/image73.wmf"/><Relationship Id="rId10" Type="http://schemas.openxmlformats.org/officeDocument/2006/relationships/oleObject" Target="../embeddings/oleObject51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5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7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6.bin"/><Relationship Id="rId5" Type="http://schemas.openxmlformats.org/officeDocument/2006/relationships/image" Target="../media/image76.wmf"/><Relationship Id="rId4" Type="http://schemas.openxmlformats.org/officeDocument/2006/relationships/oleObject" Target="../embeddings/oleObject55.bin"/><Relationship Id="rId9" Type="http://schemas.openxmlformats.org/officeDocument/2006/relationships/image" Target="../media/image78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notesSlide" Target="../notesSlides/notesSlide44.xml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0.wmf"/><Relationship Id="rId5" Type="http://schemas.openxmlformats.org/officeDocument/2006/relationships/oleObject" Target="../embeddings/oleObject58.bin"/><Relationship Id="rId10" Type="http://schemas.openxmlformats.org/officeDocument/2006/relationships/image" Target="../media/image82.wmf"/><Relationship Id="rId4" Type="http://schemas.openxmlformats.org/officeDocument/2006/relationships/image" Target="../media/image83.jpeg"/><Relationship Id="rId9" Type="http://schemas.openxmlformats.org/officeDocument/2006/relationships/oleObject" Target="../embeddings/oleObject60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86.wmf"/><Relationship Id="rId4" Type="http://schemas.openxmlformats.org/officeDocument/2006/relationships/oleObject" Target="../embeddings/oleObject61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13" Type="http://schemas.openxmlformats.org/officeDocument/2006/relationships/image" Target="../media/image92.wmf"/><Relationship Id="rId18" Type="http://schemas.openxmlformats.org/officeDocument/2006/relationships/oleObject" Target="../embeddings/oleObject69.bin"/><Relationship Id="rId3" Type="http://schemas.openxmlformats.org/officeDocument/2006/relationships/notesSlide" Target="../notesSlides/notesSlide49.xml"/><Relationship Id="rId21" Type="http://schemas.openxmlformats.org/officeDocument/2006/relationships/image" Target="../media/image96.wmf"/><Relationship Id="rId7" Type="http://schemas.openxmlformats.org/officeDocument/2006/relationships/image" Target="../media/image89.wmf"/><Relationship Id="rId12" Type="http://schemas.openxmlformats.org/officeDocument/2006/relationships/oleObject" Target="../embeddings/oleObject66.bin"/><Relationship Id="rId17" Type="http://schemas.openxmlformats.org/officeDocument/2006/relationships/image" Target="../media/image94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68.bin"/><Relationship Id="rId20" Type="http://schemas.openxmlformats.org/officeDocument/2006/relationships/oleObject" Target="../embeddings/oleObject70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91.wmf"/><Relationship Id="rId5" Type="http://schemas.openxmlformats.org/officeDocument/2006/relationships/image" Target="../media/image88.wmf"/><Relationship Id="rId15" Type="http://schemas.openxmlformats.org/officeDocument/2006/relationships/image" Target="../media/image93.wmf"/><Relationship Id="rId10" Type="http://schemas.openxmlformats.org/officeDocument/2006/relationships/oleObject" Target="../embeddings/oleObject65.bin"/><Relationship Id="rId19" Type="http://schemas.openxmlformats.org/officeDocument/2006/relationships/image" Target="../media/image95.wmf"/><Relationship Id="rId4" Type="http://schemas.openxmlformats.org/officeDocument/2006/relationships/oleObject" Target="../embeddings/oleObject62.bin"/><Relationship Id="rId9" Type="http://schemas.openxmlformats.org/officeDocument/2006/relationships/image" Target="../media/image90.wmf"/><Relationship Id="rId14" Type="http://schemas.openxmlformats.org/officeDocument/2006/relationships/oleObject" Target="../embeddings/oleObject67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7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98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.bin"/><Relationship Id="rId3" Type="http://schemas.openxmlformats.org/officeDocument/2006/relationships/notesSlide" Target="../notesSlides/notesSlide51.xml"/><Relationship Id="rId7" Type="http://schemas.openxmlformats.org/officeDocument/2006/relationships/image" Target="../media/image100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3.bin"/><Relationship Id="rId5" Type="http://schemas.openxmlformats.org/officeDocument/2006/relationships/image" Target="../media/image99.wmf"/><Relationship Id="rId4" Type="http://schemas.openxmlformats.org/officeDocument/2006/relationships/oleObject" Target="../embeddings/oleObject72.bin"/><Relationship Id="rId9" Type="http://schemas.openxmlformats.org/officeDocument/2006/relationships/image" Target="../media/image101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104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106.wmf"/><Relationship Id="rId5" Type="http://schemas.openxmlformats.org/officeDocument/2006/relationships/image" Target="../media/image103.wmf"/><Relationship Id="rId10" Type="http://schemas.openxmlformats.org/officeDocument/2006/relationships/oleObject" Target="../embeddings/oleObject7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10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10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111.wmf"/><Relationship Id="rId5" Type="http://schemas.openxmlformats.org/officeDocument/2006/relationships/image" Target="../media/image108.wmf"/><Relationship Id="rId10" Type="http://schemas.openxmlformats.org/officeDocument/2006/relationships/oleObject" Target="../embeddings/oleObject82.bin"/><Relationship Id="rId4" Type="http://schemas.openxmlformats.org/officeDocument/2006/relationships/oleObject" Target="../embeddings/oleObject79.bin"/><Relationship Id="rId9" Type="http://schemas.openxmlformats.org/officeDocument/2006/relationships/image" Target="../media/image110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117.wmf"/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114.wmf"/><Relationship Id="rId12" Type="http://schemas.openxmlformats.org/officeDocument/2006/relationships/oleObject" Target="../embeddings/oleObject8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116.wmf"/><Relationship Id="rId5" Type="http://schemas.openxmlformats.org/officeDocument/2006/relationships/image" Target="../media/image113.wmf"/><Relationship Id="rId15" Type="http://schemas.openxmlformats.org/officeDocument/2006/relationships/image" Target="../media/image118.wmf"/><Relationship Id="rId10" Type="http://schemas.openxmlformats.org/officeDocument/2006/relationships/oleObject" Target="../embeddings/oleObject86.bin"/><Relationship Id="rId4" Type="http://schemas.openxmlformats.org/officeDocument/2006/relationships/oleObject" Target="../embeddings/oleObject83.bin"/><Relationship Id="rId9" Type="http://schemas.openxmlformats.org/officeDocument/2006/relationships/image" Target="../media/image115.wmf"/><Relationship Id="rId14" Type="http://schemas.openxmlformats.org/officeDocument/2006/relationships/oleObject" Target="../embeddings/oleObject88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notesSlide" Target="../notesSlides/notesSlide59.xml"/><Relationship Id="rId7" Type="http://schemas.openxmlformats.org/officeDocument/2006/relationships/image" Target="../media/image121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90.bin"/><Relationship Id="rId11" Type="http://schemas.openxmlformats.org/officeDocument/2006/relationships/image" Target="../media/image123.wmf"/><Relationship Id="rId5" Type="http://schemas.openxmlformats.org/officeDocument/2006/relationships/image" Target="../media/image120.wmf"/><Relationship Id="rId10" Type="http://schemas.openxmlformats.org/officeDocument/2006/relationships/oleObject" Target="../embeddings/oleObject92.bin"/><Relationship Id="rId4" Type="http://schemas.openxmlformats.org/officeDocument/2006/relationships/oleObject" Target="../embeddings/oleObject89.bin"/><Relationship Id="rId9" Type="http://schemas.openxmlformats.org/officeDocument/2006/relationships/image" Target="../media/image122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3" Type="http://schemas.openxmlformats.org/officeDocument/2006/relationships/notesSlide" Target="../notesSlides/notesSlide61.xml"/><Relationship Id="rId7" Type="http://schemas.openxmlformats.org/officeDocument/2006/relationships/image" Target="../media/image12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94.bin"/><Relationship Id="rId11" Type="http://schemas.openxmlformats.org/officeDocument/2006/relationships/image" Target="../media/image128.wmf"/><Relationship Id="rId5" Type="http://schemas.openxmlformats.org/officeDocument/2006/relationships/image" Target="../media/image125.wmf"/><Relationship Id="rId10" Type="http://schemas.openxmlformats.org/officeDocument/2006/relationships/oleObject" Target="../embeddings/oleObject96.bin"/><Relationship Id="rId4" Type="http://schemas.openxmlformats.org/officeDocument/2006/relationships/oleObject" Target="../embeddings/oleObject93.bin"/><Relationship Id="rId9" Type="http://schemas.openxmlformats.org/officeDocument/2006/relationships/image" Target="../media/image127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0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9.bin"/><Relationship Id="rId13" Type="http://schemas.openxmlformats.org/officeDocument/2006/relationships/image" Target="../media/image135.wmf"/><Relationship Id="rId18" Type="http://schemas.openxmlformats.org/officeDocument/2006/relationships/oleObject" Target="../embeddings/oleObject104.bin"/><Relationship Id="rId3" Type="http://schemas.openxmlformats.org/officeDocument/2006/relationships/notesSlide" Target="../notesSlides/notesSlide64.xml"/><Relationship Id="rId21" Type="http://schemas.openxmlformats.org/officeDocument/2006/relationships/image" Target="../media/image139.wmf"/><Relationship Id="rId7" Type="http://schemas.openxmlformats.org/officeDocument/2006/relationships/image" Target="../media/image132.wmf"/><Relationship Id="rId12" Type="http://schemas.openxmlformats.org/officeDocument/2006/relationships/oleObject" Target="../embeddings/oleObject101.bin"/><Relationship Id="rId17" Type="http://schemas.openxmlformats.org/officeDocument/2006/relationships/image" Target="../media/image137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03.bin"/><Relationship Id="rId20" Type="http://schemas.openxmlformats.org/officeDocument/2006/relationships/oleObject" Target="../embeddings/oleObject105.bin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98.bin"/><Relationship Id="rId11" Type="http://schemas.openxmlformats.org/officeDocument/2006/relationships/image" Target="../media/image134.wmf"/><Relationship Id="rId5" Type="http://schemas.openxmlformats.org/officeDocument/2006/relationships/image" Target="../media/image131.wmf"/><Relationship Id="rId15" Type="http://schemas.openxmlformats.org/officeDocument/2006/relationships/image" Target="../media/image136.wmf"/><Relationship Id="rId23" Type="http://schemas.openxmlformats.org/officeDocument/2006/relationships/image" Target="../media/image140.wmf"/><Relationship Id="rId10" Type="http://schemas.openxmlformats.org/officeDocument/2006/relationships/oleObject" Target="../embeddings/oleObject100.bin"/><Relationship Id="rId19" Type="http://schemas.openxmlformats.org/officeDocument/2006/relationships/image" Target="../media/image138.wmf"/><Relationship Id="rId4" Type="http://schemas.openxmlformats.org/officeDocument/2006/relationships/oleObject" Target="../embeddings/oleObject97.bin"/><Relationship Id="rId9" Type="http://schemas.openxmlformats.org/officeDocument/2006/relationships/image" Target="../media/image133.wmf"/><Relationship Id="rId14" Type="http://schemas.openxmlformats.org/officeDocument/2006/relationships/oleObject" Target="../embeddings/oleObject102.bin"/><Relationship Id="rId22" Type="http://schemas.openxmlformats.org/officeDocument/2006/relationships/oleObject" Target="../embeddings/oleObject106.bin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3" Type="http://schemas.openxmlformats.org/officeDocument/2006/relationships/notesSlide" Target="../notesSlides/notesSlide65.xml"/><Relationship Id="rId7" Type="http://schemas.openxmlformats.org/officeDocument/2006/relationships/oleObject" Target="../embeddings/oleObject10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41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143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3" Type="http://schemas.openxmlformats.org/officeDocument/2006/relationships/notesSlide" Target="../notesSlides/notesSlide66.xml"/><Relationship Id="rId7" Type="http://schemas.openxmlformats.org/officeDocument/2006/relationships/image" Target="../media/image145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10.bin"/><Relationship Id="rId5" Type="http://schemas.openxmlformats.org/officeDocument/2006/relationships/image" Target="../media/image144.wmf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146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.bin"/><Relationship Id="rId13" Type="http://schemas.openxmlformats.org/officeDocument/2006/relationships/image" Target="../media/image152.wmf"/><Relationship Id="rId3" Type="http://schemas.openxmlformats.org/officeDocument/2006/relationships/notesSlide" Target="../notesSlides/notesSlide68.xml"/><Relationship Id="rId7" Type="http://schemas.openxmlformats.org/officeDocument/2006/relationships/image" Target="../media/image149.wmf"/><Relationship Id="rId12" Type="http://schemas.openxmlformats.org/officeDocument/2006/relationships/oleObject" Target="../embeddings/oleObject116.bin"/><Relationship Id="rId17" Type="http://schemas.openxmlformats.org/officeDocument/2006/relationships/image" Target="../media/image154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18.bin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13.bin"/><Relationship Id="rId11" Type="http://schemas.openxmlformats.org/officeDocument/2006/relationships/image" Target="../media/image151.wmf"/><Relationship Id="rId5" Type="http://schemas.openxmlformats.org/officeDocument/2006/relationships/image" Target="../media/image148.wmf"/><Relationship Id="rId15" Type="http://schemas.openxmlformats.org/officeDocument/2006/relationships/image" Target="../media/image153.wmf"/><Relationship Id="rId10" Type="http://schemas.openxmlformats.org/officeDocument/2006/relationships/oleObject" Target="../embeddings/oleObject115.bin"/><Relationship Id="rId4" Type="http://schemas.openxmlformats.org/officeDocument/2006/relationships/oleObject" Target="../embeddings/oleObject112.bin"/><Relationship Id="rId9" Type="http://schemas.openxmlformats.org/officeDocument/2006/relationships/image" Target="../media/image150.wmf"/><Relationship Id="rId14" Type="http://schemas.openxmlformats.org/officeDocument/2006/relationships/oleObject" Target="../embeddings/oleObject11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1.bin"/><Relationship Id="rId3" Type="http://schemas.openxmlformats.org/officeDocument/2006/relationships/notesSlide" Target="../notesSlides/notesSlide72.xml"/><Relationship Id="rId7" Type="http://schemas.openxmlformats.org/officeDocument/2006/relationships/image" Target="../media/image157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20.bin"/><Relationship Id="rId5" Type="http://schemas.openxmlformats.org/officeDocument/2006/relationships/image" Target="../media/image156.wmf"/><Relationship Id="rId10" Type="http://schemas.openxmlformats.org/officeDocument/2006/relationships/image" Target="../media/image159.jpeg"/><Relationship Id="rId4" Type="http://schemas.openxmlformats.org/officeDocument/2006/relationships/oleObject" Target="../embeddings/oleObject119.bin"/><Relationship Id="rId9" Type="http://schemas.openxmlformats.org/officeDocument/2006/relationships/image" Target="../media/image158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7" Type="http://schemas.openxmlformats.org/officeDocument/2006/relationships/image" Target="../media/image162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23.bin"/><Relationship Id="rId5" Type="http://schemas.openxmlformats.org/officeDocument/2006/relationships/image" Target="../media/image161.wmf"/><Relationship Id="rId4" Type="http://schemas.openxmlformats.org/officeDocument/2006/relationships/oleObject" Target="../embeddings/oleObject122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6.bin"/><Relationship Id="rId13" Type="http://schemas.openxmlformats.org/officeDocument/2006/relationships/image" Target="../media/image168.wmf"/><Relationship Id="rId3" Type="http://schemas.openxmlformats.org/officeDocument/2006/relationships/notesSlide" Target="../notesSlides/notesSlide78.xml"/><Relationship Id="rId7" Type="http://schemas.openxmlformats.org/officeDocument/2006/relationships/image" Target="../media/image165.wmf"/><Relationship Id="rId12" Type="http://schemas.openxmlformats.org/officeDocument/2006/relationships/oleObject" Target="../embeddings/oleObject128.bin"/><Relationship Id="rId17" Type="http://schemas.openxmlformats.org/officeDocument/2006/relationships/image" Target="../media/image170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30.bin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25.bin"/><Relationship Id="rId11" Type="http://schemas.openxmlformats.org/officeDocument/2006/relationships/image" Target="../media/image167.wmf"/><Relationship Id="rId5" Type="http://schemas.openxmlformats.org/officeDocument/2006/relationships/image" Target="../media/image164.wmf"/><Relationship Id="rId15" Type="http://schemas.openxmlformats.org/officeDocument/2006/relationships/image" Target="../media/image169.wmf"/><Relationship Id="rId10" Type="http://schemas.openxmlformats.org/officeDocument/2006/relationships/oleObject" Target="../embeddings/oleObject127.bin"/><Relationship Id="rId4" Type="http://schemas.openxmlformats.org/officeDocument/2006/relationships/oleObject" Target="../embeddings/oleObject124.bin"/><Relationship Id="rId9" Type="http://schemas.openxmlformats.org/officeDocument/2006/relationships/image" Target="../media/image166.wmf"/><Relationship Id="rId14" Type="http://schemas.openxmlformats.org/officeDocument/2006/relationships/oleObject" Target="../embeddings/oleObject12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3" Type="http://schemas.openxmlformats.org/officeDocument/2006/relationships/notesSlide" Target="../notesSlides/notesSlide82.xml"/><Relationship Id="rId7" Type="http://schemas.openxmlformats.org/officeDocument/2006/relationships/image" Target="../media/image17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32.bin"/><Relationship Id="rId11" Type="http://schemas.openxmlformats.org/officeDocument/2006/relationships/image" Target="../media/image175.wmf"/><Relationship Id="rId5" Type="http://schemas.openxmlformats.org/officeDocument/2006/relationships/image" Target="../media/image172.wmf"/><Relationship Id="rId10" Type="http://schemas.openxmlformats.org/officeDocument/2006/relationships/oleObject" Target="../embeddings/oleObject134.bin"/><Relationship Id="rId4" Type="http://schemas.openxmlformats.org/officeDocument/2006/relationships/oleObject" Target="../embeddings/oleObject131.bin"/><Relationship Id="rId9" Type="http://schemas.openxmlformats.org/officeDocument/2006/relationships/image" Target="../media/image174.w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image" Target="../media/image182.wmf"/><Relationship Id="rId18" Type="http://schemas.openxmlformats.org/officeDocument/2006/relationships/oleObject" Target="../embeddings/oleObject142.bin"/><Relationship Id="rId3" Type="http://schemas.openxmlformats.org/officeDocument/2006/relationships/notesSlide" Target="../notesSlides/notesSlide88.xml"/><Relationship Id="rId7" Type="http://schemas.openxmlformats.org/officeDocument/2006/relationships/image" Target="../media/image179.wmf"/><Relationship Id="rId12" Type="http://schemas.openxmlformats.org/officeDocument/2006/relationships/oleObject" Target="../embeddings/oleObject139.bin"/><Relationship Id="rId17" Type="http://schemas.openxmlformats.org/officeDocument/2006/relationships/image" Target="../media/image184.wmf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141.bin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36.bin"/><Relationship Id="rId11" Type="http://schemas.openxmlformats.org/officeDocument/2006/relationships/image" Target="../media/image181.wmf"/><Relationship Id="rId5" Type="http://schemas.openxmlformats.org/officeDocument/2006/relationships/image" Target="../media/image178.wmf"/><Relationship Id="rId15" Type="http://schemas.openxmlformats.org/officeDocument/2006/relationships/image" Target="../media/image183.wmf"/><Relationship Id="rId10" Type="http://schemas.openxmlformats.org/officeDocument/2006/relationships/oleObject" Target="../embeddings/oleObject138.bin"/><Relationship Id="rId19" Type="http://schemas.openxmlformats.org/officeDocument/2006/relationships/image" Target="../media/image185.wmf"/><Relationship Id="rId4" Type="http://schemas.openxmlformats.org/officeDocument/2006/relationships/oleObject" Target="../embeddings/oleObject135.bin"/><Relationship Id="rId9" Type="http://schemas.openxmlformats.org/officeDocument/2006/relationships/image" Target="../media/image180.wmf"/><Relationship Id="rId14" Type="http://schemas.openxmlformats.org/officeDocument/2006/relationships/oleObject" Target="../embeddings/oleObject14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11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7" Type="http://schemas.openxmlformats.org/officeDocument/2006/relationships/image" Target="../media/image18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144.bin"/><Relationship Id="rId5" Type="http://schemas.openxmlformats.org/officeDocument/2006/relationships/image" Target="../media/image188.wmf"/><Relationship Id="rId4" Type="http://schemas.openxmlformats.org/officeDocument/2006/relationships/oleObject" Target="../embeddings/oleObject143.bin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90.wmf"/><Relationship Id="rId5" Type="http://schemas.openxmlformats.org/officeDocument/2006/relationships/oleObject" Target="../embeddings/oleObject145.bin"/><Relationship Id="rId4" Type="http://schemas.openxmlformats.org/officeDocument/2006/relationships/image" Target="../media/image191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7" Type="http://schemas.openxmlformats.org/officeDocument/2006/relationships/image" Target="../media/image193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47.bin"/><Relationship Id="rId5" Type="http://schemas.openxmlformats.org/officeDocument/2006/relationships/image" Target="../media/image192.wmf"/><Relationship Id="rId4" Type="http://schemas.openxmlformats.org/officeDocument/2006/relationships/oleObject" Target="../embeddings/oleObject146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7" Type="http://schemas.openxmlformats.org/officeDocument/2006/relationships/image" Target="../media/image196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149.bin"/><Relationship Id="rId5" Type="http://schemas.openxmlformats.org/officeDocument/2006/relationships/image" Target="../media/image195.wmf"/><Relationship Id="rId4" Type="http://schemas.openxmlformats.org/officeDocument/2006/relationships/oleObject" Target="../embeddings/oleObject148.bin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2.bin"/><Relationship Id="rId3" Type="http://schemas.openxmlformats.org/officeDocument/2006/relationships/notesSlide" Target="../notesSlides/notesSlide97.xml"/><Relationship Id="rId7" Type="http://schemas.openxmlformats.org/officeDocument/2006/relationships/image" Target="../media/image199.w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51.bin"/><Relationship Id="rId5" Type="http://schemas.openxmlformats.org/officeDocument/2006/relationships/image" Target="../media/image198.wmf"/><Relationship Id="rId4" Type="http://schemas.openxmlformats.org/officeDocument/2006/relationships/oleObject" Target="../embeddings/oleObject150.bin"/><Relationship Id="rId9" Type="http://schemas.openxmlformats.org/officeDocument/2006/relationships/image" Target="../media/image200.w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71755" y="1786006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153" y="3175461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第十二章　简单机械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1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下列有关起重机提升货物时机械效率的说法,正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A.有用功越多,机械效率越高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B.同一起重机提起的货物越重,机械效率越高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C.额外功越少,机械效率越高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D.同一起重机提起同一货物越快,机械效率越高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3563145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机械效率是指有用功与总功之比,与做功快慢无关。总功不确定,有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用功越多或额外功越少,机械效率不一定越高,所以A、C、D错。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357158" y="4563277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　　　　　　　　　　　　　　　　　    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62947"/>
            <a:ext cx="8467200" cy="2461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m=1 200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7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100%=80%;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(2)当他用400 N的拉力匀速提升其他货物时,额外功占总功的15%,则有用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功占总功的85%,即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'=85%,由图知,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5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590" kern="0" spc="8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85%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 N=1 020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67070" y="2180143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2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3891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67070" y="2180143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16044" y="2208569"/>
          <a:ext cx="66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3" name="Equation" r:id="rId6" imgW="17678400" imgH="14630400" progId="Equation.DSMT4">
                  <p:embed/>
                </p:oleObj>
              </mc:Choice>
              <mc:Fallback>
                <p:oleObj name="Equation" r:id="rId6" imgW="17678400" imgH="14630400" progId="Equation.DSMT4">
                  <p:embed/>
                  <p:pic>
                    <p:nvPicPr>
                      <p:cNvPr id="0" name="图片 3891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6044" y="2208569"/>
                        <a:ext cx="666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125319" y="3363434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Equation" r:id="rId8" imgW="13411200" imgH="17068800" progId="Equation.DSMT4">
                  <p:embed/>
                </p:oleObj>
              </mc:Choice>
              <mc:Fallback>
                <p:oleObj name="Equation" r:id="rId8" imgW="13411200" imgH="17068800" progId="Equation.DSMT4">
                  <p:embed/>
                  <p:pic>
                    <p:nvPicPr>
                      <p:cNvPr id="0" name="图片 3891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25319" y="3363434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774293" y="3391861"/>
          <a:ext cx="3810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5" name="Equation" r:id="rId10" imgW="10058400" imgH="14630400" progId="Equation.DSMT4">
                  <p:embed/>
                </p:oleObj>
              </mc:Choice>
              <mc:Fallback>
                <p:oleObj name="Equation" r:id="rId10" imgW="10058400" imgH="14630400" progId="Equation.DSMT4">
                  <p:embed/>
                  <p:pic>
                    <p:nvPicPr>
                      <p:cNvPr id="0" name="图片 3891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74293" y="3391861"/>
                        <a:ext cx="3810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4050692"/>
          <a:ext cx="4381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6" name="Equation" r:id="rId12" imgW="11582400" imgH="14630400" progId="Equation.DSMT4">
                  <p:embed/>
                </p:oleObj>
              </mc:Choice>
              <mc:Fallback>
                <p:oleObj name="Equation" r:id="rId12" imgW="11582400" imgH="14630400" progId="Equation.DSMT4">
                  <p:embed/>
                  <p:pic>
                    <p:nvPicPr>
                      <p:cNvPr id="0" name="图片 3891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0000" y="4050692"/>
                        <a:ext cx="4381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122299" y="4050692"/>
          <a:ext cx="3428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7" name="Equation" r:id="rId14" imgW="9144000" imgH="14630400" progId="Equation.DSMT4">
                  <p:embed/>
                </p:oleObj>
              </mc:Choice>
              <mc:Fallback>
                <p:oleObj name="Equation" r:id="rId14" imgW="9144000" imgH="14630400" progId="Equation.DSMT4">
                  <p:embed/>
                  <p:pic>
                    <p:nvPicPr>
                      <p:cNvPr id="0" name="图片 3891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22299" y="4050692"/>
                        <a:ext cx="3428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(1)80%　(2)1 020 N</a:t>
            </a:r>
            <a:endParaRPr lang="zh-CN" altLang="en-US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7158" y="1348567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1.(2018江苏无锡中考,9,★★☆)用如图所示的滑轮组匀速提升200 N的重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,竖直向上的拉力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为100 N,重物被提升1 m,不计绳重和摩擦,下列说法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A.额外功是100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B.动滑轮的重力为50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C.拉力做的总功是200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D.绳子末端移动的距离是2 m</a:t>
            </a:r>
            <a:endParaRPr lang="zh-CN" altLang="en-US" dirty="0"/>
          </a:p>
        </p:txBody>
      </p:sp>
      <p:pic>
        <p:nvPicPr>
          <p:cNvPr id="3" name="图片 3" descr="textimage3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2420137"/>
            <a:ext cx="648067" cy="2592267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4554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m=3 m,故D错误;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m=300 J,故C错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m=200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额外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=300 J-200 J=100 J,故A正确;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13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13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N,故B错误。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96535" y="1724330"/>
          <a:ext cx="514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2" name="Equation" r:id="rId4" imgW="13716000" imgH="15240000" progId="Equation.DSMT4">
                  <p:embed/>
                </p:oleObj>
              </mc:Choice>
              <mc:Fallback>
                <p:oleObj name="Equation" r:id="rId4" imgW="13716000" imgH="15240000" progId="Equation.DSMT4">
                  <p:embed/>
                  <p:pic>
                    <p:nvPicPr>
                      <p:cNvPr id="0" name="图片 3993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6535" y="1724330"/>
                        <a:ext cx="5143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55034" y="1745017"/>
          <a:ext cx="4953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6" imgW="13106400" imgH="14630400" progId="Equation.DSMT4">
                  <p:embed/>
                </p:oleObj>
              </mc:Choice>
              <mc:Fallback>
                <p:oleObj name="Equation" r:id="rId6" imgW="13106400" imgH="14630400" progId="Equation.DSMT4">
                  <p:embed/>
                  <p:pic>
                    <p:nvPicPr>
                      <p:cNvPr id="0" name="图片 3993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55034" y="1745017"/>
                        <a:ext cx="4953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26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2.(2019内蒙古通辽中考,11,★☆☆)如图所示,利用滑轮组在2 s内将重400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N的物体匀速提升了1 m,所用拉力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为150 N。不计绳重和摩擦,下列说法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55" kern="0" spc="-14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6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60"/>
              </a:spcBef>
              <a:buNone/>
            </a:pPr>
            <a:endParaRPr lang="zh-CN" altLang="en-US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A.绳子自由端移动的速度为2 m/s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B.动滑轮的总重为100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C.滑轮组的机械效率为83.3%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D.提升更重的物体,滑轮组的机械效率会变小</a:t>
            </a:r>
            <a:endParaRPr lang="zh-CN" altLang="en-US"/>
          </a:p>
        </p:txBody>
      </p:sp>
      <p:pic>
        <p:nvPicPr>
          <p:cNvPr id="3" name="图片 3" descr="textimage3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173605"/>
            <a:ext cx="558165" cy="1938655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244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4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m/s,A选项正确;不计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绳重和摩擦,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52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,可得2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N,B选项错误;不计绳重和摩擦,动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9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100%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66.7%,C选项错误;若用该滑轮组提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升更重的物体,额外功不变,有用功增加,有用功在总功中所占的比例增加,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机械效率会变大,D选项错误。故答案为A。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04762" y="803781"/>
          <a:ext cx="314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8" name="Equation" r:id="rId4" imgW="8229600" imgH="14630400" progId="Equation.DSMT4">
                  <p:embed/>
                </p:oleObj>
              </mc:Choice>
              <mc:Fallback>
                <p:oleObj name="Equation" r:id="rId4" imgW="8229600" imgH="14630400" progId="Equation.DSMT4">
                  <p:embed/>
                  <p:pic>
                    <p:nvPicPr>
                      <p:cNvPr id="0" name="图片 4096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4762" y="803781"/>
                        <a:ext cx="314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63236" y="803781"/>
          <a:ext cx="6381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Equation" r:id="rId6" imgW="16764000" imgH="14630400" progId="Equation.DSMT4">
                  <p:embed/>
                </p:oleObj>
              </mc:Choice>
              <mc:Fallback>
                <p:oleObj name="Equation" r:id="rId6" imgW="16764000" imgH="14630400" progId="Equation.DSMT4">
                  <p:embed/>
                  <p:pic>
                    <p:nvPicPr>
                      <p:cNvPr id="0" name="图片 4096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63236" y="803781"/>
                        <a:ext cx="6381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82417" y="1420901"/>
          <a:ext cx="10096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0" name="Equation" r:id="rId8" imgW="26822400" imgH="15240000" progId="Equation.DSMT4">
                  <p:embed/>
                </p:oleObj>
              </mc:Choice>
              <mc:Fallback>
                <p:oleObj name="Equation" r:id="rId8" imgW="26822400" imgH="15240000" progId="Equation.DSMT4">
                  <p:embed/>
                  <p:pic>
                    <p:nvPicPr>
                      <p:cNvPr id="0" name="图片 4096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82417" y="1420901"/>
                        <a:ext cx="10096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07015" y="2106882"/>
          <a:ext cx="1009650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1" name="Equation" r:id="rId10" imgW="26822400" imgH="17373600" progId="Equation.DSMT4">
                  <p:embed/>
                </p:oleObj>
              </mc:Choice>
              <mc:Fallback>
                <p:oleObj name="Equation" r:id="rId10" imgW="26822400" imgH="17373600" progId="Equation.DSMT4">
                  <p:embed/>
                  <p:pic>
                    <p:nvPicPr>
                      <p:cNvPr id="0" name="图片 4096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07015" y="2106882"/>
                        <a:ext cx="1009650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3.(2017四川广元中考,15,★★☆)用如图所示的滑轮组在5 s内将重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=240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N的物体匀速向上提起3 m,拉力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=150 N,这个滑轮组的机械效率是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。如果忽略绳重和摩擦,动滑轮自重为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290" kern="0" spc="-13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9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202815"/>
            <a:ext cx="821055" cy="2315845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77129"/>
            <a:ext cx="8467200" cy="5000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所做的有用功为: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=240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m=720 J;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=2,则绳子自由端通过的距离: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m=6 m;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所做的总功为: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m=900 J;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这个滑轮组的机械效率: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忽略绳重和摩擦,则绳端的拉力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150 N-240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17815" y="4534851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4198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7815" y="4534851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52489" y="4563277"/>
          <a:ext cx="514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2" name="Equation" r:id="rId6" imgW="13716000" imgH="14630400" progId="Equation.DSMT4">
                  <p:embed/>
                </p:oleObj>
              </mc:Choice>
              <mc:Fallback>
                <p:oleObj name="Equation" r:id="rId6" imgW="13716000" imgH="14630400" progId="Equation.DSMT4">
                  <p:embed/>
                  <p:pic>
                    <p:nvPicPr>
                      <p:cNvPr id="0" name="图片 4198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52489" y="4563277"/>
                        <a:ext cx="5143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227217" y="5194508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3" name="Equation" r:id="rId8" imgW="4876800" imgH="14630400" progId="Equation.DSMT4">
                  <p:embed/>
                </p:oleObj>
              </mc:Choice>
              <mc:Fallback>
                <p:oleObj name="Equation" r:id="rId8" imgW="4876800" imgH="14630400" progId="Equation.DSMT4">
                  <p:embed/>
                  <p:pic>
                    <p:nvPicPr>
                      <p:cNvPr id="0" name="图片 4198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27217" y="5194508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80%　60</a:t>
            </a:r>
            <a:endParaRPr lang="zh-CN" altLang="en-US" dirty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4.(2018山东德州中考,23,★★☆)测量滑轮组的机械效率:</a:t>
            </a:r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00" y="1260000"/>
          <a:ext cx="7739998" cy="2437199"/>
        </p:xfrm>
        <a:graphic>
          <a:graphicData uri="http://schemas.openxmlformats.org/drawingml/2006/table">
            <a:tbl>
              <a:tblPr/>
              <a:tblGrid>
                <a:gridCol w="1105714"/>
                <a:gridCol w="3317142"/>
                <a:gridCol w="1105714"/>
                <a:gridCol w="2211428"/>
              </a:tblGrid>
              <a:tr h="24371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步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如图所示为测量某滑轮组机械效率的实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验装置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①实验时沿竖直方向匀速缓慢拉动弹簧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②分析表中数据可知:实验2是用图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    </a:t>
                      </a:r>
                      <a:b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    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做的实验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③实验3中的机械效率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　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装置图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5630" kern="0" spc="10646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3" descr="textimage4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0571" y="1446441"/>
            <a:ext cx="2067428" cy="1642867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39998" cy="3995997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1126800">
                <a:tc rowSpan="4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表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序号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钩码重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钩码上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升高度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绳端拉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绳端移动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距离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机械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效率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</a:p>
                  </a:txBody>
                  <a:tcPr marL="45720" marR="45720"/>
                </a:tc>
              </a:tr>
              <a:tr h="4715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74%</a:t>
                      </a:r>
                    </a:p>
                  </a:txBody>
                  <a:tcPr marL="45720" marR="45720"/>
                </a:tc>
              </a:tr>
              <a:tr h="4715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86%</a:t>
                      </a:r>
                    </a:p>
                  </a:txBody>
                  <a:tcPr marL="45720" marR="45720"/>
                </a:tc>
              </a:tr>
              <a:tr h="4715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14544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论</a:t>
                      </a:r>
                    </a:p>
                  </a:txBody>
                  <a:tcPr marL="45720" marR="45720"/>
                </a:tc>
                <a:tc gridSpan="6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通过比较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    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(填实验序号)两次实验数据得出结论:同一滑轮组提升重物时,物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重越大,滑轮组的机械效率越高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通过比较2、3两次实验数据可得出结论:不同滑轮组提升相同重物时,动滑轮越重,滑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轮组的机械效率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    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39998" cy="1126800"/>
        </p:xfrm>
        <a:graphic>
          <a:graphicData uri="http://schemas.openxmlformats.org/drawingml/2006/table">
            <a:tbl>
              <a:tblPr/>
              <a:tblGrid>
                <a:gridCol w="1105714"/>
                <a:gridCol w="6634284"/>
              </a:tblGrid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795" kern="0" spc="-219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实验过程中边拉动边读数,弹簧测力计示数不稳定,有同学认为应静止时读数。你认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为他的想法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    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(选填“正确”或“不正确”),因为他没有考虑到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    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对滑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轮组机械效率的影响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4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000" y="1383090"/>
            <a:ext cx="200024" cy="7334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72351"/>
            <a:ext cx="8467200" cy="5817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机械效率的实验探究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某同学“测量滑轮组的机械效率”的实验装置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如图12-3-2所示。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实验时把重7.2 N的物体吊在滑轮上,向上缓慢拉动弹簧测力计,测出物体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上升高度和绳端移动距离分别为0.1 m和0.3 m。图示弹簧测力计示数为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N,滑轮组机械效率为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%。如果用此滑轮组提升另一重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为10 N的物体,它的机械效率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(填“变大”、“变小”或“不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变”)。(不计绳重和摩擦)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30" kern="0" spc="86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7130" kern="0" spc="8694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图12-3-2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06" y="4841066"/>
            <a:ext cx="1615340" cy="1508161"/>
          </a:xfrm>
          <a:prstGeom prst="rect">
            <a:avLst/>
          </a:prstGeom>
        </p:spPr>
      </p:pic>
      <p:pic>
        <p:nvPicPr>
          <p:cNvPr id="4" name="图片 3" descr="PPT模板八年级-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05625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7195"/>
            <a:ext cx="8467200" cy="4839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分析表中数据可知,实验1是用图甲做的实验,实验2是用图乙做的实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验,实验3是用图丙做的实验;实验3中的机械效率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5" kern="0" spc="5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7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1、2两次实验使用的滑轮组相同,实验1中钩码重为4 N,机械效率为74%,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实验2中钩码重为8 N,机械效率为86%,比较1、2两次实验,可以得出结论: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同一滑轮组提升重物时,物重越大,滑轮组的机械效率越高。通过比较2、3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两次实验数据可得出结论:使用不同的滑轮组提升相同的重物时,动滑轮越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重,滑轮组的机械效率越低;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不能在弹簧测力计静止时读数,该同学的想法是不正确的,因为他没有考虑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到摩擦力对滑轮组机械效率的影响。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050661" y="2320273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5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4300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0661" y="2320273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99635" y="2346765"/>
          <a:ext cx="419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6" name="Equation" r:id="rId6" imgW="10972800" imgH="16154400" progId="Equation.DSMT4">
                  <p:embed/>
                </p:oleObj>
              </mc:Choice>
              <mc:Fallback>
                <p:oleObj name="Equation" r:id="rId6" imgW="10972800" imgH="16154400" progId="Equation.DSMT4">
                  <p:embed/>
                  <p:pic>
                    <p:nvPicPr>
                      <p:cNvPr id="0" name="图片 4301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99635" y="2346765"/>
                        <a:ext cx="4191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262884" y="2348699"/>
          <a:ext cx="1276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Equation" r:id="rId8" imgW="33832800" imgH="14630400" progId="Equation.DSMT4">
                  <p:embed/>
                </p:oleObj>
              </mc:Choice>
              <mc:Fallback>
                <p:oleObj name="Equation" r:id="rId8" imgW="33832800" imgH="14630400" progId="Equation.DSMT4">
                  <p:embed/>
                  <p:pic>
                    <p:nvPicPr>
                      <p:cNvPr id="0" name="图片 4301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62884" y="2348699"/>
                        <a:ext cx="1276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乙　80%　1、2　越低　不正确　摩擦力</a:t>
            </a:r>
            <a:endParaRPr lang="zh-CN" altLang="en-US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5.(2018江苏南通中考,15,★★☆)小华用图示装置探究滑轮组的机械效率,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实验数据记录如下: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320" kern="0" spc="-79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4681897"/>
            <a:ext cx="8467200" cy="2273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(1)实验中应竖直向上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拉动弹簧测力计,绳端移动距离为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(2)第3次实验的机械效率为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%。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(3)分析数据可知,提高同一滑轮组的机械效率,可以采取的措施是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endParaRPr lang="en-US" altLang="zh-CN" sz="2010" u="sng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;小华所用动滑轮的重一定小于</a:t>
            </a:r>
            <a:r>
              <a:rPr lang="zh-CN" altLang="en-US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20000" y="2795497"/>
          <a:ext cx="7740000" cy="18864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物重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物体上升高度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拉力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机械效率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66.7%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71.4%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5" descr="textimage4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8845" y="1417955"/>
            <a:ext cx="548640" cy="1296035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8633"/>
            <a:ext cx="8467200" cy="31410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(1)实验中应该匀速竖直向上拉动弹簧测力计,以保证拉力大小恒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定;由图可知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=3,因此绳端移动距离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0.10 m=0.3 m;(2)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590" kern="0" spc="6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100%=80%;(3)根据三次实验记录可得,提高同一滑轮组的机械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效率,可以采取的措施是增加物重;当物体越重时,对滑轮的压力越大,摩擦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力越大,所以第一次实验受摩擦力的影响最小,若不考虑摩擦,此时滑轮的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重力为: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N-2 N=1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58825" y="2362269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9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4403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58825" y="2362269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07799" y="2390695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0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4403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07799" y="2390695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0034" y="3082134"/>
          <a:ext cx="11525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Equation" r:id="rId8" imgW="30480000" imgH="14630400" progId="Equation.DSMT4">
                  <p:embed/>
                </p:oleObj>
              </mc:Choice>
              <mc:Fallback>
                <p:oleObj name="Equation" r:id="rId8" imgW="30480000" imgH="14630400" progId="Equation.DSMT4">
                  <p:embed/>
                  <p:pic>
                    <p:nvPicPr>
                      <p:cNvPr id="0" name="图片 4403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0034" y="3082134"/>
                        <a:ext cx="11525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1222796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(1)匀速　0.3　(2)80　(3)增加物重　1</a:t>
            </a:r>
            <a:endParaRPr lang="zh-CN" altLang="en-US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1755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6.[2018山东青岛中考,17(3),★★☆]工人利用如图所示的滑轮组匀速提升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重600 N的货物,绳子自由端被竖直拉上6 m,额外功为300 J。求滑轮组的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410" kern="0" spc="-115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4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185035"/>
            <a:ext cx="459105" cy="12700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3420269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80%</a:t>
            </a:r>
            <a:endParaRPr lang="zh-CN" altLang="en-US" dirty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762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由题图知,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可得,货物被提升的高度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m,则所做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m=1 200 J;拉力所做的总功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额外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J+300 J=1 500 J;则滑轮组的机械效率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7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03417" y="803781"/>
          <a:ext cx="2000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4" name="Equation" r:id="rId4" imgW="5181600" imgH="14630400" progId="Equation.DSMT4">
                  <p:embed/>
                </p:oleObj>
              </mc:Choice>
              <mc:Fallback>
                <p:oleObj name="Equation" r:id="rId4" imgW="5181600" imgH="14630400" progId="Equation.DSMT4">
                  <p:embed/>
                  <p:pic>
                    <p:nvPicPr>
                      <p:cNvPr id="0" name="图片 4505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03417" y="803781"/>
                        <a:ext cx="2000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47591" y="803781"/>
          <a:ext cx="3714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5" name="Equation" r:id="rId6" imgW="9753600" imgH="14630400" progId="Equation.DSMT4">
                  <p:embed/>
                </p:oleObj>
              </mc:Choice>
              <mc:Fallback>
                <p:oleObj name="Equation" r:id="rId6" imgW="9753600" imgH="14630400" progId="Equation.DSMT4">
                  <p:embed/>
                  <p:pic>
                    <p:nvPicPr>
                      <p:cNvPr id="0" name="图片 4505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47591" y="803781"/>
                        <a:ext cx="3714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81735" y="1921762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6" name="Equation" r:id="rId8" imgW="13411200" imgH="17068800" progId="Equation.DSMT4">
                  <p:embed/>
                </p:oleObj>
              </mc:Choice>
              <mc:Fallback>
                <p:oleObj name="Equation" r:id="rId8" imgW="13411200" imgH="17068800" progId="Equation.DSMT4">
                  <p:embed/>
                  <p:pic>
                    <p:nvPicPr>
                      <p:cNvPr id="0" name="图片 4505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81735" y="1921762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30710" y="1950188"/>
          <a:ext cx="66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Equation" r:id="rId10" imgW="17678400" imgH="14630400" progId="Equation.DSMT4">
                  <p:embed/>
                </p:oleObj>
              </mc:Choice>
              <mc:Fallback>
                <p:oleObj name="Equation" r:id="rId10" imgW="17678400" imgH="14630400" progId="Equation.DSMT4">
                  <p:embed/>
                  <p:pic>
                    <p:nvPicPr>
                      <p:cNvPr id="0" name="图片 4506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30710" y="1950188"/>
                        <a:ext cx="666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1.(2017黑龙江鹤岗绥滨中学模拟)如图12-3-17所示两小儿之辩,关于机械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省力、省功以及机械效率的辩论,你支持哪一方的说法?不支持另外一方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的原因是什么?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75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4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1" y="2574751"/>
            <a:ext cx="4317752" cy="3189690"/>
          </a:xfrm>
          <a:prstGeom prst="rect">
            <a:avLst/>
          </a:prstGeom>
        </p:spPr>
      </p:pic>
      <p:pic>
        <p:nvPicPr>
          <p:cNvPr id="4" name="图片 3" descr="PPT模板八年级-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05625"/>
            <a:ext cx="4236729" cy="493777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00034" y="5777723"/>
            <a:ext cx="8467200" cy="4635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图12-3-17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支持乙的说法。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原因:(1)使用任何机械都不能省功;(2)使用机械要多做额外功,效率更低。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甲的说法是错误的,不支持甲。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205823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正确解答本题需要从题干中获取有效信息,对物理观念、科学思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维、科学探究等素养进行了综合考查。使用任何机械都不能省功,同时因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为要多做一些额外功,使用机械比直接做功时,机械效率会更低一些。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2.(独家原创试题)小红同学从电视中看到货物是通过斜面传送带运上飞机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的。她想:斜面的机械效率与斜面的倾斜程度有关,那么“斜面的机械效率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与斜面的粗糙程度”是否有关呢?小红决定通过实验进行探究,她到学校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实验室找来了量程足够大的弹簧测力计、米尺、长木板、木块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和各侧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面粗糙程度相同带有挂钩的长方体木块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。接下来请你帮她一起完成实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验: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180" kern="0" spc="2399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4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1" y="3422476"/>
            <a:ext cx="3246182" cy="222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4414" y="5849161"/>
            <a:ext cx="114646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205"/>
              </a:spcBef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图12-3-18</a:t>
            </a:r>
            <a:endParaRPr lang="zh-CN" altLang="en-US" dirty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(1)请根据你所学的知识猜想斜面的机械效率与斜面的粗糙程度有何关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系?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说出你做出该猜想的理由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(2)设计实验验证你的猜想,还需要增加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(填一器材名称)。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(3)请简要写出你的实验方法。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8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(1)斜面越粗糙,机械效率越低(或斜面越光滑,机械效率越高)　因为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将同一物体提升到同一高度时有用功相同,斜面越粗糙(或光滑),摩擦力越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大(或小),额外功越多(或少),所以机械效率越低(或高)　(2)长毛巾(报纸或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玻璃等能改变粗糙程度的物体均可)　(3)实验方法:用木块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将长木板一端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垫高做成一个斜面,用米尺量出斜面的高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、长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,然后用弹簧测力计测出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;用弹簧测力计沿平行于长木板的方向将木块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匀速地拉到长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木板的顶端,记下弹簧测力计的示数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,再用同样的方法将木块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沿铺有长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毛巾(报纸或玻璃等能改变粗糙程度的物体)的斜面拉到顶端,记下弹簧测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力计的示数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;由公式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算出两次的机械效率后做出比较。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53896" y="4551151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4608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3896" y="4551151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02871" y="4579577"/>
          <a:ext cx="3524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Equation" r:id="rId6" imgW="9448800" imgH="14630400" progId="Equation.DSMT4">
                  <p:embed/>
                </p:oleObj>
              </mc:Choice>
              <mc:Fallback>
                <p:oleObj name="Equation" r:id="rId6" imgW="9448800" imgH="14630400" progId="Equation.DSMT4">
                  <p:embed/>
                  <p:pic>
                    <p:nvPicPr>
                      <p:cNvPr id="0" name="图片 4608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02871" y="4579577"/>
                        <a:ext cx="3524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05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由图可知:弹簧测力计的分度值为0.5 N,示数为3 N,承担物重的绳子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段数为3。滑轮组的机械效率为: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64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=80%;不计绳重和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摩擦,滑轮组的机械效率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10" kern="0" spc="1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2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65" kern="0" spc="47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65" kern="0" spc="30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,由公式可知,物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体重力变大,滑轮组的机械效率将变大。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39429" y="1294807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39429" y="1294807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74103" y="1323233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74103" y="1323233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361152" y="1323233"/>
          <a:ext cx="11334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8" imgW="29870400" imgH="14630400" progId="Equation.DSMT4">
                  <p:embed/>
                </p:oleObj>
              </mc:Choice>
              <mc:Fallback>
                <p:oleObj name="Equation" r:id="rId8" imgW="29870400" imgH="146304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61152" y="1323233"/>
                        <a:ext cx="11334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37715" y="2018332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10" imgW="10363200" imgH="17068800" progId="Equation.DSMT4">
                  <p:embed/>
                </p:oleObj>
              </mc:Choice>
              <mc:Fallback>
                <p:oleObj name="Equation" r:id="rId10" imgW="10363200" imgH="17068800" progId="Equation.DSMT4">
                  <p:embed/>
                  <p:pic>
                    <p:nvPicPr>
                      <p:cNvPr id="0" name="图片 307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37715" y="2018332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72389" y="2018035"/>
          <a:ext cx="9144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2" imgW="24079200" imgH="17373600" progId="Equation.DSMT4">
                  <p:embed/>
                </p:oleObj>
              </mc:Choice>
              <mc:Fallback>
                <p:oleObj name="Equation" r:id="rId12" imgW="24079200" imgH="17373600" progId="Equation.DSMT4">
                  <p:embed/>
                  <p:pic>
                    <p:nvPicPr>
                      <p:cNvPr id="0" name="图片 307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72389" y="2018035"/>
                        <a:ext cx="91440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30939" y="2036229"/>
          <a:ext cx="9715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4" imgW="25603200" imgH="16764000" progId="Equation.DSMT4">
                  <p:embed/>
                </p:oleObj>
              </mc:Choice>
              <mc:Fallback>
                <p:oleObj name="Equation" r:id="rId14" imgW="25603200" imgH="16764000" progId="Equation.DSMT4">
                  <p:embed/>
                  <p:pic>
                    <p:nvPicPr>
                      <p:cNvPr id="0" name="图片 307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30939" y="2036229"/>
                        <a:ext cx="971550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146638" y="2036229"/>
          <a:ext cx="7524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16" imgW="19812000" imgH="16764000" progId="Equation.DSMT4">
                  <p:embed/>
                </p:oleObj>
              </mc:Choice>
              <mc:Fallback>
                <p:oleObj name="Equation" r:id="rId16" imgW="19812000" imgH="16764000" progId="Equation.DSMT4">
                  <p:embed/>
                  <p:pic>
                    <p:nvPicPr>
                      <p:cNvPr id="0" name="图片 3079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46638" y="2036229"/>
                        <a:ext cx="7524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00034" y="320595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3　80　变大</a:t>
            </a:r>
            <a:endParaRPr lang="zh-CN" altLang="en-US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本题从生活中常见的现象为切入点,进而转化成物理模型进行探究,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体现了“从生活走向物理,从物理走向生活”的理念,考查了物理观念、科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学思维、科学探究能力等素养。 解析内容详见答案。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1.(2017北京石景山二模)实验桌上有带横杆的铁架台、刻度尺、弹簧测力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计、细绳,另外还有钩码一盒,质量不等的滑轮3个,滑轮与轴之间的摩擦很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小,可忽略不计。请选用上述实验器材证明:动滑轮越重,动滑轮的机械效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率越低。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(1)写出实验步骤;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(2)画出实验数据记录表格。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(1)实验步骤: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①用调好的弹簧测力计分别测出一个钩码、一个动滑轮所受的重力,分别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表示。如图所示组装实验器材,用弹簧测力计竖直向上匀速拉绳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子自由端,绳子自由端所受拉力用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表示,绳子自由端移动的距离用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钩码上升的高度用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表示。用弹簧测力计测出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大小,用刻度尺分别测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。并把测量数据记录在表格中。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30" kern="0" spc="15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6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②用弹簧测力计分别测出另外两个动滑轮所受重力,保证所挂钩码不变且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提升高度不变,再做两次实验,每次实验均更换动滑轮,仿照步骤①分别测</a:t>
            </a:r>
            <a:endParaRPr lang="zh-CN" altLang="en-US" dirty="0"/>
          </a:p>
        </p:txBody>
      </p:sp>
      <p:pic>
        <p:nvPicPr>
          <p:cNvPr id="3" name="图片 3" descr="textimage4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3359" y="3580519"/>
            <a:ext cx="1039801" cy="1765869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6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量对应的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,并把测量数据记录在表格中。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③利用公式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计算动滑轮的机械效率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,并将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值记录在表格中。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(2)实验数据记录表:</a:t>
            </a:r>
            <a:endParaRPr lang="zh-CN" altLang="en-US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2335875"/>
          <a:ext cx="7740000" cy="1886400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动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4" name="对象 4"/>
          <p:cNvGraphicFramePr>
            <a:graphicFrameLocks noChangeAspect="1"/>
          </p:cNvGraphicFramePr>
          <p:nvPr/>
        </p:nvGraphicFramePr>
        <p:xfrm>
          <a:off x="2095815" y="1294807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4710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95815" y="1294807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5"/>
          <p:cNvGraphicFramePr>
            <a:graphicFrameLocks noChangeAspect="1"/>
          </p:cNvGraphicFramePr>
          <p:nvPr/>
        </p:nvGraphicFramePr>
        <p:xfrm>
          <a:off x="2630489" y="1323233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4710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0489" y="1323233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本题主要考查了制订方案的科学探究能力。要证明动滑轮的机械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效率与动滑轮的重力有关,需要控制所提升物体重力相同,上升的高度相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同,改变动滑轮的重力,然后计算出每一次的机械效率的大小,进行比较得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出实验结论。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2.(2018青海模拟)用如图所示的实验装置测量杠杆的机械效率。实验时,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竖直向上匀速拉动弹簧测力计,使挂在较长杠杆下面的钩码缓缓上升。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790" kern="0" spc="294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1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(1)实验中,将杠杆拉至图中虚线位置,测力计的示数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(如图)为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钩码总重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为1.0 N,钩码上升高度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为0.1 m,测力计沿竖直方向移动的距离</a:t>
            </a:r>
            <a:endParaRPr lang="zh-CN" altLang="en-US"/>
          </a:p>
        </p:txBody>
      </p:sp>
      <p:pic>
        <p:nvPicPr>
          <p:cNvPr id="3" name="图片 3" descr="textimage4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39" y="2205032"/>
            <a:ext cx="4698120" cy="3270739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419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 0.3 m,则杠杆的机械效率为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%。请写出使用该杠杆做额外功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的一个原因: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(2)为了进一步研究杠杆的机械效率与哪些因素有关,一位同学用该实验装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置,先后将钩码挂在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两点,测量并计算得到如表所示的两组数据: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4650768"/>
            <a:ext cx="8467200" cy="1854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根据表中数据,能否得出“杠杆的机械效率与所挂钩码的重量有关,钩码越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重其效率越高”的结论?答: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请简要说出两条理由:①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                                                                                  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                                                                                                                       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2580768"/>
          <a:ext cx="7739998" cy="20700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次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悬挂点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钩码总重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钩码上升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拉力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测力计竖直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移动距离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机械效率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/%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71.4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83.3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77261"/>
            <a:ext cx="8467200" cy="3446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正确解答本题需要从“图表”中获取有效信息,利用数学知识加以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计算,然后“基于证据得出结论”。本题对物理观念、科学思维、科学探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究等素养进行了综合考查。(1)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65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66.7%;利用杠杆做功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时产生的额外功受杠杆自重和杠杆与轴之间摩擦的影响。(2)要研究物重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对机械效率的影响,应控制除物重以外其他因素不变。可是表中数据是钩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码挂在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两点时得到的,而且仅凭一次实验对比得到的结论具有偶然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83048" y="3248967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4812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83048" y="3248967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717723" y="3277393"/>
          <a:ext cx="11525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Equation" r:id="rId6" imgW="30480000" imgH="14630400" progId="Equation.DSMT4">
                  <p:embed/>
                </p:oleObj>
              </mc:Choice>
              <mc:Fallback>
                <p:oleObj name="Equation" r:id="rId6" imgW="30480000" imgH="14630400" progId="Equation.DSMT4">
                  <p:embed/>
                  <p:pic>
                    <p:nvPicPr>
                      <p:cNvPr id="0" name="图片 4813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17723" y="3277393"/>
                        <a:ext cx="11525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919939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(1)0.5　66.7　使用杠杆时需要克服杠杆自重(或摩擦力)做功　(2)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不能　①两次实验时钩码没有挂在同一位置　②仅根据一次对比实验所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得结论是不可靠的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0525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解答此类问题,可从以下几个方面入手:(1)分析滑轮组的绕绳情况,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明确承担物重的绳子段数;(2)分析清楚有用功、额外功和总功,利用公式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等进行计算;(3)明白影响滑轮组机械效率的因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素有物重、动滑轮重、绳重和摩擦。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65393" y="1759999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65393" y="1759999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机械效率的相关计算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(2018辽宁沈阳期末)某施工现场用小型载重汽车向高处工地运送砂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石,将质量为5 000 kg的砂石从坡底运送到10 m高的坡顶,用时20 s。汽车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的输出功率是100 kW。(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求:(1)汽车运送砂石所做的有用功;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(2)汽车运送砂石的效率。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9660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(1)砂石的重力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=5 000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N,汽车运送砂石所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m=5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(2)汽车所做的总功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W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s=2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J,汽车运送砂石的效率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60" kern="0" spc="34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100%=25%。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4149" y="2225191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149" y="2225191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18823" y="2213955"/>
          <a:ext cx="771525" cy="590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6" imgW="20421600" imgH="15544800" progId="Equation.DSMT4">
                  <p:embed/>
                </p:oleObj>
              </mc:Choice>
              <mc:Fallback>
                <p:oleObj name="Equation" r:id="rId6" imgW="20421600" imgH="155448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8823" y="2213955"/>
                        <a:ext cx="771525" cy="5905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00034" y="3063079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　(2)25%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809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往车上装重物时,常常用长木板搭个斜面,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把重物沿斜面推上去,如图12-3-3所示,工人用3 m长的斜面,把120 kg的重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物提高1 m,假设斜面很光滑,则需要施加的推力为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,若实际用力为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500 N,斜面的机械效率为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,重物受到的摩擦力为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55" kern="0" spc="217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图12-3-3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87" y="3348656"/>
            <a:ext cx="3533799" cy="220110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2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斜面很光滑,故利用功的原理得,人做的有用功等于用斜面所做的总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m=1 200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=1 200 J,解得: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6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若实际用力为500 N,人所做的总功: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m=1 500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斜面的机械效率: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3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9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83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25086" y="2199357"/>
          <a:ext cx="6667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4" imgW="17678400" imgH="14630400" progId="Equation.DSMT4">
                  <p:embed/>
                </p:oleObj>
              </mc:Choice>
              <mc:Fallback>
                <p:oleObj name="Equation" r:id="rId4" imgW="17678400" imgH="14630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5086" y="2199357"/>
                        <a:ext cx="6667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78029" y="3749922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6" imgW="10363200" imgH="17068800" progId="Equation.DSMT4">
                  <p:embed/>
                </p:oleObj>
              </mc:Choice>
              <mc:Fallback>
                <p:oleObj name="Equation" r:id="rId6" imgW="10363200" imgH="170688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78029" y="3749922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12703" y="3778348"/>
          <a:ext cx="7239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8" imgW="19202400" imgH="14630400" progId="Equation.DSMT4">
                  <p:embed/>
                </p:oleObj>
              </mc:Choice>
              <mc:Fallback>
                <p:oleObj name="Equation" r:id="rId8" imgW="19202400" imgH="14630400" progId="Equation.DSMT4">
                  <p:embed/>
                  <p:pic>
                    <p:nvPicPr>
                      <p:cNvPr id="0" name="图片 61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12703" y="3778348"/>
                        <a:ext cx="7239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039191" y="4409579"/>
          <a:ext cx="7048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10" imgW="18592800" imgH="14630400" progId="Equation.DSMT4">
                  <p:embed/>
                </p:oleObj>
              </mc:Choice>
              <mc:Fallback>
                <p:oleObj name="Equation" r:id="rId10" imgW="18592800" imgH="14630400" progId="Equation.DSMT4">
                  <p:embed/>
                  <p:pic>
                    <p:nvPicPr>
                      <p:cNvPr id="0" name="图片 614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39191" y="4409579"/>
                        <a:ext cx="7048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888190" y="4409579"/>
          <a:ext cx="13906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12" imgW="36880800" imgH="14630400" progId="Equation.DSMT4">
                  <p:embed/>
                </p:oleObj>
              </mc:Choice>
              <mc:Fallback>
                <p:oleObj name="Equation" r:id="rId12" imgW="36880800" imgH="14630400" progId="Equation.DSMT4">
                  <p:embed/>
                  <p:pic>
                    <p:nvPicPr>
                      <p:cNvPr id="0" name="图片 614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88190" y="4409579"/>
                        <a:ext cx="13906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357158" y="499190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400 N　80%　100 N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解答此类问题的关键有两个:①对于理想斜面(不计摩擦),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=100%,实际生活中机械的效率不可能为100%;对于非理想斜面(考虑摩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&lt;100%。②对于非理想斜面,额外功就是克服摩擦力做的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596" y="1705757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素养呈现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本章知识广泛应用于生活、生产中,且与前面所学“力学”知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识结合紧密,故本章对物理观念、科学探究、科学思维、科学态度与责任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的综合考查更为突出。</a:t>
            </a:r>
            <a:endParaRPr lang="zh-CN" altLang="en-US" dirty="0"/>
          </a:p>
        </p:txBody>
      </p:sp>
      <p:pic>
        <p:nvPicPr>
          <p:cNvPr id="3" name="图片 2" descr="PPT模板八年级-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991377"/>
            <a:ext cx="4245873" cy="411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76800" y="1920071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有用功和额外功</a:t>
            </a:r>
            <a:endParaRPr lang="zh-CN" altLang="en-US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2580768"/>
          <a:ext cx="7740000" cy="3524399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名称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概念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符号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公式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实例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有用功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对人有用的功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从井中打水时提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水所做的功</a:t>
                      </a:r>
                    </a:p>
                  </a:txBody>
                  <a:tcPr marL="45720" marR="45720"/>
                </a:tc>
              </a:tr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额外功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对人没用但又不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得不做的功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额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从井中打水时提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水桶和绳子所做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的功</a:t>
                      </a:r>
                    </a:p>
                  </a:txBody>
                  <a:tcPr marL="45720" marR="45720"/>
                </a:tc>
              </a:tr>
              <a:tr h="11267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总功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有用功与额外功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之和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总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有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额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从井中打水时手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对绳的拉力所做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的功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3" descr="PPT模板八年级-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777063"/>
            <a:ext cx="1048514" cy="539497"/>
          </a:xfrm>
          <a:prstGeom prst="rect">
            <a:avLst/>
          </a:prstGeom>
        </p:spPr>
      </p:pic>
      <p:pic>
        <p:nvPicPr>
          <p:cNvPr id="5" name="图片 4" descr="PPT模板八年级-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713" y="1420005"/>
            <a:ext cx="4276353" cy="399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64559"/>
            <a:ext cx="8467200" cy="4127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(2019四川成都简阳模拟)如图12-3-4所示装置中,轻质杠杆支点为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通过轻质细线悬于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点,当柱形薄壁容器中没有液体时,物体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挂于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点,杠杆在水平位置平衡;当往容器中加入质量为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的水时,为使杠杆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在水平位置平衡,物体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应悬于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为均匀实心正方体,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的边长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。连接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的细线长为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的下表面到容器底的距离也为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,柱形容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器底面积为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。已知: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cm,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两点间的距离为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cm;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三个物体的重为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=0.016 N、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=0.128 N、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=0.04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=44 g;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N/kg。杠杆重力对平衡的影响忽略不计,细线重力忽略不计,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物体不吸水。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919939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典例剖析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10" kern="0" spc="201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8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图12-3-4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两点间的距离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是多少?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两点间的距离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是多少?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(3)如果剪断物体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上方的细线,往容器中加水,直到容器中水的质量为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 g,则物体处于平衡状态后,水对物体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上表面的压力是多少?</a:t>
            </a:r>
            <a:endParaRPr lang="zh-CN" altLang="en-US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09" y="1222520"/>
            <a:ext cx="3616581" cy="30494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(1)当柱形薄壁容器中没有液体时,物体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悬挂于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点,杠杆在水平位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置平衡;由杠杆的平衡条件得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两点间的距离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218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73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60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=14.4 cm。(2)当往容器中加入质量为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的水时,加入的水的体积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85" kern="0" spc="-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15" kern="0" spc="27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=44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,从容器底到物体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=16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cm =32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的下方向上的水的体积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=44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-32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物体的底面积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=(2 cm)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若水刚好浸没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的下方向上的水的体积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=(16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cm=24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&gt;12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没有浸没在水中,则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物体进入水的深度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12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720" kern="0" spc="695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cm;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gS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0.01 m=0.04 N;所以此时对杠杆的拉力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=0.016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831713" y="1284687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4" imgW="17068800" imgH="17068800" progId="Equation.DSMT4">
                  <p:embed/>
                </p:oleObj>
              </mc:Choice>
              <mc:Fallback>
                <p:oleObj name="Equation" r:id="rId4" imgW="17068800" imgH="1706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31713" y="1284687"/>
                        <a:ext cx="6477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4149" y="2002786"/>
          <a:ext cx="13049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6" imgW="34442400" imgH="17068800" progId="Equation.DSMT4">
                  <p:embed/>
                </p:oleObj>
              </mc:Choice>
              <mc:Fallback>
                <p:oleObj name="Equation" r:id="rId6" imgW="34442400" imgH="1706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4149" y="2002786"/>
                        <a:ext cx="13049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33223" y="2041333"/>
          <a:ext cx="23526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8" imgW="62179200" imgH="14630400" progId="Equation.DSMT4">
                  <p:embed/>
                </p:oleObj>
              </mc:Choice>
              <mc:Fallback>
                <p:oleObj name="Equation" r:id="rId8" imgW="62179200" imgH="146304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33223" y="2041333"/>
                        <a:ext cx="23526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33141" y="2743476"/>
          <a:ext cx="352424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10" imgW="9448800" imgH="16764000" progId="Equation.DSMT4">
                  <p:embed/>
                </p:oleObj>
              </mc:Choice>
              <mc:Fallback>
                <p:oleObj name="Equation" r:id="rId10" imgW="9448800" imgH="167640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33141" y="2743476"/>
                        <a:ext cx="352424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329715" y="2752741"/>
          <a:ext cx="695324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Equation" r:id="rId12" imgW="18288000" imgH="15849600" progId="Equation.DSMT4">
                  <p:embed/>
                </p:oleObj>
              </mc:Choice>
              <mc:Fallback>
                <p:oleObj name="Equation" r:id="rId12" imgW="18288000" imgH="15849600" progId="Equation.DSMT4">
                  <p:embed/>
                  <p:pic>
                    <p:nvPicPr>
                      <p:cNvPr id="0" name="图片 717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29715" y="2752741"/>
                        <a:ext cx="695324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916019" y="4840354"/>
          <a:ext cx="514349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Equation" r:id="rId14" imgW="13716000" imgH="16154400" progId="Equation.DSMT4">
                  <p:embed/>
                </p:oleObj>
              </mc:Choice>
              <mc:Fallback>
                <p:oleObj name="Equation" r:id="rId14" imgW="13716000" imgH="16154400" progId="Equation.DSMT4">
                  <p:embed/>
                  <p:pic>
                    <p:nvPicPr>
                      <p:cNvPr id="0" name="图片 717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16019" y="4840354"/>
                        <a:ext cx="514349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5507236"/>
          <a:ext cx="12287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16" imgW="32613600" imgH="15544800" progId="Equation.DSMT4">
                  <p:embed/>
                </p:oleObj>
              </mc:Choice>
              <mc:Fallback>
                <p:oleObj name="Equation" r:id="rId16" imgW="32613600" imgH="15544800" progId="Equation.DSMT4">
                  <p:embed/>
                  <p:pic>
                    <p:nvPicPr>
                      <p:cNvPr id="0" name="图片 7175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0000" y="5507236"/>
                        <a:ext cx="122872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N+0.128 N-0.04 N=0.104 N,由杠杆的平衡条件得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OQ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060" kern="0" spc="204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35" kern="0" spc="76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=10.4 cm,则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两点间的距离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=14.4 cm-10.4 cm=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cm。(3)剪断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上方的细线,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通过细线相连,是一个整体。往容器中加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水足够多时,假设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物体都浸没,则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b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[(0.02 m)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+(0.02 m)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]=0.16 N&gt;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=0.144 N;所以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整体处于漂浮状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(0.02 m)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=0.08 N&lt;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=0.128 N,所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以最后的状态是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部分体积露出水面,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浸没在水中,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3090" kern="0" spc="7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40" kern="0" spc="147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-(0.02 m)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=6.4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-6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浸入水的深度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60" kern="0" spc="4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35" kern="0" spc="62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=0.016 m=1.6 cm,物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上表面所处的深度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=1.6 cm+2 cm=3.6 cm=0.036 m,下表面所处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846740" y="818825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4" imgW="17068800" imgH="17068800" progId="Equation.DSMT4">
                  <p:embed/>
                </p:oleObj>
              </mc:Choice>
              <mc:Fallback>
                <p:oleObj name="Equation" r:id="rId4" imgW="17068800" imgH="170688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46740" y="818825"/>
                        <a:ext cx="647700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4149" y="1526695"/>
          <a:ext cx="13144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6" imgW="34747200" imgH="14630400" progId="Equation.DSMT4">
                  <p:embed/>
                </p:oleObj>
              </mc:Choice>
              <mc:Fallback>
                <p:oleObj name="Equation" r:id="rId6" imgW="34747200" imgH="14630400" progId="Equation.DSMT4">
                  <p:embed/>
                  <p:pic>
                    <p:nvPicPr>
                      <p:cNvPr id="0" name="图片 819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4149" y="1526695"/>
                        <a:ext cx="13144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4519592"/>
          <a:ext cx="485774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8" imgW="12801600" imgH="17373600" progId="Equation.DSMT4">
                  <p:embed/>
                </p:oleObj>
              </mc:Choice>
              <mc:Fallback>
                <p:oleObj name="Equation" r:id="rId8" imgW="12801600" imgH="17373600" progId="Equation.DSMT4">
                  <p:embed/>
                  <p:pic>
                    <p:nvPicPr>
                      <p:cNvPr id="0" name="图片 819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0000" y="4519592"/>
                        <a:ext cx="485774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69924" y="4546730"/>
          <a:ext cx="22383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10" imgW="59131200" imgH="15849600" progId="Equation.DSMT4">
                  <p:embed/>
                </p:oleObj>
              </mc:Choice>
              <mc:Fallback>
                <p:oleObj name="Equation" r:id="rId10" imgW="59131200" imgH="15849600" progId="Equation.DSMT4">
                  <p:embed/>
                  <p:pic>
                    <p:nvPicPr>
                      <p:cNvPr id="0" name="图片 819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69924" y="4546730"/>
                        <a:ext cx="223837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719144" y="5250724"/>
          <a:ext cx="428625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12" imgW="11277600" imgH="16459200" progId="Equation.DSMT4">
                  <p:embed/>
                </p:oleObj>
              </mc:Choice>
              <mc:Fallback>
                <p:oleObj name="Equation" r:id="rId12" imgW="11277600" imgH="16459200" progId="Equation.DSMT4">
                  <p:embed/>
                  <p:pic>
                    <p:nvPicPr>
                      <p:cNvPr id="0" name="图片 819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19144" y="5250724"/>
                        <a:ext cx="428625" cy="6191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291919" y="5217557"/>
          <a:ext cx="11525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14" imgW="30480000" imgH="15544800" progId="Equation.DSMT4">
                  <p:embed/>
                </p:oleObj>
              </mc:Choice>
              <mc:Fallback>
                <p:oleObj name="Equation" r:id="rId14" imgW="30480000" imgH="15544800" progId="Equation.DSMT4">
                  <p:embed/>
                  <p:pic>
                    <p:nvPicPr>
                      <p:cNvPr id="0" name="图片 819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91919" y="5217557"/>
                        <a:ext cx="1152525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的深度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=0.036 m+0.02 m=0.056 m,满足上述条件至少要倒入水的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(16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0.056 m-1.44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=75.2 g&lt;120 g,所以倒入的水足以满足上述情况,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上表面受到的压强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0.036 m=360 Pa,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上表面受到的压力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=360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=0.144 N。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3134517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(1)14.4 cm　(2)4 cm　(3)0.144 N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428596" y="3706021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素养解读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本题以实验装置为切入点,综合考查了杠杆、压强、浮力、密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度等物理知识,解答问题的关键是做好物理模型的受力分析,在考查科学思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维基础上突出了对物理观念的考查。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61834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有用功和额外功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1.请阅读,然后回答问题: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“有用功指对人们有利用价值的功,如简单机械提升重物所做的功就是人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们需要的。额外功指对人们既无利用价值而又不得不做的功,如使用简单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机械时克服机械间的摩擦和机械自重所做的功就是人们不需要的、没有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利用价值而又不得不做的功。”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图12-3-1是小金同学用三种不同方法把沙子运上三楼。表中的数据是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人、沙子、桶、滑轮、装沙子的口袋的重力。</a:t>
            </a:r>
            <a:endParaRPr lang="zh-CN" altLang="en-US" dirty="0"/>
          </a:p>
        </p:txBody>
      </p:sp>
      <p:pic>
        <p:nvPicPr>
          <p:cNvPr id="3" name="图片 2" descr="PPT模板八年级-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705625"/>
            <a:ext cx="1024130" cy="539497"/>
          </a:xfrm>
          <a:prstGeom prst="rect">
            <a:avLst/>
          </a:prstGeom>
        </p:spPr>
      </p:pic>
      <p:pic>
        <p:nvPicPr>
          <p:cNvPr id="4" name="图片 3" descr="PPT模板八年级-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562881"/>
            <a:ext cx="4245873" cy="4419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67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81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图12-3-1</a:t>
            </a:r>
            <a:endParaRPr lang="zh-CN" altLang="en-US"/>
          </a:p>
        </p:txBody>
      </p:sp>
      <p:pic>
        <p:nvPicPr>
          <p:cNvPr id="3" name="图片 3" descr="textimage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061" y="1290286"/>
            <a:ext cx="4582451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235800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小金重力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500牛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沙子重力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100牛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桶重力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20牛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滑轮重力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10牛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口袋重力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5牛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根据图中的信息和表格中数据,请判断: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(1)小金同学用三种方法把沙子运上三楼,其中方法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(选填“一”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“二”或“三”)所做的额外功最多。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(2)小金同学把沙子运上三楼,所做的有用功为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焦。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0034" y="2277261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(1)小金同学的三种运沙子的方法中,将沙子提升的高度相同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m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2=6 m。方法一:提升沙子的同时将人和桶提升,对人和桶做的额外功</a:t>
            </a:r>
            <a:r>
              <a:rPr lang="zh-CN" altLang="en-US" sz="1775" kern="0" spc="12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桶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=(500 N+20 N)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m=3 120 J;方法二:提升沙子的同时将动滑轮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和桶提升,对动滑轮和桶做的额外功</a:t>
            </a:r>
            <a:r>
              <a:rPr lang="zh-CN" altLang="en-US" sz="1775" kern="0" spc="13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桶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=(10 N+20 N)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m=180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J;方法三:提升沙子的同时将口袋提升,对口袋做的额外功</a:t>
            </a:r>
            <a:r>
              <a:rPr lang="zh-CN" altLang="en-US" sz="1775" kern="0" spc="13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口袋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m=30 J;可见方法一做的额外功最多;(2)小金同学把沙子运上三楼,所做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的有用功: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沙子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m=600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001024" y="2820192"/>
          <a:ext cx="3810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Equation" r:id="rId4" imgW="10058400" imgH="8229600" progId="Equation.DSMT4">
                  <p:embed/>
                </p:oleObj>
              </mc:Choice>
              <mc:Fallback>
                <p:oleObj name="Equation" r:id="rId4" imgW="10058400" imgH="82296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01024" y="2820192"/>
                        <a:ext cx="381000" cy="314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37899" y="2235290"/>
          <a:ext cx="400049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6" imgW="10668000" imgH="8229600" progId="Equation.DSMT4">
                  <p:embed/>
                </p:oleObj>
              </mc:Choice>
              <mc:Fallback>
                <p:oleObj name="Equation" r:id="rId6" imgW="10668000" imgH="8229600" progId="Equation.DSMT4">
                  <p:embed/>
                  <p:pic>
                    <p:nvPicPr>
                      <p:cNvPr id="0" name="图片 921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37899" y="2235290"/>
                        <a:ext cx="400049" cy="314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715140" y="4206087"/>
          <a:ext cx="40005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8" imgW="10668000" imgH="8229600" progId="Equation.DSMT4">
                  <p:embed/>
                </p:oleObj>
              </mc:Choice>
              <mc:Fallback>
                <p:oleObj name="Equation" r:id="rId8" imgW="10668000" imgH="8229600" progId="Equation.DSMT4">
                  <p:embed/>
                  <p:pic>
                    <p:nvPicPr>
                      <p:cNvPr id="0" name="图片 921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15140" y="4206087"/>
                        <a:ext cx="400050" cy="314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33956" y="1562881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(1)一　(2)600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6147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使用杠杆、滑轮组、斜面三种机械做功的比较,如图12-3-1所示。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160" kern="0" spc="140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75"/>
              </a:spcBef>
              <a:buNone/>
            </a:pPr>
            <a:r>
              <a:rPr lang="zh-CN" altLang="en-US" sz="10460" kern="0" spc="135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868517"/>
            <a:ext cx="3333750" cy="3343275"/>
          </a:xfrm>
          <a:prstGeom prst="rect">
            <a:avLst/>
          </a:prstGeom>
        </p:spPr>
      </p:pic>
      <p:pic>
        <p:nvPicPr>
          <p:cNvPr id="4" name="图片 4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4520" y="1868630"/>
            <a:ext cx="3048000" cy="28479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机械效率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2.(2017北京怀柔一模)(多选)下列关于机械效率的说法,正确的是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A.机械效率小于1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B.所做有用功越多,机械效率越高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C.功率大的机械,机械效率高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D.有用功占总功的比例越大,机械效率越高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3563145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总功等于有用功加额外功,有用功跟总功的比值叫机械效率,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因为额外功不为0,所以有用功永远小于总功,所以机械效率一定小于1,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故A、D选项正确。所做有用功多,“有用功跟总功的比值”不一定高,故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B选项错误;机械做功越快,表示功率越大,单位时间内做的功越多,但机械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效率不一定就高,故C选项错误。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3.(2019北京房山一模)如图12-3-2所示,甲、乙、丙三位同学分别用同一个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动滑轮竖直向上匀速提升不同的钩码,并记录了如下表所示的实验数据。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根据表中的实验数据回答下列问题。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310" kern="0" spc="81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图12-3-2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5917232"/>
            <a:ext cx="8467200" cy="562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(1)所用动滑轮重为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N;(选填“1”、“1.5”或“2”)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3375632"/>
          <a:ext cx="7740000" cy="2541597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11268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钩码重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钩码上升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的高度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/cm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人对绳子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的拉力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绳子自由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端上升的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/cm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时间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t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/s</a:t>
                      </a:r>
                    </a:p>
                  </a:txBody>
                  <a:tcPr marL="45720" marR="45720"/>
                </a:tc>
              </a:tr>
              <a:tr h="4715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甲同学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</a:tr>
              <a:tr h="4715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乙同学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</a:tr>
              <a:tr h="4715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丙同学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4.2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5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182845"/>
            <a:ext cx="5238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(2)有一位同学做功最多,他做的功为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(3)做功最快的是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同学;(选填“甲”、“乙”或“丙”)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(4)利用表中的实验数据,可得出滑轮的机械效率与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33956" y="2205823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　(2)0.504　(3)乙　(4)提升的钩码重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199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(1)由图可知,若不计绳重和摩擦,拉力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,将甲同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学的实验数据代入可得,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2.1 N-3 N=1.2 N,由于存在绳重和摩擦,实际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轮重小于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,可知所用动滑轮重为1 N;(2)由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可知,三位同学做的功分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别为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 m=0.21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=2.6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0.08 m=0.208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=4.2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0.12 m=0.504 J,所以丙做的功最多;(3)三位同学做功的功率分别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65" kern="0" spc="-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80" kern="0" spc="17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=0.105 W,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35" kern="0" spc="18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80" kern="0" spc="28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=0.208 W,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80" kern="0" spc="27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=0.168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W,可见乙同学做功功率最大、做功最快;(4)由表中数据利用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计算出三位同学实验得出动滑轮的机械效率分别为71.4%、76.9%和83.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3%,可见当提升的钩码重增大时,动滑轮的机械效率增大,说明滑轮的机械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效率与提升的钩码重有关。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11550" y="80378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11550" y="80378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23917" y="3330689"/>
          <a:ext cx="352425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Equation" r:id="rId6" imgW="9448800" imgH="16764000" progId="Equation.DSMT4">
                  <p:embed/>
                </p:oleObj>
              </mc:Choice>
              <mc:Fallback>
                <p:oleObj name="Equation" r:id="rId6" imgW="9448800" imgH="167640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23917" y="3330689"/>
                        <a:ext cx="352425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20491" y="3351190"/>
          <a:ext cx="5429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8" imgW="14325600" imgH="14630400" progId="Equation.DSMT4">
                  <p:embed/>
                </p:oleObj>
              </mc:Choice>
              <mc:Fallback>
                <p:oleObj name="Equation" r:id="rId8" imgW="14325600" imgH="14630400" progId="Equation.DSMT4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0491" y="3351190"/>
                        <a:ext cx="5429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80030" y="3349256"/>
          <a:ext cx="371474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10" imgW="9753600" imgH="16154400" progId="Equation.DSMT4">
                  <p:embed/>
                </p:oleObj>
              </mc:Choice>
              <mc:Fallback>
                <p:oleObj name="Equation" r:id="rId10" imgW="9753600" imgH="16154400" progId="Equation.DSMT4">
                  <p:embed/>
                  <p:pic>
                    <p:nvPicPr>
                      <p:cNvPr id="0" name="图片 1024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80030" y="3349256"/>
                        <a:ext cx="371474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95655" y="3351190"/>
          <a:ext cx="6762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Equation" r:id="rId12" imgW="17983200" imgH="14630400" progId="Equation.DSMT4">
                  <p:embed/>
                </p:oleObj>
              </mc:Choice>
              <mc:Fallback>
                <p:oleObj name="Equation" r:id="rId12" imgW="17983200" imgH="14630400" progId="Equation.DSMT4">
                  <p:embed/>
                  <p:pic>
                    <p:nvPicPr>
                      <p:cNvPr id="0" name="图片 1024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95655" y="3351190"/>
                        <a:ext cx="6762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488544" y="3322467"/>
          <a:ext cx="381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14" imgW="10058400" imgH="17373600" progId="Equation.DSMT4">
                  <p:embed/>
                </p:oleObj>
              </mc:Choice>
              <mc:Fallback>
                <p:oleObj name="Equation" r:id="rId14" imgW="10058400" imgH="17373600" progId="Equation.DSMT4">
                  <p:embed/>
                  <p:pic>
                    <p:nvPicPr>
                      <p:cNvPr id="0" name="图片 10246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88544" y="3322467"/>
                        <a:ext cx="38100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013693" y="3351190"/>
          <a:ext cx="66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Equation" r:id="rId16" imgW="17678400" imgH="14630400" progId="Equation.DSMT4">
                  <p:embed/>
                </p:oleObj>
              </mc:Choice>
              <mc:Fallback>
                <p:oleObj name="Equation" r:id="rId16" imgW="17678400" imgH="14630400" progId="Equation.DSMT4">
                  <p:embed/>
                  <p:pic>
                    <p:nvPicPr>
                      <p:cNvPr id="0" name="图片 10247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13693" y="3351190"/>
                        <a:ext cx="666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370810" y="4044552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18" imgW="13411200" imgH="17068800" progId="Equation.DSMT4">
                  <p:embed/>
                </p:oleObj>
              </mc:Choice>
              <mc:Fallback>
                <p:oleObj name="Equation" r:id="rId18" imgW="13411200" imgH="17068800" progId="Equation.DSMT4">
                  <p:embed/>
                  <p:pic>
                    <p:nvPicPr>
                      <p:cNvPr id="0" name="图片 10248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70810" y="4044552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019784" y="4072978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20" imgW="9144000" imgH="14630400" progId="Equation.DSMT4">
                  <p:embed/>
                </p:oleObj>
              </mc:Choice>
              <mc:Fallback>
                <p:oleObj name="Equation" r:id="rId20" imgW="9144000" imgH="14630400" progId="Equation.DSMT4">
                  <p:embed/>
                  <p:pic>
                    <p:nvPicPr>
                      <p:cNvPr id="0" name="图片 10249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19784" y="4072978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0034" y="1277129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1.(2019湖南邵阳城步模拟)姚锦煜同学进入初三后非常努力,也非常爱思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考,一次他研究水桶的构造时,不小心将水桶掉进水里,在他打捞时桶里带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些水。下列所述中属于有用功的是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A.把桶中水提高所做的功　　B.把桶提高做的功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C.提桶和桶中的水做的功　　D.手对绳子拉力做的功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919939"/>
            <a:ext cx="1941580" cy="38100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3777459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我们的目的是将水桶提上来,因此有用功是把桶提高做的动,其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他的功都属于无用功,因此答案为B。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2.(2017山东临沂兰陵期末)工人用滑轮组把一箱箱货物从一楼提升到五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楼,在滑轮组上加润滑油后,机械效率提高了,则加润滑油后工人提升同样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的货物时,做的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A.有用功减小,总功不变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B.有用功增加,总功增加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C.有用功不变,总功减小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D.有用功减小,总功减小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28596" y="4063211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加润滑油前后工人都是提升同样的货物从一楼到五楼,也就是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说对货物做的功是不变的,即有用功是不变的,但加了润滑油,工人用的拉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力减小了,而同样是把货物拉到五楼,力小了,做的总功自然就少了,即总功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是减小的。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3.(2018重庆中考B卷改编)部分农户在新建住房时,常利用如图所示的简易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滑轮提升建材。在一次提升建材的过程中,建筑工人用400 N的拉力,将重6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00 N的建材在10 s内匀速提高3 m。则下列判断正确的是(不计摩擦和绳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430" kern="0" spc="16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A.滑轮所做的有用功为1 200 J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B.滑轮受到的重力为100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C.该滑轮的机械效率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=75%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D.绳子自由端移动的速度大小为0.3 m/s</a:t>
            </a:r>
            <a:endParaRPr lang="zh-CN" altLang="en-US"/>
          </a:p>
        </p:txBody>
      </p:sp>
      <p:pic>
        <p:nvPicPr>
          <p:cNvPr id="3" name="图片 3" descr="textimage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91165"/>
            <a:ext cx="904875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1559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滑轮所做的有用功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m=1 800 J,A错;不计摩擦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和绳重时,动滑轮的重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 N-600 N=200 N,B错;由图知,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m=6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m=2 400 J,滑轮的机械效率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31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=75%,C正确;绳子自由端移动的速度大小为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=0.6 m/s,D错。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70634" y="1759999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70634" y="1759999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805308" y="1788425"/>
          <a:ext cx="7143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6" imgW="18897600" imgH="14630400" progId="Equation.DSMT4">
                  <p:embed/>
                </p:oleObj>
              </mc:Choice>
              <mc:Fallback>
                <p:oleObj name="Equation" r:id="rId6" imgW="18897600" imgH="146304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05308" y="1788425"/>
                        <a:ext cx="7143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548676" y="2452264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8" imgW="4572000" imgH="14630400" progId="Equation.DSMT4">
                  <p:embed/>
                </p:oleObj>
              </mc:Choice>
              <mc:Fallback>
                <p:oleObj name="Equation" r:id="rId8" imgW="4572000" imgH="14630400" progId="Equation.DSMT4">
                  <p:embed/>
                  <p:pic>
                    <p:nvPicPr>
                      <p:cNvPr id="0" name="图片 1126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48676" y="2452264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864276" y="2452264"/>
          <a:ext cx="3714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10" imgW="9753600" imgH="14630400" progId="Equation.DSMT4">
                  <p:embed/>
                </p:oleObj>
              </mc:Choice>
              <mc:Fallback>
                <p:oleObj name="Equation" r:id="rId10" imgW="9753600" imgH="14630400" progId="Equation.DSMT4">
                  <p:embed/>
                  <p:pic>
                    <p:nvPicPr>
                      <p:cNvPr id="0" name="图片 1126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64276" y="2452264"/>
                        <a:ext cx="3714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4.(2019广东汕头潮阳模拟)如图所示,小明分别用甲、乙两个滑轮组匀速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提起重力为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的物体,且物体上升速度相同。若不计绳重及摩擦,每个滑轮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质量相同,对比两个滑轮组,下列说法正确的是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15" kern="0" spc="82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9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A.甲的拉力小于乙的拉力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B.甲、乙绳子自由端移动的速度相等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C.甲、乙的机械效率相等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D.拉力甲的功率大于拉力乙的功率</a:t>
            </a:r>
            <a:endParaRPr lang="zh-CN" altLang="en-US"/>
          </a:p>
        </p:txBody>
      </p:sp>
      <p:pic>
        <p:nvPicPr>
          <p:cNvPr id="3" name="图片 3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05" y="2352243"/>
            <a:ext cx="1885538" cy="192078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4720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甲中承担物重的绳子的段数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33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,乙中承担物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重的绳子的段数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33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,A选项错误;由图可知,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=3,甲滑轮组绳子自由端移动的速度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,乙滑轮组绳子自由端移动的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速度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,所以甲、乙绳子自由端移动的速度不相等,B选项错误;不计绳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重及摩擦,滑轮组的机械效率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529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31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同,所以两个滑轮组机械效率相等,C选项正确;甲的拉力做功的功率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,因此,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拉力甲的功率等于拉力乙的功率,D选项错误。故答案为C。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31049" y="793946"/>
          <a:ext cx="761999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9" name="Equation" r:id="rId4" imgW="20116800" imgH="15240000" progId="Equation.DSMT4">
                  <p:embed/>
                </p:oleObj>
              </mc:Choice>
              <mc:Fallback>
                <p:oleObj name="Equation" r:id="rId4" imgW="20116800" imgH="152400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31049" y="793946"/>
                        <a:ext cx="761999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60166" y="1439130"/>
          <a:ext cx="761999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6" imgW="20116800" imgH="15240000" progId="Equation.DSMT4">
                  <p:embed/>
                </p:oleObj>
              </mc:Choice>
              <mc:Fallback>
                <p:oleObj name="Equation" r:id="rId6" imgW="20116800" imgH="15240000" progId="Equation.DSMT4">
                  <p:embed/>
                  <p:pic>
                    <p:nvPicPr>
                      <p:cNvPr id="0" name="图片 1229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60166" y="1439130"/>
                        <a:ext cx="761999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948915" y="3050367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8" imgW="13411200" imgH="17068800" progId="Equation.DSMT4">
                  <p:embed/>
                </p:oleObj>
              </mc:Choice>
              <mc:Fallback>
                <p:oleObj name="Equation" r:id="rId8" imgW="13411200" imgH="17068800" progId="Equation.DSMT4">
                  <p:embed/>
                  <p:pic>
                    <p:nvPicPr>
                      <p:cNvPr id="0" name="图片 1229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48915" y="3050367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597889" y="3068263"/>
          <a:ext cx="10382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10" imgW="27432000" imgH="16764000" progId="Equation.DSMT4">
                  <p:embed/>
                </p:oleObj>
              </mc:Choice>
              <mc:Fallback>
                <p:oleObj name="Equation" r:id="rId10" imgW="27432000" imgH="16764000" progId="Equation.DSMT4">
                  <p:embed/>
                  <p:pic>
                    <p:nvPicPr>
                      <p:cNvPr id="0" name="图片 1229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97889" y="3068263"/>
                        <a:ext cx="103822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80264" y="3068263"/>
          <a:ext cx="761999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12" imgW="20116800" imgH="16764000" progId="Equation.DSMT4">
                  <p:embed/>
                </p:oleObj>
              </mc:Choice>
              <mc:Fallback>
                <p:oleObj name="Equation" r:id="rId12" imgW="20116800" imgH="16764000" progId="Equation.DSMT4">
                  <p:embed/>
                  <p:pic>
                    <p:nvPicPr>
                      <p:cNvPr id="0" name="图片 1229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80264" y="3068263"/>
                        <a:ext cx="761999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24413" y="420782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14" imgW="4876800" imgH="14630400" progId="Equation.DSMT4">
                  <p:embed/>
                </p:oleObj>
              </mc:Choice>
              <mc:Fallback>
                <p:oleObj name="Equation" r:id="rId14" imgW="4876800" imgH="14630400" progId="Equation.DSMT4">
                  <p:embed/>
                  <p:pic>
                    <p:nvPicPr>
                      <p:cNvPr id="0" name="图片 1229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4413" y="4207824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935214" y="4207824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16" imgW="4572000" imgH="14630400" progId="Equation.DSMT4">
                  <p:embed/>
                </p:oleObj>
              </mc:Choice>
              <mc:Fallback>
                <p:oleObj name="Equation" r:id="rId16" imgW="4572000" imgH="14630400" progId="Equation.DSMT4">
                  <p:embed/>
                  <p:pic>
                    <p:nvPicPr>
                      <p:cNvPr id="0" name="图片 12295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35214" y="4207824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047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300" kern="0" spc="2494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0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图12-3-1</a:t>
            </a:r>
            <a:endParaRPr lang="zh-CN" altLang="en-US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252" y="1248584"/>
            <a:ext cx="4175245" cy="3160087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4920467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拓展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大量实验证明,使用任何机械都不省功,这个结论在物理学中被称为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“功的原理”。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5.(2018江苏南京中考)用如图所示的滑轮组将重85 N的物体匀速提升2 m,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为50 N。此过程中有用功为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J,总功为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J,滑轮组机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械效率为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。根据已知条件,以下四个物理量:①动滑轮上升的高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度、②动滑轮的重力、③额外功、④拉力的功率,还能求出的有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(选填序号)。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505" kern="0" spc="-12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3117215"/>
            <a:ext cx="793750" cy="227520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338426" y="5499899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170　200　85%　①　③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070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m=170 J;由图可知,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=2,绳端移动的距离: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m=4 m,拉力做的总功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m=200 J;滑轮组的机械效率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=85%;①因为动滑轮和物体一起运动,动滑轮上升的高度等于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物体上升的高度,为2 m;②若不计摩擦和绳重,拉力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),据此可求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动滑轮重力,但题目没有提到“不计摩擦和绳重”这个条件,无法计算动滑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轮的重力;③额外功等于总功减去有用功,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J-170 J=30 J;④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因为不知道做功时间,所以无法计算拉力的功率。可见,还能求出的有①、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4149" y="1759999"/>
          <a:ext cx="390525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4149" y="1759999"/>
                        <a:ext cx="390525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18823" y="1788425"/>
          <a:ext cx="5143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6" imgW="13716000" imgH="14630400" progId="Equation.DSMT4">
                  <p:embed/>
                </p:oleObj>
              </mc:Choice>
              <mc:Fallback>
                <p:oleObj name="Equation" r:id="rId6" imgW="13716000" imgH="146304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8823" y="1788425"/>
                        <a:ext cx="5143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286244" y="2452264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8" imgW="4876800" imgH="14630400" progId="Equation.DSMT4">
                  <p:embed/>
                </p:oleObj>
              </mc:Choice>
              <mc:Fallback>
                <p:oleObj name="Equation" r:id="rId8" imgW="4876800" imgH="14630400" progId="Equation.DSMT4">
                  <p:embed/>
                  <p:pic>
                    <p:nvPicPr>
                      <p:cNvPr id="0" name="图片 1331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86244" y="2452264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6.(2019吉林长春模拟)在“测滑轮组机械效率”实验中,小红用如图甲所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示的滑轮组(绕线没有画出)进行了三次实验,实验数据如下表所示。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25" kern="0" spc="128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833767"/>
            <a:ext cx="278130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22140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次数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物重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物体上升的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/cm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示数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测力计移动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的距离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/cm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24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(1)请根据表中的数据画出甲图中的绕线方式。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(2)第三次实验中,滑轮组的机械效率是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。分析表中数据,可得出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结论:滑轮组的机械效率与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(3)小红在上述实验的基础上多使用一个滑轮又进行了实验(如图乙所示),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小红使用甲、乙两个滑轮组匀速提升相同的重物时,若忽略绳重和摩擦,它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们的机械效率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(选填“相同”或“不相同”)。</a:t>
            </a:r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0778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(1)见图　(2)80%　物体上升的高度　(3)相同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55" kern="0" spc="-12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750" y="1238885"/>
            <a:ext cx="544195" cy="171831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428596" y="3020210"/>
            <a:ext cx="8467200" cy="31410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(1)由表中第一行可知,当物体上升的高度为3 cm时,测力计移动的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距离为9 cm,因此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=3。(2)第3次实验中滑轮组的机械效率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590" kern="0" spc="74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100%=80%;同理,第1次和第2次的机械效率也是80%,因此滑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轮组的机械效率与重物被提升的高度无关。(3)在忽略绳重及摩擦的情况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下,额外功为克服动滑轮重力做的功。小红在上述实验的基础上多使用了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一个定滑轮,只改变了力的方向,因此它们的机械效率相同。</a:t>
            </a:r>
            <a:endParaRPr lang="zh-CN" altLang="en-US" dirty="0"/>
          </a:p>
        </p:txBody>
      </p:sp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887226" y="3577109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5" imgW="13411200" imgH="17068800" progId="Equation.DSMT4">
                  <p:embed/>
                </p:oleObj>
              </mc:Choice>
              <mc:Fallback>
                <p:oleObj name="Equation" r:id="rId5" imgW="13411200" imgH="170688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87226" y="3577109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7573348" y="3577109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7" imgW="9144000" imgH="14630400" progId="Equation.DSMT4">
                  <p:embed/>
                </p:oleObj>
              </mc:Choice>
              <mc:Fallback>
                <p:oleObj name="Equation" r:id="rId7" imgW="9144000" imgH="14630400" progId="Equation.DSMT4">
                  <p:embed/>
                  <p:pic>
                    <p:nvPicPr>
                      <p:cNvPr id="0" name="图片 1433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73348" y="3577109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31" name="Object 3"/>
          <p:cNvGraphicFramePr>
            <a:graphicFrameLocks noChangeAspect="1"/>
          </p:cNvGraphicFramePr>
          <p:nvPr/>
        </p:nvGraphicFramePr>
        <p:xfrm>
          <a:off x="428596" y="4224496"/>
          <a:ext cx="12763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Equation" r:id="rId9" imgW="33832800" imgH="14630400" progId="Equation.DSMT4">
                  <p:embed/>
                </p:oleObj>
              </mc:Choice>
              <mc:Fallback>
                <p:oleObj name="Equation" r:id="rId9" imgW="33832800" imgH="14630400" progId="Equation.DSMT4">
                  <p:embed/>
                  <p:pic>
                    <p:nvPicPr>
                      <p:cNvPr id="0" name="图片 1433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8596" y="4224496"/>
                        <a:ext cx="12763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48567"/>
            <a:ext cx="8467200" cy="4322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1.(2019吉林长春中考)如图12-3-3所示,用甲、乙滑轮组在相同时间内分别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物体匀速提升相同高度,已知物体受到的重力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,滑轮组的机械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(忽略绳重和摩擦)。下列判断正确的是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285" kern="0" spc="60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图12-3-3</a:t>
            </a:r>
            <a:endParaRPr lang="zh-CN" altLang="en-US" dirty="0"/>
          </a:p>
        </p:txBody>
      </p:sp>
      <p:pic>
        <p:nvPicPr>
          <p:cNvPr id="3" name="图片 3" descr="textimage1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864" y="2895627"/>
            <a:ext cx="1747371" cy="2252739"/>
          </a:xfrm>
          <a:prstGeom prst="rect">
            <a:avLst/>
          </a:prstGeom>
        </p:spPr>
      </p:pic>
      <p:pic>
        <p:nvPicPr>
          <p:cNvPr id="4" name="图片 3" descr="PPT模板八年级-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919939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A.两滑轮组绳端移动的距离相等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B.甲滑轮组的有用功比乙的少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C.甲滑轮组的总功率比乙的小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D.甲滑轮组的动滑轮比乙的重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705889"/>
            <a:ext cx="8467200" cy="19660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　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,甲、乙两滑轮组绳端移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动的距离不相等,A选项错误;有用功为物体上升所做的功,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,B选项错误;由于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,由于时间相同,故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,C选项错误。</a:t>
            </a:r>
            <a:endParaRPr lang="zh-CN" altLang="en-US" dirty="0"/>
          </a:p>
        </p:txBody>
      </p:sp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500034" y="4129891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034" y="4129891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48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2.(2018安徽模拟)用相同的定滑轮和动滑轮组成甲、乙两个滑轮组,如图1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2-3-4所示,用它们来提升同一重为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N的物体,动滑轮重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N,甲滑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轮组将重物提高1 m,乙滑轮组将重物提高2 m,在不计绳重和摩擦的条件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430" kern="0" spc="989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图12-3-4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23" y="2956443"/>
            <a:ext cx="2283427" cy="2510927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A.甲滑轮组拉力大,机械效率低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B.乙滑轮组省力,所以它的机械效率高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所做的功为110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大小为50 N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198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(2019河南信阳模拟)甲同学用水桶从井里提水,乙同学用绳把掉在井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中的桶捞上来,水桶里带了一些水,关于两同学做有用功、额外功的说法正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A.甲提水桶做的功都是有用功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B.乙提水桶做的功都是有用功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C.甲提水桶对桶做的功是额外功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D.乙提水桶对桶做的功是额外功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4134649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甲的目的是提水,因此对水做的是有用功,对水桶做的是额外功;乙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的目的是提水桶,因此对水桶做的是有用功,对水做的是额外功,因此答案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为C。</a:t>
            </a:r>
            <a:endParaRPr lang="zh-CN" alt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285720" y="5634847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593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由图知,甲滑轮组有两段绳子承担物重,不计绳重和摩擦,则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);乙滑轮组有三段绳子承担物重,不计绳重和摩擦,则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提升同一重物且动滑轮重力相同,所以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,即乙滑轮组更省力;在不计绳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重和摩擦的条件下,额外功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10" kern="0" spc="1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2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885" kern="0" spc="30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可知,提升的物重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相同,动滑轮重相同,两滑轮组的机械效率相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同,A、B错误;拉力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(100 N+10 N)=55 N,绳子自由端移动距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nh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m=2 m,拉力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所做的功: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m=110 J,C正确;拉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(100 N+10 N)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36.7 N,D错。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268973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1638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000" y="1268973"/>
                        <a:ext cx="1809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463161" y="1268973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6" imgW="4572000" imgH="14630400" progId="Equation.DSMT4">
                  <p:embed/>
                </p:oleObj>
              </mc:Choice>
              <mc:Fallback>
                <p:oleObj name="Equation" r:id="rId6" imgW="4572000" imgH="14630400" progId="Equation.DSMT4">
                  <p:embed/>
                  <p:pic>
                    <p:nvPicPr>
                      <p:cNvPr id="0" name="图片 1638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63161" y="1268973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64581" y="2392380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8" imgW="10363200" imgH="17068800" progId="Equation.DSMT4">
                  <p:embed/>
                </p:oleObj>
              </mc:Choice>
              <mc:Fallback>
                <p:oleObj name="Equation" r:id="rId8" imgW="10363200" imgH="17068800" progId="Equation.DSMT4">
                  <p:embed/>
                  <p:pic>
                    <p:nvPicPr>
                      <p:cNvPr id="0" name="图片 1638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4581" y="2392380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099256" y="2392083"/>
          <a:ext cx="9144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Equation" r:id="rId10" imgW="24079200" imgH="17373600" progId="Equation.DSMT4">
                  <p:embed/>
                </p:oleObj>
              </mc:Choice>
              <mc:Fallback>
                <p:oleObj name="Equation" r:id="rId10" imgW="24079200" imgH="17373600" progId="Equation.DSMT4">
                  <p:embed/>
                  <p:pic>
                    <p:nvPicPr>
                      <p:cNvPr id="0" name="图片 1638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99256" y="2392083"/>
                        <a:ext cx="91440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3168234"/>
          <a:ext cx="7524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12" imgW="19812000" imgH="16764000" progId="Equation.DSMT4">
                  <p:embed/>
                </p:oleObj>
              </mc:Choice>
              <mc:Fallback>
                <p:oleObj name="Equation" r:id="rId12" imgW="19812000" imgH="16764000" progId="Equation.DSMT4">
                  <p:embed/>
                  <p:pic>
                    <p:nvPicPr>
                      <p:cNvPr id="0" name="图片 1638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0000" y="3168234"/>
                        <a:ext cx="7524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928000" y="379731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Equation" r:id="rId14" imgW="4876800" imgH="14630400" progId="Equation.DSMT4">
                  <p:embed/>
                </p:oleObj>
              </mc:Choice>
              <mc:Fallback>
                <p:oleObj name="Equation" r:id="rId14" imgW="4876800" imgH="14630400" progId="Equation.DSMT4">
                  <p:embed/>
                  <p:pic>
                    <p:nvPicPr>
                      <p:cNvPr id="0" name="图片 16390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28000" y="3797319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64480" y="3797319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Equation" r:id="rId16" imgW="4876800" imgH="14630400" progId="Equation.DSMT4">
                  <p:embed/>
                </p:oleObj>
              </mc:Choice>
              <mc:Fallback>
                <p:oleObj name="Equation" r:id="rId16" imgW="4876800" imgH="14630400" progId="Equation.DSMT4">
                  <p:embed/>
                  <p:pic>
                    <p:nvPicPr>
                      <p:cNvPr id="0" name="图片 16391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64480" y="3797319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60017" y="4889466"/>
          <a:ext cx="1714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4" name="Equation" r:id="rId18" imgW="4572000" imgH="14630400" progId="Equation.DSMT4">
                  <p:embed/>
                </p:oleObj>
              </mc:Choice>
              <mc:Fallback>
                <p:oleObj name="Equation" r:id="rId18" imgW="4572000" imgH="14630400" progId="Equation.DSMT4">
                  <p:embed/>
                  <p:pic>
                    <p:nvPicPr>
                      <p:cNvPr id="0" name="图片 16392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60017" y="4889466"/>
                        <a:ext cx="1714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286971" y="4889466"/>
          <a:ext cx="1714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Equation" r:id="rId20" imgW="4572000" imgH="14630400" progId="Equation.DSMT4">
                  <p:embed/>
                </p:oleObj>
              </mc:Choice>
              <mc:Fallback>
                <p:oleObj name="Equation" r:id="rId20" imgW="4572000" imgH="14630400" progId="Equation.DSMT4">
                  <p:embed/>
                  <p:pic>
                    <p:nvPicPr>
                      <p:cNvPr id="0" name="图片 16393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86971" y="4889466"/>
                        <a:ext cx="1714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901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3.(2019河北保定二模)(多选)用如图12-3-5的装置,将重力为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物体匀速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升高了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,绳子自由端所用的拉力为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,不计绳重和摩擦,说法正确的是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995" kern="0" spc="-77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A.有用功为3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      B.总功为3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C.额外功为3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　    D.装置的机械效率为</a:t>
            </a: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2196778"/>
            <a:ext cx="409574" cy="96202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53173" y="4116008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Equation" r:id="rId5" imgW="9144000" imgH="14630400" progId="Equation.DSMT4">
                  <p:embed/>
                </p:oleObj>
              </mc:Choice>
              <mc:Fallback>
                <p:oleObj name="Equation" r:id="rId5" imgW="9144000" imgH="14630400" progId="Equation.DSMT4">
                  <p:embed/>
                  <p:pic>
                    <p:nvPicPr>
                      <p:cNvPr id="0" name="图片 1740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53173" y="4116008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691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由图可知,有用功为提起重物所做的功,即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,A选项错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误;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,B选项正确;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额外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,C选项错误;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9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590" kern="0" spc="1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,D选项正确。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197451" y="1294807"/>
          <a:ext cx="5048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97451" y="1294807"/>
                        <a:ext cx="5048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846425" y="1323233"/>
          <a:ext cx="4381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6" imgW="11582400" imgH="14630400" progId="Equation.DSMT4">
                  <p:embed/>
                </p:oleObj>
              </mc:Choice>
              <mc:Fallback>
                <p:oleObj name="Equation" r:id="rId6" imgW="11582400" imgH="14630400" progId="Equation.DSMT4">
                  <p:embed/>
                  <p:pic>
                    <p:nvPicPr>
                      <p:cNvPr id="0" name="图片 1843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46425" y="1323233"/>
                        <a:ext cx="4381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2014672"/>
          <a:ext cx="3428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Equation" r:id="rId8" imgW="9144000" imgH="14630400" progId="Equation.DSMT4">
                  <p:embed/>
                </p:oleObj>
              </mc:Choice>
              <mc:Fallback>
                <p:oleObj name="Equation" r:id="rId8" imgW="9144000" imgH="14630400" progId="Equation.DSMT4">
                  <p:embed/>
                  <p:pic>
                    <p:nvPicPr>
                      <p:cNvPr id="0" name="图片 1843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0000" y="2014672"/>
                        <a:ext cx="3428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4.(2018四川成都二模)如图12-3-6,质量为60 kg的工人用滑轮组提升重物,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每个滑轮的重力均为50 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(1)用滑轮组使重力为250 N的物体匀速上升2 m的过程中,人做的有用功为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多少?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(2)若绳子能够承受的最大拉力为400 N,提升物体过程中绳子重和摩擦对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应的额外功始终占总功的10%。求滑轮组的最大机械效率。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4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图12-3-6</a:t>
            </a:r>
            <a:endParaRPr lang="zh-CN" altLang="en-US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031" y="3787784"/>
            <a:ext cx="1509287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11007"/>
            <a:ext cx="8467200" cy="48667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(1)人做的有用功: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m=500 J;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(2)当以绳子能够承受的最大拉力提升物体时,滑轮组的机械效率最大,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由图可知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,拉力做的总功: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克服动滑轮重力做的额外功: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因提升物体过程中绳子重和摩擦对应的额外功始终占总功的10%,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所以,提升物体过程中绳子重和摩擦对应的额外功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=10%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=10%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滑轮组做的有用功: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绳摩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-0.2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=1.8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滑轮组的最大机械效率: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5" kern="0" spc="58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5" kern="0" spc="432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92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=83.7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5%。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44829" y="5201461"/>
          <a:ext cx="390524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1945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4829" y="5201461"/>
                        <a:ext cx="390524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79503" y="5206223"/>
          <a:ext cx="1066799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Equation" r:id="rId6" imgW="28346400" imgH="15240000" progId="Equation.DSMT4">
                  <p:embed/>
                </p:oleObj>
              </mc:Choice>
              <mc:Fallback>
                <p:oleObj name="Equation" r:id="rId6" imgW="28346400" imgH="15240000" progId="Equation.DSMT4">
                  <p:embed/>
                  <p:pic>
                    <p:nvPicPr>
                      <p:cNvPr id="0" name="图片 1945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9503" y="5206223"/>
                        <a:ext cx="1066799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190452" y="5206223"/>
          <a:ext cx="876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Equation" r:id="rId8" imgW="23164800" imgH="15240000" progId="Equation.DSMT4">
                  <p:embed/>
                </p:oleObj>
              </mc:Choice>
              <mc:Fallback>
                <p:oleObj name="Equation" r:id="rId8" imgW="23164800" imgH="15240000" progId="Equation.DSMT4">
                  <p:embed/>
                  <p:pic>
                    <p:nvPicPr>
                      <p:cNvPr id="0" name="图片 1945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90452" y="5206223"/>
                        <a:ext cx="87630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210902" y="5225273"/>
          <a:ext cx="14954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Equation" r:id="rId10" imgW="39624000" imgH="14630400" progId="Equation.DSMT4">
                  <p:embed/>
                </p:oleObj>
              </mc:Choice>
              <mc:Fallback>
                <p:oleObj name="Equation" r:id="rId10" imgW="39624000" imgH="14630400" progId="Equation.DSMT4">
                  <p:embed/>
                  <p:pic>
                    <p:nvPicPr>
                      <p:cNvPr id="0" name="图片 1946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10902" y="5225273"/>
                        <a:ext cx="14954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00034" y="919939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(1)500 J　(2)83.75%</a:t>
            </a:r>
            <a:endParaRPr lang="zh-CN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41487"/>
            <a:ext cx="8467200" cy="53649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1.(2018安徽合肥巢湖模拟)在斜面上将一个质量为5 kg的物体匀速拉到高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处,如图所示,沿斜面向上的拉力为40 N,斜面长2 m、高1 m。下列说法正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确的是(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45" kern="0" spc="407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A.物体只受重力、拉力和摩擦力三个力的作用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B.做的有用功是40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C.此斜面的机械效率为62.5%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D.物体受到的摩擦力大小为10 N</a:t>
            </a:r>
            <a:endParaRPr lang="zh-CN" altLang="en-US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73" y="2829598"/>
            <a:ext cx="5698102" cy="1972420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919939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691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将物体匀速拉到高处的过程中,物体受到了重力、支持力、摩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擦力、拉力共4个力的作用;有用功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m=50 J;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m=80 J,此斜面的机械效率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5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=62.5%,额外功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J-50 J=30 J;由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可得,物体受到的摩擦力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5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26587" y="1759999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2048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26587" y="1759999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461262" y="1788425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Equation" r:id="rId6" imgW="10363200" imgH="14630400" progId="Equation.DSMT4">
                  <p:embed/>
                </p:oleObj>
              </mc:Choice>
              <mc:Fallback>
                <p:oleObj name="Equation" r:id="rId6" imgW="10363200" imgH="14630400" progId="Equation.DSMT4">
                  <p:embed/>
                  <p:pic>
                    <p:nvPicPr>
                      <p:cNvPr id="0" name="图片 2048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61262" y="1788425"/>
                        <a:ext cx="3905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244068" y="2442429"/>
          <a:ext cx="390524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8" imgW="10363200" imgH="15240000" progId="Equation.DSMT4">
                  <p:embed/>
                </p:oleObj>
              </mc:Choice>
              <mc:Fallback>
                <p:oleObj name="Equation" r:id="rId8" imgW="10363200" imgH="15240000" progId="Equation.DSMT4">
                  <p:embed/>
                  <p:pic>
                    <p:nvPicPr>
                      <p:cNvPr id="0" name="图片 2048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44068" y="2442429"/>
                        <a:ext cx="390524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778742" y="2463116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10" imgW="10363200" imgH="14630400" progId="Equation.DSMT4">
                  <p:embed/>
                </p:oleObj>
              </mc:Choice>
              <mc:Fallback>
                <p:oleObj name="Equation" r:id="rId10" imgW="10363200" imgH="14630400" progId="Equation.DSMT4">
                  <p:embed/>
                  <p:pic>
                    <p:nvPicPr>
                      <p:cNvPr id="0" name="图片 2048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78742" y="2463116"/>
                        <a:ext cx="3905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2.(2019山东淄博周村二模)小明用同一个滑轮的两种用法,提起同一物体,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如图,使用定滑轮时,所用的拉力为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,机械效率为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。使用动滑轮时所用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,机械效率为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(选填“&gt;”、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“&lt;”或“=”),不计绳重和摩擦,动滑轮重小于物重。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575" kern="0" spc="61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14388"/>
            <a:ext cx="16192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3956" y="1634319"/>
            <a:ext cx="8467200" cy="16084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由图可知,甲为定滑轮,乙为动滑轮;不计绳重和摩擦,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565" kern="0" spc="44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102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10" kern="0" spc="9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10" kern="0" spc="114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65" kern="0" spc="155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0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2277265"/>
          <a:ext cx="895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Equation" r:id="rId4" imgW="23774400" imgH="15240000" progId="Equation.DSMT4">
                  <p:embed/>
                </p:oleObj>
              </mc:Choice>
              <mc:Fallback>
                <p:oleObj name="Equation" r:id="rId4" imgW="23774400" imgH="15240000" progId="Equation.DSMT4">
                  <p:embed/>
                  <p:pic>
                    <p:nvPicPr>
                      <p:cNvPr id="0" name="图片 2150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000" y="2277265"/>
                        <a:ext cx="8953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00496" y="2191541"/>
          <a:ext cx="504824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Equation" r:id="rId6" imgW="13411200" imgH="17373600" progId="Equation.DSMT4">
                  <p:embed/>
                </p:oleObj>
              </mc:Choice>
              <mc:Fallback>
                <p:oleObj name="Equation" r:id="rId6" imgW="13411200" imgH="17373600" progId="Equation.DSMT4">
                  <p:embed/>
                  <p:pic>
                    <p:nvPicPr>
                      <p:cNvPr id="0" name="图片 2150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00496" y="2191541"/>
                        <a:ext cx="504824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81360" y="2201065"/>
          <a:ext cx="4857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Equation" r:id="rId8" imgW="12801600" imgH="17068800" progId="Equation.DSMT4">
                  <p:embed/>
                </p:oleObj>
              </mc:Choice>
              <mc:Fallback>
                <p:oleObj name="Equation" r:id="rId8" imgW="12801600" imgH="17068800" progId="Equation.DSMT4">
                  <p:embed/>
                  <p:pic>
                    <p:nvPicPr>
                      <p:cNvPr id="0" name="图片 2150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81360" y="2201065"/>
                        <a:ext cx="48577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908599" y="2201066"/>
          <a:ext cx="514349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Equation" r:id="rId10" imgW="13716000" imgH="17068800" progId="Equation.DSMT4">
                  <p:embed/>
                </p:oleObj>
              </mc:Choice>
              <mc:Fallback>
                <p:oleObj name="Equation" r:id="rId10" imgW="13716000" imgH="17068800" progId="Equation.DSMT4">
                  <p:embed/>
                  <p:pic>
                    <p:nvPicPr>
                      <p:cNvPr id="0" name="图片 2150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08599" y="2201066"/>
                        <a:ext cx="514349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567099" y="2210591"/>
          <a:ext cx="561974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Equation" r:id="rId12" imgW="14935200" imgH="16764000" progId="Equation.DSMT4">
                  <p:embed/>
                </p:oleObj>
              </mc:Choice>
              <mc:Fallback>
                <p:oleObj name="Equation" r:id="rId12" imgW="14935200" imgH="16764000" progId="Equation.DSMT4">
                  <p:embed/>
                  <p:pic>
                    <p:nvPicPr>
                      <p:cNvPr id="0" name="图片 21509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67099" y="2210591"/>
                        <a:ext cx="561974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273223" y="2191540"/>
          <a:ext cx="8953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Equation" r:id="rId14" imgW="23774400" imgH="17373600" progId="Equation.DSMT4">
                  <p:embed/>
                </p:oleObj>
              </mc:Choice>
              <mc:Fallback>
                <p:oleObj name="Equation" r:id="rId14" imgW="23774400" imgH="17373600" progId="Equation.DSMT4">
                  <p:embed/>
                  <p:pic>
                    <p:nvPicPr>
                      <p:cNvPr id="0" name="图片 21510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73223" y="2191540"/>
                        <a:ext cx="89535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540000" y="1008482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&gt;　&gt;</a:t>
            </a:r>
            <a:endParaRPr lang="zh-CN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3.(2018四川德阳中考)如图所示,沿斜面把质量为12 kg的一个物体匀速拉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到最高处,沿斜面向上的拉力是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N,斜面长2 m、高1 m,则其机械效率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%,物体所受摩擦力是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N。(取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660" kern="0" spc="209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30617"/>
            <a:ext cx="3381375" cy="14477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机械效率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1134253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1.定义: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有用功跟总功的比值叫机械效率。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3956" y="1562881"/>
            <a:ext cx="8467200" cy="572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2.公式: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1609707" y="1700999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9707" y="1700999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33956" y="2348699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3.物理意义: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机械效率的高低反映了使用机械时有用功在总功中所占的比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例大小,机械效率越高可以反映出机械性能越优。</a:t>
            </a:r>
            <a:endParaRPr lang="zh-CN" altLang="en-US" dirty="0"/>
          </a:p>
        </p:txBody>
      </p:sp>
      <p:sp>
        <p:nvSpPr>
          <p:cNvPr id="7" name="TextBox 2"/>
          <p:cNvSpPr txBox="1"/>
          <p:nvPr/>
        </p:nvSpPr>
        <p:spPr>
          <a:xfrm>
            <a:off x="571472" y="3277393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4.实验: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测量滑轮组的机械效率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31487"/>
            <a:ext cx="8467200" cy="17030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=12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m=120 J;拉力做的总功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m=200 J;斜面的机械效率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=60%;额外功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J-120 J=80 J,由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可得,物体所受的摩擦力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70" kern="0" spc="50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38254" y="1986752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2252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38254" y="1986752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72928" y="2010564"/>
          <a:ext cx="514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Equation" r:id="rId6" imgW="13716000" imgH="14630400" progId="Equation.DSMT4">
                  <p:embed/>
                </p:oleObj>
              </mc:Choice>
              <mc:Fallback>
                <p:oleObj name="Equation" r:id="rId6" imgW="13716000" imgH="14630400" progId="Equation.DSMT4">
                  <p:embed/>
                  <p:pic>
                    <p:nvPicPr>
                      <p:cNvPr id="0" name="图片 2253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72928" y="2010564"/>
                        <a:ext cx="514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70795" y="2634456"/>
          <a:ext cx="390524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Equation" r:id="rId8" imgW="10363200" imgH="15240000" progId="Equation.DSMT4">
                  <p:embed/>
                </p:oleObj>
              </mc:Choice>
              <mc:Fallback>
                <p:oleObj name="Equation" r:id="rId8" imgW="10363200" imgH="15240000" progId="Equation.DSMT4">
                  <p:embed/>
                  <p:pic>
                    <p:nvPicPr>
                      <p:cNvPr id="0" name="图片 2253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70795" y="2634456"/>
                        <a:ext cx="390524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05469" y="2724944"/>
          <a:ext cx="3905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Equation" r:id="rId10" imgW="10363200" imgH="14630400" progId="Equation.DSMT4">
                  <p:embed/>
                </p:oleObj>
              </mc:Choice>
              <mc:Fallback>
                <p:oleObj name="Equation" r:id="rId10" imgW="10363200" imgH="14630400" progId="Equation.DSMT4">
                  <p:embed/>
                  <p:pic>
                    <p:nvPicPr>
                      <p:cNvPr id="0" name="图片 2253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05469" y="2724944"/>
                        <a:ext cx="3905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60　40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4.(2019广西一模)如图,在水平地面上放着物体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与地面的接触面积为0.1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,对地面的压强为3 000 Pa,用滑轮组匀速提升物体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时,滑轮组的机械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效率是84%(不计绳重和摩擦)。求: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315" kern="0" spc="6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3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(2)动滑轮的重力;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(3)用此滑轮组使物体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以0.2 m/s的速度匀速上升,在5 s的时间内,人拉力所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做的功。</a:t>
            </a:r>
            <a:endParaRPr lang="zh-CN" altLang="en-US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69" y="2272313"/>
            <a:ext cx="855085" cy="1581448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43078"/>
            <a:ext cx="8467200" cy="2691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与地面的接触面积为0.14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,对地面的压强为3 000 Pa,因此物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=3 000 Pa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0.14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=420 N;(2)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,因此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60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75" kern="0" spc="394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=84%,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=420 N,故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N;(3)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s=1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=(420 N+80 N)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m=500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J。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65261" y="1991514"/>
          <a:ext cx="866774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4" imgW="22860000" imgH="15240000" progId="Equation.DSMT4">
                  <p:embed/>
                </p:oleObj>
              </mc:Choice>
              <mc:Fallback>
                <p:oleObj name="Equation" r:id="rId4" imgW="22860000" imgH="15240000" progId="Equation.DSMT4">
                  <p:embed/>
                  <p:pic>
                    <p:nvPicPr>
                      <p:cNvPr id="0" name="图片 2355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65261" y="1991514"/>
                        <a:ext cx="866774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41605" y="2629694"/>
          <a:ext cx="5048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Equation" r:id="rId6" imgW="13411200" imgH="17068800" progId="Equation.DSMT4">
                  <p:embed/>
                </p:oleObj>
              </mc:Choice>
              <mc:Fallback>
                <p:oleObj name="Equation" r:id="rId6" imgW="13411200" imgH="17068800" progId="Equation.DSMT4">
                  <p:embed/>
                  <p:pic>
                    <p:nvPicPr>
                      <p:cNvPr id="0" name="图片 2355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1605" y="2629694"/>
                        <a:ext cx="5048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90580" y="2639219"/>
          <a:ext cx="1133474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Equation" r:id="rId8" imgW="29870400" imgH="16764000" progId="Equation.DSMT4">
                  <p:embed/>
                </p:oleObj>
              </mc:Choice>
              <mc:Fallback>
                <p:oleObj name="Equation" r:id="rId8" imgW="29870400" imgH="16764000" progId="Equation.DSMT4">
                  <p:embed/>
                  <p:pic>
                    <p:nvPicPr>
                      <p:cNvPr id="0" name="图片 2355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90580" y="2639219"/>
                        <a:ext cx="1133474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68204" y="2639218"/>
          <a:ext cx="8667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Equation" r:id="rId10" imgW="22860000" imgH="16764000" progId="Equation.DSMT4">
                  <p:embed/>
                </p:oleObj>
              </mc:Choice>
              <mc:Fallback>
                <p:oleObj name="Equation" r:id="rId10" imgW="22860000" imgH="16764000" progId="Equation.DSMT4">
                  <p:embed/>
                  <p:pic>
                    <p:nvPicPr>
                      <p:cNvPr id="0" name="图片 2355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68204" y="2639218"/>
                        <a:ext cx="86677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865606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(1)420 N　(2)80 N　(3)500 J</a:t>
            </a:r>
            <a:endParaRPr lang="zh-CN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72432"/>
            <a:ext cx="8467200" cy="41906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1.(2019贵州黔南州二模,5,★☆☆)分别用如图12-3-7所示的甲、乙两个滑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轮组,在10 s内将重为40 N的物体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匀速提升1 m,每个滑轮的重均为20 N,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不计绳重及摩擦,下列有关说法正确的是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830" kern="0" spc="797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图12-3-7</a:t>
            </a:r>
            <a:endParaRPr lang="zh-CN" altLang="en-US" dirty="0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72" y="2871301"/>
            <a:ext cx="1933654" cy="2149463"/>
          </a:xfrm>
          <a:prstGeom prst="rect">
            <a:avLst/>
          </a:prstGeom>
        </p:spPr>
      </p:pic>
      <p:pic>
        <p:nvPicPr>
          <p:cNvPr id="4" name="图片 3" descr="PPT模板八年级-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919939"/>
            <a:ext cx="4236729" cy="454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A.甲和乙两滑轮组所做有用功相等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B.甲滑轮组的效率大于乙滑轮组的效率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做功的功率小于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</a:t>
            </a:r>
            <a:endParaRPr lang="zh-CN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3733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两滑轮组所做的有用功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,两滑轮组所提重物重力相等,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上升距离相等,因此甲和乙两滑轮组所做有用功相等,A选项正确;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565" kern="0" spc="44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10" kern="0" spc="106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61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0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65" kern="0" spc="44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865" kern="0" spc="110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61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40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,B选项错误;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655" kern="0" spc="43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3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,C选项错误;使用甲滑轮组时,绳端移动的距离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4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m=2 m,拉力做的功为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m=60 J,使用乙滑轮组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时,绳端移动的距离为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m=3 m,拉力做的功为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m=6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 J,由于时间相同,故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做功的功率,D选项错误。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773164"/>
          <a:ext cx="895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0" name="Equation" r:id="rId4" imgW="23774400" imgH="15240000" progId="Equation.DSMT4">
                  <p:embed/>
                </p:oleObj>
              </mc:Choice>
              <mc:Fallback>
                <p:oleObj name="Equation" r:id="rId4" imgW="23774400" imgH="15240000" progId="Equation.DSMT4">
                  <p:embed/>
                  <p:pic>
                    <p:nvPicPr>
                      <p:cNvPr id="0" name="图片 2457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000" y="1773164"/>
                        <a:ext cx="8953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03884" y="1765425"/>
          <a:ext cx="5048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Equation" r:id="rId6" imgW="13411200" imgH="17068800" progId="Equation.DSMT4">
                  <p:embed/>
                </p:oleObj>
              </mc:Choice>
              <mc:Fallback>
                <p:oleObj name="Equation" r:id="rId6" imgW="13411200" imgH="17068800" progId="Equation.DSMT4">
                  <p:embed/>
                  <p:pic>
                    <p:nvPicPr>
                      <p:cNvPr id="0" name="图片 2457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03884" y="1765425"/>
                        <a:ext cx="5048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52859" y="1765128"/>
          <a:ext cx="11620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Equation" r:id="rId8" imgW="30784800" imgH="17373600" progId="Equation.DSMT4">
                  <p:embed/>
                </p:oleObj>
              </mc:Choice>
              <mc:Fallback>
                <p:oleObj name="Equation" r:id="rId8" imgW="30784800" imgH="17373600" progId="Equation.DSMT4">
                  <p:embed/>
                  <p:pic>
                    <p:nvPicPr>
                      <p:cNvPr id="0" name="图片 2457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52859" y="1765128"/>
                        <a:ext cx="116205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59058" y="1765128"/>
          <a:ext cx="8953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Equation" r:id="rId10" imgW="23774400" imgH="17373600" progId="Equation.DSMT4">
                  <p:embed/>
                </p:oleObj>
              </mc:Choice>
              <mc:Fallback>
                <p:oleObj name="Equation" r:id="rId10" imgW="23774400" imgH="17373600" progId="Equation.DSMT4">
                  <p:embed/>
                  <p:pic>
                    <p:nvPicPr>
                      <p:cNvPr id="0" name="图片 2458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59058" y="1765128"/>
                        <a:ext cx="89535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610525" y="1773164"/>
          <a:ext cx="895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4" name="Equation" r:id="rId12" imgW="23774400" imgH="15240000" progId="Equation.DSMT4">
                  <p:embed/>
                </p:oleObj>
              </mc:Choice>
              <mc:Fallback>
                <p:oleObj name="Equation" r:id="rId12" imgW="23774400" imgH="15240000" progId="Equation.DSMT4">
                  <p:embed/>
                  <p:pic>
                    <p:nvPicPr>
                      <p:cNvPr id="0" name="图片 24581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10525" y="1773164"/>
                        <a:ext cx="8953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244634" y="2490592"/>
          <a:ext cx="504824" cy="63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5" name="Equation" r:id="rId14" imgW="13411200" imgH="16764000" progId="Equation.DSMT4">
                  <p:embed/>
                </p:oleObj>
              </mc:Choice>
              <mc:Fallback>
                <p:oleObj name="Equation" r:id="rId14" imgW="13411200" imgH="16764000" progId="Equation.DSMT4">
                  <p:embed/>
                  <p:pic>
                    <p:nvPicPr>
                      <p:cNvPr id="0" name="图片 24582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44634" y="2490592"/>
                        <a:ext cx="504824" cy="63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893609" y="2492341"/>
          <a:ext cx="11620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Equation" r:id="rId16" imgW="30784800" imgH="17373600" progId="Equation.DSMT4">
                  <p:embed/>
                </p:oleObj>
              </mc:Choice>
              <mc:Fallback>
                <p:oleObj name="Equation" r:id="rId16" imgW="30784800" imgH="17373600" progId="Equation.DSMT4">
                  <p:embed/>
                  <p:pic>
                    <p:nvPicPr>
                      <p:cNvPr id="0" name="图片 24583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93609" y="2492341"/>
                        <a:ext cx="116205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99808" y="2492341"/>
          <a:ext cx="8953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Equation" r:id="rId18" imgW="23774400" imgH="17373600" progId="Equation.DSMT4">
                  <p:embed/>
                </p:oleObj>
              </mc:Choice>
              <mc:Fallback>
                <p:oleObj name="Equation" r:id="rId18" imgW="23774400" imgH="17373600" progId="Equation.DSMT4">
                  <p:embed/>
                  <p:pic>
                    <p:nvPicPr>
                      <p:cNvPr id="0" name="图片 24584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99808" y="2492341"/>
                        <a:ext cx="895350" cy="657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40000" y="3209468"/>
          <a:ext cx="895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Equation" r:id="rId20" imgW="23774400" imgH="15240000" progId="Equation.DSMT4">
                  <p:embed/>
                </p:oleObj>
              </mc:Choice>
              <mc:Fallback>
                <p:oleObj name="Equation" r:id="rId20" imgW="23774400" imgH="15240000" progId="Equation.DSMT4">
                  <p:embed/>
                  <p:pic>
                    <p:nvPicPr>
                      <p:cNvPr id="0" name="图片 24585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0000" y="3209468"/>
                        <a:ext cx="8953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927567" y="3209468"/>
          <a:ext cx="8953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9" name="Equation" r:id="rId22" imgW="23774400" imgH="15240000" progId="Equation.DSMT4">
                  <p:embed/>
                </p:oleObj>
              </mc:Choice>
              <mc:Fallback>
                <p:oleObj name="Equation" r:id="rId22" imgW="23774400" imgH="15240000" progId="Equation.DSMT4">
                  <p:embed/>
                  <p:pic>
                    <p:nvPicPr>
                      <p:cNvPr id="0" name="图片 24586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27567" y="3209468"/>
                        <a:ext cx="895350" cy="571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2.(2017山东淄博桓台一模,6,★★☆)(多选)一位建筑工人要把建筑材料运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送到楼上,他使用了如图12-3-8所示的装置进行升降,已知吊篮的质量为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建筑材料的质量为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,人对绳子的拉力为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,吊篮在拉力的作用下匀速上升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,不计绳重和摩擦。下列表述正确的是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150" kern="0" spc="9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图12-3-8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A.有用功为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,滑轮组的机械效率为</a:t>
            </a:r>
            <a:r>
              <a:rPr lang="zh-CN" altLang="en-US" sz="2590" kern="0" spc="7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B.有用功为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,动滑轮重为2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C.有用功为(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,滑轮组的机械效率为</a:t>
            </a:r>
            <a:r>
              <a:rPr lang="zh-CN" altLang="en-US" sz="2590" kern="0" spc="7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15" y="2728817"/>
            <a:ext cx="878644" cy="1544564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669642" y="4717560"/>
          <a:ext cx="4286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Equation" r:id="rId5" imgW="11277600" imgH="14630400" progId="Equation.DSMT4">
                  <p:embed/>
                </p:oleObj>
              </mc:Choice>
              <mc:Fallback>
                <p:oleObj name="Equation" r:id="rId5" imgW="11277600" imgH="14630400" progId="Equation.DSMT4">
                  <p:embed/>
                  <p:pic>
                    <p:nvPicPr>
                      <p:cNvPr id="0" name="图片 2560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69642" y="4717560"/>
                        <a:ext cx="4286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80978" y="5777099"/>
          <a:ext cx="4286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Equation" r:id="rId7" imgW="11277600" imgH="14630400" progId="Equation.DSMT4">
                  <p:embed/>
                </p:oleObj>
              </mc:Choice>
              <mc:Fallback>
                <p:oleObj name="Equation" r:id="rId7" imgW="11277600" imgH="14630400" progId="Equation.DSMT4">
                  <p:embed/>
                  <p:pic>
                    <p:nvPicPr>
                      <p:cNvPr id="0" name="图片 25602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978" y="5777099"/>
                        <a:ext cx="4286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71472" y="627778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D.额外功为(2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,绳子移动的距离为2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endParaRPr lang="zh-CN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880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,滑轮组的机械效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率为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8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0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,不计绳重和摩擦,则动滑轮重为2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,额外功为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,绳子移动的距离为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。故选B、D。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51200" y="1294807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266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1200" y="1294807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85874" y="1323233"/>
          <a:ext cx="552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Equation" r:id="rId6" imgW="14630400" imgH="14630400" progId="Equation.DSMT4">
                  <p:embed/>
                </p:oleObj>
              </mc:Choice>
              <mc:Fallback>
                <p:oleObj name="Equation" r:id="rId6" imgW="14630400" imgH="14630400" progId="Equation.DSMT4">
                  <p:embed/>
                  <p:pic>
                    <p:nvPicPr>
                      <p:cNvPr id="0" name="图片 266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5874" y="1323233"/>
                        <a:ext cx="552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82473" y="1323233"/>
          <a:ext cx="4476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Equation" r:id="rId8" imgW="11887200" imgH="14630400" progId="Equation.DSMT4">
                  <p:embed/>
                </p:oleObj>
              </mc:Choice>
              <mc:Fallback>
                <p:oleObj name="Equation" r:id="rId8" imgW="11887200" imgH="14630400" progId="Equation.DSMT4">
                  <p:embed/>
                  <p:pic>
                    <p:nvPicPr>
                      <p:cNvPr id="0" name="图片 2662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2473" y="1323233"/>
                        <a:ext cx="4476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3.(2018山东济宁曲阜一模,15,★★☆)小代用如图12-3-9所示的滑轮组将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重为640 N的物体匀速提升了2 m,用时40 s,此过程中滑轮组机械效率为8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0%,不考虑绳重及摩擦,则绳端的拉力是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N,拉力做功的功率是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085" kern="0" spc="37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图12-3-9</a:t>
            </a:r>
            <a:endParaRPr lang="zh-CN" altLang="en-US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98" y="2725342"/>
            <a:ext cx="1214577" cy="1529811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52234"/>
            <a:ext cx="8467200" cy="17822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=640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m=1 280 J,由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2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7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=1 600 J;由图知,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=2,绳端移动距离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m=4 m,由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625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26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N;拉力做功的功率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25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26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 W。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63636" y="1420005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276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63636" y="1420005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369108" y="1443823"/>
          <a:ext cx="390524" cy="61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Equation" r:id="rId6" imgW="10363200" imgH="16459200" progId="Equation.DSMT4">
                  <p:embed/>
                </p:oleObj>
              </mc:Choice>
              <mc:Fallback>
                <p:oleObj name="Equation" r:id="rId6" imgW="10363200" imgH="16459200" progId="Equation.DSMT4">
                  <p:embed/>
                  <p:pic>
                    <p:nvPicPr>
                      <p:cNvPr id="0" name="图片 276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69108" y="1443823"/>
                        <a:ext cx="390524" cy="6191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903783" y="1510497"/>
          <a:ext cx="66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Equation" r:id="rId8" imgW="17678400" imgH="14630400" progId="Equation.DSMT4">
                  <p:embed/>
                </p:oleObj>
              </mc:Choice>
              <mc:Fallback>
                <p:oleObj name="Equation" r:id="rId8" imgW="17678400" imgH="14630400" progId="Equation.DSMT4">
                  <p:embed/>
                  <p:pic>
                    <p:nvPicPr>
                      <p:cNvPr id="0" name="图片 276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03783" y="1510497"/>
                        <a:ext cx="666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2572542"/>
          <a:ext cx="381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2" name="Equation" r:id="rId10" imgW="10058400" imgH="14935200" progId="Equation.DSMT4">
                  <p:embed/>
                </p:oleObj>
              </mc:Choice>
              <mc:Fallback>
                <p:oleObj name="Equation" r:id="rId10" imgW="10058400" imgH="14935200" progId="Equation.DSMT4">
                  <p:embed/>
                  <p:pic>
                    <p:nvPicPr>
                      <p:cNvPr id="0" name="图片 276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0000" y="2572542"/>
                        <a:ext cx="381000" cy="5619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65149" y="2582067"/>
          <a:ext cx="66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Equation" r:id="rId12" imgW="17678400" imgH="14630400" progId="Equation.DSMT4">
                  <p:embed/>
                </p:oleObj>
              </mc:Choice>
              <mc:Fallback>
                <p:oleObj name="Equation" r:id="rId12" imgW="17678400" imgH="14630400" progId="Equation.DSMT4">
                  <p:embed/>
                  <p:pic>
                    <p:nvPicPr>
                      <p:cNvPr id="0" name="图片 2765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5149" y="2582067"/>
                        <a:ext cx="666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68666" y="2572542"/>
          <a:ext cx="381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4" name="Equation" r:id="rId14" imgW="10058400" imgH="14935200" progId="Equation.DSMT4">
                  <p:embed/>
                </p:oleObj>
              </mc:Choice>
              <mc:Fallback>
                <p:oleObj name="Equation" r:id="rId14" imgW="10058400" imgH="14935200" progId="Equation.DSMT4">
                  <p:embed/>
                  <p:pic>
                    <p:nvPicPr>
                      <p:cNvPr id="0" name="图片 2765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68666" y="2572542"/>
                        <a:ext cx="381000" cy="5619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93815" y="2582067"/>
          <a:ext cx="666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Equation" r:id="rId16" imgW="17678400" imgH="14630400" progId="Equation.DSMT4">
                  <p:embed/>
                </p:oleObj>
              </mc:Choice>
              <mc:Fallback>
                <p:oleObj name="Equation" r:id="rId16" imgW="17678400" imgH="14630400" progId="Equation.DSMT4">
                  <p:embed/>
                  <p:pic>
                    <p:nvPicPr>
                      <p:cNvPr id="0" name="图片 27655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93815" y="2582067"/>
                        <a:ext cx="6667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400　40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239760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目的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测量滑轮组的机械效率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原理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2125" kern="0" spc="35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870" kern="0" spc="23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器材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滑轮组、相同的钩码若干、铁架台、细绳、弹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簧测力计、刻度尺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57644" y="2213962"/>
          <a:ext cx="314324" cy="47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Equation" r:id="rId4" imgW="8229600" imgH="12496800" progId="Equation.DSMT4">
                  <p:embed/>
                </p:oleObj>
              </mc:Choice>
              <mc:Fallback>
                <p:oleObj name="Equation" r:id="rId4" imgW="8229600" imgH="12496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7644" y="2213962"/>
                        <a:ext cx="314324" cy="4762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73483" y="2222966"/>
          <a:ext cx="266699" cy="4190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Equation" r:id="rId6" imgW="7010400" imgH="10972800" progId="Equation.DSMT4">
                  <p:embed/>
                </p:oleObj>
              </mc:Choice>
              <mc:Fallback>
                <p:oleObj name="Equation" r:id="rId6" imgW="7010400" imgH="10972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73483" y="2222966"/>
                        <a:ext cx="266699" cy="4190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4.(2019湖北随州模拟,15,★☆☆)在探究影响滑轮组机械效率的因素的实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验中,小明用同一滑轮组进行了三次实验,实验数据如下表:(8分)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25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图12-3-10</a:t>
            </a:r>
            <a:endParaRPr lang="zh-CN" altLang="en-US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58" y="1788008"/>
            <a:ext cx="1053008" cy="1500303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330120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实验序号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动滑轮重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轮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物重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物体上升的高度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绳端受到的拉力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绳端移动的距离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0.3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滑轮组的机械效率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η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55.6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66.7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(1)请你根据表格上的数据画出滑轮组的绕线。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(2)第三次弹簧测力计的示数如图12-3-10乙为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,机械效率为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,该实验是探究滑轮组的机械效率与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的关系。</a:t>
            </a:r>
            <a:endParaRPr lang="zh-CN" alt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0034" y="3277393"/>
            <a:ext cx="8467200" cy="2517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(1)绳端移动的距离与物体上升的高度的比为3,因此承担物重的线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的有效段数为3。(2)图乙中弹簧测力计的分度值是0.2 N,示数为1.8 N;机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64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100%=74.1%;由表中数据可知,滑轮组结构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不变,只改变物体的重力,此实验的目的是探究滑轮组的机械效率与物重的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07150" y="4249099"/>
          <a:ext cx="504825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286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7150" y="4249099"/>
                        <a:ext cx="504825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56124" y="4277525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286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56124" y="4277525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43174" y="4277525"/>
          <a:ext cx="11334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Equation" r:id="rId8" imgW="29870400" imgH="14630400" progId="Equation.DSMT4">
                  <p:embed/>
                </p:oleObj>
              </mc:Choice>
              <mc:Fallback>
                <p:oleObj name="Equation" r:id="rId8" imgW="29870400" imgH="14630400" progId="Equation.DSMT4">
                  <p:embed/>
                  <p:pic>
                    <p:nvPicPr>
                      <p:cNvPr id="0" name="图片 2867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43174" y="4277525"/>
                        <a:ext cx="11334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720000"/>
            <a:ext cx="8467200" cy="1281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(1)如图所示　(2)1.8 N　74.1%　物重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540" kern="0" spc="-83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8" name="图片 3" descr="textimage26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39750" y="1257300"/>
            <a:ext cx="793115" cy="191706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5.(2017江西宜春丰城期末,22,★★☆)如图12-3-11甲所示,物体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重16 N,置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于水平桌面上,在拉力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的作用下,5 s内沿直线匀速运动了0.5 m。如图乙是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做的功随时间变化的图象。物体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在水平桌面上运动时受到的摩擦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为物重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 0.2。求:(8分)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98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574750"/>
            <a:ext cx="6848474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图12-3-11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(1)5 s内拉力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做的有用功。(4分)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。(4分)</a:t>
            </a:r>
            <a:endParaRPr lang="zh-CN" alt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8633"/>
            <a:ext cx="8467200" cy="2521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(1)因物体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在水平桌面上匀速运动时处于平衡状态,受到的拉力和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摩擦力是一对平衡力,所以,物体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所受拉力: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 N=3.2 N,5 s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做的有用功: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=3.2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 m=1.6 J;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(2)由图乙可知,5 s内拉力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=2.5 J,则滑轮组的机械效率: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55" kern="0" spc="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590" kern="0" spc="8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=64%。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29586" y="3277393"/>
          <a:ext cx="390524" cy="571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Equation" r:id="rId4" imgW="10363200" imgH="15240000" progId="Equation.DSMT4">
                  <p:embed/>
                </p:oleObj>
              </mc:Choice>
              <mc:Fallback>
                <p:oleObj name="Equation" r:id="rId4" imgW="10363200" imgH="15240000" progId="Equation.DSMT4">
                  <p:embed/>
                  <p:pic>
                    <p:nvPicPr>
                      <p:cNvPr id="0" name="图片 296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29586" y="3277393"/>
                        <a:ext cx="390524" cy="5714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0470" y="3927404"/>
          <a:ext cx="4381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Equation" r:id="rId6" imgW="11582400" imgH="14630400" progId="Equation.DSMT4">
                  <p:embed/>
                </p:oleObj>
              </mc:Choice>
              <mc:Fallback>
                <p:oleObj name="Equation" r:id="rId6" imgW="11582400" imgH="14630400" progId="Equation.DSMT4">
                  <p:embed/>
                  <p:pic>
                    <p:nvPicPr>
                      <p:cNvPr id="0" name="图片 296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0470" y="3927404"/>
                        <a:ext cx="4381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00034" y="1134253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(1)1.6 J　(2)64%</a:t>
            </a:r>
            <a:endParaRPr lang="zh-CN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1.(2018江苏无锡江阴模拟,10,★★☆)小明用如图所示的甲、乙两个滑轮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组,分别在相同时间内将同一重物匀速提升相同高度,每个滑轮的重均相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等,不计绳重及摩擦。针对这一现象,小明得出了4个结论:①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做的功等于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做的功;②甲滑轮组的机械效率等于乙滑轮组的机械效率;③使用乙滑轮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组比甲滑轮组更加省力;④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做功的功率等于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做功的功率。其中正确的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080" kern="0" spc="1081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451050"/>
            <a:ext cx="2781300" cy="3028950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A.①②③　    B.②③④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C.①③④　    D.①②③④</a:t>
            </a:r>
            <a:endParaRPr lang="zh-CN" alt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8535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由图知,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=3;不计绳重及摩擦,则拉力做的功分别为: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故①正确;动滑轮重相同,提升的物体重和高度均相同,不计绳重及摩擦,则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,所以,利用滑轮组做的有用功相同、额外功相同,总功相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同;由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可知,两滑轮组的机械效率相同,故②正确;不计绳重及摩擦,拉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0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=3,绳端拉力分别为: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,即使用乙滑轮组比甲滑轮组更加省力,故③正确;因为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,且做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功时间相同,由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1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可知,拉力做功的功率相同,故④正确。综上分析,①②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③④说法都正确。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47518" y="1268973"/>
          <a:ext cx="1809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307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7518" y="1268973"/>
                        <a:ext cx="1809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93307" y="1268973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Equation" r:id="rId6" imgW="4572000" imgH="14630400" progId="Equation.DSMT4">
                  <p:embed/>
                </p:oleObj>
              </mc:Choice>
              <mc:Fallback>
                <p:oleObj name="Equation" r:id="rId6" imgW="4572000" imgH="14630400" progId="Equation.DSMT4">
                  <p:embed/>
                  <p:pic>
                    <p:nvPicPr>
                      <p:cNvPr id="0" name="图片 307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93307" y="1268973"/>
                        <a:ext cx="1714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00029" y="2852146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Equation" r:id="rId8" imgW="10363200" imgH="17068800" progId="Equation.DSMT4">
                  <p:embed/>
                </p:oleObj>
              </mc:Choice>
              <mc:Fallback>
                <p:oleObj name="Equation" r:id="rId8" imgW="10363200" imgH="17068800" progId="Equation.DSMT4">
                  <p:embed/>
                  <p:pic>
                    <p:nvPicPr>
                      <p:cNvPr id="0" name="图片 3072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00029" y="2852146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96117" y="3544411"/>
          <a:ext cx="2000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4" name="Equation" r:id="rId10" imgW="5181600" imgH="14630400" progId="Equation.DSMT4">
                  <p:embed/>
                </p:oleObj>
              </mc:Choice>
              <mc:Fallback>
                <p:oleObj name="Equation" r:id="rId10" imgW="5181600" imgH="14630400" progId="Equation.DSMT4">
                  <p:embed/>
                  <p:pic>
                    <p:nvPicPr>
                      <p:cNvPr id="0" name="图片 3072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6117" y="3544411"/>
                        <a:ext cx="2000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78927" y="354441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5" name="Equation" r:id="rId12" imgW="4876800" imgH="14630400" progId="Equation.DSMT4">
                  <p:embed/>
                </p:oleObj>
              </mc:Choice>
              <mc:Fallback>
                <p:oleObj name="Equation" r:id="rId12" imgW="4876800" imgH="14630400" progId="Equation.DSMT4">
                  <p:embed/>
                  <p:pic>
                    <p:nvPicPr>
                      <p:cNvPr id="0" name="图片 30725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78927" y="354441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127374" y="3544411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6" name="Equation" r:id="rId14" imgW="4572000" imgH="14630400" progId="Equation.DSMT4">
                  <p:embed/>
                </p:oleObj>
              </mc:Choice>
              <mc:Fallback>
                <p:oleObj name="Equation" r:id="rId14" imgW="4572000" imgH="14630400" progId="Equation.DSMT4">
                  <p:embed/>
                  <p:pic>
                    <p:nvPicPr>
                      <p:cNvPr id="0" name="图片 30726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27374" y="3544411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438017" y="4636558"/>
          <a:ext cx="2762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name="Equation" r:id="rId16" imgW="7315200" imgH="14630400" progId="Equation.DSMT4">
                  <p:embed/>
                </p:oleObj>
              </mc:Choice>
              <mc:Fallback>
                <p:oleObj name="Equation" r:id="rId16" imgW="7315200" imgH="14630400" progId="Equation.DSMT4">
                  <p:embed/>
                  <p:pic>
                    <p:nvPicPr>
                      <p:cNvPr id="0" name="图片 30727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38017" y="4636558"/>
                        <a:ext cx="2762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705625"/>
          <a:ext cx="7740000" cy="5929354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592935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步骤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1.用弹簧测力计测量钩码所受的重力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G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并填入表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格。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2.按照图安装滑轮组,分别记下钩码和弹簧测力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计的位置。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3.缓慢拉动弹簧测力计,使钩码升高,当钩码匀速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上升时读出拉力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的值,用刻度尺测出钩码上升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的高度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h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和弹簧测力计移动的距离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s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,将这三个量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填入表格。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4.算出有用功、总功和机械效率并填入表格。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5.改变钩码的数量,重复上面的实验。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6.换用不同的滑轮组,重做以上实验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435" kern="0" spc="8413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4420401"/>
            <a:ext cx="1714512" cy="2081907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2.(2019江苏泰州姜堰一模,12,★★★)小明用如图所示的装置探究杠杆的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机械效率,他将两个钩码悬挂在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点用弹簧测力计保持竖直方向拉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动杠杆,使其绕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点缓慢转动,带动钩码上升一定的高度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(不计摩擦)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270" kern="0" spc="29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A.在杠杆转动过程中,弹簧测力计的示数会变小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B.仅将拉力的作用点从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点移到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点,杠杆的机械效率不变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C.仅增加钩码的个数,拉力所做的额外功增大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D.仅将钩码的悬挂点从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点移到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点,拉力做的总功变大</a:t>
            </a:r>
            <a:endParaRPr lang="zh-CN" altLang="en-US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87847"/>
            <a:ext cx="104775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20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若弹簧测力计拉力方向一直竖直向上拉动,阻力不变,动力臂减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小,阻力臂变小,由几何知识可得,动力臂与阻力臂的比值不变,因为阻力不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变,根据杠杆的平衡条件知,弹簧测力计的示数应该不变,故A错误;仅将拉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力的作用点从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点移到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点,动力臂减小,动力增大,但阻力和阻力臂不变,根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据杠杆的平衡条件知,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不变,杠杆的机械效率不变,故B正确;克服杠杆重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力做的功为额外功,仅增加钩码的个数,杠杆重力和杠杆上升的高度不变,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拉力所做的额外功不变,故C错误;钩码的悬挂点在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点时,由杠杆的平衡条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;悬挂点移至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点时,由杠杆的平衡条件得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图中可以看出,由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力臂变大,所以弹簧测力计的示数变大,有用功不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变,但杠杆提升的高度减小,额外功减小,又因为总功等于额外功与有用功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之和,因此此次弹簧测力计做的功将小于第一次做的功,即仅将钩码的悬挂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点移到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点,拉力做的总功变小,故D错误。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3.(2017山东菏泽定陶期末,15,★★☆)某高山顶峰要设一个旅游景点,需要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开挖盘山公路,要求盘山公路对车的总阻力是车重的0.1,机械效率是50%,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若山高2 000 m,则要开挖长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m的盘山公路。</a:t>
            </a:r>
            <a:endParaRPr lang="zh-CN" alt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83534"/>
            <a:ext cx="8467200" cy="3473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设车的重力为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,盘山公路的长度为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则车上坡时做的有用功: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牵引力克服总阻力做的额外功: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牵引力做的总功: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+0.1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盘山公路的机械效率: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67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32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80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=50%,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17815" y="4391975"/>
          <a:ext cx="3905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317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7815" y="4391975"/>
                        <a:ext cx="390525" cy="647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52489" y="4420401"/>
          <a:ext cx="11715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6" imgW="31089600" imgH="14630400" progId="Equation.DSMT4">
                  <p:embed/>
                </p:oleObj>
              </mc:Choice>
              <mc:Fallback>
                <p:oleObj name="Equation" r:id="rId6" imgW="31089600" imgH="14630400" progId="Equation.DSMT4">
                  <p:embed/>
                  <p:pic>
                    <p:nvPicPr>
                      <p:cNvPr id="0" name="图片 317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52489" y="4420401"/>
                        <a:ext cx="11715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68214" y="4420401"/>
          <a:ext cx="7334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Equation" r:id="rId8" imgW="19507200" imgH="14630400" progId="Equation.DSMT4">
                  <p:embed/>
                </p:oleObj>
              </mc:Choice>
              <mc:Fallback>
                <p:oleObj name="Equation" r:id="rId8" imgW="19507200" imgH="14630400" progId="Equation.DSMT4">
                  <p:embed/>
                  <p:pic>
                    <p:nvPicPr>
                      <p:cNvPr id="0" name="图片 31747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68214" y="4420401"/>
                        <a:ext cx="7334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45788" y="4420401"/>
          <a:ext cx="133349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5" name="Equation" r:id="rId10" imgW="35356800" imgH="14630400" progId="Equation.DSMT4">
                  <p:embed/>
                </p:oleObj>
              </mc:Choice>
              <mc:Fallback>
                <p:oleObj name="Equation" r:id="rId10" imgW="35356800" imgH="14630400" progId="Equation.DSMT4">
                  <p:embed/>
                  <p:pic>
                    <p:nvPicPr>
                      <p:cNvPr id="0" name="图片 31748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45788" y="4420401"/>
                        <a:ext cx="133349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1062815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4.(2019四川绵阳二模,19,★★☆)某小组同学在探究滑轮组的机械效率与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哪些因素有关时,提出了一些猜想并对猜想进行验证。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908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(1)如果影响机械效率的因素有A、B、C三个,要研究机械效率与B因素的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关系,需要先控制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因素不变,而改变B因素,从而进行研究。</a:t>
            </a:r>
            <a:endParaRPr lang="zh-CN" altLang="en-US"/>
          </a:p>
        </p:txBody>
      </p:sp>
      <p:pic>
        <p:nvPicPr>
          <p:cNvPr id="3" name="图片 3" descr="textimage3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14" y="2220670"/>
            <a:ext cx="5770795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(2)下面是同学提出的两个猜想: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猜想A:两个相同滑轮组成的滑轮组,其机械效率与滑轮组细线的绕法有关;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猜想B:两个相同滑轮组成的滑轮组,其机械效率与滑轮组提升的物重有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为了验证上述猜想是否正确,同学们准备分别按图1、图2、图3和图4进行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验证猜想A的小组应按图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所示进行实验,若实验测得两滑轮组的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机械效率大小相等,则可初步判断猜想A是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(正确/错误)的。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验证猜想B的小组应按图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所示进行实验,若实验测得两滑轮组的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机械效率大小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(相等/不相等),则可初步判断猜想B是正确的;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(3)实验过程中测量拉力时弹簧测力计还应沿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方向做匀速直线运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动。</a:t>
            </a:r>
            <a:endParaRPr lang="zh-CN" alt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(1)A、C　(2)1、3或2、4　错误　1、2或3、4　不相等　(3)竖直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(1)要研究其与B因素的关系,就要控制其他因素即A、C不变,改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变B。(2)要探究滑轮组的机械效率与滑轮组细线的绕法是否有关,需要保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持除滑轮数目、规格相同外,还要提起相同的物重,所以选择的是图1、3或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图2、4;若实验测得两个滑轮组的机械效率大小相等,说明机械效率与绕线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方法无关,可初步判断猜想A是错误的;要探究滑轮组的机械效率与滑轮组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提升的物重是否有关,需要保持除滑轮数目、规格相同外,还要保持绕线方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法相同,所以选择的是图1、2或3、4;若实验测得两滑轮组的机械效率大小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不相等,说明机械效率与物重有关,可初步判断猜想B是正确的。(3)在实验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中,弹簧测力计应沿竖直方向做匀速运动。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5.(2018四川资阳雁江模拟,16,★★☆)用如图甲所示的滑轮组提升物体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已知被提升的物体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重为760 N,卷扬机加在绳子自由端的拉力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以0.5 m/s的速度匀速提升到5 m的高度。拉力做的功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随时间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的变化图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象如图乙所示,不计绳重和摩擦。求: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373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574750"/>
            <a:ext cx="6534150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(1)滑轮组提升重物所做的有用功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(2)滑轮组提升重物的机械效率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(3)动滑轮的重力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04474"/>
            <a:ext cx="8467200" cy="4677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(1)滑轮组提升重物所做的有用功: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=760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m=3 800 J;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(2)将物体以0.5 m/s的速度匀速提升到5 m的高度,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可知,运动的时间: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24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7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s,由图乙可知,该过程中拉力做的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总功是4 000 J,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所以滑轮组提升重物的机械效率: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30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=95%;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(3)由图甲知承担物重的绳子段数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=2,所以绳子自由端移动的距离: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m=10 m,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可得拉力: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25" kern="0" spc="37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296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N,不计绳重和摩擦,由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-11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可得,动滑轮的重力: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400 N-760 N=40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52213" y="2596817"/>
          <a:ext cx="1714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Equation" r:id="rId4" imgW="4572000" imgH="14630400" progId="Equation.DSMT4">
                  <p:embed/>
                </p:oleObj>
              </mc:Choice>
              <mc:Fallback>
                <p:oleObj name="Equation" r:id="rId4" imgW="4572000" imgH="14630400" progId="Equation.DSMT4">
                  <p:embed/>
                  <p:pic>
                    <p:nvPicPr>
                      <p:cNvPr id="0" name="图片 3276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2213" y="2596817"/>
                        <a:ext cx="1714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62940" y="2596817"/>
          <a:ext cx="1714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Equation" r:id="rId6" imgW="4572000" imgH="14630400" progId="Equation.DSMT4">
                  <p:embed/>
                </p:oleObj>
              </mc:Choice>
              <mc:Fallback>
                <p:oleObj name="Equation" r:id="rId6" imgW="4572000" imgH="14630400" progId="Equation.DSMT4">
                  <p:embed/>
                  <p:pic>
                    <p:nvPicPr>
                      <p:cNvPr id="0" name="图片 327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2940" y="2596817"/>
                        <a:ext cx="17145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678539" y="2596817"/>
          <a:ext cx="6762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2" name="Equation" r:id="rId8" imgW="17983200" imgH="14630400" progId="Equation.DSMT4">
                  <p:embed/>
                </p:oleObj>
              </mc:Choice>
              <mc:Fallback>
                <p:oleObj name="Equation" r:id="rId8" imgW="17983200" imgH="14630400" progId="Equation.DSMT4">
                  <p:embed/>
                  <p:pic>
                    <p:nvPicPr>
                      <p:cNvPr id="0" name="图片 327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78539" y="2596817"/>
                        <a:ext cx="6762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67229" y="3682190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3" name="Equation" r:id="rId10" imgW="10363200" imgH="17068800" progId="Equation.DSMT4">
                  <p:embed/>
                </p:oleObj>
              </mc:Choice>
              <mc:Fallback>
                <p:oleObj name="Equation" r:id="rId10" imgW="10363200" imgH="17068800" progId="Equation.DSMT4">
                  <p:embed/>
                  <p:pic>
                    <p:nvPicPr>
                      <p:cNvPr id="0" name="图片 3277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67229" y="3682190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01903" y="3710616"/>
          <a:ext cx="7048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Equation" r:id="rId12" imgW="18592800" imgH="14630400" progId="Equation.DSMT4">
                  <p:embed/>
                </p:oleObj>
              </mc:Choice>
              <mc:Fallback>
                <p:oleObj name="Equation" r:id="rId12" imgW="18592800" imgH="14630400" progId="Equation.DSMT4">
                  <p:embed/>
                  <p:pic>
                    <p:nvPicPr>
                      <p:cNvPr id="0" name="图片 3277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01903" y="3710616"/>
                        <a:ext cx="7048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929615" y="5267388"/>
          <a:ext cx="380999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Equation" r:id="rId14" imgW="10058400" imgH="14935200" progId="Equation.DSMT4">
                  <p:embed/>
                </p:oleObj>
              </mc:Choice>
              <mc:Fallback>
                <p:oleObj name="Equation" r:id="rId14" imgW="10058400" imgH="14935200" progId="Equation.DSMT4">
                  <p:embed/>
                  <p:pic>
                    <p:nvPicPr>
                      <p:cNvPr id="0" name="图片 3277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29615" y="5267388"/>
                        <a:ext cx="380999" cy="5619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454764" y="5277657"/>
          <a:ext cx="7048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" name="Equation" r:id="rId16" imgW="18592800" imgH="14630400" progId="Equation.DSMT4">
                  <p:embed/>
                </p:oleObj>
              </mc:Choice>
              <mc:Fallback>
                <p:oleObj name="Equation" r:id="rId16" imgW="18592800" imgH="14630400" progId="Equation.DSMT4">
                  <p:embed/>
                  <p:pic>
                    <p:nvPicPr>
                      <p:cNvPr id="0" name="图片 32775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54764" y="5277657"/>
                        <a:ext cx="7048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408767" y="5277657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7" name="Equation" r:id="rId18" imgW="4876800" imgH="14630400" progId="Equation.DSMT4">
                  <p:embed/>
                </p:oleObj>
              </mc:Choice>
              <mc:Fallback>
                <p:oleObj name="Equation" r:id="rId18" imgW="4876800" imgH="14630400" progId="Equation.DSMT4">
                  <p:embed/>
                  <p:pic>
                    <p:nvPicPr>
                      <p:cNvPr id="0" name="图片 32776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08767" y="5277657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(1)3 800 J　(2)95%　(3)40 N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47065" y="1201420"/>
          <a:ext cx="7778750" cy="4413250"/>
        </p:xfrm>
        <a:graphic>
          <a:graphicData uri="http://schemas.openxmlformats.org/drawingml/2006/table">
            <a:tbl>
              <a:tblPr/>
              <a:tblGrid>
                <a:gridCol w="2492375"/>
                <a:gridCol w="5286375"/>
              </a:tblGrid>
              <a:tr h="23190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数据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209423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结论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影响滑轮组机械效率高低的因素: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(1)同一滑轮组提升不同的重物,重物越重,机械效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率越大;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(2)不同的滑轮组提升相同的重物,动滑轮越重,机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械效率越小(不计绳重和摩擦)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41614" y="5614517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物体在做功时总会不可避免地做一些额外功,如克服摩擦力和机械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自身重力所做的功等,所以机械效率总小于1。</a:t>
            </a:r>
            <a:endParaRPr lang="zh-CN" altLang="en-US" dirty="0"/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1195" y="1273175"/>
            <a:ext cx="5114925" cy="2195830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10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1.(2018湖南邵阳中考,5,★★☆)如图12-3-12所示,某同学使用动滑轮把600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N的重物匀速提升了3 m,所用的拉力是400 N。下列说法正确的是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335" kern="0" spc="171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A.机械效率是80%　    B.有用功是1 800 J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C.额外功是300 J　　D.总功是2 100 J</a:t>
            </a:r>
            <a:endParaRPr lang="zh-CN" altLang="en-US" dirty="0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689174"/>
            <a:ext cx="895350" cy="1352550"/>
          </a:xfrm>
          <a:prstGeom prst="rect">
            <a:avLst/>
          </a:prstGeom>
        </p:spPr>
      </p:pic>
      <p:pic>
        <p:nvPicPr>
          <p:cNvPr id="4" name="图片 3" descr="PPT模板八年级-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05625"/>
            <a:ext cx="4270257" cy="490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501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m=1 800 J,B正确;绳端移动的距离: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 m=6 m,总功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 m=2 400 J,D错误;额外功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2 400 J-1 800 J=600 J,C错;机械效率: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31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=75%,A错。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25200" y="1759999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337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5200" y="1759999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59874" y="1788425"/>
          <a:ext cx="7143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Equation" r:id="rId6" imgW="18897600" imgH="14630400" progId="Equation.DSMT4">
                  <p:embed/>
                </p:oleObj>
              </mc:Choice>
              <mc:Fallback>
                <p:oleObj name="Equation" r:id="rId6" imgW="18897600" imgH="14630400" progId="Equation.DSMT4">
                  <p:embed/>
                  <p:pic>
                    <p:nvPicPr>
                      <p:cNvPr id="0" name="图片 3379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9874" y="1788425"/>
                        <a:ext cx="7143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8304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2.(2017广东广州中考,12,★★☆)图12-3-13甲中力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水平拉动重为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在水平路面匀速移动了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。改用滑轮组拉动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在同一路面匀速移动了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(如图乙)。此过程滑轮组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kern="0" spc="5165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6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　　　　　　　　　　　　　乙　　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图12-3-13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A.总功为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B.额外功为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C.机械效率为</a:t>
            </a:r>
            <a:r>
              <a:rPr lang="zh-CN" altLang="en-US" sz="2790" kern="0" spc="38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D.额外功为3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endParaRPr lang="zh-CN" altLang="en-US"/>
          </a:p>
        </p:txBody>
      </p:sp>
      <p:pic>
        <p:nvPicPr>
          <p:cNvPr id="3" name="图片 3" descr="textimage3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155" y="2228873"/>
            <a:ext cx="7241739" cy="1397028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2383" y="5031085"/>
          <a:ext cx="838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Equation" r:id="rId5" imgW="22250400" imgH="16154400" progId="Equation.DSMT4">
                  <p:embed/>
                </p:oleObj>
              </mc:Choice>
              <mc:Fallback>
                <p:oleObj name="Equation" r:id="rId5" imgW="22250400" imgH="16154400" progId="Equation.DSMT4">
                  <p:embed/>
                  <p:pic>
                    <p:nvPicPr>
                      <p:cNvPr id="0" name="图片 3481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2383" y="5031085"/>
                        <a:ext cx="8382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037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滑轮组的有用功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,总功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,额外功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额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5" kern="0" spc="107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,故选D。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08969" y="1294807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358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08969" y="1294807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43643" y="1321299"/>
          <a:ext cx="4857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Equation" r:id="rId6" imgW="12801600" imgH="16154400" progId="Equation.DSMT4">
                  <p:embed/>
                </p:oleObj>
              </mc:Choice>
              <mc:Fallback>
                <p:oleObj name="Equation" r:id="rId6" imgW="12801600" imgH="16154400" progId="Equation.DSMT4">
                  <p:embed/>
                  <p:pic>
                    <p:nvPicPr>
                      <p:cNvPr id="0" name="图片 3584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3643" y="1321299"/>
                        <a:ext cx="4857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3.(2019宁夏中考,12,★☆☆)如图12-3-14所示,用滑轮组将重为400 N的物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体匀速提升了1 m。已知拉力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为250 N,则提升重物的过程中,滑轮组的机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械效率是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。请写出一种提高此滑轮组机械效率的方法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37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图12-3-14</a:t>
            </a:r>
            <a:endParaRPr lang="zh-CN" altLang="en-US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09" y="2718392"/>
            <a:ext cx="1202106" cy="1500303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91443"/>
            <a:ext cx="8467200" cy="3446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滑轮组的机械效率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有用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 m=400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W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250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m=500 J,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0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1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=80%;要提高此滑轮组机械效率,可采用的方法如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方法一、减轻动滑轮的质量、加润滑油来减小摩擦,可以减少额外功,在有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用功一定时,减小总功,使得有用功和总功的比值增大,机械效率增大;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方法二、增加提升物体的重力,在额外功不变的情况下,使得有用功和总功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的比值增大,机械效率增大。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35347" y="2034521"/>
          <a:ext cx="5048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Equation" r:id="rId4" imgW="13411200" imgH="17068800" progId="Equation.DSMT4">
                  <p:embed/>
                </p:oleObj>
              </mc:Choice>
              <mc:Fallback>
                <p:oleObj name="Equation" r:id="rId4" imgW="13411200" imgH="17068800" progId="Equation.DSMT4">
                  <p:embed/>
                  <p:pic>
                    <p:nvPicPr>
                      <p:cNvPr id="0" name="图片 3686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347" y="2034521"/>
                        <a:ext cx="5048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84322" y="2062947"/>
          <a:ext cx="514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1" name="Equation" r:id="rId6" imgW="13716000" imgH="14630400" progId="Equation.DSMT4">
                  <p:embed/>
                </p:oleObj>
              </mc:Choice>
              <mc:Fallback>
                <p:oleObj name="Equation" r:id="rId6" imgW="13716000" imgH="14630400" progId="Equation.DSMT4">
                  <p:embed/>
                  <p:pic>
                    <p:nvPicPr>
                      <p:cNvPr id="0" name="图片 3686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84322" y="2062947"/>
                        <a:ext cx="514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720000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80%　减轻动滑轮的质量(或加润滑油来减小摩擦或增加提升物体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的重力)</a:t>
            </a:r>
            <a:endParaRPr lang="zh-CN" altLang="en-US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4.(2018山东泰安中考,22,★★☆)图12-3-15甲是某学习小组“测量滑轮组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的机械效率”的示意图。用弹簧测力计竖直向上拉动绳子自由端,将重为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4.5 N的物体从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位置提升到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'位置,同时弹簧测力计从图中的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位置上升到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'位置,在这个过程中,弹簧测力计的示数如图乙所示。请你根据他们做的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实验完成下列问题: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(1)物体提升的高度是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cm,拉力是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N,该滑轮组的机械效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(2)若在图甲装置的基础上,增加一个动滑轮,改为图丙所示的装置,提升同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一物体,则滑轮组的机械效率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(选填“变大”、“变小”或“不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变”)。</a:t>
            </a:r>
            <a:endParaRPr lang="zh-CN" alt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267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986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图12-3-15</a:t>
            </a:r>
            <a:endParaRPr lang="zh-CN" altLang="en-US"/>
          </a:p>
        </p:txBody>
      </p:sp>
      <p:pic>
        <p:nvPicPr>
          <p:cNvPr id="3" name="图片 3" descr="textimage3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997" y="1290286"/>
            <a:ext cx="4769655" cy="3337131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071"/>
            <a:ext cx="8467200" cy="2517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(1)弹簧测力计从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位置匀速上升到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'位置,测力计上升的高度为: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5.0 cm;物体从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位置上升到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'位置,物体提升的高度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=5.0 cm;由图乙可知,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测力计的示数为2 N;该滑轮组的机械效率: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η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20" kern="0" spc="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90" kern="0" spc="756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=75%;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(2)若在图甲装置的基础上,增加一个动滑轮,提升同一物体到相同高度,有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用功不变,克服动滑轮重力所做的额外功变大,故机械效率变小。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336227" y="2891777"/>
          <a:ext cx="390524" cy="64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5" name="Equation" r:id="rId4" imgW="10363200" imgH="17068800" progId="Equation.DSMT4">
                  <p:embed/>
                </p:oleObj>
              </mc:Choice>
              <mc:Fallback>
                <p:oleObj name="Equation" r:id="rId4" imgW="10363200" imgH="17068800" progId="Equation.DSMT4">
                  <p:embed/>
                  <p:pic>
                    <p:nvPicPr>
                      <p:cNvPr id="0" name="图片 3788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6227" y="2891777"/>
                        <a:ext cx="390524" cy="6476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70901" y="2920203"/>
          <a:ext cx="342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Equation" r:id="rId6" imgW="9144000" imgH="14630400" progId="Equation.DSMT4">
                  <p:embed/>
                </p:oleObj>
              </mc:Choice>
              <mc:Fallback>
                <p:oleObj name="Equation" r:id="rId6" imgW="9144000" imgH="14630400" progId="Equation.DSMT4">
                  <p:embed/>
                  <p:pic>
                    <p:nvPicPr>
                      <p:cNvPr id="0" name="图片 3789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0901" y="2920203"/>
                        <a:ext cx="3429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57950" y="2920203"/>
          <a:ext cx="12763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Equation" r:id="rId8" imgW="33832800" imgH="14630400" progId="Equation.DSMT4">
                  <p:embed/>
                </p:oleObj>
              </mc:Choice>
              <mc:Fallback>
                <p:oleObj name="Equation" r:id="rId8" imgW="33832800" imgH="14630400" progId="Equation.DSMT4">
                  <p:embed/>
                  <p:pic>
                    <p:nvPicPr>
                      <p:cNvPr id="0" name="图片 3789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57950" y="2920203"/>
                        <a:ext cx="12763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(1)5.0　2　75%　(2)变小</a:t>
            </a:r>
            <a:endParaRPr lang="zh-CN" altLang="en-US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5.(2019湖北襄阳中考,25,★☆☆)工人师傅用如图12-3-16所示的滑轮组将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重为600 N的货物匀速提升了2 m,做了1 500 J的功。求: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955" kern="0" spc="19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2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图12-3-16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(1)滑轮组的机械效率;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(2)当他用400 N的拉力匀速提升其他货物时,额外功占总功的15%,求提升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货物的重。</a:t>
            </a:r>
            <a:endParaRPr lang="zh-CN" altLang="en-US"/>
          </a:p>
        </p:txBody>
      </p:sp>
      <p:pic>
        <p:nvPicPr>
          <p:cNvPr id="3" name="图片 3" descr="textimage3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32" y="1788008"/>
            <a:ext cx="978459" cy="15003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93c3ba6-174c-490c-9788-2f68c101bfe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cac839b-3dbd-4ebe-8bc9-16d11236fbd2}"/>
</p:tagLst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2315</Words>
  <Application>Microsoft Office PowerPoint</Application>
  <PresentationFormat>自定义</PresentationFormat>
  <Paragraphs>724</Paragraphs>
  <Slides>127</Slides>
  <Notes>126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127</vt:i4>
      </vt:variant>
    </vt:vector>
  </HeadingPairs>
  <TitlesOfParts>
    <vt:vector size="129" baseType="lpstr">
      <vt:lpstr>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190</cp:revision>
  <dcterms:created xsi:type="dcterms:W3CDTF">2019-10-10T00:38:00Z</dcterms:created>
  <dcterms:modified xsi:type="dcterms:W3CDTF">2020-04-10T13:11:46Z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