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3"/>
    <p:sldId id="257" r:id="rId4"/>
    <p:sldId id="258" r:id="rId5"/>
    <p:sldId id="276" r:id="rId6"/>
    <p:sldId id="277" r:id="rId7"/>
    <p:sldId id="263" r:id="rId8"/>
    <p:sldId id="270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64" r:id="rId22"/>
    <p:sldId id="271" r:id="rId23"/>
    <p:sldId id="273" r:id="rId24"/>
    <p:sldId id="274" r:id="rId26"/>
    <p:sldId id="272" r:id="rId27"/>
    <p:sldId id="291" r:id="rId28"/>
    <p:sldId id="292" r:id="rId29"/>
    <p:sldId id="265" r:id="rId30"/>
    <p:sldId id="266" r:id="rId31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9933FF"/>
    <a:srgbClr val="1037E0"/>
    <a:srgbClr val="9507B9"/>
    <a:srgbClr val="FF9900"/>
    <a:srgbClr val="EA71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750" y="72"/>
      </p:cViewPr>
      <p:guideLst>
        <p:guide orient="horz" pos="2117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D80D2-317C-4B13-BC0A-220E6E2AFC4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64DCD-DAEA-4CD7-88BE-78B16D00575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79F087ED-C249-433A-9A45-2C60DE2FBD61}" type="slidenum">
              <a:rPr lang="zh-CN" altLang="en-US"/>
            </a:fld>
            <a:endParaRPr lang="en-US" altLang="zh-CN"/>
          </a:p>
        </p:txBody>
      </p:sp>
      <p:sp>
        <p:nvSpPr>
          <p:cNvPr id="17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04177C83-61A4-4485-BA2C-D53AA26F6A3B}" type="slidenum">
              <a:rPr lang="zh-CN" altLang="en-US"/>
            </a:fld>
            <a:endParaRPr lang="en-US" altLang="zh-CN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B51B-54B9-4267-87A8-06A2D41CDAE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89C73C-CB5D-42C8-B698-E4062C6EB3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E7B60-627E-4A45-AE02-3CE5C2ACC122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A35D54-DC27-4458-98A1-DE2CDC45A28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4C527-69DD-45CF-B4DE-A62694507DF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BA406-5F8F-43CD-AC99-24CAC8C3FF8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AEAC6-61E2-4526-A8DB-950EC42E758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7F93DA-6B97-47CB-B1CB-9133C4596DB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D5F05-864A-46BF-AF71-DE96BD6D39A1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293E4A-16DB-4FA1-B799-A0A2C70B307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69473-6315-49D6-8A9B-EF7600BA1CE2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AEF9D-B452-4473-A7CF-8D8265BCD43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9647B1-1126-4C02-ADE6-D0241F78A55D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D57B5-FC23-4FCA-ACE8-86809C42751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9E90A-88E5-41D3-9467-310B863942E1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88286-A2C0-4448-9D44-388DAE95930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2CF75-B58D-4DC3-8C02-2C28F104BE73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DC531-04EE-43E6-8A2E-076E67F8C64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4B495-4A36-447D-A0AB-CDAF238DF06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94ABB-A5D3-4FAC-9974-6A5BE72B970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C2B762-198E-404E-A6EE-B8F1E7CB558D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7F3A7-EC00-4228-8782-D8B0D52E830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D7BA423-0A92-457C-93D6-62EF1AF5349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7D7DC93-BC01-44D9-8956-A74B220B3E3F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slide" Target="slide7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1.vml"/><Relationship Id="rId4" Type="http://schemas.openxmlformats.org/officeDocument/2006/relationships/slideLayout" Target="../slideLayouts/slideLayout7.xml"/><Relationship Id="rId3" Type="http://schemas.openxmlformats.org/officeDocument/2006/relationships/slide" Target="slide7.xml"/><Relationship Id="rId2" Type="http://schemas.openxmlformats.org/officeDocument/2006/relationships/image" Target="../media/image6.png"/><Relationship Id="rId1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jpe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hyperlink" Target="&#24517;&#31572;&#39064;&#30446;/6.pptx" TargetMode="External"/><Relationship Id="rId6" Type="http://schemas.openxmlformats.org/officeDocument/2006/relationships/hyperlink" Target="&#24517;&#31572;&#39064;&#30446;/5.pptx" TargetMode="External"/><Relationship Id="rId5" Type="http://schemas.openxmlformats.org/officeDocument/2006/relationships/hyperlink" Target="&#24517;&#31572;&#39064;&#30446;/4.pptx" TargetMode="External"/><Relationship Id="rId4" Type="http://schemas.openxmlformats.org/officeDocument/2006/relationships/hyperlink" Target="&#24517;&#31572;&#39064;&#30446;/7.pptx" TargetMode="External"/><Relationship Id="rId3" Type="http://schemas.openxmlformats.org/officeDocument/2006/relationships/hyperlink" Target="&#24517;&#31572;&#39064;&#30446;/3.pptx" TargetMode="External"/><Relationship Id="rId2" Type="http://schemas.openxmlformats.org/officeDocument/2006/relationships/hyperlink" Target="&#24517;&#31572;&#39064;&#30446;/2.pptx" TargetMode="External"/><Relationship Id="rId1" Type="http://schemas.openxmlformats.org/officeDocument/2006/relationships/hyperlink" Target="&#24517;&#31572;&#39064;&#30446;/1.ppt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slide" Target="slide16.xml"/><Relationship Id="rId8" Type="http://schemas.openxmlformats.org/officeDocument/2006/relationships/audio" Target="../media/audio3.wav"/><Relationship Id="rId7" Type="http://schemas.openxmlformats.org/officeDocument/2006/relationships/slide" Target="slide11.xml"/><Relationship Id="rId6" Type="http://schemas.openxmlformats.org/officeDocument/2006/relationships/slide" Target="slide17.xml"/><Relationship Id="rId5" Type="http://schemas.openxmlformats.org/officeDocument/2006/relationships/slide" Target="slide12.xml"/><Relationship Id="rId4" Type="http://schemas.openxmlformats.org/officeDocument/2006/relationships/audio" Target="../media/audio2.wav"/><Relationship Id="rId3" Type="http://schemas.openxmlformats.org/officeDocument/2006/relationships/slide" Target="slide19.xml"/><Relationship Id="rId2" Type="http://schemas.openxmlformats.org/officeDocument/2006/relationships/audio" Target="../media/audio1.wav"/><Relationship Id="rId19" Type="http://schemas.openxmlformats.org/officeDocument/2006/relationships/slideLayout" Target="../slideLayouts/slideLayout1.xml"/><Relationship Id="rId18" Type="http://schemas.openxmlformats.org/officeDocument/2006/relationships/slide" Target="slide20.xml"/><Relationship Id="rId17" Type="http://schemas.openxmlformats.org/officeDocument/2006/relationships/slide" Target="slide8.xml"/><Relationship Id="rId16" Type="http://schemas.openxmlformats.org/officeDocument/2006/relationships/audio" Target="../media/audio5.wav"/><Relationship Id="rId15" Type="http://schemas.openxmlformats.org/officeDocument/2006/relationships/slide" Target="slide15.xml"/><Relationship Id="rId14" Type="http://schemas.openxmlformats.org/officeDocument/2006/relationships/slide" Target="slide14.xml"/><Relationship Id="rId13" Type="http://schemas.openxmlformats.org/officeDocument/2006/relationships/slide" Target="slide10.xml"/><Relationship Id="rId12" Type="http://schemas.openxmlformats.org/officeDocument/2006/relationships/audio" Target="../media/audio4.wav"/><Relationship Id="rId11" Type="http://schemas.openxmlformats.org/officeDocument/2006/relationships/slide" Target="slide9.xml"/><Relationship Id="rId10" Type="http://schemas.openxmlformats.org/officeDocument/2006/relationships/slide" Target="slide18.xml"/><Relationship Id="rId1" Type="http://schemas.openxmlformats.org/officeDocument/2006/relationships/slide" Target="slide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slide" Target="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Box 4"/>
          <p:cNvSpPr txBox="1">
            <a:spLocks noChangeArrowheads="1"/>
          </p:cNvSpPr>
          <p:nvPr/>
        </p:nvSpPr>
        <p:spPr bwMode="auto">
          <a:xfrm>
            <a:off x="2694623" y="4417695"/>
            <a:ext cx="4143375" cy="54864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2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第十章复习课</a:t>
            </a:r>
            <a:endParaRPr lang="zh-CN" altLang="en-US" sz="2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50825" y="838200"/>
            <a:ext cx="8359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l-GR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9272" name="Text Box 8"/>
          <p:cNvSpPr txBox="1">
            <a:spLocks noChangeArrowheads="1"/>
          </p:cNvSpPr>
          <p:nvPr/>
        </p:nvSpPr>
        <p:spPr bwMode="auto">
          <a:xfrm>
            <a:off x="179512" y="1268760"/>
            <a:ext cx="8712968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绳子的下端系着一个铁块，当铁块浸没在水中后剪断绳子，铁块下沉的过程中它受到的浮力将（        ）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4000" b="1" dirty="0">
                <a:latin typeface="Times New Roman" panose="02020603050405020304" pitchFamily="18" charset="0"/>
              </a:rPr>
              <a:t>      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．逐渐变大           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．逐渐变小 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/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C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．保持不变            </a:t>
            </a: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．变为零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6588224" y="2420303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动作按钮: 第一张 5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7504" y="404664"/>
            <a:ext cx="885698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   浸在液体中的物体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受到的浮力大小取决于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(     )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物体的体积和液体的密度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物体的密度和物体浸入液体的深度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物体浸入液体的体积和液体的密度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.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物体的质量、体积、浸入液体的深度及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>
              <a:lnSpc>
                <a:spcPct val="120000"/>
              </a:lnSpc>
            </a:pPr>
            <a:r>
              <a:rPr lang="en-US" altLang="zh-CN" sz="3600" b="1" dirty="0">
                <a:latin typeface="宋体" panose="02010600030101010101" pitchFamily="2" charset="-122"/>
              </a:rPr>
              <a:t>    </a:t>
            </a: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形状等因素</a:t>
            </a:r>
            <a:endParaRPr lang="en-US" altLang="zh-CN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动作按钮: 第一张 2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9672" y="98072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dirty="0">
                <a:solidFill>
                  <a:srgbClr val="FF0000"/>
                </a:solidFill>
              </a:rPr>
              <a:t>C</a:t>
            </a:r>
            <a:endParaRPr lang="zh-CN" altLang="en-US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8600" y="692696"/>
            <a:ext cx="8997925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质量相同的铁球和铝球，分别挂在两个相同的弹簧测力计上，将两球同时浸没在水中。若挂铁球的示数变为</a:t>
            </a: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6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，挂铝球的示数变为</a:t>
            </a: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6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，则 （         ）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l" eaLnBrk="1" hangingPunct="1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l" eaLnBrk="1" hangingPunct="1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A.  </a:t>
            </a: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6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＞</a:t>
            </a: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6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 B.  </a:t>
            </a: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6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=</a:t>
            </a: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6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l" eaLnBrk="1" hangingPunct="1">
              <a:lnSpc>
                <a:spcPct val="13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C.  </a:t>
            </a: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6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＜</a:t>
            </a:r>
            <a:r>
              <a:rPr lang="en-US" altLang="zh-CN" sz="36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F</a:t>
            </a:r>
            <a:r>
              <a:rPr lang="en-US" altLang="zh-CN" sz="3600" b="1" baseline="-25000" dirty="0">
                <a:latin typeface="Times New Roman" panose="02020603050405020304" pitchFamily="18" charset="0"/>
                <a:ea typeface="宋体" panose="02010600030101010101" pitchFamily="2" charset="-122"/>
              </a:rPr>
              <a:t>2 </a:t>
            </a: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        D.  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无法比较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6196" name="Text Box 4"/>
          <p:cNvSpPr txBox="1">
            <a:spLocks noChangeArrowheads="1"/>
          </p:cNvSpPr>
          <p:nvPr/>
        </p:nvSpPr>
        <p:spPr bwMode="auto">
          <a:xfrm>
            <a:off x="4932040" y="2819132"/>
            <a:ext cx="533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动作按钮: 第一张 4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964488" cy="6597351"/>
          </a:xfrm>
        </p:spPr>
        <p:txBody>
          <a:bodyPr>
            <a:normAutofit/>
          </a:bodyPr>
          <a:lstStyle/>
          <a:p>
            <a:pPr algn="l"/>
            <a:r>
              <a:rPr lang="en-US" altLang="zh-CN" dirty="0"/>
              <a:t>          </a:t>
            </a:r>
            <a:r>
              <a:rPr lang="zh-CN" altLang="zh-CN" b="1" dirty="0"/>
              <a:t>停在海面下</a:t>
            </a:r>
            <a:r>
              <a:rPr lang="en-US" altLang="zh-CN" b="1" dirty="0"/>
              <a:t>10m</a:t>
            </a:r>
            <a:r>
              <a:rPr lang="zh-CN" altLang="zh-CN" b="1" dirty="0"/>
              <a:t>的一艘潜艇接到上浮命令后开始上浮，在它露出水面之前受到的浮力</a:t>
            </a:r>
            <a:r>
              <a:rPr lang="en-US" altLang="zh-CN" b="1" dirty="0"/>
              <a:t>  </a:t>
            </a:r>
            <a:r>
              <a:rPr lang="zh-CN" altLang="zh-CN" b="1" u="sng" dirty="0"/>
              <a:t>　　</a:t>
            </a:r>
            <a:r>
              <a:rPr lang="en-US" altLang="zh-CN" b="1" u="sng" dirty="0"/>
              <a:t>     </a:t>
            </a:r>
            <a:r>
              <a:rPr lang="zh-CN" altLang="zh-CN" b="1" dirty="0"/>
              <a:t>，露出水面以后受到的浮力</a:t>
            </a:r>
            <a:r>
              <a:rPr lang="zh-CN" altLang="zh-CN" b="1" u="sng" dirty="0"/>
              <a:t>　　</a:t>
            </a:r>
            <a:r>
              <a:rPr lang="en-US" altLang="zh-CN" b="1" u="sng" dirty="0"/>
              <a:t>              </a:t>
            </a:r>
            <a:r>
              <a:rPr lang="zh-CN" altLang="zh-CN" b="1" dirty="0"/>
              <a:t>．（填</a:t>
            </a:r>
            <a:r>
              <a:rPr lang="en-US" altLang="zh-CN" b="1" dirty="0"/>
              <a:t>“</a:t>
            </a:r>
            <a:r>
              <a:rPr lang="zh-CN" altLang="zh-CN" b="1" dirty="0"/>
              <a:t>变大</a:t>
            </a:r>
            <a:r>
              <a:rPr lang="en-US" altLang="zh-CN" b="1" dirty="0"/>
              <a:t>”</a:t>
            </a:r>
            <a:r>
              <a:rPr lang="zh-CN" altLang="zh-CN" b="1" dirty="0"/>
              <a:t>，</a:t>
            </a:r>
            <a:r>
              <a:rPr lang="en-US" altLang="zh-CN" b="1" dirty="0"/>
              <a:t>“</a:t>
            </a:r>
            <a:r>
              <a:rPr lang="zh-CN" altLang="zh-CN" b="1" dirty="0"/>
              <a:t>变小</a:t>
            </a:r>
            <a:r>
              <a:rPr lang="en-US" altLang="zh-CN" b="1" dirty="0"/>
              <a:t>”</a:t>
            </a:r>
            <a:r>
              <a:rPr lang="zh-CN" altLang="zh-CN" b="1" dirty="0"/>
              <a:t>或不变）</a:t>
            </a:r>
            <a:endParaRPr lang="zh-CN" altLang="zh-CN" b="1" dirty="0"/>
          </a:p>
        </p:txBody>
      </p:sp>
      <p:sp>
        <p:nvSpPr>
          <p:cNvPr id="3" name="动作按钮: 第一张 2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724128" y="3069490"/>
            <a:ext cx="1800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不变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116101" y="3717032"/>
            <a:ext cx="146992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zh-CN" altLang="en-US" sz="4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变小</a:t>
            </a:r>
            <a:endParaRPr lang="en-US" altLang="zh-CN" sz="48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86770" y="1849316"/>
            <a:ext cx="8839755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078230" indent="-107823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257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43700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16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A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．铝球受到的浮力最大，因为它浸入液体的深度最大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B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．铅球受到的浮力最大，因为它的密度最大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C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．铅球、铁球、铝球受的浮力一样大</a:t>
            </a:r>
            <a:endParaRPr lang="zh-CN" alt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D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．因素太多，无法判断</a:t>
            </a:r>
            <a:r>
              <a:rPr lang="zh-CN" altLang="en-US" sz="32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endParaRPr lang="zh-CN" altLang="en-US" sz="3200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2843808" y="4726451"/>
          <a:ext cx="2895600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4" name="" r:id="rId1" imgW="2114550" imgH="1533525" progId="PBrush">
                  <p:embed/>
                </p:oleObj>
              </mc:Choice>
              <mc:Fallback>
                <p:oleObj name="" r:id="rId1" imgW="2114550" imgH="1533525" progId="PBrush">
                  <p:embed/>
                  <p:pic>
                    <p:nvPicPr>
                      <p:cNvPr id="0" name="图片 31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4726451"/>
                        <a:ext cx="2895600" cy="2057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410766" y="203521"/>
            <a:ext cx="7964488" cy="1651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如图所示</a:t>
            </a:r>
            <a:r>
              <a:rPr 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体积相同</a:t>
            </a:r>
            <a:r>
              <a:rPr 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,</a:t>
            </a: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密度不同的铅球、铁球、铝球浸没在水中不同深度的地方，则</a:t>
            </a:r>
            <a:r>
              <a:rPr lang="en-US" sz="3200" b="1" dirty="0">
                <a:latin typeface="宋体" panose="02010600030101010101" pitchFamily="2" charset="-122"/>
                <a:ea typeface="宋体" panose="02010600030101010101" pitchFamily="2" charset="-122"/>
              </a:rPr>
              <a:t>(     ) </a:t>
            </a:r>
            <a:endParaRPr lang="en-US" sz="3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99592" y="1275305"/>
            <a:ext cx="5334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9" name="动作按钮: 第一张 8">
            <a:hlinkClick r:id="rId3" action="ppaction://hlinksldjump" highlightClick="1"/>
          </p:cNvPr>
          <p:cNvSpPr/>
          <p:nvPr/>
        </p:nvSpPr>
        <p:spPr>
          <a:xfrm>
            <a:off x="7854605" y="6063771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Text Box 2"/>
          <p:cNvSpPr txBox="1">
            <a:spLocks noChangeArrowheads="1"/>
          </p:cNvSpPr>
          <p:nvPr/>
        </p:nvSpPr>
        <p:spPr bwMode="auto">
          <a:xfrm>
            <a:off x="2209800" y="2514600"/>
            <a:ext cx="541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4867" name="Text Box 3"/>
          <p:cNvSpPr txBox="1">
            <a:spLocks noChangeArrowheads="1"/>
          </p:cNvSpPr>
          <p:nvPr/>
        </p:nvSpPr>
        <p:spPr bwMode="auto">
          <a:xfrm>
            <a:off x="476250" y="773113"/>
            <a:ext cx="8191500" cy="475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</a:pPr>
            <a:r>
              <a:rPr kumimoji="1" lang="zh-CN" altLang="en-US" sz="48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一艘轮船从海里驶入河里，它受到的重力大小</a:t>
            </a:r>
            <a:r>
              <a:rPr kumimoji="1" lang="zh-CN" altLang="en-US" sz="4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kumimoji="1"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，它受到的浮力</a:t>
            </a:r>
            <a:r>
              <a:rPr kumimoji="1" lang="zh-CN" altLang="en-US" sz="4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</a:t>
            </a:r>
            <a:r>
              <a:rPr kumimoji="1"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；它排开水的体积</a:t>
            </a:r>
            <a:r>
              <a:rPr kumimoji="1" lang="zh-CN" altLang="en-US" sz="4800" b="1" u="sng" dirty="0">
                <a:latin typeface="宋体" panose="02010600030101010101" pitchFamily="2" charset="-122"/>
                <a:ea typeface="宋体" panose="02010600030101010101" pitchFamily="2" charset="-122"/>
              </a:rPr>
              <a:t>          </a:t>
            </a:r>
            <a:r>
              <a:rPr kumimoji="1" lang="zh-CN" altLang="en-US" sz="4800" b="1" dirty="0">
                <a:latin typeface="宋体" panose="02010600030101010101" pitchFamily="2" charset="-122"/>
                <a:ea typeface="宋体" panose="02010600030101010101" pitchFamily="2" charset="-122"/>
              </a:rPr>
              <a:t>。（填变大，变小或不变）</a:t>
            </a:r>
            <a:endParaRPr kumimoji="1" lang="zh-CN" altLang="en-US" sz="4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4871" name="Text Box 7"/>
          <p:cNvSpPr txBox="1">
            <a:spLocks noChangeArrowheads="1"/>
          </p:cNvSpPr>
          <p:nvPr/>
        </p:nvSpPr>
        <p:spPr bwMode="auto">
          <a:xfrm>
            <a:off x="6228184" y="1947409"/>
            <a:ext cx="1584174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  <a:ea typeface="宋体" panose="02010600030101010101" pitchFamily="2" charset="-122"/>
              </a:rPr>
              <a:t>不变</a:t>
            </a:r>
            <a:endParaRPr lang="zh-CN" altLang="en-US" sz="4000" b="1" dirty="0">
              <a:solidFill>
                <a:srgbClr val="FF0000"/>
              </a:solidFill>
              <a:ea typeface="宋体" panose="02010600030101010101" pitchFamily="2" charset="-122"/>
            </a:endParaRPr>
          </a:p>
        </p:txBody>
      </p:sp>
      <p:sp>
        <p:nvSpPr>
          <p:cNvPr id="164872" name="Text Box 8"/>
          <p:cNvSpPr txBox="1">
            <a:spLocks noChangeArrowheads="1"/>
          </p:cNvSpPr>
          <p:nvPr/>
        </p:nvSpPr>
        <p:spPr bwMode="auto">
          <a:xfrm>
            <a:off x="5105760" y="2851150"/>
            <a:ext cx="17704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 b="1" dirty="0">
                <a:solidFill>
                  <a:srgbClr val="FF0000"/>
                </a:solidFill>
              </a:rPr>
              <a:t>不变</a:t>
            </a:r>
            <a:endParaRPr lang="zh-CN" altLang="en-US" sz="4000" b="1" dirty="0">
              <a:solidFill>
                <a:srgbClr val="FF0000"/>
              </a:solidFill>
            </a:endParaRPr>
          </a:p>
        </p:txBody>
      </p:sp>
      <p:sp>
        <p:nvSpPr>
          <p:cNvPr id="164873" name="Text Box 9"/>
          <p:cNvSpPr txBox="1">
            <a:spLocks noChangeArrowheads="1"/>
          </p:cNvSpPr>
          <p:nvPr/>
        </p:nvSpPr>
        <p:spPr bwMode="auto">
          <a:xfrm>
            <a:off x="5085183" y="3789040"/>
            <a:ext cx="19350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4000" b="1">
                <a:solidFill>
                  <a:srgbClr val="FF0000"/>
                </a:solidFill>
              </a:defRPr>
            </a:lvl1pPr>
          </a:lstStyle>
          <a:p>
            <a:r>
              <a:rPr lang="zh-CN" altLang="en-US" dirty="0"/>
              <a:t>变小</a:t>
            </a:r>
            <a:endParaRPr lang="zh-CN" altLang="en-US" dirty="0"/>
          </a:p>
        </p:txBody>
      </p:sp>
      <p:sp>
        <p:nvSpPr>
          <p:cNvPr id="8" name="动作按钮: 第一张 7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871" grpId="0"/>
      <p:bldP spid="164872" grpId="0"/>
      <p:bldP spid="16487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9511" y="990600"/>
            <a:ext cx="8797509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把两个物重相同的实心铁球和铝球，浸没在水中，它们受到的浮（   ）。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．相等     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．铝球的比铁球大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．铝球的比铁球小   </a:t>
            </a:r>
            <a:endParaRPr lang="en-US" altLang="zh-CN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eaLnBrk="1" hangingPunct="1">
              <a:lnSpc>
                <a:spcPct val="120000"/>
              </a:lnSpc>
            </a:pPr>
            <a:r>
              <a:rPr 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．浮力都等于重力</a:t>
            </a:r>
            <a:endParaRPr lang="zh-CN" altLang="en-US" sz="40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999989" y="1628800"/>
            <a:ext cx="64807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0" name="动作按钮: 第一张 9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 build="p"/>
      <p:bldP spid="14340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3199" y="233818"/>
            <a:ext cx="8773821" cy="6363534"/>
          </a:xfrm>
        </p:spPr>
        <p:txBody>
          <a:bodyPr>
            <a:noAutofit/>
          </a:bodyPr>
          <a:lstStyle/>
          <a:p>
            <a:pPr marL="1254125" indent="-1254125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3600" b="1" dirty="0">
                <a:latin typeface="宋体" panose="02010600030101010101" pitchFamily="2" charset="-122"/>
                <a:ea typeface="宋体" panose="02010600030101010101" pitchFamily="2" charset="-122"/>
              </a:rPr>
              <a:t>关于浮力，下列说法中正确的是（   ）</a:t>
            </a:r>
            <a:endParaRPr lang="zh-CN" altLang="en-US" sz="36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54125" indent="-1254125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上浮的物体一定比下沉的物体受到的浮力大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54125" indent="-1254125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沉在容器底部的物体一定不受浮力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54125" indent="-1254125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在水中上浮的物体在煤油中可能悬浮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1254125" indent="-1254125">
              <a:lnSpc>
                <a:spcPct val="13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US" altLang="zh-CN" sz="40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en-US" altLang="zh-CN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. </a:t>
            </a:r>
            <a:r>
              <a:rPr lang="zh-CN" altLang="en-US" sz="4000" b="1" dirty="0">
                <a:latin typeface="宋体" panose="02010600030101010101" pitchFamily="2" charset="-122"/>
                <a:ea typeface="宋体" panose="02010600030101010101" pitchFamily="2" charset="-122"/>
              </a:rPr>
              <a:t>没入水中的物体在水中的位置越深受到的浮力越大</a:t>
            </a:r>
            <a:endParaRPr lang="zh-CN" altLang="en-US" sz="40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65891" name="Rectangle 3"/>
          <p:cNvSpPr>
            <a:spLocks noChangeArrowheads="1"/>
          </p:cNvSpPr>
          <p:nvPr/>
        </p:nvSpPr>
        <p:spPr bwMode="gray">
          <a:xfrm>
            <a:off x="4648200" y="0"/>
            <a:ext cx="4495800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/>
            <a:r>
              <a:rPr lang="zh-CN" altLang="en-US" sz="2400" b="1" u="sng">
                <a:solidFill>
                  <a:schemeClr val="bg1"/>
                </a:solidFill>
                <a:ea typeface="楷体_GB2312" pitchFamily="49" charset="-122"/>
              </a:rPr>
              <a:t>运用浮力知识解决问题</a:t>
            </a:r>
            <a:endParaRPr lang="zh-CN" altLang="en-US" sz="2400" b="1" u="sng">
              <a:solidFill>
                <a:schemeClr val="bg1"/>
              </a:solidFill>
              <a:ea typeface="楷体_GB2312" pitchFamily="49" charset="-122"/>
            </a:endParaRPr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7236296" y="233818"/>
            <a:ext cx="45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zh-CN" sz="48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itchFamily="49" charset="-122"/>
              </a:rPr>
              <a:t>C</a:t>
            </a:r>
            <a:endParaRPr lang="en-US" altLang="zh-CN" sz="4800" b="1" dirty="0">
              <a:solidFill>
                <a:srgbClr val="FF3300"/>
              </a:solidFill>
              <a:latin typeface="Times New Roman" panose="02020603050405020304" pitchFamily="18" charset="0"/>
              <a:ea typeface="楷体_GB2312" pitchFamily="49" charset="-122"/>
            </a:endParaRPr>
          </a:p>
        </p:txBody>
      </p:sp>
      <p:sp>
        <p:nvSpPr>
          <p:cNvPr id="10" name="动作按钮: 第一张 9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890" grpId="0" build="p"/>
      <p:bldP spid="16589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23527" y="914400"/>
            <a:ext cx="8702997" cy="363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     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一个体积为</a:t>
            </a:r>
            <a:r>
              <a:rPr 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300 cm</a:t>
            </a:r>
            <a:r>
              <a:rPr lang="en-US" sz="4800" b="1" baseline="30000" dirty="0">
                <a:latin typeface="Times New Roman" panose="02020603050405020304" pitchFamily="18" charset="0"/>
                <a:ea typeface="宋体" panose="02010600030101010101" pitchFamily="2" charset="-122"/>
              </a:rPr>
              <a:t>3</a:t>
            </a:r>
            <a:r>
              <a:rPr 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的物体浮在水面上，它的</a:t>
            </a:r>
            <a:r>
              <a:rPr 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2/3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体积露出水面，它受的浮力是</a:t>
            </a:r>
            <a:r>
              <a:rPr lang="zh-CN" altLang="en-US" sz="4800" b="1" u="sng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</a:t>
            </a:r>
            <a:r>
              <a:rPr 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N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。（</a:t>
            </a:r>
            <a:r>
              <a:rPr lang="en-US" sz="4800" b="1" i="1" dirty="0">
                <a:latin typeface="Times New Roman" panose="02020603050405020304" pitchFamily="18" charset="0"/>
                <a:ea typeface="宋体" panose="02010600030101010101" pitchFamily="2" charset="-122"/>
              </a:rPr>
              <a:t>g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取</a:t>
            </a:r>
            <a:r>
              <a:rPr 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10 N/kg</a:t>
            </a:r>
            <a:r>
              <a:rPr lang="zh-CN" altLang="en-US" sz="48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</a:t>
            </a:r>
            <a:endParaRPr lang="en-US" sz="48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6300192" y="2492896"/>
            <a:ext cx="914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endParaRPr lang="en-US" sz="66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动作按钮: 第一张 5">
            <a:hlinkClick r:id="rId1" action="ppaction://hlinksldjump" highlightClick="1"/>
          </p:cNvPr>
          <p:cNvSpPr/>
          <p:nvPr/>
        </p:nvSpPr>
        <p:spPr>
          <a:xfrm>
            <a:off x="7812358" y="6093296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Text Box 2"/>
          <p:cNvSpPr txBox="1">
            <a:spLocks noChangeArrowheads="1"/>
          </p:cNvSpPr>
          <p:nvPr/>
        </p:nvSpPr>
        <p:spPr bwMode="auto">
          <a:xfrm>
            <a:off x="2209800" y="2514600"/>
            <a:ext cx="54102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endParaRPr kumimoji="1" lang="zh-CN" altLang="en-US" sz="16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63843" name="Text Box 3"/>
          <p:cNvSpPr txBox="1">
            <a:spLocks noChangeArrowheads="1"/>
          </p:cNvSpPr>
          <p:nvPr/>
        </p:nvSpPr>
        <p:spPr bwMode="auto">
          <a:xfrm>
            <a:off x="107504" y="762000"/>
            <a:ext cx="8919021" cy="5693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 eaLnBrk="1" hangingPunct="1">
              <a:lnSpc>
                <a:spcPct val="130000"/>
              </a:lnSpc>
            </a:pPr>
            <a:r>
              <a:rPr kumimoji="1" lang="zh-CN" altLang="en-US" sz="2800" b="1" dirty="0">
                <a:solidFill>
                  <a:srgbClr val="99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kumimoji="1" lang="zh-CN" altLang="en-US" sz="4000" b="1" dirty="0">
                <a:latin typeface="宋体" panose="02010600030101010101" pitchFamily="2" charset="-122"/>
              </a:rPr>
              <a:t>重为</a:t>
            </a:r>
            <a:r>
              <a:rPr kumimoji="1" lang="en-US" altLang="zh-CN" sz="4000" b="1" dirty="0">
                <a:latin typeface="Times New Roman" panose="02020603050405020304" pitchFamily="18" charset="0"/>
                <a:ea typeface="楷体_GB2312" pitchFamily="49" charset="-122"/>
              </a:rPr>
              <a:t>15</a:t>
            </a:r>
            <a:r>
              <a:rPr kumimoji="1" lang="en-US" altLang="zh-CN" sz="4000" dirty="0"/>
              <a:t> </a:t>
            </a:r>
            <a:r>
              <a:rPr kumimoji="1" lang="en-US" altLang="zh-CN" sz="4000" b="1" dirty="0">
                <a:latin typeface="Times New Roman" panose="02020603050405020304" pitchFamily="18" charset="0"/>
                <a:ea typeface="楷体_GB2312" pitchFamily="49" charset="-122"/>
              </a:rPr>
              <a:t>N</a:t>
            </a:r>
            <a:r>
              <a:rPr kumimoji="1" lang="zh-CN" altLang="en-US" sz="4000" b="1" dirty="0">
                <a:latin typeface="宋体" panose="02010600030101010101" pitchFamily="2" charset="-122"/>
              </a:rPr>
              <a:t>的物体，浸没于装满水的容器中后，溢出了</a:t>
            </a:r>
            <a:r>
              <a:rPr kumimoji="1" lang="en-US" altLang="zh-CN" sz="4000" b="1" dirty="0">
                <a:latin typeface="Times New Roman" panose="02020603050405020304" pitchFamily="18" charset="0"/>
              </a:rPr>
              <a:t>5×10</a:t>
            </a:r>
            <a:r>
              <a:rPr kumimoji="1" lang="en-US" altLang="zh-CN" sz="4000" b="1" baseline="30000" dirty="0">
                <a:latin typeface="Times New Roman" panose="02020603050405020304" pitchFamily="18" charset="0"/>
              </a:rPr>
              <a:t>-4 </a:t>
            </a:r>
            <a:r>
              <a:rPr kumimoji="1" lang="en-US" altLang="zh-CN" sz="4000" b="1" dirty="0">
                <a:latin typeface="Times New Roman" panose="02020603050405020304" pitchFamily="18" charset="0"/>
              </a:rPr>
              <a:t>m</a:t>
            </a:r>
            <a:r>
              <a:rPr kumimoji="1" lang="en-US" altLang="zh-CN" sz="4000" b="1" baseline="30000" dirty="0">
                <a:latin typeface="Times New Roman" panose="02020603050405020304" pitchFamily="18" charset="0"/>
              </a:rPr>
              <a:t>3</a:t>
            </a:r>
            <a:r>
              <a:rPr kumimoji="1" lang="zh-CN" altLang="en-US" sz="4000" b="1" dirty="0">
                <a:latin typeface="宋体" panose="02010600030101010101" pitchFamily="2" charset="-122"/>
              </a:rPr>
              <a:t>的水。则此物体是（      ）</a:t>
            </a:r>
            <a:endParaRPr kumimoji="1" lang="zh-CN" altLang="en-US" sz="4000" b="1" dirty="0">
              <a:latin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kumimoji="1" lang="en-US" altLang="zh-CN" sz="4000" b="1" dirty="0">
                <a:latin typeface="Times New Roman" panose="02020603050405020304" pitchFamily="18" charset="0"/>
              </a:rPr>
              <a:t>A</a:t>
            </a:r>
            <a:r>
              <a:rPr kumimoji="1" lang="zh-CN" altLang="en-US" sz="4000" b="1" dirty="0">
                <a:latin typeface="宋体" panose="02010600030101010101" pitchFamily="2" charset="-122"/>
              </a:rPr>
              <a:t>．浮在水面上 </a:t>
            </a:r>
            <a:endParaRPr kumimoji="1" lang="en-US" altLang="zh-CN" sz="4000" b="1" dirty="0">
              <a:latin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kumimoji="1" lang="en-US" altLang="zh-CN" sz="4000" b="1" dirty="0">
                <a:latin typeface="Times New Roman" panose="02020603050405020304" pitchFamily="18" charset="0"/>
              </a:rPr>
              <a:t>B</a:t>
            </a:r>
            <a:r>
              <a:rPr kumimoji="1" lang="zh-CN" altLang="en-US" sz="4000" b="1" dirty="0">
                <a:latin typeface="宋体" panose="02010600030101010101" pitchFamily="2" charset="-122"/>
              </a:rPr>
              <a:t>．沉到水底</a:t>
            </a:r>
            <a:endParaRPr kumimoji="1" lang="zh-CN" altLang="en-US" sz="4000" b="1" dirty="0">
              <a:latin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kumimoji="1" lang="en-US" altLang="zh-CN" sz="4000" b="1" dirty="0">
                <a:latin typeface="Times New Roman" panose="02020603050405020304" pitchFamily="18" charset="0"/>
              </a:rPr>
              <a:t>C</a:t>
            </a:r>
            <a:r>
              <a:rPr kumimoji="1" lang="zh-CN" altLang="en-US" sz="4000" b="1" dirty="0">
                <a:latin typeface="宋体" panose="02010600030101010101" pitchFamily="2" charset="-122"/>
              </a:rPr>
              <a:t>．悬浮在水中 </a:t>
            </a:r>
            <a:endParaRPr kumimoji="1" lang="en-US" altLang="zh-CN" sz="4000" b="1" dirty="0">
              <a:latin typeface="宋体" panose="02010600030101010101" pitchFamily="2" charset="-122"/>
            </a:endParaRPr>
          </a:p>
          <a:p>
            <a:pPr algn="just" eaLnBrk="1" hangingPunct="1">
              <a:lnSpc>
                <a:spcPct val="130000"/>
              </a:lnSpc>
            </a:pPr>
            <a:r>
              <a:rPr kumimoji="1" lang="en-US" altLang="zh-CN" sz="4000" b="1" dirty="0">
                <a:latin typeface="Times New Roman" panose="02020603050405020304" pitchFamily="18" charset="0"/>
              </a:rPr>
              <a:t>D</a:t>
            </a:r>
            <a:r>
              <a:rPr kumimoji="1" lang="zh-CN" altLang="en-US" sz="4000" b="1" dirty="0">
                <a:latin typeface="宋体" panose="02010600030101010101" pitchFamily="2" charset="-122"/>
              </a:rPr>
              <a:t>．以上几种情况都有可能</a:t>
            </a:r>
            <a:endParaRPr kumimoji="1" lang="zh-CN" altLang="en-US" sz="4000" b="1" dirty="0">
              <a:latin typeface="宋体" panose="02010600030101010101" pitchFamily="2" charset="-122"/>
            </a:endParaRPr>
          </a:p>
        </p:txBody>
      </p:sp>
      <p:sp>
        <p:nvSpPr>
          <p:cNvPr id="163844" name="Text Box 4"/>
          <p:cNvSpPr txBox="1">
            <a:spLocks noChangeArrowheads="1"/>
          </p:cNvSpPr>
          <p:nvPr/>
        </p:nvSpPr>
        <p:spPr bwMode="auto">
          <a:xfrm>
            <a:off x="3275856" y="2389485"/>
            <a:ext cx="5334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kumimoji="1" lang="en-US" altLang="zh-CN" sz="5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kumimoji="1" lang="en-US" altLang="zh-CN" sz="5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动作按钮: 第一张 5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44" grpId="0" autoUpdateAnimBg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464820" y="1530350"/>
            <a:ext cx="2987040" cy="874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活动环节</a:t>
            </a:r>
            <a:endParaRPr lang="zh-CN" altLang="en-US" sz="4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5" name="矩形 8"/>
          <p:cNvSpPr>
            <a:spLocks noChangeArrowheads="1"/>
          </p:cNvSpPr>
          <p:nvPr/>
        </p:nvSpPr>
        <p:spPr bwMode="auto">
          <a:xfrm>
            <a:off x="3541395" y="5113338"/>
            <a:ext cx="2418080" cy="808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FF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zh-CN" altLang="en-US" sz="4400" b="1">
              <a:solidFill>
                <a:srgbClr val="FF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6" name="矩形 6"/>
          <p:cNvSpPr>
            <a:spLocks noChangeArrowheads="1"/>
          </p:cNvSpPr>
          <p:nvPr/>
        </p:nvSpPr>
        <p:spPr bwMode="auto">
          <a:xfrm>
            <a:off x="3451860" y="2508250"/>
            <a:ext cx="2507615" cy="808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400" b="1">
                <a:solidFill>
                  <a:srgbClr val="9507B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必答环节</a:t>
            </a:r>
            <a:endParaRPr lang="zh-CN" altLang="en-US" sz="4400" b="1">
              <a:solidFill>
                <a:srgbClr val="9507B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77" name="矩形 7"/>
          <p:cNvSpPr>
            <a:spLocks noChangeArrowheads="1"/>
          </p:cNvSpPr>
          <p:nvPr/>
        </p:nvSpPr>
        <p:spPr bwMode="auto">
          <a:xfrm>
            <a:off x="3451860" y="3800158"/>
            <a:ext cx="2418080" cy="80899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400" b="1">
                <a:solidFill>
                  <a:srgbClr val="1037E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抢答环节</a:t>
            </a:r>
            <a:endParaRPr lang="zh-CN" altLang="en-US" sz="4400" b="1">
              <a:solidFill>
                <a:srgbClr val="1037E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矩形 8"/>
          <p:cNvSpPr>
            <a:spLocks noChangeArrowheads="1"/>
          </p:cNvSpPr>
          <p:nvPr/>
        </p:nvSpPr>
        <p:spPr bwMode="auto">
          <a:xfrm>
            <a:off x="307658" y="1662113"/>
            <a:ext cx="2621280" cy="874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学以致用</a:t>
            </a:r>
            <a:endParaRPr lang="zh-CN" altLang="en-US" sz="4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536" y="2924944"/>
            <a:ext cx="849694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                     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小组讨论一分钟，派代表举手回答，满分</a:t>
            </a:r>
            <a:r>
              <a:rPr lang="en-US" altLang="zh-CN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分，其他同学可补充，适度给予小组加分。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114300" y="1828800"/>
            <a:ext cx="5492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 algn="l" eaLnBrk="1" hangingPunct="1">
              <a:spcBef>
                <a:spcPct val="50000"/>
              </a:spcBef>
            </a:pPr>
            <a:endParaRPr kumimoji="1" lang="zh-CN" altLang="en-US" sz="2400" b="1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9820" name="Text Box 12"/>
          <p:cNvSpPr txBox="1">
            <a:spLocks noChangeArrowheads="1"/>
          </p:cNvSpPr>
          <p:nvPr/>
        </p:nvSpPr>
        <p:spPr bwMode="auto">
          <a:xfrm>
            <a:off x="385763" y="5589588"/>
            <a:ext cx="8758237" cy="111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1.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将乒乓球放入瓶内，向瓶里倒水，乒乓球不浮起。</a:t>
            </a:r>
            <a:endParaRPr lang="zh-CN" altLang="en-US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algn="l"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宋体" panose="02010600030101010101" pitchFamily="2" charset="-122"/>
              </a:rPr>
              <a:t> 2.</a:t>
            </a:r>
            <a:r>
              <a:rPr lang="zh-CN" altLang="en-US" sz="2800" b="1">
                <a:latin typeface="Times New Roman" panose="02020603050405020304" pitchFamily="18" charset="0"/>
                <a:ea typeface="宋体" panose="02010600030101010101" pitchFamily="2" charset="-122"/>
              </a:rPr>
              <a:t>将瓶下口堵住，乒乓球浮起。</a:t>
            </a:r>
            <a:endParaRPr lang="en-US" altLang="zh-CN" sz="2800" b="1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119827" name="Picture 19" descr="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2033588"/>
            <a:ext cx="2744787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9828" name="Picture 2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263" y="2033588"/>
            <a:ext cx="2671762" cy="288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9832" name="Rectangle 24"/>
          <p:cNvSpPr>
            <a:spLocks noChangeArrowheads="1"/>
          </p:cNvSpPr>
          <p:nvPr/>
        </p:nvSpPr>
        <p:spPr bwMode="auto">
          <a:xfrm>
            <a:off x="762000" y="1179513"/>
            <a:ext cx="2684463" cy="579437"/>
          </a:xfrm>
          <a:prstGeom prst="rect">
            <a:avLst/>
          </a:prstGeom>
          <a:solidFill>
            <a:srgbClr val="99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1" hangingPunct="1"/>
            <a:r>
              <a:rPr kumimoji="1" lang="zh-CN" altLang="en-US" sz="32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 实验与观察</a:t>
            </a:r>
            <a:endParaRPr kumimoji="1" lang="zh-CN" altLang="en-US" sz="32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19833" name="AutoShape 25"/>
          <p:cNvSpPr>
            <a:spLocks noChangeArrowheads="1"/>
          </p:cNvSpPr>
          <p:nvPr/>
        </p:nvSpPr>
        <p:spPr bwMode="auto">
          <a:xfrm>
            <a:off x="2951163" y="3159125"/>
            <a:ext cx="180975" cy="539750"/>
          </a:xfrm>
          <a:prstGeom prst="downArrow">
            <a:avLst>
              <a:gd name="adj1" fmla="val 50000"/>
              <a:gd name="adj2" fmla="val 74561"/>
            </a:avLst>
          </a:prstGeom>
          <a:solidFill>
            <a:srgbClr val="CC0000"/>
          </a:solidFill>
          <a:ln w="28575" algn="ctr">
            <a:solidFill>
              <a:schemeClr val="bg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19834" name="Rectangle 26"/>
          <p:cNvSpPr>
            <a:spLocks noChangeArrowheads="1"/>
          </p:cNvSpPr>
          <p:nvPr/>
        </p:nvSpPr>
        <p:spPr bwMode="auto">
          <a:xfrm>
            <a:off x="566738" y="5049838"/>
            <a:ext cx="1731962" cy="604837"/>
          </a:xfrm>
          <a:prstGeom prst="rect">
            <a:avLst/>
          </a:prstGeom>
          <a:solidFill>
            <a:srgbClr val="FFCC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实验现象</a:t>
            </a:r>
            <a:r>
              <a:rPr lang="en-US" altLang="zh-CN" sz="2800" b="1">
                <a:solidFill>
                  <a:srgbClr val="CC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:</a:t>
            </a:r>
            <a:endParaRPr lang="en-US" altLang="zh-CN" sz="2800" b="1">
              <a:solidFill>
                <a:srgbClr val="CC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71" name="Text Box 15"/>
          <p:cNvSpPr txBox="1">
            <a:spLocks noChangeArrowheads="1"/>
          </p:cNvSpPr>
          <p:nvPr/>
        </p:nvSpPr>
        <p:spPr bwMode="auto">
          <a:xfrm>
            <a:off x="979488" y="1241425"/>
            <a:ext cx="1647825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en-US" sz="2800" b="1" dirty="0">
                <a:solidFill>
                  <a:srgbClr val="FFFFFF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t>想想做做</a:t>
            </a:r>
            <a:endParaRPr lang="en-US" altLang="zh-CN" sz="2800" b="1" dirty="0">
              <a:solidFill>
                <a:srgbClr val="FFFFFF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73073" name="Picture 17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060575"/>
            <a:ext cx="3167063" cy="342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>
            <a:spLocks noChangeArrowheads="1"/>
          </p:cNvSpPr>
          <p:nvPr/>
        </p:nvSpPr>
        <p:spPr bwMode="auto">
          <a:xfrm>
            <a:off x="544513" y="2497138"/>
            <a:ext cx="4495800" cy="2833033"/>
          </a:xfrm>
          <a:prstGeom prst="roundRect">
            <a:avLst>
              <a:gd name="adj" fmla="val 10731"/>
            </a:avLst>
          </a:prstGeom>
          <a:solidFill>
            <a:schemeClr val="bg1"/>
          </a:solidFill>
          <a:ln w="25400" algn="ctr">
            <a:solidFill>
              <a:srgbClr val="F79646"/>
            </a:solidFill>
            <a:rou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将新鲜鸡蛋放入盛水容器中，向水中加盐，并搅拌，不断增加盐水的浓度，鸡蛋的位置变化了，这是为什么呢？</a:t>
            </a:r>
            <a:endParaRPr lang="en-US" altLang="zh-CN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51520" y="1801812"/>
            <a:ext cx="4680520" cy="296251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eaLnBrk="1" hangingPunct="1">
              <a:lnSpc>
                <a:spcPct val="120000"/>
              </a:lnSpc>
            </a:pPr>
            <a:r>
              <a:rPr lang="zh-CN" alt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         用橡皮泥做成能承载重物的小船，它能漂浮在水面上，但是把橡皮泥捏成一团丢到水里就沉底了，这是为什么呢？</a:t>
            </a:r>
            <a:endParaRPr lang="zh-CN" altLang="en-US" sz="2800" b="1" dirty="0">
              <a:solidFill>
                <a:srgbClr val="00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44404" name="Picture 20" descr="橡皮泥小船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312988"/>
            <a:ext cx="3241675" cy="379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23963"/>
            <a:ext cx="8512175" cy="1260475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400" b="1">
                <a:solidFill>
                  <a:srgbClr val="0000CC"/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　　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我国汉代曾发明过一种做军事</a:t>
            </a:r>
            <a:r>
              <a:rPr lang="zh-CN" altLang="en-US" b="1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信号用的灯笼</a:t>
            </a:r>
            <a:r>
              <a:rPr lang="zh-CN" altLang="en-US" b="1">
                <a:latin typeface="宋体" panose="02010600030101010101" pitchFamily="2" charset="-122"/>
                <a:ea typeface="宋体" panose="02010600030101010101" pitchFamily="2" charset="-122"/>
              </a:rPr>
              <a:t>，灯笼能腾空而起，飞向天空。</a:t>
            </a:r>
            <a:r>
              <a:rPr lang="zh-CN" altLang="en-US" b="1">
                <a:solidFill>
                  <a:srgbClr val="0000CC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endParaRPr lang="zh-CN" altLang="en-US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183300" name="Picture 4" descr="孔明灯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2393950"/>
            <a:ext cx="6481762" cy="4306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3305" name="Group 9"/>
          <p:cNvGrpSpPr/>
          <p:nvPr/>
        </p:nvGrpSpPr>
        <p:grpSpPr bwMode="auto">
          <a:xfrm>
            <a:off x="746125" y="765175"/>
            <a:ext cx="4770438" cy="630238"/>
            <a:chOff x="838" y="1026"/>
            <a:chExt cx="1021" cy="397"/>
          </a:xfrm>
        </p:grpSpPr>
        <p:pic>
          <p:nvPicPr>
            <p:cNvPr id="183306" name="Rectangle 1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" y="1026"/>
              <a:ext cx="1021" cy="3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3307" name="Text Box 11"/>
            <p:cNvSpPr txBox="1">
              <a:spLocks noChangeArrowheads="1"/>
            </p:cNvSpPr>
            <p:nvPr/>
          </p:nvSpPr>
          <p:spPr bwMode="auto">
            <a:xfrm>
              <a:off x="960" y="1055"/>
              <a:ext cx="860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2800" b="1">
                  <a:solidFill>
                    <a:schemeClr val="bg1"/>
                  </a:solidFill>
                  <a:latin typeface="Calibri" panose="020F0502020204030204" pitchFamily="34" charset="0"/>
                  <a:ea typeface="宋体" panose="02010600030101010101" pitchFamily="2" charset="-122"/>
                </a:rPr>
                <a:t>我国古代对浮力的应用</a:t>
              </a:r>
              <a:endParaRPr lang="en-US" altLang="zh-CN" sz="2800" b="1">
                <a:solidFill>
                  <a:schemeClr val="bg1"/>
                </a:solidFill>
                <a:latin typeface="Calibri" panose="020F050202020403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520" y="1268760"/>
            <a:ext cx="5094923" cy="40652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4445" y="244706"/>
            <a:ext cx="3463347" cy="313183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2119" y="3609340"/>
            <a:ext cx="3485674" cy="303784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370" y="1937385"/>
            <a:ext cx="4128427" cy="20193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768278" y="1716405"/>
            <a:ext cx="3375722" cy="526297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800" dirty="0"/>
              <a:t>     “跟屁虫”由一个气囊和腰带组成，两者之间由一根线连接．正常游泳时，连接线是松驰的，气囊漂浮着，跟人如影相随．在体力不支等情况下，可将气囊压入水中，防止人下沉，在此情况下，气囊受到的浮力变大了。</a:t>
            </a:r>
            <a:endParaRPr lang="zh-CN" altLang="en-US" sz="2800" dirty="0"/>
          </a:p>
        </p:txBody>
      </p:sp>
      <p:sp>
        <p:nvSpPr>
          <p:cNvPr id="6" name="文本框 5"/>
          <p:cNvSpPr txBox="1"/>
          <p:nvPr/>
        </p:nvSpPr>
        <p:spPr>
          <a:xfrm>
            <a:off x="45370" y="150098"/>
            <a:ext cx="90986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3600" dirty="0">
                <a:sym typeface="+mn-ea"/>
              </a:rPr>
              <a:t>       被称作“跟屁虫”的辅助装备是游泳安全的保护神，不会影响游泳者游泳，而且比救生圈安全。</a:t>
            </a:r>
            <a:endParaRPr lang="zh-CN" altLang="en-US" sz="3600" dirty="0">
              <a:sym typeface="+mn-ea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7" y="3956685"/>
            <a:ext cx="5740241" cy="290131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矩形 8"/>
          <p:cNvSpPr>
            <a:spLocks noChangeArrowheads="1"/>
          </p:cNvSpPr>
          <p:nvPr/>
        </p:nvSpPr>
        <p:spPr bwMode="auto">
          <a:xfrm>
            <a:off x="190500" y="549275"/>
            <a:ext cx="2621280" cy="874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思维拓展</a:t>
            </a:r>
            <a:endParaRPr lang="zh-CN" altLang="en-US" sz="4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196" name="矩形 9"/>
          <p:cNvSpPr>
            <a:spLocks noChangeArrowheads="1"/>
          </p:cNvSpPr>
          <p:nvPr/>
        </p:nvSpPr>
        <p:spPr bwMode="auto">
          <a:xfrm>
            <a:off x="1281113" y="3171825"/>
            <a:ext cx="1935480" cy="2342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3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13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矩形 9"/>
          <p:cNvSpPr>
            <a:spLocks noChangeArrowheads="1"/>
          </p:cNvSpPr>
          <p:nvPr/>
        </p:nvSpPr>
        <p:spPr bwMode="auto">
          <a:xfrm>
            <a:off x="3751263" y="3171825"/>
            <a:ext cx="1935480" cy="2342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3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13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矩形 9"/>
          <p:cNvSpPr>
            <a:spLocks noChangeArrowheads="1"/>
          </p:cNvSpPr>
          <p:nvPr/>
        </p:nvSpPr>
        <p:spPr bwMode="auto">
          <a:xfrm>
            <a:off x="6275388" y="3171825"/>
            <a:ext cx="1935480" cy="23425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138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？</a:t>
            </a:r>
            <a:endParaRPr lang="zh-CN" altLang="en-US" sz="138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3850" y="1482725"/>
            <a:ext cx="7887335" cy="14325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关于浮力这一章的知识，你心中还有那些疑惑？</a:t>
            </a:r>
            <a:endParaRPr lang="zh-CN" altLang="en-US" sz="44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矩形 8"/>
          <p:cNvSpPr>
            <a:spLocks noChangeArrowheads="1"/>
          </p:cNvSpPr>
          <p:nvPr/>
        </p:nvSpPr>
        <p:spPr bwMode="auto">
          <a:xfrm>
            <a:off x="390525" y="1692275"/>
            <a:ext cx="2621280" cy="874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4800" b="1">
                <a:solidFill>
                  <a:srgbClr val="00B0F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小组评价</a:t>
            </a:r>
            <a:endParaRPr lang="zh-CN" altLang="en-US" sz="4800" b="1">
              <a:solidFill>
                <a:srgbClr val="00B0F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19" name="矩形 6"/>
          <p:cNvSpPr>
            <a:spLocks noChangeArrowheads="1"/>
          </p:cNvSpPr>
          <p:nvPr/>
        </p:nvSpPr>
        <p:spPr bwMode="auto">
          <a:xfrm>
            <a:off x="5476875" y="5167313"/>
            <a:ext cx="1097280" cy="678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</a:t>
            </a:r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0" name="矩形 9"/>
          <p:cNvSpPr>
            <a:spLocks noChangeArrowheads="1"/>
          </p:cNvSpPr>
          <p:nvPr/>
        </p:nvSpPr>
        <p:spPr bwMode="auto">
          <a:xfrm>
            <a:off x="2643188" y="5167313"/>
            <a:ext cx="1097280" cy="678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合作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21" name="矩形 4"/>
          <p:cNvSpPr>
            <a:spLocks noChangeArrowheads="1"/>
          </p:cNvSpPr>
          <p:nvPr/>
        </p:nvSpPr>
        <p:spPr bwMode="auto">
          <a:xfrm>
            <a:off x="4105910" y="3021330"/>
            <a:ext cx="1097280" cy="678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vl="0" algn="l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交流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矩形 8"/>
          <p:cNvSpPr>
            <a:spLocks noChangeArrowheads="1"/>
          </p:cNvSpPr>
          <p:nvPr/>
        </p:nvSpPr>
        <p:spPr bwMode="auto">
          <a:xfrm>
            <a:off x="405130" y="1438275"/>
            <a:ext cx="3487420" cy="87439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4800" b="1">
                <a:solidFill>
                  <a:srgbClr val="00B0F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小组竞赛</a:t>
            </a:r>
            <a:endParaRPr lang="zh-CN" altLang="en-US" sz="4800" b="1">
              <a:solidFill>
                <a:srgbClr val="00B0F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" name="矩形 5"/>
          <p:cNvSpPr>
            <a:spLocks noChangeArrowheads="1"/>
          </p:cNvSpPr>
          <p:nvPr/>
        </p:nvSpPr>
        <p:spPr bwMode="auto">
          <a:xfrm>
            <a:off x="6143308" y="4992370"/>
            <a:ext cx="2011680" cy="678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vl="0" algn="l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团结互助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00" name="矩形 5"/>
          <p:cNvSpPr>
            <a:spLocks noChangeArrowheads="1"/>
          </p:cNvSpPr>
          <p:nvPr/>
        </p:nvSpPr>
        <p:spPr bwMode="auto">
          <a:xfrm>
            <a:off x="1494473" y="4992053"/>
            <a:ext cx="2011680" cy="678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vl="0" algn="l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学以致用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01" name="矩形 7"/>
          <p:cNvSpPr>
            <a:spLocks noChangeArrowheads="1"/>
          </p:cNvSpPr>
          <p:nvPr/>
        </p:nvSpPr>
        <p:spPr bwMode="auto">
          <a:xfrm>
            <a:off x="1423035" y="2432685"/>
            <a:ext cx="2011680" cy="678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抢答环节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02" name="矩形 5"/>
          <p:cNvSpPr>
            <a:spLocks noChangeArrowheads="1"/>
          </p:cNvSpPr>
          <p:nvPr/>
        </p:nvSpPr>
        <p:spPr bwMode="auto">
          <a:xfrm>
            <a:off x="3779838" y="4061143"/>
            <a:ext cx="2011680" cy="678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vl="0" algn="l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小组总分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sp>
        <p:nvSpPr>
          <p:cNvPr id="4103" name="矩形 6"/>
          <p:cNvSpPr>
            <a:spLocks noChangeArrowheads="1"/>
          </p:cNvSpPr>
          <p:nvPr/>
        </p:nvSpPr>
        <p:spPr bwMode="auto">
          <a:xfrm>
            <a:off x="6143625" y="2432368"/>
            <a:ext cx="2011680" cy="67881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lvl="0" algn="l"/>
            <a:r>
              <a:rPr lang="zh-CN" altLang="en-US" sz="3600" b="1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必答环节</a:t>
            </a:r>
            <a:endParaRPr lang="zh-CN" altLang="en-US" sz="3600" b="1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AutoShape 2"/>
          <p:cNvSpPr>
            <a:spLocks noChangeArrowheads="1"/>
          </p:cNvSpPr>
          <p:nvPr/>
        </p:nvSpPr>
        <p:spPr bwMode="gray">
          <a:xfrm>
            <a:off x="2451100" y="1962150"/>
            <a:ext cx="4435475" cy="59848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gray">
          <a:xfrm>
            <a:off x="3024188" y="1970088"/>
            <a:ext cx="3433762" cy="579437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r>
              <a:rPr kumimoji="1"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浮力的概念</a:t>
            </a:r>
            <a:endParaRPr kumimoji="1" lang="zh-CN" altLang="en-US" sz="320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0292" name="Oval 4"/>
          <p:cNvSpPr>
            <a:spLocks noChangeArrowheads="1"/>
          </p:cNvSpPr>
          <p:nvPr/>
        </p:nvSpPr>
        <p:spPr bwMode="gray">
          <a:xfrm>
            <a:off x="2366963" y="1719263"/>
            <a:ext cx="600075" cy="61595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57150" algn="ctr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3" name="Text Box 5"/>
          <p:cNvSpPr txBox="1">
            <a:spLocks noChangeArrowheads="1"/>
          </p:cNvSpPr>
          <p:nvPr/>
        </p:nvSpPr>
        <p:spPr bwMode="gray">
          <a:xfrm>
            <a:off x="2395538" y="1766888"/>
            <a:ext cx="531812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一</a:t>
            </a:r>
            <a:endParaRPr lang="zh-CN" alt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0294" name="AutoShape 6"/>
          <p:cNvSpPr>
            <a:spLocks noChangeArrowheads="1"/>
          </p:cNvSpPr>
          <p:nvPr/>
        </p:nvSpPr>
        <p:spPr bwMode="gray">
          <a:xfrm>
            <a:off x="2451100" y="2932113"/>
            <a:ext cx="4435475" cy="598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5" name="Text Box 7"/>
          <p:cNvSpPr txBox="1">
            <a:spLocks noChangeArrowheads="1"/>
          </p:cNvSpPr>
          <p:nvPr/>
        </p:nvSpPr>
        <p:spPr bwMode="gray">
          <a:xfrm>
            <a:off x="3059113" y="2921000"/>
            <a:ext cx="3433762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浮力产生的原因</a:t>
            </a:r>
            <a:endParaRPr kumimoji="1" lang="en-US" altLang="zh-CN" sz="320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0296" name="Oval 8"/>
          <p:cNvSpPr>
            <a:spLocks noChangeArrowheads="1"/>
          </p:cNvSpPr>
          <p:nvPr/>
        </p:nvSpPr>
        <p:spPr bwMode="gray">
          <a:xfrm>
            <a:off x="2366963" y="2689225"/>
            <a:ext cx="600075" cy="615950"/>
          </a:xfrm>
          <a:prstGeom prst="ellipse">
            <a:avLst/>
          </a:prstGeom>
          <a:solidFill>
            <a:schemeClr val="hlink">
              <a:alpha val="80000"/>
            </a:schemeClr>
          </a:solidFill>
          <a:ln w="57150" algn="ctr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7" name="Text Box 9"/>
          <p:cNvSpPr txBox="1">
            <a:spLocks noChangeArrowheads="1"/>
          </p:cNvSpPr>
          <p:nvPr/>
        </p:nvSpPr>
        <p:spPr bwMode="gray">
          <a:xfrm>
            <a:off x="2384425" y="2725738"/>
            <a:ext cx="531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二</a:t>
            </a:r>
            <a:endParaRPr lang="zh-CN" alt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0298" name="AutoShape 10"/>
          <p:cNvSpPr>
            <a:spLocks noChangeArrowheads="1"/>
          </p:cNvSpPr>
          <p:nvPr/>
        </p:nvSpPr>
        <p:spPr bwMode="gray">
          <a:xfrm>
            <a:off x="2451100" y="3884613"/>
            <a:ext cx="4435475" cy="598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299" name="Text Box 11"/>
          <p:cNvSpPr txBox="1">
            <a:spLocks noChangeArrowheads="1"/>
          </p:cNvSpPr>
          <p:nvPr/>
        </p:nvSpPr>
        <p:spPr bwMode="gray">
          <a:xfrm>
            <a:off x="3455988" y="3883025"/>
            <a:ext cx="3433762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阿基米德原理</a:t>
            </a:r>
            <a:endParaRPr kumimoji="1" lang="zh-CN" altLang="en-US" sz="320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0300" name="Oval 12"/>
          <p:cNvSpPr>
            <a:spLocks noChangeArrowheads="1"/>
          </p:cNvSpPr>
          <p:nvPr/>
        </p:nvSpPr>
        <p:spPr bwMode="gray">
          <a:xfrm>
            <a:off x="2366963" y="3641725"/>
            <a:ext cx="600075" cy="615950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57150" algn="ctr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01" name="Text Box 13"/>
          <p:cNvSpPr txBox="1">
            <a:spLocks noChangeArrowheads="1"/>
          </p:cNvSpPr>
          <p:nvPr/>
        </p:nvSpPr>
        <p:spPr bwMode="gray">
          <a:xfrm>
            <a:off x="2384425" y="3649663"/>
            <a:ext cx="53181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三</a:t>
            </a:r>
            <a:endParaRPr lang="zh-CN" alt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0302" name="AutoShape 14"/>
          <p:cNvSpPr>
            <a:spLocks noChangeArrowheads="1"/>
          </p:cNvSpPr>
          <p:nvPr/>
        </p:nvSpPr>
        <p:spPr bwMode="gray">
          <a:xfrm>
            <a:off x="2451100" y="4859338"/>
            <a:ext cx="4435475" cy="59848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bg2"/>
              </a:gs>
              <a:gs pos="50000">
                <a:schemeClr val="bg2">
                  <a:gamma/>
                  <a:tint val="33725"/>
                  <a:invGamma/>
                </a:schemeClr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9050">
                <a:solidFill>
                  <a:srgbClr val="C0C0C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gray">
          <a:xfrm>
            <a:off x="3082925" y="4845050"/>
            <a:ext cx="3433763" cy="579438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chemeClr val="bg1">
                <a:alpha val="2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kumimoji="1"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物体的浮沉条件</a:t>
            </a:r>
            <a:endParaRPr kumimoji="1" lang="zh-CN" altLang="en-US" sz="3200"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0304" name="Oval 16"/>
          <p:cNvSpPr>
            <a:spLocks noChangeArrowheads="1"/>
          </p:cNvSpPr>
          <p:nvPr/>
        </p:nvSpPr>
        <p:spPr bwMode="gray">
          <a:xfrm>
            <a:off x="2366963" y="4616450"/>
            <a:ext cx="600075" cy="615950"/>
          </a:xfrm>
          <a:prstGeom prst="ellipse">
            <a:avLst/>
          </a:prstGeom>
          <a:solidFill>
            <a:schemeClr val="folHlink">
              <a:alpha val="80000"/>
            </a:schemeClr>
          </a:solidFill>
          <a:ln w="57150" algn="ctr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05" name="Text Box 17"/>
          <p:cNvSpPr txBox="1">
            <a:spLocks noChangeArrowheads="1"/>
          </p:cNvSpPr>
          <p:nvPr/>
        </p:nvSpPr>
        <p:spPr bwMode="gray">
          <a:xfrm>
            <a:off x="2362200" y="4648200"/>
            <a:ext cx="5318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zh-CN" altLang="en-US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四</a:t>
            </a:r>
            <a:endParaRPr lang="zh-CN" altLang="en-US" sz="280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140306" name="Oval 18"/>
          <p:cNvSpPr>
            <a:spLocks noChangeArrowheads="1"/>
          </p:cNvSpPr>
          <p:nvPr/>
        </p:nvSpPr>
        <p:spPr bwMode="gray">
          <a:xfrm>
            <a:off x="6637338" y="2068513"/>
            <a:ext cx="349250" cy="358775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57150" algn="ctr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07" name="Oval 19"/>
          <p:cNvSpPr>
            <a:spLocks noChangeArrowheads="1"/>
          </p:cNvSpPr>
          <p:nvPr/>
        </p:nvSpPr>
        <p:spPr bwMode="gray">
          <a:xfrm>
            <a:off x="6637338" y="3038475"/>
            <a:ext cx="349250" cy="358775"/>
          </a:xfrm>
          <a:prstGeom prst="ellipse">
            <a:avLst/>
          </a:prstGeom>
          <a:solidFill>
            <a:schemeClr val="hlink">
              <a:alpha val="80000"/>
            </a:schemeClr>
          </a:solidFill>
          <a:ln w="57150" algn="ctr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08" name="Oval 20"/>
          <p:cNvSpPr>
            <a:spLocks noChangeArrowheads="1"/>
          </p:cNvSpPr>
          <p:nvPr/>
        </p:nvSpPr>
        <p:spPr bwMode="gray">
          <a:xfrm>
            <a:off x="6637338" y="3990975"/>
            <a:ext cx="349250" cy="358775"/>
          </a:xfrm>
          <a:prstGeom prst="ellipse">
            <a:avLst/>
          </a:prstGeom>
          <a:solidFill>
            <a:schemeClr val="accent1">
              <a:alpha val="80000"/>
            </a:schemeClr>
          </a:solidFill>
          <a:ln w="57150" algn="ctr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40309" name="Oval 21"/>
          <p:cNvSpPr>
            <a:spLocks noChangeArrowheads="1"/>
          </p:cNvSpPr>
          <p:nvPr/>
        </p:nvSpPr>
        <p:spPr bwMode="gray">
          <a:xfrm>
            <a:off x="6637338" y="4965700"/>
            <a:ext cx="349250" cy="358775"/>
          </a:xfrm>
          <a:prstGeom prst="ellipse">
            <a:avLst/>
          </a:prstGeom>
          <a:solidFill>
            <a:schemeClr val="folHlink">
              <a:alpha val="80000"/>
            </a:schemeClr>
          </a:solidFill>
          <a:ln w="57150" algn="ctr">
            <a:solidFill>
              <a:srgbClr val="FFFFFF"/>
            </a:solidFill>
            <a:rou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grpSp>
        <p:nvGrpSpPr>
          <p:cNvPr id="140317" name="Group 29"/>
          <p:cNvGrpSpPr/>
          <p:nvPr/>
        </p:nvGrpSpPr>
        <p:grpSpPr bwMode="auto">
          <a:xfrm>
            <a:off x="2592388" y="657225"/>
            <a:ext cx="4032250" cy="900113"/>
            <a:chOff x="1315" y="414"/>
            <a:chExt cx="2540" cy="567"/>
          </a:xfrm>
        </p:grpSpPr>
        <p:pic>
          <p:nvPicPr>
            <p:cNvPr id="140314" name="TextBox 1"/>
            <p:cNvPicPr>
              <a:picLocks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5" y="414"/>
              <a:ext cx="2540" cy="5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0315" name="Text Box 27"/>
            <p:cNvSpPr txBox="1">
              <a:spLocks noChangeArrowheads="1"/>
            </p:cNvSpPr>
            <p:nvPr/>
          </p:nvSpPr>
          <p:spPr bwMode="auto">
            <a:xfrm>
              <a:off x="1573" y="486"/>
              <a:ext cx="201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zh-CN" altLang="en-US" sz="3600">
                  <a:solidFill>
                    <a:schemeClr val="bg1"/>
                  </a:solidFill>
                  <a:ea typeface="楷体_GB2312" pitchFamily="49" charset="-122"/>
                </a:rPr>
                <a:t> </a:t>
              </a:r>
              <a:r>
                <a:rPr lang="zh-CN" altLang="en-US" sz="3600">
                  <a:solidFill>
                    <a:schemeClr val="bg1"/>
                  </a:solidFill>
                  <a:ea typeface="宋体" panose="02010600030101010101" pitchFamily="2" charset="-122"/>
                </a:rPr>
                <a:t>浮力知识复习</a:t>
              </a:r>
              <a:endParaRPr lang="zh-CN" altLang="en-US" sz="3600">
                <a:solidFill>
                  <a:schemeClr val="bg1"/>
                </a:solidFill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椭圆 2">
            <a:hlinkClick r:id="rId1" action="ppaction://hlinkpres?slideindex=1&amp;slidetitle="/>
          </p:cNvPr>
          <p:cNvSpPr/>
          <p:nvPr/>
        </p:nvSpPr>
        <p:spPr>
          <a:xfrm>
            <a:off x="611560" y="548680"/>
            <a:ext cx="2448272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</a:rPr>
              <a:t>第一组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</a:endParaRPr>
          </a:p>
        </p:txBody>
      </p:sp>
      <p:sp>
        <p:nvSpPr>
          <p:cNvPr id="4" name="椭圆 3">
            <a:hlinkClick r:id="rId2" action="ppaction://hlinkpres?slideindex=1&amp;slidetitle="/>
          </p:cNvPr>
          <p:cNvSpPr/>
          <p:nvPr/>
        </p:nvSpPr>
        <p:spPr>
          <a:xfrm>
            <a:off x="3419872" y="587191"/>
            <a:ext cx="2448272" cy="158417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第二组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椭圆 4">
            <a:hlinkClick r:id="rId3" action="ppaction://hlinkpres?slideindex=1&amp;slidetitle="/>
          </p:cNvPr>
          <p:cNvSpPr/>
          <p:nvPr/>
        </p:nvSpPr>
        <p:spPr>
          <a:xfrm>
            <a:off x="6427018" y="587191"/>
            <a:ext cx="2448272" cy="158417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第三组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椭圆 5">
            <a:hlinkClick r:id="rId4" action="ppaction://hlinkpres?slideindex=1&amp;slidetitle="/>
          </p:cNvPr>
          <p:cNvSpPr/>
          <p:nvPr/>
        </p:nvSpPr>
        <p:spPr>
          <a:xfrm>
            <a:off x="3419872" y="2780928"/>
            <a:ext cx="2448272" cy="1584176"/>
          </a:xfrm>
          <a:prstGeom prst="ellips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第七组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椭圆 6">
            <a:hlinkClick r:id="rId5" action="ppaction://hlinkpres?slideindex=1&amp;slidetitle="/>
          </p:cNvPr>
          <p:cNvSpPr/>
          <p:nvPr/>
        </p:nvSpPr>
        <p:spPr>
          <a:xfrm>
            <a:off x="611560" y="4869160"/>
            <a:ext cx="2448272" cy="1584176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第四组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椭圆 7">
            <a:hlinkClick r:id="rId6" action="ppaction://hlinkpres?slideindex=1&amp;slidetitle="/>
          </p:cNvPr>
          <p:cNvSpPr/>
          <p:nvPr/>
        </p:nvSpPr>
        <p:spPr>
          <a:xfrm>
            <a:off x="3448472" y="4869160"/>
            <a:ext cx="2448272" cy="1584176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第五组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椭圆 8">
            <a:hlinkClick r:id="rId7" action="ppaction://hlinkpres?slideindex=1&amp;slidetitle="/>
          </p:cNvPr>
          <p:cNvSpPr/>
          <p:nvPr/>
        </p:nvSpPr>
        <p:spPr>
          <a:xfrm>
            <a:off x="6516216" y="4869160"/>
            <a:ext cx="2448272" cy="158417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第六组</a:t>
            </a:r>
            <a:endParaRPr lang="zh-CN" alt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椭圆 1"/>
          <p:cNvSpPr/>
          <p:nvPr/>
        </p:nvSpPr>
        <p:spPr>
          <a:xfrm>
            <a:off x="1115616" y="2420888"/>
            <a:ext cx="1800200" cy="1944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必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椭圆 9"/>
          <p:cNvSpPr/>
          <p:nvPr/>
        </p:nvSpPr>
        <p:spPr>
          <a:xfrm>
            <a:off x="6516216" y="2456892"/>
            <a:ext cx="1800200" cy="194421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答</a:t>
            </a:r>
            <a:endParaRPr lang="zh-CN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-1620688" y="1484784"/>
            <a:ext cx="6696744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我是大力士</a:t>
            </a:r>
            <a:endParaRPr lang="en-US" altLang="zh-CN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altLang="zh-CN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——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抢答环节</a:t>
            </a:r>
            <a:endParaRPr lang="zh-CN" alt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3069233"/>
            <a:ext cx="84969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0070C0"/>
                </a:solidFill>
              </a:rPr>
              <a:t>                    </a:t>
            </a:r>
            <a:r>
              <a:rPr lang="zh-CN" altLang="en-US" sz="4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每一名物理科学家，对应一道不同分值的题目，先举手的小组先回答，其他组的同学可以补充。</a:t>
            </a:r>
            <a:endParaRPr lang="zh-CN" altLang="en-US" sz="4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流程图: 可选过程 20">
            <a:hlinkClick r:id="rId1" action="ppaction://hlinksldjump">
              <a:snd r:embed="rId2" name="camera.wav"/>
            </a:hlinkClick>
          </p:cNvPr>
          <p:cNvSpPr/>
          <p:nvPr/>
        </p:nvSpPr>
        <p:spPr>
          <a:xfrm>
            <a:off x="6782891" y="5163305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7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4" name="流程图: 可选过程 3">
            <a:hlinkClick r:id="rId3" action="ppaction://hlinksldjump">
              <a:snd r:embed="rId4" name="explode.wav"/>
            </a:hlinkClick>
          </p:cNvPr>
          <p:cNvSpPr/>
          <p:nvPr/>
        </p:nvSpPr>
        <p:spPr>
          <a:xfrm>
            <a:off x="3565581" y="5163305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10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8" name="流程图: 可选过程 7">
            <a:hlinkClick r:id="rId5" action="ppaction://hlinksldjump">
              <a:snd r:embed="rId4" name="explode.wav"/>
            </a:hlinkClick>
          </p:cNvPr>
          <p:cNvSpPr/>
          <p:nvPr/>
        </p:nvSpPr>
        <p:spPr>
          <a:xfrm>
            <a:off x="6762449" y="3516987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7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6" name="流程图: 可选过程 5">
            <a:hlinkClick r:id="rId6" action="ppaction://hlinksldjump">
              <a:snd r:embed="rId4" name="explode.wav"/>
            </a:hlinkClick>
          </p:cNvPr>
          <p:cNvSpPr/>
          <p:nvPr/>
        </p:nvSpPr>
        <p:spPr>
          <a:xfrm>
            <a:off x="6762449" y="1920017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9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15" name="流程图: 可选过程 14">
            <a:hlinkClick r:id="rId7" action="ppaction://hlinksldjump">
              <a:snd r:embed="rId8" name="hammer.wav"/>
            </a:hlinkClick>
          </p:cNvPr>
          <p:cNvSpPr/>
          <p:nvPr/>
        </p:nvSpPr>
        <p:spPr>
          <a:xfrm>
            <a:off x="6741174" y="266022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6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7" name="流程图: 可选过程 6">
            <a:hlinkClick r:id="rId9" action="ppaction://hlinksldjump">
              <a:snd r:embed="rId4" name="explode.wav"/>
            </a:hlinkClick>
          </p:cNvPr>
          <p:cNvSpPr/>
          <p:nvPr/>
        </p:nvSpPr>
        <p:spPr>
          <a:xfrm>
            <a:off x="3542020" y="3543889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9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18" name="流程图: 可选过程 17">
            <a:hlinkClick r:id="rId10" action="ppaction://hlinksldjump">
              <a:snd r:embed="rId4" name="explode.wav"/>
            </a:hlinkClick>
          </p:cNvPr>
          <p:cNvSpPr/>
          <p:nvPr/>
        </p:nvSpPr>
        <p:spPr>
          <a:xfrm>
            <a:off x="3649634" y="288394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10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17" name="流程图: 可选过程 16">
            <a:hlinkClick r:id="rId11" action="ppaction://hlinksldjump">
              <a:snd r:embed="rId12" name="push.wav"/>
            </a:hlinkClick>
          </p:cNvPr>
          <p:cNvSpPr/>
          <p:nvPr/>
        </p:nvSpPr>
        <p:spPr>
          <a:xfrm>
            <a:off x="3613242" y="1875661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5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10" name="流程图: 可选过程 9">
            <a:hlinkClick r:id="rId13" action="ppaction://hlinksldjump">
              <a:snd r:embed="rId4" name="explode.wav"/>
            </a:hlinkClick>
          </p:cNvPr>
          <p:cNvSpPr/>
          <p:nvPr/>
        </p:nvSpPr>
        <p:spPr>
          <a:xfrm>
            <a:off x="44814" y="5115337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6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5" name="流程图: 可选过程 4">
            <a:hlinkClick r:id="rId14" action="ppaction://hlinksldjump">
              <a:snd r:embed="rId4" name="explode.wav"/>
            </a:hlinkClick>
          </p:cNvPr>
          <p:cNvSpPr/>
          <p:nvPr/>
        </p:nvSpPr>
        <p:spPr>
          <a:xfrm>
            <a:off x="82335" y="3566261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8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19" name="流程图: 可选过程 18">
            <a:hlinkClick r:id="rId15" action="ppaction://hlinksldjump">
              <a:snd r:embed="rId16" name="coin.wav"/>
            </a:hlinkClick>
          </p:cNvPr>
          <p:cNvSpPr/>
          <p:nvPr/>
        </p:nvSpPr>
        <p:spPr>
          <a:xfrm>
            <a:off x="45353" y="1853426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8</a:t>
            </a:r>
            <a:r>
              <a:rPr kumimoji="0" lang="zh-CN" altLang="en-US" sz="44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14" name="流程图: 可选过程 13">
            <a:hlinkClick r:id="rId17" action="ppaction://hlinksldjump">
              <a:snd r:embed="rId16" name="coin.wav"/>
            </a:hlinkClick>
          </p:cNvPr>
          <p:cNvSpPr/>
          <p:nvPr/>
        </p:nvSpPr>
        <p:spPr>
          <a:xfrm>
            <a:off x="27191" y="220995"/>
            <a:ext cx="2160240" cy="1440160"/>
          </a:xfrm>
          <a:prstGeom prst="flowChartAlternateProcess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400" b="1" i="0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5</a:t>
            </a:r>
            <a:r>
              <a:rPr kumimoji="0" lang="zh-CN" altLang="en-US" sz="4400" b="1" i="0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分</a:t>
            </a:r>
            <a:endParaRPr kumimoji="0" lang="zh-CN" altLang="en-US" sz="4400" b="1" i="0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24" name="流程图: 可选过程 23">
            <a:hlinkClick r:id="" action="ppaction://macro?name=FanPai"/>
          </p:cNvPr>
          <p:cNvSpPr/>
          <p:nvPr/>
        </p:nvSpPr>
        <p:spPr>
          <a:xfrm>
            <a:off x="6762449" y="3477525"/>
            <a:ext cx="2196632" cy="1484904"/>
          </a:xfrm>
          <a:prstGeom prst="flowChartAlternateProcess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3600" b="1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sym typeface="+mn-ea"/>
              </a:rPr>
              <a:t>托里拆利</a:t>
            </a:r>
            <a:endParaRPr lang="en-US" altLang="zh-CN" sz="3600" b="1" cap="all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sym typeface="+mn-ea"/>
            </a:endParaRPr>
          </a:p>
        </p:txBody>
      </p:sp>
      <p:sp>
        <p:nvSpPr>
          <p:cNvPr id="31" name="流程图: 可选过程 30">
            <a:hlinkClick r:id="" action="ppaction://macro?name=FanPai"/>
          </p:cNvPr>
          <p:cNvSpPr/>
          <p:nvPr/>
        </p:nvSpPr>
        <p:spPr>
          <a:xfrm>
            <a:off x="6782891" y="5163305"/>
            <a:ext cx="2196632" cy="1484904"/>
          </a:xfrm>
          <a:prstGeom prst="flowChartAlternateProcess">
            <a:avLst/>
          </a:prstGeom>
          <a:gradFill flip="none">
            <a:gsLst>
              <a:gs pos="0">
                <a:srgbClr val="7B32B2"/>
              </a:gs>
              <a:gs pos="100000">
                <a:srgbClr val="401A5D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7200" b="1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sym typeface="+mn-ea"/>
              </a:rPr>
              <a:t>墨翟</a:t>
            </a:r>
            <a:endParaRPr lang="en-US" altLang="zh-CN" sz="7200" b="1" cap="all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sym typeface="+mn-ea"/>
            </a:endParaRPr>
          </a:p>
        </p:txBody>
      </p:sp>
      <p:sp>
        <p:nvSpPr>
          <p:cNvPr id="26" name="流程图: 可选过程 25">
            <a:hlinkClick r:id="" action="ppaction://macro?name=FanPai"/>
          </p:cNvPr>
          <p:cNvSpPr/>
          <p:nvPr/>
        </p:nvSpPr>
        <p:spPr>
          <a:xfrm>
            <a:off x="6726659" y="1857567"/>
            <a:ext cx="2196632" cy="1484904"/>
          </a:xfrm>
          <a:prstGeom prst="flowChartAlternateProcess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7200" b="1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sym typeface="+mn-ea"/>
              </a:rPr>
              <a:t>沈括</a:t>
            </a:r>
            <a:endParaRPr lang="zh-CN" altLang="en-US" sz="7200" b="1" cap="all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sym typeface="+mn-ea"/>
            </a:endParaRPr>
          </a:p>
        </p:txBody>
      </p:sp>
      <p:sp>
        <p:nvSpPr>
          <p:cNvPr id="27" name="流程图: 可选过程 26">
            <a:hlinkClick r:id="" action="ppaction://macro?name=FanPai"/>
          </p:cNvPr>
          <p:cNvSpPr/>
          <p:nvPr/>
        </p:nvSpPr>
        <p:spPr>
          <a:xfrm>
            <a:off x="6704782" y="221278"/>
            <a:ext cx="2196632" cy="1484904"/>
          </a:xfrm>
          <a:prstGeom prst="flowChartAlternateProcess">
            <a:avLst/>
          </a:prstGeom>
          <a:gradFill flip="none">
            <a:gsLst>
              <a:gs pos="0">
                <a:srgbClr val="7B32B2"/>
              </a:gs>
              <a:gs pos="100000">
                <a:srgbClr val="401A5D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3600" b="1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sym typeface="+mn-ea"/>
              </a:rPr>
              <a:t>爱因斯坦</a:t>
            </a:r>
            <a:endParaRPr lang="zh-CN" altLang="en-US" sz="3600" b="1" cap="all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sym typeface="+mn-ea"/>
            </a:endParaRPr>
          </a:p>
        </p:txBody>
      </p:sp>
      <p:sp>
        <p:nvSpPr>
          <p:cNvPr id="2" name="流程图: 可选过程 1">
            <a:hlinkClick r:id="" action="ppaction://macro?name=FanPai"/>
          </p:cNvPr>
          <p:cNvSpPr/>
          <p:nvPr/>
        </p:nvSpPr>
        <p:spPr>
          <a:xfrm>
            <a:off x="3523824" y="5115337"/>
            <a:ext cx="2196632" cy="1484904"/>
          </a:xfrm>
          <a:prstGeom prst="flowChartAlternateProcess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en-US" altLang="zh-CN" sz="4800" b="1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sym typeface="+mn-ea"/>
              </a:rPr>
              <a:t>帕斯卡</a:t>
            </a:r>
            <a:endParaRPr lang="en-US" altLang="zh-CN" sz="4800" b="1" cap="all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sym typeface="+mn-ea"/>
            </a:endParaRPr>
          </a:p>
        </p:txBody>
      </p:sp>
      <p:sp>
        <p:nvSpPr>
          <p:cNvPr id="23" name="流程图: 可选过程 22">
            <a:hlinkClick r:id="" action="ppaction://macro?name=FanPai"/>
          </p:cNvPr>
          <p:cNvSpPr/>
          <p:nvPr/>
        </p:nvSpPr>
        <p:spPr>
          <a:xfrm>
            <a:off x="3523824" y="3521517"/>
            <a:ext cx="2196632" cy="1484904"/>
          </a:xfrm>
          <a:prstGeom prst="flowChartAlternateProcess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800" b="1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sym typeface="+mn-ea"/>
              </a:rPr>
              <a:t>亚里士多德</a:t>
            </a:r>
            <a:endParaRPr lang="zh-CN" altLang="en-US" sz="4800" b="1" cap="all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sym typeface="+mn-ea"/>
            </a:endParaRPr>
          </a:p>
        </p:txBody>
      </p:sp>
      <p:sp>
        <p:nvSpPr>
          <p:cNvPr id="30" name="流程图: 可选过程 29">
            <a:hlinkClick r:id="" action="ppaction://macro?name=FanPai"/>
          </p:cNvPr>
          <p:cNvSpPr/>
          <p:nvPr/>
        </p:nvSpPr>
        <p:spPr>
          <a:xfrm>
            <a:off x="3576850" y="1865278"/>
            <a:ext cx="2196632" cy="1484904"/>
          </a:xfrm>
          <a:prstGeom prst="flowChartAlternateProcess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4800" b="1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sym typeface="+mn-ea"/>
              </a:rPr>
              <a:t>伽利略</a:t>
            </a:r>
            <a:endParaRPr lang="zh-CN" altLang="en-US" sz="4800" b="1" cap="all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sym typeface="+mn-ea"/>
            </a:endParaRPr>
          </a:p>
        </p:txBody>
      </p:sp>
      <p:sp>
        <p:nvSpPr>
          <p:cNvPr id="20" name="流程图: 可选过程 19">
            <a:hlinkClick r:id="" action="ppaction://macro?name=FanPai"/>
          </p:cNvPr>
          <p:cNvSpPr/>
          <p:nvPr/>
        </p:nvSpPr>
        <p:spPr>
          <a:xfrm>
            <a:off x="3613242" y="266022"/>
            <a:ext cx="2196632" cy="1484904"/>
          </a:xfrm>
          <a:prstGeom prst="flowChartAlternateProcess">
            <a:avLst/>
          </a:prstGeom>
          <a:gradFill flip="none">
            <a:gsLst>
              <a:gs pos="0">
                <a:srgbClr val="7B32B2"/>
              </a:gs>
              <a:gs pos="100000">
                <a:srgbClr val="401A5D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lang="zh-CN" altLang="en-US" sz="7200" b="1" cap="all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sym typeface="+mn-ea"/>
              </a:rPr>
              <a:t>焦耳</a:t>
            </a:r>
            <a:endParaRPr lang="zh-CN" altLang="en-US" sz="7200" b="1" cap="all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sym typeface="+mn-ea"/>
            </a:endParaRPr>
          </a:p>
        </p:txBody>
      </p:sp>
      <p:sp>
        <p:nvSpPr>
          <p:cNvPr id="28" name="流程图: 可选过程 27">
            <a:hlinkClick r:id="" action="ppaction://macro?name=FanPai"/>
          </p:cNvPr>
          <p:cNvSpPr/>
          <p:nvPr/>
        </p:nvSpPr>
        <p:spPr>
          <a:xfrm>
            <a:off x="9113" y="5115337"/>
            <a:ext cx="2196632" cy="1484904"/>
          </a:xfrm>
          <a:prstGeom prst="flowChartAlternateProcess">
            <a:avLst/>
          </a:prstGeom>
          <a:gradFill>
            <a:gsLst>
              <a:gs pos="0">
                <a:srgbClr val="012D86"/>
              </a:gs>
              <a:gs pos="100000">
                <a:srgbClr val="0E2557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瓦特</a:t>
            </a:r>
            <a:endParaRPr kumimoji="0" lang="zh-CN" altLang="en-US" sz="7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16" name="流程图: 可选过程 15">
            <a:hlinkClick r:id="" action="ppaction://macro?name=FanPai"/>
          </p:cNvPr>
          <p:cNvSpPr/>
          <p:nvPr/>
        </p:nvSpPr>
        <p:spPr>
          <a:xfrm>
            <a:off x="45943" y="3499897"/>
            <a:ext cx="2196632" cy="1484904"/>
          </a:xfrm>
          <a:prstGeom prst="flowChartAlternateProcess">
            <a:avLst/>
          </a:pr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牛顿</a:t>
            </a:r>
            <a:endParaRPr kumimoji="0" lang="zh-CN" altLang="en-US" sz="7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29" name="流程图: 可选过程 28">
            <a:hlinkClick r:id="" action="ppaction://macro?name=FanPai"/>
          </p:cNvPr>
          <p:cNvSpPr/>
          <p:nvPr/>
        </p:nvSpPr>
        <p:spPr>
          <a:xfrm>
            <a:off x="27573" y="1853426"/>
            <a:ext cx="2196632" cy="1484904"/>
          </a:xfrm>
          <a:prstGeom prst="flowChartAlternateProcess">
            <a:avLst/>
          </a:prstGeom>
          <a:gradFill>
            <a:gsLst>
              <a:gs pos="0">
                <a:srgbClr val="FE4444"/>
              </a:gs>
              <a:gs pos="100000">
                <a:srgbClr val="832B2B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72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霍金</a:t>
            </a:r>
            <a:endParaRPr kumimoji="0" lang="zh-CN" altLang="en-US" sz="72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22" name="流程图: 可选过程 21">
            <a:hlinkClick r:id="" action="ppaction://macro?name=FanPai"/>
          </p:cNvPr>
          <p:cNvSpPr/>
          <p:nvPr/>
        </p:nvSpPr>
        <p:spPr>
          <a:xfrm>
            <a:off x="27191" y="176545"/>
            <a:ext cx="2196632" cy="1484904"/>
          </a:xfrm>
          <a:prstGeom prst="flowChartAlternateProcess">
            <a:avLst/>
          </a:prstGeom>
          <a:gradFill flip="none">
            <a:gsLst>
              <a:gs pos="0">
                <a:srgbClr val="7B32B2"/>
              </a:gs>
              <a:gs pos="100000">
                <a:srgbClr val="401A5D"/>
              </a:gs>
            </a:gsLst>
            <a:lin ang="16200000" scaled="0"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1200" cap="all" spc="0" normalizeH="0" baseline="0" noProof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uLnTx/>
                <a:uFillTx/>
                <a:latin typeface="华康楷体W5-A" pitchFamily="1" charset="-122"/>
                <a:ea typeface="华康楷体W5-A" pitchFamily="1" charset="-122"/>
                <a:cs typeface="+mn-cs"/>
              </a:rPr>
              <a:t>阿基米德</a:t>
            </a:r>
            <a:endParaRPr kumimoji="0" lang="zh-CN" altLang="en-US" sz="3600" b="1" i="0" u="none" strike="noStrike" kern="1200" cap="all" spc="0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uLnTx/>
              <a:uFillTx/>
              <a:latin typeface="华康楷体W5-A" pitchFamily="1" charset="-122"/>
              <a:ea typeface="华康楷体W5-A" pitchFamily="1" charset="-122"/>
              <a:cs typeface="+mn-cs"/>
            </a:endParaRPr>
          </a:p>
        </p:txBody>
      </p:sp>
      <p:sp>
        <p:nvSpPr>
          <p:cNvPr id="32" name="五角星 31">
            <a:hlinkClick r:id="rId18" action="ppaction://hlinksldjump"/>
          </p:cNvPr>
          <p:cNvSpPr/>
          <p:nvPr/>
        </p:nvSpPr>
        <p:spPr>
          <a:xfrm>
            <a:off x="5773483" y="5327915"/>
            <a:ext cx="967692" cy="891847"/>
          </a:xfrm>
          <a:prstGeom prst="star5">
            <a:avLst/>
          </a:prstGeom>
          <a:solidFill>
            <a:srgbClr val="FF0000"/>
          </a:solidFill>
          <a:effectLst>
            <a:glow rad="1066800">
              <a:schemeClr val="accent2">
                <a:satMod val="175000"/>
                <a:alpha val="40000"/>
              </a:schemeClr>
            </a:glow>
            <a:softEdge rad="0"/>
          </a:effectLst>
          <a:scene3d>
            <a:camera prst="orthographicFront">
              <a:rot lat="0" lon="0" rev="8700000"/>
            </a:camera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3" name="五角星 31">
            <a:hlinkClick r:id="rId18" action="ppaction://hlinksldjump"/>
          </p:cNvPr>
          <p:cNvSpPr/>
          <p:nvPr/>
        </p:nvSpPr>
        <p:spPr>
          <a:xfrm>
            <a:off x="2340977" y="5260059"/>
            <a:ext cx="951458" cy="977959"/>
          </a:xfrm>
          <a:prstGeom prst="star5">
            <a:avLst/>
          </a:prstGeom>
          <a:solidFill>
            <a:srgbClr val="FF0000"/>
          </a:solidFill>
          <a:effectLst>
            <a:glow rad="914400">
              <a:schemeClr val="accent1">
                <a:satMod val="175000"/>
                <a:alpha val="40000"/>
              </a:schemeClr>
            </a:glow>
          </a:effectLst>
          <a:scene3d>
            <a:camera prst="orthographicFront">
              <a:rot lat="593996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xit" presetSubtype="0" fill="hold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ChangeArrowheads="1"/>
          </p:cNvSpPr>
          <p:nvPr/>
        </p:nvSpPr>
        <p:spPr bwMode="auto">
          <a:xfrm>
            <a:off x="230631" y="744538"/>
            <a:ext cx="8359775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          （多选）浸没在湖水中的物体，随着浸没深度的增加，下列说法中正确的是（               ）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l" eaLnBrk="1" hangingPunct="1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．物体受到的压强增大              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l" eaLnBrk="1" hangingPunct="1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．物体上、下表面受到的压力增大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l" eaLnBrk="1" hangingPunct="1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．物体上、下表面受到的压力差增大   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 algn="l" eaLnBrk="1" hangingPunct="1">
              <a:lnSpc>
                <a:spcPct val="140000"/>
              </a:lnSpc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　　</a:t>
            </a:r>
            <a:r>
              <a:rPr lang="en-US" altLang="zh-CN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32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．物体受到的浮力不变</a:t>
            </a:r>
            <a:endParaRPr lang="zh-CN" altLang="en-US" sz="32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40291" name="Text Box 3"/>
          <p:cNvSpPr txBox="1">
            <a:spLocks noChangeArrowheads="1"/>
          </p:cNvSpPr>
          <p:nvPr/>
        </p:nvSpPr>
        <p:spPr bwMode="auto">
          <a:xfrm>
            <a:off x="1259632" y="2204864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altLang="zh-CN" sz="32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ABD</a:t>
            </a:r>
            <a:endParaRPr lang="en-US" altLang="zh-CN" sz="32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动作按钮: 第一张 5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50825" y="838200"/>
            <a:ext cx="8359775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altLang="en-US" sz="3200" b="1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</a:t>
            </a:r>
            <a:endParaRPr lang="el-GR" altLang="zh-CN" sz="3200" b="1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39273" name="Text Box 9"/>
          <p:cNvSpPr txBox="1">
            <a:spLocks noChangeArrowheads="1"/>
          </p:cNvSpPr>
          <p:nvPr/>
        </p:nvSpPr>
        <p:spPr bwMode="auto">
          <a:xfrm>
            <a:off x="250825" y="328612"/>
            <a:ext cx="8775700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1254125" indent="-1254125" algn="l">
              <a:tabLst>
                <a:tab pos="933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433830" algn="l">
              <a:tabLst>
                <a:tab pos="933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12900" algn="l">
              <a:tabLst>
                <a:tab pos="933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92605" algn="l">
              <a:tabLst>
                <a:tab pos="933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71675" algn="l">
              <a:tabLst>
                <a:tab pos="933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28875" fontAlgn="base">
              <a:spcBef>
                <a:spcPct val="0"/>
              </a:spcBef>
              <a:spcAft>
                <a:spcPct val="0"/>
              </a:spcAft>
              <a:tabLst>
                <a:tab pos="933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86075" fontAlgn="base">
              <a:spcBef>
                <a:spcPct val="0"/>
              </a:spcBef>
              <a:spcAft>
                <a:spcPct val="0"/>
              </a:spcAft>
              <a:tabLst>
                <a:tab pos="933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43275" fontAlgn="base">
              <a:spcBef>
                <a:spcPct val="0"/>
              </a:spcBef>
              <a:spcAft>
                <a:spcPct val="0"/>
              </a:spcAft>
              <a:tabLst>
                <a:tab pos="933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00475" fontAlgn="base">
              <a:spcBef>
                <a:spcPct val="0"/>
              </a:spcBef>
              <a:spcAft>
                <a:spcPct val="0"/>
              </a:spcAft>
              <a:tabLst>
                <a:tab pos="9334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0000"/>
              </a:lnSpc>
            </a:pP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关于浮力，下列说法中正确的是（       ）</a:t>
            </a: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A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．只有浮在液体表面上的物体才受到浮力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．一切浸入液体中的物体都受到液体对它施加竖直向上的浮力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C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．只要下沉的物体就不会受到浮力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endParaRPr lang="en-US" altLang="zh-CN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</a:pPr>
            <a:r>
              <a:rPr lang="en-US" altLang="zh-CN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D</a:t>
            </a:r>
            <a:r>
              <a:rPr lang="zh-CN" altLang="en-US" sz="36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．浮力的方向不一定都是向上的</a:t>
            </a:r>
            <a:endParaRPr lang="zh-CN" altLang="en-US" sz="3600" b="1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7363503" y="838200"/>
            <a:ext cx="533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宋体" panose="02010600030101010101" pitchFamily="2" charset="-122"/>
              </a:rPr>
              <a:t>B</a:t>
            </a:r>
            <a:endParaRPr lang="en-US" altLang="zh-CN" sz="4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39278" name="Text Box 14"/>
          <p:cNvSpPr txBox="1">
            <a:spLocks noChangeArrowheads="1"/>
          </p:cNvSpPr>
          <p:nvPr/>
        </p:nvSpPr>
        <p:spPr bwMode="auto">
          <a:xfrm>
            <a:off x="712788" y="328613"/>
            <a:ext cx="12049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zh-CN" altLang="en-US" sz="3200" b="1" dirty="0"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 业</a:t>
            </a:r>
            <a:endParaRPr lang="zh-CN" altLang="en-US" sz="3200" b="1" dirty="0"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动作按钮: 第一张 7">
            <a:hlinkClick r:id="rId1" action="ppaction://hlinksldjump" highlightClick="1"/>
          </p:cNvPr>
          <p:cNvSpPr/>
          <p:nvPr/>
        </p:nvSpPr>
        <p:spPr>
          <a:xfrm>
            <a:off x="7812358" y="5877272"/>
            <a:ext cx="1164663" cy="720080"/>
          </a:xfrm>
          <a:prstGeom prst="actionButtonHome">
            <a:avLst/>
          </a:prstGeom>
          <a:solidFill>
            <a:schemeClr val="accent1">
              <a:alpha val="34000"/>
            </a:schemeClr>
          </a:solidFill>
          <a:ln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2116</Words>
  <Application>WPS 演示</Application>
  <PresentationFormat>全屏显示(4:3)</PresentationFormat>
  <Paragraphs>256</Paragraphs>
  <Slides>28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1" baseType="lpstr">
      <vt:lpstr>Arial</vt:lpstr>
      <vt:lpstr>宋体</vt:lpstr>
      <vt:lpstr>Wingdings</vt:lpstr>
      <vt:lpstr>Calibri</vt:lpstr>
      <vt:lpstr>微软雅黑</vt:lpstr>
      <vt:lpstr>楷体_GB2312</vt:lpstr>
      <vt:lpstr>新宋体</vt:lpstr>
      <vt:lpstr>华康楷体W5-A</vt:lpstr>
      <vt:lpstr>Times New Roman</vt:lpstr>
      <vt:lpstr>Arial Unicode MS</vt:lpstr>
      <vt:lpstr>隶书</vt:lpstr>
      <vt:lpstr>Office 主题</vt:lpstr>
      <vt:lpstr>PBrush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  停在海面下10m的一艘潜艇接到上浮命令后开始上浮，在它露出水面之前受到的浮力  　　     ，露出水面以后受到的浮力　　              ．（填“变大”，“变小”或不变）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1</cp:revision>
  <dcterms:created xsi:type="dcterms:W3CDTF">2019-04-26T02:43:25Z</dcterms:created>
  <dcterms:modified xsi:type="dcterms:W3CDTF">2019-04-26T02:43:25Z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