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9" r:id="rId3"/>
    <p:sldMasterId id="2147483703" r:id="rId4"/>
  </p:sldMasterIdLst>
  <p:notesMasterIdLst>
    <p:notesMasterId r:id="rId31"/>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159C17-66AB-466A-A9F2-F2040DF80015}" type="datetimeFigureOut">
              <a:rPr lang="zh-CN" altLang="en-US" smtClean="0"/>
              <a:t>2020/3/31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FA387-CE0E-483B-86AB-9267D29DA39A}" type="slidenum">
              <a:rPr lang="zh-CN" altLang="en-US" smtClean="0"/>
              <a:t>‹#›</a:t>
            </a:fld>
            <a:endParaRPr lang="zh-CN" altLang="en-US"/>
          </a:p>
        </p:txBody>
      </p:sp>
    </p:spTree>
    <p:extLst>
      <p:ext uri="{BB962C8B-B14F-4D97-AF65-F5344CB8AC3E}">
        <p14:creationId xmlns:p14="http://schemas.microsoft.com/office/powerpoint/2010/main" val="563403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6E60C4-5F86-4222-8BA0-BD7AC9A29D6D}" type="slidenum">
              <a:rPr lang="en-US" altLang="zh-CN" smtClean="0"/>
              <a:pPr/>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6E60C4-5F86-4222-8BA0-BD7AC9A29D6D}" type="slidenum">
              <a:rPr lang="en-US" altLang="zh-CN" smtClean="0"/>
              <a:pPr/>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6E60C4-5F86-4222-8BA0-BD7AC9A29D6D}" type="slidenum">
              <a:rPr lang="en-US" altLang="zh-CN" smtClean="0"/>
              <a:pPr/>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6E60C4-5F86-4222-8BA0-BD7AC9A29D6D}" type="slidenum">
              <a:rPr lang="en-US" altLang="zh-CN" smtClean="0"/>
              <a:pPr/>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6E60C4-5F86-4222-8BA0-BD7AC9A29D6D}" type="slidenum">
              <a:rPr lang="en-US" altLang="zh-CN" smtClean="0"/>
              <a:pPr/>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6E60C4-5F86-4222-8BA0-BD7AC9A29D6D}" type="slidenum">
              <a:rPr lang="en-US" altLang="zh-CN" smtClean="0"/>
              <a:pPr/>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6E60C4-5F86-4222-8BA0-BD7AC9A29D6D}" type="slidenum">
              <a:rPr lang="en-US" altLang="zh-CN" smtClean="0"/>
              <a:pPr/>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6E60C4-5F86-4222-8BA0-BD7AC9A29D6D}" type="slidenum">
              <a:rPr lang="en-US" altLang="zh-CN" smtClean="0"/>
              <a:pPr/>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6E60C4-5F86-4222-8BA0-BD7AC9A29D6D}" type="slidenum">
              <a:rPr lang="en-US" altLang="zh-CN" smtClean="0"/>
              <a:pPr/>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6E60C4-5F86-4222-8BA0-BD7AC9A29D6D}" type="slidenum">
              <a:rPr lang="en-US" altLang="zh-CN" smtClean="0"/>
              <a:pPr/>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6E60C4-5F86-4222-8BA0-BD7AC9A29D6D}" type="slidenum">
              <a:rPr lang="en-US" altLang="zh-CN" smtClean="0"/>
              <a:pPr/>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6E60C4-5F86-4222-8BA0-BD7AC9A29D6D}" type="slidenum">
              <a:rPr lang="en-US" altLang="zh-CN" smtClean="0"/>
              <a:pPr/>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6E60C4-5F86-4222-8BA0-BD7AC9A29D6D}" type="slidenum">
              <a:rPr lang="en-US" altLang="zh-CN" smtClean="0"/>
              <a:pPr/>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6E60C4-5F86-4222-8BA0-BD7AC9A29D6D}" type="slidenum">
              <a:rPr lang="en-US" altLang="zh-CN" smtClean="0"/>
              <a:pPr/>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6E60C4-5F86-4222-8BA0-BD7AC9A29D6D}" type="slidenum">
              <a:rPr lang="en-US" altLang="zh-CN" smtClean="0"/>
              <a:pPr/>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6E60C4-5F86-4222-8BA0-BD7AC9A29D6D}" type="slidenum">
              <a:rPr lang="en-US" altLang="zh-CN" smtClean="0"/>
              <a:pPr/>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6E60C4-5F86-4222-8BA0-BD7AC9A29D6D}" type="slidenum">
              <a:rPr lang="en-US" altLang="zh-CN" smtClean="0"/>
              <a:pPr/>
              <a:t>24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6E60C4-5F86-4222-8BA0-BD7AC9A29D6D}" type="slidenum">
              <a:rPr lang="en-US" altLang="zh-CN" smtClean="0"/>
              <a:pPr/>
              <a:t>25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6E60C4-5F86-4222-8BA0-BD7AC9A29D6D}" type="slidenum">
              <a:rPr lang="en-US" altLang="zh-CN" smtClean="0"/>
              <a:pPr/>
              <a:t>26</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6E60C4-5F86-4222-8BA0-BD7AC9A29D6D}" type="slidenum">
              <a:rPr lang="en-US" altLang="zh-CN" smtClean="0"/>
              <a:pPr/>
              <a:t>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6E60C4-5F86-4222-8BA0-BD7AC9A29D6D}" type="slidenum">
              <a:rPr lang="en-US" altLang="zh-CN" smtClean="0"/>
              <a:pPr/>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6E60C4-5F86-4222-8BA0-BD7AC9A29D6D}" type="slidenum">
              <a:rPr lang="en-US" altLang="zh-CN" smtClean="0"/>
              <a:pPr/>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6E60C4-5F86-4222-8BA0-BD7AC9A29D6D}" type="slidenum">
              <a:rPr lang="en-US" altLang="zh-CN" smtClean="0"/>
              <a:pPr/>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6E60C4-5F86-4222-8BA0-BD7AC9A29D6D}" type="slidenum">
              <a:rPr lang="en-US" altLang="zh-CN" smtClean="0"/>
              <a:pPr/>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6E60C4-5F86-4222-8BA0-BD7AC9A29D6D}" type="slidenum">
              <a:rPr lang="en-US" altLang="zh-CN" smtClean="0"/>
              <a:pPr/>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386E60C4-5F86-4222-8BA0-BD7AC9A29D6D}" type="slidenum">
              <a:rPr lang="en-US" altLang="zh-CN" smtClean="0"/>
              <a:pPr/>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1230EB78-FD3C-45D2-8176-057131C1B7D5}" type="datetimeFigureOut">
              <a:rPr lang="zh-CN" altLang="en-US" smtClean="0"/>
              <a:t>2020/3/31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7220B3E-0B70-4192-BF79-208596B0B38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230EB78-FD3C-45D2-8176-057131C1B7D5}" type="datetimeFigureOut">
              <a:rPr lang="zh-CN" altLang="en-US" smtClean="0"/>
              <a:t>2020/3/31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7220B3E-0B70-4192-BF79-208596B0B38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230EB78-FD3C-45D2-8176-057131C1B7D5}" type="datetimeFigureOut">
              <a:rPr lang="zh-CN" altLang="en-US" smtClean="0"/>
              <a:t>2020/3/31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7220B3E-0B70-4192-BF79-208596B0B38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_标题幻灯片">
    <p:spTree>
      <p:nvGrpSpPr>
        <p:cNvPr id="1" name=""/>
        <p:cNvGrpSpPr/>
        <p:nvPr/>
      </p:nvGrpSpPr>
      <p:grpSpPr>
        <a:xfrm>
          <a:off x="0" y="0"/>
          <a:ext cx="0" cy="0"/>
          <a:chOff x="0" y="0"/>
          <a:chExt cx="0" cy="0"/>
        </a:xfrm>
      </p:grpSpPr>
      <p:grpSp>
        <p:nvGrpSpPr>
          <p:cNvPr id="2" name="组合 7"/>
          <p:cNvGrpSpPr>
            <a:grpSpLocks/>
          </p:cNvGrpSpPr>
          <p:nvPr/>
        </p:nvGrpSpPr>
        <p:grpSpPr bwMode="auto">
          <a:xfrm rot="-8149545">
            <a:off x="8278813" y="5341938"/>
            <a:ext cx="495300" cy="1681162"/>
            <a:chOff x="11762339" y="3746221"/>
            <a:chExt cx="406107" cy="1155987"/>
          </a:xfrm>
        </p:grpSpPr>
        <p:sp>
          <p:nvSpPr>
            <p:cNvPr id="3" name="Freeform 16"/>
            <p:cNvSpPr>
              <a:spLocks/>
            </p:cNvSpPr>
            <p:nvPr userDrawn="1"/>
          </p:nvSpPr>
          <p:spPr bwMode="auto">
            <a:xfrm flipV="1">
              <a:off x="11768025" y="3746390"/>
              <a:ext cx="395694" cy="564349"/>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sp>
          <p:nvSpPr>
            <p:cNvPr id="4" name="Freeform 30"/>
            <p:cNvSpPr>
              <a:spLocks/>
            </p:cNvSpPr>
            <p:nvPr userDrawn="1"/>
          </p:nvSpPr>
          <p:spPr bwMode="auto">
            <a:xfrm rot="15296182">
              <a:off x="11832752" y="4195900"/>
              <a:ext cx="275079" cy="329311"/>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sp>
          <p:nvSpPr>
            <p:cNvPr id="5" name="Freeform 12"/>
            <p:cNvSpPr>
              <a:spLocks/>
            </p:cNvSpPr>
            <p:nvPr userDrawn="1"/>
          </p:nvSpPr>
          <p:spPr bwMode="auto">
            <a:xfrm rot="7160246">
              <a:off x="11693167" y="4425323"/>
              <a:ext cx="546884"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grpSp>
      <p:grpSp>
        <p:nvGrpSpPr>
          <p:cNvPr id="6" name="组合 11"/>
          <p:cNvGrpSpPr>
            <a:grpSpLocks/>
          </p:cNvGrpSpPr>
          <p:nvPr/>
        </p:nvGrpSpPr>
        <p:grpSpPr bwMode="auto">
          <a:xfrm rot="2731254">
            <a:off x="297656" y="38894"/>
            <a:ext cx="565150" cy="1208088"/>
            <a:chOff x="4454660" y="3810474"/>
            <a:chExt cx="406107" cy="1155987"/>
          </a:xfrm>
        </p:grpSpPr>
        <p:sp>
          <p:nvSpPr>
            <p:cNvPr id="7" name="Freeform 16"/>
            <p:cNvSpPr>
              <a:spLocks/>
            </p:cNvSpPr>
            <p:nvPr userDrawn="1"/>
          </p:nvSpPr>
          <p:spPr bwMode="auto">
            <a:xfrm flipV="1">
              <a:off x="4459212" y="3808919"/>
              <a:ext cx="396981" cy="565081"/>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sp>
          <p:nvSpPr>
            <p:cNvPr id="8" name="Freeform 30"/>
            <p:cNvSpPr>
              <a:spLocks/>
            </p:cNvSpPr>
            <p:nvPr userDrawn="1"/>
          </p:nvSpPr>
          <p:spPr bwMode="auto">
            <a:xfrm rot="15296182">
              <a:off x="4521344" y="4260128"/>
              <a:ext cx="276465" cy="329676"/>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sp>
          <p:nvSpPr>
            <p:cNvPr id="9" name="Freeform 12"/>
            <p:cNvSpPr>
              <a:spLocks/>
            </p:cNvSpPr>
            <p:nvPr userDrawn="1"/>
          </p:nvSpPr>
          <p:spPr bwMode="auto">
            <a:xfrm rot="7160246">
              <a:off x="4384343" y="4488864"/>
              <a:ext cx="546853"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grpSp>
      <p:grpSp>
        <p:nvGrpSpPr>
          <p:cNvPr id="10" name="组合 15"/>
          <p:cNvGrpSpPr>
            <a:grpSpLocks/>
          </p:cNvGrpSpPr>
          <p:nvPr/>
        </p:nvGrpSpPr>
        <p:grpSpPr bwMode="auto">
          <a:xfrm rot="2280000" flipV="1">
            <a:off x="122238" y="1588"/>
            <a:ext cx="160337" cy="604837"/>
            <a:chOff x="4454660" y="3810474"/>
            <a:chExt cx="406107" cy="1155987"/>
          </a:xfrm>
        </p:grpSpPr>
        <p:sp>
          <p:nvSpPr>
            <p:cNvPr id="11" name="Freeform 16"/>
            <p:cNvSpPr>
              <a:spLocks/>
            </p:cNvSpPr>
            <p:nvPr userDrawn="1"/>
          </p:nvSpPr>
          <p:spPr bwMode="auto">
            <a:xfrm flipV="1">
              <a:off x="4457946" y="3811315"/>
              <a:ext cx="398068" cy="564341"/>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sp>
          <p:nvSpPr>
            <p:cNvPr id="12" name="Freeform 30"/>
            <p:cNvSpPr>
              <a:spLocks/>
            </p:cNvSpPr>
            <p:nvPr userDrawn="1"/>
          </p:nvSpPr>
          <p:spPr bwMode="auto">
            <a:xfrm rot="15296182">
              <a:off x="4518326" y="4259401"/>
              <a:ext cx="276101" cy="32971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sp>
          <p:nvSpPr>
            <p:cNvPr id="13" name="Freeform 12"/>
            <p:cNvSpPr>
              <a:spLocks/>
            </p:cNvSpPr>
            <p:nvPr userDrawn="1"/>
          </p:nvSpPr>
          <p:spPr bwMode="auto">
            <a:xfrm rot="7160246">
              <a:off x="4384290" y="4491306"/>
              <a:ext cx="546136"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grpSp>
      <p:grpSp>
        <p:nvGrpSpPr>
          <p:cNvPr id="14" name="组合 19"/>
          <p:cNvGrpSpPr>
            <a:grpSpLocks/>
          </p:cNvGrpSpPr>
          <p:nvPr/>
        </p:nvGrpSpPr>
        <p:grpSpPr bwMode="auto">
          <a:xfrm rot="2280000" flipV="1">
            <a:off x="8799513" y="6251575"/>
            <a:ext cx="158750" cy="604838"/>
            <a:chOff x="4454660" y="3810474"/>
            <a:chExt cx="406107" cy="1155987"/>
          </a:xfrm>
        </p:grpSpPr>
        <p:sp>
          <p:nvSpPr>
            <p:cNvPr id="15" name="Freeform 16"/>
            <p:cNvSpPr>
              <a:spLocks/>
            </p:cNvSpPr>
            <p:nvPr userDrawn="1"/>
          </p:nvSpPr>
          <p:spPr bwMode="auto">
            <a:xfrm flipV="1">
              <a:off x="4457978" y="3811316"/>
              <a:ext cx="397985" cy="564340"/>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sp>
          <p:nvSpPr>
            <p:cNvPr id="16" name="Freeform 30"/>
            <p:cNvSpPr>
              <a:spLocks/>
            </p:cNvSpPr>
            <p:nvPr userDrawn="1"/>
          </p:nvSpPr>
          <p:spPr bwMode="auto">
            <a:xfrm rot="15296182">
              <a:off x="4521162" y="4259522"/>
              <a:ext cx="276101" cy="328945"/>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sp>
          <p:nvSpPr>
            <p:cNvPr id="17" name="Freeform 12"/>
            <p:cNvSpPr>
              <a:spLocks/>
            </p:cNvSpPr>
            <p:nvPr userDrawn="1"/>
          </p:nvSpPr>
          <p:spPr bwMode="auto">
            <a:xfrm rot="7160246">
              <a:off x="4384287" y="4491304"/>
              <a:ext cx="546135"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p:spPr>
          <p:txBody>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defRPr/>
              </a:pPr>
              <a:endParaRPr lang="zh-CN" altLang="en-US"/>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_标题幻灯片">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230EB78-FD3C-45D2-8176-057131C1B7D5}" type="datetimeFigureOut">
              <a:rPr lang="zh-CN" altLang="en-US" smtClean="0"/>
              <a:t>2020/3/31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7220B3E-0B70-4192-BF79-208596B0B38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1719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2_标题幻灯片">
    <p:spTree>
      <p:nvGrpSpPr>
        <p:cNvPr id="1" name=""/>
        <p:cNvGrpSpPr/>
        <p:nvPr/>
      </p:nvGrpSpPr>
      <p:grpSpPr>
        <a:xfrm>
          <a:off x="0" y="0"/>
          <a:ext cx="0" cy="0"/>
          <a:chOff x="0" y="0"/>
          <a:chExt cx="0" cy="0"/>
        </a:xfrm>
      </p:grpSpPr>
      <p:grpSp>
        <p:nvGrpSpPr>
          <p:cNvPr id="2" name="组合 1"/>
          <p:cNvGrpSpPr/>
          <p:nvPr/>
        </p:nvGrpSpPr>
        <p:grpSpPr>
          <a:xfrm rot="13450455">
            <a:off x="8278708" y="5341988"/>
            <a:ext cx="496115" cy="1681192"/>
            <a:chOff x="11762339" y="3746221"/>
            <a:chExt cx="406107" cy="1155987"/>
          </a:xfrm>
        </p:grpSpPr>
        <p:sp>
          <p:nvSpPr>
            <p:cNvPr id="3" name="Freeform 16"/>
            <p:cNvSpPr>
              <a:spLocks/>
            </p:cNvSpPr>
            <p:nvPr userDrawn="1"/>
          </p:nvSpPr>
          <p:spPr bwMode="auto">
            <a:xfrm flipV="1">
              <a:off x="11767353" y="3746221"/>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4" name="Freeform 30"/>
            <p:cNvSpPr>
              <a:spLocks/>
            </p:cNvSpPr>
            <p:nvPr userDrawn="1"/>
          </p:nvSpPr>
          <p:spPr bwMode="auto">
            <a:xfrm rot="15296182">
              <a:off x="11830602" y="4196908"/>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5" name="Freeform 12"/>
            <p:cNvSpPr>
              <a:spLocks/>
            </p:cNvSpPr>
            <p:nvPr userDrawn="1"/>
          </p:nvSpPr>
          <p:spPr bwMode="auto">
            <a:xfrm rot="7160246">
              <a:off x="11692179" y="4425941"/>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grpSp>
        <p:nvGrpSpPr>
          <p:cNvPr id="6" name="组合 5"/>
          <p:cNvGrpSpPr/>
          <p:nvPr/>
        </p:nvGrpSpPr>
        <p:grpSpPr>
          <a:xfrm rot="2731254">
            <a:off x="296890" y="38826"/>
            <a:ext cx="566183" cy="1208734"/>
            <a:chOff x="4454660" y="3810474"/>
            <a:chExt cx="406107" cy="1155987"/>
          </a:xfrm>
        </p:grpSpPr>
        <p:sp>
          <p:nvSpPr>
            <p:cNvPr id="7" name="Freeform 16"/>
            <p:cNvSpPr>
              <a:spLocks/>
            </p:cNvSpPr>
            <p:nvPr userDrawn="1"/>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8" name="Freeform 30"/>
            <p:cNvSpPr>
              <a:spLocks/>
            </p:cNvSpPr>
            <p:nvPr userDrawn="1"/>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9" name="Freeform 12"/>
            <p:cNvSpPr>
              <a:spLocks/>
            </p:cNvSpPr>
            <p:nvPr userDrawn="1"/>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grpSp>
        <p:nvGrpSpPr>
          <p:cNvPr id="10" name="组合 9"/>
          <p:cNvGrpSpPr/>
          <p:nvPr/>
        </p:nvGrpSpPr>
        <p:grpSpPr>
          <a:xfrm rot="23880000" flipV="1">
            <a:off x="122842" y="1301"/>
            <a:ext cx="159482" cy="605292"/>
            <a:chOff x="4454660" y="3810474"/>
            <a:chExt cx="406107" cy="1155987"/>
          </a:xfrm>
        </p:grpSpPr>
        <p:sp>
          <p:nvSpPr>
            <p:cNvPr id="11" name="Freeform 16"/>
            <p:cNvSpPr>
              <a:spLocks/>
            </p:cNvSpPr>
            <p:nvPr userDrawn="1"/>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2" name="Freeform 30"/>
            <p:cNvSpPr>
              <a:spLocks/>
            </p:cNvSpPr>
            <p:nvPr userDrawn="1"/>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3" name="Freeform 12"/>
            <p:cNvSpPr>
              <a:spLocks/>
            </p:cNvSpPr>
            <p:nvPr userDrawn="1"/>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grpSp>
        <p:nvGrpSpPr>
          <p:cNvPr id="14" name="组合 13"/>
          <p:cNvGrpSpPr/>
          <p:nvPr/>
        </p:nvGrpSpPr>
        <p:grpSpPr>
          <a:xfrm rot="23880000" flipV="1">
            <a:off x="8799297" y="6251410"/>
            <a:ext cx="159482" cy="605292"/>
            <a:chOff x="4454660" y="3810474"/>
            <a:chExt cx="406107" cy="1155987"/>
          </a:xfrm>
        </p:grpSpPr>
        <p:sp>
          <p:nvSpPr>
            <p:cNvPr id="15" name="Freeform 16"/>
            <p:cNvSpPr>
              <a:spLocks/>
            </p:cNvSpPr>
            <p:nvPr userDrawn="1"/>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6" name="Freeform 30"/>
            <p:cNvSpPr>
              <a:spLocks/>
            </p:cNvSpPr>
            <p:nvPr userDrawn="1"/>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7" name="Freeform 12"/>
            <p:cNvSpPr>
              <a:spLocks/>
            </p:cNvSpPr>
            <p:nvPr userDrawn="1"/>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spTree>
    <p:extLst>
      <p:ext uri="{BB962C8B-B14F-4D97-AF65-F5344CB8AC3E}">
        <p14:creationId xmlns:p14="http://schemas.microsoft.com/office/powerpoint/2010/main" val="349253145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1230EB78-FD3C-45D2-8176-057131C1B7D5}" type="datetimeFigureOut">
              <a:rPr lang="zh-CN" altLang="en-US" smtClean="0"/>
              <a:t>2020/3/31</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7220B3E-0B70-4192-BF79-208596B0B384}"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171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fld id="{1230EB78-FD3C-45D2-8176-057131C1B7D5}" type="datetimeFigureOut">
              <a:rPr lang="zh-CN" altLang="en-US" smtClean="0"/>
              <a:t>2020/3/31</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47220B3E-0B70-4192-BF79-208596B0B384}"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2_标题幻灯片">
    <p:spTree>
      <p:nvGrpSpPr>
        <p:cNvPr id="1" name=""/>
        <p:cNvGrpSpPr/>
        <p:nvPr/>
      </p:nvGrpSpPr>
      <p:grpSpPr>
        <a:xfrm>
          <a:off x="0" y="0"/>
          <a:ext cx="0" cy="0"/>
          <a:chOff x="0" y="0"/>
          <a:chExt cx="0" cy="0"/>
        </a:xfrm>
      </p:grpSpPr>
      <p:grpSp>
        <p:nvGrpSpPr>
          <p:cNvPr id="2" name="组合 1"/>
          <p:cNvGrpSpPr/>
          <p:nvPr/>
        </p:nvGrpSpPr>
        <p:grpSpPr>
          <a:xfrm rot="13450455">
            <a:off x="8278708" y="5341988"/>
            <a:ext cx="496115" cy="1681192"/>
            <a:chOff x="11762339" y="3746221"/>
            <a:chExt cx="406107" cy="1155987"/>
          </a:xfrm>
        </p:grpSpPr>
        <p:sp>
          <p:nvSpPr>
            <p:cNvPr id="3" name="Freeform 16"/>
            <p:cNvSpPr>
              <a:spLocks/>
            </p:cNvSpPr>
            <p:nvPr userDrawn="1"/>
          </p:nvSpPr>
          <p:spPr bwMode="auto">
            <a:xfrm flipV="1">
              <a:off x="11767353" y="3746221"/>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4" name="Freeform 30"/>
            <p:cNvSpPr>
              <a:spLocks/>
            </p:cNvSpPr>
            <p:nvPr userDrawn="1"/>
          </p:nvSpPr>
          <p:spPr bwMode="auto">
            <a:xfrm rot="15296182">
              <a:off x="11830602" y="4196908"/>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5" name="Freeform 12"/>
            <p:cNvSpPr>
              <a:spLocks/>
            </p:cNvSpPr>
            <p:nvPr userDrawn="1"/>
          </p:nvSpPr>
          <p:spPr bwMode="auto">
            <a:xfrm rot="7160246">
              <a:off x="11692179" y="4425941"/>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grpSp>
        <p:nvGrpSpPr>
          <p:cNvPr id="6" name="组合 5"/>
          <p:cNvGrpSpPr/>
          <p:nvPr/>
        </p:nvGrpSpPr>
        <p:grpSpPr>
          <a:xfrm rot="2731254">
            <a:off x="296890" y="38826"/>
            <a:ext cx="566183" cy="1208734"/>
            <a:chOff x="4454660" y="3810474"/>
            <a:chExt cx="406107" cy="1155987"/>
          </a:xfrm>
        </p:grpSpPr>
        <p:sp>
          <p:nvSpPr>
            <p:cNvPr id="7" name="Freeform 16"/>
            <p:cNvSpPr>
              <a:spLocks/>
            </p:cNvSpPr>
            <p:nvPr userDrawn="1"/>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8" name="Freeform 30"/>
            <p:cNvSpPr>
              <a:spLocks/>
            </p:cNvSpPr>
            <p:nvPr userDrawn="1"/>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9" name="Freeform 12"/>
            <p:cNvSpPr>
              <a:spLocks/>
            </p:cNvSpPr>
            <p:nvPr userDrawn="1"/>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grpSp>
        <p:nvGrpSpPr>
          <p:cNvPr id="10" name="组合 9"/>
          <p:cNvGrpSpPr/>
          <p:nvPr/>
        </p:nvGrpSpPr>
        <p:grpSpPr>
          <a:xfrm rot="23880000" flipV="1">
            <a:off x="122842" y="1301"/>
            <a:ext cx="159482" cy="605292"/>
            <a:chOff x="4454660" y="3810474"/>
            <a:chExt cx="406107" cy="1155987"/>
          </a:xfrm>
        </p:grpSpPr>
        <p:sp>
          <p:nvSpPr>
            <p:cNvPr id="11" name="Freeform 16"/>
            <p:cNvSpPr>
              <a:spLocks/>
            </p:cNvSpPr>
            <p:nvPr userDrawn="1"/>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2" name="Freeform 30"/>
            <p:cNvSpPr>
              <a:spLocks/>
            </p:cNvSpPr>
            <p:nvPr userDrawn="1"/>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3" name="Freeform 12"/>
            <p:cNvSpPr>
              <a:spLocks/>
            </p:cNvSpPr>
            <p:nvPr userDrawn="1"/>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grpSp>
        <p:nvGrpSpPr>
          <p:cNvPr id="14" name="组合 13"/>
          <p:cNvGrpSpPr/>
          <p:nvPr/>
        </p:nvGrpSpPr>
        <p:grpSpPr>
          <a:xfrm rot="23880000" flipV="1">
            <a:off x="8799297" y="6251410"/>
            <a:ext cx="159482" cy="605292"/>
            <a:chOff x="4454660" y="3810474"/>
            <a:chExt cx="406107" cy="1155987"/>
          </a:xfrm>
        </p:grpSpPr>
        <p:sp>
          <p:nvSpPr>
            <p:cNvPr id="15" name="Freeform 16"/>
            <p:cNvSpPr>
              <a:spLocks/>
            </p:cNvSpPr>
            <p:nvPr userDrawn="1"/>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6" name="Freeform 30"/>
            <p:cNvSpPr>
              <a:spLocks/>
            </p:cNvSpPr>
            <p:nvPr userDrawn="1"/>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7" name="Freeform 12"/>
            <p:cNvSpPr>
              <a:spLocks/>
            </p:cNvSpPr>
            <p:nvPr userDrawn="1"/>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spTree>
    <p:extLst>
      <p:ext uri="{BB962C8B-B14F-4D97-AF65-F5344CB8AC3E}">
        <p14:creationId xmlns:p14="http://schemas.microsoft.com/office/powerpoint/2010/main" val="349253145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fld id="{1230EB78-FD3C-45D2-8176-057131C1B7D5}" type="datetimeFigureOut">
              <a:rPr lang="zh-CN" altLang="en-US" smtClean="0"/>
              <a:t>2020/3/31</a:t>
            </a:fld>
            <a:endParaRPr lang="zh-CN" altLang="en-US"/>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47220B3E-0B70-4192-BF79-208596B0B384}"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230EB78-FD3C-45D2-8176-057131C1B7D5}" type="datetimeFigureOut">
              <a:rPr lang="zh-CN" altLang="en-US" smtClean="0"/>
              <a:t>2020/3/31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220B3E-0B70-4192-BF79-208596B0B384}" type="slidenum">
              <a:rPr lang="zh-CN" altLang="en-US" smtClean="0"/>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1719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2_标题幻灯片">
    <p:spTree>
      <p:nvGrpSpPr>
        <p:cNvPr id="1" name=""/>
        <p:cNvGrpSpPr/>
        <p:nvPr/>
      </p:nvGrpSpPr>
      <p:grpSpPr>
        <a:xfrm>
          <a:off x="0" y="0"/>
          <a:ext cx="0" cy="0"/>
          <a:chOff x="0" y="0"/>
          <a:chExt cx="0" cy="0"/>
        </a:xfrm>
      </p:grpSpPr>
      <p:grpSp>
        <p:nvGrpSpPr>
          <p:cNvPr id="2" name="组合 1"/>
          <p:cNvGrpSpPr/>
          <p:nvPr/>
        </p:nvGrpSpPr>
        <p:grpSpPr>
          <a:xfrm rot="13450455">
            <a:off x="8278708" y="5341988"/>
            <a:ext cx="496115" cy="1681192"/>
            <a:chOff x="11762339" y="3746221"/>
            <a:chExt cx="406107" cy="1155987"/>
          </a:xfrm>
        </p:grpSpPr>
        <p:sp>
          <p:nvSpPr>
            <p:cNvPr id="3" name="Freeform 16"/>
            <p:cNvSpPr>
              <a:spLocks/>
            </p:cNvSpPr>
            <p:nvPr userDrawn="1"/>
          </p:nvSpPr>
          <p:spPr bwMode="auto">
            <a:xfrm flipV="1">
              <a:off x="11767353" y="3746221"/>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4" name="Freeform 30"/>
            <p:cNvSpPr>
              <a:spLocks/>
            </p:cNvSpPr>
            <p:nvPr userDrawn="1"/>
          </p:nvSpPr>
          <p:spPr bwMode="auto">
            <a:xfrm rot="15296182">
              <a:off x="11830602" y="4196908"/>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5" name="Freeform 12"/>
            <p:cNvSpPr>
              <a:spLocks/>
            </p:cNvSpPr>
            <p:nvPr userDrawn="1"/>
          </p:nvSpPr>
          <p:spPr bwMode="auto">
            <a:xfrm rot="7160246">
              <a:off x="11692179" y="4425941"/>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grpSp>
        <p:nvGrpSpPr>
          <p:cNvPr id="6" name="组合 5"/>
          <p:cNvGrpSpPr/>
          <p:nvPr/>
        </p:nvGrpSpPr>
        <p:grpSpPr>
          <a:xfrm rot="2731254">
            <a:off x="296890" y="38826"/>
            <a:ext cx="566183" cy="1208734"/>
            <a:chOff x="4454660" y="3810474"/>
            <a:chExt cx="406107" cy="1155987"/>
          </a:xfrm>
        </p:grpSpPr>
        <p:sp>
          <p:nvSpPr>
            <p:cNvPr id="7" name="Freeform 16"/>
            <p:cNvSpPr>
              <a:spLocks/>
            </p:cNvSpPr>
            <p:nvPr userDrawn="1"/>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8" name="Freeform 30"/>
            <p:cNvSpPr>
              <a:spLocks/>
            </p:cNvSpPr>
            <p:nvPr userDrawn="1"/>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9" name="Freeform 12"/>
            <p:cNvSpPr>
              <a:spLocks/>
            </p:cNvSpPr>
            <p:nvPr userDrawn="1"/>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grpSp>
        <p:nvGrpSpPr>
          <p:cNvPr id="10" name="组合 9"/>
          <p:cNvGrpSpPr/>
          <p:nvPr/>
        </p:nvGrpSpPr>
        <p:grpSpPr>
          <a:xfrm rot="23880000" flipV="1">
            <a:off x="122842" y="1301"/>
            <a:ext cx="159482" cy="605292"/>
            <a:chOff x="4454660" y="3810474"/>
            <a:chExt cx="406107" cy="1155987"/>
          </a:xfrm>
        </p:grpSpPr>
        <p:sp>
          <p:nvSpPr>
            <p:cNvPr id="11" name="Freeform 16"/>
            <p:cNvSpPr>
              <a:spLocks/>
            </p:cNvSpPr>
            <p:nvPr userDrawn="1"/>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2" name="Freeform 30"/>
            <p:cNvSpPr>
              <a:spLocks/>
            </p:cNvSpPr>
            <p:nvPr userDrawn="1"/>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3" name="Freeform 12"/>
            <p:cNvSpPr>
              <a:spLocks/>
            </p:cNvSpPr>
            <p:nvPr userDrawn="1"/>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grpSp>
        <p:nvGrpSpPr>
          <p:cNvPr id="14" name="组合 13"/>
          <p:cNvGrpSpPr/>
          <p:nvPr/>
        </p:nvGrpSpPr>
        <p:grpSpPr>
          <a:xfrm rot="23880000" flipV="1">
            <a:off x="8799297" y="6251410"/>
            <a:ext cx="159482" cy="605292"/>
            <a:chOff x="4454660" y="3810474"/>
            <a:chExt cx="406107" cy="1155987"/>
          </a:xfrm>
        </p:grpSpPr>
        <p:sp>
          <p:nvSpPr>
            <p:cNvPr id="15" name="Freeform 16"/>
            <p:cNvSpPr>
              <a:spLocks/>
            </p:cNvSpPr>
            <p:nvPr userDrawn="1"/>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6" name="Freeform 30"/>
            <p:cNvSpPr>
              <a:spLocks/>
            </p:cNvSpPr>
            <p:nvPr userDrawn="1"/>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7" name="Freeform 12"/>
            <p:cNvSpPr>
              <a:spLocks/>
            </p:cNvSpPr>
            <p:nvPr userDrawn="1"/>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grpSp>
    </p:spTree>
    <p:extLst>
      <p:ext uri="{BB962C8B-B14F-4D97-AF65-F5344CB8AC3E}">
        <p14:creationId xmlns:p14="http://schemas.microsoft.com/office/powerpoint/2010/main" val="34925314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fld id="{1230EB78-FD3C-45D2-8176-057131C1B7D5}" type="datetimeFigureOut">
              <a:rPr lang="zh-CN" altLang="en-US" smtClean="0"/>
              <a:t>2020/3/31</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47220B3E-0B70-4192-BF79-208596B0B38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1230EB78-FD3C-45D2-8176-057131C1B7D5}" type="datetimeFigureOut">
              <a:rPr lang="zh-CN" altLang="en-US" smtClean="0"/>
              <a:t>2020/3/31</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47220B3E-0B70-4192-BF79-208596B0B38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fld id="{1230EB78-FD3C-45D2-8176-057131C1B7D5}" type="datetimeFigureOut">
              <a:rPr lang="zh-CN" altLang="en-US" smtClean="0"/>
              <a:t>2020/3/31</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47220B3E-0B70-4192-BF79-208596B0B38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fld id="{1230EB78-FD3C-45D2-8176-057131C1B7D5}" type="datetimeFigureOut">
              <a:rPr lang="zh-CN" altLang="en-US" smtClean="0"/>
              <a:t>2020/3/31</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47220B3E-0B70-4192-BF79-208596B0B38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218"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9219"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pitchFamily="34" charset="0"/>
                <a:ea typeface="宋体" pitchFamily="2" charset="-122"/>
              </a:defRPr>
            </a:lvl1pPr>
          </a:lstStyle>
          <a:p>
            <a:fld id="{1230EB78-FD3C-45D2-8176-057131C1B7D5}" type="datetimeFigureOut">
              <a:rPr lang="zh-CN" altLang="en-US" smtClean="0"/>
              <a:t>2020/3/31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宋体" pitchFamily="2" charset="-122"/>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latin typeface="Arial" pitchFamily="34" charset="0"/>
                <a:ea typeface="宋体" pitchFamily="2" charset="-122"/>
              </a:defRPr>
            </a:lvl1pPr>
          </a:lstStyle>
          <a:p>
            <a:fld id="{47220B3E-0B70-4192-BF79-208596B0B384}" type="slidenum">
              <a:rPr lang="zh-CN" altLang="en-US" smtClean="0"/>
              <a:t>‹#›</a:t>
            </a:fld>
            <a:endParaRPr lang="zh-CN" altLang="en-US"/>
          </a:p>
        </p:txBody>
      </p:sp>
      <p:pic>
        <p:nvPicPr>
          <p:cNvPr id="9223" name="Picture 2"/>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imes New Roman" pitchFamily="18" charset="0"/>
          <a:ea typeface="楷体" pitchFamily="49" charset="-122"/>
        </a:defRPr>
      </a:lvl2pPr>
      <a:lvl3pPr algn="ctr" rtl="0" eaLnBrk="1" fontAlgn="base" hangingPunct="1">
        <a:spcBef>
          <a:spcPct val="0"/>
        </a:spcBef>
        <a:spcAft>
          <a:spcPct val="0"/>
        </a:spcAft>
        <a:defRPr sz="4400">
          <a:solidFill>
            <a:schemeClr val="tx1"/>
          </a:solidFill>
          <a:latin typeface="Times New Roman" pitchFamily="18" charset="0"/>
          <a:ea typeface="楷体" pitchFamily="49" charset="-122"/>
        </a:defRPr>
      </a:lvl3pPr>
      <a:lvl4pPr algn="ctr" rtl="0" eaLnBrk="1" fontAlgn="base" hangingPunct="1">
        <a:spcBef>
          <a:spcPct val="0"/>
        </a:spcBef>
        <a:spcAft>
          <a:spcPct val="0"/>
        </a:spcAft>
        <a:defRPr sz="4400">
          <a:solidFill>
            <a:schemeClr val="tx1"/>
          </a:solidFill>
          <a:latin typeface="Times New Roman" pitchFamily="18" charset="0"/>
          <a:ea typeface="楷体" pitchFamily="49" charset="-122"/>
        </a:defRPr>
      </a:lvl4pPr>
      <a:lvl5pPr algn="ctr" rtl="0" eaLnBrk="1" fontAlgn="base" hangingPunct="1">
        <a:spcBef>
          <a:spcPct val="0"/>
        </a:spcBef>
        <a:spcAft>
          <a:spcPct val="0"/>
        </a:spcAft>
        <a:defRPr sz="4400">
          <a:solidFill>
            <a:schemeClr val="tx1"/>
          </a:solidFill>
          <a:latin typeface="Times New Roman" pitchFamily="18" charset="0"/>
          <a:ea typeface="楷体" pitchFamily="49" charset="-122"/>
        </a:defRPr>
      </a:lvl5pPr>
      <a:lvl6pPr marL="457200" algn="ctr" rtl="0" eaLnBrk="1" fontAlgn="base" hangingPunct="1">
        <a:spcBef>
          <a:spcPct val="0"/>
        </a:spcBef>
        <a:spcAft>
          <a:spcPct val="0"/>
        </a:spcAft>
        <a:defRPr sz="4400">
          <a:solidFill>
            <a:schemeClr val="tx1"/>
          </a:solidFill>
          <a:latin typeface="Times New Roman" pitchFamily="18" charset="0"/>
          <a:ea typeface="楷体" pitchFamily="49" charset="-122"/>
        </a:defRPr>
      </a:lvl6pPr>
      <a:lvl7pPr marL="914400" algn="ctr" rtl="0" eaLnBrk="1" fontAlgn="base" hangingPunct="1">
        <a:spcBef>
          <a:spcPct val="0"/>
        </a:spcBef>
        <a:spcAft>
          <a:spcPct val="0"/>
        </a:spcAft>
        <a:defRPr sz="4400">
          <a:solidFill>
            <a:schemeClr val="tx1"/>
          </a:solidFill>
          <a:latin typeface="Times New Roman" pitchFamily="18" charset="0"/>
          <a:ea typeface="楷体" pitchFamily="49" charset="-122"/>
        </a:defRPr>
      </a:lvl7pPr>
      <a:lvl8pPr marL="1371600" algn="ctr" rtl="0" eaLnBrk="1" fontAlgn="base" hangingPunct="1">
        <a:spcBef>
          <a:spcPct val="0"/>
        </a:spcBef>
        <a:spcAft>
          <a:spcPct val="0"/>
        </a:spcAft>
        <a:defRPr sz="4400">
          <a:solidFill>
            <a:schemeClr val="tx1"/>
          </a:solidFill>
          <a:latin typeface="Times New Roman" pitchFamily="18" charset="0"/>
          <a:ea typeface="楷体" pitchFamily="49" charset="-122"/>
        </a:defRPr>
      </a:lvl8pPr>
      <a:lvl9pPr marL="1828800" algn="ctr" rtl="0" eaLnBrk="1" fontAlgn="base" hangingPunct="1">
        <a:spcBef>
          <a:spcPct val="0"/>
        </a:spcBef>
        <a:spcAft>
          <a:spcPct val="0"/>
        </a:spcAft>
        <a:defRPr sz="4400">
          <a:solidFill>
            <a:schemeClr val="tx1"/>
          </a:solidFill>
          <a:latin typeface="Times New Roman" pitchFamily="18" charset="0"/>
          <a:ea typeface="楷体" pitchFamily="49" charset="-122"/>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0EB78-FD3C-45D2-8176-057131C1B7D5}" type="datetimeFigureOut">
              <a:rPr lang="zh-CN" altLang="en-US" smtClean="0"/>
              <a:t>2020/3/31</a:t>
            </a:fld>
            <a:endParaRPr lang="zh-CN" altLang="en-US"/>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20B3E-0B70-4192-BF79-208596B0B384}" type="slidenum">
              <a:rPr lang="zh-CN" altLang="en-US" smtClean="0"/>
              <a:t>‹#›</a:t>
            </a:fld>
            <a:endParaRPr lang="zh-CN" altLang="en-US"/>
          </a:p>
        </p:txBody>
      </p:sp>
      <p:pic>
        <p:nvPicPr>
          <p:cNvPr id="7" name="Picture 2"/>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0EB78-FD3C-45D2-8176-057131C1B7D5}" type="datetimeFigureOut">
              <a:rPr lang="zh-CN" altLang="en-US" smtClean="0"/>
              <a:t>2020/3/31</a:t>
            </a:fld>
            <a:endParaRPr lang="zh-CN" altLang="en-US"/>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20B3E-0B70-4192-BF79-208596B0B384}" type="slidenum">
              <a:rPr lang="zh-CN" altLang="en-US" smtClean="0"/>
              <a:t>‹#›</a:t>
            </a:fld>
            <a:endParaRPr lang="zh-CN" altLang="en-US"/>
          </a:p>
        </p:txBody>
      </p:sp>
      <p:pic>
        <p:nvPicPr>
          <p:cNvPr id="7" name="Picture 2"/>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0EB78-FD3C-45D2-8176-057131C1B7D5}" type="datetimeFigureOut">
              <a:rPr lang="zh-CN" altLang="en-US" smtClean="0"/>
              <a:t>2020/3/31</a:t>
            </a:fld>
            <a:endParaRPr lang="zh-CN" altLang="en-US"/>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20B3E-0B70-4192-BF79-208596B0B384}" type="slidenum">
              <a:rPr lang="zh-CN" altLang="en-US" smtClean="0"/>
              <a:t>‹#›</a:t>
            </a:fld>
            <a:endParaRPr lang="zh-CN" altLang="en-US"/>
          </a:p>
        </p:txBody>
      </p:sp>
      <p:pic>
        <p:nvPicPr>
          <p:cNvPr id="7" name="Picture 2"/>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7.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4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文本框 1"/>
          <p:cNvSpPr txBox="1">
            <a:spLocks noChangeArrowheads="1"/>
          </p:cNvSpPr>
          <p:nvPr/>
        </p:nvSpPr>
        <p:spPr bwMode="auto">
          <a:xfrm>
            <a:off x="1043608" y="2555006"/>
            <a:ext cx="7272808" cy="769441"/>
          </a:xfrm>
          <a:prstGeom prst="rect">
            <a:avLst/>
          </a:prstGeom>
          <a:noFill/>
          <a:ln w="9525">
            <a:noFill/>
            <a:miter lim="800000"/>
            <a:headEnd/>
            <a:tailEnd/>
          </a:ln>
        </p:spPr>
        <p:txBody>
          <a:bodyPr wrap="square">
            <a:spAutoFit/>
          </a:bodyPr>
          <a:lstStyle/>
          <a:p>
            <a:pPr eaLnBrk="1" hangingPunct="1"/>
            <a:r>
              <a:rPr lang="zh-CN" altLang="en-US" sz="4400" b="1" dirty="0">
                <a:solidFill>
                  <a:srgbClr val="FF0000"/>
                </a:solidFill>
                <a:latin typeface="楷体" pitchFamily="49" charset="-122"/>
                <a:ea typeface="楷体" pitchFamily="49" charset="-122"/>
              </a:rPr>
              <a:t>第十二</a:t>
            </a:r>
            <a:r>
              <a:rPr lang="zh-CN" altLang="en-US" sz="4400" b="1" dirty="0" smtClean="0">
                <a:solidFill>
                  <a:srgbClr val="FF0000"/>
                </a:solidFill>
                <a:latin typeface="楷体" pitchFamily="49" charset="-122"/>
                <a:ea typeface="楷体" pitchFamily="49" charset="-122"/>
              </a:rPr>
              <a:t>章 机械能 复习</a:t>
            </a:r>
            <a:r>
              <a:rPr lang="zh-CN" altLang="en-US" sz="4400" b="1" dirty="0">
                <a:solidFill>
                  <a:srgbClr val="FF0000"/>
                </a:solidFill>
                <a:latin typeface="楷体" pitchFamily="49" charset="-122"/>
                <a:ea typeface="楷体" pitchFamily="49" charset="-122"/>
              </a:rPr>
              <a:t>课件</a:t>
            </a:r>
          </a:p>
        </p:txBody>
      </p:sp>
    </p:spTree>
    <p:extLst>
      <p:ext uri="{BB962C8B-B14F-4D97-AF65-F5344CB8AC3E}">
        <p14:creationId xmlns:p14="http://schemas.microsoft.com/office/powerpoint/2010/main" val="2900510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381000" y="990600"/>
            <a:ext cx="8458200" cy="4832092"/>
          </a:xfrm>
          <a:prstGeom prst="rect">
            <a:avLst/>
          </a:prstGeom>
        </p:spPr>
        <p:txBody>
          <a:bodyPr wrap="square">
            <a:spAutoFit/>
          </a:bodyPr>
          <a:lstStyle/>
          <a:p>
            <a:r>
              <a:rPr lang="en-US" altLang="zh-CN" sz="2800" dirty="0"/>
              <a:t>【</a:t>
            </a:r>
            <a:r>
              <a:rPr lang="zh-CN" altLang="en-US" sz="2800" dirty="0"/>
              <a:t>解析</a:t>
            </a:r>
            <a:r>
              <a:rPr lang="en-US" altLang="zh-CN" sz="2800" dirty="0"/>
              <a:t>】</a:t>
            </a:r>
            <a:r>
              <a:rPr lang="zh-CN" altLang="en-US" sz="2800" dirty="0"/>
              <a:t>（</a:t>
            </a:r>
            <a:r>
              <a:rPr lang="en-US" altLang="zh-CN" sz="2800" dirty="0"/>
              <a:t>1</a:t>
            </a:r>
            <a:r>
              <a:rPr lang="zh-CN" altLang="en-US" sz="2800" dirty="0"/>
              <a:t>）若用一根细绳，小球的摆动方向会不稳定，利用两根细绳悬挂小球，便于控制小球的撞击方向，便于碰准木块</a:t>
            </a:r>
            <a:r>
              <a:rPr lang="zh-CN" altLang="en-US" sz="2800" dirty="0" smtClean="0"/>
              <a:t>；</a:t>
            </a:r>
            <a:endParaRPr lang="en-US" altLang="zh-CN" sz="2800" dirty="0" smtClean="0"/>
          </a:p>
          <a:p>
            <a:r>
              <a:rPr lang="zh-CN" altLang="en-US" sz="2800" dirty="0" smtClean="0"/>
              <a:t>（</a:t>
            </a:r>
            <a:r>
              <a:rPr lang="en-US" altLang="zh-CN" sz="2800" dirty="0"/>
              <a:t>2</a:t>
            </a:r>
            <a:r>
              <a:rPr lang="zh-CN" altLang="en-US" sz="2800" dirty="0"/>
              <a:t>）实验中小球质量一定，小球摆动的角度不同，撞击木块时的速度不同，所以本实验探究的问题是物体的动能大小与速度的关系；</a:t>
            </a:r>
          </a:p>
          <a:p>
            <a:r>
              <a:rPr lang="zh-CN" altLang="en-US" sz="2800" dirty="0"/>
              <a:t>（</a:t>
            </a:r>
            <a:r>
              <a:rPr lang="en-US" altLang="zh-CN" sz="2800" dirty="0"/>
              <a:t>3</a:t>
            </a:r>
            <a:r>
              <a:rPr lang="zh-CN" altLang="en-US" sz="2800" dirty="0"/>
              <a:t>）细绳与竖直方向成</a:t>
            </a:r>
            <a:r>
              <a:rPr lang="zh-CN" altLang="en-US" sz="2800" dirty="0" smtClean="0"/>
              <a:t>的</a:t>
            </a:r>
            <a:r>
              <a:rPr lang="el-GR" altLang="zh-CN" sz="2800" dirty="0" smtClean="0"/>
              <a:t>θ</a:t>
            </a:r>
            <a:r>
              <a:rPr lang="zh-CN" altLang="en-US" sz="2800" dirty="0" smtClean="0"/>
              <a:t>角</a:t>
            </a:r>
            <a:r>
              <a:rPr lang="zh-CN" altLang="en-US" sz="2800" dirty="0"/>
              <a:t>不同，则下落的高度不同，通过对木块做功的多少，可以判断小球重力势能的大小，所以该实验可以探究物体的重力势能与高度的关系</a:t>
            </a:r>
            <a:r>
              <a:rPr lang="zh-CN" altLang="en-US" sz="2800" dirty="0" smtClean="0"/>
              <a:t>；</a:t>
            </a:r>
            <a:endParaRPr lang="en-US" altLang="zh-CN" sz="2800" dirty="0" smtClean="0"/>
          </a:p>
          <a:p>
            <a:r>
              <a:rPr lang="zh-CN" altLang="en-US" sz="2800" dirty="0" smtClean="0"/>
              <a:t>（</a:t>
            </a:r>
            <a:r>
              <a:rPr lang="en-US" altLang="zh-CN" sz="2800" dirty="0"/>
              <a:t>4</a:t>
            </a:r>
            <a:r>
              <a:rPr lang="zh-CN" altLang="en-US" sz="2800" dirty="0"/>
              <a:t>）实验时可通过观察同一滑块冲上斜面</a:t>
            </a:r>
            <a:r>
              <a:rPr lang="zh-CN" altLang="en-US" sz="2800" dirty="0" smtClean="0"/>
              <a:t>的。</a:t>
            </a:r>
            <a:endParaRPr lang="zh-CN" altLang="en-US" sz="2800" dirty="0"/>
          </a:p>
        </p:txBody>
      </p:sp>
    </p:spTree>
    <p:extLst>
      <p:ext uri="{BB962C8B-B14F-4D97-AF65-F5344CB8AC3E}">
        <p14:creationId xmlns:p14="http://schemas.microsoft.com/office/powerpoint/2010/main" val="2042570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8338" name="Picture 2"/>
          <p:cNvPicPr>
            <a:picLocks noChangeAspect="1" noChangeArrowheads="1"/>
          </p:cNvPicPr>
          <p:nvPr/>
        </p:nvPicPr>
        <p:blipFill>
          <a:blip r:embed="rId3" cstate="print"/>
          <a:srcRect/>
          <a:stretch>
            <a:fillRect/>
          </a:stretch>
        </p:blipFill>
        <p:spPr bwMode="auto">
          <a:xfrm>
            <a:off x="827088" y="836613"/>
            <a:ext cx="7753350" cy="1990725"/>
          </a:xfrm>
          <a:prstGeom prst="rect">
            <a:avLst/>
          </a:prstGeom>
          <a:noFill/>
          <a:ln w="9525" algn="ctr">
            <a:noFill/>
            <a:miter lim="800000"/>
            <a:headEnd/>
            <a:tailEnd/>
          </a:ln>
          <a:effectLst/>
        </p:spPr>
      </p:pic>
      <p:pic>
        <p:nvPicPr>
          <p:cNvPr id="398339" name="Picture 3"/>
          <p:cNvPicPr>
            <a:picLocks noChangeAspect="1" noChangeArrowheads="1"/>
          </p:cNvPicPr>
          <p:nvPr/>
        </p:nvPicPr>
        <p:blipFill>
          <a:blip r:embed="rId4" cstate="print"/>
          <a:srcRect/>
          <a:stretch>
            <a:fillRect/>
          </a:stretch>
        </p:blipFill>
        <p:spPr bwMode="auto">
          <a:xfrm>
            <a:off x="827088" y="2924175"/>
            <a:ext cx="7686675" cy="1524000"/>
          </a:xfrm>
          <a:prstGeom prst="rect">
            <a:avLst/>
          </a:prstGeom>
          <a:noFill/>
          <a:ln w="9525" algn="ctr">
            <a:noFill/>
            <a:miter lim="800000"/>
            <a:headEnd/>
            <a:tailEnd/>
          </a:ln>
          <a:effectLst/>
        </p:spPr>
      </p:pic>
      <p:pic>
        <p:nvPicPr>
          <p:cNvPr id="398340" name="Picture 4"/>
          <p:cNvPicPr>
            <a:picLocks noChangeAspect="1" noChangeArrowheads="1"/>
          </p:cNvPicPr>
          <p:nvPr/>
        </p:nvPicPr>
        <p:blipFill>
          <a:blip r:embed="rId5" cstate="print"/>
          <a:srcRect/>
          <a:stretch>
            <a:fillRect/>
          </a:stretch>
        </p:blipFill>
        <p:spPr bwMode="auto">
          <a:xfrm>
            <a:off x="827088" y="4581525"/>
            <a:ext cx="7677150" cy="1533525"/>
          </a:xfrm>
          <a:prstGeom prst="rect">
            <a:avLst/>
          </a:prstGeom>
          <a:noFill/>
          <a:ln w="9525" algn="ctr">
            <a:noFill/>
            <a:miter lim="800000"/>
            <a:headEnd/>
            <a:tailEnd/>
          </a:ln>
          <a:effectLst/>
        </p:spPr>
      </p:pic>
    </p:spTree>
    <p:extLst>
      <p:ext uri="{BB962C8B-B14F-4D97-AF65-F5344CB8AC3E}">
        <p14:creationId xmlns:p14="http://schemas.microsoft.com/office/powerpoint/2010/main" val="1523944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8339"/>
                                        </p:tgtEl>
                                        <p:attrNameLst>
                                          <p:attrName>style.visibility</p:attrName>
                                        </p:attrNameLst>
                                      </p:cBhvr>
                                      <p:to>
                                        <p:strVal val="visible"/>
                                      </p:to>
                                    </p:set>
                                    <p:animEffect transition="in" filter="blinds(horizontal)">
                                      <p:cBhvr>
                                        <p:cTn id="7" dur="500"/>
                                        <p:tgtEl>
                                          <p:spTgt spid="398339"/>
                                        </p:tgtEl>
                                      </p:cBhvr>
                                    </p:animEffect>
                                  </p:childTnLst>
                                </p:cTn>
                              </p:par>
                              <p:par>
                                <p:cTn id="8" presetID="3" presetClass="entr" presetSubtype="10" fill="hold" nodeType="withEffect">
                                  <p:stCondLst>
                                    <p:cond delay="0"/>
                                  </p:stCondLst>
                                  <p:childTnLst>
                                    <p:set>
                                      <p:cBhvr>
                                        <p:cTn id="9" dur="1" fill="hold">
                                          <p:stCondLst>
                                            <p:cond delay="0"/>
                                          </p:stCondLst>
                                        </p:cTn>
                                        <p:tgtEl>
                                          <p:spTgt spid="398338"/>
                                        </p:tgtEl>
                                        <p:attrNameLst>
                                          <p:attrName>style.visibility</p:attrName>
                                        </p:attrNameLst>
                                      </p:cBhvr>
                                      <p:to>
                                        <p:strVal val="visible"/>
                                      </p:to>
                                    </p:set>
                                    <p:animEffect transition="in" filter="blinds(horizontal)">
                                      <p:cBhvr>
                                        <p:cTn id="10" dur="500"/>
                                        <p:tgtEl>
                                          <p:spTgt spid="39833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98340"/>
                                        </p:tgtEl>
                                        <p:attrNameLst>
                                          <p:attrName>style.visibility</p:attrName>
                                        </p:attrNameLst>
                                      </p:cBhvr>
                                      <p:to>
                                        <p:strVal val="visible"/>
                                      </p:to>
                                    </p:set>
                                    <p:animEffect transition="in" filter="blinds(horizontal)">
                                      <p:cBhvr>
                                        <p:cTn id="15" dur="500"/>
                                        <p:tgtEl>
                                          <p:spTgt spid="398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209800" y="381000"/>
            <a:ext cx="4358887" cy="923330"/>
          </a:xfrm>
          <a:prstGeom prst="rect">
            <a:avLst/>
          </a:prstGeom>
          <a:noFill/>
        </p:spPr>
        <p:txBody>
          <a:bodyPr wrap="none" lIns="91440" tIns="45720" rIns="91440" bIns="45720">
            <a:spAutoFit/>
          </a:bodyPr>
          <a:lstStyle/>
          <a:p>
            <a:pPr algn="ctr"/>
            <a:r>
              <a:rPr lang="zh-CN" alt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单元过关自测</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矩形 5"/>
          <p:cNvSpPr/>
          <p:nvPr/>
        </p:nvSpPr>
        <p:spPr>
          <a:xfrm>
            <a:off x="762000" y="1524000"/>
            <a:ext cx="8001000" cy="3108543"/>
          </a:xfrm>
          <a:prstGeom prst="rect">
            <a:avLst/>
          </a:prstGeom>
        </p:spPr>
        <p:txBody>
          <a:bodyPr wrap="square">
            <a:spAutoFit/>
          </a:bodyPr>
          <a:lstStyle/>
          <a:p>
            <a:r>
              <a:rPr lang="zh-CN" altLang="en-US" sz="2800" dirty="0"/>
              <a:t>一、选择题</a:t>
            </a:r>
          </a:p>
          <a:p>
            <a:r>
              <a:rPr lang="en-US" altLang="zh-CN" sz="2800" dirty="0"/>
              <a:t>1.</a:t>
            </a:r>
            <a:r>
              <a:rPr lang="zh-CN" altLang="en-US" sz="2800" dirty="0"/>
              <a:t>如图</a:t>
            </a:r>
            <a:r>
              <a:rPr lang="en-US" altLang="zh-CN" sz="2800" dirty="0"/>
              <a:t>12-2</a:t>
            </a:r>
            <a:r>
              <a:rPr lang="zh-CN" altLang="en-US" sz="2800" dirty="0"/>
              <a:t>是高速公路避</a:t>
            </a:r>
            <a:r>
              <a:rPr lang="zh-CN" altLang="en-US" sz="2800" dirty="0" smtClean="0"/>
              <a:t>险修车</a:t>
            </a:r>
            <a:r>
              <a:rPr lang="zh-CN" altLang="en-US" sz="2800" dirty="0"/>
              <a:t>造</a:t>
            </a:r>
            <a:r>
              <a:rPr lang="zh-CN" altLang="en-US" sz="2800" dirty="0" smtClean="0"/>
              <a:t>车示意图</a:t>
            </a:r>
            <a:r>
              <a:rPr lang="zh-CN" altLang="en-US" sz="2800" dirty="0"/>
              <a:t>。当高速行驶的汽车出现刹车失灵时，可通过图</a:t>
            </a:r>
            <a:r>
              <a:rPr lang="en-US" altLang="zh-CN" sz="2800" dirty="0"/>
              <a:t>12-2</a:t>
            </a:r>
            <a:r>
              <a:rPr lang="zh-CN" altLang="en-US" sz="2800" dirty="0"/>
              <a:t>进入避险车道快速降低车速直至停止。避险车道的作用是降低汽车因高速行驶而具有的哪种能量带来的危害（</a:t>
            </a:r>
            <a:r>
              <a:rPr lang="en-US" altLang="zh-CN" sz="2800" dirty="0">
                <a:solidFill>
                  <a:srgbClr val="C00000"/>
                </a:solidFill>
              </a:rPr>
              <a:t>A</a:t>
            </a:r>
            <a:r>
              <a:rPr lang="zh-CN" altLang="en-US" sz="2800" dirty="0"/>
              <a:t>）</a:t>
            </a:r>
          </a:p>
          <a:p>
            <a:r>
              <a:rPr lang="en-US" altLang="zh-CN" sz="2800" dirty="0"/>
              <a:t>A.</a:t>
            </a:r>
            <a:r>
              <a:rPr lang="zh-CN" altLang="en-US" sz="2800" dirty="0" smtClean="0"/>
              <a:t>动能    </a:t>
            </a:r>
            <a:r>
              <a:rPr lang="en-US" altLang="zh-CN" sz="2800" dirty="0" smtClean="0"/>
              <a:t>B</a:t>
            </a:r>
            <a:r>
              <a:rPr lang="en-US" altLang="zh-CN" sz="2800" dirty="0"/>
              <a:t>.</a:t>
            </a:r>
            <a:r>
              <a:rPr lang="zh-CN" altLang="en-US" sz="2800" dirty="0" smtClean="0"/>
              <a:t>势能    </a:t>
            </a:r>
            <a:r>
              <a:rPr lang="en-US" altLang="zh-CN" sz="2800" dirty="0" smtClean="0"/>
              <a:t>C</a:t>
            </a:r>
            <a:r>
              <a:rPr lang="en-US" altLang="zh-CN" sz="2800" dirty="0"/>
              <a:t>.</a:t>
            </a:r>
            <a:r>
              <a:rPr lang="zh-CN" altLang="en-US" sz="2800" dirty="0" smtClean="0"/>
              <a:t>内能    </a:t>
            </a:r>
            <a:r>
              <a:rPr lang="en-US" altLang="zh-CN" sz="2800" dirty="0" smtClean="0"/>
              <a:t>D</a:t>
            </a:r>
            <a:r>
              <a:rPr lang="en-US" altLang="zh-CN" sz="2800" dirty="0"/>
              <a:t>.</a:t>
            </a:r>
            <a:r>
              <a:rPr lang="zh-CN" altLang="en-US" sz="2800" dirty="0"/>
              <a:t>电能</a:t>
            </a:r>
          </a:p>
        </p:txBody>
      </p:sp>
      <p:pic>
        <p:nvPicPr>
          <p:cNvPr id="14341" name="Picture 5"/>
          <p:cNvPicPr>
            <a:picLocks noChangeAspect="1" noChangeArrowheads="1"/>
          </p:cNvPicPr>
          <p:nvPr/>
        </p:nvPicPr>
        <p:blipFill>
          <a:blip r:embed="rId3" cstate="print"/>
          <a:srcRect/>
          <a:stretch>
            <a:fillRect/>
          </a:stretch>
        </p:blipFill>
        <p:spPr bwMode="auto">
          <a:xfrm>
            <a:off x="6781800" y="5029200"/>
            <a:ext cx="2019300" cy="1257300"/>
          </a:xfrm>
          <a:prstGeom prst="rect">
            <a:avLst/>
          </a:prstGeom>
          <a:noFill/>
          <a:ln w="9525">
            <a:noFill/>
            <a:miter lim="800000"/>
            <a:headEnd/>
            <a:tailEnd/>
          </a:ln>
        </p:spPr>
      </p:pic>
    </p:spTree>
    <p:extLst>
      <p:ext uri="{BB962C8B-B14F-4D97-AF65-F5344CB8AC3E}">
        <p14:creationId xmlns:p14="http://schemas.microsoft.com/office/powerpoint/2010/main" val="110986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0387" name="Picture 3"/>
          <p:cNvPicPr>
            <a:picLocks noChangeAspect="1" noChangeArrowheads="1"/>
          </p:cNvPicPr>
          <p:nvPr/>
        </p:nvPicPr>
        <p:blipFill>
          <a:blip r:embed="rId3" cstate="print"/>
          <a:srcRect/>
          <a:stretch>
            <a:fillRect/>
          </a:stretch>
        </p:blipFill>
        <p:spPr bwMode="auto">
          <a:xfrm>
            <a:off x="3124200" y="914400"/>
            <a:ext cx="409575" cy="381000"/>
          </a:xfrm>
          <a:prstGeom prst="rect">
            <a:avLst/>
          </a:prstGeom>
          <a:noFill/>
          <a:ln w="9525" algn="ctr">
            <a:noFill/>
            <a:miter lim="800000"/>
            <a:headEnd/>
            <a:tailEnd/>
          </a:ln>
          <a:effectLst/>
        </p:spPr>
      </p:pic>
      <p:sp>
        <p:nvSpPr>
          <p:cNvPr id="4" name="矩形 3"/>
          <p:cNvSpPr/>
          <p:nvPr/>
        </p:nvSpPr>
        <p:spPr>
          <a:xfrm>
            <a:off x="762000" y="457200"/>
            <a:ext cx="6400800" cy="954107"/>
          </a:xfrm>
          <a:prstGeom prst="rect">
            <a:avLst/>
          </a:prstGeom>
        </p:spPr>
        <p:txBody>
          <a:bodyPr wrap="square">
            <a:spAutoFit/>
          </a:bodyPr>
          <a:lstStyle/>
          <a:p>
            <a:r>
              <a:rPr lang="en-US" altLang="zh-CN" sz="2800" dirty="0"/>
              <a:t>2.</a:t>
            </a:r>
            <a:r>
              <a:rPr lang="zh-CN" altLang="en-US" sz="2800" dirty="0"/>
              <a:t>下图所示的四种运动中，重力势能转化为动能</a:t>
            </a:r>
            <a:r>
              <a:rPr lang="zh-CN" altLang="en-US" sz="2800" dirty="0" smtClean="0"/>
              <a:t>的</a:t>
            </a:r>
            <a:r>
              <a:rPr lang="zh-CN" altLang="en-US" sz="2800" dirty="0"/>
              <a:t>是</a:t>
            </a:r>
          </a:p>
        </p:txBody>
      </p:sp>
      <p:pic>
        <p:nvPicPr>
          <p:cNvPr id="15364" name="Picture 4"/>
          <p:cNvPicPr>
            <a:picLocks noChangeAspect="1" noChangeArrowheads="1"/>
          </p:cNvPicPr>
          <p:nvPr/>
        </p:nvPicPr>
        <p:blipFill>
          <a:blip r:embed="rId4" cstate="print"/>
          <a:srcRect/>
          <a:stretch>
            <a:fillRect/>
          </a:stretch>
        </p:blipFill>
        <p:spPr bwMode="auto">
          <a:xfrm>
            <a:off x="533400" y="2057400"/>
            <a:ext cx="8077200" cy="3145104"/>
          </a:xfrm>
          <a:prstGeom prst="rect">
            <a:avLst/>
          </a:prstGeom>
          <a:noFill/>
          <a:ln w="9525">
            <a:noFill/>
            <a:miter lim="800000"/>
            <a:headEnd/>
            <a:tailEnd/>
          </a:ln>
        </p:spPr>
      </p:pic>
    </p:spTree>
    <p:extLst>
      <p:ext uri="{BB962C8B-B14F-4D97-AF65-F5344CB8AC3E}">
        <p14:creationId xmlns:p14="http://schemas.microsoft.com/office/powerpoint/2010/main" val="236841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0387"/>
                                        </p:tgtEl>
                                        <p:attrNameLst>
                                          <p:attrName>style.visibility</p:attrName>
                                        </p:attrNameLst>
                                      </p:cBhvr>
                                      <p:to>
                                        <p:strVal val="visible"/>
                                      </p:to>
                                    </p:set>
                                    <p:animEffect transition="in" filter="blinds(horizontal)">
                                      <p:cBhvr>
                                        <p:cTn id="7" dur="500"/>
                                        <p:tgtEl>
                                          <p:spTgt spid="400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1411" name="Picture 3"/>
          <p:cNvPicPr>
            <a:picLocks noChangeAspect="1" noChangeArrowheads="1"/>
          </p:cNvPicPr>
          <p:nvPr/>
        </p:nvPicPr>
        <p:blipFill>
          <a:blip r:embed="rId3" cstate="print"/>
          <a:srcRect/>
          <a:stretch>
            <a:fillRect/>
          </a:stretch>
        </p:blipFill>
        <p:spPr bwMode="auto">
          <a:xfrm>
            <a:off x="2362200" y="3048000"/>
            <a:ext cx="352425" cy="323850"/>
          </a:xfrm>
          <a:prstGeom prst="rect">
            <a:avLst/>
          </a:prstGeom>
          <a:noFill/>
          <a:ln w="9525" algn="ctr">
            <a:noFill/>
            <a:miter lim="800000"/>
            <a:headEnd/>
            <a:tailEnd/>
          </a:ln>
          <a:effectLst/>
        </p:spPr>
      </p:pic>
      <p:sp>
        <p:nvSpPr>
          <p:cNvPr id="4" name="矩形 3"/>
          <p:cNvSpPr/>
          <p:nvPr/>
        </p:nvSpPr>
        <p:spPr>
          <a:xfrm>
            <a:off x="762000" y="1219200"/>
            <a:ext cx="7543800" cy="3970318"/>
          </a:xfrm>
          <a:prstGeom prst="rect">
            <a:avLst/>
          </a:prstGeom>
        </p:spPr>
        <p:txBody>
          <a:bodyPr wrap="square">
            <a:spAutoFit/>
          </a:bodyPr>
          <a:lstStyle/>
          <a:p>
            <a:r>
              <a:rPr lang="en-US" altLang="zh-CN" sz="2800" dirty="0"/>
              <a:t>3.</a:t>
            </a:r>
            <a:r>
              <a:rPr lang="zh-CN" altLang="en-US" sz="2800" dirty="0"/>
              <a:t>（</a:t>
            </a:r>
            <a:r>
              <a:rPr lang="en-US" altLang="zh-CN" sz="2800" dirty="0"/>
              <a:t>2018</a:t>
            </a:r>
            <a:r>
              <a:rPr lang="zh-CN" altLang="en-US" sz="2800" dirty="0"/>
              <a:t>宜昌）</a:t>
            </a:r>
            <a:r>
              <a:rPr lang="en-US" altLang="zh-CN" sz="2800" dirty="0"/>
              <a:t>2018</a:t>
            </a:r>
            <a:r>
              <a:rPr lang="zh-CN" altLang="en-US" sz="2800" dirty="0"/>
              <a:t>年</a:t>
            </a:r>
            <a:r>
              <a:rPr lang="en-US" altLang="zh-CN" sz="2800" dirty="0"/>
              <a:t>4</a:t>
            </a:r>
            <a:r>
              <a:rPr lang="zh-CN" altLang="en-US" sz="2800" dirty="0"/>
              <a:t>月</a:t>
            </a:r>
            <a:r>
              <a:rPr lang="en-US" altLang="zh-CN" sz="2800" dirty="0"/>
              <a:t>2</a:t>
            </a:r>
            <a:r>
              <a:rPr lang="zh-CN" altLang="en-US" sz="2800" dirty="0"/>
              <a:t>日，我国的天宫一号目标飞行器返回大气层，绝大部分部件在下落过程中烧蚀销毁。飞行器进入大气层后，在发生烧蚀前的坠落过程中，关于飞行器的说法错误的</a:t>
            </a:r>
            <a:r>
              <a:rPr lang="zh-CN" altLang="en-US" sz="2800" dirty="0" smtClean="0"/>
              <a:t>是</a:t>
            </a:r>
            <a:endParaRPr lang="zh-CN" altLang="en-US" sz="2800" dirty="0"/>
          </a:p>
          <a:p>
            <a:r>
              <a:rPr lang="en-US" altLang="zh-CN" sz="2800" dirty="0"/>
              <a:t>A.</a:t>
            </a:r>
            <a:r>
              <a:rPr lang="zh-CN" altLang="en-US" sz="2800" dirty="0"/>
              <a:t>动能</a:t>
            </a:r>
            <a:r>
              <a:rPr lang="zh-CN" altLang="en-US" sz="2800" dirty="0" smtClean="0"/>
              <a:t>增大</a:t>
            </a:r>
            <a:endParaRPr lang="en-US" altLang="zh-CN" sz="2800" dirty="0" smtClean="0"/>
          </a:p>
          <a:p>
            <a:r>
              <a:rPr lang="en-US" altLang="zh-CN" sz="2800" dirty="0" smtClean="0"/>
              <a:t>B</a:t>
            </a:r>
            <a:r>
              <a:rPr lang="en-US" altLang="zh-CN" sz="2800" dirty="0"/>
              <a:t>.</a:t>
            </a:r>
            <a:r>
              <a:rPr lang="zh-CN" altLang="en-US" sz="2800" dirty="0"/>
              <a:t>重力势能</a:t>
            </a:r>
            <a:r>
              <a:rPr lang="zh-CN" altLang="en-US" sz="2800" dirty="0" smtClean="0"/>
              <a:t>减小</a:t>
            </a:r>
            <a:endParaRPr lang="en-US" altLang="zh-CN" sz="2800" dirty="0" smtClean="0"/>
          </a:p>
          <a:p>
            <a:r>
              <a:rPr lang="en-US" altLang="zh-CN" sz="2800" dirty="0" smtClean="0"/>
              <a:t>C</a:t>
            </a:r>
            <a:r>
              <a:rPr lang="en-US" altLang="zh-CN" sz="2800" dirty="0"/>
              <a:t>.</a:t>
            </a:r>
            <a:r>
              <a:rPr lang="zh-CN" altLang="en-US" sz="2800" dirty="0"/>
              <a:t>机械能保持</a:t>
            </a:r>
            <a:r>
              <a:rPr lang="zh-CN" altLang="en-US" sz="2800" dirty="0" smtClean="0"/>
              <a:t>不变</a:t>
            </a:r>
            <a:endParaRPr lang="en-US" altLang="zh-CN" sz="2800" dirty="0" smtClean="0"/>
          </a:p>
          <a:p>
            <a:r>
              <a:rPr lang="en-US" altLang="zh-CN" sz="2800" dirty="0" smtClean="0"/>
              <a:t>D</a:t>
            </a:r>
            <a:r>
              <a:rPr lang="en-US" altLang="zh-CN" sz="2800" dirty="0"/>
              <a:t>.</a:t>
            </a:r>
            <a:r>
              <a:rPr lang="zh-CN" altLang="en-US" sz="2800" dirty="0"/>
              <a:t>机械能减小</a:t>
            </a:r>
          </a:p>
        </p:txBody>
      </p:sp>
    </p:spTree>
    <p:extLst>
      <p:ext uri="{BB962C8B-B14F-4D97-AF65-F5344CB8AC3E}">
        <p14:creationId xmlns:p14="http://schemas.microsoft.com/office/powerpoint/2010/main" val="2385826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1411"/>
                                        </p:tgtEl>
                                        <p:attrNameLst>
                                          <p:attrName>style.visibility</p:attrName>
                                        </p:attrNameLst>
                                      </p:cBhvr>
                                      <p:to>
                                        <p:strVal val="visible"/>
                                      </p:to>
                                    </p:set>
                                    <p:animEffect transition="in" filter="blinds(horizontal)">
                                      <p:cBhvr>
                                        <p:cTn id="7" dur="500"/>
                                        <p:tgtEl>
                                          <p:spTgt spid="401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2435" name="Picture 3"/>
          <p:cNvPicPr>
            <a:picLocks noChangeAspect="1" noChangeArrowheads="1"/>
          </p:cNvPicPr>
          <p:nvPr/>
        </p:nvPicPr>
        <p:blipFill>
          <a:blip r:embed="rId3" cstate="print"/>
          <a:srcRect/>
          <a:stretch>
            <a:fillRect/>
          </a:stretch>
        </p:blipFill>
        <p:spPr bwMode="auto">
          <a:xfrm>
            <a:off x="1828800" y="2971800"/>
            <a:ext cx="352425" cy="323850"/>
          </a:xfrm>
          <a:prstGeom prst="rect">
            <a:avLst/>
          </a:prstGeom>
          <a:noFill/>
          <a:ln w="9525" algn="ctr">
            <a:noFill/>
            <a:miter lim="800000"/>
            <a:headEnd/>
            <a:tailEnd/>
          </a:ln>
          <a:effectLst/>
        </p:spPr>
      </p:pic>
      <p:sp>
        <p:nvSpPr>
          <p:cNvPr id="4" name="矩形 3"/>
          <p:cNvSpPr/>
          <p:nvPr/>
        </p:nvSpPr>
        <p:spPr>
          <a:xfrm>
            <a:off x="685800" y="1600200"/>
            <a:ext cx="8001000" cy="3539430"/>
          </a:xfrm>
          <a:prstGeom prst="rect">
            <a:avLst/>
          </a:prstGeom>
        </p:spPr>
        <p:txBody>
          <a:bodyPr wrap="square">
            <a:spAutoFit/>
          </a:bodyPr>
          <a:lstStyle/>
          <a:p>
            <a:r>
              <a:rPr lang="en-US" altLang="zh-CN" sz="2800" dirty="0"/>
              <a:t>4.</a:t>
            </a:r>
            <a:r>
              <a:rPr lang="zh-CN" altLang="en-US" sz="2800" dirty="0"/>
              <a:t>风能、太阳能、潮汐能的开发可以有效缓解我国能源供应紧张的局面，中科院专家认为：目前产业化条件最为成熟的首推风力发电。风力发电过程</a:t>
            </a:r>
            <a:r>
              <a:rPr lang="zh-CN" altLang="en-US" sz="2800" dirty="0" smtClean="0"/>
              <a:t>中</a:t>
            </a:r>
            <a:endParaRPr lang="en-US" altLang="zh-CN" sz="2800" dirty="0" smtClean="0"/>
          </a:p>
          <a:p>
            <a:r>
              <a:rPr lang="en-US" altLang="zh-CN" sz="2800" dirty="0" smtClean="0"/>
              <a:t>A</a:t>
            </a:r>
            <a:r>
              <a:rPr lang="en-US" altLang="zh-CN" sz="2800" dirty="0"/>
              <a:t>.</a:t>
            </a:r>
            <a:r>
              <a:rPr lang="zh-CN" altLang="en-US" sz="2800" dirty="0"/>
              <a:t>化学能转化为</a:t>
            </a:r>
            <a:r>
              <a:rPr lang="zh-CN" altLang="en-US" sz="2800" dirty="0" smtClean="0"/>
              <a:t>电能</a:t>
            </a:r>
            <a:endParaRPr lang="en-US" altLang="zh-CN" sz="2800" dirty="0" smtClean="0"/>
          </a:p>
          <a:p>
            <a:r>
              <a:rPr lang="en-US" altLang="zh-CN" sz="2800" dirty="0" smtClean="0"/>
              <a:t>B</a:t>
            </a:r>
            <a:r>
              <a:rPr lang="en-US" altLang="zh-CN" sz="2800" dirty="0"/>
              <a:t>.</a:t>
            </a:r>
            <a:r>
              <a:rPr lang="zh-CN" altLang="en-US" sz="2800" dirty="0"/>
              <a:t>内能转化为</a:t>
            </a:r>
            <a:r>
              <a:rPr lang="zh-CN" altLang="en-US" sz="2800" dirty="0" smtClean="0"/>
              <a:t>电能</a:t>
            </a:r>
            <a:endParaRPr lang="en-US" altLang="zh-CN" sz="2800" dirty="0" smtClean="0"/>
          </a:p>
          <a:p>
            <a:r>
              <a:rPr lang="en-US" altLang="zh-CN" sz="2800" dirty="0" smtClean="0"/>
              <a:t>C</a:t>
            </a:r>
            <a:r>
              <a:rPr lang="en-US" altLang="zh-CN" sz="2800" dirty="0"/>
              <a:t>.</a:t>
            </a:r>
            <a:r>
              <a:rPr lang="zh-CN" altLang="en-US" sz="2800" dirty="0"/>
              <a:t>机械能转化为</a:t>
            </a:r>
            <a:r>
              <a:rPr lang="zh-CN" altLang="en-US" sz="2800" dirty="0" smtClean="0"/>
              <a:t>电能</a:t>
            </a:r>
            <a:endParaRPr lang="en-US" altLang="zh-CN" sz="2800" dirty="0" smtClean="0"/>
          </a:p>
          <a:p>
            <a:r>
              <a:rPr lang="en-US" altLang="zh-CN" sz="2800" dirty="0" smtClean="0"/>
              <a:t>D</a:t>
            </a:r>
            <a:r>
              <a:rPr lang="en-US" altLang="zh-CN" sz="2800" dirty="0"/>
              <a:t>.</a:t>
            </a:r>
            <a:r>
              <a:rPr lang="zh-CN" altLang="en-US" sz="2800" dirty="0"/>
              <a:t>机械能转化为化学能</a:t>
            </a:r>
          </a:p>
        </p:txBody>
      </p:sp>
    </p:spTree>
    <p:extLst>
      <p:ext uri="{BB962C8B-B14F-4D97-AF65-F5344CB8AC3E}">
        <p14:creationId xmlns:p14="http://schemas.microsoft.com/office/powerpoint/2010/main" val="1982566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2435"/>
                                        </p:tgtEl>
                                        <p:attrNameLst>
                                          <p:attrName>style.visibility</p:attrName>
                                        </p:attrNameLst>
                                      </p:cBhvr>
                                      <p:to>
                                        <p:strVal val="visible"/>
                                      </p:to>
                                    </p:set>
                                    <p:animEffect transition="in" filter="blinds(horizontal)">
                                      <p:cBhvr>
                                        <p:cTn id="7" dur="500"/>
                                        <p:tgtEl>
                                          <p:spTgt spid="402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3460" name="Picture 4"/>
          <p:cNvPicPr>
            <a:picLocks noChangeAspect="1" noChangeArrowheads="1"/>
          </p:cNvPicPr>
          <p:nvPr/>
        </p:nvPicPr>
        <p:blipFill>
          <a:blip r:embed="rId3" cstate="print"/>
          <a:srcRect/>
          <a:stretch>
            <a:fillRect/>
          </a:stretch>
        </p:blipFill>
        <p:spPr bwMode="auto">
          <a:xfrm>
            <a:off x="1981200" y="1752600"/>
            <a:ext cx="352425" cy="323850"/>
          </a:xfrm>
          <a:prstGeom prst="rect">
            <a:avLst/>
          </a:prstGeom>
          <a:noFill/>
          <a:ln w="9525" algn="ctr">
            <a:noFill/>
            <a:miter lim="800000"/>
            <a:headEnd/>
            <a:tailEnd/>
          </a:ln>
          <a:effectLst/>
        </p:spPr>
      </p:pic>
      <p:sp>
        <p:nvSpPr>
          <p:cNvPr id="5" name="矩形 4"/>
          <p:cNvSpPr/>
          <p:nvPr/>
        </p:nvSpPr>
        <p:spPr>
          <a:xfrm>
            <a:off x="457200" y="914400"/>
            <a:ext cx="8305800" cy="5262979"/>
          </a:xfrm>
          <a:prstGeom prst="rect">
            <a:avLst/>
          </a:prstGeom>
        </p:spPr>
        <p:txBody>
          <a:bodyPr wrap="square">
            <a:spAutoFit/>
          </a:bodyPr>
          <a:lstStyle/>
          <a:p>
            <a:r>
              <a:rPr lang="en-US" altLang="zh-CN" sz="2400" dirty="0"/>
              <a:t>5.</a:t>
            </a:r>
            <a:r>
              <a:rPr lang="zh-CN" altLang="en-US" sz="2400" dirty="0"/>
              <a:t>如图</a:t>
            </a:r>
            <a:r>
              <a:rPr lang="en-US" altLang="zh-CN" sz="2400" dirty="0"/>
              <a:t>12-3</a:t>
            </a:r>
            <a:r>
              <a:rPr lang="zh-CN" altLang="en-US" sz="2400" dirty="0"/>
              <a:t>所示，小球由静止开始沿着粗糙的路面从</a:t>
            </a:r>
            <a:r>
              <a:rPr lang="en-US" altLang="zh-CN" sz="2400" dirty="0"/>
              <a:t>a</a:t>
            </a:r>
            <a:r>
              <a:rPr lang="zh-CN" altLang="en-US" sz="2400" dirty="0"/>
              <a:t>点向</a:t>
            </a:r>
            <a:r>
              <a:rPr lang="en-US" altLang="zh-CN" sz="2400" dirty="0"/>
              <a:t>d</a:t>
            </a:r>
            <a:r>
              <a:rPr lang="zh-CN" altLang="en-US" sz="2400" dirty="0"/>
              <a:t>点自由运动，其中</a:t>
            </a:r>
            <a:r>
              <a:rPr lang="en-US" altLang="zh-CN" sz="2400" dirty="0"/>
              <a:t>b</a:t>
            </a:r>
            <a:r>
              <a:rPr lang="zh-CN" altLang="en-US" sz="2400" dirty="0"/>
              <a:t>和</a:t>
            </a:r>
            <a:r>
              <a:rPr lang="en-US" altLang="zh-CN" sz="2400" dirty="0"/>
              <a:t>d</a:t>
            </a:r>
            <a:r>
              <a:rPr lang="zh-CN" altLang="en-US" sz="2400" dirty="0"/>
              <a:t>两点在同一水平高度，则下列说法中错误的</a:t>
            </a:r>
            <a:r>
              <a:rPr lang="zh-CN" altLang="en-US" sz="2400" dirty="0" smtClean="0"/>
              <a:t>是</a:t>
            </a:r>
            <a:endParaRPr lang="en-US" altLang="zh-CN" sz="2400" dirty="0"/>
          </a:p>
          <a:p>
            <a:endParaRPr lang="zh-CN" altLang="en-US" sz="2400" dirty="0"/>
          </a:p>
          <a:p>
            <a:endParaRPr lang="en-US" altLang="zh-CN" sz="2400" dirty="0" smtClean="0"/>
          </a:p>
          <a:p>
            <a:endParaRPr lang="en-US" altLang="zh-CN" sz="2400" dirty="0" smtClean="0"/>
          </a:p>
          <a:p>
            <a:endParaRPr lang="en-US" altLang="zh-CN" sz="2400" dirty="0"/>
          </a:p>
          <a:p>
            <a:endParaRPr lang="en-US" altLang="zh-CN" sz="2400" dirty="0" smtClean="0"/>
          </a:p>
          <a:p>
            <a:endParaRPr lang="en-US" altLang="zh-CN" sz="2400" dirty="0"/>
          </a:p>
          <a:p>
            <a:endParaRPr lang="en-US" altLang="zh-CN" sz="2400" dirty="0"/>
          </a:p>
          <a:p>
            <a:r>
              <a:rPr lang="en-US" altLang="zh-CN" sz="2400" dirty="0" smtClean="0"/>
              <a:t>A</a:t>
            </a:r>
            <a:r>
              <a:rPr lang="en-US" altLang="zh-CN" sz="2400" dirty="0"/>
              <a:t>.</a:t>
            </a:r>
            <a:r>
              <a:rPr lang="zh-CN" altLang="en-US" sz="2400" dirty="0"/>
              <a:t>小球从</a:t>
            </a:r>
            <a:r>
              <a:rPr lang="en-US" altLang="zh-CN" sz="2400" dirty="0"/>
              <a:t>a</a:t>
            </a:r>
            <a:r>
              <a:rPr lang="zh-CN" altLang="en-US" sz="2400" dirty="0"/>
              <a:t>到</a:t>
            </a:r>
            <a:r>
              <a:rPr lang="en-US" altLang="zh-CN" sz="2400" dirty="0"/>
              <a:t>c</a:t>
            </a:r>
            <a:r>
              <a:rPr lang="zh-CN" altLang="en-US" sz="2400" dirty="0"/>
              <a:t>加速下滑，重力势能转化为</a:t>
            </a:r>
            <a:r>
              <a:rPr lang="zh-CN" altLang="en-US" sz="2400" dirty="0" smtClean="0"/>
              <a:t>动能</a:t>
            </a:r>
            <a:endParaRPr lang="en-US" altLang="zh-CN" sz="2400" dirty="0" smtClean="0"/>
          </a:p>
          <a:p>
            <a:r>
              <a:rPr lang="en-US" altLang="zh-CN" sz="2400" dirty="0" smtClean="0"/>
              <a:t>B</a:t>
            </a:r>
            <a:r>
              <a:rPr lang="en-US" altLang="zh-CN" sz="2400" dirty="0"/>
              <a:t>.</a:t>
            </a:r>
            <a:r>
              <a:rPr lang="zh-CN" altLang="en-US" sz="2400" dirty="0"/>
              <a:t>小球从</a:t>
            </a:r>
            <a:r>
              <a:rPr lang="en-US" altLang="zh-CN" sz="2400" dirty="0"/>
              <a:t>c</a:t>
            </a:r>
            <a:r>
              <a:rPr lang="zh-CN" altLang="en-US" sz="2400" dirty="0"/>
              <a:t>到</a:t>
            </a:r>
            <a:r>
              <a:rPr lang="en-US" altLang="zh-CN" sz="2400" dirty="0"/>
              <a:t>d</a:t>
            </a:r>
            <a:r>
              <a:rPr lang="zh-CN" altLang="en-US" sz="2400" dirty="0"/>
              <a:t>减速上坡，动能转化为</a:t>
            </a:r>
            <a:r>
              <a:rPr lang="zh-CN" altLang="en-US" sz="2400" dirty="0" smtClean="0"/>
              <a:t>重力势能</a:t>
            </a:r>
            <a:endParaRPr lang="en-US" altLang="zh-CN" sz="2400" dirty="0" smtClean="0"/>
          </a:p>
          <a:p>
            <a:r>
              <a:rPr lang="en-US" altLang="zh-CN" sz="2400" dirty="0" smtClean="0"/>
              <a:t>C</a:t>
            </a:r>
            <a:r>
              <a:rPr lang="en-US" altLang="zh-CN" sz="2400" dirty="0"/>
              <a:t>.</a:t>
            </a:r>
            <a:r>
              <a:rPr lang="zh-CN" altLang="en-US" sz="2400" dirty="0"/>
              <a:t>小球在</a:t>
            </a:r>
            <a:r>
              <a:rPr lang="en-US" altLang="zh-CN" sz="2400" dirty="0"/>
              <a:t>b</a:t>
            </a:r>
            <a:r>
              <a:rPr lang="zh-CN" altLang="en-US" sz="2400" dirty="0"/>
              <a:t>和</a:t>
            </a:r>
            <a:r>
              <a:rPr lang="en-US" altLang="zh-CN" sz="2400" dirty="0"/>
              <a:t>d</a:t>
            </a:r>
            <a:r>
              <a:rPr lang="zh-CN" altLang="en-US" sz="2400" dirty="0"/>
              <a:t>时重力势能和动能都</a:t>
            </a:r>
            <a:r>
              <a:rPr lang="zh-CN" altLang="en-US" sz="2400" dirty="0" smtClean="0"/>
              <a:t>相等</a:t>
            </a:r>
            <a:endParaRPr lang="en-US" altLang="zh-CN" sz="2400" dirty="0" smtClean="0"/>
          </a:p>
          <a:p>
            <a:r>
              <a:rPr lang="en-US" altLang="zh-CN" sz="2400" dirty="0" smtClean="0"/>
              <a:t>D</a:t>
            </a:r>
            <a:r>
              <a:rPr lang="en-US" altLang="zh-CN" sz="2400" dirty="0"/>
              <a:t>.</a:t>
            </a:r>
            <a:r>
              <a:rPr lang="zh-CN" altLang="en-US" sz="2400" dirty="0"/>
              <a:t>小球从</a:t>
            </a:r>
            <a:r>
              <a:rPr lang="en-US" altLang="zh-CN" sz="2400" dirty="0"/>
              <a:t>a</a:t>
            </a:r>
            <a:r>
              <a:rPr lang="zh-CN" altLang="en-US" sz="2400" dirty="0"/>
              <a:t>到</a:t>
            </a:r>
            <a:r>
              <a:rPr lang="en-US" altLang="zh-CN" sz="2400" dirty="0"/>
              <a:t>d</a:t>
            </a:r>
            <a:r>
              <a:rPr lang="zh-CN" altLang="en-US" sz="2400" dirty="0"/>
              <a:t>的过程中部分机械能转化为内能</a:t>
            </a:r>
          </a:p>
        </p:txBody>
      </p:sp>
      <p:pic>
        <p:nvPicPr>
          <p:cNvPr id="18437" name="Picture 5"/>
          <p:cNvPicPr>
            <a:picLocks noChangeAspect="1" noChangeArrowheads="1"/>
          </p:cNvPicPr>
          <p:nvPr/>
        </p:nvPicPr>
        <p:blipFill>
          <a:blip r:embed="rId4" cstate="print"/>
          <a:srcRect/>
          <a:stretch>
            <a:fillRect/>
          </a:stretch>
        </p:blipFill>
        <p:spPr bwMode="auto">
          <a:xfrm>
            <a:off x="990600" y="2286000"/>
            <a:ext cx="6172200" cy="1948254"/>
          </a:xfrm>
          <a:prstGeom prst="rect">
            <a:avLst/>
          </a:prstGeom>
          <a:noFill/>
          <a:ln w="9525">
            <a:noFill/>
            <a:miter lim="800000"/>
            <a:headEnd/>
            <a:tailEnd/>
          </a:ln>
        </p:spPr>
      </p:pic>
    </p:spTree>
    <p:extLst>
      <p:ext uri="{BB962C8B-B14F-4D97-AF65-F5344CB8AC3E}">
        <p14:creationId xmlns:p14="http://schemas.microsoft.com/office/powerpoint/2010/main" val="324275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3460"/>
                                        </p:tgtEl>
                                        <p:attrNameLst>
                                          <p:attrName>style.visibility</p:attrName>
                                        </p:attrNameLst>
                                      </p:cBhvr>
                                      <p:to>
                                        <p:strVal val="visible"/>
                                      </p:to>
                                    </p:set>
                                    <p:animEffect transition="in" filter="blinds(horizontal)">
                                      <p:cBhvr>
                                        <p:cTn id="7" dur="500"/>
                                        <p:tgtEl>
                                          <p:spTgt spid="403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3" cstate="print"/>
          <a:srcRect/>
          <a:stretch>
            <a:fillRect/>
          </a:stretch>
        </p:blipFill>
        <p:spPr bwMode="auto">
          <a:xfrm>
            <a:off x="2209800" y="4800600"/>
            <a:ext cx="2879725" cy="1641475"/>
          </a:xfrm>
          <a:prstGeom prst="rect">
            <a:avLst/>
          </a:prstGeom>
          <a:noFill/>
          <a:ln w="9525" algn="ctr">
            <a:noFill/>
            <a:miter lim="800000"/>
            <a:headEnd/>
            <a:tailEnd/>
          </a:ln>
          <a:effectLst/>
        </p:spPr>
      </p:pic>
      <p:pic>
        <p:nvPicPr>
          <p:cNvPr id="404485" name="Picture 5"/>
          <p:cNvPicPr>
            <a:picLocks noChangeAspect="1" noChangeArrowheads="1"/>
          </p:cNvPicPr>
          <p:nvPr/>
        </p:nvPicPr>
        <p:blipFill>
          <a:blip r:embed="rId4" cstate="print"/>
          <a:srcRect/>
          <a:stretch>
            <a:fillRect/>
          </a:stretch>
        </p:blipFill>
        <p:spPr bwMode="auto">
          <a:xfrm>
            <a:off x="5791200" y="2514600"/>
            <a:ext cx="352425" cy="323850"/>
          </a:xfrm>
          <a:prstGeom prst="rect">
            <a:avLst/>
          </a:prstGeom>
          <a:noFill/>
          <a:ln w="9525" algn="ctr">
            <a:noFill/>
            <a:miter lim="800000"/>
            <a:headEnd/>
            <a:tailEnd/>
          </a:ln>
          <a:effectLst/>
        </p:spPr>
      </p:pic>
      <p:sp>
        <p:nvSpPr>
          <p:cNvPr id="6" name="矩形 5"/>
          <p:cNvSpPr/>
          <p:nvPr/>
        </p:nvSpPr>
        <p:spPr>
          <a:xfrm>
            <a:off x="228600" y="304800"/>
            <a:ext cx="8382000" cy="4401205"/>
          </a:xfrm>
          <a:prstGeom prst="rect">
            <a:avLst/>
          </a:prstGeom>
        </p:spPr>
        <p:txBody>
          <a:bodyPr wrap="square">
            <a:spAutoFit/>
          </a:bodyPr>
          <a:lstStyle/>
          <a:p>
            <a:r>
              <a:rPr lang="en-US" altLang="zh-CN" sz="2800" dirty="0"/>
              <a:t>6.</a:t>
            </a:r>
            <a:r>
              <a:rPr lang="zh-CN" altLang="en-US" sz="2800" dirty="0"/>
              <a:t>如图</a:t>
            </a:r>
            <a:r>
              <a:rPr lang="en-US" altLang="zh-CN" sz="2800" dirty="0"/>
              <a:t>12-4</a:t>
            </a:r>
            <a:r>
              <a:rPr lang="zh-CN" altLang="en-US" sz="2800" dirty="0"/>
              <a:t>甲所示，小球从竖直放置的弹簧上方一定高度处由静止开始下落，从</a:t>
            </a:r>
            <a:r>
              <a:rPr lang="en-US" altLang="zh-CN" sz="2800" dirty="0"/>
              <a:t>a</a:t>
            </a:r>
            <a:r>
              <a:rPr lang="zh-CN" altLang="en-US" sz="2800" dirty="0"/>
              <a:t>处开始接触弹簧，压缩至</a:t>
            </a:r>
            <a:r>
              <a:rPr lang="en-US" altLang="zh-CN" sz="2800" dirty="0"/>
              <a:t>c</a:t>
            </a:r>
            <a:r>
              <a:rPr lang="zh-CN" altLang="en-US" sz="2800" dirty="0"/>
              <a:t>处时弹簧最短。从</a:t>
            </a:r>
            <a:r>
              <a:rPr lang="en-US" altLang="zh-CN" sz="2800" dirty="0"/>
              <a:t>a</a:t>
            </a:r>
            <a:r>
              <a:rPr lang="zh-CN" altLang="en-US" sz="2800" dirty="0"/>
              <a:t>至</a:t>
            </a:r>
            <a:r>
              <a:rPr lang="en-US" altLang="zh-CN" sz="2800" dirty="0"/>
              <a:t>c</a:t>
            </a:r>
            <a:r>
              <a:rPr lang="zh-CN" altLang="en-US" sz="2800" dirty="0"/>
              <a:t>处的过程中，小球在</a:t>
            </a:r>
            <a:r>
              <a:rPr lang="en-US" altLang="zh-CN" sz="2800" dirty="0"/>
              <a:t>b</a:t>
            </a:r>
            <a:r>
              <a:rPr lang="zh-CN" altLang="en-US" sz="2800" dirty="0"/>
              <a:t>处速度最大，小球的速度</a:t>
            </a:r>
            <a:r>
              <a:rPr lang="en-US" altLang="zh-CN" sz="2800" dirty="0"/>
              <a:t>v</a:t>
            </a:r>
            <a:r>
              <a:rPr lang="zh-CN" altLang="en-US" sz="2800" dirty="0"/>
              <a:t>和弹簧被压缩的</a:t>
            </a:r>
            <a:r>
              <a:rPr lang="zh-CN" altLang="en-US" sz="2800" dirty="0" smtClean="0"/>
              <a:t>长度</a:t>
            </a:r>
            <a:r>
              <a:rPr lang="el-GR" altLang="zh-CN" sz="2800" dirty="0" smtClean="0"/>
              <a:t>Δ</a:t>
            </a:r>
            <a:r>
              <a:rPr lang="en-US" altLang="zh-CN" sz="2800" dirty="0" smtClean="0"/>
              <a:t>L</a:t>
            </a:r>
            <a:r>
              <a:rPr lang="zh-CN" altLang="en-US" sz="2800" dirty="0"/>
              <a:t>之间的关系如图</a:t>
            </a:r>
            <a:r>
              <a:rPr lang="en-US" altLang="zh-CN" sz="2800" dirty="0"/>
              <a:t>12-4</a:t>
            </a:r>
            <a:r>
              <a:rPr lang="zh-CN" altLang="en-US" sz="2800" dirty="0"/>
              <a:t>乙所示。不计空气阻力，则从</a:t>
            </a:r>
            <a:r>
              <a:rPr lang="en-US" altLang="zh-CN" sz="2800" dirty="0"/>
              <a:t>a</a:t>
            </a:r>
            <a:r>
              <a:rPr lang="zh-CN" altLang="en-US" sz="2800" dirty="0"/>
              <a:t>至</a:t>
            </a:r>
            <a:r>
              <a:rPr lang="en-US" altLang="zh-CN" sz="2800" dirty="0"/>
              <a:t>c</a:t>
            </a:r>
            <a:r>
              <a:rPr lang="zh-CN" altLang="en-US" sz="2800" dirty="0"/>
              <a:t>处的过程中，下列说法中正确的</a:t>
            </a:r>
            <a:r>
              <a:rPr lang="zh-CN" altLang="en-US" sz="2800" dirty="0" smtClean="0"/>
              <a:t>是</a:t>
            </a:r>
            <a:endParaRPr lang="zh-CN" altLang="en-US" sz="2800" dirty="0"/>
          </a:p>
          <a:p>
            <a:r>
              <a:rPr lang="en-US" altLang="zh-CN" sz="2800" dirty="0"/>
              <a:t>A.</a:t>
            </a:r>
            <a:r>
              <a:rPr lang="zh-CN" altLang="en-US" sz="2800" dirty="0"/>
              <a:t>小球所受重力始终</a:t>
            </a:r>
            <a:r>
              <a:rPr lang="zh-CN" altLang="en-US" sz="2800" dirty="0" smtClean="0"/>
              <a:t>大于弹簧的</a:t>
            </a:r>
            <a:r>
              <a:rPr lang="zh-CN" altLang="en-US" sz="2800" dirty="0"/>
              <a:t>弹力。</a:t>
            </a:r>
          </a:p>
          <a:p>
            <a:r>
              <a:rPr lang="en-US" altLang="zh-CN" sz="2800" dirty="0"/>
              <a:t>B.</a:t>
            </a:r>
            <a:r>
              <a:rPr lang="zh-CN" altLang="en-US" sz="2800" dirty="0"/>
              <a:t>小球的重力势能先减小后</a:t>
            </a:r>
            <a:r>
              <a:rPr lang="zh-CN" altLang="en-US" sz="2800" dirty="0" smtClean="0"/>
              <a:t>增大</a:t>
            </a:r>
            <a:endParaRPr lang="en-US" altLang="zh-CN" sz="2800" dirty="0" smtClean="0"/>
          </a:p>
          <a:p>
            <a:r>
              <a:rPr lang="en-US" altLang="zh-CN" sz="2800" dirty="0" smtClean="0"/>
              <a:t>C</a:t>
            </a:r>
            <a:r>
              <a:rPr lang="en-US" altLang="zh-CN" sz="2800" dirty="0"/>
              <a:t>.</a:t>
            </a:r>
            <a:r>
              <a:rPr lang="zh-CN" altLang="en-US" sz="2800" dirty="0"/>
              <a:t>小球减少的机械能转化为弹簧的弹性势</a:t>
            </a:r>
            <a:r>
              <a:rPr lang="zh-CN" altLang="en-US" sz="2800" dirty="0" smtClean="0"/>
              <a:t>能</a:t>
            </a:r>
            <a:endParaRPr lang="en-US" altLang="zh-CN" sz="2800" dirty="0" smtClean="0"/>
          </a:p>
          <a:p>
            <a:r>
              <a:rPr lang="en-US" altLang="zh-CN" sz="2800" dirty="0" smtClean="0"/>
              <a:t>D</a:t>
            </a:r>
            <a:r>
              <a:rPr lang="en-US" altLang="zh-CN" sz="2800" dirty="0"/>
              <a:t>.</a:t>
            </a:r>
            <a:r>
              <a:rPr lang="zh-CN" altLang="en-US" sz="2800" dirty="0"/>
              <a:t>小球的动能一直</a:t>
            </a:r>
            <a:r>
              <a:rPr lang="zh-CN" altLang="en-US" sz="2800" dirty="0" smtClean="0"/>
              <a:t>减小</a:t>
            </a:r>
            <a:endParaRPr lang="zh-CN" altLang="en-US" sz="2800" dirty="0"/>
          </a:p>
        </p:txBody>
      </p:sp>
    </p:spTree>
    <p:extLst>
      <p:ext uri="{BB962C8B-B14F-4D97-AF65-F5344CB8AC3E}">
        <p14:creationId xmlns:p14="http://schemas.microsoft.com/office/powerpoint/2010/main" val="3631248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4485"/>
                                        </p:tgtEl>
                                        <p:attrNameLst>
                                          <p:attrName>style.visibility</p:attrName>
                                        </p:attrNameLst>
                                      </p:cBhvr>
                                      <p:to>
                                        <p:strVal val="visible"/>
                                      </p:to>
                                    </p:set>
                                    <p:animEffect transition="in" filter="blinds(horizontal)">
                                      <p:cBhvr>
                                        <p:cTn id="7" dur="500"/>
                                        <p:tgtEl>
                                          <p:spTgt spid="404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457200" y="1981200"/>
            <a:ext cx="8229600" cy="2062103"/>
          </a:xfrm>
          <a:prstGeom prst="rect">
            <a:avLst/>
          </a:prstGeom>
        </p:spPr>
        <p:txBody>
          <a:bodyPr wrap="square">
            <a:spAutoFit/>
          </a:bodyPr>
          <a:lstStyle/>
          <a:p>
            <a:r>
              <a:rPr lang="zh-CN" altLang="en-US" sz="3200" dirty="0"/>
              <a:t>二、填空题</a:t>
            </a:r>
          </a:p>
          <a:p>
            <a:r>
              <a:rPr lang="en-US" altLang="zh-CN" sz="3200" dirty="0"/>
              <a:t>7.</a:t>
            </a:r>
            <a:r>
              <a:rPr lang="zh-CN" altLang="en-US" sz="3200" dirty="0"/>
              <a:t>长江三峡发电机组，是将</a:t>
            </a:r>
            <a:r>
              <a:rPr lang="zh-CN" altLang="en-US" sz="3200" dirty="0">
                <a:solidFill>
                  <a:srgbClr val="C00000"/>
                </a:solidFill>
              </a:rPr>
              <a:t>机械</a:t>
            </a:r>
            <a:r>
              <a:rPr lang="zh-CN" altLang="en-US" sz="3200" dirty="0"/>
              <a:t>能转化为</a:t>
            </a:r>
            <a:r>
              <a:rPr lang="zh-CN" altLang="en-US" sz="3200" dirty="0">
                <a:solidFill>
                  <a:srgbClr val="C00000"/>
                </a:solidFill>
              </a:rPr>
              <a:t>电</a:t>
            </a:r>
            <a:r>
              <a:rPr lang="zh-CN" altLang="en-US" sz="3200" dirty="0"/>
              <a:t>能，家用电风扇的电动机工作时主要是将电能转化为机械能。</a:t>
            </a:r>
          </a:p>
        </p:txBody>
      </p:sp>
    </p:spTree>
    <p:extLst>
      <p:ext uri="{BB962C8B-B14F-4D97-AF65-F5344CB8AC3E}">
        <p14:creationId xmlns:p14="http://schemas.microsoft.com/office/powerpoint/2010/main" val="3075295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6531" name="Picture 3"/>
          <p:cNvPicPr>
            <a:picLocks noChangeAspect="1" noChangeArrowheads="1"/>
          </p:cNvPicPr>
          <p:nvPr/>
        </p:nvPicPr>
        <p:blipFill>
          <a:blip r:embed="rId3" cstate="print"/>
          <a:srcRect/>
          <a:stretch>
            <a:fillRect/>
          </a:stretch>
        </p:blipFill>
        <p:spPr bwMode="auto">
          <a:xfrm>
            <a:off x="5638800" y="2514600"/>
            <a:ext cx="781050" cy="371475"/>
          </a:xfrm>
          <a:prstGeom prst="rect">
            <a:avLst/>
          </a:prstGeom>
          <a:noFill/>
          <a:ln w="9525" algn="ctr">
            <a:noFill/>
            <a:miter lim="800000"/>
            <a:headEnd/>
            <a:tailEnd/>
          </a:ln>
          <a:effectLst/>
        </p:spPr>
      </p:pic>
      <p:sp>
        <p:nvSpPr>
          <p:cNvPr id="4" name="矩形 3"/>
          <p:cNvSpPr/>
          <p:nvPr/>
        </p:nvSpPr>
        <p:spPr>
          <a:xfrm>
            <a:off x="609600" y="1447800"/>
            <a:ext cx="7924800" cy="2062103"/>
          </a:xfrm>
          <a:prstGeom prst="rect">
            <a:avLst/>
          </a:prstGeom>
        </p:spPr>
        <p:txBody>
          <a:bodyPr wrap="square">
            <a:spAutoFit/>
          </a:bodyPr>
          <a:lstStyle/>
          <a:p>
            <a:r>
              <a:rPr lang="en-US" altLang="zh-CN" sz="3200" dirty="0"/>
              <a:t>8.</a:t>
            </a:r>
            <a:r>
              <a:rPr lang="zh-CN" altLang="en-US" sz="3200" dirty="0"/>
              <a:t>邵阳市在创建文明卫生城市期间，每天洒水车都清洁街道。匀速行驶的洒水车在洒水的过程中，洒水车的</a:t>
            </a:r>
            <a:r>
              <a:rPr lang="zh-CN" altLang="en-US" sz="3200" dirty="0" smtClean="0"/>
              <a:t>动能（       ）（</a:t>
            </a:r>
            <a:r>
              <a:rPr lang="zh-CN" altLang="en-US" sz="3200" dirty="0"/>
              <a:t>选填“增大”“不变”或“减小”）。</a:t>
            </a:r>
          </a:p>
        </p:txBody>
      </p:sp>
    </p:spTree>
    <p:extLst>
      <p:ext uri="{BB962C8B-B14F-4D97-AF65-F5344CB8AC3E}">
        <p14:creationId xmlns:p14="http://schemas.microsoft.com/office/powerpoint/2010/main" val="2524850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6531"/>
                                        </p:tgtEl>
                                        <p:attrNameLst>
                                          <p:attrName>style.visibility</p:attrName>
                                        </p:attrNameLst>
                                      </p:cBhvr>
                                      <p:to>
                                        <p:strVal val="visible"/>
                                      </p:to>
                                    </p:set>
                                    <p:animEffect transition="in" filter="blinds(horizontal)">
                                      <p:cBhvr>
                                        <p:cTn id="7" dur="500"/>
                                        <p:tgtEl>
                                          <p:spTgt spid="406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827088" y="836613"/>
            <a:ext cx="7543800" cy="5438775"/>
          </a:xfrm>
          <a:prstGeom prst="rect">
            <a:avLst/>
          </a:prstGeom>
          <a:noFill/>
          <a:ln w="9525" algn="ctr">
            <a:noFill/>
            <a:miter lim="800000"/>
            <a:headEnd/>
            <a:tailEnd/>
          </a:ln>
          <a:effectLst/>
        </p:spPr>
      </p:pic>
      <p:sp>
        <p:nvSpPr>
          <p:cNvPr id="4" name="矩形 3"/>
          <p:cNvSpPr/>
          <p:nvPr/>
        </p:nvSpPr>
        <p:spPr>
          <a:xfrm>
            <a:off x="2209800" y="0"/>
            <a:ext cx="4358887" cy="923330"/>
          </a:xfrm>
          <a:prstGeom prst="rect">
            <a:avLst/>
          </a:prstGeom>
          <a:noFill/>
        </p:spPr>
        <p:txBody>
          <a:bodyPr wrap="none" lIns="91440" tIns="45720" rIns="91440" bIns="45720">
            <a:spAutoFit/>
          </a:bodyPr>
          <a:lstStyle/>
          <a:p>
            <a:pPr algn="ctr"/>
            <a:r>
              <a:rPr lang="zh-CN" alt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本章知识梳理</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214026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3" cstate="print"/>
          <a:srcRect/>
          <a:stretch>
            <a:fillRect/>
          </a:stretch>
        </p:blipFill>
        <p:spPr bwMode="auto">
          <a:xfrm>
            <a:off x="3505200" y="4933950"/>
            <a:ext cx="2343150" cy="1924050"/>
          </a:xfrm>
          <a:prstGeom prst="rect">
            <a:avLst/>
          </a:prstGeom>
          <a:noFill/>
          <a:ln w="9525" algn="ctr">
            <a:noFill/>
            <a:miter lim="800000"/>
            <a:headEnd/>
            <a:tailEnd/>
          </a:ln>
          <a:effectLst/>
        </p:spPr>
      </p:pic>
      <p:pic>
        <p:nvPicPr>
          <p:cNvPr id="407556" name="Picture 4"/>
          <p:cNvPicPr>
            <a:picLocks noChangeAspect="1" noChangeArrowheads="1"/>
          </p:cNvPicPr>
          <p:nvPr/>
        </p:nvPicPr>
        <p:blipFill>
          <a:blip r:embed="rId4" cstate="print"/>
          <a:srcRect/>
          <a:stretch>
            <a:fillRect/>
          </a:stretch>
        </p:blipFill>
        <p:spPr bwMode="auto">
          <a:xfrm>
            <a:off x="2286000" y="2057400"/>
            <a:ext cx="838200" cy="390525"/>
          </a:xfrm>
          <a:prstGeom prst="rect">
            <a:avLst/>
          </a:prstGeom>
          <a:noFill/>
          <a:ln w="9525" algn="ctr">
            <a:noFill/>
            <a:miter lim="800000"/>
            <a:headEnd/>
            <a:tailEnd/>
          </a:ln>
          <a:effectLst/>
        </p:spPr>
      </p:pic>
      <p:pic>
        <p:nvPicPr>
          <p:cNvPr id="407557" name="Picture 5"/>
          <p:cNvPicPr>
            <a:picLocks noChangeAspect="1" noChangeArrowheads="1"/>
          </p:cNvPicPr>
          <p:nvPr/>
        </p:nvPicPr>
        <p:blipFill>
          <a:blip r:embed="rId5" cstate="print"/>
          <a:srcRect/>
          <a:stretch>
            <a:fillRect/>
          </a:stretch>
        </p:blipFill>
        <p:spPr bwMode="auto">
          <a:xfrm>
            <a:off x="5715000" y="1981200"/>
            <a:ext cx="762000" cy="333375"/>
          </a:xfrm>
          <a:prstGeom prst="rect">
            <a:avLst/>
          </a:prstGeom>
          <a:noFill/>
          <a:ln w="9525" algn="ctr">
            <a:noFill/>
            <a:miter lim="800000"/>
            <a:headEnd/>
            <a:tailEnd/>
          </a:ln>
          <a:effectLst/>
        </p:spPr>
      </p:pic>
      <p:pic>
        <p:nvPicPr>
          <p:cNvPr id="407558" name="Picture 6"/>
          <p:cNvPicPr>
            <a:picLocks noChangeAspect="1" noChangeArrowheads="1"/>
          </p:cNvPicPr>
          <p:nvPr/>
        </p:nvPicPr>
        <p:blipFill>
          <a:blip r:embed="rId6" cstate="print"/>
          <a:srcRect/>
          <a:stretch>
            <a:fillRect/>
          </a:stretch>
        </p:blipFill>
        <p:spPr bwMode="auto">
          <a:xfrm>
            <a:off x="4572000" y="3657600"/>
            <a:ext cx="1495425" cy="314325"/>
          </a:xfrm>
          <a:prstGeom prst="rect">
            <a:avLst/>
          </a:prstGeom>
          <a:noFill/>
          <a:ln w="9525" algn="ctr">
            <a:noFill/>
            <a:miter lim="800000"/>
            <a:headEnd/>
            <a:tailEnd/>
          </a:ln>
          <a:effectLst/>
        </p:spPr>
      </p:pic>
      <p:sp>
        <p:nvSpPr>
          <p:cNvPr id="7" name="矩形 6"/>
          <p:cNvSpPr/>
          <p:nvPr/>
        </p:nvSpPr>
        <p:spPr>
          <a:xfrm>
            <a:off x="381000" y="762000"/>
            <a:ext cx="8077200" cy="3416320"/>
          </a:xfrm>
          <a:prstGeom prst="rect">
            <a:avLst/>
          </a:prstGeom>
        </p:spPr>
        <p:txBody>
          <a:bodyPr wrap="square">
            <a:spAutoFit/>
          </a:bodyPr>
          <a:lstStyle/>
          <a:p>
            <a:r>
              <a:rPr lang="en-US" altLang="zh-CN" sz="3600" dirty="0"/>
              <a:t>9.</a:t>
            </a:r>
            <a:r>
              <a:rPr lang="zh-CN" altLang="en-US" sz="3600" dirty="0"/>
              <a:t>如图</a:t>
            </a:r>
            <a:r>
              <a:rPr lang="en-US" altLang="zh-CN" sz="3600" dirty="0"/>
              <a:t>12-5</a:t>
            </a:r>
            <a:r>
              <a:rPr lang="zh-CN" altLang="en-US" sz="3600" dirty="0"/>
              <a:t>所示，小明操控遥控器使电动遥控飞机匀速升空过程中，遥控飞机的</a:t>
            </a:r>
            <a:r>
              <a:rPr lang="zh-CN" altLang="en-US" sz="3600" dirty="0" smtClean="0"/>
              <a:t>动能（      ），机械能（      ）（</a:t>
            </a:r>
            <a:r>
              <a:rPr lang="zh-CN" altLang="en-US" sz="3600" dirty="0"/>
              <a:t>选填“增大”“减小”或“不变”）；小明调整遥控器，使飞机急转弯，这是因为力改变了飞机</a:t>
            </a:r>
            <a:r>
              <a:rPr lang="zh-CN" altLang="en-US" sz="3600" dirty="0" smtClean="0"/>
              <a:t>的（            ）。</a:t>
            </a:r>
            <a:endParaRPr lang="zh-CN" altLang="en-US" sz="3600" dirty="0"/>
          </a:p>
        </p:txBody>
      </p:sp>
    </p:spTree>
    <p:extLst>
      <p:ext uri="{BB962C8B-B14F-4D97-AF65-F5344CB8AC3E}">
        <p14:creationId xmlns:p14="http://schemas.microsoft.com/office/powerpoint/2010/main" val="4010472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7556"/>
                                        </p:tgtEl>
                                        <p:attrNameLst>
                                          <p:attrName>style.visibility</p:attrName>
                                        </p:attrNameLst>
                                      </p:cBhvr>
                                      <p:to>
                                        <p:strVal val="visible"/>
                                      </p:to>
                                    </p:set>
                                    <p:animEffect transition="in" filter="blinds(horizontal)">
                                      <p:cBhvr>
                                        <p:cTn id="7" dur="500"/>
                                        <p:tgtEl>
                                          <p:spTgt spid="407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7557"/>
                                        </p:tgtEl>
                                        <p:attrNameLst>
                                          <p:attrName>style.visibility</p:attrName>
                                        </p:attrNameLst>
                                      </p:cBhvr>
                                      <p:to>
                                        <p:strVal val="visible"/>
                                      </p:to>
                                    </p:set>
                                    <p:animEffect transition="in" filter="blinds(horizontal)">
                                      <p:cBhvr>
                                        <p:cTn id="12" dur="500"/>
                                        <p:tgtEl>
                                          <p:spTgt spid="4075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7558"/>
                                        </p:tgtEl>
                                        <p:attrNameLst>
                                          <p:attrName>style.visibility</p:attrName>
                                        </p:attrNameLst>
                                      </p:cBhvr>
                                      <p:to>
                                        <p:strVal val="visible"/>
                                      </p:to>
                                    </p:set>
                                    <p:animEffect transition="in" filter="blinds(horizontal)">
                                      <p:cBhvr>
                                        <p:cTn id="17" dur="500"/>
                                        <p:tgtEl>
                                          <p:spTgt spid="407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3" cstate="print"/>
          <a:srcRect/>
          <a:stretch>
            <a:fillRect/>
          </a:stretch>
        </p:blipFill>
        <p:spPr bwMode="auto">
          <a:xfrm>
            <a:off x="2987675" y="3357563"/>
            <a:ext cx="2933700" cy="2066925"/>
          </a:xfrm>
          <a:prstGeom prst="rect">
            <a:avLst/>
          </a:prstGeom>
          <a:noFill/>
          <a:ln w="9525" algn="ctr">
            <a:noFill/>
            <a:miter lim="800000"/>
            <a:headEnd/>
            <a:tailEnd/>
          </a:ln>
          <a:effectLst/>
        </p:spPr>
      </p:pic>
      <p:pic>
        <p:nvPicPr>
          <p:cNvPr id="408580" name="Picture 4"/>
          <p:cNvPicPr>
            <a:picLocks noChangeAspect="1" noChangeArrowheads="1"/>
          </p:cNvPicPr>
          <p:nvPr/>
        </p:nvPicPr>
        <p:blipFill>
          <a:blip r:embed="rId4" cstate="print"/>
          <a:srcRect/>
          <a:stretch>
            <a:fillRect/>
          </a:stretch>
        </p:blipFill>
        <p:spPr bwMode="auto">
          <a:xfrm>
            <a:off x="4724400" y="2819400"/>
            <a:ext cx="457200" cy="285750"/>
          </a:xfrm>
          <a:prstGeom prst="rect">
            <a:avLst/>
          </a:prstGeom>
          <a:noFill/>
          <a:ln w="9525" algn="ctr">
            <a:noFill/>
            <a:miter lim="800000"/>
            <a:headEnd/>
            <a:tailEnd/>
          </a:ln>
          <a:effectLst/>
        </p:spPr>
      </p:pic>
      <p:sp>
        <p:nvSpPr>
          <p:cNvPr id="5" name="矩形 4"/>
          <p:cNvSpPr/>
          <p:nvPr/>
        </p:nvSpPr>
        <p:spPr>
          <a:xfrm>
            <a:off x="838200" y="685800"/>
            <a:ext cx="7620000" cy="2554545"/>
          </a:xfrm>
          <a:prstGeom prst="rect">
            <a:avLst/>
          </a:prstGeom>
        </p:spPr>
        <p:txBody>
          <a:bodyPr wrap="square">
            <a:spAutoFit/>
          </a:bodyPr>
          <a:lstStyle/>
          <a:p>
            <a:r>
              <a:rPr lang="en-US" altLang="zh-CN" sz="3200" dirty="0"/>
              <a:t>10.</a:t>
            </a:r>
            <a:r>
              <a:rPr lang="zh-CN" altLang="en-US" sz="3200" dirty="0"/>
              <a:t>如图</a:t>
            </a:r>
            <a:r>
              <a:rPr lang="en-US" altLang="zh-CN" sz="3200" dirty="0"/>
              <a:t>12-6</a:t>
            </a:r>
            <a:r>
              <a:rPr lang="zh-CN" altLang="en-US" sz="3200" dirty="0"/>
              <a:t>是演示动能和重力势能相互转化的实验装置，小球从轨道上的</a:t>
            </a:r>
            <a:r>
              <a:rPr lang="en-US" altLang="zh-CN" sz="3200" dirty="0"/>
              <a:t>E</a:t>
            </a:r>
            <a:r>
              <a:rPr lang="zh-CN" altLang="en-US" sz="3200" dirty="0"/>
              <a:t>点滚落下来，在圆形轨道上运动了一周，最后经过</a:t>
            </a:r>
            <a:r>
              <a:rPr lang="en-US" altLang="zh-CN" sz="3200" dirty="0"/>
              <a:t>H</a:t>
            </a:r>
            <a:r>
              <a:rPr lang="zh-CN" altLang="en-US" sz="3200" dirty="0"/>
              <a:t>点抛出去，在以上过程中，小球的动能最大的位置</a:t>
            </a:r>
            <a:r>
              <a:rPr lang="zh-CN" altLang="en-US" sz="3200" dirty="0" smtClean="0"/>
              <a:t>是（      ）点</a:t>
            </a:r>
            <a:r>
              <a:rPr lang="zh-CN" altLang="en-US" sz="3200" dirty="0"/>
              <a:t>。</a:t>
            </a:r>
          </a:p>
        </p:txBody>
      </p:sp>
    </p:spTree>
    <p:extLst>
      <p:ext uri="{BB962C8B-B14F-4D97-AF65-F5344CB8AC3E}">
        <p14:creationId xmlns:p14="http://schemas.microsoft.com/office/powerpoint/2010/main" val="2435508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8580"/>
                                        </p:tgtEl>
                                        <p:attrNameLst>
                                          <p:attrName>style.visibility</p:attrName>
                                        </p:attrNameLst>
                                      </p:cBhvr>
                                      <p:to>
                                        <p:strVal val="visible"/>
                                      </p:to>
                                    </p:set>
                                    <p:animEffect transition="in" filter="blinds(horizontal)">
                                      <p:cBhvr>
                                        <p:cTn id="7" dur="500"/>
                                        <p:tgtEl>
                                          <p:spTgt spid="408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827088" y="115888"/>
            <a:ext cx="7781925" cy="3267075"/>
          </a:xfrm>
          <a:prstGeom prst="rect">
            <a:avLst/>
          </a:prstGeom>
          <a:noFill/>
          <a:ln w="9525" algn="ctr">
            <a:noFill/>
            <a:miter lim="800000"/>
            <a:headEnd/>
            <a:tailEnd/>
          </a:ln>
          <a:effectLst/>
        </p:spPr>
      </p:pic>
      <p:pic>
        <p:nvPicPr>
          <p:cNvPr id="24579" name="Picture 3"/>
          <p:cNvPicPr>
            <a:picLocks noChangeAspect="1" noChangeArrowheads="1"/>
          </p:cNvPicPr>
          <p:nvPr/>
        </p:nvPicPr>
        <p:blipFill>
          <a:blip r:embed="rId4" cstate="print"/>
          <a:srcRect/>
          <a:stretch>
            <a:fillRect/>
          </a:stretch>
        </p:blipFill>
        <p:spPr bwMode="auto">
          <a:xfrm>
            <a:off x="762000" y="3284538"/>
            <a:ext cx="7848600" cy="3057525"/>
          </a:xfrm>
          <a:prstGeom prst="rect">
            <a:avLst/>
          </a:prstGeom>
          <a:noFill/>
          <a:ln w="9525" algn="ctr">
            <a:noFill/>
            <a:miter lim="800000"/>
            <a:headEnd/>
            <a:tailEnd/>
          </a:ln>
          <a:effectLst/>
        </p:spPr>
      </p:pic>
      <p:pic>
        <p:nvPicPr>
          <p:cNvPr id="409604" name="Picture 4"/>
          <p:cNvPicPr>
            <a:picLocks noChangeAspect="1" noChangeArrowheads="1"/>
          </p:cNvPicPr>
          <p:nvPr/>
        </p:nvPicPr>
        <p:blipFill>
          <a:blip r:embed="rId5" cstate="print"/>
          <a:srcRect/>
          <a:stretch>
            <a:fillRect/>
          </a:stretch>
        </p:blipFill>
        <p:spPr bwMode="auto">
          <a:xfrm>
            <a:off x="1547813" y="3860800"/>
            <a:ext cx="857250" cy="314325"/>
          </a:xfrm>
          <a:prstGeom prst="rect">
            <a:avLst/>
          </a:prstGeom>
          <a:noFill/>
          <a:ln w="9525" algn="ctr">
            <a:noFill/>
            <a:miter lim="800000"/>
            <a:headEnd/>
            <a:tailEnd/>
          </a:ln>
          <a:effectLst/>
        </p:spPr>
      </p:pic>
      <p:pic>
        <p:nvPicPr>
          <p:cNvPr id="409605" name="Picture 5"/>
          <p:cNvPicPr>
            <a:picLocks noChangeAspect="1" noChangeArrowheads="1"/>
          </p:cNvPicPr>
          <p:nvPr/>
        </p:nvPicPr>
        <p:blipFill>
          <a:blip r:embed="rId6" cstate="print"/>
          <a:srcRect/>
          <a:stretch>
            <a:fillRect/>
          </a:stretch>
        </p:blipFill>
        <p:spPr bwMode="auto">
          <a:xfrm>
            <a:off x="7524750" y="4437063"/>
            <a:ext cx="342900" cy="285750"/>
          </a:xfrm>
          <a:prstGeom prst="rect">
            <a:avLst/>
          </a:prstGeom>
          <a:noFill/>
          <a:ln w="9525" algn="ctr">
            <a:noFill/>
            <a:miter lim="800000"/>
            <a:headEnd/>
            <a:tailEnd/>
          </a:ln>
          <a:effectLst/>
        </p:spPr>
      </p:pic>
      <p:pic>
        <p:nvPicPr>
          <p:cNvPr id="409606" name="Picture 6"/>
          <p:cNvPicPr>
            <a:picLocks noChangeAspect="1" noChangeArrowheads="1"/>
          </p:cNvPicPr>
          <p:nvPr/>
        </p:nvPicPr>
        <p:blipFill>
          <a:blip r:embed="rId7" cstate="print"/>
          <a:srcRect/>
          <a:stretch>
            <a:fillRect/>
          </a:stretch>
        </p:blipFill>
        <p:spPr bwMode="auto">
          <a:xfrm>
            <a:off x="6804025" y="5445125"/>
            <a:ext cx="1162050" cy="333375"/>
          </a:xfrm>
          <a:prstGeom prst="rect">
            <a:avLst/>
          </a:prstGeom>
          <a:noFill/>
          <a:ln w="9525" algn="ctr">
            <a:noFill/>
            <a:miter lim="800000"/>
            <a:headEnd/>
            <a:tailEnd/>
          </a:ln>
          <a:effectLst/>
        </p:spPr>
      </p:pic>
      <p:pic>
        <p:nvPicPr>
          <p:cNvPr id="409607" name="Picture 7"/>
          <p:cNvPicPr>
            <a:picLocks noChangeAspect="1" noChangeArrowheads="1"/>
          </p:cNvPicPr>
          <p:nvPr/>
        </p:nvPicPr>
        <p:blipFill>
          <a:blip r:embed="rId8" cstate="print"/>
          <a:srcRect/>
          <a:stretch>
            <a:fillRect/>
          </a:stretch>
        </p:blipFill>
        <p:spPr bwMode="auto">
          <a:xfrm>
            <a:off x="1042988" y="5949950"/>
            <a:ext cx="1752600" cy="323850"/>
          </a:xfrm>
          <a:prstGeom prst="rect">
            <a:avLst/>
          </a:prstGeom>
          <a:noFill/>
          <a:ln w="9525" algn="ctr">
            <a:noFill/>
            <a:miter lim="800000"/>
            <a:headEnd/>
            <a:tailEnd/>
          </a:ln>
          <a:effectLst/>
        </p:spPr>
      </p:pic>
    </p:spTree>
    <p:extLst>
      <p:ext uri="{BB962C8B-B14F-4D97-AF65-F5344CB8AC3E}">
        <p14:creationId xmlns:p14="http://schemas.microsoft.com/office/powerpoint/2010/main" val="2965650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04"/>
                                        </p:tgtEl>
                                        <p:attrNameLst>
                                          <p:attrName>style.visibility</p:attrName>
                                        </p:attrNameLst>
                                      </p:cBhvr>
                                      <p:to>
                                        <p:strVal val="visible"/>
                                      </p:to>
                                    </p:set>
                                    <p:animEffect transition="in" filter="blinds(horizontal)">
                                      <p:cBhvr>
                                        <p:cTn id="7" dur="500"/>
                                        <p:tgtEl>
                                          <p:spTgt spid="409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9605"/>
                                        </p:tgtEl>
                                        <p:attrNameLst>
                                          <p:attrName>style.visibility</p:attrName>
                                        </p:attrNameLst>
                                      </p:cBhvr>
                                      <p:to>
                                        <p:strVal val="visible"/>
                                      </p:to>
                                    </p:set>
                                    <p:animEffect transition="in" filter="blinds(horizontal)">
                                      <p:cBhvr>
                                        <p:cTn id="12" dur="500"/>
                                        <p:tgtEl>
                                          <p:spTgt spid="4096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9607"/>
                                        </p:tgtEl>
                                        <p:attrNameLst>
                                          <p:attrName>style.visibility</p:attrName>
                                        </p:attrNameLst>
                                      </p:cBhvr>
                                      <p:to>
                                        <p:strVal val="visible"/>
                                      </p:to>
                                    </p:set>
                                    <p:animEffect transition="in" filter="blinds(horizontal)">
                                      <p:cBhvr>
                                        <p:cTn id="17" dur="500"/>
                                        <p:tgtEl>
                                          <p:spTgt spid="409607"/>
                                        </p:tgtEl>
                                      </p:cBhvr>
                                    </p:animEffect>
                                  </p:childTnLst>
                                </p:cTn>
                              </p:par>
                              <p:par>
                                <p:cTn id="18" presetID="3" presetClass="entr" presetSubtype="10" fill="hold" nodeType="withEffect">
                                  <p:stCondLst>
                                    <p:cond delay="0"/>
                                  </p:stCondLst>
                                  <p:childTnLst>
                                    <p:set>
                                      <p:cBhvr>
                                        <p:cTn id="19" dur="1" fill="hold">
                                          <p:stCondLst>
                                            <p:cond delay="0"/>
                                          </p:stCondLst>
                                        </p:cTn>
                                        <p:tgtEl>
                                          <p:spTgt spid="409606"/>
                                        </p:tgtEl>
                                        <p:attrNameLst>
                                          <p:attrName>style.visibility</p:attrName>
                                        </p:attrNameLst>
                                      </p:cBhvr>
                                      <p:to>
                                        <p:strVal val="visible"/>
                                      </p:to>
                                    </p:set>
                                    <p:animEffect transition="in" filter="blinds(horizontal)">
                                      <p:cBhvr>
                                        <p:cTn id="20" dur="500"/>
                                        <p:tgtEl>
                                          <p:spTgt spid="409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627" name="Picture 3"/>
          <p:cNvPicPr>
            <a:picLocks noChangeAspect="1" noChangeArrowheads="1"/>
          </p:cNvPicPr>
          <p:nvPr/>
        </p:nvPicPr>
        <p:blipFill>
          <a:blip r:embed="rId3" cstate="print"/>
          <a:srcRect/>
          <a:stretch>
            <a:fillRect/>
          </a:stretch>
        </p:blipFill>
        <p:spPr bwMode="auto">
          <a:xfrm>
            <a:off x="3962400" y="1524000"/>
            <a:ext cx="752475" cy="352425"/>
          </a:xfrm>
          <a:prstGeom prst="rect">
            <a:avLst/>
          </a:prstGeom>
          <a:noFill/>
          <a:ln w="9525" algn="ctr">
            <a:noFill/>
            <a:miter lim="800000"/>
            <a:headEnd/>
            <a:tailEnd/>
          </a:ln>
          <a:effectLst/>
        </p:spPr>
      </p:pic>
      <p:pic>
        <p:nvPicPr>
          <p:cNvPr id="410628" name="Picture 4"/>
          <p:cNvPicPr>
            <a:picLocks noChangeAspect="1" noChangeArrowheads="1"/>
          </p:cNvPicPr>
          <p:nvPr/>
        </p:nvPicPr>
        <p:blipFill>
          <a:blip r:embed="rId4" cstate="print"/>
          <a:srcRect/>
          <a:stretch>
            <a:fillRect/>
          </a:stretch>
        </p:blipFill>
        <p:spPr bwMode="auto">
          <a:xfrm>
            <a:off x="1752600" y="3962400"/>
            <a:ext cx="752475" cy="323850"/>
          </a:xfrm>
          <a:prstGeom prst="rect">
            <a:avLst/>
          </a:prstGeom>
          <a:noFill/>
          <a:ln w="9525" algn="ctr">
            <a:noFill/>
            <a:miter lim="800000"/>
            <a:headEnd/>
            <a:tailEnd/>
          </a:ln>
          <a:effectLst/>
        </p:spPr>
      </p:pic>
      <p:pic>
        <p:nvPicPr>
          <p:cNvPr id="410629" name="Picture 5"/>
          <p:cNvPicPr>
            <a:picLocks noChangeAspect="1" noChangeArrowheads="1"/>
          </p:cNvPicPr>
          <p:nvPr/>
        </p:nvPicPr>
        <p:blipFill>
          <a:blip r:embed="rId5" cstate="print"/>
          <a:srcRect/>
          <a:stretch>
            <a:fillRect/>
          </a:stretch>
        </p:blipFill>
        <p:spPr bwMode="auto">
          <a:xfrm>
            <a:off x="2590800" y="3886200"/>
            <a:ext cx="6115050" cy="371475"/>
          </a:xfrm>
          <a:prstGeom prst="rect">
            <a:avLst/>
          </a:prstGeom>
          <a:noFill/>
          <a:ln w="9525" algn="ctr">
            <a:noFill/>
            <a:miter lim="800000"/>
            <a:headEnd/>
            <a:tailEnd/>
          </a:ln>
          <a:effectLst/>
        </p:spPr>
      </p:pic>
      <p:pic>
        <p:nvPicPr>
          <p:cNvPr id="410630" name="Picture 6"/>
          <p:cNvPicPr>
            <a:picLocks noChangeAspect="1" noChangeArrowheads="1"/>
          </p:cNvPicPr>
          <p:nvPr/>
        </p:nvPicPr>
        <p:blipFill>
          <a:blip r:embed="rId6" cstate="print"/>
          <a:srcRect/>
          <a:stretch>
            <a:fillRect/>
          </a:stretch>
        </p:blipFill>
        <p:spPr bwMode="auto">
          <a:xfrm>
            <a:off x="4419600" y="4953000"/>
            <a:ext cx="771525" cy="371475"/>
          </a:xfrm>
          <a:prstGeom prst="rect">
            <a:avLst/>
          </a:prstGeom>
          <a:noFill/>
          <a:ln w="9525" algn="ctr">
            <a:noFill/>
            <a:miter lim="800000"/>
            <a:headEnd/>
            <a:tailEnd/>
          </a:ln>
          <a:effectLst/>
        </p:spPr>
      </p:pic>
      <p:sp>
        <p:nvSpPr>
          <p:cNvPr id="7" name="矩形 6"/>
          <p:cNvSpPr/>
          <p:nvPr/>
        </p:nvSpPr>
        <p:spPr>
          <a:xfrm>
            <a:off x="228600" y="457200"/>
            <a:ext cx="8610600" cy="5509200"/>
          </a:xfrm>
          <a:prstGeom prst="rect">
            <a:avLst/>
          </a:prstGeom>
        </p:spPr>
        <p:txBody>
          <a:bodyPr wrap="square">
            <a:spAutoFit/>
          </a:bodyPr>
          <a:lstStyle/>
          <a:p>
            <a:r>
              <a:rPr lang="zh-CN" altLang="en-US" sz="3200" dirty="0"/>
              <a:t>（</a:t>
            </a:r>
            <a:r>
              <a:rPr lang="en-US" altLang="zh-CN" sz="3200" dirty="0"/>
              <a:t>4</a:t>
            </a:r>
            <a:r>
              <a:rPr lang="zh-CN" altLang="en-US" sz="3200" dirty="0"/>
              <a:t>）该实验中，物体的速度是指物体</a:t>
            </a:r>
            <a:r>
              <a:rPr lang="en-US" altLang="zh-CN" sz="3200" dirty="0"/>
              <a:t>A</a:t>
            </a:r>
            <a:r>
              <a:rPr lang="zh-CN" altLang="en-US" sz="3200" dirty="0"/>
              <a:t>从斜面上由静止滚下与物体</a:t>
            </a:r>
            <a:r>
              <a:rPr lang="en-US" altLang="zh-CN" sz="3200" dirty="0"/>
              <a:t>B</a:t>
            </a:r>
            <a:r>
              <a:rPr lang="zh-CN" altLang="en-US" sz="3200" dirty="0"/>
              <a:t>即将碰撞时的速度，它是通过改变物体</a:t>
            </a:r>
            <a:r>
              <a:rPr lang="zh-CN" altLang="en-US" sz="3200" dirty="0" smtClean="0"/>
              <a:t>起始（       ）（</a:t>
            </a:r>
            <a:r>
              <a:rPr lang="zh-CN" altLang="en-US" sz="3200" dirty="0"/>
              <a:t>选填“高度”或“质量”）来改变的。</a:t>
            </a:r>
          </a:p>
          <a:p>
            <a:r>
              <a:rPr lang="zh-CN" altLang="en-US" sz="3200" dirty="0"/>
              <a:t>（</a:t>
            </a:r>
            <a:r>
              <a:rPr lang="en-US" altLang="zh-CN" sz="3200" dirty="0"/>
              <a:t>5</a:t>
            </a:r>
            <a:r>
              <a:rPr lang="zh-CN" altLang="en-US" sz="3200" dirty="0"/>
              <a:t>）实验表明，同一物体</a:t>
            </a:r>
            <a:r>
              <a:rPr lang="en-US" altLang="zh-CN" sz="3200" dirty="0"/>
              <a:t>A</a:t>
            </a:r>
            <a:r>
              <a:rPr lang="zh-CN" altLang="en-US" sz="3200" dirty="0"/>
              <a:t>从斜面高处滚下，起始高度越高，物体</a:t>
            </a:r>
            <a:r>
              <a:rPr lang="en-US" altLang="zh-CN" sz="3200" dirty="0"/>
              <a:t>B</a:t>
            </a:r>
            <a:r>
              <a:rPr lang="zh-CN" altLang="en-US" sz="3200" dirty="0"/>
              <a:t>被撞得越远，可得结论：当物体质量相同时，物体的速度越大，动能越大</a:t>
            </a:r>
            <a:r>
              <a:rPr lang="zh-CN" altLang="en-US" sz="3200" dirty="0" smtClean="0"/>
              <a:t>。</a:t>
            </a:r>
            <a:r>
              <a:rPr lang="en-US" altLang="zh-CN" sz="3200" dirty="0" smtClean="0"/>
              <a:t>_________________________________</a:t>
            </a:r>
            <a:endParaRPr lang="zh-CN" altLang="en-US" sz="3200" dirty="0"/>
          </a:p>
          <a:p>
            <a:r>
              <a:rPr lang="zh-CN" altLang="en-US" sz="3200" dirty="0"/>
              <a:t>（</a:t>
            </a:r>
            <a:r>
              <a:rPr lang="en-US" altLang="zh-CN" sz="3200" dirty="0"/>
              <a:t>6</a:t>
            </a:r>
            <a:r>
              <a:rPr lang="zh-CN" altLang="en-US" sz="3200" dirty="0"/>
              <a:t>）若要研究物体动能与质量的关系，则需不同质量的物体从</a:t>
            </a:r>
            <a:r>
              <a:rPr lang="zh-CN" altLang="en-US" sz="3200" dirty="0" smtClean="0"/>
              <a:t>斜面（      ）高度</a:t>
            </a:r>
            <a:r>
              <a:rPr lang="zh-CN" altLang="en-US" sz="3200" dirty="0"/>
              <a:t>由静止滚下，并观察记录。</a:t>
            </a:r>
          </a:p>
        </p:txBody>
      </p:sp>
    </p:spTree>
    <p:extLst>
      <p:ext uri="{BB962C8B-B14F-4D97-AF65-F5344CB8AC3E}">
        <p14:creationId xmlns:p14="http://schemas.microsoft.com/office/powerpoint/2010/main" val="828937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0627"/>
                                        </p:tgtEl>
                                        <p:attrNameLst>
                                          <p:attrName>style.visibility</p:attrName>
                                        </p:attrNameLst>
                                      </p:cBhvr>
                                      <p:to>
                                        <p:strVal val="visible"/>
                                      </p:to>
                                    </p:set>
                                    <p:animEffect transition="in" filter="blinds(horizontal)">
                                      <p:cBhvr>
                                        <p:cTn id="7" dur="500"/>
                                        <p:tgtEl>
                                          <p:spTgt spid="410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0629"/>
                                        </p:tgtEl>
                                        <p:attrNameLst>
                                          <p:attrName>style.visibility</p:attrName>
                                        </p:attrNameLst>
                                      </p:cBhvr>
                                      <p:to>
                                        <p:strVal val="visible"/>
                                      </p:to>
                                    </p:set>
                                    <p:animEffect transition="in" filter="blinds(horizontal)">
                                      <p:cBhvr>
                                        <p:cTn id="12" dur="500"/>
                                        <p:tgtEl>
                                          <p:spTgt spid="410629"/>
                                        </p:tgtEl>
                                      </p:cBhvr>
                                    </p:animEffect>
                                  </p:childTnLst>
                                </p:cTn>
                              </p:par>
                              <p:par>
                                <p:cTn id="13" presetID="3" presetClass="entr" presetSubtype="10" fill="hold" nodeType="withEffect">
                                  <p:stCondLst>
                                    <p:cond delay="0"/>
                                  </p:stCondLst>
                                  <p:childTnLst>
                                    <p:set>
                                      <p:cBhvr>
                                        <p:cTn id="14" dur="1" fill="hold">
                                          <p:stCondLst>
                                            <p:cond delay="0"/>
                                          </p:stCondLst>
                                        </p:cTn>
                                        <p:tgtEl>
                                          <p:spTgt spid="410628"/>
                                        </p:tgtEl>
                                        <p:attrNameLst>
                                          <p:attrName>style.visibility</p:attrName>
                                        </p:attrNameLst>
                                      </p:cBhvr>
                                      <p:to>
                                        <p:strVal val="visible"/>
                                      </p:to>
                                    </p:set>
                                    <p:animEffect transition="in" filter="blinds(horizontal)">
                                      <p:cBhvr>
                                        <p:cTn id="15" dur="500"/>
                                        <p:tgtEl>
                                          <p:spTgt spid="41062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410630"/>
                                        </p:tgtEl>
                                        <p:attrNameLst>
                                          <p:attrName>style.visibility</p:attrName>
                                        </p:attrNameLst>
                                      </p:cBhvr>
                                      <p:to>
                                        <p:strVal val="visible"/>
                                      </p:to>
                                    </p:set>
                                    <p:animEffect transition="in" filter="blinds(horizontal)">
                                      <p:cBhvr>
                                        <p:cTn id="20" dur="500"/>
                                        <p:tgtEl>
                                          <p:spTgt spid="410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228600" y="533400"/>
            <a:ext cx="8915400" cy="2246769"/>
          </a:xfrm>
          <a:prstGeom prst="rect">
            <a:avLst/>
          </a:prstGeom>
        </p:spPr>
        <p:txBody>
          <a:bodyPr wrap="square">
            <a:spAutoFit/>
          </a:bodyPr>
          <a:lstStyle/>
          <a:p>
            <a:r>
              <a:rPr lang="en-US" altLang="zh-CN" sz="2800" dirty="0"/>
              <a:t>12.</a:t>
            </a:r>
            <a:r>
              <a:rPr lang="zh-CN" altLang="en-US" sz="2800" dirty="0"/>
              <a:t>为了探究重力势能与哪些因素有关，小旋同学设计了如下探究实验：让三个不同质量的金属块分别从不同高度处落下，测出金属块将木桩打入沙中的深度。金属块下落高度和木桩下陷深度的数据记录如下表。分析表中数据回答：</a:t>
            </a:r>
          </a:p>
        </p:txBody>
      </p:sp>
      <p:pic>
        <p:nvPicPr>
          <p:cNvPr id="26627" name="Picture 3"/>
          <p:cNvPicPr>
            <a:picLocks noChangeAspect="1" noChangeArrowheads="1"/>
          </p:cNvPicPr>
          <p:nvPr/>
        </p:nvPicPr>
        <p:blipFill>
          <a:blip r:embed="rId3" cstate="print"/>
          <a:srcRect/>
          <a:stretch>
            <a:fillRect/>
          </a:stretch>
        </p:blipFill>
        <p:spPr bwMode="auto">
          <a:xfrm>
            <a:off x="685800" y="3505200"/>
            <a:ext cx="8189422" cy="1752600"/>
          </a:xfrm>
          <a:prstGeom prst="rect">
            <a:avLst/>
          </a:prstGeom>
          <a:noFill/>
          <a:ln w="9525">
            <a:noFill/>
            <a:miter lim="800000"/>
            <a:headEnd/>
            <a:tailEnd/>
          </a:ln>
        </p:spPr>
      </p:pic>
    </p:spTree>
    <p:extLst>
      <p:ext uri="{BB962C8B-B14F-4D97-AF65-F5344CB8AC3E}">
        <p14:creationId xmlns:p14="http://schemas.microsoft.com/office/powerpoint/2010/main" val="511376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923925" y="1343025"/>
            <a:ext cx="7296150" cy="4171950"/>
          </a:xfrm>
          <a:prstGeom prst="rect">
            <a:avLst/>
          </a:prstGeom>
          <a:noFill/>
          <a:ln w="9525" algn="ctr">
            <a:noFill/>
            <a:miter lim="800000"/>
            <a:headEnd/>
            <a:tailEnd/>
          </a:ln>
          <a:effectLst/>
        </p:spPr>
      </p:pic>
      <p:pic>
        <p:nvPicPr>
          <p:cNvPr id="412675" name="Picture 3"/>
          <p:cNvPicPr>
            <a:picLocks noChangeAspect="1" noChangeArrowheads="1"/>
          </p:cNvPicPr>
          <p:nvPr/>
        </p:nvPicPr>
        <p:blipFill>
          <a:blip r:embed="rId4" cstate="print"/>
          <a:srcRect/>
          <a:stretch>
            <a:fillRect/>
          </a:stretch>
        </p:blipFill>
        <p:spPr bwMode="auto">
          <a:xfrm>
            <a:off x="6732588" y="1341438"/>
            <a:ext cx="390525" cy="361950"/>
          </a:xfrm>
          <a:prstGeom prst="rect">
            <a:avLst/>
          </a:prstGeom>
          <a:noFill/>
          <a:ln w="9525" algn="ctr">
            <a:noFill/>
            <a:miter lim="800000"/>
            <a:headEnd/>
            <a:tailEnd/>
          </a:ln>
          <a:effectLst/>
        </p:spPr>
      </p:pic>
      <p:pic>
        <p:nvPicPr>
          <p:cNvPr id="412676" name="Picture 4"/>
          <p:cNvPicPr>
            <a:picLocks noChangeAspect="1" noChangeArrowheads="1"/>
          </p:cNvPicPr>
          <p:nvPr/>
        </p:nvPicPr>
        <p:blipFill>
          <a:blip r:embed="rId5" cstate="print"/>
          <a:srcRect/>
          <a:stretch>
            <a:fillRect/>
          </a:stretch>
        </p:blipFill>
        <p:spPr bwMode="auto">
          <a:xfrm>
            <a:off x="4356100" y="1844675"/>
            <a:ext cx="2419350" cy="390525"/>
          </a:xfrm>
          <a:prstGeom prst="rect">
            <a:avLst/>
          </a:prstGeom>
          <a:noFill/>
          <a:ln w="9525" algn="ctr">
            <a:noFill/>
            <a:miter lim="800000"/>
            <a:headEnd/>
            <a:tailEnd/>
          </a:ln>
          <a:effectLst/>
        </p:spPr>
      </p:pic>
      <p:pic>
        <p:nvPicPr>
          <p:cNvPr id="412677" name="Picture 5"/>
          <p:cNvPicPr>
            <a:picLocks noChangeAspect="1" noChangeArrowheads="1"/>
          </p:cNvPicPr>
          <p:nvPr/>
        </p:nvPicPr>
        <p:blipFill>
          <a:blip r:embed="rId6" cstate="print"/>
          <a:srcRect/>
          <a:stretch>
            <a:fillRect/>
          </a:stretch>
        </p:blipFill>
        <p:spPr bwMode="auto">
          <a:xfrm>
            <a:off x="5867400" y="2420938"/>
            <a:ext cx="361950" cy="333375"/>
          </a:xfrm>
          <a:prstGeom prst="rect">
            <a:avLst/>
          </a:prstGeom>
          <a:noFill/>
          <a:ln w="9525" algn="ctr">
            <a:noFill/>
            <a:miter lim="800000"/>
            <a:headEnd/>
            <a:tailEnd/>
          </a:ln>
          <a:effectLst/>
        </p:spPr>
      </p:pic>
      <p:pic>
        <p:nvPicPr>
          <p:cNvPr id="412678" name="Picture 6"/>
          <p:cNvPicPr>
            <a:picLocks noChangeAspect="1" noChangeArrowheads="1"/>
          </p:cNvPicPr>
          <p:nvPr/>
        </p:nvPicPr>
        <p:blipFill>
          <a:blip r:embed="rId7" cstate="print"/>
          <a:srcRect/>
          <a:stretch>
            <a:fillRect/>
          </a:stretch>
        </p:blipFill>
        <p:spPr bwMode="auto">
          <a:xfrm>
            <a:off x="6011863" y="3933825"/>
            <a:ext cx="771525" cy="361950"/>
          </a:xfrm>
          <a:prstGeom prst="rect">
            <a:avLst/>
          </a:prstGeom>
          <a:noFill/>
          <a:ln w="9525" algn="ctr">
            <a:noFill/>
            <a:miter lim="800000"/>
            <a:headEnd/>
            <a:tailEnd/>
          </a:ln>
          <a:effectLst/>
        </p:spPr>
      </p:pic>
      <p:pic>
        <p:nvPicPr>
          <p:cNvPr id="412679" name="Picture 7"/>
          <p:cNvPicPr>
            <a:picLocks noChangeAspect="1" noChangeArrowheads="1"/>
          </p:cNvPicPr>
          <p:nvPr/>
        </p:nvPicPr>
        <p:blipFill>
          <a:blip r:embed="rId8" cstate="print"/>
          <a:srcRect/>
          <a:stretch>
            <a:fillRect/>
          </a:stretch>
        </p:blipFill>
        <p:spPr bwMode="auto">
          <a:xfrm>
            <a:off x="4787900" y="5013325"/>
            <a:ext cx="2047875" cy="361950"/>
          </a:xfrm>
          <a:prstGeom prst="rect">
            <a:avLst/>
          </a:prstGeom>
          <a:noFill/>
          <a:ln w="9525" algn="ctr">
            <a:noFill/>
            <a:miter lim="800000"/>
            <a:headEnd/>
            <a:tailEnd/>
          </a:ln>
          <a:effectLst/>
        </p:spPr>
      </p:pic>
    </p:spTree>
    <p:extLst>
      <p:ext uri="{BB962C8B-B14F-4D97-AF65-F5344CB8AC3E}">
        <p14:creationId xmlns:p14="http://schemas.microsoft.com/office/powerpoint/2010/main" val="843765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2675"/>
                                        </p:tgtEl>
                                        <p:attrNameLst>
                                          <p:attrName>style.visibility</p:attrName>
                                        </p:attrNameLst>
                                      </p:cBhvr>
                                      <p:to>
                                        <p:strVal val="visible"/>
                                      </p:to>
                                    </p:set>
                                    <p:animEffect transition="in" filter="blinds(horizontal)">
                                      <p:cBhvr>
                                        <p:cTn id="7" dur="500"/>
                                        <p:tgtEl>
                                          <p:spTgt spid="4126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2676"/>
                                        </p:tgtEl>
                                        <p:attrNameLst>
                                          <p:attrName>style.visibility</p:attrName>
                                        </p:attrNameLst>
                                      </p:cBhvr>
                                      <p:to>
                                        <p:strVal val="visible"/>
                                      </p:to>
                                    </p:set>
                                    <p:animEffect transition="in" filter="blinds(horizontal)">
                                      <p:cBhvr>
                                        <p:cTn id="12" dur="500"/>
                                        <p:tgtEl>
                                          <p:spTgt spid="4126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2677"/>
                                        </p:tgtEl>
                                        <p:attrNameLst>
                                          <p:attrName>style.visibility</p:attrName>
                                        </p:attrNameLst>
                                      </p:cBhvr>
                                      <p:to>
                                        <p:strVal val="visible"/>
                                      </p:to>
                                    </p:set>
                                    <p:animEffect transition="in" filter="blinds(horizontal)">
                                      <p:cBhvr>
                                        <p:cTn id="17" dur="500"/>
                                        <p:tgtEl>
                                          <p:spTgt spid="4126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12678"/>
                                        </p:tgtEl>
                                        <p:attrNameLst>
                                          <p:attrName>style.visibility</p:attrName>
                                        </p:attrNameLst>
                                      </p:cBhvr>
                                      <p:to>
                                        <p:strVal val="visible"/>
                                      </p:to>
                                    </p:set>
                                    <p:animEffect transition="in" filter="blinds(horizontal)">
                                      <p:cBhvr>
                                        <p:cTn id="22" dur="500"/>
                                        <p:tgtEl>
                                          <p:spTgt spid="4126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12679"/>
                                        </p:tgtEl>
                                        <p:attrNameLst>
                                          <p:attrName>style.visibility</p:attrName>
                                        </p:attrNameLst>
                                      </p:cBhvr>
                                      <p:to>
                                        <p:strVal val="visible"/>
                                      </p:to>
                                    </p:set>
                                    <p:animEffect transition="in" filter="blinds(horizontal)">
                                      <p:cBhvr>
                                        <p:cTn id="27" dur="500"/>
                                        <p:tgtEl>
                                          <p:spTgt spid="412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0" y="2514600"/>
            <a:ext cx="2743200" cy="769441"/>
          </a:xfrm>
          <a:prstGeom prst="rect">
            <a:avLst/>
          </a:prstGeom>
          <a:noFill/>
        </p:spPr>
        <p:txBody>
          <a:bodyPr wrap="square" rtlCol="0">
            <a:spAutoFit/>
          </a:bodyPr>
          <a:lstStyle/>
          <a:p>
            <a:r>
              <a:rPr lang="zh-CN" altLang="en-US" sz="4400" dirty="0" smtClean="0">
                <a:latin typeface="+mj-ea"/>
                <a:ea typeface="+mj-ea"/>
              </a:rPr>
              <a:t>谢    谢</a:t>
            </a:r>
            <a:endParaRPr lang="zh-CN" altLang="en-US" sz="4400" dirty="0">
              <a:latin typeface="+mj-ea"/>
              <a:ea typeface="+mj-ea"/>
            </a:endParaRPr>
          </a:p>
        </p:txBody>
      </p:sp>
    </p:spTree>
    <p:extLst>
      <p:ext uri="{BB962C8B-B14F-4D97-AF65-F5344CB8AC3E}">
        <p14:creationId xmlns:p14="http://schemas.microsoft.com/office/powerpoint/2010/main" val="101595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矩形 1"/>
          <p:cNvSpPr>
            <a:spLocks noChangeArrowheads="1"/>
          </p:cNvSpPr>
          <p:nvPr/>
        </p:nvSpPr>
        <p:spPr bwMode="auto">
          <a:xfrm>
            <a:off x="914400" y="1524000"/>
            <a:ext cx="7543800" cy="3540125"/>
          </a:xfrm>
          <a:prstGeom prst="rect">
            <a:avLst/>
          </a:prstGeom>
          <a:noFill/>
          <a:ln w="9525">
            <a:noFill/>
            <a:miter lim="800000"/>
            <a:headEnd/>
            <a:tailEnd/>
          </a:ln>
        </p:spPr>
        <p:txBody>
          <a:bodyPr>
            <a:spAutoFit/>
          </a:bodyPr>
          <a:lstStyle/>
          <a:p>
            <a:pPr algn="just" eaLnBrk="1" hangingPunct="1"/>
            <a:r>
              <a:rPr lang="zh-CN" altLang="en-US" sz="2800" dirty="0">
                <a:latin typeface="Times New Roman" pitchFamily="18" charset="0"/>
              </a:rPr>
              <a:t>        例</a:t>
            </a:r>
            <a:r>
              <a:rPr lang="en-US" altLang="zh-CN" sz="2800" dirty="0" smtClean="0">
                <a:latin typeface="Times New Roman" pitchFamily="18" charset="0"/>
              </a:rPr>
              <a:t>1</a:t>
            </a:r>
            <a:r>
              <a:rPr lang="zh-CN" altLang="en-US" sz="2800" dirty="0" smtClean="0">
                <a:latin typeface="Times New Roman" pitchFamily="18" charset="0"/>
              </a:rPr>
              <a:t>、小</a:t>
            </a:r>
            <a:r>
              <a:rPr lang="zh-CN" altLang="en-US" sz="2800" dirty="0">
                <a:latin typeface="Times New Roman" pitchFamily="18" charset="0"/>
              </a:rPr>
              <a:t>丽同学在蹦床上运动，她从高处落下后又被弹起的过程中，下列说法正确的是（  ）</a:t>
            </a:r>
            <a:endParaRPr lang="en-US" altLang="zh-CN" sz="2800" dirty="0">
              <a:latin typeface="Times New Roman" pitchFamily="18" charset="0"/>
            </a:endParaRPr>
          </a:p>
          <a:p>
            <a:pPr algn="just" eaLnBrk="1" hangingPunct="1"/>
            <a:r>
              <a:rPr lang="en-US" altLang="zh-CN" sz="2800" dirty="0">
                <a:latin typeface="Times New Roman" pitchFamily="18" charset="0"/>
              </a:rPr>
              <a:t>A.</a:t>
            </a:r>
            <a:r>
              <a:rPr lang="zh-CN" altLang="en-US" sz="2800" dirty="0">
                <a:latin typeface="Times New Roman" pitchFamily="18" charset="0"/>
              </a:rPr>
              <a:t>蹦床形变最大时，小丽的重力势能最小</a:t>
            </a:r>
            <a:endParaRPr lang="en-US" altLang="zh-CN" sz="2800" dirty="0">
              <a:latin typeface="Times New Roman" pitchFamily="18" charset="0"/>
            </a:endParaRPr>
          </a:p>
          <a:p>
            <a:pPr algn="just" eaLnBrk="1" hangingPunct="1"/>
            <a:r>
              <a:rPr lang="en-US" altLang="zh-CN" sz="2800" dirty="0">
                <a:latin typeface="Times New Roman" pitchFamily="18" charset="0"/>
              </a:rPr>
              <a:t>B.</a:t>
            </a:r>
            <a:r>
              <a:rPr lang="zh-CN" altLang="en-US" sz="2800" dirty="0">
                <a:latin typeface="Times New Roman" pitchFamily="18" charset="0"/>
              </a:rPr>
              <a:t>蹦床形变最大时，蹦床的弹性势能最小</a:t>
            </a:r>
            <a:endParaRPr lang="en-US" altLang="zh-CN" sz="2800" dirty="0">
              <a:latin typeface="Times New Roman" pitchFamily="18" charset="0"/>
            </a:endParaRPr>
          </a:p>
          <a:p>
            <a:pPr algn="just" eaLnBrk="1" hangingPunct="1"/>
            <a:r>
              <a:rPr lang="en-US" altLang="zh-CN" sz="2800" dirty="0">
                <a:latin typeface="Times New Roman" pitchFamily="18" charset="0"/>
              </a:rPr>
              <a:t>C.</a:t>
            </a:r>
            <a:r>
              <a:rPr lang="zh-CN" altLang="en-US" sz="2800" dirty="0">
                <a:latin typeface="Times New Roman" pitchFamily="18" charset="0"/>
              </a:rPr>
              <a:t>小丽从最高点下落过程中，她的动能和重力势能均不断增加</a:t>
            </a:r>
          </a:p>
          <a:p>
            <a:pPr algn="just" eaLnBrk="1" hangingPunct="1"/>
            <a:r>
              <a:rPr lang="en-US" altLang="zh-CN" sz="2800" dirty="0">
                <a:latin typeface="Times New Roman" pitchFamily="18" charset="0"/>
              </a:rPr>
              <a:t>D.</a:t>
            </a:r>
            <a:r>
              <a:rPr lang="zh-CN" altLang="en-US" sz="2800" dirty="0">
                <a:latin typeface="Times New Roman" pitchFamily="18" charset="0"/>
              </a:rPr>
              <a:t>小丽被弹起后上升过程中，重力势能转化为动能</a:t>
            </a:r>
          </a:p>
        </p:txBody>
      </p:sp>
      <p:sp>
        <p:nvSpPr>
          <p:cNvPr id="4" name="矩形 3"/>
          <p:cNvSpPr/>
          <p:nvPr/>
        </p:nvSpPr>
        <p:spPr>
          <a:xfrm>
            <a:off x="2362200" y="533400"/>
            <a:ext cx="4358887" cy="923330"/>
          </a:xfrm>
          <a:prstGeom prst="rect">
            <a:avLst/>
          </a:prstGeom>
          <a:noFill/>
        </p:spPr>
        <p:txBody>
          <a:bodyPr wrap="none" lIns="91440" tIns="45720" rIns="91440" bIns="45720">
            <a:spAutoFit/>
          </a:bodyPr>
          <a:lstStyle/>
          <a:p>
            <a:pPr algn="ctr"/>
            <a:r>
              <a:rPr lang="zh-CN" alt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核心考点聚焦</a:t>
            </a:r>
            <a:endPar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619873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矩形 1"/>
          <p:cNvSpPr>
            <a:spLocks noChangeArrowheads="1"/>
          </p:cNvSpPr>
          <p:nvPr/>
        </p:nvSpPr>
        <p:spPr bwMode="auto">
          <a:xfrm>
            <a:off x="1066800" y="762000"/>
            <a:ext cx="6781800" cy="4400550"/>
          </a:xfrm>
          <a:prstGeom prst="rect">
            <a:avLst/>
          </a:prstGeom>
          <a:noFill/>
          <a:ln w="9525">
            <a:noFill/>
            <a:miter lim="800000"/>
            <a:headEnd/>
            <a:tailEnd/>
          </a:ln>
        </p:spPr>
        <p:txBody>
          <a:bodyPr>
            <a:spAutoFit/>
          </a:bodyPr>
          <a:lstStyle/>
          <a:p>
            <a:pPr algn="just" eaLnBrk="1" hangingPunct="1"/>
            <a:r>
              <a:rPr lang="en-US" altLang="zh-CN" sz="2800">
                <a:latin typeface="Times New Roman" pitchFamily="18" charset="0"/>
              </a:rPr>
              <a:t>【</a:t>
            </a:r>
            <a:r>
              <a:rPr lang="zh-CN" altLang="en-US" sz="2800">
                <a:latin typeface="Times New Roman" pitchFamily="18" charset="0"/>
              </a:rPr>
              <a:t>解析</a:t>
            </a:r>
            <a:r>
              <a:rPr lang="en-US" altLang="zh-CN" sz="2800">
                <a:latin typeface="Times New Roman" pitchFamily="18" charset="0"/>
              </a:rPr>
              <a:t>】</a:t>
            </a:r>
            <a:r>
              <a:rPr lang="zh-CN" altLang="en-US" sz="2800">
                <a:latin typeface="Times New Roman" pitchFamily="18" charset="0"/>
              </a:rPr>
              <a:t>小丽降低到最低点时，蹦床形变最大，小丽的重力势能最小，故</a:t>
            </a:r>
            <a:r>
              <a:rPr lang="en-US" altLang="zh-CN" sz="2800">
                <a:latin typeface="Times New Roman" pitchFamily="18" charset="0"/>
              </a:rPr>
              <a:t>A</a:t>
            </a:r>
            <a:r>
              <a:rPr lang="zh-CN" altLang="en-US" sz="2800">
                <a:latin typeface="Times New Roman" pitchFamily="18" charset="0"/>
              </a:rPr>
              <a:t>正确；在弹性限度内，弹性形变越大，物体具有的弹性势能越大，所以蹦床形变最大时，蹦床的弹性势能最大，故</a:t>
            </a:r>
            <a:r>
              <a:rPr lang="en-US" altLang="zh-CN" sz="2800">
                <a:latin typeface="Times New Roman" pitchFamily="18" charset="0"/>
              </a:rPr>
              <a:t>B</a:t>
            </a:r>
            <a:r>
              <a:rPr lang="zh-CN" altLang="en-US" sz="2800">
                <a:latin typeface="Times New Roman" pitchFamily="18" charset="0"/>
              </a:rPr>
              <a:t>错误；小丽从最高点下落过程中，重力势能不断减小，故</a:t>
            </a:r>
            <a:r>
              <a:rPr lang="en-US" altLang="zh-CN" sz="2800">
                <a:latin typeface="Times New Roman" pitchFamily="18" charset="0"/>
              </a:rPr>
              <a:t>C</a:t>
            </a:r>
            <a:r>
              <a:rPr lang="zh-CN" altLang="en-US" sz="2800">
                <a:latin typeface="Times New Roman" pitchFamily="18" charset="0"/>
              </a:rPr>
              <a:t>错误；小丽被弹起后上升过程中，其质量不变，速度变小，高度增加，动能转化为重力势能，故</a:t>
            </a:r>
            <a:r>
              <a:rPr lang="en-US" altLang="zh-CN" sz="2800">
                <a:latin typeface="Times New Roman" pitchFamily="18" charset="0"/>
              </a:rPr>
              <a:t>D</a:t>
            </a:r>
            <a:r>
              <a:rPr lang="zh-CN" altLang="en-US" sz="2800">
                <a:latin typeface="Times New Roman" pitchFamily="18" charset="0"/>
              </a:rPr>
              <a:t>错误。</a:t>
            </a:r>
          </a:p>
          <a:p>
            <a:pPr algn="just" eaLnBrk="1" hangingPunct="1"/>
            <a:r>
              <a:rPr lang="en-US" altLang="zh-CN" sz="2800">
                <a:latin typeface="Times New Roman" pitchFamily="18" charset="0"/>
              </a:rPr>
              <a:t>【</a:t>
            </a:r>
            <a:r>
              <a:rPr lang="zh-CN" altLang="en-US" sz="2800">
                <a:latin typeface="Times New Roman" pitchFamily="18" charset="0"/>
              </a:rPr>
              <a:t>答案</a:t>
            </a:r>
            <a:r>
              <a:rPr lang="en-US" altLang="zh-CN" sz="2800">
                <a:latin typeface="Times New Roman" pitchFamily="18" charset="0"/>
              </a:rPr>
              <a:t>】A</a:t>
            </a:r>
            <a:endParaRPr lang="zh-CN" altLang="en-US" sz="2800"/>
          </a:p>
        </p:txBody>
      </p:sp>
    </p:spTree>
    <p:extLst>
      <p:ext uri="{BB962C8B-B14F-4D97-AF65-F5344CB8AC3E}">
        <p14:creationId xmlns:p14="http://schemas.microsoft.com/office/powerpoint/2010/main" val="753091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矩形 1"/>
          <p:cNvSpPr>
            <a:spLocks noChangeArrowheads="1"/>
          </p:cNvSpPr>
          <p:nvPr/>
        </p:nvSpPr>
        <p:spPr bwMode="auto">
          <a:xfrm>
            <a:off x="1295400" y="1981200"/>
            <a:ext cx="6934200" cy="2246313"/>
          </a:xfrm>
          <a:prstGeom prst="rect">
            <a:avLst/>
          </a:prstGeom>
          <a:noFill/>
          <a:ln w="9525">
            <a:noFill/>
            <a:miter lim="800000"/>
            <a:headEnd/>
            <a:tailEnd/>
          </a:ln>
        </p:spPr>
        <p:txBody>
          <a:bodyPr>
            <a:spAutoFit/>
          </a:bodyPr>
          <a:lstStyle/>
          <a:p>
            <a:pPr eaLnBrk="1" hangingPunct="1"/>
            <a:r>
              <a:rPr lang="zh-CN" altLang="en-US" sz="2800" dirty="0">
                <a:latin typeface="Times New Roman" pitchFamily="18" charset="0"/>
              </a:rPr>
              <a:t>       </a:t>
            </a:r>
            <a:r>
              <a:rPr lang="zh-CN" altLang="en-US" sz="2800" dirty="0" smtClean="0">
                <a:latin typeface="Times New Roman" pitchFamily="18" charset="0"/>
              </a:rPr>
              <a:t> 例</a:t>
            </a:r>
            <a:r>
              <a:rPr lang="en-US" altLang="zh-CN" sz="2800" dirty="0" smtClean="0">
                <a:latin typeface="Times New Roman" pitchFamily="18" charset="0"/>
              </a:rPr>
              <a:t>2</a:t>
            </a:r>
            <a:r>
              <a:rPr lang="zh-CN" altLang="en-US" sz="2800" dirty="0" smtClean="0">
                <a:latin typeface="Times New Roman" pitchFamily="18" charset="0"/>
              </a:rPr>
              <a:t>、长江三峡</a:t>
            </a:r>
            <a:r>
              <a:rPr lang="zh-CN" altLang="en-US" sz="2800" dirty="0">
                <a:latin typeface="Times New Roman" pitchFamily="18" charset="0"/>
              </a:rPr>
              <a:t>大坝建成后，提高了上游水位，从而提高了水的</a:t>
            </a:r>
            <a:r>
              <a:rPr lang="en-US" altLang="zh-CN" sz="2800" dirty="0">
                <a:latin typeface="Times New Roman" pitchFamily="18" charset="0"/>
              </a:rPr>
              <a:t>_______</a:t>
            </a:r>
            <a:r>
              <a:rPr lang="zh-CN" altLang="en-US" sz="2800" dirty="0">
                <a:latin typeface="Times New Roman" pitchFamily="18" charset="0"/>
              </a:rPr>
              <a:t>能，这些能量可以用来发电，发出电量的多少不但和水位的高低有关，还和水库中蓄水的</a:t>
            </a:r>
            <a:r>
              <a:rPr lang="en-US" altLang="zh-CN" sz="2800" dirty="0">
                <a:latin typeface="Times New Roman" pitchFamily="18" charset="0"/>
              </a:rPr>
              <a:t>_______</a:t>
            </a:r>
            <a:r>
              <a:rPr lang="zh-CN" altLang="en-US" sz="2800" dirty="0">
                <a:latin typeface="Times New Roman" pitchFamily="18" charset="0"/>
              </a:rPr>
              <a:t>有关。</a:t>
            </a:r>
          </a:p>
        </p:txBody>
      </p:sp>
    </p:spTree>
    <p:extLst>
      <p:ext uri="{BB962C8B-B14F-4D97-AF65-F5344CB8AC3E}">
        <p14:creationId xmlns:p14="http://schemas.microsoft.com/office/powerpoint/2010/main" val="3010842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矩形 1"/>
          <p:cNvSpPr>
            <a:spLocks noChangeArrowheads="1"/>
          </p:cNvSpPr>
          <p:nvPr/>
        </p:nvSpPr>
        <p:spPr bwMode="auto">
          <a:xfrm>
            <a:off x="1295400" y="1905000"/>
            <a:ext cx="6781800" cy="3108325"/>
          </a:xfrm>
          <a:prstGeom prst="rect">
            <a:avLst/>
          </a:prstGeom>
          <a:noFill/>
          <a:ln w="9525">
            <a:noFill/>
            <a:miter lim="800000"/>
            <a:headEnd/>
            <a:tailEnd/>
          </a:ln>
        </p:spPr>
        <p:txBody>
          <a:bodyPr>
            <a:spAutoFit/>
          </a:bodyPr>
          <a:lstStyle/>
          <a:p>
            <a:pPr algn="just" eaLnBrk="1" hangingPunct="1"/>
            <a:r>
              <a:rPr lang="en-US" altLang="zh-CN" sz="2800">
                <a:latin typeface="Times New Roman" pitchFamily="18" charset="0"/>
              </a:rPr>
              <a:t>【</a:t>
            </a:r>
            <a:r>
              <a:rPr lang="zh-CN" altLang="en-US" sz="2800">
                <a:latin typeface="Times New Roman" pitchFamily="18" charset="0"/>
              </a:rPr>
              <a:t>解析</a:t>
            </a:r>
            <a:r>
              <a:rPr lang="en-US" altLang="zh-CN" sz="2800">
                <a:latin typeface="Times New Roman" pitchFamily="18" charset="0"/>
              </a:rPr>
              <a:t>】</a:t>
            </a:r>
            <a:r>
              <a:rPr lang="zh-CN" altLang="en-US" sz="2800">
                <a:latin typeface="Times New Roman" pitchFamily="18" charset="0"/>
              </a:rPr>
              <a:t>重力势能大小的影响因素：质量、高度。质量越大，高度越高，重力势能越大。修拦河大坝是为了提高上游水位，水的质量不变，高度增大，重力势能增大；发出电量的多少不但和水位的高低有关，还和水库中蓄水的质量有关。</a:t>
            </a:r>
          </a:p>
          <a:p>
            <a:pPr algn="just" eaLnBrk="1" hangingPunct="1"/>
            <a:r>
              <a:rPr lang="en-US" altLang="zh-CN" sz="2800">
                <a:latin typeface="Times New Roman" pitchFamily="18" charset="0"/>
              </a:rPr>
              <a:t>【</a:t>
            </a:r>
            <a:r>
              <a:rPr lang="zh-CN" altLang="en-US" sz="2800">
                <a:latin typeface="Times New Roman" pitchFamily="18" charset="0"/>
              </a:rPr>
              <a:t>答案</a:t>
            </a:r>
            <a:r>
              <a:rPr lang="en-US" altLang="zh-CN" sz="2800">
                <a:latin typeface="Times New Roman" pitchFamily="18" charset="0"/>
              </a:rPr>
              <a:t>】</a:t>
            </a:r>
            <a:r>
              <a:rPr lang="zh-CN" altLang="en-US" sz="2800">
                <a:latin typeface="Times New Roman" pitchFamily="18" charset="0"/>
              </a:rPr>
              <a:t>重力势质量</a:t>
            </a:r>
          </a:p>
        </p:txBody>
      </p:sp>
    </p:spTree>
    <p:extLst>
      <p:ext uri="{BB962C8B-B14F-4D97-AF65-F5344CB8AC3E}">
        <p14:creationId xmlns:p14="http://schemas.microsoft.com/office/powerpoint/2010/main" val="3192801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3" cstate="print"/>
          <a:srcRect/>
          <a:stretch>
            <a:fillRect/>
          </a:stretch>
        </p:blipFill>
        <p:spPr bwMode="auto">
          <a:xfrm>
            <a:off x="1763713" y="2133600"/>
            <a:ext cx="6264275" cy="3305175"/>
          </a:xfrm>
          <a:prstGeom prst="rect">
            <a:avLst/>
          </a:prstGeom>
          <a:noFill/>
          <a:ln w="9525" algn="ctr">
            <a:noFill/>
            <a:miter lim="800000"/>
            <a:headEnd/>
            <a:tailEnd/>
          </a:ln>
          <a:effectLst/>
        </p:spPr>
      </p:pic>
      <p:sp>
        <p:nvSpPr>
          <p:cNvPr id="9219" name="矩形 1"/>
          <p:cNvSpPr>
            <a:spLocks noChangeArrowheads="1"/>
          </p:cNvSpPr>
          <p:nvPr/>
        </p:nvSpPr>
        <p:spPr bwMode="auto">
          <a:xfrm>
            <a:off x="1182688" y="865188"/>
            <a:ext cx="7227887" cy="954087"/>
          </a:xfrm>
          <a:prstGeom prst="rect">
            <a:avLst/>
          </a:prstGeom>
          <a:noFill/>
          <a:ln w="9525">
            <a:noFill/>
            <a:miter lim="800000"/>
            <a:headEnd/>
            <a:tailEnd/>
          </a:ln>
        </p:spPr>
        <p:txBody>
          <a:bodyPr>
            <a:spAutoFit/>
          </a:bodyPr>
          <a:lstStyle/>
          <a:p>
            <a:pPr eaLnBrk="1" hangingPunct="1"/>
            <a:r>
              <a:rPr lang="zh-CN" altLang="en-US" sz="2800" dirty="0">
                <a:latin typeface="Times New Roman" pitchFamily="18" charset="0"/>
              </a:rPr>
              <a:t>例</a:t>
            </a:r>
            <a:r>
              <a:rPr lang="en-US" altLang="zh-CN" sz="2800" dirty="0" smtClean="0">
                <a:latin typeface="Times New Roman" pitchFamily="18" charset="0"/>
              </a:rPr>
              <a:t>3</a:t>
            </a:r>
            <a:r>
              <a:rPr lang="zh-CN" altLang="en-US" sz="2800" dirty="0" smtClean="0">
                <a:latin typeface="Times New Roman" pitchFamily="18" charset="0"/>
              </a:rPr>
              <a:t>、某</a:t>
            </a:r>
            <a:r>
              <a:rPr lang="zh-CN" altLang="en-US" sz="2800" dirty="0">
                <a:latin typeface="Times New Roman" pitchFamily="18" charset="0"/>
              </a:rPr>
              <a:t>物理兴趣小组在探究影响动能、势能的因素时，做了如下实验：</a:t>
            </a:r>
            <a:endParaRPr lang="zh-CN" altLang="en-US" sz="2800" dirty="0"/>
          </a:p>
        </p:txBody>
      </p:sp>
    </p:spTree>
    <p:extLst>
      <p:ext uri="{BB962C8B-B14F-4D97-AF65-F5344CB8AC3E}">
        <p14:creationId xmlns:p14="http://schemas.microsoft.com/office/powerpoint/2010/main" val="2960375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304800" y="1752600"/>
            <a:ext cx="8839200" cy="3046988"/>
          </a:xfrm>
          <a:prstGeom prst="rect">
            <a:avLst/>
          </a:prstGeom>
        </p:spPr>
        <p:txBody>
          <a:bodyPr wrap="square">
            <a:spAutoFit/>
          </a:bodyPr>
          <a:lstStyle/>
          <a:p>
            <a:r>
              <a:rPr lang="en-US" altLang="zh-CN" sz="2400" dirty="0" smtClean="0"/>
              <a:t>        A</a:t>
            </a:r>
            <a:r>
              <a:rPr lang="zh-CN" altLang="en-US" sz="2400" dirty="0"/>
              <a:t>组同学利用如图</a:t>
            </a:r>
            <a:r>
              <a:rPr lang="en-US" altLang="zh-CN" sz="2400" dirty="0"/>
              <a:t>12-1</a:t>
            </a:r>
            <a:r>
              <a:rPr lang="zh-CN" altLang="en-US" sz="2400" dirty="0"/>
              <a:t>甲所示装置“探究影响动能大小的因素”实验，用两根细绳将小球悬挂起来，拉起小球，当细绳与竖直方向</a:t>
            </a:r>
            <a:r>
              <a:rPr lang="zh-CN" altLang="en-US" sz="2400" dirty="0" smtClean="0"/>
              <a:t>成</a:t>
            </a:r>
            <a:r>
              <a:rPr lang="el-GR" altLang="zh-CN" sz="2400" dirty="0" smtClean="0"/>
              <a:t>θ</a:t>
            </a:r>
            <a:r>
              <a:rPr lang="zh-CN" altLang="en-US" sz="2400" dirty="0" smtClean="0"/>
              <a:t>角</a:t>
            </a:r>
            <a:r>
              <a:rPr lang="zh-CN" altLang="en-US" sz="2400" dirty="0"/>
              <a:t>后松手，小球撞击水平木板上的木块，记下木块移动的距离</a:t>
            </a:r>
            <a:r>
              <a:rPr lang="en-US" altLang="zh-CN" sz="2400" dirty="0"/>
              <a:t>s</a:t>
            </a:r>
            <a:r>
              <a:rPr lang="zh-CN" altLang="en-US" sz="2400" dirty="0"/>
              <a:t>。改变</a:t>
            </a:r>
            <a:r>
              <a:rPr lang="zh-CN" altLang="en-US" sz="2400" dirty="0" smtClean="0"/>
              <a:t>角度</a:t>
            </a:r>
            <a:r>
              <a:rPr lang="el-GR" altLang="zh-CN" sz="2400" dirty="0" smtClean="0"/>
              <a:t>θ</a:t>
            </a:r>
            <a:r>
              <a:rPr lang="zh-CN" altLang="en-US" sz="2400" dirty="0" smtClean="0"/>
              <a:t>的</a:t>
            </a:r>
            <a:r>
              <a:rPr lang="zh-CN" altLang="en-US" sz="2400" dirty="0"/>
              <a:t>大小，重复实验。</a:t>
            </a:r>
          </a:p>
          <a:p>
            <a:r>
              <a:rPr lang="zh-CN" altLang="en-US" sz="2400" dirty="0"/>
              <a:t>（</a:t>
            </a:r>
            <a:r>
              <a:rPr lang="en-US" altLang="zh-CN" sz="2400" dirty="0"/>
              <a:t>1</a:t>
            </a:r>
            <a:r>
              <a:rPr lang="zh-CN" altLang="en-US" sz="2400" dirty="0"/>
              <a:t>）利用如图</a:t>
            </a:r>
            <a:r>
              <a:rPr lang="en-US" altLang="zh-CN" sz="2400" dirty="0"/>
              <a:t>12-1</a:t>
            </a:r>
            <a:r>
              <a:rPr lang="zh-CN" altLang="en-US" sz="2400" dirty="0"/>
              <a:t>甲所示的两根细绳悬挂小球，而不用一根细绳，其好处</a:t>
            </a:r>
            <a:r>
              <a:rPr lang="zh-CN" altLang="en-US" sz="2400" dirty="0" smtClean="0"/>
              <a:t>是</a:t>
            </a:r>
            <a:r>
              <a:rPr lang="en-US" altLang="zh-CN" sz="2400" dirty="0" smtClean="0"/>
              <a:t>_______</a:t>
            </a:r>
            <a:r>
              <a:rPr lang="zh-CN" altLang="en-US" sz="2400" dirty="0" smtClean="0"/>
              <a:t>。</a:t>
            </a:r>
            <a:endParaRPr lang="zh-CN" altLang="en-US" sz="2400" dirty="0"/>
          </a:p>
          <a:p>
            <a:r>
              <a:rPr lang="zh-CN" altLang="en-US" sz="2400" dirty="0"/>
              <a:t>（</a:t>
            </a:r>
            <a:r>
              <a:rPr lang="en-US" altLang="zh-CN" sz="2400" dirty="0"/>
              <a:t>2</a:t>
            </a:r>
            <a:r>
              <a:rPr lang="zh-CN" altLang="en-US" sz="2400" dirty="0"/>
              <a:t>）本实验探究的是物体的动能大小</a:t>
            </a:r>
            <a:r>
              <a:rPr lang="zh-CN" altLang="en-US" sz="2400" dirty="0" smtClean="0"/>
              <a:t>与</a:t>
            </a:r>
            <a:r>
              <a:rPr lang="en-US" altLang="zh-CN" sz="2400" dirty="0" smtClean="0"/>
              <a:t>______</a:t>
            </a:r>
            <a:r>
              <a:rPr lang="zh-CN" altLang="en-US" sz="2400" dirty="0" smtClean="0"/>
              <a:t>的</a:t>
            </a:r>
            <a:r>
              <a:rPr lang="zh-CN" altLang="en-US" sz="2400" dirty="0"/>
              <a:t>关系。</a:t>
            </a:r>
          </a:p>
          <a:p>
            <a:r>
              <a:rPr lang="zh-CN" altLang="en-US" sz="2400" dirty="0"/>
              <a:t>（</a:t>
            </a:r>
            <a:r>
              <a:rPr lang="en-US" altLang="zh-CN" sz="2400" dirty="0"/>
              <a:t>3</a:t>
            </a:r>
            <a:r>
              <a:rPr lang="zh-CN" altLang="en-US" sz="2400" dirty="0"/>
              <a:t>）利用上述实验，同时还可以</a:t>
            </a:r>
            <a:r>
              <a:rPr lang="zh-CN" altLang="en-US" sz="2400" dirty="0" smtClean="0"/>
              <a:t>探究</a:t>
            </a:r>
            <a:r>
              <a:rPr lang="en-US" altLang="zh-CN" sz="2400" dirty="0" smtClean="0"/>
              <a:t>_______</a:t>
            </a:r>
            <a:r>
              <a:rPr lang="zh-CN" altLang="en-US" sz="2400" dirty="0" smtClean="0"/>
              <a:t>。</a:t>
            </a:r>
            <a:endParaRPr lang="zh-CN" altLang="en-US" sz="2400" dirty="0"/>
          </a:p>
        </p:txBody>
      </p:sp>
    </p:spTree>
    <p:extLst>
      <p:ext uri="{BB962C8B-B14F-4D97-AF65-F5344CB8AC3E}">
        <p14:creationId xmlns:p14="http://schemas.microsoft.com/office/powerpoint/2010/main" val="817789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457200" y="304800"/>
            <a:ext cx="8305800" cy="3046988"/>
          </a:xfrm>
          <a:prstGeom prst="rect">
            <a:avLst/>
          </a:prstGeom>
        </p:spPr>
        <p:txBody>
          <a:bodyPr wrap="square">
            <a:spAutoFit/>
          </a:bodyPr>
          <a:lstStyle/>
          <a:p>
            <a:r>
              <a:rPr lang="en-US" altLang="zh-CN" sz="2400" dirty="0" smtClean="0">
                <a:latin typeface="楷体" pitchFamily="49" charset="-122"/>
                <a:ea typeface="楷体" pitchFamily="49" charset="-122"/>
              </a:rPr>
              <a:t>    B</a:t>
            </a:r>
            <a:r>
              <a:rPr lang="zh-CN" altLang="en-US" sz="2400" dirty="0">
                <a:latin typeface="楷体" pitchFamily="49" charset="-122"/>
                <a:ea typeface="楷体" pitchFamily="49" charset="-122"/>
              </a:rPr>
              <a:t>组同学探究弹性势能的大小与哪些因素有关</a:t>
            </a:r>
            <a:r>
              <a:rPr lang="zh-CN" altLang="en-US" sz="2400" dirty="0" smtClean="0">
                <a:latin typeface="楷体" pitchFamily="49" charset="-122"/>
                <a:ea typeface="楷体" pitchFamily="49" charset="-122"/>
              </a:rPr>
              <a:t>。利用</a:t>
            </a:r>
            <a:r>
              <a:rPr lang="zh-CN" altLang="en-US" sz="2400" dirty="0">
                <a:latin typeface="楷体" pitchFamily="49" charset="-122"/>
                <a:ea typeface="楷体" pitchFamily="49" charset="-122"/>
              </a:rPr>
              <a:t>一段弹簧、光滑轨道（不计摩擦）、物块</a:t>
            </a:r>
            <a:r>
              <a:rPr lang="en-US" altLang="zh-CN" sz="2400" dirty="0">
                <a:latin typeface="楷体" pitchFamily="49" charset="-122"/>
                <a:ea typeface="楷体" pitchFamily="49" charset="-122"/>
              </a:rPr>
              <a:t>A</a:t>
            </a:r>
            <a:r>
              <a:rPr lang="zh-CN" altLang="en-US" sz="2400" dirty="0">
                <a:latin typeface="楷体" pitchFamily="49" charset="-122"/>
                <a:ea typeface="楷体" pitchFamily="49" charset="-122"/>
              </a:rPr>
              <a:t>和</a:t>
            </a:r>
            <a:r>
              <a:rPr lang="en-US" altLang="zh-CN" sz="2400" dirty="0">
                <a:latin typeface="楷体" pitchFamily="49" charset="-122"/>
                <a:ea typeface="楷体" pitchFamily="49" charset="-122"/>
              </a:rPr>
              <a:t>B</a:t>
            </a:r>
            <a:r>
              <a:rPr lang="zh-CN" altLang="en-US" sz="2400" dirty="0">
                <a:latin typeface="楷体" pitchFamily="49" charset="-122"/>
                <a:ea typeface="楷体" pitchFamily="49" charset="-122"/>
              </a:rPr>
              <a:t>等器材进行实验。如图</a:t>
            </a:r>
            <a:r>
              <a:rPr lang="en-US" altLang="zh-CN" sz="2400" dirty="0">
                <a:latin typeface="楷体" pitchFamily="49" charset="-122"/>
                <a:ea typeface="楷体" pitchFamily="49" charset="-122"/>
              </a:rPr>
              <a:t>12-1</a:t>
            </a:r>
            <a:r>
              <a:rPr lang="zh-CN" altLang="en-US" sz="2400" dirty="0">
                <a:latin typeface="楷体" pitchFamily="49" charset="-122"/>
                <a:ea typeface="楷体" pitchFamily="49" charset="-122"/>
              </a:rPr>
              <a:t>乙所示，用物块将弹簧压缩到一定程度后释放，物块沿轨道向左滑行，最高可冲到光滑斜面虚线框处。</a:t>
            </a:r>
          </a:p>
          <a:p>
            <a:r>
              <a:rPr lang="zh-CN" altLang="en-US" sz="2400" dirty="0">
                <a:latin typeface="楷体" pitchFamily="49" charset="-122"/>
                <a:ea typeface="楷体" pitchFamily="49" charset="-122"/>
              </a:rPr>
              <a:t>（</a:t>
            </a:r>
            <a:r>
              <a:rPr lang="en-US" altLang="zh-CN" sz="2400" dirty="0">
                <a:latin typeface="楷体" pitchFamily="49" charset="-122"/>
                <a:ea typeface="楷体" pitchFamily="49" charset="-122"/>
              </a:rPr>
              <a:t>4</a:t>
            </a:r>
            <a:r>
              <a:rPr lang="zh-CN" altLang="en-US" sz="2400" dirty="0">
                <a:latin typeface="楷体" pitchFamily="49" charset="-122"/>
                <a:ea typeface="楷体" pitchFamily="49" charset="-122"/>
              </a:rPr>
              <a:t>）实验时可通过观察同一</a:t>
            </a:r>
            <a:r>
              <a:rPr lang="zh-CN" altLang="en-US" sz="2400" dirty="0" smtClean="0">
                <a:latin typeface="楷体" pitchFamily="49" charset="-122"/>
                <a:ea typeface="楷体" pitchFamily="49" charset="-122"/>
              </a:rPr>
              <a:t>滑块</a:t>
            </a:r>
            <a:r>
              <a:rPr lang="en-US" altLang="zh-CN" sz="2400" dirty="0" smtClean="0">
                <a:latin typeface="楷体" pitchFamily="49" charset="-122"/>
                <a:ea typeface="楷体" pitchFamily="49" charset="-122"/>
              </a:rPr>
              <a:t>_____</a:t>
            </a:r>
            <a:r>
              <a:rPr lang="zh-CN" altLang="en-US" sz="2400" dirty="0" smtClean="0">
                <a:latin typeface="楷体" pitchFamily="49" charset="-122"/>
                <a:ea typeface="楷体" pitchFamily="49" charset="-122"/>
              </a:rPr>
              <a:t>，</a:t>
            </a:r>
            <a:r>
              <a:rPr lang="zh-CN" altLang="en-US" sz="2400" dirty="0">
                <a:latin typeface="楷体" pitchFamily="49" charset="-122"/>
                <a:ea typeface="楷体" pitchFamily="49" charset="-122"/>
              </a:rPr>
              <a:t>来判断弹性势能的大小。</a:t>
            </a:r>
          </a:p>
          <a:p>
            <a:r>
              <a:rPr lang="zh-CN" altLang="en-US" sz="2400" dirty="0">
                <a:latin typeface="楷体" pitchFamily="49" charset="-122"/>
                <a:ea typeface="楷体" pitchFamily="49" charset="-122"/>
              </a:rPr>
              <a:t>（</a:t>
            </a:r>
            <a:r>
              <a:rPr lang="en-US" altLang="zh-CN" sz="2400" dirty="0">
                <a:latin typeface="楷体" pitchFamily="49" charset="-122"/>
                <a:ea typeface="楷体" pitchFamily="49" charset="-122"/>
              </a:rPr>
              <a:t>5</a:t>
            </a:r>
            <a:r>
              <a:rPr lang="zh-CN" altLang="en-US" sz="2400" dirty="0">
                <a:latin typeface="楷体" pitchFamily="49" charset="-122"/>
                <a:ea typeface="楷体" pitchFamily="49" charset="-122"/>
              </a:rPr>
              <a:t>）比较图（</a:t>
            </a:r>
            <a:r>
              <a:rPr lang="en-US" altLang="zh-CN" sz="2400" dirty="0">
                <a:latin typeface="楷体" pitchFamily="49" charset="-122"/>
                <a:ea typeface="楷体" pitchFamily="49" charset="-122"/>
              </a:rPr>
              <a:t>a</a:t>
            </a:r>
            <a:r>
              <a:rPr lang="zh-CN" altLang="en-US" sz="2400" dirty="0">
                <a:latin typeface="楷体" pitchFamily="49" charset="-122"/>
                <a:ea typeface="楷体" pitchFamily="49" charset="-122"/>
              </a:rPr>
              <a:t>）、（</a:t>
            </a:r>
            <a:r>
              <a:rPr lang="en-US" altLang="zh-CN" sz="2400" dirty="0">
                <a:latin typeface="楷体" pitchFamily="49" charset="-122"/>
                <a:ea typeface="楷体" pitchFamily="49" charset="-122"/>
              </a:rPr>
              <a:t>b</a:t>
            </a:r>
            <a:r>
              <a:rPr lang="zh-CN" altLang="en-US" sz="2400" dirty="0">
                <a:latin typeface="楷体" pitchFamily="49" charset="-122"/>
                <a:ea typeface="楷体" pitchFamily="49" charset="-122"/>
              </a:rPr>
              <a:t>）两个实验可以初步得出，弹簧的弹性形变越大，具有的弹性势能</a:t>
            </a:r>
            <a:r>
              <a:rPr lang="zh-CN" altLang="en-US" sz="2400" dirty="0" smtClean="0">
                <a:latin typeface="楷体" pitchFamily="49" charset="-122"/>
                <a:ea typeface="楷体" pitchFamily="49" charset="-122"/>
              </a:rPr>
              <a:t>就</a:t>
            </a:r>
            <a:r>
              <a:rPr lang="en-US" altLang="zh-CN" sz="2400" dirty="0" smtClean="0">
                <a:latin typeface="楷体" pitchFamily="49" charset="-122"/>
                <a:ea typeface="楷体" pitchFamily="49" charset="-122"/>
              </a:rPr>
              <a:t>________</a:t>
            </a:r>
            <a:r>
              <a:rPr lang="zh-CN" altLang="en-US" sz="2400" dirty="0" smtClean="0">
                <a:latin typeface="楷体" pitchFamily="49" charset="-122"/>
                <a:ea typeface="楷体" pitchFamily="49" charset="-122"/>
              </a:rPr>
              <a:t>。</a:t>
            </a:r>
            <a:endParaRPr lang="zh-CN" altLang="en-US" sz="2400" dirty="0">
              <a:latin typeface="楷体" pitchFamily="49" charset="-122"/>
              <a:ea typeface="楷体" pitchFamily="49" charset="-122"/>
            </a:endParaRPr>
          </a:p>
        </p:txBody>
      </p:sp>
      <p:pic>
        <p:nvPicPr>
          <p:cNvPr id="11268" name="Picture 4"/>
          <p:cNvPicPr>
            <a:picLocks noChangeAspect="1" noChangeArrowheads="1"/>
          </p:cNvPicPr>
          <p:nvPr/>
        </p:nvPicPr>
        <p:blipFill>
          <a:blip r:embed="rId3" cstate="print"/>
          <a:srcRect/>
          <a:stretch>
            <a:fillRect/>
          </a:stretch>
        </p:blipFill>
        <p:spPr bwMode="auto">
          <a:xfrm>
            <a:off x="0" y="3886200"/>
            <a:ext cx="9144000" cy="1905000"/>
          </a:xfrm>
          <a:prstGeom prst="rect">
            <a:avLst/>
          </a:prstGeom>
          <a:noFill/>
          <a:ln w="9525">
            <a:noFill/>
            <a:miter lim="800000"/>
            <a:headEnd/>
            <a:tailEnd/>
          </a:ln>
        </p:spPr>
      </p:pic>
    </p:spTree>
    <p:extLst>
      <p:ext uri="{BB962C8B-B14F-4D97-AF65-F5344CB8AC3E}">
        <p14:creationId xmlns:p14="http://schemas.microsoft.com/office/powerpoint/2010/main" val="808831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4">
      <a:majorFont>
        <a:latin typeface="Times New Roman"/>
        <a:ea typeface="楷体"/>
        <a:cs typeface=""/>
      </a:majorFont>
      <a:minorFont>
        <a:latin typeface="Times New Roman"/>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4">
      <a:majorFont>
        <a:latin typeface="Times New Roman"/>
        <a:ea typeface="楷体"/>
        <a:cs typeface=""/>
      </a:majorFont>
      <a:minorFont>
        <a:latin typeface="Times New Roman"/>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4">
      <a:majorFont>
        <a:latin typeface="Times New Roman"/>
        <a:ea typeface="楷体"/>
        <a:cs typeface=""/>
      </a:majorFont>
      <a:minorFont>
        <a:latin typeface="Times New Roman"/>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4">
      <a:majorFont>
        <a:latin typeface="Times New Roman"/>
        <a:ea typeface="楷体"/>
        <a:cs typeface=""/>
      </a:majorFont>
      <a:minorFont>
        <a:latin typeface="Times New Roman"/>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第九章 压强 复习课件</Template>
  <TotalTime>2</TotalTime>
  <Words>1616</Words>
  <Application>Microsoft Office PowerPoint</Application>
  <PresentationFormat>全屏显示(4:3)</PresentationFormat>
  <Paragraphs>93</Paragraphs>
  <Slides>26</Slides>
  <Notes>26</Notes>
  <HiddenSlides>0</HiddenSlides>
  <MMClips>0</MMClips>
  <ScaleCrop>false</ScaleCrop>
  <HeadingPairs>
    <vt:vector size="4" baseType="variant">
      <vt:variant>
        <vt:lpstr>主题</vt:lpstr>
      </vt:variant>
      <vt:variant>
        <vt:i4>4</vt:i4>
      </vt:variant>
      <vt:variant>
        <vt:lpstr>幻灯片标题</vt:lpstr>
      </vt:variant>
      <vt:variant>
        <vt:i4>26</vt:i4>
      </vt:variant>
    </vt:vector>
  </HeadingPairs>
  <TitlesOfParts>
    <vt:vector size="30" baseType="lpstr">
      <vt:lpstr>主题1</vt:lpstr>
      <vt:lpstr>1_主题1</vt:lpstr>
      <vt:lpstr>2_主题1</vt:lpstr>
      <vt:lpstr>3_主题1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5</cp:revision>
  <dcterms:created xsi:type="dcterms:W3CDTF">2020-01-09T14:47:08Z</dcterms:created>
  <dcterms:modified xsi:type="dcterms:W3CDTF">2020-03-31T13:49:36Z</dcterms:modified>
</cp:coreProperties>
</file>