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0" r:id="rId4"/>
    <p:sldId id="261" r:id="rId5"/>
    <p:sldId id="263" r:id="rId6"/>
    <p:sldId id="264" r:id="rId7"/>
    <p:sldId id="265" r:id="rId8"/>
    <p:sldId id="267" r:id="rId9"/>
    <p:sldId id="271" r:id="rId10"/>
    <p:sldId id="273" r:id="rId11"/>
    <p:sldId id="272" r:id="rId12"/>
    <p:sldId id="290" r:id="rId13"/>
    <p:sldId id="277" r:id="rId14"/>
    <p:sldId id="276" r:id="rId15"/>
    <p:sldId id="278" r:id="rId16"/>
    <p:sldId id="279" r:id="rId17"/>
    <p:sldId id="262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algn="r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A0204" pitchFamily="34" charset="0"/>
                <a:ea typeface="微软雅黑" panose="020B0503020204020204" pitchFamily="34" charset="-122"/>
                <a:cs typeface="+mn-ea"/>
                <a:sym typeface="+mn-ea"/>
              </a:rPr>
              <a:pPr marL="0" marR="0" lvl="0" algn="r" defTabSz="914400" rtl="0" eaLnBrk="0" fontAlgn="base" latinLnBrk="0" hangingPunct="0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A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>
                <a:latin typeface="Calibri" panose="020F05020202040A0204" pitchFamily="34" charset="0"/>
              </a:rPr>
              <a:pPr lvl="0" algn="r"/>
              <a:t>16</a:t>
            </a:fld>
            <a:endParaRPr lang="en-US" altLang="zh-CN" sz="1200" dirty="0">
              <a:latin typeface="Calibri" panose="020F05020202040A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00250" y="1008939"/>
            <a:ext cx="5238075" cy="50489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2271712" y="1276350"/>
            <a:ext cx="4600575" cy="4305300"/>
          </a:xfrm>
          <a:prstGeom prst="rect">
            <a:avLst/>
          </a:prstGeom>
          <a:gradFill>
            <a:gsLst>
              <a:gs pos="100000">
                <a:srgbClr val="E6E7E9"/>
              </a:gs>
              <a:gs pos="0">
                <a:srgbClr val="FEFEFE"/>
              </a:gs>
            </a:gsLst>
            <a:path path="circle">
              <a:fillToRect l="50000" t="50000" r="50000" b="50000"/>
            </a:path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2413000" y="1408113"/>
            <a:ext cx="4318000" cy="4041775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cxnSp>
        <p:nvCxnSpPr>
          <p:cNvPr id="10" name="直接连接符 9"/>
          <p:cNvCxnSpPr/>
          <p:nvPr/>
        </p:nvCxnSpPr>
        <p:spPr>
          <a:xfrm>
            <a:off x="3125788" y="3509963"/>
            <a:ext cx="29860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413000" y="1408113"/>
            <a:ext cx="4318000" cy="4041775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cxnSp>
        <p:nvCxnSpPr>
          <p:cNvPr id="16" name="直接连接符 15"/>
          <p:cNvCxnSpPr/>
          <p:nvPr/>
        </p:nvCxnSpPr>
        <p:spPr>
          <a:xfrm>
            <a:off x="3125788" y="3509963"/>
            <a:ext cx="29860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835650" y="4425950"/>
            <a:ext cx="122238" cy="122238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椭圆 20"/>
          <p:cNvSpPr/>
          <p:nvPr/>
        </p:nvSpPr>
        <p:spPr>
          <a:xfrm>
            <a:off x="3186113" y="4425950"/>
            <a:ext cx="122238" cy="122238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67025" y="1576551"/>
            <a:ext cx="3409950" cy="1791637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rgbClr val="2FA3DA"/>
                </a:solidFill>
              </a:defRPr>
            </a:lvl1pPr>
          </a:lstStyle>
          <a:p>
            <a:pPr fontAlgn="auto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52437" y="3604761"/>
            <a:ext cx="3439127" cy="679336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760FBDFE-C587-4B4C-A407-44438C67B59E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49AE70B2-8BF9-45C0-BB95-33D1B9D3A854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00250" y="1008940"/>
            <a:ext cx="5238075" cy="50489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2271712" y="1276351"/>
            <a:ext cx="4600575" cy="4305300"/>
          </a:xfrm>
          <a:prstGeom prst="rect">
            <a:avLst/>
          </a:prstGeom>
          <a:gradFill>
            <a:gsLst>
              <a:gs pos="100000">
                <a:srgbClr val="E6E7E9"/>
              </a:gs>
              <a:gs pos="0">
                <a:srgbClr val="FEFEFE"/>
              </a:gs>
            </a:gsLst>
            <a:path path="circle">
              <a:fillToRect l="50000" t="50000" r="50000" b="50000"/>
            </a:path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2413000" y="1408113"/>
            <a:ext cx="4318000" cy="4041775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2413000" y="1408113"/>
            <a:ext cx="4318000" cy="4041775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cxnSp>
        <p:nvCxnSpPr>
          <p:cNvPr id="16" name="直接连接符 15"/>
          <p:cNvCxnSpPr/>
          <p:nvPr/>
        </p:nvCxnSpPr>
        <p:spPr>
          <a:xfrm>
            <a:off x="3125788" y="3167063"/>
            <a:ext cx="29860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5835650" y="4197350"/>
            <a:ext cx="122238" cy="122238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0" name="椭圆 19"/>
          <p:cNvSpPr/>
          <p:nvPr/>
        </p:nvSpPr>
        <p:spPr>
          <a:xfrm>
            <a:off x="3186113" y="4197350"/>
            <a:ext cx="122238" cy="122238"/>
          </a:xfrm>
          <a:prstGeom prst="ellipse">
            <a:avLst/>
          </a:prstGeom>
          <a:solidFill>
            <a:srgbClr val="5F408E"/>
          </a:solidFill>
          <a:ln>
            <a:solidFill>
              <a:srgbClr val="5F4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484960" y="4042988"/>
            <a:ext cx="2174081" cy="459163"/>
          </a:xfrm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pPr fontAlgn="auto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867024" y="3298341"/>
            <a:ext cx="3409952" cy="54578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7827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730499"/>
            <a:ext cx="3868340" cy="3459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7827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730499"/>
            <a:ext cx="3887391" cy="3459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71712" y="1276350"/>
            <a:ext cx="4600575" cy="4305300"/>
          </a:xfrm>
          <a:prstGeom prst="rect">
            <a:avLst/>
          </a:prstGeom>
          <a:gradFill>
            <a:gsLst>
              <a:gs pos="100000">
                <a:srgbClr val="E6E7E9"/>
              </a:gs>
              <a:gs pos="0">
                <a:srgbClr val="FEFEFE"/>
              </a:gs>
            </a:gsLst>
            <a:path path="circle">
              <a:fillToRect l="50000" t="50000" r="50000" b="50000"/>
            </a:path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2413000" y="1408113"/>
            <a:ext cx="4318000" cy="4041775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10" name="矩形 9"/>
          <p:cNvSpPr/>
          <p:nvPr/>
        </p:nvSpPr>
        <p:spPr>
          <a:xfrm>
            <a:off x="2413000" y="1408113"/>
            <a:ext cx="4318000" cy="4041775"/>
          </a:xfrm>
          <a:prstGeom prst="rect">
            <a:avLst/>
          </a:prstGeom>
          <a:noFill/>
          <a:ln w="19050">
            <a:solidFill>
              <a:srgbClr val="85B0D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8" name="标题 1"/>
          <p:cNvSpPr>
            <a:spLocks noGrp="1"/>
          </p:cNvSpPr>
          <p:nvPr>
            <p:ph type="ctrTitle" hasCustomPrompt="1"/>
          </p:nvPr>
        </p:nvSpPr>
        <p:spPr>
          <a:xfrm>
            <a:off x="2514600" y="2436685"/>
            <a:ext cx="4114800" cy="1909404"/>
          </a:xfrm>
        </p:spPr>
        <p:txBody>
          <a:bodyPr anchor="ctr">
            <a:normAutofit/>
          </a:bodyPr>
          <a:lstStyle>
            <a:lvl1pPr algn="ctr">
              <a:defRPr sz="6000">
                <a:solidFill>
                  <a:srgbClr val="2FA3DA"/>
                </a:solidFill>
              </a:defRPr>
            </a:lvl1pPr>
          </a:lstStyle>
          <a:p>
            <a:pPr fontAlgn="auto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r>
              <a:rPr lang="zh-CN" altLang="en-US" strike="noStrike" noProof="1" smtClean="0"/>
              <a:t>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29500" y="365125"/>
            <a:ext cx="1085850" cy="5811838"/>
          </a:xfrm>
        </p:spPr>
        <p:txBody>
          <a:bodyPr vert="eaVert">
            <a:normAutofit/>
          </a:bodyPr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6677025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编辑文本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B17DDE6C-7E81-4485-BF7C-2558DA1371FD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A33DC09D-9A85-4F78-B13E-C20DF3C7FAF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编辑文本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B17DDE6C-7E81-4485-BF7C-2558DA1371FD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2017/6/12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A33DC09D-9A85-4F78-B13E-C20DF3C7FAF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8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2823;&#23631;&#23665;&#21943;&#38654;~1.mp4" TargetMode="Externa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6.xml"/><Relationship Id="rId4" Type="http://schemas.openxmlformats.org/officeDocument/2006/relationships/hyperlink" Target="&#36229;&#22768;&#27874;/&#22823;&#23631;&#23665;&#21943;&#38654;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36229;&#22768;&#19982;&#27425;&#22768;(&#32456;&#32467;&#65289;.pptx#11. &#36229;&#22768;&#27874;&#24212;&#29992;" TargetMode="Externa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hyperlink" Target="&#24423;&#33804;/QQ&#35270;&#39057;20170501193921.mp4" TargetMode="External"/><Relationship Id="rId2" Type="http://schemas.openxmlformats.org/officeDocument/2006/relationships/video" Target="file:///C:\Users\Administrator\Desktop\QQ&#35270;&#39057;20170501193921.mp4" TargetMode="External"/><Relationship Id="rId1" Type="http://schemas.openxmlformats.org/officeDocument/2006/relationships/tags" Target="../tags/tag9.xml"/><Relationship Id="rId6" Type="http://schemas.openxmlformats.org/officeDocument/2006/relationships/hyperlink" Target="&#36229;&#22768;&#27874;&#27927;&#38236;&#29255;.asf" TargetMode="External"/><Relationship Id="rId5" Type="http://schemas.openxmlformats.org/officeDocument/2006/relationships/image" Target="../media/image5.png"/><Relationship Id="rId4" Type="http://schemas.microsoft.com/office/2007/relationships/media" Target="file:///C:\Users\Administrator\Desktop\QQ&#35270;&#39057;20170501193921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3578225" y="4232275"/>
            <a:ext cx="2154238" cy="698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algn="dist"/>
            <a:r>
              <a:rPr lang="zh-CN" altLang="en-US" sz="15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初二五班第一大组</a:t>
            </a:r>
          </a:p>
          <a:p>
            <a:pPr algn="dist"/>
            <a:r>
              <a:rPr lang="zh-CN" altLang="en-US" sz="15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en-US" altLang="zh-CN" sz="15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5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</a:t>
            </a:r>
            <a:r>
              <a:rPr lang="en-US" altLang="zh-CN" sz="15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5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22525" y="1951038"/>
            <a:ext cx="4467225" cy="1362075"/>
          </a:xfrm>
          <a:prstGeom prst="rect">
            <a:avLst/>
          </a:prstGeom>
        </p:spPr>
        <p:txBody>
          <a:bodyPr vert="horz" lIns="90000" tIns="46800" rIns="90000" bIns="46800" rtlCol="0" anchor="b">
            <a:normAutofit fontScale="70000" lnSpcReduction="20000"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8000">
                <a:solidFill>
                  <a:srgbClr val="2FA3DA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zh-CN" sz="6000" strike="noStrike" noProof="1">
                <a:latin typeface="+mj-lt"/>
                <a:ea typeface="+mj-ea"/>
                <a:cs typeface="+mj-cs"/>
              </a:rPr>
              <a:t>探究</a:t>
            </a:r>
            <a:r>
              <a:rPr lang="en-US" altLang="zh-CN" sz="6000" strike="noStrike" noProof="1">
                <a:latin typeface="+mj-lt"/>
                <a:ea typeface="+mj-ea"/>
                <a:cs typeface="+mj-cs"/>
              </a:rPr>
              <a:t>——</a:t>
            </a:r>
            <a:endParaRPr lang="en-US" altLang="zh-CN" sz="6000" strike="noStrike" noProof="1"/>
          </a:p>
          <a:p>
            <a:pPr fontAlgn="base"/>
            <a:r>
              <a:rPr lang="zh-CN" altLang="zh-CN" sz="6000" strike="noStrike" noProof="1">
                <a:latin typeface="+mj-lt"/>
                <a:ea typeface="+mj-ea"/>
                <a:cs typeface="+mj-cs"/>
              </a:rPr>
              <a:t>我们身边的超声波</a:t>
            </a:r>
            <a:endParaRPr lang="zh-CN" altLang="zh-CN" sz="6000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2852738" y="3722688"/>
            <a:ext cx="3438525" cy="295275"/>
          </a:xfrm>
          <a:prstGeom prst="rect">
            <a:avLst/>
          </a:prstGeom>
        </p:spPr>
        <p:txBody>
          <a:bodyPr vert="horz" lIns="90000" tIns="46800" rIns="90000" bIns="46800" rtlCol="0">
            <a:normAutofit fontScale="97500"/>
          </a:bodyPr>
          <a:lstStyle>
            <a:lvl1pPr indent="0"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fontAlgn="base"/>
            <a:r>
              <a:rPr lang="en-US" altLang="zh-CN" sz="135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THE PROFESSIONAL TEMPLATE</a:t>
            </a:r>
            <a:endParaRPr lang="zh-CN" altLang="en-US" sz="1350" strike="noStrike" noProof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sz="half" idx="1"/>
          </p:nvPr>
        </p:nvSpPr>
        <p:spPr>
          <a:xfrm>
            <a:off x="76200" y="1338263"/>
            <a:ext cx="8991600" cy="1179512"/>
          </a:xfrm>
          <a:ln/>
        </p:spPr>
        <p:txBody>
          <a:bodyPr lIns="91440" tIns="45720" rIns="91440" bIns="45720" anchor="t"/>
          <a:lstStyle/>
          <a:p>
            <a:pPr marL="0" indent="0" defTabSz="685800">
              <a:buFont typeface="Arial" panose="020B0604020202020204" pitchFamily="34" charset="0"/>
              <a:buNone/>
            </a:pPr>
            <a:r>
              <a:rPr lang="zh-CN" altLang="en-US" sz="5400" kern="1200">
                <a:latin typeface="+mn-lt"/>
                <a:ea typeface="+mn-ea"/>
                <a:cs typeface="+mn-cs"/>
              </a:rPr>
              <a:t>接下来请上现场版的加湿器！</a:t>
            </a:r>
          </a:p>
        </p:txBody>
      </p:sp>
      <p:pic>
        <p:nvPicPr>
          <p:cNvPr id="23554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85825" y="3578225"/>
            <a:ext cx="2314575" cy="2314575"/>
          </a:xfrm>
          <a:ln/>
        </p:spPr>
      </p:pic>
      <p:pic>
        <p:nvPicPr>
          <p:cNvPr id="23555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1663" y="3494088"/>
            <a:ext cx="2314575" cy="23145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lIns="91440" tIns="45720" rIns="91440" bIns="45720" anchor="ctr"/>
          <a:lstStyle/>
          <a:p>
            <a:r>
              <a:rPr lang="zh-CN" altLang="en-US"/>
              <a:t>超声波加湿器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7780338" cy="4351338"/>
          </a:xfrm>
          <a:ln/>
        </p:spPr>
        <p:txBody>
          <a:bodyPr lIns="91440" tIns="45720" rIns="91440" bIns="45720" anchor="t"/>
          <a:lstStyle/>
          <a:p>
            <a:pPr defTabSz="685800"/>
            <a:r>
              <a:rPr lang="zh-CN" altLang="en-US" sz="2800" kern="1200">
                <a:latin typeface="+mn-lt"/>
                <a:ea typeface="+mn-ea"/>
                <a:cs typeface="+mn-cs"/>
              </a:rPr>
              <a:t>超声波加湿器采用超声波高频震荡1.7MHZ频率，将水雾化为1-5微米的超微粒子，能清新空气，增进健康，营造舒适的环境。</a:t>
            </a:r>
          </a:p>
          <a:p>
            <a:pPr defTabSz="685800"/>
            <a:r>
              <a:rPr lang="zh-CN" altLang="en-US" sz="2800" kern="1200">
                <a:latin typeface="+mn-lt"/>
                <a:ea typeface="+mn-ea"/>
                <a:cs typeface="+mn-cs"/>
              </a:rPr>
              <a:t>据专家介绍，超声波加湿器的优点是，</a:t>
            </a:r>
            <a:r>
              <a:rPr lang="zh-CN" altLang="en-US" sz="2800" kern="12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加湿强度大，加湿均匀，加湿效率高；节能、省电，</a:t>
            </a:r>
            <a:r>
              <a:rPr lang="zh-CN" altLang="en-US" sz="2800" kern="1200">
                <a:latin typeface="+mn-lt"/>
                <a:ea typeface="+mn-ea"/>
                <a:cs typeface="+mn-cs"/>
              </a:rPr>
              <a:t>耗电仅为电热加湿器的1/10至1/15；</a:t>
            </a:r>
            <a:r>
              <a:rPr lang="zh-CN" altLang="en-US" sz="2800" kern="12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使用寿命长</a:t>
            </a:r>
            <a:r>
              <a:rPr lang="zh-CN" altLang="en-US" sz="2800" kern="1200">
                <a:latin typeface="+mn-lt"/>
                <a:ea typeface="+mn-ea"/>
                <a:cs typeface="+mn-cs"/>
              </a:rPr>
              <a:t>，湿度自动平衡，无水自动保护；</a:t>
            </a:r>
            <a:r>
              <a:rPr lang="zh-CN" altLang="en-US" sz="2800" kern="12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兼具医疗雾化、冷敷浴面、清洗首饰等功能。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>
                <a:hlinkClick r:id="rId3" action="ppaction://hlinkfile"/>
              </a:rPr>
              <a:t>大屏山喷雾</a:t>
            </a:r>
            <a:r>
              <a:rPr lang="en-US" altLang="zh-CN" dirty="0" smtClean="0">
                <a:hlinkClick r:id="rId3" action="ppaction://hlinkfile"/>
              </a:rPr>
              <a:t>~1.mp4</a:t>
            </a:r>
            <a:endParaRPr lang="zh-CN" altLang="en-US" dirty="0">
              <a:hlinkClick r:id="rId4" action="ppaction://hlinkfile"/>
            </a:endParaRPr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398270" y="2837180"/>
            <a:ext cx="533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"/>
          <p:cNvSpPr txBox="1"/>
          <p:nvPr/>
        </p:nvSpPr>
        <p:spPr>
          <a:xfrm>
            <a:off x="4092575" y="1951038"/>
            <a:ext cx="1119188" cy="10160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r>
              <a:rPr lang="en-US" altLang="zh-CN" sz="6000">
                <a:solidFill>
                  <a:srgbClr val="4F8AC0"/>
                </a:solidFill>
                <a:latin typeface="Adobe Myungjo Std M" pitchFamily="18" charset="-128"/>
                <a:ea typeface="Adobe Myungjo Std M" pitchFamily="18" charset="-128"/>
              </a:rPr>
              <a:t>03</a:t>
            </a:r>
            <a:endParaRPr lang="zh-CN" altLang="en-US" sz="6000" dirty="0">
              <a:solidFill>
                <a:srgbClr val="4F8AC0"/>
              </a:solidFill>
              <a:latin typeface="Adobe Myungjo Std M" pitchFamily="18" charset="-128"/>
              <a:ea typeface="宋体" panose="02010600030101010101" pitchFamily="2" charset="-122"/>
            </a:endParaRPr>
          </a:p>
        </p:txBody>
      </p:sp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3484563" y="4043363"/>
            <a:ext cx="2174875" cy="458787"/>
          </a:xfrm>
          <a:ln/>
        </p:spPr>
        <p:txBody>
          <a:bodyPr lIns="90000" tIns="46800" rIns="90000" bIns="46800" anchor="ctr"/>
          <a:lstStyle/>
          <a:p>
            <a:pPr defTabSz="685800"/>
            <a:r>
              <a:rPr lang="zh-CN" altLang="en-US" b="1" kern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超声波应用</a:t>
            </a:r>
            <a:r>
              <a:rPr lang="en-US" altLang="zh-CN" b="1" kern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</a:p>
        </p:txBody>
      </p:sp>
      <p:sp>
        <p:nvSpPr>
          <p:cNvPr id="21507" name="文本占位符 3"/>
          <p:cNvSpPr>
            <a:spLocks noGrp="1"/>
          </p:cNvSpPr>
          <p:nvPr>
            <p:ph type="body" idx="1"/>
          </p:nvPr>
        </p:nvSpPr>
        <p:spPr>
          <a:xfrm>
            <a:off x="2867025" y="3298825"/>
            <a:ext cx="3409950" cy="544513"/>
          </a:xfrm>
        </p:spPr>
        <p:txBody>
          <a:bodyPr lIns="90000" tIns="46800" rIns="90000" bIns="46800" anchor="t">
            <a:normAutofit fontScale="97500"/>
          </a:bodyPr>
          <a:lstStyle/>
          <a:p>
            <a:pPr defTabSz="685800" fontAlgn="auto"/>
            <a:r>
              <a:rPr lang="zh-CN" altLang="zh-CN" sz="3200" b="1" u="sng" strike="noStrike" kern="1200" noProof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超声波美容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sz="half" idx="1"/>
          </p:nvPr>
        </p:nvSpPr>
        <p:spPr>
          <a:xfrm>
            <a:off x="100013" y="1914525"/>
            <a:ext cx="7886700" cy="4352925"/>
          </a:xfrm>
          <a:ln/>
        </p:spPr>
        <p:txBody>
          <a:bodyPr lIns="91440" tIns="45720" rIns="91440" bIns="45720" anchor="t"/>
          <a:lstStyle/>
          <a:p>
            <a:pPr defTabSz="685800"/>
            <a:r>
              <a:rPr lang="zh-CN" altLang="en-US" sz="3200" i="1" u="sng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超声波对化妆品的分散</a:t>
            </a:r>
          </a:p>
          <a:p>
            <a:pPr defTabSz="685800"/>
            <a:r>
              <a:rPr lang="zh-CN" altLang="en-US" sz="3200" kern="1200" dirty="0">
                <a:latin typeface="+mn-lt"/>
                <a:ea typeface="+mn-ea"/>
                <a:cs typeface="+mn-cs"/>
              </a:rPr>
              <a:t>了</a:t>
            </a:r>
            <a:r>
              <a:rPr lang="zh-CN" altLang="en-US" sz="3200" kern="1200">
                <a:latin typeface="+mn-lt"/>
                <a:ea typeface="+mn-ea"/>
                <a:cs typeface="+mn-cs"/>
              </a:rPr>
              <a:t>更进一步提取药物精华和粒子微细化，并节约生产成本，达到分散、乳化效果，使化妆品更深入渗透到肌肤里层，让肌肤很好的吸收，发挥药物的效力和作用，采用超声波乳化可达到非常理想的效</a:t>
            </a:r>
            <a:r>
              <a:rPr lang="zh-CN" altLang="en-US" sz="3200" kern="1200" dirty="0">
                <a:latin typeface="+mn-lt"/>
                <a:ea typeface="+mn-ea"/>
                <a:cs typeface="+mn-cs"/>
              </a:rPr>
              <a:t>果。</a:t>
            </a:r>
            <a:endParaRPr lang="zh-CN" altLang="en-US" sz="3200" kern="1200">
              <a:latin typeface="+mn-lt"/>
              <a:ea typeface="+mn-ea"/>
              <a:cs typeface="+mn-cs"/>
            </a:endParaRPr>
          </a:p>
        </p:txBody>
      </p:sp>
      <p:pic>
        <p:nvPicPr>
          <p:cNvPr id="26626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32375" y="14288"/>
            <a:ext cx="3983038" cy="2443162"/>
          </a:xfrm>
          <a:ln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2916238" y="1052513"/>
            <a:ext cx="5311775" cy="1325562"/>
          </a:xfrm>
          <a:ln/>
        </p:spPr>
        <p:txBody>
          <a:bodyPr lIns="91440" tIns="45720" rIns="91440" bIns="45720" anchor="ctr"/>
          <a:lstStyle/>
          <a:p>
            <a:r>
              <a:rPr lang="zh-CN" altLang="en-US" i="1" u="sng">
                <a:solidFill>
                  <a:schemeClr val="accent1"/>
                </a:solidFill>
              </a:rPr>
              <a:t>超声波美容仪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971550" y="3429000"/>
            <a:ext cx="7886700" cy="2076450"/>
          </a:xfrm>
          <a:solidFill>
            <a:schemeClr val="lt1"/>
          </a:solidFill>
          <a:ln w="12700">
            <a:solidFill>
              <a:schemeClr val="accent4"/>
            </a:solidFill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3200" kern="1200" dirty="0">
                <a:latin typeface="+mn-lt"/>
                <a:ea typeface="+mn-ea"/>
                <a:cs typeface="+mn-cs"/>
              </a:rPr>
              <a:t>      超</a:t>
            </a:r>
            <a:r>
              <a:rPr lang="zh-CN" altLang="en-US" sz="3200" kern="1200">
                <a:latin typeface="+mn-lt"/>
                <a:ea typeface="+mn-ea"/>
                <a:cs typeface="+mn-cs"/>
              </a:rPr>
              <a:t>声波美容仪利用超声波穿透力强、能深入皮下4～6mm的特点在人身体、面部进行理疗来达到减肥塑身以及美白改善肤质的目的。</a:t>
            </a:r>
          </a:p>
        </p:txBody>
      </p:sp>
      <p:sp>
        <p:nvSpPr>
          <p:cNvPr id="27654" name="矩形 27653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7655" name="图片 27654" descr="美容仪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388" y="115888"/>
            <a:ext cx="2498725" cy="24987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551238" y="2892425"/>
            <a:ext cx="1966913" cy="1901825"/>
          </a:xfrm>
          <a:prstGeom prst="roundRect">
            <a:avLst>
              <a:gd name="adj" fmla="val 7442"/>
            </a:avLst>
          </a:prstGeom>
          <a:solidFill>
            <a:srgbClr val="42A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>
            <a:normAutofit/>
          </a:bodyPr>
          <a:lstStyle/>
          <a:p>
            <a:pPr algn="ctr" fontAlgn="base">
              <a:defRPr/>
            </a:pPr>
            <a:endParaRPr lang="en-US" sz="2400" strike="noStrike" noProof="1"/>
          </a:p>
        </p:txBody>
      </p:sp>
      <p:sp>
        <p:nvSpPr>
          <p:cNvPr id="7" name="Rectangle 6"/>
          <p:cNvSpPr/>
          <p:nvPr/>
        </p:nvSpPr>
        <p:spPr>
          <a:xfrm>
            <a:off x="1108075" y="3194050"/>
            <a:ext cx="984250" cy="307975"/>
          </a:xfrm>
          <a:prstGeom prst="rect">
            <a:avLst/>
          </a:prstGeom>
          <a:solidFill>
            <a:srgbClr val="B365AF"/>
          </a:solidFill>
          <a:ln w="9525" cap="flat" cmpd="sng">
            <a:solidFill>
              <a:srgbClr val="AD5EA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</a:rPr>
              <a:t>军事</a:t>
            </a:r>
          </a:p>
        </p:txBody>
      </p:sp>
      <p:sp>
        <p:nvSpPr>
          <p:cNvPr id="8" name="Rectangle 7"/>
          <p:cNvSpPr/>
          <p:nvPr/>
        </p:nvSpPr>
        <p:spPr>
          <a:xfrm>
            <a:off x="609600" y="3803650"/>
            <a:ext cx="1135063" cy="523875"/>
          </a:xfrm>
          <a:prstGeom prst="rect">
            <a:avLst/>
          </a:prstGeom>
          <a:solidFill>
            <a:srgbClr val="42ABDD"/>
          </a:solidFill>
          <a:ln w="9525" cap="flat" cmpd="sng">
            <a:solidFill>
              <a:srgbClr val="4799C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</a:rPr>
              <a:t>工业</a:t>
            </a:r>
          </a:p>
        </p:txBody>
      </p:sp>
      <p:sp>
        <p:nvSpPr>
          <p:cNvPr id="9" name="Rectangle 8"/>
          <p:cNvSpPr/>
          <p:nvPr/>
        </p:nvSpPr>
        <p:spPr>
          <a:xfrm>
            <a:off x="1108075" y="4411663"/>
            <a:ext cx="982663" cy="307975"/>
          </a:xfrm>
          <a:prstGeom prst="rect">
            <a:avLst/>
          </a:prstGeom>
          <a:solidFill>
            <a:srgbClr val="B365AF"/>
          </a:solidFill>
          <a:ln w="9525" cap="flat" cmpd="sng">
            <a:solidFill>
              <a:srgbClr val="AD5EA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</a:rPr>
              <a:t>农业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89075" y="2586038"/>
            <a:ext cx="982663" cy="307975"/>
          </a:xfrm>
          <a:prstGeom prst="rect">
            <a:avLst/>
          </a:prstGeom>
          <a:solidFill>
            <a:srgbClr val="42ABDD"/>
          </a:solidFill>
        </p:spPr>
        <p:txBody>
          <a:bodyPr lIns="90000" tIns="46800" rIns="90000" bIns="46800">
            <a:normAutofit fontScale="25000" lnSpcReduction="20000"/>
          </a:bodyPr>
          <a:lstStyle/>
          <a:p>
            <a:pPr algn="ctr" fontAlgn="base">
              <a:defRPr/>
            </a:pPr>
            <a:r>
              <a:rPr lang="zh-CN" altLang="en-US" sz="6600" strike="noStrike" noProof="1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  <a:cs typeface="Open Sans" pitchFamily="34" charset="0"/>
              </a:rPr>
              <a:t>医学</a:t>
            </a:r>
            <a:endParaRPr lang="zh-CN" altLang="en-US" sz="6600" strike="noStrike" noProof="1">
              <a:solidFill>
                <a:schemeClr val="bg1"/>
              </a:solidFill>
              <a:latin typeface="Open Sans" pitchFamily="34" charset="0"/>
              <a:cs typeface="Open Sans" pitchFamily="34" charset="0"/>
            </a:endParaRPr>
          </a:p>
          <a:p>
            <a:pPr algn="ctr" fontAlgn="base">
              <a:defRPr/>
            </a:pPr>
            <a:endParaRPr lang="zh-CN" altLang="en-US" sz="1200" strike="noStrike" noProof="1">
              <a:solidFill>
                <a:schemeClr val="bg1"/>
              </a:solidFill>
              <a:latin typeface="Open Sans" pitchFamily="34" charset="0"/>
              <a:cs typeface="Open Sans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89075" y="5022850"/>
            <a:ext cx="984250" cy="307975"/>
          </a:xfrm>
          <a:prstGeom prst="rect">
            <a:avLst/>
          </a:prstGeom>
          <a:solidFill>
            <a:srgbClr val="96CEA9"/>
          </a:solidFill>
        </p:spPr>
        <p:txBody>
          <a:bodyPr lIns="90000" tIns="46800" rIns="90000" bIns="46800">
            <a:normAutofit/>
          </a:bodyPr>
          <a:lstStyle/>
          <a:p>
            <a:pPr algn="ctr" fontAlgn="base">
              <a:defRPr/>
            </a:pPr>
            <a:r>
              <a:rPr lang="en-US" sz="1400" b="1" strike="noStrike" noProof="1">
                <a:solidFill>
                  <a:schemeClr val="bg1"/>
                </a:solidFill>
                <a:latin typeface="Arial" panose="020B0604020202020204" pitchFamily="34" charset="0"/>
                <a:ea typeface="Open Sans" pitchFamily="34" charset="0"/>
                <a:cs typeface="Open Sans" pitchFamily="34" charset="0"/>
              </a:rPr>
              <a:t>Tax Cut</a:t>
            </a:r>
            <a:endParaRPr lang="en-US" sz="1050" strike="noStrike" noProof="1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26275" y="3194050"/>
            <a:ext cx="1066800" cy="307975"/>
          </a:xfrm>
          <a:prstGeom prst="rect">
            <a:avLst/>
          </a:prstGeom>
          <a:solidFill>
            <a:srgbClr val="B365AF"/>
          </a:solidFill>
          <a:ln w="9525" cap="flat" cmpd="sng">
            <a:solidFill>
              <a:srgbClr val="AD5EA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科学探究</a:t>
            </a:r>
            <a:r>
              <a:rPr lang="en-US" altLang="en-US" sz="1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en-US" sz="1600" b="1">
              <a:solidFill>
                <a:schemeClr val="bg1"/>
              </a:solidFill>
              <a:latin typeface="Open Sans" pitchFamily="34" charset="0"/>
              <a:ea typeface="宋体" panose="02010600030101010101" pitchFamily="2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399338" y="3806825"/>
            <a:ext cx="982662" cy="307975"/>
          </a:xfrm>
          <a:prstGeom prst="rect">
            <a:avLst/>
          </a:prstGeom>
          <a:solidFill>
            <a:srgbClr val="42ABDD"/>
          </a:solidFill>
          <a:ln w="9525" cap="flat" cmpd="sng">
            <a:solidFill>
              <a:srgbClr val="4799C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</a:rPr>
              <a:t>研究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026275" y="4416425"/>
            <a:ext cx="982663" cy="307975"/>
          </a:xfrm>
          <a:prstGeom prst="rect">
            <a:avLst/>
          </a:prstGeom>
          <a:solidFill>
            <a:srgbClr val="B365AF"/>
          </a:solidFill>
          <a:ln w="9525" cap="flat" cmpd="sng">
            <a:solidFill>
              <a:srgbClr val="AD5EA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</a:rPr>
              <a:t>技术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84938" y="2587625"/>
            <a:ext cx="982662" cy="307975"/>
          </a:xfrm>
          <a:prstGeom prst="rect">
            <a:avLst/>
          </a:prstGeom>
          <a:solidFill>
            <a:srgbClr val="42ABDD"/>
          </a:solidFill>
          <a:ln w="9525" cap="flat" cmpd="sng">
            <a:solidFill>
              <a:srgbClr val="4799C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</a:rPr>
              <a:t>生活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84938" y="5026025"/>
            <a:ext cx="1093788" cy="306388"/>
          </a:xfrm>
          <a:prstGeom prst="rect">
            <a:avLst/>
          </a:prstGeom>
          <a:solidFill>
            <a:srgbClr val="42ABDD"/>
          </a:solidFill>
          <a:ln>
            <a:solidFill>
              <a:srgbClr val="4799C5"/>
            </a:solidFill>
          </a:ln>
        </p:spPr>
        <p:txBody>
          <a:bodyPr lIns="90000" tIns="46800" rIns="90000" bIns="46800">
            <a:normAutofit/>
          </a:bodyPr>
          <a:lstStyle/>
          <a:p>
            <a:pPr algn="ctr" fontAlgn="base">
              <a:defRPr/>
            </a:pPr>
            <a:r>
              <a:rPr lang="zh-CN" altLang="en-US" sz="1050" strike="noStrike" noProof="1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  <a:cs typeface="Open Sans" pitchFamily="34" charset="0"/>
              </a:rPr>
              <a:t>。。。。。。</a:t>
            </a:r>
            <a:endParaRPr lang="zh-CN" altLang="en-US" sz="1050" strike="noStrike" noProof="1">
              <a:solidFill>
                <a:schemeClr val="bg1"/>
              </a:solidFill>
              <a:latin typeface="Open Sans" pitchFamily="34" charset="0"/>
              <a:cs typeface="Open Sans" pitchFamily="34" charset="0"/>
            </a:endParaRPr>
          </a:p>
        </p:txBody>
      </p:sp>
      <p:cxnSp>
        <p:nvCxnSpPr>
          <p:cNvPr id="3" name="Straight Arrow Connector 2"/>
          <p:cNvCxnSpPr>
            <a:stCxn id="4" idx="1"/>
            <a:endCxn id="10" idx="3"/>
          </p:cNvCxnSpPr>
          <p:nvPr/>
        </p:nvCxnSpPr>
        <p:spPr>
          <a:xfrm flipH="1" flipV="1">
            <a:off x="2473325" y="2741613"/>
            <a:ext cx="1077913" cy="1100138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4" idx="1"/>
            <a:endCxn id="7" idx="3"/>
          </p:cNvCxnSpPr>
          <p:nvPr/>
        </p:nvCxnSpPr>
        <p:spPr>
          <a:xfrm flipH="1" flipV="1">
            <a:off x="2092325" y="3348038"/>
            <a:ext cx="1458913" cy="49530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4" idx="1"/>
            <a:endCxn id="8" idx="3"/>
          </p:cNvCxnSpPr>
          <p:nvPr/>
        </p:nvCxnSpPr>
        <p:spPr>
          <a:xfrm flipH="1">
            <a:off x="1744663" y="3843338"/>
            <a:ext cx="1806575" cy="22225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4" idx="1"/>
            <a:endCxn id="9" idx="3"/>
          </p:cNvCxnSpPr>
          <p:nvPr/>
        </p:nvCxnSpPr>
        <p:spPr>
          <a:xfrm flipH="1">
            <a:off x="2092325" y="3841750"/>
            <a:ext cx="1458913" cy="72390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4" idx="1"/>
            <a:endCxn id="11" idx="3"/>
          </p:cNvCxnSpPr>
          <p:nvPr/>
        </p:nvCxnSpPr>
        <p:spPr>
          <a:xfrm flipH="1">
            <a:off x="2473325" y="3843338"/>
            <a:ext cx="1077913" cy="133350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4" idx="3"/>
            <a:endCxn id="20" idx="1"/>
          </p:cNvCxnSpPr>
          <p:nvPr/>
        </p:nvCxnSpPr>
        <p:spPr>
          <a:xfrm flipV="1">
            <a:off x="5518150" y="2741613"/>
            <a:ext cx="966788" cy="1101725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4" idx="3"/>
            <a:endCxn id="17" idx="1"/>
          </p:cNvCxnSpPr>
          <p:nvPr/>
        </p:nvCxnSpPr>
        <p:spPr>
          <a:xfrm flipV="1">
            <a:off x="5518150" y="3348038"/>
            <a:ext cx="1508125" cy="493713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4" idx="3"/>
            <a:endCxn id="18" idx="1"/>
          </p:cNvCxnSpPr>
          <p:nvPr/>
        </p:nvCxnSpPr>
        <p:spPr>
          <a:xfrm>
            <a:off x="5518150" y="3843338"/>
            <a:ext cx="1881188" cy="117475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4" idx="3"/>
            <a:endCxn id="19" idx="1"/>
          </p:cNvCxnSpPr>
          <p:nvPr/>
        </p:nvCxnSpPr>
        <p:spPr>
          <a:xfrm>
            <a:off x="5518150" y="3843338"/>
            <a:ext cx="1508125" cy="727075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4" idx="3"/>
            <a:endCxn id="21" idx="1"/>
          </p:cNvCxnSpPr>
          <p:nvPr/>
        </p:nvCxnSpPr>
        <p:spPr>
          <a:xfrm>
            <a:off x="5516563" y="3735388"/>
            <a:ext cx="968375" cy="1444625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4116388" y="3292475"/>
            <a:ext cx="835025" cy="825500"/>
          </a:xfrm>
          <a:custGeom>
            <a:avLst/>
            <a:gdLst>
              <a:gd name="T0" fmla="*/ 138222 w 113"/>
              <a:gd name="T1" fmla="*/ 127841 h 112"/>
              <a:gd name="T2" fmla="*/ 138222 w 113"/>
              <a:gd name="T3" fmla="*/ 609705 h 112"/>
              <a:gd name="T4" fmla="*/ 483776 w 113"/>
              <a:gd name="T5" fmla="*/ 698211 h 112"/>
              <a:gd name="T6" fmla="*/ 592379 w 113"/>
              <a:gd name="T7" fmla="*/ 806384 h 112"/>
              <a:gd name="T8" fmla="*/ 740474 w 113"/>
              <a:gd name="T9" fmla="*/ 776882 h 112"/>
              <a:gd name="T10" fmla="*/ 740474 w 113"/>
              <a:gd name="T11" fmla="*/ 914558 h 112"/>
              <a:gd name="T12" fmla="*/ 779966 w 113"/>
              <a:gd name="T13" fmla="*/ 953894 h 112"/>
              <a:gd name="T14" fmla="*/ 908314 w 113"/>
              <a:gd name="T15" fmla="*/ 953894 h 112"/>
              <a:gd name="T16" fmla="*/ 908314 w 113"/>
              <a:gd name="T17" fmla="*/ 1101403 h 112"/>
              <a:gd name="T18" fmla="*/ 1115647 w 113"/>
              <a:gd name="T19" fmla="*/ 1101403 h 112"/>
              <a:gd name="T20" fmla="*/ 1115647 w 113"/>
              <a:gd name="T21" fmla="*/ 894890 h 112"/>
              <a:gd name="T22" fmla="*/ 700982 w 113"/>
              <a:gd name="T23" fmla="*/ 481864 h 112"/>
              <a:gd name="T24" fmla="*/ 621998 w 113"/>
              <a:gd name="T25" fmla="*/ 127841 h 112"/>
              <a:gd name="T26" fmla="*/ 138222 w 113"/>
              <a:gd name="T27" fmla="*/ 127841 h 112"/>
              <a:gd name="T28" fmla="*/ 167841 w 113"/>
              <a:gd name="T29" fmla="*/ 521200 h 112"/>
              <a:gd name="T30" fmla="*/ 207333 w 113"/>
              <a:gd name="T31" fmla="*/ 196679 h 112"/>
              <a:gd name="T32" fmla="*/ 523268 w 113"/>
              <a:gd name="T33" fmla="*/ 167177 h 112"/>
              <a:gd name="T34" fmla="*/ 167841 w 113"/>
              <a:gd name="T35" fmla="*/ 521200 h 1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2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9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2" y="112"/>
                  <a:pt x="92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1" y="20"/>
                </a:cubicBezTo>
                <a:cubicBezTo>
                  <a:pt x="29" y="11"/>
                  <a:pt x="43" y="10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000" tIns="46800" rIns="90000" bIns="46800">
            <a:normAutofit/>
          </a:bodyPr>
          <a:lstStyle/>
          <a:p>
            <a:pPr fontAlgn="base"/>
            <a:endParaRPr lang="zh-CN" altLang="en-US" sz="1350" strike="noStrike" noProof="1"/>
          </a:p>
        </p:txBody>
      </p:sp>
      <p:sp>
        <p:nvSpPr>
          <p:cNvPr id="44" name="Rectangle 43"/>
          <p:cNvSpPr/>
          <p:nvPr/>
        </p:nvSpPr>
        <p:spPr>
          <a:xfrm>
            <a:off x="3903663" y="4194175"/>
            <a:ext cx="1336675" cy="8318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Calibri" panose="020F05020202040A0204" pitchFamily="34" charset="0"/>
                <a:ea typeface="宋体" panose="02010600030101010101" pitchFamily="2" charset="-122"/>
              </a:rPr>
              <a:t>超声波</a:t>
            </a:r>
            <a:endParaRPr lang="en-US" altLang="zh-CN" sz="1200">
              <a:solidFill>
                <a:schemeClr val="bg1"/>
              </a:solidFill>
              <a:latin typeface="Open Sans" pitchFamily="34" charset="0"/>
              <a:ea typeface="宋体" panose="02010600030101010101" pitchFamily="2" charset="-122"/>
            </a:endParaRPr>
          </a:p>
        </p:txBody>
      </p:sp>
      <p:sp>
        <p:nvSpPr>
          <p:cNvPr id="33" name="Rectangle 10"/>
          <p:cNvSpPr/>
          <p:nvPr/>
        </p:nvSpPr>
        <p:spPr>
          <a:xfrm>
            <a:off x="1490663" y="5024438"/>
            <a:ext cx="982662" cy="306387"/>
          </a:xfrm>
          <a:prstGeom prst="rect">
            <a:avLst/>
          </a:prstGeom>
          <a:solidFill>
            <a:srgbClr val="42ABDD"/>
          </a:solidFill>
          <a:ln w="9525" cap="flat" cmpd="sng">
            <a:solidFill>
              <a:srgbClr val="4799C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Open Sans" pitchFamily="34" charset="0"/>
                <a:ea typeface="宋体" panose="02010600030101010101" pitchFamily="2" charset="-122"/>
              </a:rPr>
              <a:t>美容</a:t>
            </a:r>
          </a:p>
        </p:txBody>
      </p:sp>
      <p:sp>
        <p:nvSpPr>
          <p:cNvPr id="28697" name="文本框 3"/>
          <p:cNvSpPr txBox="1"/>
          <p:nvPr/>
        </p:nvSpPr>
        <p:spPr>
          <a:xfrm>
            <a:off x="609600" y="530225"/>
            <a:ext cx="7958138" cy="11890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由此可见超声波对我们的生活有多大的影响和益处吧！只要我们有一个善于发现的眼睛，生活中还有更多的知识等着你的发现！</a:t>
            </a:r>
          </a:p>
        </p:txBody>
      </p:sp>
    </p:spTree>
    <p:custDataLst>
      <p:tags r:id="rId1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43" grpId="0" bldLvl="0" animBg="1"/>
      <p:bldP spid="44" grpId="0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ctrTitle"/>
          </p:nvPr>
        </p:nvSpPr>
        <p:spPr>
          <a:xfrm>
            <a:off x="2514600" y="2436813"/>
            <a:ext cx="4114800" cy="1909762"/>
          </a:xfrm>
          <a:ln/>
        </p:spPr>
        <p:txBody>
          <a:bodyPr lIns="90000" tIns="46800" rIns="90000" bIns="46800" anchor="ctr"/>
          <a:lstStyle/>
          <a:p>
            <a:pPr defTabSz="685800"/>
            <a:r>
              <a:rPr lang="zh-CN" altLang="en-US" kern="1200" dirty="0">
                <a:solidFill>
                  <a:srgbClr val="2FA3DA"/>
                </a:solidFill>
                <a:latin typeface="+mj-lt"/>
                <a:ea typeface="+mj-ea"/>
                <a:cs typeface="+mj-cs"/>
                <a:hlinkClick r:id="rId3" action="ppaction://hlinkpres?slideindex=11&amp;slidetitle=超声波应用"/>
              </a:rPr>
              <a:t>谢谢观看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0000" tIns="46800" rIns="90000" bIns="46800" anchor="ctr"/>
          <a:lstStyle/>
          <a:p>
            <a:r>
              <a:rPr lang="zh-CN" altLang="en-US" dirty="0">
                <a:solidFill>
                  <a:srgbClr val="00B0F0"/>
                </a:solidFill>
              </a:rPr>
              <a:t>走进身边的超声波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lIns="90000" tIns="46800" rIns="90000" bIns="46800" anchor="t"/>
          <a:lstStyle/>
          <a:p>
            <a:pPr algn="just" defTabSz="685800">
              <a:lnSpc>
                <a:spcPct val="120000"/>
              </a:lnSpc>
            </a:pPr>
            <a:r>
              <a:rPr lang="zh-CN" altLang="en-US" sz="2800" kern="1200" dirty="0">
                <a:latin typeface="+mn-lt"/>
                <a:ea typeface="+mn-ea"/>
                <a:cs typeface="+mn-cs"/>
              </a:rPr>
              <a:t>提到超声波也许我们并不陌生，有的同学会说，既然我们听不见也看不着更感受不到，是不是超声波离我们的生活很远呢？</a:t>
            </a:r>
          </a:p>
          <a:p>
            <a:pPr algn="just" defTabSz="685800">
              <a:lnSpc>
                <a:spcPct val="120000"/>
              </a:lnSpc>
            </a:pPr>
            <a:r>
              <a:rPr lang="zh-CN" altLang="en-US" sz="2800" kern="1200" dirty="0">
                <a:latin typeface="+mn-lt"/>
                <a:ea typeface="+mn-ea"/>
                <a:cs typeface="+mn-cs"/>
              </a:rPr>
              <a:t>并不是这样的，其实超声波就在我们的身边，生活的角落到处都有它的身影，那么就让我们走进生活，寻找超声波的足迹吧！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2"/>
          <p:cNvSpPr txBox="1"/>
          <p:nvPr/>
        </p:nvSpPr>
        <p:spPr>
          <a:xfrm>
            <a:off x="4092575" y="1951038"/>
            <a:ext cx="1119188" cy="10160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r>
              <a:rPr lang="en-US" altLang="zh-CN" sz="6000">
                <a:solidFill>
                  <a:srgbClr val="4F8AC0"/>
                </a:solidFill>
                <a:latin typeface="Adobe Myungjo Std M" pitchFamily="18" charset="-128"/>
                <a:ea typeface="Adobe Myungjo Std M" pitchFamily="18" charset="-128"/>
              </a:rPr>
              <a:t>01</a:t>
            </a:r>
            <a:endParaRPr lang="zh-CN" altLang="en-US" sz="6000" dirty="0">
              <a:solidFill>
                <a:srgbClr val="4F8AC0"/>
              </a:solidFill>
              <a:latin typeface="Adobe Myungjo Std M" pitchFamily="18" charset="-128"/>
              <a:ea typeface="宋体" panose="02010600030101010101" pitchFamily="2" charset="-122"/>
            </a:endParaRPr>
          </a:p>
        </p:txBody>
      </p:sp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3484563" y="4043363"/>
            <a:ext cx="2174875" cy="458787"/>
          </a:xfrm>
          <a:ln/>
        </p:spPr>
        <p:txBody>
          <a:bodyPr lIns="90000" tIns="46800" rIns="90000" bIns="46800" anchor="ctr"/>
          <a:lstStyle/>
          <a:p>
            <a:pPr defTabSz="685800"/>
            <a:r>
              <a:rPr lang="zh-CN" altLang="en-US" b="1" kern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超声波应用</a:t>
            </a:r>
            <a:r>
              <a:rPr lang="en-US" altLang="zh-CN" b="1" kern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</a:p>
        </p:txBody>
      </p:sp>
      <p:sp>
        <p:nvSpPr>
          <p:cNvPr id="16387" name="文本占位符 3"/>
          <p:cNvSpPr>
            <a:spLocks noGrp="1"/>
          </p:cNvSpPr>
          <p:nvPr>
            <p:ph type="body" idx="1"/>
          </p:nvPr>
        </p:nvSpPr>
        <p:spPr>
          <a:xfrm>
            <a:off x="2867025" y="3298825"/>
            <a:ext cx="3409950" cy="544513"/>
          </a:xfrm>
        </p:spPr>
        <p:txBody>
          <a:bodyPr lIns="90000" tIns="46800" rIns="90000" bIns="46800" anchor="t">
            <a:normAutofit fontScale="97500"/>
          </a:bodyPr>
          <a:lstStyle/>
          <a:p>
            <a:pPr defTabSz="685800" fontAlgn="auto"/>
            <a:r>
              <a:rPr lang="zh-CN" altLang="en-US" sz="3200" b="1" u="sng" strike="noStrike" kern="1200" noProof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洗眼镜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 descr="37F6FFC5E6576C833B685020753AACD6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68275" y="177800"/>
            <a:ext cx="5289550" cy="3967163"/>
          </a:xfrm>
          <a:ln/>
        </p:spPr>
      </p:pic>
      <p:pic>
        <p:nvPicPr>
          <p:cNvPr id="3" name="内容占位符 2" descr="053C72E57BC4DD8EA57CEE3581313028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562350" y="2487613"/>
            <a:ext cx="5289550" cy="3968750"/>
          </a:xfrm>
          <a:ln/>
        </p:spPr>
      </p:pic>
      <p:sp>
        <p:nvSpPr>
          <p:cNvPr id="17411" name="文本框 5"/>
          <p:cNvSpPr txBox="1"/>
          <p:nvPr/>
        </p:nvSpPr>
        <p:spPr>
          <a:xfrm>
            <a:off x="5568950" y="315913"/>
            <a:ext cx="3394075" cy="1401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未进行清洁的眼镜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......</a:t>
            </a:r>
          </a:p>
          <a:p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我可能有个假眼镜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317500" y="4392613"/>
            <a:ext cx="2663825" cy="172878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542925" y="4937125"/>
            <a:ext cx="221456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i="1">
                <a:latin typeface="Arial" panose="020B0604020202020204" pitchFamily="34" charset="0"/>
                <a:ea typeface="宋体" panose="02010600030101010101" pitchFamily="2" charset="-122"/>
              </a:rPr>
              <a:t>污迹斑斑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486410" y="-289242"/>
            <a:ext cx="7886700" cy="1325562"/>
          </a:xfrm>
          <a:ln/>
        </p:spPr>
        <p:txBody>
          <a:bodyPr lIns="91440" tIns="45720" rIns="91440" bIns="45720" anchor="ctr"/>
          <a:lstStyle/>
          <a:p>
            <a:r>
              <a:rPr lang="zh-CN" altLang="en-US"/>
              <a:t>接下来带着眼镜到眼镜店里</a:t>
            </a:r>
          </a:p>
        </p:txBody>
      </p:sp>
      <p:pic>
        <p:nvPicPr>
          <p:cNvPr id="5" name="QQ视频20170501193921">
            <a:hlinkClick r:id="" action="ppaction://media"/>
          </p:cNvPr>
          <p:cNvPicPr>
            <a:picLocks noGrp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86093" y="767398"/>
            <a:ext cx="7886700" cy="4779962"/>
          </a:xfrm>
          <a:ln/>
        </p:spPr>
      </p:pic>
      <p:sp>
        <p:nvSpPr>
          <p:cNvPr id="2" name="文本框 1">
            <a:hlinkClick r:id="rId6" action="ppaction://hlinkfile"/>
          </p:cNvPr>
          <p:cNvSpPr txBox="1"/>
          <p:nvPr/>
        </p:nvSpPr>
        <p:spPr>
          <a:xfrm>
            <a:off x="2046605" y="5927725"/>
            <a:ext cx="5262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7" action="ppaction://hlinkfile"/>
              </a:rPr>
              <a:t>彧萌</a:t>
            </a:r>
            <a:r>
              <a:rPr lang="en-US" altLang="zh-CN" dirty="0" smtClean="0">
                <a:hlinkClick r:id="rId7" action="ppaction://hlinkfile"/>
              </a:rPr>
              <a:t>\QQ</a:t>
            </a:r>
            <a:r>
              <a:rPr lang="zh-CN" altLang="en-US" dirty="0" smtClean="0">
                <a:hlinkClick r:id="rId7" action="ppaction://hlinkfile"/>
              </a:rPr>
              <a:t>视频</a:t>
            </a:r>
            <a:r>
              <a:rPr lang="en-US" altLang="zh-CN" dirty="0" smtClean="0">
                <a:hlinkClick r:id="rId7" action="ppaction://hlinkfile"/>
              </a:rPr>
              <a:t>20170501193921.mp4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内容占位符 4" descr="04E47A3B2C5BFEE40AFE49C056E520B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5588" y="1143000"/>
            <a:ext cx="6092825" cy="4570413"/>
          </a:xfrm>
          <a:ln/>
        </p:spPr>
      </p:pic>
      <p:sp>
        <p:nvSpPr>
          <p:cNvPr id="7" name="十字星 6"/>
          <p:cNvSpPr/>
          <p:nvPr/>
        </p:nvSpPr>
        <p:spPr>
          <a:xfrm>
            <a:off x="2830513" y="2686050"/>
            <a:ext cx="504825" cy="574675"/>
          </a:xfrm>
          <a:prstGeom prst="star4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十字星 7"/>
          <p:cNvSpPr/>
          <p:nvPr/>
        </p:nvSpPr>
        <p:spPr>
          <a:xfrm>
            <a:off x="2830513" y="3889375"/>
            <a:ext cx="504825" cy="576263"/>
          </a:xfrm>
          <a:prstGeom prst="star4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十字星 8"/>
          <p:cNvSpPr/>
          <p:nvPr/>
        </p:nvSpPr>
        <p:spPr>
          <a:xfrm>
            <a:off x="5621338" y="4121150"/>
            <a:ext cx="504825" cy="576263"/>
          </a:xfrm>
          <a:prstGeom prst="star4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1" name="十字星 10"/>
          <p:cNvSpPr/>
          <p:nvPr/>
        </p:nvSpPr>
        <p:spPr>
          <a:xfrm>
            <a:off x="6257925" y="2982913"/>
            <a:ext cx="504825" cy="576263"/>
          </a:xfrm>
          <a:prstGeom prst="star4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十字星 11"/>
          <p:cNvSpPr/>
          <p:nvPr/>
        </p:nvSpPr>
        <p:spPr>
          <a:xfrm>
            <a:off x="4319588" y="4697413"/>
            <a:ext cx="504825" cy="576263"/>
          </a:xfrm>
          <a:prstGeom prst="star4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十字星 12"/>
          <p:cNvSpPr/>
          <p:nvPr/>
        </p:nvSpPr>
        <p:spPr>
          <a:xfrm>
            <a:off x="5343525" y="1844675"/>
            <a:ext cx="504825" cy="576263"/>
          </a:xfrm>
          <a:prstGeom prst="star4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lIns="91440" tIns="45720" rIns="91440" bIns="45720" anchor="ctr"/>
          <a:lstStyle/>
          <a:p>
            <a:r>
              <a:rPr lang="zh-CN" altLang="en-US" u="sng"/>
              <a:t>那么究竟是怎么回事呢？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sz="half" idx="1"/>
          </p:nvPr>
        </p:nvSpPr>
        <p:spPr>
          <a:xfrm>
            <a:off x="-76200" y="1408113"/>
            <a:ext cx="4705350" cy="4351337"/>
          </a:xfrm>
          <a:ln/>
        </p:spPr>
        <p:txBody>
          <a:bodyPr lIns="91440" tIns="45720" rIns="91440" bIns="45720" anchor="t">
            <a:normAutofit lnSpcReduction="10000"/>
          </a:bodyPr>
          <a:lstStyle/>
          <a:p>
            <a:pPr defTabSz="685800">
              <a:lnSpc>
                <a:spcPct val="80000"/>
              </a:lnSpc>
            </a:pPr>
            <a:r>
              <a:rPr lang="zh-CN" altLang="en-US" kern="1200">
                <a:latin typeface="+mn-lt"/>
                <a:ea typeface="+mn-ea"/>
                <a:cs typeface="+mn-cs"/>
              </a:rPr>
              <a:t>清洗的超声波应用原理是由</a:t>
            </a:r>
            <a:r>
              <a:rPr lang="zh-CN" altLang="en-US" u="sng" kern="1200">
                <a:latin typeface="+mn-lt"/>
                <a:ea typeface="+mn-ea"/>
                <a:cs typeface="+mn-cs"/>
              </a:rPr>
              <a:t>超声波发生器</a:t>
            </a:r>
            <a:r>
              <a:rPr lang="zh-CN" altLang="en-US" kern="1200">
                <a:latin typeface="+mn-lt"/>
                <a:ea typeface="+mn-ea"/>
                <a:cs typeface="+mn-cs"/>
              </a:rPr>
              <a:t>发出的高频振荡信号，通过换能器转换成高频机械振荡而传播到介质， 清洗溶剂中超声波在清洗液中疏密相间的向前辐射，使液体流动而产生</a:t>
            </a:r>
            <a:r>
              <a:rPr lang="zh-CN" altLang="en-US" kern="1200">
                <a:solidFill>
                  <a:srgbClr val="CC0066"/>
                </a:solidFill>
                <a:latin typeface="+mn-lt"/>
                <a:ea typeface="+mn-ea"/>
                <a:cs typeface="+mn-cs"/>
              </a:rPr>
              <a:t>数以万计的微小气泡</a:t>
            </a:r>
            <a:r>
              <a:rPr lang="zh-CN" altLang="en-US" kern="1200">
                <a:latin typeface="+mn-lt"/>
                <a:ea typeface="+mn-ea"/>
                <a:cs typeface="+mn-cs"/>
              </a:rPr>
              <a:t>，在声场的作用下振动，当声压达到一定值时，气泡迅速增长，然后突然闭合，在气泡闭合时产生冲击波，在其周围产生上千个大气压力，破坏不溶性污物而使它们分散于清洗液中，当团体粒子被油污裹着而粘附在清洗件表面时，</a:t>
            </a:r>
            <a:r>
              <a:rPr lang="zh-CN" altLang="en-US" kern="1200">
                <a:solidFill>
                  <a:srgbClr val="CC0066"/>
                </a:solidFill>
                <a:latin typeface="+mn-lt"/>
                <a:ea typeface="+mn-ea"/>
                <a:cs typeface="+mn-cs"/>
              </a:rPr>
              <a:t>油被乳化，固体粒子即脱离，从而达到清洗</a:t>
            </a:r>
            <a:r>
              <a:rPr lang="zh-CN" altLang="en-US" kern="1200">
                <a:latin typeface="+mn-lt"/>
                <a:ea typeface="+mn-ea"/>
                <a:cs typeface="+mn-cs"/>
              </a:rPr>
              <a:t>件表面净化的目的。</a:t>
            </a:r>
          </a:p>
        </p:txBody>
      </p:sp>
      <p:pic>
        <p:nvPicPr>
          <p:cNvPr id="20485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48175" y="1941513"/>
            <a:ext cx="4708525" cy="2338387"/>
          </a:xfrm>
          <a:ln/>
        </p:spPr>
      </p:pic>
      <p:sp>
        <p:nvSpPr>
          <p:cNvPr id="20487" name="矩形 20486"/>
          <p:cNvSpPr/>
          <p:nvPr/>
        </p:nvSpPr>
        <p:spPr>
          <a:xfrm>
            <a:off x="5724525" y="4508500"/>
            <a:ext cx="2881313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特点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：易于获得较集中的声能，且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在介质中传播时能产生巨大的作用力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 txBox="1"/>
          <p:nvPr/>
        </p:nvSpPr>
        <p:spPr>
          <a:xfrm>
            <a:off x="4092575" y="1951038"/>
            <a:ext cx="1119188" cy="10160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r>
              <a:rPr lang="en-US" altLang="zh-CN" sz="6000">
                <a:solidFill>
                  <a:srgbClr val="4F8AC0"/>
                </a:solidFill>
                <a:latin typeface="Adobe Myungjo Std M" pitchFamily="18" charset="-128"/>
                <a:ea typeface="Adobe Myungjo Std M" pitchFamily="18" charset="-128"/>
              </a:rPr>
              <a:t>02</a:t>
            </a:r>
            <a:endParaRPr lang="zh-CN" altLang="en-US" sz="6000" dirty="0">
              <a:solidFill>
                <a:srgbClr val="4F8AC0"/>
              </a:solidFill>
              <a:latin typeface="Adobe Myungjo Std M" pitchFamily="18" charset="-128"/>
              <a:ea typeface="宋体" panose="02010600030101010101" pitchFamily="2" charset="-122"/>
            </a:endParaRPr>
          </a:p>
        </p:txBody>
      </p:sp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3484563" y="4043363"/>
            <a:ext cx="2174875" cy="458787"/>
          </a:xfrm>
          <a:ln/>
        </p:spPr>
        <p:txBody>
          <a:bodyPr lIns="90000" tIns="46800" rIns="90000" bIns="46800" anchor="ctr"/>
          <a:lstStyle/>
          <a:p>
            <a:pPr defTabSz="685800"/>
            <a:r>
              <a:rPr lang="zh-CN" altLang="en-US" b="1" kern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超声波应用</a:t>
            </a:r>
            <a:r>
              <a:rPr lang="en-US" altLang="zh-CN" b="1" kern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</a:p>
        </p:txBody>
      </p:sp>
      <p:sp>
        <p:nvSpPr>
          <p:cNvPr id="21507" name="文本占位符 3"/>
          <p:cNvSpPr>
            <a:spLocks noGrp="1"/>
          </p:cNvSpPr>
          <p:nvPr>
            <p:ph type="body" idx="1"/>
          </p:nvPr>
        </p:nvSpPr>
        <p:spPr>
          <a:xfrm>
            <a:off x="2867025" y="3298825"/>
            <a:ext cx="3409950" cy="544513"/>
          </a:xfrm>
        </p:spPr>
        <p:txBody>
          <a:bodyPr lIns="90000" tIns="46800" rIns="90000" bIns="46800" anchor="t">
            <a:normAutofit fontScale="97500"/>
          </a:bodyPr>
          <a:lstStyle/>
          <a:p>
            <a:pPr defTabSz="685800" fontAlgn="auto"/>
            <a:r>
              <a:rPr lang="zh-CN" altLang="en-US" sz="3200" b="1" u="sng" strike="noStrike" kern="1200" noProof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加湿器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lIns="91440" tIns="45720" rIns="91440" bIns="45720" anchor="ctr"/>
          <a:lstStyle/>
          <a:p>
            <a:r>
              <a:rPr lang="zh-CN" altLang="en-US"/>
              <a:t>什么是加湿器？</a:t>
            </a:r>
          </a:p>
        </p:txBody>
      </p:sp>
      <p:pic>
        <p:nvPicPr>
          <p:cNvPr id="22530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77825" y="1690688"/>
            <a:ext cx="4359275" cy="4359275"/>
          </a:xfrm>
          <a:ln/>
        </p:spPr>
      </p:pic>
      <p:sp>
        <p:nvSpPr>
          <p:cNvPr id="22531" name="文本框 5"/>
          <p:cNvSpPr txBox="1"/>
          <p:nvPr/>
        </p:nvSpPr>
        <p:spPr>
          <a:xfrm>
            <a:off x="5203825" y="2030413"/>
            <a:ext cx="3738563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加湿器是一种增加房间湿度的家用电器。加湿器可以给指定房间加湿，也可以与锅炉或中央空调系统相连给整栋建筑加湿。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46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7"/>
  <p:tag name="KSO_WM_SLIDE_INDEX" val="7"/>
  <p:tag name="KSO_WM_SLIDE_ITEM_CNT" val="0"/>
  <p:tag name="KSO_WM_SLIDE_TYPE" val="sectionTitle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7"/>
  <p:tag name="KSO_WM_SLIDE_INDEX" val="7"/>
  <p:tag name="KSO_WM_SLIDE_ITEM_CNT" val="0"/>
  <p:tag name="KSO_WM_SLIDE_TYPE" val="section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46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8"/>
  <p:tag name="KSO_WM_SLIDE_INDEX" val="8"/>
  <p:tag name="KSO_WM_SLIDE_ITEM_CNT" val="0"/>
  <p:tag name="KSO_WM_SLIDE_TYPE" val="text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28"/>
  <p:tag name="KSO_WM_SLIDE_INDEX" val="28"/>
  <p:tag name="KSO_WM_SLIDE_ITEM_CNT" val="0"/>
  <p:tag name="KSO_WM_SLIDE_TYPE" val="endPag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783"/>
  <p:tag name="KSO_WM_TAG_VERSION" val="1.0"/>
  <p:tag name="KSO_WM_TEMPLATE_THUMBS_INDEX" val="1、2、5、6、7、8、9、15、18、20、23、2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783"/>
  <p:tag name="KSO_WM_TAG_VERSION" val="1.0"/>
  <p:tag name="KSO_WM_TEMPLATE_THUMBS_INDEX" val="1、2、5、6、7、8、9、15、18、20、23、28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1"/>
  <p:tag name="KSO_WM_SLIDE_INDEX" val="1"/>
  <p:tag name="KSO_WM_SLIDE_ITEM_CNT" val="0"/>
  <p:tag name="KSO_WM_SLIDE_TYPE" val="title"/>
  <p:tag name="KSO_WM_TEMPLATE_THUMBS_INDEX" val="1、2、5、6、7、8、9、15、18、20、23、28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2"/>
  <p:tag name="KSO_WM_SLIDE_INDEX" val="2"/>
  <p:tag name="KSO_WM_SLIDE_ITEM_CNT" val="0"/>
  <p:tag name="KSO_WM_SLIDE_TYPE" val="text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7"/>
  <p:tag name="KSO_WM_SLIDE_INDEX" val="7"/>
  <p:tag name="KSO_WM_SLIDE_ITEM_CNT" val="0"/>
  <p:tag name="KSO_WM_SLIDE_TYPE" val="section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651"/>
  <p:tag name="KSO_WM_TAG_VERSION" val="1.0"/>
  <p:tag name="KSO_WM_SLIDE_ID" val="basetag20164651_12"/>
  <p:tag name="KSO_WM_SLIDE_INDEX" val="12"/>
  <p:tag name="KSO_WM_SLIDE_ITEM_CNT" val="0"/>
  <p:tag name="KSO_WM_SLIDE_TYPE" val="text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651"/>
</p:tagLst>
</file>

<file path=ppt/theme/theme1.xml><?xml version="1.0" encoding="utf-8"?>
<a:theme xmlns:a="http://schemas.openxmlformats.org/drawingml/2006/main" name="basetag20163783_docer826152.唯美羽毛毕业答辩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961</Words>
  <Application>Microsoft Office PowerPoint</Application>
  <PresentationFormat>全屏显示(4:3)</PresentationFormat>
  <Paragraphs>54</Paragraphs>
  <Slides>17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basetag20163783_docer826152.唯美羽毛毕业答辩</vt:lpstr>
      <vt:lpstr>幻灯片 1</vt:lpstr>
      <vt:lpstr>走进身边的超声波</vt:lpstr>
      <vt:lpstr>超声波应用1</vt:lpstr>
      <vt:lpstr>幻灯片 4</vt:lpstr>
      <vt:lpstr>接下来带着眼镜到眼镜店里</vt:lpstr>
      <vt:lpstr>幻灯片 6</vt:lpstr>
      <vt:lpstr>那么究竟是怎么回事呢？</vt:lpstr>
      <vt:lpstr>超声波应用2</vt:lpstr>
      <vt:lpstr>什么是加湿器？</vt:lpstr>
      <vt:lpstr>幻灯片 10</vt:lpstr>
      <vt:lpstr>超声波加湿器</vt:lpstr>
      <vt:lpstr>幻灯片 12</vt:lpstr>
      <vt:lpstr>超声波应用3</vt:lpstr>
      <vt:lpstr>幻灯片 14</vt:lpstr>
      <vt:lpstr>超声波美容仪</vt:lpstr>
      <vt:lpstr>幻灯片 16</vt:lpstr>
      <vt:lpstr>谢谢观看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freeuser</cp:lastModifiedBy>
  <cp:revision>11</cp:revision>
  <dcterms:created xsi:type="dcterms:W3CDTF">2017-05-01T11:58:15Z</dcterms:created>
  <dcterms:modified xsi:type="dcterms:W3CDTF">2017-06-12T15:08:10Z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