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4" d="100"/>
          <a:sy n="144" d="100"/>
        </p:scale>
        <p:origin x="-684"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772EDC-1BFB-4320-A3F8-E32F2BB80749}" type="datetimeFigureOut">
              <a:rPr lang="zh-CN" altLang="en-US" smtClean="0"/>
              <a:pPr/>
              <a:t>2020/3/14</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575A90-9B85-46A8-81D9-EBC0DE58B5D5}" type="slidenum">
              <a:rPr lang="zh-CN" altLang="en-US" smtClean="0"/>
              <a:pPr/>
              <a:t>‹#›</a:t>
            </a:fld>
            <a:endParaRPr lang="zh-CN" altLang="en-US"/>
          </a:p>
        </p:txBody>
      </p:sp>
    </p:spTree>
    <p:extLst>
      <p:ext uri="{BB962C8B-B14F-4D97-AF65-F5344CB8AC3E}">
        <p14:creationId xmlns:p14="http://schemas.microsoft.com/office/powerpoint/2010/main" val="1560845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幻灯片图像占位符 1"/>
          <p:cNvSpPr>
            <a:spLocks noGrp="1" noRot="1" noChangeAspect="1"/>
          </p:cNvSpPr>
          <p:nvPr>
            <p:ph type="sldImg"/>
          </p:nvPr>
        </p:nvSpPr>
        <p:spPr bwMode="auto">
          <a:noFill/>
          <a:ln>
            <a:solidFill>
              <a:srgbClr val="000000"/>
            </a:solidFill>
            <a:miter lim="800000"/>
            <a:headEnd/>
            <a:tailEnd/>
          </a:ln>
        </p:spPr>
      </p:sp>
      <p:sp>
        <p:nvSpPr>
          <p:cNvPr id="10242"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10243"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285E3E-9C56-4C66-B0D0-93EB041E7F26}" type="slidenum">
              <a:rPr lang="zh-CN" altLang="en-US"/>
              <a:pPr fontAlgn="base">
                <a:spcBef>
                  <a:spcPct val="0"/>
                </a:spcBef>
                <a:spcAft>
                  <a:spcPct val="0"/>
                </a:spcAft>
              </a:pPr>
              <a:t>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p:cNvSpPr>
          <p:nvPr>
            <p:ph type="sldImg"/>
          </p:nvPr>
        </p:nvSpPr>
        <p:spPr bwMode="auto">
          <a:noFill/>
          <a:ln>
            <a:solidFill>
              <a:srgbClr val="000000"/>
            </a:solidFill>
            <a:miter lim="800000"/>
            <a:headEnd/>
            <a:tailEnd/>
          </a:ln>
        </p:spPr>
      </p:sp>
      <p:sp>
        <p:nvSpPr>
          <p:cNvPr id="12290"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12291"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E793CA-A073-4070-A70B-E98C9BE53746}" type="slidenum">
              <a:rPr lang="zh-CN" altLang="en-US"/>
              <a:pPr fontAlgn="base">
                <a:spcBef>
                  <a:spcPct val="0"/>
                </a:spcBef>
                <a:spcAft>
                  <a:spcPct val="0"/>
                </a:spcAft>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幻灯片图像占位符 1"/>
          <p:cNvSpPr>
            <a:spLocks noGrp="1" noRot="1" noChangeAspect="1"/>
          </p:cNvSpPr>
          <p:nvPr>
            <p:ph type="sldImg"/>
          </p:nvPr>
        </p:nvSpPr>
        <p:spPr bwMode="auto">
          <a:noFill/>
          <a:ln>
            <a:solidFill>
              <a:srgbClr val="000000"/>
            </a:solidFill>
            <a:miter lim="800000"/>
            <a:headEnd/>
            <a:tailEnd/>
          </a:ln>
        </p:spPr>
      </p:sp>
      <p:sp>
        <p:nvSpPr>
          <p:cNvPr id="21506"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2150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62C806-82D8-4571-A5BB-9AD8E9E1D79A}" type="slidenum">
              <a:rPr lang="zh-CN" altLang="en-US"/>
              <a:pPr fontAlgn="base">
                <a:spcBef>
                  <a:spcPct val="0"/>
                </a:spcBef>
                <a:spcAft>
                  <a:spcPct val="0"/>
                </a:spcAft>
              </a:pPr>
              <a:t>10</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幻灯片图像占位符 1"/>
          <p:cNvSpPr>
            <a:spLocks noGrp="1" noRot="1" noChangeAspect="1"/>
          </p:cNvSpPr>
          <p:nvPr>
            <p:ph type="sldImg"/>
          </p:nvPr>
        </p:nvSpPr>
        <p:spPr bwMode="auto">
          <a:noFill/>
          <a:ln>
            <a:solidFill>
              <a:srgbClr val="000000"/>
            </a:solidFill>
            <a:miter lim="800000"/>
            <a:headEnd/>
            <a:tailEnd/>
          </a:ln>
        </p:spPr>
      </p:sp>
      <p:sp>
        <p:nvSpPr>
          <p:cNvPr id="34818"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3481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8719CEA-8E65-46B0-86D5-0D04D70CFEDD}" type="slidenum">
              <a:rPr lang="zh-CN" altLang="en-US"/>
              <a:pPr fontAlgn="base">
                <a:spcBef>
                  <a:spcPct val="0"/>
                </a:spcBef>
                <a:spcAft>
                  <a:spcPct val="0"/>
                </a:spcAft>
              </a:pPr>
              <a:t>22</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幻灯片图像占位符 1"/>
          <p:cNvSpPr>
            <a:spLocks noGrp="1" noRot="1" noChangeAspect="1"/>
          </p:cNvSpPr>
          <p:nvPr>
            <p:ph type="sldImg"/>
          </p:nvPr>
        </p:nvSpPr>
        <p:spPr bwMode="auto">
          <a:noFill/>
          <a:ln>
            <a:solidFill>
              <a:srgbClr val="000000"/>
            </a:solidFill>
            <a:miter lim="800000"/>
            <a:headEnd/>
            <a:tailEnd/>
          </a:ln>
        </p:spPr>
      </p:sp>
      <p:sp>
        <p:nvSpPr>
          <p:cNvPr id="40962"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40963"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DE16A9E-1AD1-4A67-961B-A162334EE10C}" type="slidenum">
              <a:rPr lang="zh-CN" altLang="en-US"/>
              <a:pPr fontAlgn="base">
                <a:spcBef>
                  <a:spcPct val="0"/>
                </a:spcBef>
                <a:spcAft>
                  <a:spcPct val="0"/>
                </a:spcAft>
              </a:pPr>
              <a:t>27</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2020/3/14</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21.jpe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25.jpeg"/><Relationship Id="rId4" Type="http://schemas.openxmlformats.org/officeDocument/2006/relationships/image" Target="../media/image24.jpeg"/></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26.jpe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27.jpeg"/></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32.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31.png"/><Relationship Id="rId5" Type="http://schemas.openxmlformats.org/officeDocument/2006/relationships/image" Target="../media/image3.png"/><Relationship Id="rId4" Type="http://schemas.openxmlformats.org/officeDocument/2006/relationships/image" Target="../media/image30.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Picture 3" descr="road.png"/>
          <p:cNvPicPr>
            <a:picLocks noChangeAspect="1"/>
          </p:cNvPicPr>
          <p:nvPr/>
        </p:nvPicPr>
        <p:blipFill>
          <a:blip r:embed="rId3"/>
          <a:srcRect/>
          <a:stretch>
            <a:fillRect/>
          </a:stretch>
        </p:blipFill>
        <p:spPr bwMode="auto">
          <a:xfrm>
            <a:off x="0" y="2139950"/>
            <a:ext cx="9144000" cy="3003550"/>
          </a:xfrm>
          <a:prstGeom prst="rect">
            <a:avLst/>
          </a:prstGeom>
          <a:noFill/>
          <a:ln w="9525">
            <a:noFill/>
            <a:miter lim="800000"/>
            <a:headEnd/>
            <a:tailEnd/>
          </a:ln>
        </p:spPr>
      </p:pic>
      <p:grpSp>
        <p:nvGrpSpPr>
          <p:cNvPr id="2" name="组合 87"/>
          <p:cNvGrpSpPr>
            <a:grpSpLocks/>
          </p:cNvGrpSpPr>
          <p:nvPr/>
        </p:nvGrpSpPr>
        <p:grpSpPr bwMode="auto">
          <a:xfrm>
            <a:off x="2589213" y="3035300"/>
            <a:ext cx="3779837" cy="1577975"/>
            <a:chOff x="6240567" y="2900570"/>
            <a:chExt cx="3915294" cy="1916713"/>
          </a:xfrm>
        </p:grpSpPr>
        <p:grpSp>
          <p:nvGrpSpPr>
            <p:cNvPr id="3" name="组合 72"/>
            <p:cNvGrpSpPr>
              <a:grpSpLocks/>
            </p:cNvGrpSpPr>
            <p:nvPr/>
          </p:nvGrpSpPr>
          <p:grpSpPr bwMode="auto">
            <a:xfrm>
              <a:off x="6341196" y="2900570"/>
              <a:ext cx="3814665" cy="1916713"/>
              <a:chOff x="6341196" y="2900570"/>
              <a:chExt cx="3814665" cy="1916713"/>
            </a:xfrm>
          </p:grpSpPr>
          <p:sp>
            <p:nvSpPr>
              <p:cNvPr id="94" name="文本框 79"/>
              <p:cNvSpPr txBox="1"/>
              <p:nvPr/>
            </p:nvSpPr>
            <p:spPr>
              <a:xfrm>
                <a:off x="6340874" y="2900570"/>
                <a:ext cx="3814987" cy="1905143"/>
              </a:xfrm>
              <a:prstGeom prst="rect">
                <a:avLst/>
              </a:prstGeom>
              <a:noFill/>
            </p:spPr>
            <p:txBody>
              <a:bodyPr>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fontAlgn="auto">
                  <a:lnSpc>
                    <a:spcPct val="150000"/>
                  </a:lnSpc>
                  <a:spcBef>
                    <a:spcPts val="0"/>
                  </a:spcBef>
                  <a:spcAft>
                    <a:spcPts val="0"/>
                  </a:spcAft>
                  <a:defRPr/>
                </a:pPr>
                <a:r>
                  <a:rPr lang="zh-CN" altLang="en-US" dirty="0" smtClean="0">
                    <a:solidFill>
                      <a:schemeClr val="accent3"/>
                    </a:solidFill>
                  </a:rPr>
                  <a:t>新课标沪粤版</a:t>
                </a:r>
                <a:r>
                  <a:rPr lang="en-US" altLang="zh-CN" dirty="0" smtClean="0">
                    <a:solidFill>
                      <a:schemeClr val="accent3"/>
                    </a:solidFill>
                  </a:rPr>
                  <a:t>·</a:t>
                </a:r>
                <a:r>
                  <a:rPr lang="zh-CN" altLang="en-US" dirty="0" smtClean="0">
                    <a:solidFill>
                      <a:schemeClr val="accent3"/>
                    </a:solidFill>
                  </a:rPr>
                  <a:t>物理</a:t>
                </a:r>
                <a:endParaRPr lang="en-US" altLang="zh-CN" dirty="0" smtClean="0">
                  <a:solidFill>
                    <a:schemeClr val="accent3"/>
                  </a:solidFill>
                </a:endParaRPr>
              </a:p>
              <a:p>
                <a:pPr algn="ctr" fontAlgn="auto">
                  <a:lnSpc>
                    <a:spcPct val="150000"/>
                  </a:lnSpc>
                  <a:spcBef>
                    <a:spcPts val="0"/>
                  </a:spcBef>
                  <a:spcAft>
                    <a:spcPts val="0"/>
                  </a:spcAft>
                  <a:defRPr/>
                </a:pPr>
                <a:r>
                  <a:rPr lang="zh-CN" altLang="en-US" smtClean="0">
                    <a:solidFill>
                      <a:srgbClr val="FF0000"/>
                    </a:solidFill>
                  </a:rPr>
                  <a:t> 九年级</a:t>
                </a:r>
                <a:r>
                  <a:rPr lang="zh-CN" altLang="en-US" dirty="0" smtClean="0">
                    <a:solidFill>
                      <a:srgbClr val="FF0000"/>
                    </a:solidFill>
                  </a:rPr>
                  <a:t>下</a:t>
                </a:r>
                <a:endParaRPr lang="zh-CN" altLang="en-US" dirty="0">
                  <a:solidFill>
                    <a:srgbClr val="FF0000"/>
                  </a:solidFill>
                </a:endParaRPr>
              </a:p>
            </p:txBody>
          </p:sp>
          <p:sp>
            <p:nvSpPr>
              <p:cNvPr id="95" name="圆角矩形 94"/>
              <p:cNvSpPr/>
              <p:nvPr/>
            </p:nvSpPr>
            <p:spPr>
              <a:xfrm>
                <a:off x="6409938" y="3087614"/>
                <a:ext cx="3694947" cy="1729669"/>
              </a:xfrm>
              <a:prstGeom prst="roundRect">
                <a:avLst/>
              </a:prstGeom>
              <a:noFill/>
              <a:ln w="6350">
                <a:solidFill>
                  <a:srgbClr val="A0BF0D"/>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4" name="组合 45"/>
            <p:cNvGrpSpPr>
              <a:grpSpLocks/>
            </p:cNvGrpSpPr>
            <p:nvPr/>
          </p:nvGrpSpPr>
          <p:grpSpPr bwMode="auto">
            <a:xfrm rot="2731254">
              <a:off x="6341934" y="2879007"/>
              <a:ext cx="109793" cy="312528"/>
              <a:chOff x="4454660" y="3810474"/>
              <a:chExt cx="406107" cy="1155987"/>
            </a:xfrm>
          </p:grpSpPr>
          <p:sp>
            <p:nvSpPr>
              <p:cNvPr id="9226" name="Freeform 16"/>
              <p:cNvSpPr>
                <a:spLocks/>
              </p:cNvSpPr>
              <p:nvPr/>
            </p:nvSpPr>
            <p:spPr bwMode="auto">
              <a:xfrm flipV="1">
                <a:off x="4459674" y="3810474"/>
                <a:ext cx="396080" cy="564858"/>
              </a:xfrm>
              <a:custGeom>
                <a:avLst/>
                <a:gdLst>
                  <a:gd name="T0" fmla="*/ 148399 w 758"/>
                  <a:gd name="T1" fmla="*/ 564858 h 1081"/>
                  <a:gd name="T2" fmla="*/ 396080 w 758"/>
                  <a:gd name="T3" fmla="*/ 0 h 1081"/>
                  <a:gd name="T4" fmla="*/ 0 w 758"/>
                  <a:gd name="T5" fmla="*/ 150489 h 1081"/>
                  <a:gd name="T6" fmla="*/ 148399 w 758"/>
                  <a:gd name="T7" fmla="*/ 564858 h 1081"/>
                  <a:gd name="T8" fmla="*/ 0 60000 65536"/>
                  <a:gd name="T9" fmla="*/ 0 60000 65536"/>
                  <a:gd name="T10" fmla="*/ 0 60000 65536"/>
                  <a:gd name="T11" fmla="*/ 0 60000 65536"/>
                  <a:gd name="T12" fmla="*/ 0 w 758"/>
                  <a:gd name="T13" fmla="*/ 0 h 1081"/>
                  <a:gd name="T14" fmla="*/ 758 w 758"/>
                  <a:gd name="T15" fmla="*/ 1081 h 1081"/>
                </a:gdLst>
                <a:ahLst/>
                <a:cxnLst>
                  <a:cxn ang="T8">
                    <a:pos x="T0" y="T1"/>
                  </a:cxn>
                  <a:cxn ang="T9">
                    <a:pos x="T2" y="T3"/>
                  </a:cxn>
                  <a:cxn ang="T10">
                    <a:pos x="T4" y="T5"/>
                  </a:cxn>
                  <a:cxn ang="T11">
                    <a:pos x="T6" y="T7"/>
                  </a:cxn>
                </a:cxnLst>
                <a:rect l="T12" t="T13" r="T14" b="T15"/>
                <a:pathLst>
                  <a:path w="758" h="1081">
                    <a:moveTo>
                      <a:pt x="284" y="1081"/>
                    </a:moveTo>
                    <a:lnTo>
                      <a:pt x="758" y="0"/>
                    </a:lnTo>
                    <a:lnTo>
                      <a:pt x="0" y="288"/>
                    </a:lnTo>
                    <a:lnTo>
                      <a:pt x="284" y="1081"/>
                    </a:lnTo>
                    <a:close/>
                  </a:path>
                </a:pathLst>
              </a:custGeom>
              <a:solidFill>
                <a:srgbClr val="319095"/>
              </a:solidFill>
              <a:ln w="9525">
                <a:noFill/>
                <a:round/>
                <a:headEnd/>
                <a:tailEnd/>
              </a:ln>
            </p:spPr>
            <p:txBody>
              <a:bodyPr/>
              <a:lstStyle/>
              <a:p>
                <a:endParaRPr lang="zh-CN" altLang="en-US"/>
              </a:p>
            </p:txBody>
          </p:sp>
          <p:sp>
            <p:nvSpPr>
              <p:cNvPr id="9227" name="Freeform 30"/>
              <p:cNvSpPr>
                <a:spLocks/>
              </p:cNvSpPr>
              <p:nvPr/>
            </p:nvSpPr>
            <p:spPr bwMode="auto">
              <a:xfrm rot="-6303818">
                <a:off x="4522923" y="4261161"/>
                <a:ext cx="275725" cy="329602"/>
              </a:xfrm>
              <a:custGeom>
                <a:avLst/>
                <a:gdLst>
                  <a:gd name="T0" fmla="*/ 0 w 261"/>
                  <a:gd name="T1" fmla="*/ 0 h 312"/>
                  <a:gd name="T2" fmla="*/ 125714 w 261"/>
                  <a:gd name="T3" fmla="*/ 329602 h 312"/>
                  <a:gd name="T4" fmla="*/ 125714 w 261"/>
                  <a:gd name="T5" fmla="*/ 329602 h 312"/>
                  <a:gd name="T6" fmla="*/ 275725 w 261"/>
                  <a:gd name="T7" fmla="*/ 0 h 312"/>
                  <a:gd name="T8" fmla="*/ 0 w 261"/>
                  <a:gd name="T9" fmla="*/ 0 h 312"/>
                  <a:gd name="T10" fmla="*/ 0 60000 65536"/>
                  <a:gd name="T11" fmla="*/ 0 60000 65536"/>
                  <a:gd name="T12" fmla="*/ 0 60000 65536"/>
                  <a:gd name="T13" fmla="*/ 0 60000 65536"/>
                  <a:gd name="T14" fmla="*/ 0 60000 65536"/>
                  <a:gd name="T15" fmla="*/ 0 w 261"/>
                  <a:gd name="T16" fmla="*/ 0 h 312"/>
                  <a:gd name="T17" fmla="*/ 261 w 261"/>
                  <a:gd name="T18" fmla="*/ 312 h 312"/>
                </a:gdLst>
                <a:ahLst/>
                <a:cxnLst>
                  <a:cxn ang="T10">
                    <a:pos x="T0" y="T1"/>
                  </a:cxn>
                  <a:cxn ang="T11">
                    <a:pos x="T2" y="T3"/>
                  </a:cxn>
                  <a:cxn ang="T12">
                    <a:pos x="T4" y="T5"/>
                  </a:cxn>
                  <a:cxn ang="T13">
                    <a:pos x="T6" y="T7"/>
                  </a:cxn>
                  <a:cxn ang="T14">
                    <a:pos x="T8" y="T9"/>
                  </a:cxn>
                </a:cxnLst>
                <a:rect l="T15" t="T16" r="T17" b="T18"/>
                <a:pathLst>
                  <a:path w="261" h="312">
                    <a:moveTo>
                      <a:pt x="0" y="0"/>
                    </a:moveTo>
                    <a:lnTo>
                      <a:pt x="119" y="312"/>
                    </a:lnTo>
                    <a:lnTo>
                      <a:pt x="261" y="0"/>
                    </a:lnTo>
                    <a:lnTo>
                      <a:pt x="0" y="0"/>
                    </a:lnTo>
                    <a:close/>
                  </a:path>
                </a:pathLst>
              </a:custGeom>
              <a:solidFill>
                <a:srgbClr val="A0BF0D"/>
              </a:solidFill>
              <a:ln w="9525">
                <a:noFill/>
                <a:round/>
                <a:headEnd/>
                <a:tailEnd/>
              </a:ln>
            </p:spPr>
            <p:txBody>
              <a:bodyPr/>
              <a:lstStyle/>
              <a:p>
                <a:endParaRPr lang="zh-CN" altLang="en-US"/>
              </a:p>
            </p:txBody>
          </p:sp>
          <p:sp>
            <p:nvSpPr>
              <p:cNvPr id="9228" name="Freeform 12"/>
              <p:cNvSpPr>
                <a:spLocks/>
              </p:cNvSpPr>
              <p:nvPr/>
            </p:nvSpPr>
            <p:spPr bwMode="auto">
              <a:xfrm rot="7160246">
                <a:off x="4384500" y="4490194"/>
                <a:ext cx="546427" cy="406107"/>
              </a:xfrm>
              <a:custGeom>
                <a:avLst/>
                <a:gdLst>
                  <a:gd name="T0" fmla="*/ 400474 w 1067"/>
                  <a:gd name="T1" fmla="*/ 0 h 793"/>
                  <a:gd name="T2" fmla="*/ 0 w 1067"/>
                  <a:gd name="T3" fmla="*/ 147489 h 793"/>
                  <a:gd name="T4" fmla="*/ 546427 w 1067"/>
                  <a:gd name="T5" fmla="*/ 406107 h 793"/>
                  <a:gd name="T6" fmla="*/ 400474 w 1067"/>
                  <a:gd name="T7" fmla="*/ 0 h 793"/>
                  <a:gd name="T8" fmla="*/ 0 60000 65536"/>
                  <a:gd name="T9" fmla="*/ 0 60000 65536"/>
                  <a:gd name="T10" fmla="*/ 0 60000 65536"/>
                  <a:gd name="T11" fmla="*/ 0 60000 65536"/>
                  <a:gd name="T12" fmla="*/ 0 w 1067"/>
                  <a:gd name="T13" fmla="*/ 0 h 793"/>
                  <a:gd name="T14" fmla="*/ 1067 w 1067"/>
                  <a:gd name="T15" fmla="*/ 793 h 793"/>
                </a:gdLst>
                <a:ahLst/>
                <a:cxnLst>
                  <a:cxn ang="T8">
                    <a:pos x="T0" y="T1"/>
                  </a:cxn>
                  <a:cxn ang="T9">
                    <a:pos x="T2" y="T3"/>
                  </a:cxn>
                  <a:cxn ang="T10">
                    <a:pos x="T4" y="T5"/>
                  </a:cxn>
                  <a:cxn ang="T11">
                    <a:pos x="T6" y="T7"/>
                  </a:cxn>
                </a:cxnLst>
                <a:rect l="T12" t="T13" r="T14" b="T15"/>
                <a:pathLst>
                  <a:path w="1067" h="793">
                    <a:moveTo>
                      <a:pt x="782" y="0"/>
                    </a:moveTo>
                    <a:lnTo>
                      <a:pt x="0" y="288"/>
                    </a:lnTo>
                    <a:lnTo>
                      <a:pt x="1067" y="793"/>
                    </a:lnTo>
                    <a:lnTo>
                      <a:pt x="782" y="0"/>
                    </a:lnTo>
                    <a:close/>
                  </a:path>
                </a:pathLst>
              </a:custGeom>
              <a:solidFill>
                <a:srgbClr val="FDB900"/>
              </a:solidFill>
              <a:ln w="9525">
                <a:noFill/>
                <a:round/>
                <a:headEnd/>
                <a:tailEnd/>
              </a:ln>
            </p:spPr>
            <p:txBody>
              <a:bodyPr/>
              <a:lstStyle/>
              <a:p>
                <a:endParaRPr lang="zh-CN" altLang="en-US"/>
              </a:p>
            </p:txBody>
          </p:sp>
        </p:grpSp>
      </p:grpSp>
      <p:sp>
        <p:nvSpPr>
          <p:cNvPr id="96" name="文本框 78"/>
          <p:cNvSpPr txBox="1"/>
          <p:nvPr/>
        </p:nvSpPr>
        <p:spPr>
          <a:xfrm>
            <a:off x="3017838" y="2343150"/>
            <a:ext cx="2908300" cy="623888"/>
          </a:xfrm>
          <a:prstGeom prst="rect">
            <a:avLst/>
          </a:prstGeom>
          <a:noFill/>
        </p:spPr>
        <p:txBody>
          <a:bodyPr wrap="none" lIns="68580" tIns="34290" rIns="68580" bIns="3429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fontAlgn="auto">
              <a:spcBef>
                <a:spcPts val="0"/>
              </a:spcBef>
              <a:spcAft>
                <a:spcPts val="0"/>
              </a:spcAft>
              <a:defRPr/>
            </a:pPr>
            <a:r>
              <a:rPr lang="zh-CN" altLang="en-US" sz="3600" dirty="0" smtClean="0">
                <a:solidFill>
                  <a:schemeClr val="accent1">
                    <a:lumMod val="75000"/>
                  </a:schemeClr>
                </a:solidFill>
              </a:rPr>
              <a:t>学科素养课件</a:t>
            </a:r>
            <a:endParaRPr lang="zh-CN" altLang="en-US" sz="3600" dirty="0">
              <a:solidFill>
                <a:schemeClr val="accent1">
                  <a:lumMod val="75000"/>
                </a:schemeClr>
              </a:solidFill>
            </a:endParaRPr>
          </a:p>
        </p:txBody>
      </p:sp>
      <p:pic>
        <p:nvPicPr>
          <p:cNvPr id="54" name="Picture 5" descr="cloudandb.png"/>
          <p:cNvPicPr>
            <a:picLocks noChangeAspect="1"/>
          </p:cNvPicPr>
          <p:nvPr/>
        </p:nvPicPr>
        <p:blipFill>
          <a:blip r:embed="rId4"/>
          <a:srcRect/>
          <a:stretch>
            <a:fillRect/>
          </a:stretch>
        </p:blipFill>
        <p:spPr bwMode="auto">
          <a:xfrm>
            <a:off x="2892425" y="39688"/>
            <a:ext cx="6226175" cy="998537"/>
          </a:xfrm>
          <a:prstGeom prst="rect">
            <a:avLst/>
          </a:prstGeom>
          <a:noFill/>
          <a:ln w="9525">
            <a:noFill/>
            <a:miter lim="800000"/>
            <a:headEnd/>
            <a:tailEnd/>
          </a:ln>
        </p:spPr>
      </p:pic>
      <p:pic>
        <p:nvPicPr>
          <p:cNvPr id="97" name="Picture 4" descr="cloud_ballon.png"/>
          <p:cNvPicPr>
            <a:picLocks noChangeAspect="1"/>
          </p:cNvPicPr>
          <p:nvPr/>
        </p:nvPicPr>
        <p:blipFill>
          <a:blip r:embed="rId5"/>
          <a:srcRect/>
          <a:stretch>
            <a:fillRect/>
          </a:stretch>
        </p:blipFill>
        <p:spPr bwMode="auto">
          <a:xfrm>
            <a:off x="7796213" y="5143500"/>
            <a:ext cx="842962" cy="6905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ppt_w</p:attrName>
                                        </p:attrNameLst>
                                      </p:cBhvr>
                                      <p:tavLst>
                                        <p:tav tm="0">
                                          <p:val>
                                            <p:fltVal val="0"/>
                                          </p:val>
                                        </p:tav>
                                        <p:tav tm="100000">
                                          <p:val>
                                            <p:strVal val="#ppt_w"/>
                                          </p:val>
                                        </p:tav>
                                      </p:tavLst>
                                    </p:anim>
                                    <p:anim calcmode="lin" valueType="num">
                                      <p:cBhvr>
                                        <p:cTn id="8" dur="500" fill="hold"/>
                                        <p:tgtEl>
                                          <p:spTgt spid="6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96"/>
                                        </p:tgtEl>
                                        <p:attrNameLst>
                                          <p:attrName>style.visibility</p:attrName>
                                        </p:attrNameLst>
                                      </p:cBhvr>
                                      <p:to>
                                        <p:strVal val="visible"/>
                                      </p:to>
                                    </p:set>
                                    <p:animEffect transition="in" filter="fade">
                                      <p:cBhvr>
                                        <p:cTn id="12" dur="1000"/>
                                        <p:tgtEl>
                                          <p:spTgt spid="96"/>
                                        </p:tgtEl>
                                      </p:cBhvr>
                                    </p:animEffect>
                                    <p:anim calcmode="lin" valueType="num">
                                      <p:cBhvr>
                                        <p:cTn id="13" dur="1000" fill="hold"/>
                                        <p:tgtEl>
                                          <p:spTgt spid="96"/>
                                        </p:tgtEl>
                                        <p:attrNameLst>
                                          <p:attrName>ppt_x</p:attrName>
                                        </p:attrNameLst>
                                      </p:cBhvr>
                                      <p:tavLst>
                                        <p:tav tm="0">
                                          <p:val>
                                            <p:strVal val="#ppt_x"/>
                                          </p:val>
                                        </p:tav>
                                        <p:tav tm="100000">
                                          <p:val>
                                            <p:strVal val="#ppt_x"/>
                                          </p:val>
                                        </p:tav>
                                      </p:tavLst>
                                    </p:anim>
                                    <p:anim calcmode="lin" valueType="num">
                                      <p:cBhvr>
                                        <p:cTn id="14" dur="1000" fill="hold"/>
                                        <p:tgtEl>
                                          <p:spTgt spid="9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1" presetClass="entr" presetSubtype="0" fill="hold" nodeType="after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par>
                          <p:cTn id="23" fill="hold">
                            <p:stCondLst>
                              <p:cond delay="1500"/>
                            </p:stCondLst>
                            <p:childTnLst>
                              <p:par>
                                <p:cTn id="24" presetID="0" presetClass="path" presetSubtype="0" accel="50000" decel="50000" fill="hold" nodeType="afterEffect">
                                  <p:stCondLst>
                                    <p:cond delay="0"/>
                                  </p:stCondLst>
                                  <p:childTnLst>
                                    <p:animMotion origin="layout" path="M -0.02057 -0.10209 C -0.02722 -0.10602 -0.03307 -0.11204 -0.03932 -0.1169 C -0.04271 -0.11945 -0.04636 -0.12037 -0.04974 -0.12246 C -0.05091 -0.12315 -0.05169 -0.12546 -0.05287 -0.12616 C -0.05417 -0.12709 -0.06354 -0.12963 -0.06432 -0.12986 C -0.07162 -0.13241 -0.07761 -0.13588 -0.08516 -0.13727 C -0.08972 -0.13935 -0.09414 -0.1419 -0.0987 -0.14468 C -0.10222 -0.14676 -0.10391 -0.1456 -0.10703 -0.14838 C -0.11289 -0.15347 -0.11823 -0.15857 -0.12474 -0.16134 C -0.12578 -0.1625 -0.12669 -0.16412 -0.12787 -0.16505 C -0.12891 -0.16597 -0.13008 -0.16597 -0.13099 -0.1669 C -0.1375 -0.17338 -0.14258 -0.18125 -0.14974 -0.18542 C -0.15287 -0.19097 -0.15599 -0.19653 -0.15912 -0.20209 C -0.16081 -0.20509 -0.16341 -0.20533 -0.16537 -0.20764 C -0.16849 -0.21597 -0.17383 -0.22269 -0.17787 -0.22986 C -0.18399 -0.24074 -0.18998 -0.25139 -0.19557 -0.2632 C -0.20365 -0.28033 -0.20729 -0.30556 -0.2112 -0.32616 C -0.21211 -0.33773 -0.2138 -0.34815 -0.21537 -0.35949 C -0.21563 -0.38634 -0.2125 -0.44815 -0.21953 -0.48542 C -0.2224 -0.53079 -0.22149 -0.57037 -0.23307 -0.61134 C -0.23503 -0.61806 -0.23672 -0.62778 -0.23932 -0.63357 C -0.24675 -0.6507 -0.24297 -0.63982 -0.2487 -0.64838 C -0.25248 -0.65394 -0.25638 -0.66227 -0.2612 -0.66505 C -0.27448 -0.67292 -0.28659 -0.67639 -0.30078 -0.67801 C -0.32878 -0.69468 -0.36094 -0.68056 -0.39037 -0.67616 C -0.41211 -0.6632 -0.42669 -0.67824 -0.44349 -0.69468 C -0.44623 -0.69722 -0.44961 -0.69815 -0.45182 -0.70209 C -0.45547 -0.70857 -0.45821 -0.71088 -0.46328 -0.7132 C -0.46732 -0.72037 -0.4724 -0.72153 -0.47682 -0.72801 C -0.48099 -0.73426 -0.48451 -0.73704 -0.48932 -0.74283 C -0.49141 -0.74537 -0.4944 -0.74445 -0.49662 -0.74653 C -0.50313 -0.75301 -0.50612 -0.75625 -0.51328 -0.75949 C -0.51862 -0.76574 -0.52578 -0.76783 -0.53203 -0.7706 C -0.54219 -0.78264 -0.57383 -0.77778 -0.57787 -0.77801 C -0.58867 -0.78449 -0.57656 -0.77801 -0.60391 -0.77801 C -0.65287 -0.77801 -0.70182 -0.77917 -0.75078 -0.77986 C -0.76094 -0.78588 -0.76992 -0.79722 -0.77995 -0.80394 C -0.78334 -0.80625 -0.78568 -0.81134 -0.78932 -0.81134 " pathEditMode="relative" ptsTypes="fffffffffffffffffffffffffffffffffffffA">
                                      <p:cBhvr>
                                        <p:cTn id="25" dur="2000" fill="hold"/>
                                        <p:tgtEl>
                                          <p:spTgt spid="9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885825" y="346075"/>
            <a:ext cx="7502525" cy="1731963"/>
          </a:xfrm>
          <a:prstGeom prst="rect">
            <a:avLst/>
          </a:prstGeom>
          <a:noFill/>
          <a:ln w="9525">
            <a:noFill/>
            <a:miter lim="800000"/>
            <a:headEnd/>
            <a:tailEnd/>
          </a:ln>
        </p:spPr>
        <p:txBody>
          <a:bodyPr lIns="68580" tIns="34290" rIns="68580" bIns="34290">
            <a:spAutoFit/>
          </a:bodyPr>
          <a:lstStyle/>
          <a:p>
            <a:pPr algn="ctr"/>
            <a:r>
              <a:rPr lang="zh-CN" altLang="en-US" sz="5400" b="1">
                <a:solidFill>
                  <a:schemeClr val="accent1"/>
                </a:solidFill>
                <a:latin typeface="隶书"/>
                <a:ea typeface="隶书"/>
                <a:cs typeface="隶书"/>
              </a:rPr>
              <a:t>第十九章</a:t>
            </a:r>
          </a:p>
          <a:p>
            <a:pPr algn="ctr"/>
            <a:r>
              <a:rPr lang="zh-CN" altLang="en-US" sz="5400" b="1">
                <a:solidFill>
                  <a:schemeClr val="accent1"/>
                </a:solidFill>
                <a:latin typeface="隶书"/>
                <a:ea typeface="隶书"/>
                <a:cs typeface="隶书"/>
              </a:rPr>
              <a:t>电磁波与信息时代</a:t>
            </a:r>
          </a:p>
        </p:txBody>
      </p:sp>
      <p:sp>
        <p:nvSpPr>
          <p:cNvPr id="64" name="文本框 78"/>
          <p:cNvSpPr txBox="1">
            <a:spLocks noChangeArrowheads="1"/>
          </p:cNvSpPr>
          <p:nvPr/>
        </p:nvSpPr>
        <p:spPr bwMode="auto">
          <a:xfrm>
            <a:off x="2673350" y="2171700"/>
            <a:ext cx="4632325" cy="576263"/>
          </a:xfrm>
          <a:prstGeom prst="rect">
            <a:avLst/>
          </a:prstGeom>
          <a:noFill/>
          <a:ln w="9525">
            <a:noFill/>
            <a:miter lim="800000"/>
            <a:headEnd/>
            <a:tailEnd/>
          </a:ln>
        </p:spPr>
        <p:txBody>
          <a:bodyPr wrap="none" lIns="68580" tIns="34290" rIns="68580" bIns="34290">
            <a:spAutoFit/>
          </a:bodyPr>
          <a:lstStyle/>
          <a:p>
            <a:r>
              <a:rPr lang="zh-CN" altLang="en-US" sz="3300" b="1">
                <a:solidFill>
                  <a:schemeClr val="accent1"/>
                </a:solidFill>
                <a:latin typeface="微软雅黑" pitchFamily="34" charset="-122"/>
                <a:ea typeface="微软雅黑" pitchFamily="34" charset="-122"/>
              </a:rPr>
              <a:t>第</a:t>
            </a:r>
            <a:r>
              <a:rPr lang="en-US" altLang="zh-CN" sz="3300" b="1">
                <a:solidFill>
                  <a:schemeClr val="accent1"/>
                </a:solidFill>
                <a:latin typeface="微软雅黑" pitchFamily="34" charset="-122"/>
                <a:ea typeface="微软雅黑" pitchFamily="34" charset="-122"/>
              </a:rPr>
              <a:t>2</a:t>
            </a:r>
            <a:r>
              <a:rPr lang="zh-CN" altLang="en-US" sz="3300" b="1">
                <a:solidFill>
                  <a:schemeClr val="accent1"/>
                </a:solidFill>
                <a:latin typeface="微软雅黑" pitchFamily="34" charset="-122"/>
                <a:ea typeface="微软雅黑" pitchFamily="34" charset="-122"/>
              </a:rPr>
              <a:t>节　广播电视与通信</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590277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57816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无线电广播信号的发射和接收</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1331640" y="3363838"/>
            <a:ext cx="7200800" cy="1200329"/>
          </a:xfrm>
          <a:prstGeom prst="rect">
            <a:avLst/>
          </a:prstGeom>
          <a:noFill/>
          <a:ln w="9525">
            <a:noFill/>
            <a:miter lim="800000"/>
            <a:headEnd/>
            <a:tailEnd/>
          </a:ln>
        </p:spPr>
        <p:txBody>
          <a:bodyPr wrap="square">
            <a:spAutoFit/>
          </a:bodyPr>
          <a:lstStyle/>
          <a:p>
            <a:r>
              <a:rPr lang="zh-CN" altLang="zh-CN" sz="2400" b="1" dirty="0">
                <a:latin typeface="Calibri" pitchFamily="34" charset="0"/>
              </a:rPr>
              <a:t>飞鸽传书——利用鸽子传递信息</a:t>
            </a:r>
            <a:r>
              <a:rPr lang="en-US" altLang="zh-CN" sz="2400" b="1" dirty="0">
                <a:latin typeface="Calibri" pitchFamily="34" charset="0"/>
              </a:rPr>
              <a:t>.</a:t>
            </a:r>
            <a:r>
              <a:rPr lang="zh-CN" altLang="zh-CN" sz="2400" b="1" dirty="0">
                <a:latin typeface="Calibri" pitchFamily="34" charset="0"/>
              </a:rPr>
              <a:t>鸽子是信息的载体</a:t>
            </a:r>
            <a:r>
              <a:rPr lang="en-US" altLang="zh-CN" sz="2400" b="1" dirty="0">
                <a:latin typeface="Calibri" pitchFamily="34" charset="0"/>
              </a:rPr>
              <a:t>.</a:t>
            </a:r>
            <a:endParaRPr lang="zh-CN" altLang="zh-CN" sz="2400" b="1" dirty="0">
              <a:latin typeface="Calibri" pitchFamily="34" charset="0"/>
            </a:endParaRPr>
          </a:p>
          <a:p>
            <a:r>
              <a:rPr lang="zh-CN" altLang="zh-CN" sz="2400" b="1" dirty="0">
                <a:latin typeface="Calibri" pitchFamily="34" charset="0"/>
              </a:rPr>
              <a:t>无线电广播、电视、通信——利用电磁波作为“载体”来传递信息</a:t>
            </a:r>
            <a:r>
              <a:rPr lang="en-US" altLang="zh-CN" sz="2400" b="1" dirty="0">
                <a:latin typeface="Calibri" pitchFamily="34" charset="0"/>
              </a:rPr>
              <a:t>.</a:t>
            </a:r>
            <a:endParaRPr lang="zh-CN" altLang="zh-CN" sz="24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2" name="图片 11" descr="图片6.png"/>
          <p:cNvPicPr>
            <a:picLocks noChangeAspect="1"/>
          </p:cNvPicPr>
          <p:nvPr/>
        </p:nvPicPr>
        <p:blipFill>
          <a:blip r:embed="rId3"/>
          <a:srcRect/>
          <a:stretch>
            <a:fillRect/>
          </a:stretch>
        </p:blipFill>
        <p:spPr bwMode="auto">
          <a:xfrm>
            <a:off x="246063" y="827088"/>
            <a:ext cx="1597025" cy="671512"/>
          </a:xfrm>
          <a:prstGeom prst="rect">
            <a:avLst/>
          </a:prstGeom>
          <a:noFill/>
          <a:ln w="9525">
            <a:noFill/>
            <a:miter lim="800000"/>
            <a:headEnd/>
            <a:tailEnd/>
          </a:ln>
        </p:spPr>
      </p:pic>
      <p:pic>
        <p:nvPicPr>
          <p:cNvPr id="22534" name="yh429.jpg" descr="id:2147507637;FounderCES"/>
          <p:cNvPicPr>
            <a:picLocks noChangeAspect="1" noChangeArrowheads="1"/>
          </p:cNvPicPr>
          <p:nvPr/>
        </p:nvPicPr>
        <p:blipFill>
          <a:blip r:embed="rId4"/>
          <a:srcRect/>
          <a:stretch>
            <a:fillRect/>
          </a:stretch>
        </p:blipFill>
        <p:spPr bwMode="auto">
          <a:xfrm>
            <a:off x="3680758" y="915566"/>
            <a:ext cx="2409428" cy="225346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590277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57816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无线电广播信号的发射和接收</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3265488" y="3492500"/>
            <a:ext cx="2584450" cy="400050"/>
          </a:xfrm>
          <a:prstGeom prst="rect">
            <a:avLst/>
          </a:prstGeom>
          <a:noFill/>
          <a:ln w="9525">
            <a:noFill/>
            <a:miter lim="800000"/>
            <a:headEnd/>
            <a:tailEnd/>
          </a:ln>
        </p:spPr>
        <p:txBody>
          <a:bodyPr>
            <a:spAutoFit/>
          </a:bodyPr>
          <a:lstStyle/>
          <a:p>
            <a:r>
              <a:rPr lang="zh-CN" altLang="zh-CN" sz="2000">
                <a:latin typeface="Calibri" pitchFamily="34" charset="0"/>
              </a:rPr>
              <a:t>收音机上有接收天线</a:t>
            </a:r>
            <a:r>
              <a:rPr lang="en-US" altLang="zh-CN" sz="2000">
                <a:latin typeface="Calibri" pitchFamily="34" charset="0"/>
              </a:rPr>
              <a:t>.</a:t>
            </a:r>
            <a:endParaRPr lang="zh-CN" altLang="zh-CN" sz="200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2" name="图片 11" descr="图片6.png"/>
          <p:cNvPicPr>
            <a:picLocks noChangeAspect="1"/>
          </p:cNvPicPr>
          <p:nvPr/>
        </p:nvPicPr>
        <p:blipFill>
          <a:blip r:embed="rId3"/>
          <a:srcRect/>
          <a:stretch>
            <a:fillRect/>
          </a:stretch>
        </p:blipFill>
        <p:spPr bwMode="auto">
          <a:xfrm>
            <a:off x="246063" y="827088"/>
            <a:ext cx="1597025" cy="671512"/>
          </a:xfrm>
          <a:prstGeom prst="rect">
            <a:avLst/>
          </a:prstGeom>
          <a:noFill/>
          <a:ln w="9525">
            <a:noFill/>
            <a:miter lim="800000"/>
            <a:headEnd/>
            <a:tailEnd/>
          </a:ln>
        </p:spPr>
      </p:pic>
      <p:pic>
        <p:nvPicPr>
          <p:cNvPr id="23558" name="yh430.jpg" descr="id:2147507651;FounderCES"/>
          <p:cNvPicPr>
            <a:picLocks noChangeAspect="1" noChangeArrowheads="1"/>
          </p:cNvPicPr>
          <p:nvPr/>
        </p:nvPicPr>
        <p:blipFill>
          <a:blip r:embed="rId4"/>
          <a:srcRect/>
          <a:stretch>
            <a:fillRect/>
          </a:stretch>
        </p:blipFill>
        <p:spPr bwMode="auto">
          <a:xfrm>
            <a:off x="3508375" y="1281113"/>
            <a:ext cx="1884363" cy="1819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590277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57816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无线电广播信号的发射和接收</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827584" y="1709738"/>
            <a:ext cx="7560840" cy="1754326"/>
          </a:xfrm>
          <a:prstGeom prst="rect">
            <a:avLst/>
          </a:prstGeom>
          <a:noFill/>
          <a:ln w="9525">
            <a:noFill/>
            <a:miter lim="800000"/>
            <a:headEnd/>
            <a:tailEnd/>
          </a:ln>
        </p:spPr>
        <p:txBody>
          <a:bodyPr wrap="square">
            <a:spAutoFit/>
          </a:bodyPr>
          <a:lstStyle/>
          <a:p>
            <a:pPr>
              <a:lnSpc>
                <a:spcPct val="150000"/>
              </a:lnSpc>
            </a:pPr>
            <a:r>
              <a:rPr lang="zh-CN" altLang="zh-CN" sz="2400" b="1" dirty="0">
                <a:latin typeface="Calibri" pitchFamily="34" charset="0"/>
              </a:rPr>
              <a:t>调制器和调谐器的区别</a:t>
            </a:r>
            <a:r>
              <a:rPr lang="en-US" altLang="zh-CN" sz="2400" b="1" dirty="0">
                <a:latin typeface="Calibri" pitchFamily="34" charset="0"/>
              </a:rPr>
              <a:t>:</a:t>
            </a:r>
            <a:r>
              <a:rPr lang="zh-CN" altLang="zh-CN" sz="2400" b="1" dirty="0">
                <a:latin typeface="Calibri" pitchFamily="34" charset="0"/>
              </a:rPr>
              <a:t>调制器是将音频电信号加载到高频电磁波上的装置</a:t>
            </a:r>
            <a:r>
              <a:rPr lang="en-US" altLang="zh-CN" sz="2400" b="1" dirty="0">
                <a:latin typeface="Calibri" pitchFamily="34" charset="0"/>
              </a:rPr>
              <a:t>;</a:t>
            </a:r>
            <a:r>
              <a:rPr lang="zh-CN" altLang="zh-CN" sz="2400" b="1" dirty="0">
                <a:latin typeface="Calibri" pitchFamily="34" charset="0"/>
              </a:rPr>
              <a:t>调谐器是从天线接收到的各种电磁波中选出需要的、特定频率的电磁波</a:t>
            </a:r>
            <a:r>
              <a:rPr lang="en-US" altLang="zh-CN" sz="2400" b="1" dirty="0">
                <a:latin typeface="Calibri" pitchFamily="34" charset="0"/>
              </a:rPr>
              <a:t>,</a:t>
            </a:r>
            <a:r>
              <a:rPr lang="zh-CN" altLang="zh-CN" sz="2400" b="1" dirty="0">
                <a:latin typeface="Calibri" pitchFamily="34" charset="0"/>
              </a:rPr>
              <a:t>即“选台”</a:t>
            </a:r>
            <a:r>
              <a:rPr lang="en-US" altLang="zh-CN" sz="2400" b="1" dirty="0">
                <a:latin typeface="Calibri" pitchFamily="34" charset="0"/>
              </a:rPr>
              <a:t>.</a:t>
            </a:r>
            <a:endParaRPr lang="zh-CN" altLang="zh-CN" sz="24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0" name="图片 9" descr="D:\工作\很多图\刷易错.png刷易错"/>
          <p:cNvPicPr>
            <a:picLocks noChangeAspect="1"/>
          </p:cNvPicPr>
          <p:nvPr/>
        </p:nvPicPr>
        <p:blipFill>
          <a:blip r:embed="rId3"/>
          <a:srcRect/>
          <a:stretch>
            <a:fillRect/>
          </a:stretch>
        </p:blipFill>
        <p:spPr bwMode="auto">
          <a:xfrm>
            <a:off x="228600" y="925513"/>
            <a:ext cx="1601788" cy="676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479243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474186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电视信号的发射和接收</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1501775" y="3548063"/>
            <a:ext cx="6718300" cy="461665"/>
          </a:xfrm>
          <a:prstGeom prst="rect">
            <a:avLst/>
          </a:prstGeom>
          <a:noFill/>
          <a:ln w="9525">
            <a:noFill/>
            <a:miter lim="800000"/>
            <a:headEnd/>
            <a:tailEnd/>
          </a:ln>
        </p:spPr>
        <p:txBody>
          <a:bodyPr>
            <a:spAutoFit/>
          </a:bodyPr>
          <a:lstStyle/>
          <a:p>
            <a:r>
              <a:rPr lang="zh-CN" altLang="zh-CN" sz="2400" b="1" dirty="0">
                <a:latin typeface="Calibri" pitchFamily="34" charset="0"/>
              </a:rPr>
              <a:t>学校的电视演播室</a:t>
            </a:r>
            <a:r>
              <a:rPr lang="en-US" altLang="zh-CN" sz="2400" b="1" dirty="0">
                <a:latin typeface="Calibri" pitchFamily="34" charset="0"/>
              </a:rPr>
              <a:t>.</a:t>
            </a:r>
            <a:r>
              <a:rPr lang="zh-CN" altLang="zh-CN" sz="2400" b="1" dirty="0">
                <a:latin typeface="Calibri" pitchFamily="34" charset="0"/>
              </a:rPr>
              <a:t>用电磁波传递图像和声音信号</a:t>
            </a:r>
            <a:r>
              <a:rPr lang="en-US" altLang="zh-CN" sz="2400" b="1" dirty="0">
                <a:latin typeface="Calibri" pitchFamily="34" charset="0"/>
              </a:rPr>
              <a:t>.</a:t>
            </a:r>
            <a:endParaRPr lang="zh-CN" altLang="zh-CN" sz="24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25605" name="yh433.jpg" descr="id:2147507724;FounderCES"/>
          <p:cNvPicPr>
            <a:picLocks noChangeAspect="1" noChangeArrowheads="1"/>
          </p:cNvPicPr>
          <p:nvPr/>
        </p:nvPicPr>
        <p:blipFill>
          <a:blip r:embed="rId3"/>
          <a:srcRect/>
          <a:stretch>
            <a:fillRect/>
          </a:stretch>
        </p:blipFill>
        <p:spPr bwMode="auto">
          <a:xfrm>
            <a:off x="2743200" y="1059582"/>
            <a:ext cx="3274632" cy="2158281"/>
          </a:xfrm>
          <a:prstGeom prst="rect">
            <a:avLst/>
          </a:prstGeom>
          <a:noFill/>
          <a:ln w="9525">
            <a:noFill/>
            <a:miter lim="800000"/>
            <a:headEnd/>
            <a:tailEnd/>
          </a:ln>
        </p:spPr>
      </p:pic>
      <p:pic>
        <p:nvPicPr>
          <p:cNvPr id="12" name="图片 11" descr="图片6.png"/>
          <p:cNvPicPr>
            <a:picLocks noChangeAspect="1"/>
          </p:cNvPicPr>
          <p:nvPr/>
        </p:nvPicPr>
        <p:blipFill>
          <a:blip r:embed="rId4"/>
          <a:srcRect/>
          <a:stretch>
            <a:fillRect/>
          </a:stretch>
        </p:blipFill>
        <p:spPr bwMode="auto">
          <a:xfrm>
            <a:off x="246063" y="827088"/>
            <a:ext cx="1597025" cy="6715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479243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474186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电视信号的发射和接收</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1250950" y="1485900"/>
            <a:ext cx="6716713" cy="2809875"/>
          </a:xfrm>
          <a:prstGeom prst="rect">
            <a:avLst/>
          </a:prstGeom>
          <a:noFill/>
          <a:ln w="9525">
            <a:noFill/>
            <a:miter lim="800000"/>
            <a:headEnd/>
            <a:tailEnd/>
          </a:ln>
        </p:spPr>
        <p:txBody>
          <a:bodyPr>
            <a:spAutoFit/>
          </a:bodyPr>
          <a:lstStyle/>
          <a:p>
            <a:pPr>
              <a:lnSpc>
                <a:spcPct val="150000"/>
              </a:lnSpc>
            </a:pPr>
            <a:r>
              <a:rPr lang="zh-CN" altLang="zh-CN" sz="2000" b="1" dirty="0">
                <a:latin typeface="Calibri" pitchFamily="34" charset="0"/>
              </a:rPr>
              <a:t>电视图像信号的发射过程</a:t>
            </a:r>
            <a:r>
              <a:rPr lang="en-US" altLang="zh-CN" sz="2000" b="1" dirty="0">
                <a:latin typeface="Calibri" pitchFamily="34" charset="0"/>
              </a:rPr>
              <a:t>:</a:t>
            </a:r>
            <a:r>
              <a:rPr lang="zh-CN" altLang="zh-CN" sz="2000" b="1" dirty="0">
                <a:latin typeface="Calibri" pitchFamily="34" charset="0"/>
              </a:rPr>
              <a:t>摄像机的光学镜头把景物的实像</a:t>
            </a:r>
            <a:r>
              <a:rPr lang="en-US" altLang="zh-CN" sz="2000" b="1" dirty="0">
                <a:latin typeface="Calibri" pitchFamily="34" charset="0"/>
              </a:rPr>
              <a:t>(</a:t>
            </a:r>
            <a:r>
              <a:rPr lang="zh-CN" altLang="zh-CN" sz="2000" b="1" dirty="0">
                <a:latin typeface="Calibri" pitchFamily="34" charset="0"/>
              </a:rPr>
              <a:t>图像</a:t>
            </a:r>
            <a:r>
              <a:rPr lang="en-US" altLang="zh-CN" sz="2000" b="1" dirty="0">
                <a:latin typeface="Calibri" pitchFamily="34" charset="0"/>
              </a:rPr>
              <a:t>)</a:t>
            </a:r>
            <a:r>
              <a:rPr lang="zh-CN" altLang="zh-CN" sz="2000" b="1" dirty="0">
                <a:latin typeface="Calibri" pitchFamily="34" charset="0"/>
              </a:rPr>
              <a:t>拍摄在摄像管内的感光器件上</a:t>
            </a:r>
            <a:r>
              <a:rPr lang="en-US" altLang="zh-CN" sz="2000" b="1" dirty="0">
                <a:latin typeface="Calibri" pitchFamily="34" charset="0"/>
              </a:rPr>
              <a:t>,</a:t>
            </a:r>
            <a:r>
              <a:rPr lang="zh-CN" altLang="zh-CN" sz="2000" b="1" dirty="0">
                <a:latin typeface="Calibri" pitchFamily="34" charset="0"/>
              </a:rPr>
              <a:t>感光器件将图像的信号转换成电信号</a:t>
            </a:r>
            <a:r>
              <a:rPr lang="en-US" altLang="zh-CN" sz="2000" b="1" dirty="0">
                <a:latin typeface="Calibri" pitchFamily="34" charset="0"/>
              </a:rPr>
              <a:t>,</a:t>
            </a:r>
            <a:r>
              <a:rPr lang="zh-CN" altLang="zh-CN" sz="2000" b="1" dirty="0">
                <a:latin typeface="Calibri" pitchFamily="34" charset="0"/>
              </a:rPr>
              <a:t>输出视频电流</a:t>
            </a:r>
            <a:r>
              <a:rPr lang="en-US" altLang="zh-CN" sz="2000" b="1" dirty="0">
                <a:latin typeface="Calibri" pitchFamily="34" charset="0"/>
              </a:rPr>
              <a:t>.</a:t>
            </a:r>
            <a:r>
              <a:rPr lang="zh-CN" altLang="zh-CN" sz="2000" b="1" dirty="0">
                <a:latin typeface="Calibri" pitchFamily="34" charset="0"/>
              </a:rPr>
              <a:t>通过话筒获得音频电流</a:t>
            </a:r>
            <a:r>
              <a:rPr lang="en-US" altLang="zh-CN" sz="2000" b="1" dirty="0">
                <a:latin typeface="Calibri" pitchFamily="34" charset="0"/>
              </a:rPr>
              <a:t>,</a:t>
            </a:r>
            <a:r>
              <a:rPr lang="zh-CN" altLang="zh-CN" sz="2000" b="1" dirty="0">
                <a:latin typeface="Calibri" pitchFamily="34" charset="0"/>
              </a:rPr>
              <a:t>将视频电流和音频电流加载到发生器送来的射频电流上</a:t>
            </a:r>
            <a:r>
              <a:rPr lang="en-US" altLang="zh-CN" sz="2000" b="1" dirty="0">
                <a:latin typeface="Calibri" pitchFamily="34" charset="0"/>
              </a:rPr>
              <a:t>,</a:t>
            </a:r>
            <a:r>
              <a:rPr lang="zh-CN" altLang="zh-CN" sz="2000" b="1" dirty="0">
                <a:latin typeface="Calibri" pitchFamily="34" charset="0"/>
              </a:rPr>
              <a:t>再经过发射机的功率放大</a:t>
            </a:r>
            <a:r>
              <a:rPr lang="en-US" altLang="zh-CN" sz="2000" b="1" dirty="0">
                <a:latin typeface="Calibri" pitchFamily="34" charset="0"/>
              </a:rPr>
              <a:t>,</a:t>
            </a:r>
            <a:r>
              <a:rPr lang="zh-CN" altLang="zh-CN" sz="2000" b="1" dirty="0">
                <a:latin typeface="Calibri" pitchFamily="34" charset="0"/>
              </a:rPr>
              <a:t>由天线搭载着包含图像和声音信号的电磁波发射出去</a:t>
            </a:r>
            <a:r>
              <a:rPr lang="en-US" altLang="zh-CN" sz="2000" b="1" dirty="0">
                <a:latin typeface="Calibri" pitchFamily="34" charset="0"/>
              </a:rPr>
              <a:t>.</a:t>
            </a:r>
            <a:endParaRPr lang="zh-CN" altLang="zh-CN" sz="20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1" name="图片 10" descr="图片1.png"/>
          <p:cNvPicPr>
            <a:picLocks noChangeAspect="1"/>
          </p:cNvPicPr>
          <p:nvPr/>
        </p:nvPicPr>
        <p:blipFill>
          <a:blip r:embed="rId3"/>
          <a:srcRect/>
          <a:stretch>
            <a:fillRect/>
          </a:stretch>
        </p:blipFill>
        <p:spPr bwMode="auto">
          <a:xfrm>
            <a:off x="0" y="847725"/>
            <a:ext cx="1547813" cy="6699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479243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474186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电视信号的发射和接收</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1277938" y="1747838"/>
            <a:ext cx="6718300" cy="1691104"/>
          </a:xfrm>
          <a:prstGeom prst="rect">
            <a:avLst/>
          </a:prstGeom>
          <a:noFill/>
          <a:ln w="9525">
            <a:noFill/>
            <a:miter lim="800000"/>
            <a:headEnd/>
            <a:tailEnd/>
          </a:ln>
        </p:spPr>
        <p:txBody>
          <a:bodyPr>
            <a:spAutoFit/>
          </a:bodyPr>
          <a:lstStyle/>
          <a:p>
            <a:pPr>
              <a:lnSpc>
                <a:spcPct val="150000"/>
              </a:lnSpc>
            </a:pPr>
            <a:r>
              <a:rPr lang="zh-CN" altLang="en-US" sz="2400" b="1" dirty="0">
                <a:latin typeface="Calibri" pitchFamily="34" charset="0"/>
              </a:rPr>
              <a:t>固定电话和移动电话的传播方式不同</a:t>
            </a:r>
            <a:r>
              <a:rPr lang="en-US" altLang="zh-CN" sz="2400" b="1" dirty="0">
                <a:latin typeface="Calibri" pitchFamily="34" charset="0"/>
              </a:rPr>
              <a:t>,</a:t>
            </a:r>
            <a:r>
              <a:rPr lang="zh-CN" altLang="en-US" sz="2400" b="1" dirty="0">
                <a:latin typeface="Calibri" pitchFamily="34" charset="0"/>
              </a:rPr>
              <a:t>固定电话的信号是由导线中的电流来传递的</a:t>
            </a:r>
            <a:r>
              <a:rPr lang="en-US" altLang="zh-CN" sz="2400" b="1" dirty="0">
                <a:latin typeface="Calibri" pitchFamily="34" charset="0"/>
              </a:rPr>
              <a:t>;</a:t>
            </a:r>
            <a:r>
              <a:rPr lang="zh-CN" altLang="en-US" sz="2400" b="1" dirty="0">
                <a:latin typeface="Calibri" pitchFamily="34" charset="0"/>
              </a:rPr>
              <a:t>而移动电话的信号是由空间中的电磁波来传递的</a:t>
            </a:r>
            <a:r>
              <a:rPr lang="en-US" altLang="zh-CN" sz="2400" b="1" dirty="0">
                <a:latin typeface="Calibri" pitchFamily="34" charset="0"/>
              </a:rPr>
              <a:t>.</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1" name="图片 10" descr="图片1.png"/>
          <p:cNvPicPr>
            <a:picLocks noChangeAspect="1"/>
          </p:cNvPicPr>
          <p:nvPr/>
        </p:nvPicPr>
        <p:blipFill>
          <a:blip r:embed="rId3"/>
          <a:srcRect/>
          <a:stretch>
            <a:fillRect/>
          </a:stretch>
        </p:blipFill>
        <p:spPr bwMode="auto">
          <a:xfrm>
            <a:off x="0" y="847725"/>
            <a:ext cx="1547813" cy="6699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72103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266541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卫星通信</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1763688" y="3348038"/>
            <a:ext cx="6718300" cy="461665"/>
          </a:xfrm>
          <a:prstGeom prst="rect">
            <a:avLst/>
          </a:prstGeom>
          <a:noFill/>
          <a:ln w="9525">
            <a:noFill/>
            <a:miter lim="800000"/>
            <a:headEnd/>
            <a:tailEnd/>
          </a:ln>
        </p:spPr>
        <p:txBody>
          <a:bodyPr>
            <a:spAutoFit/>
          </a:bodyPr>
          <a:lstStyle/>
          <a:p>
            <a:r>
              <a:rPr lang="zh-CN" altLang="zh-CN" sz="2400" b="1" dirty="0">
                <a:latin typeface="Calibri" pitchFamily="34" charset="0"/>
              </a:rPr>
              <a:t>通信卫星大多相对地球“静止”——同步卫星</a:t>
            </a:r>
            <a:r>
              <a:rPr lang="en-US" altLang="zh-CN" sz="2400" b="1" dirty="0">
                <a:latin typeface="Calibri" pitchFamily="34" charset="0"/>
              </a:rPr>
              <a:t>.</a:t>
            </a:r>
            <a:endParaRPr lang="zh-CN" altLang="zh-CN" sz="24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2" name="图片 11" descr="图片6.png"/>
          <p:cNvPicPr>
            <a:picLocks noChangeAspect="1"/>
          </p:cNvPicPr>
          <p:nvPr/>
        </p:nvPicPr>
        <p:blipFill>
          <a:blip r:embed="rId3"/>
          <a:srcRect/>
          <a:stretch>
            <a:fillRect/>
          </a:stretch>
        </p:blipFill>
        <p:spPr bwMode="auto">
          <a:xfrm>
            <a:off x="246063" y="827088"/>
            <a:ext cx="1597025" cy="671512"/>
          </a:xfrm>
          <a:prstGeom prst="rect">
            <a:avLst/>
          </a:prstGeom>
          <a:noFill/>
          <a:ln w="9525">
            <a:noFill/>
            <a:miter lim="800000"/>
            <a:headEnd/>
            <a:tailEnd/>
          </a:ln>
        </p:spPr>
      </p:pic>
      <p:pic>
        <p:nvPicPr>
          <p:cNvPr id="28678" name="yh439.jpg" descr="id:2147507788;FounderCES"/>
          <p:cNvPicPr>
            <a:picLocks noChangeAspect="1" noChangeArrowheads="1"/>
          </p:cNvPicPr>
          <p:nvPr/>
        </p:nvPicPr>
        <p:blipFill>
          <a:blip r:embed="rId4"/>
          <a:srcRect/>
          <a:stretch>
            <a:fillRect/>
          </a:stretch>
        </p:blipFill>
        <p:spPr bwMode="auto">
          <a:xfrm>
            <a:off x="2944813" y="863406"/>
            <a:ext cx="3427387" cy="212946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72103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266541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卫星通信</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3086810" y="3291830"/>
            <a:ext cx="3672408" cy="461665"/>
          </a:xfrm>
          <a:prstGeom prst="rect">
            <a:avLst/>
          </a:prstGeom>
          <a:noFill/>
          <a:ln w="9525">
            <a:noFill/>
            <a:miter lim="800000"/>
            <a:headEnd/>
            <a:tailEnd/>
          </a:ln>
        </p:spPr>
        <p:txBody>
          <a:bodyPr wrap="square">
            <a:spAutoFit/>
          </a:bodyPr>
          <a:lstStyle/>
          <a:p>
            <a:r>
              <a:rPr lang="zh-CN" altLang="zh-CN" sz="2400" b="1" dirty="0">
                <a:latin typeface="Calibri" pitchFamily="34" charset="0"/>
              </a:rPr>
              <a:t>中国北斗卫星导航系统</a:t>
            </a:r>
            <a:r>
              <a:rPr lang="en-US" altLang="zh-CN" sz="2400" b="1" dirty="0">
                <a:latin typeface="Calibri" pitchFamily="34" charset="0"/>
              </a:rPr>
              <a:t>.</a:t>
            </a:r>
            <a:endParaRPr lang="zh-CN" altLang="zh-CN" sz="24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2" name="图片 11" descr="图片6.png"/>
          <p:cNvPicPr>
            <a:picLocks noChangeAspect="1"/>
          </p:cNvPicPr>
          <p:nvPr/>
        </p:nvPicPr>
        <p:blipFill>
          <a:blip r:embed="rId3"/>
          <a:srcRect/>
          <a:stretch>
            <a:fillRect/>
          </a:stretch>
        </p:blipFill>
        <p:spPr bwMode="auto">
          <a:xfrm>
            <a:off x="246063" y="827088"/>
            <a:ext cx="1597025" cy="671512"/>
          </a:xfrm>
          <a:prstGeom prst="rect">
            <a:avLst/>
          </a:prstGeom>
          <a:noFill/>
          <a:ln w="9525">
            <a:noFill/>
            <a:miter lim="800000"/>
            <a:headEnd/>
            <a:tailEnd/>
          </a:ln>
        </p:spPr>
      </p:pic>
      <p:pic>
        <p:nvPicPr>
          <p:cNvPr id="29702" name="yh441.jpg" descr="id:2147507802;FounderCES"/>
          <p:cNvPicPr>
            <a:picLocks noChangeAspect="1" noChangeArrowheads="1"/>
          </p:cNvPicPr>
          <p:nvPr/>
        </p:nvPicPr>
        <p:blipFill>
          <a:blip r:embed="rId4"/>
          <a:srcRect/>
          <a:stretch>
            <a:fillRect/>
          </a:stretch>
        </p:blipFill>
        <p:spPr bwMode="auto">
          <a:xfrm>
            <a:off x="3059832" y="627534"/>
            <a:ext cx="3460725" cy="259196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72103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266541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光纤通信</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2846388" y="3668713"/>
            <a:ext cx="4067175" cy="963612"/>
          </a:xfrm>
          <a:prstGeom prst="rect">
            <a:avLst/>
          </a:prstGeom>
          <a:noFill/>
          <a:ln w="9525">
            <a:noFill/>
            <a:miter lim="800000"/>
            <a:headEnd/>
            <a:tailEnd/>
          </a:ln>
        </p:spPr>
        <p:txBody>
          <a:bodyPr>
            <a:spAutoFit/>
          </a:bodyPr>
          <a:lstStyle/>
          <a:p>
            <a:pPr>
              <a:lnSpc>
                <a:spcPct val="150000"/>
              </a:lnSpc>
            </a:pPr>
            <a:r>
              <a:rPr lang="zh-CN" altLang="zh-CN" sz="2000">
                <a:latin typeface="Calibri" pitchFamily="34" charset="0"/>
              </a:rPr>
              <a:t>利用频率单一、方向高度集中的激光进行通信</a:t>
            </a:r>
            <a:r>
              <a:rPr lang="en-US" altLang="zh-CN" sz="2000">
                <a:latin typeface="Calibri" pitchFamily="34" charset="0"/>
              </a:rPr>
              <a:t>,</a:t>
            </a:r>
            <a:r>
              <a:rPr lang="zh-CN" altLang="zh-CN" sz="2000">
                <a:latin typeface="Calibri" pitchFamily="34" charset="0"/>
              </a:rPr>
              <a:t>效果很好</a:t>
            </a:r>
            <a:r>
              <a:rPr lang="en-US" altLang="zh-CN" sz="2000">
                <a:latin typeface="Calibri" pitchFamily="34" charset="0"/>
              </a:rPr>
              <a:t>.</a:t>
            </a:r>
            <a:endParaRPr lang="zh-CN" altLang="zh-CN" sz="200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2" name="图片 11" descr="图片6.png"/>
          <p:cNvPicPr>
            <a:picLocks noChangeAspect="1"/>
          </p:cNvPicPr>
          <p:nvPr/>
        </p:nvPicPr>
        <p:blipFill>
          <a:blip r:embed="rId3"/>
          <a:srcRect/>
          <a:stretch>
            <a:fillRect/>
          </a:stretch>
        </p:blipFill>
        <p:spPr bwMode="auto">
          <a:xfrm>
            <a:off x="246063" y="827088"/>
            <a:ext cx="1597025" cy="671512"/>
          </a:xfrm>
          <a:prstGeom prst="rect">
            <a:avLst/>
          </a:prstGeom>
          <a:noFill/>
          <a:ln w="9525">
            <a:noFill/>
            <a:miter lim="800000"/>
            <a:headEnd/>
            <a:tailEnd/>
          </a:ln>
        </p:spPr>
      </p:pic>
      <p:pic>
        <p:nvPicPr>
          <p:cNvPr id="30726" name="yh442.jpg" descr="id:2147507845;FounderCES"/>
          <p:cNvPicPr>
            <a:picLocks noChangeAspect="1" noChangeArrowheads="1"/>
          </p:cNvPicPr>
          <p:nvPr/>
        </p:nvPicPr>
        <p:blipFill>
          <a:blip r:embed="rId4"/>
          <a:srcRect/>
          <a:stretch>
            <a:fillRect/>
          </a:stretch>
        </p:blipFill>
        <p:spPr bwMode="auto">
          <a:xfrm>
            <a:off x="3284538" y="1466850"/>
            <a:ext cx="2500312" cy="19002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885825" y="346075"/>
            <a:ext cx="7502525" cy="1731963"/>
          </a:xfrm>
          <a:prstGeom prst="rect">
            <a:avLst/>
          </a:prstGeom>
          <a:noFill/>
          <a:ln w="9525">
            <a:noFill/>
            <a:miter lim="800000"/>
            <a:headEnd/>
            <a:tailEnd/>
          </a:ln>
        </p:spPr>
        <p:txBody>
          <a:bodyPr lIns="68580" tIns="34290" rIns="68580" bIns="34290">
            <a:spAutoFit/>
          </a:bodyPr>
          <a:lstStyle/>
          <a:p>
            <a:pPr algn="ctr"/>
            <a:r>
              <a:rPr lang="zh-CN" altLang="en-US" sz="5400" b="1" dirty="0">
                <a:solidFill>
                  <a:srgbClr val="FF0000"/>
                </a:solidFill>
                <a:latin typeface="隶书"/>
                <a:ea typeface="隶书"/>
                <a:cs typeface="隶书"/>
              </a:rPr>
              <a:t>第十九章</a:t>
            </a:r>
          </a:p>
          <a:p>
            <a:pPr algn="ctr"/>
            <a:r>
              <a:rPr lang="zh-CN" altLang="en-US" sz="5400" b="1" dirty="0">
                <a:solidFill>
                  <a:srgbClr val="FF0000"/>
                </a:solidFill>
                <a:latin typeface="隶书"/>
                <a:ea typeface="隶书"/>
                <a:cs typeface="隶书"/>
              </a:rPr>
              <a:t>电磁波与信息时代</a:t>
            </a:r>
          </a:p>
        </p:txBody>
      </p:sp>
      <p:sp>
        <p:nvSpPr>
          <p:cNvPr id="64" name="文本框 78"/>
          <p:cNvSpPr txBox="1">
            <a:spLocks noChangeArrowheads="1"/>
          </p:cNvSpPr>
          <p:nvPr/>
        </p:nvSpPr>
        <p:spPr bwMode="auto">
          <a:xfrm>
            <a:off x="2673350" y="2171700"/>
            <a:ext cx="4632325" cy="576263"/>
          </a:xfrm>
          <a:prstGeom prst="rect">
            <a:avLst/>
          </a:prstGeom>
          <a:noFill/>
          <a:ln w="9525">
            <a:noFill/>
            <a:miter lim="800000"/>
            <a:headEnd/>
            <a:tailEnd/>
          </a:ln>
        </p:spPr>
        <p:txBody>
          <a:bodyPr wrap="none" lIns="68580" tIns="34290" rIns="68580" bIns="34290">
            <a:spAutoFit/>
          </a:bodyPr>
          <a:lstStyle/>
          <a:p>
            <a:r>
              <a:rPr lang="zh-CN" altLang="en-US" sz="3300" b="1">
                <a:solidFill>
                  <a:schemeClr val="accent1"/>
                </a:solidFill>
                <a:latin typeface="微软雅黑" pitchFamily="34" charset="-122"/>
                <a:ea typeface="微软雅黑" pitchFamily="34" charset="-122"/>
              </a:rPr>
              <a:t>第</a:t>
            </a:r>
            <a:r>
              <a:rPr lang="en-US" altLang="zh-CN" sz="3300" b="1">
                <a:solidFill>
                  <a:schemeClr val="accent1"/>
                </a:solidFill>
                <a:latin typeface="微软雅黑" pitchFamily="34" charset="-122"/>
                <a:ea typeface="微软雅黑" pitchFamily="34" charset="-122"/>
              </a:rPr>
              <a:t>1</a:t>
            </a:r>
            <a:r>
              <a:rPr lang="zh-CN" altLang="en-US" sz="3300" b="1">
                <a:solidFill>
                  <a:schemeClr val="accent1"/>
                </a:solidFill>
                <a:latin typeface="微软雅黑" pitchFamily="34" charset="-122"/>
                <a:ea typeface="微软雅黑" pitchFamily="34" charset="-122"/>
              </a:rPr>
              <a:t>节　最快的“信使”</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72103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266541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光纤通信</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2846388" y="3668713"/>
            <a:ext cx="4067175" cy="461665"/>
          </a:xfrm>
          <a:prstGeom prst="rect">
            <a:avLst/>
          </a:prstGeom>
          <a:noFill/>
          <a:ln w="9525">
            <a:noFill/>
            <a:miter lim="800000"/>
            <a:headEnd/>
            <a:tailEnd/>
          </a:ln>
        </p:spPr>
        <p:txBody>
          <a:bodyPr>
            <a:spAutoFit/>
          </a:bodyPr>
          <a:lstStyle/>
          <a:p>
            <a:r>
              <a:rPr lang="zh-CN" altLang="zh-CN" sz="2400" b="1" dirty="0">
                <a:latin typeface="Calibri" pitchFamily="34" charset="0"/>
              </a:rPr>
              <a:t>各式各样的光导纤维</a:t>
            </a:r>
            <a:r>
              <a:rPr lang="en-US" altLang="zh-CN" sz="2400" b="1" dirty="0">
                <a:latin typeface="Calibri" pitchFamily="34" charset="0"/>
              </a:rPr>
              <a:t>.</a:t>
            </a:r>
            <a:endParaRPr lang="zh-CN" altLang="zh-CN" sz="24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2" name="图片 11" descr="图片6.png"/>
          <p:cNvPicPr>
            <a:picLocks noChangeAspect="1"/>
          </p:cNvPicPr>
          <p:nvPr/>
        </p:nvPicPr>
        <p:blipFill>
          <a:blip r:embed="rId3"/>
          <a:srcRect/>
          <a:stretch>
            <a:fillRect/>
          </a:stretch>
        </p:blipFill>
        <p:spPr bwMode="auto">
          <a:xfrm>
            <a:off x="246063" y="827088"/>
            <a:ext cx="1597025" cy="671512"/>
          </a:xfrm>
          <a:prstGeom prst="rect">
            <a:avLst/>
          </a:prstGeom>
          <a:noFill/>
          <a:ln w="9525">
            <a:noFill/>
            <a:miter lim="800000"/>
            <a:headEnd/>
            <a:tailEnd/>
          </a:ln>
        </p:spPr>
      </p:pic>
      <p:pic>
        <p:nvPicPr>
          <p:cNvPr id="31750" name="yh443a.jpg" descr="id:2147507852;FounderCES"/>
          <p:cNvPicPr>
            <a:picLocks noChangeAspect="1" noChangeArrowheads="1"/>
          </p:cNvPicPr>
          <p:nvPr/>
        </p:nvPicPr>
        <p:blipFill>
          <a:blip r:embed="rId4"/>
          <a:srcRect/>
          <a:stretch>
            <a:fillRect/>
          </a:stretch>
        </p:blipFill>
        <p:spPr bwMode="auto">
          <a:xfrm>
            <a:off x="1086072" y="1498600"/>
            <a:ext cx="2360613" cy="1871662"/>
          </a:xfrm>
          <a:prstGeom prst="rect">
            <a:avLst/>
          </a:prstGeom>
          <a:noFill/>
          <a:ln w="9525">
            <a:noFill/>
            <a:miter lim="800000"/>
            <a:headEnd/>
            <a:tailEnd/>
          </a:ln>
        </p:spPr>
      </p:pic>
      <p:pic>
        <p:nvPicPr>
          <p:cNvPr id="31751" name="yh443b.jpg" descr="id:2147507859;FounderCES"/>
          <p:cNvPicPr>
            <a:picLocks noChangeAspect="1" noChangeArrowheads="1"/>
          </p:cNvPicPr>
          <p:nvPr/>
        </p:nvPicPr>
        <p:blipFill>
          <a:blip r:embed="rId5"/>
          <a:srcRect/>
          <a:stretch>
            <a:fillRect/>
          </a:stretch>
        </p:blipFill>
        <p:spPr bwMode="auto">
          <a:xfrm>
            <a:off x="4788024" y="1498600"/>
            <a:ext cx="2378075" cy="1711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72103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266541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光纤通信</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3923928" y="3030123"/>
            <a:ext cx="3744416" cy="523220"/>
          </a:xfrm>
          <a:prstGeom prst="rect">
            <a:avLst/>
          </a:prstGeom>
          <a:noFill/>
          <a:ln w="9525">
            <a:noFill/>
            <a:miter lim="800000"/>
            <a:headEnd/>
            <a:tailEnd/>
          </a:ln>
        </p:spPr>
        <p:txBody>
          <a:bodyPr wrap="square">
            <a:spAutoFit/>
          </a:bodyPr>
          <a:lstStyle/>
          <a:p>
            <a:r>
              <a:rPr lang="zh-CN" altLang="zh-CN" sz="2800" b="1" dirty="0">
                <a:latin typeface="Calibri" pitchFamily="34" charset="0"/>
              </a:rPr>
              <a:t>光在光导纤维中传播</a:t>
            </a:r>
            <a:r>
              <a:rPr lang="en-US" altLang="zh-CN" sz="2800" b="1" dirty="0">
                <a:latin typeface="Calibri" pitchFamily="34" charset="0"/>
              </a:rPr>
              <a:t>.</a:t>
            </a:r>
            <a:endParaRPr lang="zh-CN" altLang="zh-CN" sz="28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2" name="图片 11" descr="图片6.png"/>
          <p:cNvPicPr>
            <a:picLocks noChangeAspect="1"/>
          </p:cNvPicPr>
          <p:nvPr/>
        </p:nvPicPr>
        <p:blipFill>
          <a:blip r:embed="rId3"/>
          <a:srcRect/>
          <a:stretch>
            <a:fillRect/>
          </a:stretch>
        </p:blipFill>
        <p:spPr bwMode="auto">
          <a:xfrm>
            <a:off x="246063" y="827088"/>
            <a:ext cx="1597025" cy="671512"/>
          </a:xfrm>
          <a:prstGeom prst="rect">
            <a:avLst/>
          </a:prstGeom>
          <a:noFill/>
          <a:ln w="9525">
            <a:noFill/>
            <a:miter lim="800000"/>
            <a:headEnd/>
            <a:tailEnd/>
          </a:ln>
        </p:spPr>
      </p:pic>
      <p:pic>
        <p:nvPicPr>
          <p:cNvPr id="32774" name="yh444.jpg" descr="id:2147507866;FounderCES"/>
          <p:cNvPicPr>
            <a:picLocks noChangeAspect="1" noChangeArrowheads="1"/>
          </p:cNvPicPr>
          <p:nvPr/>
        </p:nvPicPr>
        <p:blipFill>
          <a:blip r:embed="rId4"/>
          <a:srcRect/>
          <a:stretch>
            <a:fillRect/>
          </a:stretch>
        </p:blipFill>
        <p:spPr bwMode="auto">
          <a:xfrm>
            <a:off x="2929141" y="1059583"/>
            <a:ext cx="5101366" cy="155344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885825" y="346075"/>
            <a:ext cx="7502525" cy="1731963"/>
          </a:xfrm>
          <a:prstGeom prst="rect">
            <a:avLst/>
          </a:prstGeom>
          <a:noFill/>
          <a:ln w="9525">
            <a:noFill/>
            <a:miter lim="800000"/>
            <a:headEnd/>
            <a:tailEnd/>
          </a:ln>
        </p:spPr>
        <p:txBody>
          <a:bodyPr lIns="68580" tIns="34290" rIns="68580" bIns="34290">
            <a:spAutoFit/>
          </a:bodyPr>
          <a:lstStyle/>
          <a:p>
            <a:pPr algn="ctr"/>
            <a:r>
              <a:rPr lang="zh-CN" altLang="en-US" sz="5400" b="1">
                <a:solidFill>
                  <a:schemeClr val="accent1"/>
                </a:solidFill>
                <a:latin typeface="隶书"/>
                <a:ea typeface="隶书"/>
                <a:cs typeface="隶书"/>
              </a:rPr>
              <a:t>第十九章</a:t>
            </a:r>
          </a:p>
          <a:p>
            <a:pPr algn="ctr"/>
            <a:r>
              <a:rPr lang="zh-CN" altLang="en-US" sz="5400" b="1">
                <a:solidFill>
                  <a:schemeClr val="accent1"/>
                </a:solidFill>
                <a:latin typeface="隶书"/>
                <a:ea typeface="隶书"/>
                <a:cs typeface="隶书"/>
              </a:rPr>
              <a:t>电磁波与信息时代</a:t>
            </a:r>
          </a:p>
        </p:txBody>
      </p:sp>
      <p:sp>
        <p:nvSpPr>
          <p:cNvPr id="64" name="文本框 78"/>
          <p:cNvSpPr txBox="1">
            <a:spLocks noChangeArrowheads="1"/>
          </p:cNvSpPr>
          <p:nvPr/>
        </p:nvSpPr>
        <p:spPr bwMode="auto">
          <a:xfrm>
            <a:off x="2673350" y="2171700"/>
            <a:ext cx="3786188" cy="576263"/>
          </a:xfrm>
          <a:prstGeom prst="rect">
            <a:avLst/>
          </a:prstGeom>
          <a:noFill/>
          <a:ln w="9525">
            <a:noFill/>
            <a:miter lim="800000"/>
            <a:headEnd/>
            <a:tailEnd/>
          </a:ln>
        </p:spPr>
        <p:txBody>
          <a:bodyPr wrap="none" lIns="68580" tIns="34290" rIns="68580" bIns="34290">
            <a:spAutoFit/>
          </a:bodyPr>
          <a:lstStyle/>
          <a:p>
            <a:r>
              <a:rPr lang="zh-CN" altLang="en-US" sz="3300" b="1">
                <a:solidFill>
                  <a:schemeClr val="accent1"/>
                </a:solidFill>
                <a:latin typeface="微软雅黑" pitchFamily="34" charset="-122"/>
                <a:ea typeface="微软雅黑" pitchFamily="34" charset="-122"/>
              </a:rPr>
              <a:t>第</a:t>
            </a:r>
            <a:r>
              <a:rPr lang="en-US" altLang="zh-CN" sz="3300" b="1">
                <a:solidFill>
                  <a:schemeClr val="accent1"/>
                </a:solidFill>
                <a:latin typeface="微软雅黑" pitchFamily="34" charset="-122"/>
                <a:ea typeface="微软雅黑" pitchFamily="34" charset="-122"/>
              </a:rPr>
              <a:t>3</a:t>
            </a:r>
            <a:r>
              <a:rPr lang="zh-CN" altLang="en-US" sz="3300" b="1">
                <a:solidFill>
                  <a:schemeClr val="accent1"/>
                </a:solidFill>
                <a:latin typeface="微软雅黑" pitchFamily="34" charset="-122"/>
                <a:ea typeface="微软雅黑" pitchFamily="34" charset="-122"/>
              </a:rPr>
              <a:t>节　走进互联网</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72103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266541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网络通信</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1455738" y="2931790"/>
            <a:ext cx="6811962" cy="1477962"/>
          </a:xfrm>
          <a:prstGeom prst="rect">
            <a:avLst/>
          </a:prstGeom>
          <a:noFill/>
          <a:ln w="9525">
            <a:noFill/>
            <a:miter lim="800000"/>
            <a:headEnd/>
            <a:tailEnd/>
          </a:ln>
        </p:spPr>
        <p:txBody>
          <a:bodyPr>
            <a:spAutoFit/>
          </a:bodyPr>
          <a:lstStyle/>
          <a:p>
            <a:pPr>
              <a:lnSpc>
                <a:spcPct val="150000"/>
              </a:lnSpc>
            </a:pPr>
            <a:r>
              <a:rPr lang="zh-CN" altLang="zh-CN" sz="2000" b="1" dirty="0">
                <a:latin typeface="Calibri" pitchFamily="34" charset="0"/>
              </a:rPr>
              <a:t>随着通信技术的发展</a:t>
            </a:r>
            <a:r>
              <a:rPr lang="en-US" altLang="zh-CN" sz="2000" b="1" dirty="0">
                <a:latin typeface="Calibri" pitchFamily="34" charset="0"/>
              </a:rPr>
              <a:t>,</a:t>
            </a:r>
            <a:r>
              <a:rPr lang="zh-CN" altLang="zh-CN" sz="2000" b="1" dirty="0">
                <a:latin typeface="Calibri" pitchFamily="34" charset="0"/>
              </a:rPr>
              <a:t>现在已经可以在很短的时间内传送很大的信息量</a:t>
            </a:r>
            <a:r>
              <a:rPr lang="en-US" altLang="zh-CN" sz="2000" b="1" dirty="0">
                <a:latin typeface="Calibri" pitchFamily="34" charset="0"/>
              </a:rPr>
              <a:t>,</a:t>
            </a:r>
            <a:r>
              <a:rPr lang="zh-CN" altLang="zh-CN" sz="2000" b="1" dirty="0">
                <a:latin typeface="Calibri" pitchFamily="34" charset="0"/>
              </a:rPr>
              <a:t>信息传送的速度越来越快</a:t>
            </a:r>
            <a:r>
              <a:rPr lang="en-US" altLang="zh-CN" sz="2000" b="1" dirty="0">
                <a:latin typeface="Calibri" pitchFamily="34" charset="0"/>
              </a:rPr>
              <a:t>,</a:t>
            </a:r>
            <a:r>
              <a:rPr lang="zh-CN" altLang="zh-CN" sz="2000" b="1" dirty="0">
                <a:latin typeface="Calibri" pitchFamily="34" charset="0"/>
              </a:rPr>
              <a:t>甚至能够满足电视等活动画面的需要</a:t>
            </a:r>
            <a:r>
              <a:rPr lang="en-US" altLang="zh-CN" sz="2000" b="1" dirty="0">
                <a:latin typeface="Calibri" pitchFamily="34" charset="0"/>
              </a:rPr>
              <a:t>,</a:t>
            </a:r>
            <a:r>
              <a:rPr lang="zh-CN" altLang="zh-CN" sz="2000" b="1" dirty="0">
                <a:latin typeface="Calibri" pitchFamily="34" charset="0"/>
              </a:rPr>
              <a:t>我们已经可以轻松地在网上看电视了</a:t>
            </a:r>
            <a:r>
              <a:rPr lang="en-US" altLang="zh-CN" sz="2000" b="1" dirty="0">
                <a:latin typeface="Calibri" pitchFamily="34" charset="0"/>
              </a:rPr>
              <a:t>.</a:t>
            </a:r>
            <a:endParaRPr lang="zh-CN" altLang="zh-CN" sz="20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2" name="图片 11" descr="图片6.png"/>
          <p:cNvPicPr>
            <a:picLocks noChangeAspect="1"/>
          </p:cNvPicPr>
          <p:nvPr/>
        </p:nvPicPr>
        <p:blipFill>
          <a:blip r:embed="rId3"/>
          <a:srcRect/>
          <a:stretch>
            <a:fillRect/>
          </a:stretch>
        </p:blipFill>
        <p:spPr bwMode="auto">
          <a:xfrm>
            <a:off x="246063" y="827088"/>
            <a:ext cx="1597025" cy="671512"/>
          </a:xfrm>
          <a:prstGeom prst="rect">
            <a:avLst/>
          </a:prstGeom>
          <a:noFill/>
          <a:ln w="9525">
            <a:noFill/>
            <a:miter lim="800000"/>
            <a:headEnd/>
            <a:tailEnd/>
          </a:ln>
        </p:spPr>
      </p:pic>
      <p:pic>
        <p:nvPicPr>
          <p:cNvPr id="35846" name="yh449.jpg" descr="id:2147508198;FounderCES"/>
          <p:cNvPicPr>
            <a:picLocks noChangeAspect="1" noChangeArrowheads="1"/>
          </p:cNvPicPr>
          <p:nvPr/>
        </p:nvPicPr>
        <p:blipFill>
          <a:blip r:embed="rId4"/>
          <a:srcRect/>
          <a:stretch>
            <a:fillRect/>
          </a:stretch>
        </p:blipFill>
        <p:spPr bwMode="auto">
          <a:xfrm>
            <a:off x="3260725" y="483518"/>
            <a:ext cx="3565227" cy="22529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72103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266541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网络通信</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1333500" y="1849438"/>
            <a:ext cx="6811963" cy="1691104"/>
          </a:xfrm>
          <a:prstGeom prst="rect">
            <a:avLst/>
          </a:prstGeom>
          <a:noFill/>
          <a:ln w="9525">
            <a:noFill/>
            <a:miter lim="800000"/>
            <a:headEnd/>
            <a:tailEnd/>
          </a:ln>
        </p:spPr>
        <p:txBody>
          <a:bodyPr>
            <a:spAutoFit/>
          </a:bodyPr>
          <a:lstStyle/>
          <a:p>
            <a:pPr>
              <a:lnSpc>
                <a:spcPct val="150000"/>
              </a:lnSpc>
            </a:pPr>
            <a:r>
              <a:rPr lang="zh-CN" altLang="zh-CN" sz="2400" b="1" dirty="0">
                <a:latin typeface="Calibri" pitchFamily="34" charset="0"/>
              </a:rPr>
              <a:t>在计算机网络技术中有很多专用的术语</a:t>
            </a:r>
            <a:r>
              <a:rPr lang="en-US" altLang="zh-CN" sz="2400" b="1" dirty="0">
                <a:latin typeface="Calibri" pitchFamily="34" charset="0"/>
              </a:rPr>
              <a:t>,</a:t>
            </a:r>
            <a:r>
              <a:rPr lang="zh-CN" altLang="zh-CN" sz="2400" b="1" dirty="0">
                <a:latin typeface="Calibri" pitchFamily="34" charset="0"/>
              </a:rPr>
              <a:t>或者是一些英文缩写的符号等</a:t>
            </a:r>
            <a:r>
              <a:rPr lang="en-US" altLang="zh-CN" sz="2400" b="1" dirty="0">
                <a:latin typeface="Calibri" pitchFamily="34" charset="0"/>
              </a:rPr>
              <a:t>,</a:t>
            </a:r>
            <a:r>
              <a:rPr lang="zh-CN" altLang="zh-CN" sz="2400" b="1" dirty="0">
                <a:latin typeface="Calibri" pitchFamily="34" charset="0"/>
              </a:rPr>
              <a:t>我们需要了解一些常规的术语或者符号的意思</a:t>
            </a:r>
            <a:r>
              <a:rPr lang="en-US" altLang="zh-CN" sz="2400" b="1" dirty="0">
                <a:latin typeface="Calibri" pitchFamily="34" charset="0"/>
              </a:rPr>
              <a:t>,</a:t>
            </a:r>
            <a:r>
              <a:rPr lang="zh-CN" altLang="zh-CN" sz="2400" b="1" dirty="0">
                <a:latin typeface="Calibri" pitchFamily="34" charset="0"/>
              </a:rPr>
              <a:t>这样便于我们更好地上网学习</a:t>
            </a:r>
            <a:r>
              <a:rPr lang="en-US" altLang="zh-CN" sz="2400" b="1" dirty="0">
                <a:latin typeface="Calibri" pitchFamily="34" charset="0"/>
              </a:rPr>
              <a:t>.</a:t>
            </a:r>
            <a:endParaRPr lang="zh-CN" altLang="zh-CN" sz="24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3" name="图片 12" descr="图片1.png"/>
          <p:cNvPicPr>
            <a:picLocks noChangeAspect="1"/>
          </p:cNvPicPr>
          <p:nvPr/>
        </p:nvPicPr>
        <p:blipFill>
          <a:blip r:embed="rId3"/>
          <a:srcRect/>
          <a:stretch>
            <a:fillRect/>
          </a:stretch>
        </p:blipFill>
        <p:spPr bwMode="auto">
          <a:xfrm>
            <a:off x="123825" y="819150"/>
            <a:ext cx="1547813" cy="6715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72103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266541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电子邮件</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450850" y="1336675"/>
            <a:ext cx="8242300" cy="3784600"/>
          </a:xfrm>
          <a:prstGeom prst="rect">
            <a:avLst/>
          </a:prstGeom>
          <a:noFill/>
          <a:ln w="9525">
            <a:noFill/>
            <a:miter lim="800000"/>
            <a:headEnd/>
            <a:tailEnd/>
          </a:ln>
        </p:spPr>
        <p:txBody>
          <a:bodyPr>
            <a:spAutoFit/>
          </a:bodyPr>
          <a:lstStyle/>
          <a:p>
            <a:pPr>
              <a:lnSpc>
                <a:spcPct val="150000"/>
              </a:lnSpc>
            </a:pPr>
            <a:r>
              <a:rPr lang="zh-CN" altLang="en-US" sz="2000" b="1" dirty="0">
                <a:latin typeface="Calibri" pitchFamily="34" charset="0"/>
              </a:rPr>
              <a:t>网络通信中电子邮件的传送</a:t>
            </a:r>
            <a:r>
              <a:rPr lang="en-US" altLang="zh-CN" sz="2000" b="1" dirty="0">
                <a:latin typeface="Calibri" pitchFamily="34" charset="0"/>
              </a:rPr>
              <a:t>:</a:t>
            </a:r>
          </a:p>
          <a:p>
            <a:pPr>
              <a:lnSpc>
                <a:spcPct val="150000"/>
              </a:lnSpc>
            </a:pPr>
            <a:r>
              <a:rPr lang="en-US" altLang="zh-CN" sz="2000" b="1" dirty="0">
                <a:latin typeface="Calibri" pitchFamily="34" charset="0"/>
              </a:rPr>
              <a:t>(1)</a:t>
            </a:r>
            <a:r>
              <a:rPr lang="zh-CN" altLang="en-US" sz="2000" b="1" dirty="0">
                <a:latin typeface="Calibri" pitchFamily="34" charset="0"/>
              </a:rPr>
              <a:t>电子邮件不是计算机对计算机传送的</a:t>
            </a:r>
            <a:r>
              <a:rPr lang="en-US" altLang="zh-CN" sz="2000" b="1" dirty="0">
                <a:latin typeface="Calibri" pitchFamily="34" charset="0"/>
              </a:rPr>
              <a:t>,</a:t>
            </a:r>
            <a:r>
              <a:rPr lang="zh-CN" altLang="en-US" sz="2000" b="1" dirty="0">
                <a:latin typeface="Calibri" pitchFamily="34" charset="0"/>
              </a:rPr>
              <a:t>而是双方都要通过邮件服务器来进行邮件的交换</a:t>
            </a:r>
            <a:r>
              <a:rPr lang="en-US" altLang="zh-CN" sz="2000" b="1" dirty="0">
                <a:latin typeface="Calibri" pitchFamily="34" charset="0"/>
              </a:rPr>
              <a:t>,</a:t>
            </a:r>
            <a:r>
              <a:rPr lang="zh-CN" altLang="en-US" sz="2000" b="1" dirty="0">
                <a:latin typeface="Calibri" pitchFamily="34" charset="0"/>
              </a:rPr>
              <a:t>所以只要你没有从邮件服务器上收取</a:t>
            </a:r>
            <a:r>
              <a:rPr lang="en-US" altLang="zh-CN" sz="2000" b="1" dirty="0">
                <a:latin typeface="Calibri" pitchFamily="34" charset="0"/>
              </a:rPr>
              <a:t>,</a:t>
            </a:r>
            <a:r>
              <a:rPr lang="zh-CN" altLang="en-US" sz="2000" b="1" dirty="0">
                <a:latin typeface="Calibri" pitchFamily="34" charset="0"/>
              </a:rPr>
              <a:t>那么邮件在相当长的一段时间内都会保留在服务器上</a:t>
            </a:r>
            <a:r>
              <a:rPr lang="en-US" altLang="zh-CN" sz="2000" b="1" dirty="0">
                <a:latin typeface="Calibri" pitchFamily="34" charset="0"/>
              </a:rPr>
              <a:t>;</a:t>
            </a:r>
          </a:p>
          <a:p>
            <a:pPr>
              <a:lnSpc>
                <a:spcPct val="150000"/>
              </a:lnSpc>
            </a:pPr>
            <a:r>
              <a:rPr lang="en-US" altLang="zh-CN" sz="2000" b="1" dirty="0">
                <a:latin typeface="Calibri" pitchFamily="34" charset="0"/>
              </a:rPr>
              <a:t>(2)</a:t>
            </a:r>
            <a:r>
              <a:rPr lang="zh-CN" altLang="en-US" sz="2000" b="1" dirty="0">
                <a:latin typeface="Calibri" pitchFamily="34" charset="0"/>
              </a:rPr>
              <a:t>电子邮件是一种用电子手段提供信息交换的通信方式</a:t>
            </a:r>
            <a:r>
              <a:rPr lang="en-US" altLang="zh-CN" sz="2000" b="1" dirty="0">
                <a:latin typeface="Calibri" pitchFamily="34" charset="0"/>
              </a:rPr>
              <a:t>,</a:t>
            </a:r>
            <a:r>
              <a:rPr lang="zh-CN" altLang="en-US" sz="2000" b="1" dirty="0">
                <a:latin typeface="Calibri" pitchFamily="34" charset="0"/>
              </a:rPr>
              <a:t>是因特网应用最广的服务</a:t>
            </a:r>
            <a:r>
              <a:rPr lang="en-US" altLang="zh-CN" sz="2000" b="1" dirty="0">
                <a:latin typeface="Calibri" pitchFamily="34" charset="0"/>
              </a:rPr>
              <a:t>,</a:t>
            </a:r>
            <a:r>
              <a:rPr lang="zh-CN" altLang="en-US" sz="2000" b="1" dirty="0">
                <a:latin typeface="Calibri" pitchFamily="34" charset="0"/>
              </a:rPr>
              <a:t>以非常快速的方式</a:t>
            </a:r>
            <a:r>
              <a:rPr lang="en-US" altLang="zh-CN" sz="2000" b="1" dirty="0">
                <a:latin typeface="Calibri" pitchFamily="34" charset="0"/>
              </a:rPr>
              <a:t>(</a:t>
            </a:r>
            <a:r>
              <a:rPr lang="zh-CN" altLang="en-US" sz="2000" b="1" dirty="0">
                <a:latin typeface="Calibri" pitchFamily="34" charset="0"/>
              </a:rPr>
              <a:t>几秒钟之内可以发送到世界上任何你指定的目的地</a:t>
            </a:r>
            <a:r>
              <a:rPr lang="en-US" altLang="zh-CN" sz="2000" b="1" dirty="0">
                <a:latin typeface="Calibri" pitchFamily="34" charset="0"/>
              </a:rPr>
              <a:t>),</a:t>
            </a:r>
            <a:r>
              <a:rPr lang="zh-CN" altLang="en-US" sz="2000" b="1" dirty="0">
                <a:latin typeface="Calibri" pitchFamily="34" charset="0"/>
              </a:rPr>
              <a:t>与世界上任何一个角落的网络用户联系</a:t>
            </a:r>
            <a:r>
              <a:rPr lang="en-US" altLang="zh-CN" sz="2000" b="1" dirty="0">
                <a:latin typeface="Calibri" pitchFamily="34" charset="0"/>
              </a:rPr>
              <a:t>,</a:t>
            </a:r>
            <a:r>
              <a:rPr lang="zh-CN" altLang="en-US" sz="2000" b="1" dirty="0">
                <a:latin typeface="Calibri" pitchFamily="34" charset="0"/>
              </a:rPr>
              <a:t>这些电子邮件可以是文字、图像、声音等各种形式</a:t>
            </a:r>
            <a:r>
              <a:rPr lang="en-US" altLang="zh-CN" sz="2000" b="1" dirty="0">
                <a:latin typeface="Calibri" pitchFamily="34" charset="0"/>
              </a:rPr>
              <a:t>.</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3" name="图片 2" descr="D:\工作\很多图\刷易错.png刷易错"/>
          <p:cNvPicPr>
            <a:picLocks noChangeAspect="1"/>
          </p:cNvPicPr>
          <p:nvPr/>
        </p:nvPicPr>
        <p:blipFill>
          <a:blip r:embed="rId3"/>
          <a:srcRect/>
          <a:stretch>
            <a:fillRect/>
          </a:stretch>
        </p:blipFill>
        <p:spPr bwMode="auto">
          <a:xfrm>
            <a:off x="228600" y="814388"/>
            <a:ext cx="1601788" cy="676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72103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266541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网上学校</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2555776" y="3886111"/>
            <a:ext cx="4846339" cy="400110"/>
          </a:xfrm>
          <a:prstGeom prst="rect">
            <a:avLst/>
          </a:prstGeom>
          <a:noFill/>
          <a:ln w="9525">
            <a:noFill/>
            <a:miter lim="800000"/>
            <a:headEnd/>
            <a:tailEnd/>
          </a:ln>
        </p:spPr>
        <p:txBody>
          <a:bodyPr wrap="square">
            <a:spAutoFit/>
          </a:bodyPr>
          <a:lstStyle/>
          <a:p>
            <a:r>
              <a:rPr lang="zh-CN" altLang="zh-CN" sz="2000" b="1" dirty="0">
                <a:latin typeface="Calibri" pitchFamily="34" charset="0"/>
              </a:rPr>
              <a:t>我们要正确利用网络</a:t>
            </a:r>
            <a:r>
              <a:rPr lang="en-US" altLang="zh-CN" sz="2000" b="1" dirty="0">
                <a:latin typeface="Calibri" pitchFamily="34" charset="0"/>
              </a:rPr>
              <a:t>,</a:t>
            </a:r>
            <a:r>
              <a:rPr lang="zh-CN" altLang="zh-CN" sz="2000" b="1" dirty="0">
                <a:latin typeface="Calibri" pitchFamily="34" charset="0"/>
              </a:rPr>
              <a:t>防止沉迷网络游戏</a:t>
            </a:r>
            <a:r>
              <a:rPr lang="en-US" altLang="zh-CN" sz="2000" b="1" dirty="0">
                <a:latin typeface="Calibri" pitchFamily="34" charset="0"/>
              </a:rPr>
              <a:t>.</a:t>
            </a:r>
            <a:endParaRPr lang="zh-CN" altLang="zh-CN" sz="20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38917" name="yh451.jpg" descr="id:2147508249;FounderCES"/>
          <p:cNvPicPr>
            <a:picLocks noChangeAspect="1" noChangeArrowheads="1"/>
          </p:cNvPicPr>
          <p:nvPr/>
        </p:nvPicPr>
        <p:blipFill>
          <a:blip r:embed="rId3"/>
          <a:srcRect/>
          <a:stretch>
            <a:fillRect/>
          </a:stretch>
        </p:blipFill>
        <p:spPr bwMode="auto">
          <a:xfrm>
            <a:off x="3131840" y="812757"/>
            <a:ext cx="3312368" cy="2804014"/>
          </a:xfrm>
          <a:prstGeom prst="rect">
            <a:avLst/>
          </a:prstGeom>
          <a:noFill/>
          <a:ln w="9525">
            <a:noFill/>
            <a:miter lim="800000"/>
            <a:headEnd/>
            <a:tailEnd/>
          </a:ln>
        </p:spPr>
      </p:pic>
      <p:pic>
        <p:nvPicPr>
          <p:cNvPr id="12" name="图片 11" descr="图片6.png"/>
          <p:cNvPicPr>
            <a:picLocks noChangeAspect="1"/>
          </p:cNvPicPr>
          <p:nvPr/>
        </p:nvPicPr>
        <p:blipFill>
          <a:blip r:embed="rId4"/>
          <a:srcRect/>
          <a:stretch>
            <a:fillRect/>
          </a:stretch>
        </p:blipFill>
        <p:spPr bwMode="auto">
          <a:xfrm>
            <a:off x="246063" y="827088"/>
            <a:ext cx="1597025" cy="6715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文本框 78"/>
          <p:cNvSpPr txBox="1"/>
          <p:nvPr/>
        </p:nvSpPr>
        <p:spPr>
          <a:xfrm>
            <a:off x="3711968" y="2078424"/>
            <a:ext cx="2123477" cy="655252"/>
          </a:xfrm>
          <a:prstGeom prst="rect">
            <a:avLst/>
          </a:prstGeom>
          <a:noFill/>
        </p:spPr>
        <p:txBody>
          <a:bodyPr spcFirstLastPara="1" wrap="none" lIns="68580" tIns="34290" rIns="68580" bIns="34290">
            <a:prstTxWarp prst="textArchUp">
              <a:avLst/>
            </a:prstTxWarp>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fontAlgn="auto">
              <a:spcBef>
                <a:spcPts val="0"/>
              </a:spcBef>
              <a:spcAft>
                <a:spcPts val="0"/>
              </a:spcAft>
              <a:defRPr/>
            </a:pPr>
            <a:r>
              <a:rPr lang="zh-CN" altLang="en-US" sz="5400" dirty="0" smtClean="0">
                <a:solidFill>
                  <a:schemeClr val="accent5"/>
                </a:solidFill>
              </a:rPr>
              <a:t>谢    谢</a:t>
            </a:r>
            <a:endParaRPr lang="zh-CN" altLang="en-US" sz="5400" dirty="0">
              <a:solidFill>
                <a:schemeClr val="accent5"/>
              </a:solidFill>
            </a:endParaRPr>
          </a:p>
        </p:txBody>
      </p:sp>
      <p:pic>
        <p:nvPicPr>
          <p:cNvPr id="44" name="Picture 4" descr="clouds.png"/>
          <p:cNvPicPr>
            <a:picLocks noChangeAspect="1"/>
          </p:cNvPicPr>
          <p:nvPr/>
        </p:nvPicPr>
        <p:blipFill>
          <a:blip r:embed="rId3"/>
          <a:srcRect/>
          <a:stretch>
            <a:fillRect/>
          </a:stretch>
        </p:blipFill>
        <p:spPr bwMode="auto">
          <a:xfrm>
            <a:off x="5705475" y="123825"/>
            <a:ext cx="3228975" cy="611188"/>
          </a:xfrm>
          <a:prstGeom prst="rect">
            <a:avLst/>
          </a:prstGeom>
          <a:noFill/>
          <a:ln w="9525">
            <a:noFill/>
            <a:miter lim="800000"/>
            <a:headEnd/>
            <a:tailEnd/>
          </a:ln>
        </p:spPr>
      </p:pic>
      <p:pic>
        <p:nvPicPr>
          <p:cNvPr id="45" name="Picture 3" descr="field.png"/>
          <p:cNvPicPr>
            <a:picLocks noChangeAspect="1"/>
          </p:cNvPicPr>
          <p:nvPr/>
        </p:nvPicPr>
        <p:blipFill>
          <a:blip r:embed="rId4"/>
          <a:srcRect/>
          <a:stretch>
            <a:fillRect/>
          </a:stretch>
        </p:blipFill>
        <p:spPr bwMode="auto">
          <a:xfrm>
            <a:off x="0" y="4076700"/>
            <a:ext cx="9183688" cy="1066800"/>
          </a:xfrm>
          <a:prstGeom prst="rect">
            <a:avLst/>
          </a:prstGeom>
          <a:noFill/>
          <a:ln w="9525">
            <a:noFill/>
            <a:miter lim="800000"/>
            <a:headEnd/>
            <a:tailEnd/>
          </a:ln>
        </p:spPr>
      </p:pic>
      <p:pic>
        <p:nvPicPr>
          <p:cNvPr id="47" name="Picture 4" descr="cloud_ballon.png"/>
          <p:cNvPicPr>
            <a:picLocks noChangeAspect="1"/>
          </p:cNvPicPr>
          <p:nvPr/>
        </p:nvPicPr>
        <p:blipFill>
          <a:blip r:embed="rId5"/>
          <a:srcRect/>
          <a:stretch>
            <a:fillRect/>
          </a:stretch>
        </p:blipFill>
        <p:spPr bwMode="auto">
          <a:xfrm>
            <a:off x="7796213" y="5143500"/>
            <a:ext cx="842962" cy="690563"/>
          </a:xfrm>
          <a:prstGeom prst="rect">
            <a:avLst/>
          </a:prstGeom>
          <a:noFill/>
          <a:ln w="9525">
            <a:noFill/>
            <a:miter lim="800000"/>
            <a:headEnd/>
            <a:tailEnd/>
          </a:ln>
        </p:spPr>
      </p:pic>
      <p:pic>
        <p:nvPicPr>
          <p:cNvPr id="48" name="Picture 4" descr="clouds.png"/>
          <p:cNvPicPr>
            <a:picLocks noChangeAspect="1"/>
          </p:cNvPicPr>
          <p:nvPr/>
        </p:nvPicPr>
        <p:blipFill>
          <a:blip r:embed="rId3"/>
          <a:srcRect/>
          <a:stretch>
            <a:fillRect/>
          </a:stretch>
        </p:blipFill>
        <p:spPr bwMode="auto">
          <a:xfrm>
            <a:off x="323850" y="514350"/>
            <a:ext cx="5133975" cy="971550"/>
          </a:xfrm>
          <a:prstGeom prst="rect">
            <a:avLst/>
          </a:prstGeom>
          <a:noFill/>
          <a:ln w="9525">
            <a:noFill/>
            <a:miter lim="800000"/>
            <a:headEnd/>
            <a:tailEnd/>
          </a:ln>
        </p:spPr>
      </p:pic>
      <p:pic>
        <p:nvPicPr>
          <p:cNvPr id="49" name="Picture 10" descr="together.png"/>
          <p:cNvPicPr>
            <a:picLocks noChangeAspect="1"/>
          </p:cNvPicPr>
          <p:nvPr/>
        </p:nvPicPr>
        <p:blipFill>
          <a:blip r:embed="rId6"/>
          <a:srcRect/>
          <a:stretch>
            <a:fillRect/>
          </a:stretch>
        </p:blipFill>
        <p:spPr bwMode="auto">
          <a:xfrm>
            <a:off x="2654300" y="3448050"/>
            <a:ext cx="4251325" cy="1200150"/>
          </a:xfrm>
          <a:prstGeom prst="rect">
            <a:avLst/>
          </a:prstGeom>
          <a:noFill/>
          <a:ln w="9525">
            <a:noFill/>
            <a:miter lim="800000"/>
            <a:headEnd/>
            <a:tailEnd/>
          </a:ln>
        </p:spPr>
      </p:pic>
      <p:pic>
        <p:nvPicPr>
          <p:cNvPr id="50" name="Picture 2" descr="C:\Users\Administrator\Desktop\兔子.png"/>
          <p:cNvPicPr>
            <a:picLocks noChangeAspect="1" noChangeArrowheads="1"/>
          </p:cNvPicPr>
          <p:nvPr/>
        </p:nvPicPr>
        <p:blipFill>
          <a:blip r:embed="rId7"/>
          <a:srcRect/>
          <a:stretch>
            <a:fillRect/>
          </a:stretch>
        </p:blipFill>
        <p:spPr bwMode="auto">
          <a:xfrm>
            <a:off x="5876925" y="4352925"/>
            <a:ext cx="800100" cy="790575"/>
          </a:xfrm>
          <a:prstGeom prst="rect">
            <a:avLst/>
          </a:prstGeom>
          <a:noFill/>
          <a:ln w="9525">
            <a:noFill/>
            <a:miter lim="800000"/>
            <a:headEnd/>
            <a:tailEnd/>
          </a:ln>
        </p:spPr>
      </p:pic>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anim calcmode="lin" valueType="num">
                                      <p:cBhvr>
                                        <p:cTn id="8" dur="1000" fill="hold"/>
                                        <p:tgtEl>
                                          <p:spTgt spid="45"/>
                                        </p:tgtEl>
                                        <p:attrNameLst>
                                          <p:attrName>ppt_x</p:attrName>
                                        </p:attrNameLst>
                                      </p:cBhvr>
                                      <p:tavLst>
                                        <p:tav tm="0">
                                          <p:val>
                                            <p:strVal val="#ppt_x"/>
                                          </p:val>
                                        </p:tav>
                                        <p:tav tm="100000">
                                          <p:val>
                                            <p:strVal val="#ppt_x"/>
                                          </p:val>
                                        </p:tav>
                                      </p:tavLst>
                                    </p:anim>
                                    <p:anim calcmode="lin" valueType="num">
                                      <p:cBhvr>
                                        <p:cTn id="9" dur="1000" fill="hold"/>
                                        <p:tgtEl>
                                          <p:spTgt spid="4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44"/>
                                        </p:tgtEl>
                                        <p:attrNameLst>
                                          <p:attrName>style.visibility</p:attrName>
                                        </p:attrNameLst>
                                      </p:cBhvr>
                                      <p:to>
                                        <p:strVal val="visible"/>
                                      </p:to>
                                    </p:set>
                                    <p:anim calcmode="lin" valueType="num">
                                      <p:cBhvr>
                                        <p:cTn id="13" dur="1000" fill="hold"/>
                                        <p:tgtEl>
                                          <p:spTgt spid="44"/>
                                        </p:tgtEl>
                                        <p:attrNameLst>
                                          <p:attrName>ppt_x</p:attrName>
                                        </p:attrNameLst>
                                      </p:cBhvr>
                                      <p:tavLst>
                                        <p:tav tm="0">
                                          <p:val>
                                            <p:strVal val="#ppt_x-.2"/>
                                          </p:val>
                                        </p:tav>
                                        <p:tav tm="100000">
                                          <p:val>
                                            <p:strVal val="#ppt_x"/>
                                          </p:val>
                                        </p:tav>
                                      </p:tavLst>
                                    </p:anim>
                                    <p:anim calcmode="lin" valueType="num">
                                      <p:cBhvr>
                                        <p:cTn id="14" dur="1000" fill="hold"/>
                                        <p:tgtEl>
                                          <p:spTgt spid="4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4"/>
                                        </p:tgtEl>
                                      </p:cBhvr>
                                    </p:animEffect>
                                  </p:childTnLst>
                                </p:cTn>
                              </p:par>
                            </p:childTnLst>
                          </p:cTn>
                        </p:par>
                        <p:par>
                          <p:cTn id="16" fill="hold">
                            <p:stCondLst>
                              <p:cond delay="2000"/>
                            </p:stCondLst>
                            <p:childTnLst>
                              <p:par>
                                <p:cTn id="17" presetID="29" presetClass="entr" presetSubtype="0" fill="hold" nodeType="after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p:cTn id="19" dur="1000" fill="hold"/>
                                        <p:tgtEl>
                                          <p:spTgt spid="48"/>
                                        </p:tgtEl>
                                        <p:attrNameLst>
                                          <p:attrName>ppt_x</p:attrName>
                                        </p:attrNameLst>
                                      </p:cBhvr>
                                      <p:tavLst>
                                        <p:tav tm="0">
                                          <p:val>
                                            <p:strVal val="#ppt_x-.2"/>
                                          </p:val>
                                        </p:tav>
                                        <p:tav tm="100000">
                                          <p:val>
                                            <p:strVal val="#ppt_x"/>
                                          </p:val>
                                        </p:tav>
                                      </p:tavLst>
                                    </p:anim>
                                    <p:anim calcmode="lin" valueType="num">
                                      <p:cBhvr>
                                        <p:cTn id="20" dur="1000" fill="hold"/>
                                        <p:tgtEl>
                                          <p:spTgt spid="48"/>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8"/>
                                        </p:tgtEl>
                                      </p:cBhvr>
                                    </p:animEffect>
                                  </p:childTnLst>
                                </p:cTn>
                              </p:par>
                            </p:childTnLst>
                          </p:cTn>
                        </p:par>
                        <p:par>
                          <p:cTn id="22" fill="hold">
                            <p:stCondLst>
                              <p:cond delay="3000"/>
                            </p:stCondLst>
                            <p:childTnLst>
                              <p:par>
                                <p:cTn id="23" presetID="0" presetClass="path" presetSubtype="0" accel="50000" decel="50000" fill="hold" nodeType="afterEffect">
                                  <p:stCondLst>
                                    <p:cond delay="0"/>
                                  </p:stCondLst>
                                  <p:childTnLst>
                                    <p:animMotion origin="layout" path="M 0.03984 -0.24838 C 0.03346 -0.25232 0.02799 -0.25787 0.02213 -0.2625 C 0.01888 -0.26505 0.01549 -0.26597 0.01237 -0.26783 C 0.0112 -0.26852 0.01041 -0.27084 0.00937 -0.27153 C 0.0082 -0.27222 -0.00065 -0.27477 -0.00143 -0.275 C -0.00834 -0.27732 -0.01393 -0.28079 -0.0211 -0.28195 C -0.02539 -0.28403 -0.02956 -0.28634 -0.03386 -0.28912 C -0.03711 -0.29097 -0.03867 -0.29005 -0.04167 -0.29259 C -0.04714 -0.29746 -0.05222 -0.30232 -0.05834 -0.30486 C -0.05925 -0.30602 -0.06016 -0.30764 -0.0612 -0.30857 C -0.06224 -0.30949 -0.06328 -0.30949 -0.06419 -0.31019 C -0.07031 -0.31644 -0.07513 -0.32384 -0.0819 -0.32801 C -0.08477 -0.3331 -0.08776 -0.33843 -0.09076 -0.34375 C -0.09232 -0.34676 -0.09479 -0.34699 -0.09662 -0.34908 C -0.09948 -0.35695 -0.10456 -0.36343 -0.10834 -0.37037 C -0.11406 -0.38056 -0.11979 -0.39074 -0.125 -0.40209 C -0.13268 -0.41829 -0.13607 -0.44236 -0.13972 -0.46204 C -0.14063 -0.47315 -0.14219 -0.4831 -0.14362 -0.49375 C -0.14388 -0.51945 -0.14102 -0.57824 -0.14753 -0.61389 C -0.15026 -0.65695 -0.14948 -0.69468 -0.16029 -0.7338 C -0.16224 -0.74028 -0.1638 -0.74954 -0.16628 -0.75509 C -0.17318 -0.7713 -0.16966 -0.76088 -0.175 -0.76921 C -0.17865 -0.77431 -0.18229 -0.78241 -0.18685 -0.78496 C -0.19935 -0.79259 -0.21068 -0.79584 -0.22409 -0.79746 C -0.25052 -0.8132 -0.28073 -0.79977 -0.30847 -0.7956 C -0.32891 -0.78334 -0.34271 -0.79769 -0.35847 -0.8132 C -0.36107 -0.81574 -0.36432 -0.81644 -0.36641 -0.82037 C -0.36979 -0.82639 -0.3724 -0.82871 -0.37709 -0.83079 C -0.38099 -0.83773 -0.38568 -0.83889 -0.38985 -0.84491 C -0.39375 -0.85093 -0.39714 -0.85371 -0.40169 -0.85903 C -0.40365 -0.86158 -0.40638 -0.86065 -0.40847 -0.86273 C -0.41472 -0.86875 -0.41745 -0.87199 -0.42422 -0.875 C -0.4293 -0.88102 -0.43594 -0.88287 -0.44193 -0.88565 C -0.45143 -0.89699 -0.48125 -0.89236 -0.48503 -0.89259 C -0.49518 -0.89884 -0.48386 -0.89259 -0.50951 -0.89259 C -0.55573 -0.89259 -0.60182 -0.89375 -0.64792 -0.89445 C -0.65742 -0.90023 -0.66589 -0.91088 -0.67539 -0.91736 C -0.67852 -0.91968 -0.68073 -0.92431 -0.68412 -0.92431 " pathEditMode="relative" rAng="0" ptsTypes="fffffffffffffffffffffffffffffffffffffA">
                                      <p:cBhvr>
                                        <p:cTn id="24" dur="2000" fill="hold"/>
                                        <p:tgtEl>
                                          <p:spTgt spid="47"/>
                                        </p:tgtEl>
                                        <p:attrNameLst>
                                          <p:attrName>ppt_x</p:attrName>
                                          <p:attrName>ppt_y</p:attrName>
                                        </p:attrNameLst>
                                      </p:cBhvr>
                                      <p:rCtr x="-36200" y="-33800"/>
                                    </p:animMotion>
                                  </p:childTnLst>
                                </p:cTn>
                              </p:par>
                            </p:childTnLst>
                          </p:cTn>
                        </p:par>
                        <p:par>
                          <p:cTn id="25" fill="hold">
                            <p:stCondLst>
                              <p:cond delay="5000"/>
                            </p:stCondLst>
                            <p:childTnLst>
                              <p:par>
                                <p:cTn id="26" presetID="26" presetClass="entr" presetSubtype="0" fill="hold" nodeType="after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wipe(down)">
                                      <p:cBhvr>
                                        <p:cTn id="28" dur="580">
                                          <p:stCondLst>
                                            <p:cond delay="0"/>
                                          </p:stCondLst>
                                        </p:cTn>
                                        <p:tgtEl>
                                          <p:spTgt spid="64"/>
                                        </p:tgtEl>
                                      </p:cBhvr>
                                    </p:animEffect>
                                    <p:anim calcmode="lin" valueType="num">
                                      <p:cBhvr>
                                        <p:cTn id="29"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34" dur="26">
                                          <p:stCondLst>
                                            <p:cond delay="650"/>
                                          </p:stCondLst>
                                        </p:cTn>
                                        <p:tgtEl>
                                          <p:spTgt spid="64"/>
                                        </p:tgtEl>
                                      </p:cBhvr>
                                      <p:to x="100000" y="60000"/>
                                    </p:animScale>
                                    <p:animScale>
                                      <p:cBhvr>
                                        <p:cTn id="35" dur="166" decel="50000">
                                          <p:stCondLst>
                                            <p:cond delay="676"/>
                                          </p:stCondLst>
                                        </p:cTn>
                                        <p:tgtEl>
                                          <p:spTgt spid="64"/>
                                        </p:tgtEl>
                                      </p:cBhvr>
                                      <p:to x="100000" y="100000"/>
                                    </p:animScale>
                                    <p:animScale>
                                      <p:cBhvr>
                                        <p:cTn id="36" dur="26">
                                          <p:stCondLst>
                                            <p:cond delay="1312"/>
                                          </p:stCondLst>
                                        </p:cTn>
                                        <p:tgtEl>
                                          <p:spTgt spid="64"/>
                                        </p:tgtEl>
                                      </p:cBhvr>
                                      <p:to x="100000" y="80000"/>
                                    </p:animScale>
                                    <p:animScale>
                                      <p:cBhvr>
                                        <p:cTn id="37" dur="166" decel="50000">
                                          <p:stCondLst>
                                            <p:cond delay="1338"/>
                                          </p:stCondLst>
                                        </p:cTn>
                                        <p:tgtEl>
                                          <p:spTgt spid="64"/>
                                        </p:tgtEl>
                                      </p:cBhvr>
                                      <p:to x="100000" y="100000"/>
                                    </p:animScale>
                                    <p:animScale>
                                      <p:cBhvr>
                                        <p:cTn id="38" dur="26">
                                          <p:stCondLst>
                                            <p:cond delay="1642"/>
                                          </p:stCondLst>
                                        </p:cTn>
                                        <p:tgtEl>
                                          <p:spTgt spid="64"/>
                                        </p:tgtEl>
                                      </p:cBhvr>
                                      <p:to x="100000" y="90000"/>
                                    </p:animScale>
                                    <p:animScale>
                                      <p:cBhvr>
                                        <p:cTn id="39" dur="166" decel="50000">
                                          <p:stCondLst>
                                            <p:cond delay="1668"/>
                                          </p:stCondLst>
                                        </p:cTn>
                                        <p:tgtEl>
                                          <p:spTgt spid="64"/>
                                        </p:tgtEl>
                                      </p:cBhvr>
                                      <p:to x="100000" y="100000"/>
                                    </p:animScale>
                                    <p:animScale>
                                      <p:cBhvr>
                                        <p:cTn id="40" dur="26">
                                          <p:stCondLst>
                                            <p:cond delay="1808"/>
                                          </p:stCondLst>
                                        </p:cTn>
                                        <p:tgtEl>
                                          <p:spTgt spid="64"/>
                                        </p:tgtEl>
                                      </p:cBhvr>
                                      <p:to x="100000" y="95000"/>
                                    </p:animScale>
                                    <p:animScale>
                                      <p:cBhvr>
                                        <p:cTn id="41" dur="166" decel="50000">
                                          <p:stCondLst>
                                            <p:cond delay="1834"/>
                                          </p:stCondLst>
                                        </p:cTn>
                                        <p:tgtEl>
                                          <p:spTgt spid="64"/>
                                        </p:tgtEl>
                                      </p:cBhvr>
                                      <p:to x="100000" y="100000"/>
                                    </p:animScale>
                                  </p:childTnLst>
                                </p:cTn>
                              </p:par>
                            </p:childTnLst>
                          </p:cTn>
                        </p:par>
                        <p:par>
                          <p:cTn id="42" fill="hold">
                            <p:stCondLst>
                              <p:cond delay="7000"/>
                            </p:stCondLst>
                            <p:childTnLst>
                              <p:par>
                                <p:cTn id="43" presetID="23" presetClass="entr" presetSubtype="16" fill="hold" nodeType="afterEffect">
                                  <p:stCondLst>
                                    <p:cond delay="0"/>
                                  </p:stCondLst>
                                  <p:childTnLst>
                                    <p:set>
                                      <p:cBhvr>
                                        <p:cTn id="44" dur="1" fill="hold">
                                          <p:stCondLst>
                                            <p:cond delay="0"/>
                                          </p:stCondLst>
                                        </p:cTn>
                                        <p:tgtEl>
                                          <p:spTgt spid="49"/>
                                        </p:tgtEl>
                                        <p:attrNameLst>
                                          <p:attrName>style.visibility</p:attrName>
                                        </p:attrNameLst>
                                      </p:cBhvr>
                                      <p:to>
                                        <p:strVal val="visible"/>
                                      </p:to>
                                    </p:set>
                                    <p:anim calcmode="lin" valueType="num">
                                      <p:cBhvr>
                                        <p:cTn id="45" dur="500" fill="hold"/>
                                        <p:tgtEl>
                                          <p:spTgt spid="49"/>
                                        </p:tgtEl>
                                        <p:attrNameLst>
                                          <p:attrName>ppt_w</p:attrName>
                                        </p:attrNameLst>
                                      </p:cBhvr>
                                      <p:tavLst>
                                        <p:tav tm="0">
                                          <p:val>
                                            <p:fltVal val="0"/>
                                          </p:val>
                                        </p:tav>
                                        <p:tav tm="100000">
                                          <p:val>
                                            <p:strVal val="#ppt_w"/>
                                          </p:val>
                                        </p:tav>
                                      </p:tavLst>
                                    </p:anim>
                                    <p:anim calcmode="lin" valueType="num">
                                      <p:cBhvr>
                                        <p:cTn id="46" dur="500" fill="hold"/>
                                        <p:tgtEl>
                                          <p:spTgt spid="49"/>
                                        </p:tgtEl>
                                        <p:attrNameLst>
                                          <p:attrName>ppt_h</p:attrName>
                                        </p:attrNameLst>
                                      </p:cBhvr>
                                      <p:tavLst>
                                        <p:tav tm="0">
                                          <p:val>
                                            <p:fltVal val="0"/>
                                          </p:val>
                                        </p:tav>
                                        <p:tav tm="100000">
                                          <p:val>
                                            <p:strVal val="#ppt_h"/>
                                          </p:val>
                                        </p:tav>
                                      </p:tavLst>
                                    </p:anim>
                                  </p:childTnLst>
                                </p:cTn>
                              </p:par>
                              <p:par>
                                <p:cTn id="47" presetID="1" presetClass="entr" presetSubtype="0" fill="hold" nodeType="with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par>
                                <p:cTn id="49" presetID="0" presetClass="path" presetSubtype="0" accel="50000" decel="50000" fill="hold" nodeType="withEffect">
                                  <p:stCondLst>
                                    <p:cond delay="0"/>
                                  </p:stCondLst>
                                  <p:childTnLst>
                                    <p:animMotion origin="layout" path="M -0.05104 0.01759 C -0.05638 0.01134 -0.05586 0.00416 -0.05938 -0.00463 C -0.06029 -0.00671 -0.06159 -0.0081 -0.0625 -0.01019 C -0.06706 -0.0206 -0.06836 -0.03033 -0.075 -0.03611 C -0.08464 -0.03033 -0.09271 -0.02685 -0.1 -0.01389 C -0.10195 -0.00324 -0.10039 0.00926 -0.10313 0.01944 C -0.10404 0.02291 -0.10938 0.02315 -0.10938 0.02338 C -0.11498 0.02199 -0.1207 0.02222 -0.12604 0.01944 C -0.12722 0.01875 -0.12761 0.01597 -0.12813 0.01389 C -0.13307 -0.00671 -0.12266 0.02407 -0.13333 -0.00463 C -0.13477 -0.00857 -0.13503 -0.01366 -0.13646 -0.01759 C -0.13867 -0.02338 -0.14154 -0.02847 -0.14375 -0.03426 C -0.1444 -0.03611 -0.14466 -0.03912 -0.14583 -0.03982 C -0.15013 -0.04236 -0.14805 -0.04051 -0.15208 -0.04537 C -0.16315 -0.04468 -0.17435 -0.04584 -0.18542 -0.04352 C -0.18672 -0.04329 -0.18724 -0.04005 -0.1875 -0.03796 C -0.18841 -0.02871 -0.18737 -0.01921 -0.18854 -0.01019 C -0.18906 -0.00579 -0.19128 -0.00278 -0.19271 0.00092 C -0.1957 0.00879 -0.19623 0.01643 -0.2 0.02315 C -0.20169 0.03241 -0.20534 0.0368 -0.21042 0.03981 C -0.21862 0.03773 -0.22214 0.03704 -0.22917 0.0287 C -0.23125 0.02616 -0.23542 0.02129 -0.23542 0.02153 C -0.23685 0.01759 -0.23815 0.01389 -0.23958 0.01018 C -0.24505 -0.00417 -0.24219 -0.02477 -0.25104 -0.03611 C -0.25404 -0.03982 -0.25599 -0.04028 -0.25938 -0.04167 C -0.26914 -0.04097 -0.27891 -0.04213 -0.28854 -0.03982 C -0.29219 -0.03889 -0.2918 -0.03056 -0.29271 -0.02685 C -0.29518 -0.0169 -0.29857 -0.01412 -0.30208 -0.00463 C -0.30352 -0.00093 -0.3043 0.0037 -0.30625 0.00648 C -0.31133 0.01342 -0.31693 0.01597 -0.32292 0.01944 C -0.32852 0.02268 -0.33281 0.03079 -0.33854 0.03426 C -0.34037 0.03403 -0.34974 0.0331 -0.35313 0.03055 C -0.35625 0.02824 -0.35768 0.025 -0.36146 0.025 " pathEditMode="relative" rAng="0" ptsTypes="ffffffffffffffffffffffffffffffffA">
                                      <p:cBhvr>
                                        <p:cTn id="50" dur="2000" fill="hold"/>
                                        <p:tgtEl>
                                          <p:spTgt spid="50"/>
                                        </p:tgtEl>
                                        <p:attrNameLst>
                                          <p:attrName>ppt_x</p:attrName>
                                          <p:attrName>ppt_y</p:attrName>
                                        </p:attrNameLst>
                                      </p:cBhvr>
                                      <p:rCtr x="-15500" y="-2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444959"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35756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电磁波的产生</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2592750" y="3363838"/>
            <a:ext cx="4751388" cy="962025"/>
          </a:xfrm>
          <a:prstGeom prst="rect">
            <a:avLst/>
          </a:prstGeom>
          <a:noFill/>
          <a:ln w="9525">
            <a:noFill/>
            <a:miter lim="800000"/>
            <a:headEnd/>
            <a:tailEnd/>
          </a:ln>
        </p:spPr>
        <p:txBody>
          <a:bodyPr>
            <a:spAutoFit/>
          </a:bodyPr>
          <a:lstStyle/>
          <a:p>
            <a:pPr>
              <a:lnSpc>
                <a:spcPct val="150000"/>
              </a:lnSpc>
            </a:pPr>
            <a:r>
              <a:rPr lang="zh-CN" altLang="zh-CN" sz="2000" b="1" dirty="0">
                <a:latin typeface="Calibri" pitchFamily="34" charset="0"/>
              </a:rPr>
              <a:t>电磁波的形成类似水波的形成</a:t>
            </a:r>
            <a:r>
              <a:rPr lang="en-US" altLang="zh-CN" sz="2000" b="1" dirty="0">
                <a:latin typeface="Calibri" pitchFamily="34" charset="0"/>
              </a:rPr>
              <a:t>,</a:t>
            </a:r>
            <a:r>
              <a:rPr lang="zh-CN" altLang="zh-CN" sz="2000" b="1" dirty="0">
                <a:latin typeface="Calibri" pitchFamily="34" charset="0"/>
              </a:rPr>
              <a:t>木杆的上下振动</a:t>
            </a:r>
            <a:r>
              <a:rPr lang="en-US" altLang="zh-CN" sz="2000" b="1" dirty="0">
                <a:latin typeface="Calibri" pitchFamily="34" charset="0"/>
              </a:rPr>
              <a:t>,</a:t>
            </a:r>
            <a:r>
              <a:rPr lang="zh-CN" altLang="zh-CN" sz="2000" b="1" dirty="0">
                <a:latin typeface="Calibri" pitchFamily="34" charset="0"/>
              </a:rPr>
              <a:t>通过水使振动向外传播形成水波</a:t>
            </a:r>
            <a:r>
              <a:rPr lang="en-US" altLang="zh-CN" sz="2000" b="1" dirty="0">
                <a:latin typeface="Calibri" pitchFamily="34" charset="0"/>
              </a:rPr>
              <a:t>.</a:t>
            </a:r>
            <a:endParaRPr lang="zh-CN" altLang="zh-CN" sz="20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8" name="图片 17" descr="图片6.png"/>
          <p:cNvPicPr>
            <a:picLocks noChangeAspect="1"/>
          </p:cNvPicPr>
          <p:nvPr/>
        </p:nvPicPr>
        <p:blipFill>
          <a:blip r:embed="rId3"/>
          <a:srcRect/>
          <a:stretch>
            <a:fillRect/>
          </a:stretch>
        </p:blipFill>
        <p:spPr bwMode="auto">
          <a:xfrm>
            <a:off x="246063" y="827088"/>
            <a:ext cx="1597025" cy="671512"/>
          </a:xfrm>
          <a:prstGeom prst="rect">
            <a:avLst/>
          </a:prstGeom>
          <a:noFill/>
          <a:ln w="9525">
            <a:noFill/>
            <a:miter lim="800000"/>
            <a:headEnd/>
            <a:tailEnd/>
          </a:ln>
        </p:spPr>
      </p:pic>
      <p:pic>
        <p:nvPicPr>
          <p:cNvPr id="13318" name="yh409.jpg" descr="id:2147507150;FounderCES"/>
          <p:cNvPicPr>
            <a:picLocks noChangeAspect="1" noChangeArrowheads="1"/>
          </p:cNvPicPr>
          <p:nvPr/>
        </p:nvPicPr>
        <p:blipFill>
          <a:blip r:embed="rId4"/>
          <a:srcRect/>
          <a:stretch>
            <a:fillRect/>
          </a:stretch>
        </p:blipFill>
        <p:spPr bwMode="auto">
          <a:xfrm>
            <a:off x="2774950" y="1059581"/>
            <a:ext cx="3906478" cy="219638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444959"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35756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电磁波的特点</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2044444" y="3435846"/>
            <a:ext cx="6257571" cy="1200329"/>
          </a:xfrm>
          <a:prstGeom prst="rect">
            <a:avLst/>
          </a:prstGeom>
          <a:noFill/>
          <a:ln w="9525">
            <a:noFill/>
            <a:miter lim="800000"/>
            <a:headEnd/>
            <a:tailEnd/>
          </a:ln>
        </p:spPr>
        <p:txBody>
          <a:bodyPr wrap="square">
            <a:spAutoFit/>
          </a:bodyPr>
          <a:lstStyle/>
          <a:p>
            <a:r>
              <a:rPr lang="zh-CN" altLang="zh-CN" sz="2400" b="1" dirty="0">
                <a:latin typeface="Calibri" pitchFamily="34" charset="0"/>
              </a:rPr>
              <a:t>广播电台、电视台及移动电话都能发射电磁波</a:t>
            </a:r>
            <a:r>
              <a:rPr lang="en-US" altLang="zh-CN" sz="2400" b="1" dirty="0">
                <a:latin typeface="Calibri" pitchFamily="34" charset="0"/>
              </a:rPr>
              <a:t>,</a:t>
            </a:r>
            <a:r>
              <a:rPr lang="zh-CN" altLang="zh-CN" sz="2400" b="1" dirty="0">
                <a:latin typeface="Calibri" pitchFamily="34" charset="0"/>
              </a:rPr>
              <a:t>这些电磁波就是靠它们里面复杂的电子线路产生迅速变化的电流而产生的</a:t>
            </a:r>
            <a:r>
              <a:rPr lang="en-US" altLang="zh-CN" sz="2400" b="1" dirty="0">
                <a:latin typeface="Calibri" pitchFamily="34" charset="0"/>
              </a:rPr>
              <a:t>.</a:t>
            </a:r>
            <a:endParaRPr lang="zh-CN" altLang="zh-CN" sz="24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8" name="图片 17" descr="图片6.png"/>
          <p:cNvPicPr>
            <a:picLocks noChangeAspect="1"/>
          </p:cNvPicPr>
          <p:nvPr/>
        </p:nvPicPr>
        <p:blipFill>
          <a:blip r:embed="rId3"/>
          <a:srcRect/>
          <a:stretch>
            <a:fillRect/>
          </a:stretch>
        </p:blipFill>
        <p:spPr bwMode="auto">
          <a:xfrm>
            <a:off x="246063" y="827088"/>
            <a:ext cx="1597025" cy="671512"/>
          </a:xfrm>
          <a:prstGeom prst="rect">
            <a:avLst/>
          </a:prstGeom>
          <a:noFill/>
          <a:ln w="9525">
            <a:noFill/>
            <a:miter lim="800000"/>
            <a:headEnd/>
            <a:tailEnd/>
          </a:ln>
        </p:spPr>
      </p:pic>
      <p:pic>
        <p:nvPicPr>
          <p:cNvPr id="14342" name="yh412.jpg" descr="id:2147507200;FounderCES"/>
          <p:cNvPicPr>
            <a:picLocks noChangeAspect="1" noChangeArrowheads="1"/>
          </p:cNvPicPr>
          <p:nvPr/>
        </p:nvPicPr>
        <p:blipFill>
          <a:blip r:embed="rId4"/>
          <a:srcRect/>
          <a:stretch>
            <a:fillRect/>
          </a:stretch>
        </p:blipFill>
        <p:spPr bwMode="auto">
          <a:xfrm>
            <a:off x="4139952" y="267494"/>
            <a:ext cx="2304256" cy="29197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444959"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35756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电磁波的特点</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1547664" y="1527175"/>
            <a:ext cx="6480720" cy="2308324"/>
          </a:xfrm>
          <a:prstGeom prst="rect">
            <a:avLst/>
          </a:prstGeom>
          <a:noFill/>
          <a:ln w="9525">
            <a:noFill/>
            <a:miter lim="800000"/>
            <a:headEnd/>
            <a:tailEnd/>
          </a:ln>
        </p:spPr>
        <p:txBody>
          <a:bodyPr wrap="square">
            <a:spAutoFit/>
          </a:bodyPr>
          <a:lstStyle/>
          <a:p>
            <a:pPr>
              <a:lnSpc>
                <a:spcPct val="150000"/>
              </a:lnSpc>
            </a:pPr>
            <a:r>
              <a:rPr lang="en-US" altLang="zh-CN" sz="2400" b="1" dirty="0">
                <a:latin typeface="Calibri" pitchFamily="34" charset="0"/>
              </a:rPr>
              <a:t>1.</a:t>
            </a:r>
            <a:r>
              <a:rPr lang="zh-CN" altLang="zh-CN" sz="2400" b="1" dirty="0">
                <a:latin typeface="Calibri" pitchFamily="34" charset="0"/>
              </a:rPr>
              <a:t>导体中有电流时不一定会产生电磁波</a:t>
            </a:r>
            <a:r>
              <a:rPr lang="en-US" altLang="zh-CN" sz="2400" b="1" dirty="0">
                <a:latin typeface="Calibri" pitchFamily="34" charset="0"/>
              </a:rPr>
              <a:t>,</a:t>
            </a:r>
            <a:r>
              <a:rPr lang="zh-CN" altLang="zh-CN" sz="2400" b="1" dirty="0">
                <a:latin typeface="Calibri" pitchFamily="34" charset="0"/>
              </a:rPr>
              <a:t>只有当电流迅速变化时才能在其周围的空间产生电磁波</a:t>
            </a:r>
            <a:r>
              <a:rPr lang="en-US" altLang="zh-CN" sz="2400" b="1" dirty="0">
                <a:latin typeface="Calibri" pitchFamily="34" charset="0"/>
              </a:rPr>
              <a:t>,</a:t>
            </a:r>
            <a:r>
              <a:rPr lang="zh-CN" altLang="zh-CN" sz="2400" b="1" dirty="0">
                <a:latin typeface="Calibri" pitchFamily="34" charset="0"/>
              </a:rPr>
              <a:t>稳恒电流不能产生电磁波</a:t>
            </a:r>
            <a:r>
              <a:rPr lang="en-US" altLang="zh-CN" sz="2400" b="1" dirty="0">
                <a:latin typeface="Calibri" pitchFamily="34" charset="0"/>
              </a:rPr>
              <a:t>.</a:t>
            </a:r>
            <a:endParaRPr lang="zh-CN" altLang="zh-CN" sz="2400" b="1" dirty="0">
              <a:latin typeface="Calibri" pitchFamily="34" charset="0"/>
            </a:endParaRPr>
          </a:p>
          <a:p>
            <a:pPr>
              <a:lnSpc>
                <a:spcPct val="150000"/>
              </a:lnSpc>
            </a:pPr>
            <a:r>
              <a:rPr lang="en-US" altLang="zh-CN" sz="2400" b="1" dirty="0">
                <a:latin typeface="Calibri" pitchFamily="34" charset="0"/>
              </a:rPr>
              <a:t>2.</a:t>
            </a:r>
            <a:r>
              <a:rPr lang="zh-CN" altLang="zh-CN" sz="2400" b="1" dirty="0">
                <a:latin typeface="Calibri" pitchFamily="34" charset="0"/>
              </a:rPr>
              <a:t>可见光、不可见光也是电磁波</a:t>
            </a:r>
            <a:r>
              <a:rPr lang="en-US" altLang="zh-CN" sz="2400" b="1" dirty="0">
                <a:latin typeface="Calibri" pitchFamily="34" charset="0"/>
              </a:rPr>
              <a:t>.</a:t>
            </a:r>
            <a:endParaRPr lang="zh-CN" altLang="zh-CN" sz="24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1" name="图片 10" descr="图片1.png"/>
          <p:cNvPicPr>
            <a:picLocks noChangeAspect="1"/>
          </p:cNvPicPr>
          <p:nvPr/>
        </p:nvPicPr>
        <p:blipFill>
          <a:blip r:embed="rId3"/>
          <a:srcRect/>
          <a:stretch>
            <a:fillRect/>
          </a:stretch>
        </p:blipFill>
        <p:spPr bwMode="auto">
          <a:xfrm>
            <a:off x="150813" y="857250"/>
            <a:ext cx="1547812" cy="6699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444959"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35756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电磁波的应用</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1627188" y="1019175"/>
            <a:ext cx="5949950" cy="1885950"/>
          </a:xfrm>
          <a:prstGeom prst="rect">
            <a:avLst/>
          </a:prstGeom>
          <a:noFill/>
          <a:ln w="9525">
            <a:noFill/>
            <a:miter lim="800000"/>
            <a:headEnd/>
            <a:tailEnd/>
          </a:ln>
        </p:spPr>
        <p:txBody>
          <a:bodyPr>
            <a:spAutoFit/>
          </a:bodyPr>
          <a:lstStyle/>
          <a:p>
            <a:pPr>
              <a:lnSpc>
                <a:spcPct val="150000"/>
              </a:lnSpc>
            </a:pPr>
            <a:r>
              <a:rPr lang="en-US" altLang="zh-CN" sz="2000" b="1" dirty="0">
                <a:latin typeface="Calibri" pitchFamily="34" charset="0"/>
              </a:rPr>
              <a:t>                                            </a:t>
            </a:r>
            <a:r>
              <a:rPr lang="zh-CN" altLang="zh-CN" sz="2000" b="1" dirty="0">
                <a:latin typeface="Calibri" pitchFamily="34" charset="0"/>
              </a:rPr>
              <a:t>微波炉</a:t>
            </a:r>
            <a:r>
              <a:rPr lang="en-US" altLang="zh-CN" sz="2000" b="1" dirty="0">
                <a:latin typeface="Calibri" pitchFamily="34" charset="0"/>
              </a:rPr>
              <a:t/>
            </a:r>
            <a:br>
              <a:rPr lang="en-US" altLang="zh-CN" sz="2000" b="1" dirty="0">
                <a:latin typeface="Calibri" pitchFamily="34" charset="0"/>
              </a:rPr>
            </a:br>
            <a:r>
              <a:rPr lang="zh-CN" altLang="zh-CN" sz="2000" b="1" dirty="0">
                <a:latin typeface="Calibri" pitchFamily="34" charset="0"/>
              </a:rPr>
              <a:t>微波炉是利用电磁波来加热食品的</a:t>
            </a:r>
            <a:r>
              <a:rPr lang="en-US" altLang="zh-CN" sz="2000" b="1" dirty="0">
                <a:latin typeface="Calibri" pitchFamily="34" charset="0"/>
              </a:rPr>
              <a:t>.</a:t>
            </a:r>
            <a:r>
              <a:rPr lang="zh-CN" altLang="zh-CN" sz="2000" b="1" dirty="0">
                <a:latin typeface="Calibri" pitchFamily="34" charset="0"/>
              </a:rPr>
              <a:t>微波炉可以产生很强的电磁波</a:t>
            </a:r>
            <a:r>
              <a:rPr lang="en-US" altLang="zh-CN" sz="2000" b="1" dirty="0">
                <a:latin typeface="Calibri" pitchFamily="34" charset="0"/>
              </a:rPr>
              <a:t>(</a:t>
            </a:r>
            <a:r>
              <a:rPr lang="zh-CN" altLang="zh-CN" sz="2000" b="1" dirty="0">
                <a:latin typeface="Calibri" pitchFamily="34" charset="0"/>
              </a:rPr>
              <a:t>微波</a:t>
            </a:r>
            <a:r>
              <a:rPr lang="en-US" altLang="zh-CN" sz="2000" b="1" dirty="0">
                <a:latin typeface="Calibri" pitchFamily="34" charset="0"/>
              </a:rPr>
              <a:t>),</a:t>
            </a:r>
            <a:r>
              <a:rPr lang="zh-CN" altLang="zh-CN" sz="2000" b="1" dirty="0">
                <a:latin typeface="Calibri" pitchFamily="34" charset="0"/>
              </a:rPr>
              <a:t>食物的分子在微波的作用下剧烈振动</a:t>
            </a:r>
            <a:r>
              <a:rPr lang="en-US" altLang="zh-CN" sz="2000" b="1" dirty="0">
                <a:latin typeface="Calibri" pitchFamily="34" charset="0"/>
              </a:rPr>
              <a:t>,</a:t>
            </a:r>
            <a:r>
              <a:rPr lang="zh-CN" altLang="zh-CN" sz="2000" b="1" dirty="0">
                <a:latin typeface="Calibri" pitchFamily="34" charset="0"/>
              </a:rPr>
              <a:t>使得内能增加</a:t>
            </a:r>
            <a:r>
              <a:rPr lang="en-US" altLang="zh-CN" sz="2000" b="1" dirty="0">
                <a:latin typeface="Calibri" pitchFamily="34" charset="0"/>
              </a:rPr>
              <a:t>,</a:t>
            </a:r>
            <a:r>
              <a:rPr lang="zh-CN" altLang="zh-CN" sz="2000" b="1" dirty="0">
                <a:latin typeface="Calibri" pitchFamily="34" charset="0"/>
              </a:rPr>
              <a:t>温度升高</a:t>
            </a:r>
            <a:r>
              <a:rPr lang="en-US" altLang="zh-CN" sz="2000" b="1" dirty="0">
                <a:latin typeface="Calibri" pitchFamily="34" charset="0"/>
              </a:rPr>
              <a:t>.</a:t>
            </a:r>
            <a:endParaRPr lang="zh-CN" altLang="zh-CN" sz="20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6389" name="yh416.jpg" descr="id:2147507243;FounderCES"/>
          <p:cNvPicPr>
            <a:picLocks noChangeAspect="1" noChangeArrowheads="1"/>
          </p:cNvPicPr>
          <p:nvPr/>
        </p:nvPicPr>
        <p:blipFill>
          <a:blip r:embed="rId3"/>
          <a:srcRect/>
          <a:stretch>
            <a:fillRect/>
          </a:stretch>
        </p:blipFill>
        <p:spPr bwMode="auto">
          <a:xfrm>
            <a:off x="2503488" y="3117850"/>
            <a:ext cx="3871912" cy="1677988"/>
          </a:xfrm>
          <a:prstGeom prst="rect">
            <a:avLst/>
          </a:prstGeom>
          <a:noFill/>
          <a:ln w="9525">
            <a:noFill/>
            <a:miter lim="800000"/>
            <a:headEnd/>
            <a:tailEnd/>
          </a:ln>
        </p:spPr>
      </p:pic>
      <p:pic>
        <p:nvPicPr>
          <p:cNvPr id="12" name="Picture 2" descr="C:\Users\Administrator\Desktop\生活中的物理.png"/>
          <p:cNvPicPr>
            <a:picLocks noChangeAspect="1" noChangeArrowheads="1"/>
          </p:cNvPicPr>
          <p:nvPr/>
        </p:nvPicPr>
        <p:blipFill>
          <a:blip r:embed="rId4"/>
          <a:srcRect/>
          <a:stretch>
            <a:fillRect/>
          </a:stretch>
        </p:blipFill>
        <p:spPr bwMode="auto">
          <a:xfrm>
            <a:off x="206375" y="992188"/>
            <a:ext cx="1858963" cy="5238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444959"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35756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电磁波的应用</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1749425" y="1439863"/>
            <a:ext cx="5948363" cy="1423987"/>
          </a:xfrm>
          <a:prstGeom prst="rect">
            <a:avLst/>
          </a:prstGeom>
          <a:noFill/>
          <a:ln w="9525">
            <a:noFill/>
            <a:miter lim="800000"/>
            <a:headEnd/>
            <a:tailEnd/>
          </a:ln>
        </p:spPr>
        <p:txBody>
          <a:bodyPr>
            <a:spAutoFit/>
          </a:bodyPr>
          <a:lstStyle/>
          <a:p>
            <a:pPr>
              <a:lnSpc>
                <a:spcPct val="150000"/>
              </a:lnSpc>
            </a:pPr>
            <a:r>
              <a:rPr lang="zh-CN" altLang="zh-CN" sz="2000">
                <a:latin typeface="Calibri" pitchFamily="34" charset="0"/>
              </a:rPr>
              <a:t>隐形飞机是一种先进的军用飞机</a:t>
            </a:r>
            <a:r>
              <a:rPr lang="en-US" altLang="zh-CN" sz="2000">
                <a:latin typeface="Calibri" pitchFamily="34" charset="0"/>
              </a:rPr>
              <a:t>,</a:t>
            </a:r>
            <a:r>
              <a:rPr lang="zh-CN" altLang="zh-CN" sz="2000">
                <a:latin typeface="Calibri" pitchFamily="34" charset="0"/>
              </a:rPr>
              <a:t>可以防止被雷达发现</a:t>
            </a:r>
            <a:r>
              <a:rPr lang="en-US" altLang="zh-CN" sz="2000">
                <a:latin typeface="Calibri" pitchFamily="34" charset="0"/>
              </a:rPr>
              <a:t>,</a:t>
            </a:r>
            <a:r>
              <a:rPr lang="zh-CN" altLang="zh-CN" sz="2000">
                <a:latin typeface="Calibri" pitchFamily="34" charset="0"/>
              </a:rPr>
              <a:t>隐形飞机用的主要是吸收电磁波的材料</a:t>
            </a:r>
            <a:r>
              <a:rPr lang="en-US" altLang="zh-CN" sz="2000">
                <a:latin typeface="Calibri" pitchFamily="34" charset="0"/>
              </a:rPr>
              <a:t>,</a:t>
            </a:r>
            <a:r>
              <a:rPr lang="zh-CN" altLang="zh-CN" sz="2000">
                <a:latin typeface="Calibri" pitchFamily="34" charset="0"/>
              </a:rPr>
              <a:t>它能减少飞机对电磁波的反射</a:t>
            </a:r>
            <a:r>
              <a:rPr lang="en-US" altLang="zh-CN" sz="2000">
                <a:latin typeface="Calibri" pitchFamily="34" charset="0"/>
              </a:rPr>
              <a:t>,</a:t>
            </a:r>
            <a:r>
              <a:rPr lang="zh-CN" altLang="zh-CN" sz="2000">
                <a:latin typeface="Calibri" pitchFamily="34" charset="0"/>
              </a:rPr>
              <a:t>使雷达很难发现它</a:t>
            </a:r>
            <a:r>
              <a:rPr lang="en-US" altLang="zh-CN" sz="2000">
                <a:latin typeface="Calibri" pitchFamily="34" charset="0"/>
              </a:rPr>
              <a:t>.</a:t>
            </a:r>
            <a:endParaRPr lang="zh-CN" altLang="zh-CN" sz="200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2" name="图片 11" descr="图片6.png"/>
          <p:cNvPicPr>
            <a:picLocks noChangeAspect="1"/>
          </p:cNvPicPr>
          <p:nvPr/>
        </p:nvPicPr>
        <p:blipFill>
          <a:blip r:embed="rId3"/>
          <a:srcRect/>
          <a:stretch>
            <a:fillRect/>
          </a:stretch>
        </p:blipFill>
        <p:spPr bwMode="auto">
          <a:xfrm>
            <a:off x="246063" y="827088"/>
            <a:ext cx="1597025" cy="671512"/>
          </a:xfrm>
          <a:prstGeom prst="rect">
            <a:avLst/>
          </a:prstGeom>
          <a:noFill/>
          <a:ln w="9525">
            <a:noFill/>
            <a:miter lim="800000"/>
            <a:headEnd/>
            <a:tailEnd/>
          </a:ln>
        </p:spPr>
      </p:pic>
      <p:pic>
        <p:nvPicPr>
          <p:cNvPr id="17414" name="yh414.jpg" descr="id:2147507271;FounderCES"/>
          <p:cNvPicPr>
            <a:picLocks noChangeAspect="1" noChangeArrowheads="1"/>
          </p:cNvPicPr>
          <p:nvPr/>
        </p:nvPicPr>
        <p:blipFill>
          <a:blip r:embed="rId4"/>
          <a:srcRect/>
          <a:stretch>
            <a:fillRect/>
          </a:stretch>
        </p:blipFill>
        <p:spPr bwMode="auto">
          <a:xfrm>
            <a:off x="3055938" y="2995613"/>
            <a:ext cx="2738437" cy="17954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444959"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35756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电磁波的应用</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966709" y="1779661"/>
            <a:ext cx="7560840" cy="461665"/>
          </a:xfrm>
          <a:prstGeom prst="rect">
            <a:avLst/>
          </a:prstGeom>
          <a:noFill/>
          <a:ln w="9525">
            <a:noFill/>
            <a:miter lim="800000"/>
            <a:headEnd/>
            <a:tailEnd/>
          </a:ln>
        </p:spPr>
        <p:txBody>
          <a:bodyPr wrap="square">
            <a:spAutoFit/>
          </a:bodyPr>
          <a:lstStyle/>
          <a:p>
            <a:r>
              <a:rPr lang="zh-CN" altLang="zh-CN" sz="2400" b="1" dirty="0">
                <a:latin typeface="Calibri" pitchFamily="34" charset="0"/>
              </a:rPr>
              <a:t>光速即为电磁波传播速度</a:t>
            </a:r>
            <a:r>
              <a:rPr lang="en-US" altLang="zh-CN" sz="2400" b="1" dirty="0">
                <a:latin typeface="Calibri" pitchFamily="34" charset="0"/>
              </a:rPr>
              <a:t>;</a:t>
            </a:r>
            <a:r>
              <a:rPr lang="zh-CN" altLang="zh-CN" sz="2400" b="1" dirty="0">
                <a:latin typeface="Calibri" pitchFamily="34" charset="0"/>
              </a:rPr>
              <a:t>真空中的光速</a:t>
            </a:r>
            <a:r>
              <a:rPr lang="en-US" altLang="zh-CN" sz="2400" b="1" dirty="0">
                <a:latin typeface="Calibri" pitchFamily="34" charset="0"/>
              </a:rPr>
              <a:t>:</a:t>
            </a:r>
            <a:r>
              <a:rPr lang="en-US" altLang="zh-CN" sz="2400" b="1" i="1" dirty="0">
                <a:latin typeface="Calibri" pitchFamily="34" charset="0"/>
              </a:rPr>
              <a:t>c</a:t>
            </a:r>
            <a:r>
              <a:rPr lang="en-US" altLang="zh-CN" sz="2400" b="1" dirty="0">
                <a:latin typeface="Calibri" pitchFamily="34" charset="0"/>
              </a:rPr>
              <a:t>=3×10</a:t>
            </a:r>
            <a:r>
              <a:rPr lang="en-US" altLang="zh-CN" sz="2400" b="1" baseline="30000" dirty="0">
                <a:latin typeface="Calibri" pitchFamily="34" charset="0"/>
              </a:rPr>
              <a:t>8</a:t>
            </a:r>
            <a:r>
              <a:rPr lang="en-US" altLang="zh-CN" sz="2400" b="1" dirty="0">
                <a:latin typeface="Calibri" pitchFamily="34" charset="0"/>
              </a:rPr>
              <a:t> m/s.</a:t>
            </a:r>
            <a:endParaRPr lang="zh-CN" altLang="zh-CN" sz="24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1" name="图片 10" descr="图片7.png"/>
          <p:cNvPicPr>
            <a:picLocks noChangeAspect="1"/>
          </p:cNvPicPr>
          <p:nvPr/>
        </p:nvPicPr>
        <p:blipFill>
          <a:blip r:embed="rId3"/>
          <a:srcRect/>
          <a:stretch>
            <a:fillRect/>
          </a:stretch>
        </p:blipFill>
        <p:spPr bwMode="auto">
          <a:xfrm>
            <a:off x="0" y="792163"/>
            <a:ext cx="1597025" cy="6699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444959"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35756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电磁波的应用</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3325813" y="3567113"/>
            <a:ext cx="3406427" cy="461665"/>
          </a:xfrm>
          <a:prstGeom prst="rect">
            <a:avLst/>
          </a:prstGeom>
          <a:noFill/>
          <a:ln w="9525">
            <a:noFill/>
            <a:miter lim="800000"/>
            <a:headEnd/>
            <a:tailEnd/>
          </a:ln>
        </p:spPr>
        <p:txBody>
          <a:bodyPr wrap="square">
            <a:spAutoFit/>
          </a:bodyPr>
          <a:lstStyle/>
          <a:p>
            <a:r>
              <a:rPr lang="zh-CN" altLang="zh-CN" sz="2400" b="1" dirty="0">
                <a:latin typeface="Calibri" pitchFamily="34" charset="0"/>
              </a:rPr>
              <a:t>雷达工作依靠电磁波</a:t>
            </a:r>
            <a:r>
              <a:rPr lang="en-US" altLang="zh-CN" sz="2400" b="1" dirty="0">
                <a:latin typeface="Calibri" pitchFamily="34" charset="0"/>
              </a:rPr>
              <a:t>.</a:t>
            </a:r>
            <a:endParaRPr lang="zh-CN" altLang="zh-CN" sz="24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9461" name="yh419.jpg" descr="id:2147507292;FounderCES"/>
          <p:cNvPicPr>
            <a:picLocks noChangeAspect="1" noChangeArrowheads="1"/>
          </p:cNvPicPr>
          <p:nvPr/>
        </p:nvPicPr>
        <p:blipFill>
          <a:blip r:embed="rId3"/>
          <a:srcRect/>
          <a:stretch>
            <a:fillRect/>
          </a:stretch>
        </p:blipFill>
        <p:spPr bwMode="auto">
          <a:xfrm>
            <a:off x="3003550" y="987574"/>
            <a:ext cx="3670403" cy="2319189"/>
          </a:xfrm>
          <a:prstGeom prst="rect">
            <a:avLst/>
          </a:prstGeom>
          <a:noFill/>
          <a:ln w="9525">
            <a:noFill/>
            <a:miter lim="800000"/>
            <a:headEnd/>
            <a:tailEnd/>
          </a:ln>
        </p:spPr>
      </p:pic>
      <p:pic>
        <p:nvPicPr>
          <p:cNvPr id="12" name="图片 11" descr="图片6.png"/>
          <p:cNvPicPr>
            <a:picLocks noChangeAspect="1"/>
          </p:cNvPicPr>
          <p:nvPr/>
        </p:nvPicPr>
        <p:blipFill>
          <a:blip r:embed="rId4"/>
          <a:srcRect/>
          <a:stretch>
            <a:fillRect/>
          </a:stretch>
        </p:blipFill>
        <p:spPr bwMode="auto">
          <a:xfrm>
            <a:off x="246063" y="827088"/>
            <a:ext cx="1597025" cy="6715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794</Words>
  <Application>Microsoft Office PowerPoint</Application>
  <PresentationFormat>全屏显示(16:9)</PresentationFormat>
  <Paragraphs>66</Paragraphs>
  <Slides>27</Slides>
  <Notes>5</Notes>
  <HiddenSlides>0</HiddenSlides>
  <MMClips>0</MMClips>
  <ScaleCrop>false</ScaleCrop>
  <HeadingPairs>
    <vt:vector size="4" baseType="variant">
      <vt:variant>
        <vt:lpstr>主题</vt:lpstr>
      </vt:variant>
      <vt:variant>
        <vt:i4>1</vt:i4>
      </vt:variant>
      <vt:variant>
        <vt:lpstr>幻灯片标题</vt:lpstr>
      </vt:variant>
      <vt:variant>
        <vt:i4>27</vt:i4>
      </vt:variant>
    </vt:vector>
  </HeadingPairs>
  <TitlesOfParts>
    <vt:vector size="28"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User</cp:lastModifiedBy>
  <cp:revision>9</cp:revision>
  <dcterms:created xsi:type="dcterms:W3CDTF">2020-02-27T09:21:44Z</dcterms:created>
  <dcterms:modified xsi:type="dcterms:W3CDTF">2020-03-14T00:39:04Z</dcterms:modified>
</cp:coreProperties>
</file>