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fntdata" ContentType="application/x-fontdata"/>
  <Default Extension="png" ContentType="image/png"/>
  <Default Extension="wmf" ContentType="image/x-wmf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 embedTrueTypeFonts="1" saveSubsetFonts="1">
  <p:sldMasterIdLst>
    <p:sldMasterId id="2147483648" r:id="rId1"/>
  </p:sldMasterIdLst>
  <p:notesMasterIdLst>
    <p:notesMasterId r:id="rId2"/>
  </p:notesMasterIdLst>
  <p:sldIdLst>
    <p:sldId id="460" r:id="rId3"/>
    <p:sldId id="390" r:id="rId4"/>
    <p:sldId id="453" r:id="rId5"/>
    <p:sldId id="454" r:id="rId6"/>
    <p:sldId id="467" r:id="rId7"/>
    <p:sldId id="511" r:id="rId8"/>
    <p:sldId id="468" r:id="rId9"/>
    <p:sldId id="469" r:id="rId10"/>
    <p:sldId id="470" r:id="rId11"/>
    <p:sldId id="471" r:id="rId12"/>
    <p:sldId id="472" r:id="rId13"/>
    <p:sldId id="496" r:id="rId14"/>
    <p:sldId id="473" r:id="rId15"/>
    <p:sldId id="474" r:id="rId16"/>
    <p:sldId id="475" r:id="rId17"/>
    <p:sldId id="493" r:id="rId18"/>
    <p:sldId id="477" r:id="rId19"/>
    <p:sldId id="494" r:id="rId20"/>
    <p:sldId id="456" r:id="rId21"/>
    <p:sldId id="457" r:id="rId22"/>
    <p:sldId id="481" r:id="rId23"/>
    <p:sldId id="497" r:id="rId24"/>
    <p:sldId id="498" r:id="rId25"/>
    <p:sldId id="499" r:id="rId26"/>
    <p:sldId id="500" r:id="rId27"/>
    <p:sldId id="502" r:id="rId28"/>
    <p:sldId id="461" r:id="rId29"/>
    <p:sldId id="459" r:id="rId30"/>
    <p:sldId id="462" r:id="rId31"/>
    <p:sldId id="485" r:id="rId32"/>
    <p:sldId id="486" r:id="rId33"/>
    <p:sldId id="487" r:id="rId34"/>
    <p:sldId id="488" r:id="rId35"/>
    <p:sldId id="489" r:id="rId36"/>
    <p:sldId id="490" r:id="rId37"/>
    <p:sldId id="491" r:id="rId38"/>
    <p:sldId id="492" r:id="rId39"/>
    <p:sldId id="503" r:id="rId40"/>
    <p:sldId id="504" r:id="rId41"/>
    <p:sldId id="505" r:id="rId42"/>
    <p:sldId id="506" r:id="rId43"/>
    <p:sldId id="507" r:id="rId44"/>
    <p:sldId id="508" r:id="rId45"/>
    <p:sldId id="509" r:id="rId46"/>
    <p:sldId id="510" r:id="rId47"/>
  </p:sldIdLst>
  <p:sldSz cx="9144000" cy="5143500" type="screen16x9"/>
  <p:notesSz cx="6858000" cy="9144000"/>
  <p:embeddedFontLst>
    <p:embeddedFont>
      <p:font typeface="华文中宋" panose="02010600040101010101" pitchFamily="2" charset="-122"/>
      <p:regular r:id="rId49"/>
    </p:embeddedFont>
    <p:embeddedFont>
      <p:font typeface="黑体" panose="02010609060101010101" pitchFamily="49" charset="-122"/>
      <p:regular r:id="rId50"/>
    </p:embeddedFont>
    <p:embeddedFont>
      <p:font typeface="经典繁仿黑" panose="02010609000101010101" pitchFamily="49" charset="-122"/>
      <p:regular r:id="rId51"/>
    </p:embeddedFont>
    <p:embeddedFont>
      <p:font typeface="楷体_GB2312" panose="02010609030101010101" pitchFamily="49" charset="-122"/>
      <p:regular r:id="rId52"/>
    </p:embeddedFont>
    <p:embeddedFont>
      <p:font typeface="等线" panose="02010600030101010101" pitchFamily="2" charset="-122"/>
      <p:regular r:id="rId53"/>
    </p:embeddedFont>
    <p:embeddedFont>
      <p:font typeface="MS Gothic" panose="020B0609070205080204" pitchFamily="49" charset="-128"/>
      <p:regular r:id="rId54"/>
    </p:embeddedFont>
  </p:embeddedFontLst>
  <p:custDataLst>
    <p:tags r:id="rId48"/>
  </p:custDataLst>
  <p:defaultTextStyle>
    <a:defPPr>
      <a:defRPr lang="zh-CN"/>
    </a:defPPr>
    <a:lvl1pPr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1pPr>
    <a:lvl2pPr marL="341630" indent="1162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2pPr>
    <a:lvl3pPr marL="684530" indent="2305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3pPr>
    <a:lvl4pPr marL="1027430" indent="3448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4pPr>
    <a:lvl5pPr marL="1370330" indent="4591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3" autoAdjust="0"/>
    <p:restoredTop sz="94728" autoAdjust="0"/>
  </p:normalViewPr>
  <p:slideViewPr>
    <p:cSldViewPr>
      <p:cViewPr varScale="1">
        <p:scale>
          <a:sx n="104" d="100"/>
          <a:sy n="104" d="100"/>
        </p:scale>
        <p:origin x="522" y="96"/>
      </p:cViewPr>
      <p:guideLst>
        <p:guide orient="horz" pos="1692"/>
        <p:guide pos="2861"/>
      </p:guideLst>
    </p:cSldViewPr>
  </p:slideViewPr>
  <p:outlineViewPr>
    <p:cViewPr>
      <p:scale>
        <a:sx n="33" d="100"/>
        <a:sy n="33" d="100"/>
      </p:scale>
      <p:origin x="0" y="1003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36004" cy="36004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8.xml" /><Relationship Id="rId21" Type="http://schemas.openxmlformats.org/officeDocument/2006/relationships/slide" Target="slides/slide19.xml" /><Relationship Id="rId22" Type="http://schemas.openxmlformats.org/officeDocument/2006/relationships/slide" Target="slides/slide20.xml" /><Relationship Id="rId23" Type="http://schemas.openxmlformats.org/officeDocument/2006/relationships/slide" Target="slides/slide21.xml" /><Relationship Id="rId24" Type="http://schemas.openxmlformats.org/officeDocument/2006/relationships/slide" Target="slides/slide22.xml" /><Relationship Id="rId25" Type="http://schemas.openxmlformats.org/officeDocument/2006/relationships/slide" Target="slides/slide23.xml" /><Relationship Id="rId26" Type="http://schemas.openxmlformats.org/officeDocument/2006/relationships/slide" Target="slides/slide24.xml" /><Relationship Id="rId27" Type="http://schemas.openxmlformats.org/officeDocument/2006/relationships/slide" Target="slides/slide25.xml" /><Relationship Id="rId28" Type="http://schemas.openxmlformats.org/officeDocument/2006/relationships/slide" Target="slides/slide26.xml" /><Relationship Id="rId29" Type="http://schemas.openxmlformats.org/officeDocument/2006/relationships/slide" Target="slides/slide27.xml" /><Relationship Id="rId3" Type="http://schemas.openxmlformats.org/officeDocument/2006/relationships/slide" Target="slides/slide1.xml" /><Relationship Id="rId30" Type="http://schemas.openxmlformats.org/officeDocument/2006/relationships/slide" Target="slides/slide28.xml" /><Relationship Id="rId31" Type="http://schemas.openxmlformats.org/officeDocument/2006/relationships/slide" Target="slides/slide29.xml" /><Relationship Id="rId32" Type="http://schemas.openxmlformats.org/officeDocument/2006/relationships/slide" Target="slides/slide30.xml" /><Relationship Id="rId33" Type="http://schemas.openxmlformats.org/officeDocument/2006/relationships/slide" Target="slides/slide31.xml" /><Relationship Id="rId34" Type="http://schemas.openxmlformats.org/officeDocument/2006/relationships/slide" Target="slides/slide32.xml" /><Relationship Id="rId35" Type="http://schemas.openxmlformats.org/officeDocument/2006/relationships/slide" Target="slides/slide33.xml" /><Relationship Id="rId36" Type="http://schemas.openxmlformats.org/officeDocument/2006/relationships/slide" Target="slides/slide34.xml" /><Relationship Id="rId37" Type="http://schemas.openxmlformats.org/officeDocument/2006/relationships/slide" Target="slides/slide35.xml" /><Relationship Id="rId38" Type="http://schemas.openxmlformats.org/officeDocument/2006/relationships/slide" Target="slides/slide36.xml" /><Relationship Id="rId39" Type="http://schemas.openxmlformats.org/officeDocument/2006/relationships/slide" Target="slides/slide37.xml" /><Relationship Id="rId4" Type="http://schemas.openxmlformats.org/officeDocument/2006/relationships/slide" Target="slides/slide2.xml" /><Relationship Id="rId40" Type="http://schemas.openxmlformats.org/officeDocument/2006/relationships/slide" Target="slides/slide38.xml" /><Relationship Id="rId41" Type="http://schemas.openxmlformats.org/officeDocument/2006/relationships/slide" Target="slides/slide39.xml" /><Relationship Id="rId42" Type="http://schemas.openxmlformats.org/officeDocument/2006/relationships/slide" Target="slides/slide40.xml" /><Relationship Id="rId43" Type="http://schemas.openxmlformats.org/officeDocument/2006/relationships/slide" Target="slides/slide41.xml" /><Relationship Id="rId44" Type="http://schemas.openxmlformats.org/officeDocument/2006/relationships/slide" Target="slides/slide42.xml" /><Relationship Id="rId45" Type="http://schemas.openxmlformats.org/officeDocument/2006/relationships/slide" Target="slides/slide43.xml" /><Relationship Id="rId46" Type="http://schemas.openxmlformats.org/officeDocument/2006/relationships/slide" Target="slides/slide44.xml" /><Relationship Id="rId47" Type="http://schemas.openxmlformats.org/officeDocument/2006/relationships/slide" Target="slides/slide45.xml" /><Relationship Id="rId48" Type="http://schemas.openxmlformats.org/officeDocument/2006/relationships/tags" Target="tags/tag4.xml" /><Relationship Id="rId49" Type="http://schemas.openxmlformats.org/officeDocument/2006/relationships/font" Target="fonts/font1.fntdata" /><Relationship Id="rId5" Type="http://schemas.openxmlformats.org/officeDocument/2006/relationships/slide" Target="slides/slide3.xml" /><Relationship Id="rId50" Type="http://schemas.openxmlformats.org/officeDocument/2006/relationships/font" Target="fonts/font2.fntdata" /><Relationship Id="rId51" Type="http://schemas.openxmlformats.org/officeDocument/2006/relationships/font" Target="fonts/font3.fntdata" /><Relationship Id="rId52" Type="http://schemas.openxmlformats.org/officeDocument/2006/relationships/font" Target="fonts/font4.fntdata" /><Relationship Id="rId53" Type="http://schemas.openxmlformats.org/officeDocument/2006/relationships/font" Target="fonts/font5.fntdata" /><Relationship Id="rId54" Type="http://schemas.openxmlformats.org/officeDocument/2006/relationships/font" Target="fonts/font6.fntdata" /><Relationship Id="rId55" Type="http://schemas.openxmlformats.org/officeDocument/2006/relationships/presProps" Target="presProps.xml" /><Relationship Id="rId56" Type="http://schemas.openxmlformats.org/officeDocument/2006/relationships/viewProps" Target="viewProps.xml" /><Relationship Id="rId57" Type="http://schemas.openxmlformats.org/officeDocument/2006/relationships/theme" Target="theme/theme1.xml" /><Relationship Id="rId58" Type="http://schemas.openxmlformats.org/officeDocument/2006/relationships/tableStyles" Target="tableStyles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50" name="页眉占位符 1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lnSpc>
                <a:spcPct val="100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051" name="日期占位符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lnSpc>
                <a:spcPct val="100000"/>
              </a:lnSpc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750C9D6-FFD9-4918-AA62-0827FF6DB4F8}" type="datetime1">
              <a:rPr lang="zh-CN" altLang="en-US"/>
              <a:t/>
            </a:fld>
            <a:endParaRPr lang="zh-CN" altLang="en-US" sz="1200"/>
          </a:p>
        </p:txBody>
      </p:sp>
      <p:sp>
        <p:nvSpPr>
          <p:cNvPr id="7172" name="幻灯片图像占位符 3"/>
          <p:cNvSpPr>
            <a:spLocks noGrp="1" noRot="1" noChangeAspect="1" noChangeArrowheads="1"/>
          </p:cNvSpPr>
          <p:nvPr>
            <p:ph type="sldImg" idx="9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备注占位符 4"/>
          <p:cNvSpPr>
            <a:spLocks noGrp="1" noRot="1" noChangeAspect="1"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bevel/>
              </a14:hiddenLine>
            </a:ext>
          </a:extLst>
        </p:spPr>
        <p:txBody>
          <a:bodyPr anchor="ctr"/>
          <a:lstStyle>
            <a:lvl1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zh-CN" altLang="en-US" b="0" smtClean="0"/>
              <a:t>单击此处编辑母版文本样式</a:t>
            </a:r>
            <a:endParaRPr lang="zh-CN" altLang="en-US" b="0" smtClean="0"/>
          </a:p>
          <a:p>
            <a:pPr>
              <a:lnSpc>
                <a:spcPct val="100000"/>
              </a:lnSpc>
              <a:defRPr/>
            </a:pPr>
            <a:r>
              <a:rPr lang="zh-CN" altLang="en-US" b="0" smtClean="0"/>
              <a:t>第二级</a:t>
            </a:r>
            <a:endParaRPr lang="zh-CN" altLang="en-US" b="0" smtClean="0"/>
          </a:p>
          <a:p>
            <a:pPr>
              <a:lnSpc>
                <a:spcPct val="100000"/>
              </a:lnSpc>
              <a:defRPr/>
            </a:pPr>
            <a:r>
              <a:rPr lang="zh-CN" altLang="en-US" b="0" smtClean="0"/>
              <a:t>第三级</a:t>
            </a:r>
            <a:endParaRPr lang="zh-CN" altLang="en-US" b="0" smtClean="0"/>
          </a:p>
          <a:p>
            <a:pPr>
              <a:lnSpc>
                <a:spcPct val="100000"/>
              </a:lnSpc>
              <a:defRPr/>
            </a:pPr>
            <a:r>
              <a:rPr lang="zh-CN" altLang="en-US" b="0" smtClean="0"/>
              <a:t>第四级</a:t>
            </a:r>
            <a:endParaRPr lang="zh-CN" altLang="en-US" b="0" smtClean="0"/>
          </a:p>
          <a:p>
            <a:pPr>
              <a:lnSpc>
                <a:spcPct val="100000"/>
              </a:lnSpc>
              <a:defRPr/>
            </a:pPr>
            <a:r>
              <a:rPr lang="zh-CN" altLang="en-US" b="0" smtClean="0"/>
              <a:t>第五级</a:t>
            </a:r>
            <a:endParaRPr lang="zh-CN" altLang="en-US" b="0" smtClean="0"/>
          </a:p>
        </p:txBody>
      </p:sp>
      <p:sp>
        <p:nvSpPr>
          <p:cNvPr id="2054" name="页脚占位符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lnSpc>
                <a:spcPct val="100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055" name="灯片编号占位符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lnSpc>
                <a:spcPct val="100000"/>
              </a:lnSpc>
              <a:defRPr sz="18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A212D31-19DA-44C1-929B-B54AD9AAD254}" type="slidenum">
              <a:rPr lang="zh-CN" altLang="en-US"/>
              <a:t/>
            </a:fld>
            <a:endParaRPr lang="zh-CN" alt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266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/>
      </p:sp>
      <p:sp>
        <p:nvSpPr>
          <p:cNvPr id="11267" name="备注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  <p:sp>
        <p:nvSpPr>
          <p:cNvPr id="11268" name="日期占位符 3"/>
          <p:cNvSpPr txBox="1">
            <a:spLocks noGrp="1"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fld id="{0098405D-07B3-4DDA-9161-10AAD62F8529}" type="datetime1">
              <a:rPr lang="zh-CN" altLang="en-US" sz="1000" b="0">
                <a:solidFill>
                  <a:schemeClr val="tx1"/>
                </a:solidFill>
                <a:latin typeface="Arial" panose="020b0604020202020204" pitchFamily="34" charset="0"/>
              </a:rPr>
              <a:t>2020/12/30</a:t>
            </a:fld>
            <a:endParaRPr lang="en-US" altLang="zh-CN" sz="10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1269" name="灯片编号占位符 4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fld id="{F120EBDC-5E7E-4C94-90D0-2B29D5B6F0BE}" type="slidenum">
              <a:rPr lang="zh-CN" altLang="en-US" sz="1000" b="0">
                <a:solidFill>
                  <a:schemeClr val="tx1"/>
                </a:solidFill>
                <a:latin typeface="Arial" panose="020b0604020202020204" pitchFamily="34" charset="0"/>
              </a:rPr>
              <a:t>1</a:t>
            </a:fld>
            <a:endParaRPr lang="en-US" altLang="zh-CN" sz="10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timing/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5pPr>
      <a:lvl6pPr marL="4572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6pPr>
      <a:lvl7pPr marL="9144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7pPr>
      <a:lvl8pPr marL="13716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8pPr>
      <a:lvl9pPr marL="18288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9pPr>
    </p:titleStyle>
    <p:bodyStyle>
      <a:lvl1pPr marL="271780" indent="-271780" algn="just" defTabSz="514350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u"/>
        <a:defRPr kern="1200">
          <a:solidFill>
            <a:schemeClr val="accent1"/>
          </a:solidFill>
          <a:latin typeface="+mn-lt"/>
          <a:ea typeface="+mn-ea"/>
          <a:cs typeface="+mn-cs"/>
        </a:defRPr>
      </a:lvl1pPr>
      <a:lvl2pPr marL="271780" indent="-271780" algn="just" defTabSz="514350" rtl="0" eaLnBrk="0" fontAlgn="base" hangingPunct="0">
        <a:lnSpc>
          <a:spcPct val="120000"/>
        </a:lnSpc>
        <a:spcBef>
          <a:spcPct val="0"/>
        </a:spcBef>
        <a:spcAft>
          <a:spcPts val="900"/>
        </a:spcAft>
        <a:buClr>
          <a:srgbClr val="ECA280"/>
        </a:buClr>
        <a:buFont typeface="幼圆" panose="02010509060101010101" pitchFamily="49" charset="-122"/>
        <a:buChar char=" 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3255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900430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1157605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1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9.wmf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0.png" /><Relationship Id="rId3" Type="http://schemas.openxmlformats.org/officeDocument/2006/relationships/image" Target="../media/image11.png" /><Relationship Id="rId4" Type="http://schemas.openxmlformats.org/officeDocument/2006/relationships/image" Target="../media/image12.png" /><Relationship Id="rId5" Type="http://schemas.openxmlformats.org/officeDocument/2006/relationships/image" Target="../media/image13.pn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4.pn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5.pn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6.pn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7.png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8.png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9.png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0.wmf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1.png" /><Relationship Id="rId3" Type="http://schemas.openxmlformats.org/officeDocument/2006/relationships/image" Target="../media/image22.png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3.png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4.png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5.png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Relationship Id="rId3" Type="http://schemas.openxmlformats.org/officeDocument/2006/relationships/image" Target="../media/image3.png" /><Relationship Id="rId4" Type="http://schemas.openxmlformats.org/officeDocument/2006/relationships/image" Target="../media/image4.png" /><Relationship Id="rId5" Type="http://schemas.openxmlformats.org/officeDocument/2006/relationships/tags" Target="../tags/tag1.xml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6.png" /></Relationships>
</file>

<file path=ppt/slides/_rels/slide3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7.png" /></Relationships>
</file>

<file path=ppt/slides/_rels/slide3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8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2.xml" /><Relationship Id="rId3" Type="http://schemas.openxmlformats.org/officeDocument/2006/relationships/image" Target="../media/image5.png" /><Relationship Id="rId4" Type="http://schemas.openxmlformats.org/officeDocument/2006/relationships/image" Target="../media/image6.png" /><Relationship Id="rId5" Type="http://schemas.openxmlformats.org/officeDocument/2006/relationships/image" Target="../media/image7.png" /></Relationships>
</file>

<file path=ppt/slides/_rels/slide4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9.png" /></Relationships>
</file>

<file path=ppt/slides/_rels/slide4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0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png" /><Relationship Id="rId3" Type="http://schemas.openxmlformats.org/officeDocument/2006/relationships/tags" Target="../tags/tag3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1597025" y="2176463"/>
            <a:ext cx="71516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just"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透镜</a:t>
            </a:r>
            <a:endParaRPr lang="en-US" altLang="zh-CN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244" name="TextBox 15"/>
          <p:cNvSpPr>
            <a:spLocks noChangeArrowheads="1"/>
          </p:cNvSpPr>
          <p:nvPr/>
        </p:nvSpPr>
        <p:spPr bwMode="auto">
          <a:xfrm>
            <a:off x="539750" y="638175"/>
            <a:ext cx="7667625" cy="70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zh-CN" sz="2700" b="0">
                <a:latin typeface="黑体" panose="02010609060101010101" pitchFamily="49" charset="-122"/>
                <a:ea typeface="黑体" panose="02010609060101010101" pitchFamily="49" charset="-122"/>
                <a:sym typeface="经典繁仿黑" panose="02010609000101010101" pitchFamily="49" charset="-122"/>
              </a:rPr>
              <a:t>第五讲　透镜及其应用</a:t>
            </a:r>
            <a:endParaRPr lang="zh-CN" altLang="en-US" sz="2700" b="0">
              <a:latin typeface="黑体" panose="02010609060101010101" pitchFamily="49" charset="-122"/>
              <a:ea typeface="黑体" panose="02010609060101010101" pitchFamily="49" charset="-122"/>
              <a:sym typeface="经典繁仿黑" panose="02010609000101010101" pitchFamily="49" charset="-122"/>
            </a:endParaRPr>
          </a:p>
        </p:txBody>
      </p:sp>
      <p:sp>
        <p:nvSpPr>
          <p:cNvPr id="10247" name="TextBox 1"/>
          <p:cNvSpPr txBox="1">
            <a:spLocks noChangeArrowheads="1"/>
          </p:cNvSpPr>
          <p:nvPr/>
        </p:nvSpPr>
        <p:spPr bwMode="auto">
          <a:xfrm>
            <a:off x="358775" y="4327525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/>
              <a:t>图甲表示①</a:t>
            </a:r>
            <a:r>
              <a:rPr lang="en-US" altLang="zh-CN"/>
              <a:t>_________</a:t>
            </a:r>
            <a:r>
              <a:rPr lang="zh-CN" altLang="en-US"/>
              <a:t>，图乙表示②</a:t>
            </a:r>
            <a:r>
              <a:rPr lang="en-US" altLang="zh-CN"/>
              <a:t>_________</a:t>
            </a:r>
            <a:r>
              <a:rPr lang="zh-CN" altLang="en-US"/>
              <a:t>。</a:t>
            </a:r>
            <a:endParaRPr lang="zh-CN" altLang="en-US"/>
          </a:p>
        </p:txBody>
      </p:sp>
      <p:sp>
        <p:nvSpPr>
          <p:cNvPr id="20" name="圆角矩形 2"/>
          <p:cNvSpPr/>
          <p:nvPr/>
        </p:nvSpPr>
        <p:spPr bwMode="auto">
          <a:xfrm>
            <a:off x="356709" y="2330450"/>
            <a:ext cx="1188827" cy="35795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0" hangingPunct="0">
              <a:lnSpc>
                <a:spcPct val="100000"/>
              </a:lnSpc>
              <a:defRPr/>
            </a:pPr>
            <a:r>
              <a:rPr lang="zh-CN" altLang="en-US" b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知识点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0257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24075" y="2824163"/>
            <a:ext cx="3887788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1701800" y="4276725"/>
            <a:ext cx="12080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凸透镜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4394200" y="4276725"/>
            <a:ext cx="12080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凹透镜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0247" grpId="0"/>
      <p:bldP spid="10258" grpId="0"/>
      <p:bldP spid="102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198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3</a:t>
            </a:r>
            <a:r>
              <a:rPr lang="zh-CN" altLang="en-US"/>
              <a:t>．实像与虚像</a:t>
            </a:r>
            <a:endParaRPr lang="zh-CN" altLang="en-US"/>
          </a:p>
        </p:txBody>
      </p:sp>
      <p:graphicFrame>
        <p:nvGraphicFramePr>
          <p:cNvPr id="42067" name="Group 83"/>
          <p:cNvGraphicFramePr>
            <a:graphicFrameLocks noGrp="1"/>
          </p:cNvGraphicFramePr>
          <p:nvPr/>
        </p:nvGraphicFramePr>
        <p:xfrm>
          <a:off x="430213" y="1414463"/>
          <a:ext cx="8137525" cy="1228725"/>
        </p:xfrm>
        <a:graphic>
          <a:graphicData uri="http://schemas.openxmlformats.org/drawingml/2006/table">
            <a:tbl>
              <a:tblPr/>
              <a:tblGrid>
                <a:gridCol w="2160587"/>
                <a:gridCol w="1793875"/>
                <a:gridCol w="2022475"/>
                <a:gridCol w="2160588"/>
              </a:tblGrid>
              <a:tr h="434975">
                <a:tc>
                  <a:txBody>
                    <a:bodyPr vert="horz" wrap="square"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just" defTabSz="514350" rtl="0" eaLnBrk="0" fontAlgn="base" latin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倒立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正立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能否被光屏承接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物像位置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实像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倒立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能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异侧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虚像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正立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不能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同侧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301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1948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         眼睛和眼镜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</a:t>
            </a:r>
            <a:r>
              <a:rPr lang="zh-CN" altLang="en-US">
                <a:cs typeface="Times New Roman" panose="02020603050405020304" pitchFamily="18" charset="0"/>
              </a:rPr>
              <a:t>．眼睛的视物原理：人的眼球好像一架照相机，晶状体和角膜的共同作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用相当于一个①</a:t>
            </a:r>
            <a:r>
              <a:rPr lang="en-US" altLang="zh-CN">
                <a:cs typeface="Times New Roman" panose="02020603050405020304" pitchFamily="18" charset="0"/>
              </a:rPr>
              <a:t>_________</a:t>
            </a:r>
            <a:r>
              <a:rPr lang="zh-CN" altLang="en-US">
                <a:cs typeface="Times New Roman" panose="02020603050405020304" pitchFamily="18" charset="0"/>
              </a:rPr>
              <a:t>，来自物体的光会聚在视网膜上形成一个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②</a:t>
            </a:r>
            <a:r>
              <a:rPr lang="en-US" altLang="zh-CN">
                <a:cs typeface="Times New Roman" panose="02020603050405020304" pitchFamily="18" charset="0"/>
              </a:rPr>
              <a:t>_______(</a:t>
            </a:r>
            <a:r>
              <a:rPr lang="zh-CN" altLang="en-US">
                <a:cs typeface="Times New Roman" panose="02020603050405020304" pitchFamily="18" charset="0"/>
              </a:rPr>
              <a:t>选填“正立” 或“倒立”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的实像。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3538" y="771525"/>
            <a:ext cx="1112837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2197100" y="1528763"/>
            <a:ext cx="12080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凸透镜</a:t>
            </a:r>
            <a:r>
              <a:rPr lang="zh-CN" altLang="en-US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</a:t>
            </a:r>
            <a:endParaRPr lang="zh-CN" altLang="en-US">
              <a:solidFill>
                <a:srgbClr val="FF0000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673100" y="1985963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倒立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/>
      <p:bldP spid="430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8610" name="TextBox 1"/>
          <p:cNvSpPr txBox="1">
            <a:spLocks noChangeArrowheads="1"/>
          </p:cNvSpPr>
          <p:nvPr/>
        </p:nvSpPr>
        <p:spPr bwMode="auto">
          <a:xfrm>
            <a:off x="323850" y="87313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2</a:t>
            </a:r>
            <a:r>
              <a:rPr lang="zh-CN" altLang="en-US"/>
              <a:t>．近视眼与远视眼的比较与矫正</a:t>
            </a:r>
            <a:endParaRPr lang="zh-CN" altLang="en-US"/>
          </a:p>
        </p:txBody>
      </p:sp>
      <p:graphicFrame>
        <p:nvGraphicFramePr>
          <p:cNvPr id="68736" name="Group 128"/>
          <p:cNvGraphicFramePr>
            <a:graphicFrameLocks noGrp="1"/>
          </p:cNvGraphicFramePr>
          <p:nvPr/>
        </p:nvGraphicFramePr>
        <p:xfrm>
          <a:off x="323850" y="808038"/>
          <a:ext cx="7920038" cy="4033203"/>
        </p:xfrm>
        <a:graphic>
          <a:graphicData uri="http://schemas.openxmlformats.org/drawingml/2006/table">
            <a:tbl>
              <a:tblPr/>
              <a:tblGrid>
                <a:gridCol w="2160588"/>
                <a:gridCol w="2773362"/>
                <a:gridCol w="2986088"/>
              </a:tblGrid>
              <a:tr h="39687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类型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近视眼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远视眼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4713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光路图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just" defTabSz="514350" rtl="0" eaLnBrk="0" fontAlgn="base" latin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just" defTabSz="514350" rtl="0" eaLnBrk="0" fontAlgn="base" latin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特征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看不清远处的物体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看不清近处的物体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成因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晶状体太厚，折光能力太强或眼球在前后方向上太长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晶状体太薄，折光能力太弱或眼球在前后方向上太短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矫正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配戴①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________ 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配戴②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_________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202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矫正光路图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just" defTabSz="514350" rtl="0" eaLnBrk="0" fontAlgn="base" latin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just" defTabSz="514350" rtl="0" eaLnBrk="0" fontAlgn="base" latin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8611" name="Picture 3" descr="18JXBT-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13100" y="1312863"/>
            <a:ext cx="1252538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12" name="Picture 4" descr="18JXBT-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76938" y="1309688"/>
            <a:ext cx="14763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13" name="Picture 5" descr="18JXBT-2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40088" y="3976688"/>
            <a:ext cx="1252537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14" name="Picture 6" descr="18JXBT-2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13450" y="4046538"/>
            <a:ext cx="13081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737" name="Text Box 129"/>
          <p:cNvSpPr txBox="1">
            <a:spLocks noChangeArrowheads="1"/>
          </p:cNvSpPr>
          <p:nvPr/>
        </p:nvSpPr>
        <p:spPr bwMode="auto">
          <a:xfrm>
            <a:off x="3240088" y="3317875"/>
            <a:ext cx="18002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凹透镜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8738" name="Text Box 130"/>
          <p:cNvSpPr txBox="1">
            <a:spLocks noChangeArrowheads="1"/>
          </p:cNvSpPr>
          <p:nvPr/>
        </p:nvSpPr>
        <p:spPr bwMode="auto">
          <a:xfrm>
            <a:off x="6491288" y="3317875"/>
            <a:ext cx="120808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凸透镜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737" grpId="0"/>
      <p:bldP spid="6873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4034" name="TextBox 1"/>
          <p:cNvSpPr txBox="1">
            <a:spLocks noChangeArrowheads="1"/>
          </p:cNvSpPr>
          <p:nvPr/>
        </p:nvSpPr>
        <p:spPr bwMode="auto">
          <a:xfrm>
            <a:off x="323850" y="1527175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4000B"/>
                </a:solidFill>
              </a:rPr>
              <a:t>【</a:t>
            </a:r>
            <a:r>
              <a:rPr lang="zh-CN" altLang="en-US">
                <a:solidFill>
                  <a:srgbClr val="C4000B"/>
                </a:solidFill>
              </a:rPr>
              <a:t>图片</a:t>
            </a:r>
            <a:r>
              <a:rPr lang="en-US" altLang="zh-CN">
                <a:solidFill>
                  <a:srgbClr val="C4000B"/>
                </a:solidFill>
              </a:rPr>
              <a:t>】</a:t>
            </a:r>
            <a:endParaRPr lang="zh-CN" altLang="en-US">
              <a:solidFill>
                <a:srgbClr val="C4000B"/>
              </a:solidFill>
            </a:endParaRPr>
          </a:p>
        </p:txBody>
      </p:sp>
      <p:pic>
        <p:nvPicPr>
          <p:cNvPr id="44037" name="Picture 5" descr="19ZZWL7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00450" y="1924050"/>
            <a:ext cx="1944688" cy="144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3203575" y="3543300"/>
            <a:ext cx="34925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zh-CN" altLang="en-US"/>
              <a:t>人教八上</a:t>
            </a:r>
            <a:r>
              <a:rPr lang="en-US" altLang="zh-CN"/>
              <a:t>P91</a:t>
            </a:r>
            <a:r>
              <a:rPr lang="zh-CN" altLang="en-US"/>
              <a:t>图</a:t>
            </a:r>
            <a:r>
              <a:rPr lang="en-US" altLang="zh-CN"/>
              <a:t>5.1</a:t>
            </a:r>
            <a:r>
              <a:rPr lang="zh-CN" altLang="en-US"/>
              <a:t>－</a:t>
            </a:r>
            <a:r>
              <a:rPr lang="en-US" altLang="zh-CN"/>
              <a:t>4</a:t>
            </a:r>
            <a:endParaRPr lang="en-US" altLang="zh-CN"/>
          </a:p>
          <a:p>
            <a:r>
              <a:rPr lang="zh-CN" altLang="en-US"/>
              <a:t>沪粤八上</a:t>
            </a:r>
            <a:r>
              <a:rPr lang="en-US" altLang="zh-CN"/>
              <a:t>P67</a:t>
            </a:r>
            <a:r>
              <a:rPr lang="zh-CN" altLang="en-US"/>
              <a:t>图</a:t>
            </a:r>
            <a:r>
              <a:rPr lang="en-US" altLang="zh-CN"/>
              <a:t>3</a:t>
            </a:r>
            <a:r>
              <a:rPr lang="zh-CN" altLang="en-US"/>
              <a:t>－</a:t>
            </a:r>
            <a:r>
              <a:rPr lang="en-US" altLang="zh-CN"/>
              <a:t>50</a:t>
            </a:r>
            <a:endParaRPr lang="en-US" altLang="zh-CN"/>
          </a:p>
          <a:p>
            <a:r>
              <a:rPr lang="zh-CN" altLang="en-US"/>
              <a:t>教科八上</a:t>
            </a:r>
            <a:r>
              <a:rPr lang="en-US" altLang="zh-CN"/>
              <a:t>P73</a:t>
            </a:r>
            <a:r>
              <a:rPr lang="zh-CN" altLang="en-US"/>
              <a:t>图</a:t>
            </a:r>
            <a:r>
              <a:rPr lang="en-US" altLang="zh-CN"/>
              <a:t>4</a:t>
            </a:r>
            <a:r>
              <a:rPr lang="zh-CN" altLang="en-US"/>
              <a:t>－</a:t>
            </a:r>
            <a:r>
              <a:rPr lang="en-US" altLang="zh-CN"/>
              <a:t>5</a:t>
            </a:r>
            <a:r>
              <a:rPr lang="zh-CN" altLang="en-US"/>
              <a:t>－</a:t>
            </a:r>
            <a:r>
              <a:rPr lang="en-US" altLang="zh-CN"/>
              <a:t>4 </a:t>
            </a:r>
            <a:endParaRPr lang="en-US" altLang="zh-CN"/>
          </a:p>
        </p:txBody>
      </p:sp>
    </p:spTree>
  </p:cSld>
  <p:clrMapOvr>
    <a:masterClrMapping/>
  </p:clrMapOvr>
  <p:transition spd="med">
    <p:fade/>
  </p:transition>
  <p:timing/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5058" name="TextBox 1"/>
          <p:cNvSpPr txBox="1">
            <a:spLocks noChangeArrowheads="1"/>
          </p:cNvSpPr>
          <p:nvPr/>
        </p:nvSpPr>
        <p:spPr bwMode="auto">
          <a:xfrm>
            <a:off x="346075" y="1079818"/>
            <a:ext cx="9194800" cy="2399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/>
              <a:t>透镜的认识 </a:t>
            </a:r>
            <a:endParaRPr lang="zh-CN" altLang="en-US"/>
          </a:p>
          <a:p>
            <a:pPr eaLnBrk="1" hangingPunct="1"/>
            <a:endParaRPr lang="en-US" altLang="zh-CN">
              <a:solidFill>
                <a:srgbClr val="CC0000"/>
              </a:solidFill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1.</a:t>
            </a:r>
            <a:r>
              <a:rPr lang="zh-CN" altLang="en-US">
                <a:cs typeface="Times New Roman" panose="02020603050405020304" pitchFamily="18" charset="0"/>
              </a:rPr>
              <a:t>如图所示的透镜对光有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作用；此时光斑到透镜的距离为</a:t>
            </a:r>
            <a:r>
              <a:rPr lang="en-US" altLang="zh-CN" i="1">
                <a:cs typeface="Times New Roman" panose="02020603050405020304" pitchFamily="18" charset="0"/>
              </a:rPr>
              <a:t>L</a:t>
            </a:r>
            <a:r>
              <a:rPr lang="zh-CN" altLang="en-US">
                <a:cs typeface="Times New Roman" panose="02020603050405020304" pitchFamily="18" charset="0"/>
              </a:rPr>
              <a:t>，若透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镜远离纸的过程中光斑一直变大，则该透镜的焦距</a:t>
            </a:r>
            <a:r>
              <a:rPr lang="en-US" altLang="zh-CN" i="1">
                <a:cs typeface="Times New Roman" panose="02020603050405020304" pitchFamily="18" charset="0"/>
              </a:rPr>
              <a:t>f</a:t>
            </a:r>
            <a:r>
              <a:rPr lang="en-US" altLang="zh-CN">
                <a:cs typeface="Times New Roman" panose="02020603050405020304" pitchFamily="18" charset="0"/>
              </a:rPr>
              <a:t>____(</a:t>
            </a:r>
            <a:r>
              <a:rPr lang="zh-CN" altLang="en-US">
                <a:cs typeface="Times New Roman" panose="02020603050405020304" pitchFamily="18" charset="0"/>
              </a:rPr>
              <a:t>选填“</a:t>
            </a:r>
            <a:r>
              <a:rPr lang="en-US" altLang="zh-CN">
                <a:cs typeface="Times New Roman" panose="02020603050405020304" pitchFamily="18" charset="0"/>
              </a:rPr>
              <a:t>&gt;”</a:t>
            </a:r>
            <a:r>
              <a:rPr lang="zh-CN" altLang="en-US">
                <a:cs typeface="Times New Roman" panose="02020603050405020304" pitchFamily="18" charset="0"/>
              </a:rPr>
              <a:t>或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“</a:t>
            </a:r>
            <a:r>
              <a:rPr lang="en-US" altLang="zh-CN">
                <a:cs typeface="Times New Roman" panose="02020603050405020304" pitchFamily="18" charset="0"/>
              </a:rPr>
              <a:t>&lt;”) </a:t>
            </a:r>
            <a:r>
              <a:rPr lang="en-US" altLang="zh-CN" i="1">
                <a:cs typeface="Times New Roman" panose="02020603050405020304" pitchFamily="18" charset="0"/>
              </a:rPr>
              <a:t>L</a:t>
            </a:r>
            <a:r>
              <a:rPr lang="en-US" altLang="zh-CN"/>
              <a:t>  </a:t>
            </a:r>
            <a:endParaRPr lang="zh-CN" altLang="en-US"/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3225800" y="19399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会聚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6154738" y="2397125"/>
            <a:ext cx="569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en-US" altLang="zh-CN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&lt;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/>
      <p:bldP spid="4506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710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4000B"/>
                </a:solidFill>
              </a:rPr>
              <a:t>【</a:t>
            </a:r>
            <a:r>
              <a:rPr lang="zh-CN" altLang="en-US">
                <a:solidFill>
                  <a:srgbClr val="C4000B"/>
                </a:solidFill>
              </a:rPr>
              <a:t>图片</a:t>
            </a:r>
            <a:r>
              <a:rPr lang="en-US" altLang="zh-CN">
                <a:solidFill>
                  <a:srgbClr val="C4000B"/>
                </a:solidFill>
              </a:rPr>
              <a:t>】</a:t>
            </a:r>
            <a:endParaRPr lang="zh-CN" altLang="en-US">
              <a:solidFill>
                <a:srgbClr val="C4000B"/>
              </a:solidFill>
            </a:endParaRPr>
          </a:p>
        </p:txBody>
      </p:sp>
      <p:pic>
        <p:nvPicPr>
          <p:cNvPr id="47108" name="Picture 4" descr="19ZZWL7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87675" y="1995488"/>
            <a:ext cx="2447925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2808288" y="3616325"/>
            <a:ext cx="3924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zh-CN" altLang="en-US"/>
              <a:t>人教八上</a:t>
            </a:r>
            <a:r>
              <a:rPr lang="en-US" altLang="zh-CN"/>
              <a:t>P94</a:t>
            </a:r>
            <a:r>
              <a:rPr lang="zh-CN" altLang="en-US"/>
              <a:t>图</a:t>
            </a:r>
            <a:r>
              <a:rPr lang="en-US" altLang="zh-CN"/>
              <a:t>5.2</a:t>
            </a:r>
            <a:r>
              <a:rPr lang="zh-CN" altLang="en-US"/>
              <a:t>－</a:t>
            </a:r>
            <a:r>
              <a:rPr lang="en-US" altLang="zh-CN"/>
              <a:t>1(</a:t>
            </a:r>
            <a:r>
              <a:rPr lang="zh-CN" altLang="en-US"/>
              <a:t>甲</a:t>
            </a:r>
            <a:r>
              <a:rPr lang="en-US" altLang="zh-CN"/>
              <a:t>) </a:t>
            </a:r>
            <a:endParaRPr lang="en-US" altLang="zh-CN"/>
          </a:p>
        </p:txBody>
      </p:sp>
    </p:spTree>
  </p:cSld>
  <p:clrMapOvr>
    <a:masterClrMapping/>
  </p:clrMapOvr>
  <p:transition spd="med">
    <p:fade/>
  </p:transition>
  <p:timing/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553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978900" cy="2861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 </a:t>
            </a:r>
            <a:endParaRPr lang="en-US" altLang="zh-CN"/>
          </a:p>
          <a:p>
            <a:pPr eaLnBrk="1" hangingPunct="1"/>
            <a:r>
              <a:rPr lang="zh-CN" altLang="en-US"/>
              <a:t>照相机成像特点 </a:t>
            </a:r>
            <a:endParaRPr lang="zh-CN" altLang="en-US"/>
          </a:p>
          <a:p>
            <a:pPr eaLnBrk="1" hangingPunct="1"/>
            <a:r>
              <a:rPr lang="en-US" altLang="zh-CN"/>
              <a:t> </a:t>
            </a:r>
            <a:endParaRPr lang="en-US" altLang="zh-CN"/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2.</a:t>
            </a:r>
            <a:r>
              <a:rPr lang="zh-CN" altLang="en-US">
                <a:cs typeface="Times New Roman" panose="02020603050405020304" pitchFamily="18" charset="0"/>
              </a:rPr>
              <a:t>如图是照相机成像原理示意图，那么呈现在相机底片上的像是</a:t>
            </a:r>
            <a:r>
              <a:rPr lang="en-US" altLang="zh-CN">
                <a:cs typeface="Times New Roman" panose="02020603050405020304" pitchFamily="18" charset="0"/>
              </a:rPr>
              <a:t>_______(</a:t>
            </a:r>
            <a:r>
              <a:rPr lang="zh-CN" altLang="en-US">
                <a:cs typeface="Times New Roman" panose="02020603050405020304" pitchFamily="18" charset="0"/>
              </a:rPr>
              <a:t>选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填“倒立”或“正立”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的实像；若要让小树的像更大一些，相机应该更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_______(</a:t>
            </a:r>
            <a:r>
              <a:rPr lang="zh-CN" altLang="en-US">
                <a:cs typeface="Times New Roman" panose="02020603050405020304" pitchFamily="18" charset="0"/>
              </a:rPr>
              <a:t>选填“靠近”或“远离”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小树</a:t>
            </a:r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65539" name="Text Box 3"/>
          <p:cNvSpPr txBox="1">
            <a:spLocks noChangeArrowheads="1"/>
          </p:cNvSpPr>
          <p:nvPr/>
        </p:nvSpPr>
        <p:spPr bwMode="auto">
          <a:xfrm>
            <a:off x="7569200" y="19399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倒立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406400" y="28543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靠近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/>
      <p:bldP spid="6554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915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4000B"/>
                </a:solidFill>
              </a:rPr>
              <a:t>【</a:t>
            </a:r>
            <a:r>
              <a:rPr lang="zh-CN" altLang="en-US">
                <a:solidFill>
                  <a:srgbClr val="C4000B"/>
                </a:solidFill>
              </a:rPr>
              <a:t>图片</a:t>
            </a:r>
            <a:r>
              <a:rPr lang="en-US" altLang="zh-CN">
                <a:solidFill>
                  <a:srgbClr val="C4000B"/>
                </a:solidFill>
              </a:rPr>
              <a:t>】</a:t>
            </a:r>
            <a:endParaRPr lang="zh-CN" altLang="en-US">
              <a:solidFill>
                <a:srgbClr val="C4000B"/>
              </a:solidFill>
            </a:endParaRPr>
          </a:p>
        </p:txBody>
      </p:sp>
      <p:pic>
        <p:nvPicPr>
          <p:cNvPr id="49155" name="Picture 3" descr="19ZZWL7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59113" y="1419225"/>
            <a:ext cx="2447925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3024188" y="3111500"/>
            <a:ext cx="35655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zh-CN" altLang="en-US"/>
              <a:t>人教八上</a:t>
            </a:r>
            <a:r>
              <a:rPr lang="en-US" altLang="zh-CN"/>
              <a:t>P99</a:t>
            </a:r>
            <a:r>
              <a:rPr lang="zh-CN" altLang="en-US"/>
              <a:t>图</a:t>
            </a:r>
            <a:r>
              <a:rPr lang="en-US" altLang="zh-CN"/>
              <a:t>5.3</a:t>
            </a:r>
            <a:r>
              <a:rPr lang="zh-CN" altLang="en-US"/>
              <a:t>－</a:t>
            </a:r>
            <a:r>
              <a:rPr lang="en-US" altLang="zh-CN"/>
              <a:t>3 </a:t>
            </a:r>
            <a:endParaRPr lang="en-US" altLang="zh-CN"/>
          </a:p>
        </p:txBody>
      </p:sp>
    </p:spTree>
  </p:cSld>
  <p:clrMapOvr>
    <a:masterClrMapping/>
  </p:clrMapOvr>
  <p:transition spd="med">
    <p:fade/>
  </p:transition>
  <p:timing/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656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013825" cy="2861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 </a:t>
            </a:r>
            <a:endParaRPr lang="en-US" altLang="zh-CN"/>
          </a:p>
          <a:p>
            <a:pPr eaLnBrk="1" hangingPunct="1"/>
            <a:r>
              <a:rPr lang="zh-CN" altLang="en-US"/>
              <a:t>凸透镜成像规律 </a:t>
            </a:r>
            <a:endParaRPr lang="zh-CN" altLang="en-US"/>
          </a:p>
          <a:p>
            <a:pPr eaLnBrk="1" hangingPunct="1"/>
            <a:r>
              <a:rPr lang="en-US" altLang="zh-CN"/>
              <a:t> </a:t>
            </a:r>
            <a:endParaRPr lang="en-US" altLang="zh-CN"/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3.</a:t>
            </a:r>
            <a:r>
              <a:rPr lang="zh-CN" altLang="en-US">
                <a:cs typeface="Times New Roman" panose="02020603050405020304" pitchFamily="18" charset="0"/>
              </a:rPr>
              <a:t>如图所示，透过装满水的圆柱形玻璃瓶，可看到另一侧铅笔的形状变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化，这是因为装水的玻璃瓶相当于一个</a:t>
            </a:r>
            <a:r>
              <a:rPr lang="en-US" altLang="zh-CN">
                <a:cs typeface="Times New Roman" panose="02020603050405020304" pitchFamily="18" charset="0"/>
              </a:rPr>
              <a:t>_________</a:t>
            </a:r>
            <a:r>
              <a:rPr lang="zh-CN" altLang="en-US">
                <a:cs typeface="Times New Roman" panose="02020603050405020304" pitchFamily="18" charset="0"/>
              </a:rPr>
              <a:t>；当铅笔由近及远移动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时，看到铅笔尖的像会逐渐</a:t>
            </a:r>
            <a:r>
              <a:rPr lang="en-US" altLang="zh-CN">
                <a:cs typeface="Times New Roman" panose="02020603050405020304" pitchFamily="18" charset="0"/>
              </a:rPr>
              <a:t>_____(</a:t>
            </a:r>
            <a:r>
              <a:rPr lang="zh-CN" altLang="en-US">
                <a:cs typeface="Times New Roman" panose="02020603050405020304" pitchFamily="18" charset="0"/>
              </a:rPr>
              <a:t>选填“变长”或“变短”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en-US" altLang="zh-CN"/>
              <a:t> </a:t>
            </a:r>
            <a:endParaRPr lang="zh-CN" altLang="en-US"/>
          </a:p>
        </p:txBody>
      </p:sp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4762500" y="2397125"/>
            <a:ext cx="12080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凸透镜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3108325" y="2854325"/>
            <a:ext cx="14636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变短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/>
      <p:bldP spid="6656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1655763" y="1446213"/>
            <a:ext cx="7021512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凸透镜成像规律及其应用  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(10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6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390" name="TextBox 1"/>
          <p:cNvSpPr txBox="1">
            <a:spLocks noChangeArrowheads="1"/>
          </p:cNvSpPr>
          <p:nvPr/>
        </p:nvSpPr>
        <p:spPr bwMode="auto">
          <a:xfrm>
            <a:off x="323850" y="1995488"/>
            <a:ext cx="90360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(2019·</a:t>
            </a:r>
            <a:r>
              <a:rPr lang="zh-CN" altLang="en-US">
                <a:cs typeface="Arial" panose="020b0604020202020204" pitchFamily="34" charset="0"/>
              </a:rPr>
              <a:t>江西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校园内安装了许多监控探头，监控探头中的镜头相当于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一个</a:t>
            </a:r>
            <a:r>
              <a:rPr lang="en-US" altLang="zh-CN">
                <a:cs typeface="Times New Roman" panose="02020603050405020304" pitchFamily="18" charset="0"/>
              </a:rPr>
              <a:t>_____</a:t>
            </a:r>
            <a:r>
              <a:rPr lang="zh-CN" altLang="en-US">
                <a:cs typeface="Times New Roman" panose="02020603050405020304" pitchFamily="18" charset="0"/>
              </a:rPr>
              <a:t>透镜，它能成倒立、缩小的</a:t>
            </a:r>
            <a:r>
              <a:rPr lang="en-US" altLang="zh-CN">
                <a:cs typeface="Times New Roman" panose="02020603050405020304" pitchFamily="18" charset="0"/>
              </a:rPr>
              <a:t>_____</a:t>
            </a:r>
            <a:r>
              <a:rPr lang="zh-CN" altLang="en-US">
                <a:cs typeface="Times New Roman" panose="02020603050405020304" pitchFamily="18" charset="0"/>
              </a:rPr>
              <a:t>像。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sp>
        <p:nvSpPr>
          <p:cNvPr id="21" name="圆角矩形 2"/>
          <p:cNvSpPr/>
          <p:nvPr/>
        </p:nvSpPr>
        <p:spPr bwMode="auto">
          <a:xfrm>
            <a:off x="395741" y="1600200"/>
            <a:ext cx="1116137" cy="35795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0" hangingPunct="0">
              <a:lnSpc>
                <a:spcPct val="100000"/>
              </a:lnSpc>
              <a:defRPr/>
            </a:pPr>
            <a:r>
              <a:rPr lang="zh-CN" altLang="en-US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命题点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903288" y="240982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凸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4611688" y="240982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实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/>
      <p:bldP spid="16393" grpId="0"/>
      <p:bldP spid="1639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2</a:t>
            </a:r>
            <a:r>
              <a:rPr lang="zh-CN" altLang="en-US">
                <a:cs typeface="Times New Roman" panose="02020603050405020304" pitchFamily="18" charset="0"/>
              </a:rPr>
              <a:t>．对光线的作用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凸透镜对光有①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作用；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凹透镜对光有②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作用。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590800" y="10255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会聚</a:t>
            </a:r>
            <a:r>
              <a:rPr lang="zh-CN" altLang="en-US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</a:t>
            </a:r>
            <a:endParaRPr lang="zh-CN" altLang="en-US">
              <a:solidFill>
                <a:srgbClr val="FF0000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590800" y="14827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发散</a:t>
            </a:r>
            <a:r>
              <a:rPr lang="zh-CN" altLang="en-US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</a:t>
            </a:r>
            <a:endParaRPr lang="zh-CN" altLang="en-US">
              <a:solidFill>
                <a:srgbClr val="FF0000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250825" y="617538"/>
            <a:ext cx="959008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2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(2014·</a:t>
            </a:r>
            <a:r>
              <a:rPr lang="zh-CN" altLang="en-US">
                <a:cs typeface="Arial" panose="020b0604020202020204" pitchFamily="34" charset="0"/>
              </a:rPr>
              <a:t>江西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如图所示，甲是</a:t>
            </a:r>
            <a:r>
              <a:rPr lang="en-US" altLang="zh-CN">
                <a:cs typeface="Times New Roman" panose="02020603050405020304" pitchFamily="18" charset="0"/>
              </a:rPr>
              <a:t>_________</a:t>
            </a:r>
            <a:r>
              <a:rPr lang="zh-CN" altLang="en-US">
                <a:cs typeface="Times New Roman" panose="02020603050405020304" pitchFamily="18" charset="0"/>
              </a:rPr>
              <a:t>的工作原理图，乙是</a:t>
            </a:r>
            <a:r>
              <a:rPr lang="en-US" altLang="zh-CN">
                <a:cs typeface="Times New Roman" panose="02020603050405020304" pitchFamily="18" charset="0"/>
              </a:rPr>
              <a:t>_________</a:t>
            </a:r>
            <a:r>
              <a:rPr lang="zh-CN" altLang="en-US">
                <a:cs typeface="Times New Roman" panose="02020603050405020304" pitchFamily="18" charset="0"/>
              </a:rPr>
              <a:t>的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工作原理图。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pic>
        <p:nvPicPr>
          <p:cNvPr id="17412" name="Picture 4" descr="20JXWLJ-7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63713" y="1816100"/>
            <a:ext cx="5113337" cy="218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032250" y="568325"/>
            <a:ext cx="12080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照相机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7486650" y="568325"/>
            <a:ext cx="12080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放大镜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174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325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15828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3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(2012·</a:t>
            </a:r>
            <a:r>
              <a:rPr lang="zh-CN" altLang="en-US">
                <a:cs typeface="Arial" panose="020b0604020202020204" pitchFamily="34" charset="0"/>
              </a:rPr>
              <a:t>江西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en-US" altLang="zh-CN">
                <a:cs typeface="Times New Roman" panose="02020603050405020304" pitchFamily="18" charset="0"/>
              </a:rPr>
              <a:t>“</a:t>
            </a:r>
            <a:r>
              <a:rPr lang="zh-CN" altLang="en-US">
                <a:cs typeface="Times New Roman" panose="02020603050405020304" pitchFamily="18" charset="0"/>
              </a:rPr>
              <a:t>探究凸透镜成像规律”的实验时，小明将烛焰，凸透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镜放在如图甲所示位置，在光屏上正好出现倒立、等大的像，然后，小明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将烛焰、凸透镜放在如图乙所示位置，此时能观察到</a:t>
            </a:r>
            <a:r>
              <a:rPr lang="en-US" altLang="zh-CN">
                <a:cs typeface="Times New Roman" panose="02020603050405020304" pitchFamily="18" charset="0"/>
              </a:rPr>
              <a:t>_____(</a:t>
            </a:r>
            <a:r>
              <a:rPr lang="zh-CN" altLang="en-US">
                <a:cs typeface="Times New Roman" panose="02020603050405020304" pitchFamily="18" charset="0"/>
              </a:rPr>
              <a:t>选填“正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立”或“倒立”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、放大的</a:t>
            </a:r>
            <a:r>
              <a:rPr lang="en-US" altLang="zh-CN">
                <a:cs typeface="Times New Roman" panose="02020603050405020304" pitchFamily="18" charset="0"/>
              </a:rPr>
              <a:t>_____(</a:t>
            </a:r>
            <a:r>
              <a:rPr lang="zh-CN" altLang="en-US">
                <a:cs typeface="Times New Roman" panose="02020603050405020304" pitchFamily="18" charset="0"/>
              </a:rPr>
              <a:t>选填“实”或“虚”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像。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pic>
        <p:nvPicPr>
          <p:cNvPr id="53251" name="Picture 3" descr="20JXWLJ-7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95513" y="2824163"/>
            <a:ext cx="3708400" cy="174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5881688" y="1517650"/>
            <a:ext cx="1498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正立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3354388" y="193992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虚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  <p:bldP spid="5325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577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1217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4</a:t>
            </a:r>
            <a:r>
              <a:rPr lang="zh-CN" altLang="en-US"/>
              <a:t>．</a:t>
            </a:r>
            <a:r>
              <a:rPr lang="en-US" altLang="zh-CN"/>
              <a:t>(2016·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如图所示，是王爷爷小孙女的照片，王爷爷用放大镜贴</a:t>
            </a:r>
            <a:endParaRPr lang="zh-CN" altLang="en-US"/>
          </a:p>
          <a:p>
            <a:pPr eaLnBrk="1" hangingPunct="1"/>
            <a:r>
              <a:rPr lang="zh-CN" altLang="en-US"/>
              <a:t>近照片所看到的像是</a:t>
            </a:r>
            <a:r>
              <a:rPr lang="en-US" altLang="zh-CN"/>
              <a:t>(</a:t>
            </a:r>
            <a:r>
              <a:rPr lang="zh-CN" altLang="en-US"/>
              <a:t>　　</a:t>
            </a:r>
            <a:r>
              <a:rPr lang="en-US" altLang="zh-CN"/>
              <a:t>)</a:t>
            </a:r>
            <a:endParaRPr lang="zh-CN" altLang="en-US"/>
          </a:p>
        </p:txBody>
      </p:sp>
      <p:pic>
        <p:nvPicPr>
          <p:cNvPr id="75779" name="Picture 3" descr="20JXWLJ-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6013" y="1958975"/>
            <a:ext cx="5761037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2978150" y="1203325"/>
            <a:ext cx="482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en-US" altLang="zh-CN">
                <a:solidFill>
                  <a:srgbClr val="C4000B"/>
                </a:solidFill>
                <a:latin typeface="Times New Roman" panose="02020603050405020304" pitchFamily="18" charset="0"/>
              </a:rPr>
              <a:t>B</a:t>
            </a:r>
            <a:r>
              <a:rPr lang="en-US" altLang="zh-CN">
                <a:solidFill>
                  <a:srgbClr val="C4000B"/>
                </a:solidFill>
              </a:rPr>
              <a:t> </a:t>
            </a:r>
            <a:endParaRPr lang="en-US" altLang="zh-CN">
              <a:solidFill>
                <a:srgbClr val="C4000B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6802" name="TextBox 1"/>
          <p:cNvSpPr txBox="1">
            <a:spLocks noChangeArrowheads="1"/>
          </p:cNvSpPr>
          <p:nvPr/>
        </p:nvSpPr>
        <p:spPr bwMode="auto">
          <a:xfrm>
            <a:off x="346075" y="158750"/>
            <a:ext cx="91217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5</a:t>
            </a:r>
            <a:r>
              <a:rPr lang="zh-CN" altLang="en-US"/>
              <a:t>．</a:t>
            </a:r>
            <a:r>
              <a:rPr lang="en-US" altLang="zh-CN"/>
              <a:t>(2015·</a:t>
            </a:r>
            <a:r>
              <a:rPr lang="zh-CN" altLang="en-US"/>
              <a:t>江西</a:t>
            </a:r>
            <a:r>
              <a:rPr lang="en-US" altLang="zh-CN"/>
              <a:t>)(</a:t>
            </a:r>
            <a:r>
              <a:rPr lang="zh-CN" altLang="en-US"/>
              <a:t>不定项</a:t>
            </a:r>
            <a:r>
              <a:rPr lang="en-US" altLang="zh-CN"/>
              <a:t>)</a:t>
            </a:r>
            <a:r>
              <a:rPr lang="zh-CN" altLang="en-US"/>
              <a:t>如图所示，凸透镜的应用事例中，所成像的性</a:t>
            </a:r>
            <a:endParaRPr lang="zh-CN" altLang="en-US"/>
          </a:p>
          <a:p>
            <a:pPr eaLnBrk="1" hangingPunct="1"/>
            <a:r>
              <a:rPr lang="zh-CN" altLang="en-US"/>
              <a:t>质完全相同的有</a:t>
            </a:r>
            <a:r>
              <a:rPr lang="en-US" altLang="zh-CN"/>
              <a:t>(</a:t>
            </a:r>
            <a:r>
              <a:rPr lang="zh-CN" altLang="en-US"/>
              <a:t>　　</a:t>
            </a:r>
            <a:r>
              <a:rPr lang="en-US" altLang="zh-CN"/>
              <a:t>)</a:t>
            </a:r>
            <a:endParaRPr lang="zh-CN" altLang="en-US"/>
          </a:p>
        </p:txBody>
      </p:sp>
      <p:pic>
        <p:nvPicPr>
          <p:cNvPr id="7680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71663" y="1311275"/>
            <a:ext cx="4429125" cy="3176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2411413" y="735013"/>
            <a:ext cx="936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en-US" altLang="zh-CN">
                <a:solidFill>
                  <a:srgbClr val="C4000B"/>
                </a:solidFill>
                <a:latin typeface="Times New Roman" panose="02020603050405020304" pitchFamily="18" charset="0"/>
              </a:rPr>
              <a:t>BD </a:t>
            </a:r>
            <a:endParaRPr lang="en-US" altLang="zh-CN">
              <a:solidFill>
                <a:srgbClr val="C4000B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782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6</a:t>
            </a:r>
            <a:r>
              <a:rPr lang="zh-CN" altLang="en-US"/>
              <a:t>．</a:t>
            </a:r>
            <a:r>
              <a:rPr lang="en-US" altLang="zh-CN"/>
              <a:t>(2011·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临近毕业，承承所在班级拍摄毕业照时，摄影师看到两边有些同学没有进入镜头，他及时进行了调整，顺利完成了拍照。请你说说摄影师是怎样进行调整的？</a:t>
            </a:r>
            <a:endParaRPr lang="zh-CN" altLang="en-US"/>
          </a:p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答：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①摄影师应将镜头离同学远一点；②同时，摄影师还应将暗箱的长度缩短一些。</a:t>
            </a:r>
            <a:endParaRPr lang="zh-CN" altLang="en-US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885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797925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          眼睛与视力矫正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(10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endParaRPr lang="en-US" altLang="zh-CN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7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(2017·</a:t>
            </a:r>
            <a:r>
              <a:rPr lang="zh-CN" altLang="en-US">
                <a:cs typeface="Arial" panose="020b0604020202020204" pitchFamily="34" charset="0"/>
              </a:rPr>
              <a:t>江西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人的眼睛就像是一架精密的照相机。如图所示，是描述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人眼看物体的成像图，其中看远处景物的是</a:t>
            </a:r>
            <a:r>
              <a:rPr lang="en-US" altLang="zh-CN">
                <a:cs typeface="Times New Roman" panose="02020603050405020304" pitchFamily="18" charset="0"/>
              </a:rPr>
              <a:t>_____</a:t>
            </a:r>
            <a:r>
              <a:rPr lang="zh-CN" altLang="en-US">
                <a:cs typeface="Times New Roman" panose="02020603050405020304" pitchFamily="18" charset="0"/>
              </a:rPr>
              <a:t>图，景物在视网膜上成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的是</a:t>
            </a:r>
            <a:r>
              <a:rPr lang="en-US" altLang="zh-CN">
                <a:cs typeface="Times New Roman" panose="02020603050405020304" pitchFamily="18" charset="0"/>
              </a:rPr>
              <a:t>_____(</a:t>
            </a:r>
            <a:r>
              <a:rPr lang="zh-CN" altLang="en-US">
                <a:cs typeface="Times New Roman" panose="02020603050405020304" pitchFamily="18" charset="0"/>
              </a:rPr>
              <a:t>选填“实”或“虚”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像。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pic>
        <p:nvPicPr>
          <p:cNvPr id="788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1800" y="735013"/>
            <a:ext cx="1116013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8852" name="Picture 4" descr="20JXWLJ-8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47813" y="2716213"/>
            <a:ext cx="4787900" cy="153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5272088" y="148272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甲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928688" y="193992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实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3" grpId="0"/>
      <p:bldP spid="7885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089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7979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8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(2020·</a:t>
            </a:r>
            <a:r>
              <a:rPr lang="zh-CN" altLang="en-US">
                <a:cs typeface="Arial" panose="020b0604020202020204" pitchFamily="34" charset="0"/>
              </a:rPr>
              <a:t>龙东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如图所示，下列有关眼睛的示意图，远视眼是</a:t>
            </a:r>
            <a:r>
              <a:rPr lang="en-US" altLang="zh-CN">
                <a:cs typeface="Times New Roman" panose="02020603050405020304" pitchFamily="18" charset="0"/>
              </a:rPr>
              <a:t>_____</a:t>
            </a:r>
            <a:r>
              <a:rPr lang="zh-CN" altLang="en-US">
                <a:cs typeface="Times New Roman" panose="02020603050405020304" pitchFamily="18" charset="0"/>
              </a:rPr>
              <a:t>图，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远视眼矫正是</a:t>
            </a:r>
            <a:r>
              <a:rPr lang="en-US" altLang="zh-CN">
                <a:cs typeface="Times New Roman" panose="02020603050405020304" pitchFamily="18" charset="0"/>
              </a:rPr>
              <a:t>_____</a:t>
            </a:r>
            <a:r>
              <a:rPr lang="zh-CN" altLang="en-US">
                <a:cs typeface="Times New Roman" panose="02020603050405020304" pitchFamily="18" charset="0"/>
              </a:rPr>
              <a:t>图。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pic>
        <p:nvPicPr>
          <p:cNvPr id="80899" name="Picture 3" descr="20JXWLJ-8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16125" y="1779588"/>
            <a:ext cx="4643438" cy="284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7443788" y="56832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丁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1944688" y="102552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乙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/>
      <p:bldP spid="8090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1746" name="TextBox 1"/>
          <p:cNvSpPr txBox="1">
            <a:spLocks noChangeArrowheads="1"/>
          </p:cNvSpPr>
          <p:nvPr/>
        </p:nvSpPr>
        <p:spPr bwMode="auto">
          <a:xfrm>
            <a:off x="1655763" y="1409700"/>
            <a:ext cx="68421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探究凸透镜成像规律  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(10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en-US" altLang="zh-CN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8775" y="1563688"/>
            <a:ext cx="1114425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750" name="TextBox 1"/>
          <p:cNvSpPr txBox="1">
            <a:spLocks noChangeArrowheads="1"/>
          </p:cNvSpPr>
          <p:nvPr/>
        </p:nvSpPr>
        <p:spPr bwMode="auto">
          <a:xfrm>
            <a:off x="323850" y="1951038"/>
            <a:ext cx="8389938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提出问题和假设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endParaRPr lang="en-US" altLang="zh-CN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</a:t>
            </a:r>
            <a:r>
              <a:rPr lang="zh-CN" altLang="en-US">
                <a:cs typeface="Times New Roman" panose="02020603050405020304" pitchFamily="18" charset="0"/>
              </a:rPr>
              <a:t>．凸透镜成像的大小、虚实、正倒可能跟物体到凸透镜的距离有关。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2</a:t>
            </a:r>
            <a:r>
              <a:rPr lang="zh-CN" altLang="en-US">
                <a:cs typeface="Times New Roman" panose="02020603050405020304" pitchFamily="18" charset="0"/>
              </a:rPr>
              <a:t>．实验原理：光的折射。</a:t>
            </a:r>
            <a:endParaRPr lang="zh-CN" altLang="en-US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346075" y="123825"/>
            <a:ext cx="8389938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3</a:t>
            </a:r>
            <a:r>
              <a:rPr lang="zh-CN" altLang="en-US"/>
              <a:t>．实验器材及作用</a:t>
            </a:r>
            <a:endParaRPr lang="zh-CN" altLang="en-US"/>
          </a:p>
          <a:p>
            <a:pPr eaLnBrk="1" hangingPunct="1"/>
            <a:endParaRPr lang="zh-CN" altLang="en-US"/>
          </a:p>
          <a:p>
            <a:pPr eaLnBrk="1" hangingPunct="1"/>
            <a:endParaRPr lang="zh-CN" altLang="en-US"/>
          </a:p>
          <a:p>
            <a:pPr eaLnBrk="1" hangingPunct="1"/>
            <a:endParaRPr lang="zh-CN" altLang="en-US"/>
          </a:p>
          <a:p>
            <a:pPr eaLnBrk="1" hangingPunct="1"/>
            <a:endParaRPr lang="zh-CN" altLang="en-US"/>
          </a:p>
          <a:p>
            <a:pPr eaLnBrk="1" hangingPunct="1"/>
            <a:endParaRPr lang="zh-CN" altLang="en-US"/>
          </a:p>
          <a:p>
            <a:pPr eaLnBrk="1" hangingPunct="1"/>
            <a:r>
              <a:rPr lang="en-US" altLang="zh-CN"/>
              <a:t>(1)</a:t>
            </a:r>
            <a:r>
              <a:rPr lang="zh-CN" altLang="en-US"/>
              <a:t>实验器材的组装：在光具座上自左向右分别放置蜡烛</a:t>
            </a:r>
            <a:r>
              <a:rPr lang="en-US" altLang="zh-CN"/>
              <a:t>(</a:t>
            </a:r>
            <a:r>
              <a:rPr lang="zh-CN" altLang="en-US"/>
              <a:t>组装时点燃</a:t>
            </a:r>
            <a:r>
              <a:rPr lang="en-US" altLang="zh-CN"/>
              <a:t>)</a:t>
            </a:r>
            <a:r>
              <a:rPr lang="zh-CN" altLang="en-US"/>
              <a:t>、凸透镜、光屏。</a:t>
            </a:r>
            <a:endParaRPr lang="zh-CN" altLang="en-US"/>
          </a:p>
          <a:p>
            <a:pPr eaLnBrk="1" hangingPunct="1"/>
            <a:r>
              <a:rPr lang="en-US" altLang="zh-CN"/>
              <a:t>(2)</a:t>
            </a:r>
            <a:r>
              <a:rPr lang="zh-CN" altLang="en-US"/>
              <a:t>发光二极管代替蜡烛：所成的像稳定并容易对比大小。</a:t>
            </a:r>
            <a:endParaRPr lang="zh-CN" altLang="en-US"/>
          </a:p>
          <a:p>
            <a:pPr eaLnBrk="1" hangingPunct="1"/>
            <a:r>
              <a:rPr lang="en-US" altLang="zh-CN"/>
              <a:t>(3)</a:t>
            </a:r>
            <a:r>
              <a:rPr lang="zh-CN" altLang="en-US"/>
              <a:t>光屏上贴有方格纸：便于辨别像的大小。</a:t>
            </a:r>
            <a:endParaRPr lang="zh-CN" altLang="en-US"/>
          </a:p>
        </p:txBody>
      </p:sp>
      <p:pic>
        <p:nvPicPr>
          <p:cNvPr id="19459" name="Picture 3" descr="LHWL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84325" y="987425"/>
            <a:ext cx="5508625" cy="156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/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277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4</a:t>
            </a:r>
            <a:r>
              <a:rPr lang="zh-CN" altLang="en-US"/>
              <a:t>．实验操作</a:t>
            </a:r>
            <a:endParaRPr lang="zh-CN" altLang="en-US"/>
          </a:p>
          <a:p>
            <a:pPr eaLnBrk="1" hangingPunct="1"/>
            <a:r>
              <a:rPr lang="en-US" altLang="zh-CN"/>
              <a:t>(1)</a:t>
            </a:r>
            <a:r>
              <a:rPr lang="zh-CN" altLang="en-US"/>
              <a:t>调整烛焰、凸透镜和光屏的中心在同一水平高度</a:t>
            </a:r>
            <a:r>
              <a:rPr lang="en-US" altLang="zh-CN"/>
              <a:t>(</a:t>
            </a:r>
            <a:r>
              <a:rPr lang="zh-CN" altLang="en-US"/>
              <a:t>让烛焰的像能成在光屏的中央</a:t>
            </a:r>
            <a:r>
              <a:rPr lang="en-US" altLang="zh-CN"/>
              <a:t>)</a:t>
            </a:r>
            <a:r>
              <a:rPr lang="zh-CN" altLang="en-US"/>
              <a:t>。</a:t>
            </a:r>
            <a:endParaRPr lang="zh-CN" altLang="en-US"/>
          </a:p>
          <a:p>
            <a:pPr eaLnBrk="1" hangingPunct="1"/>
            <a:r>
              <a:rPr lang="en-US" altLang="zh-CN"/>
              <a:t>(2)</a:t>
            </a:r>
            <a:r>
              <a:rPr lang="zh-CN" altLang="en-US"/>
              <a:t>没有光屏时观察像的方法：人眼在原来放置光屏的位置向左观察。</a:t>
            </a:r>
            <a:endParaRPr lang="zh-CN" altLang="en-US"/>
          </a:p>
          <a:p>
            <a:pPr eaLnBrk="1" hangingPunct="1"/>
            <a:r>
              <a:rPr lang="en-US" altLang="zh-CN"/>
              <a:t>(3)</a:t>
            </a:r>
            <a:r>
              <a:rPr lang="zh-CN" altLang="en-US"/>
              <a:t>蜡烛在凸透镜一倍焦距内，观察像时眼睛的位置：一倍焦距内成</a:t>
            </a:r>
            <a:r>
              <a:rPr lang="zh-CN" altLang="en-US" u="sng"/>
              <a:t> 正立、放大 </a:t>
            </a:r>
            <a:r>
              <a:rPr lang="zh-CN" altLang="en-US"/>
              <a:t>的像，人眼应透过凸透镜向左观察成像情况。</a:t>
            </a:r>
            <a:endParaRPr lang="zh-CN" altLang="en-US"/>
          </a:p>
        </p:txBody>
      </p:sp>
    </p:spTree>
  </p:cSld>
  <p:clrMapOvr>
    <a:masterClrMapping/>
  </p:clrMapOvr>
  <p:transition spd="med">
    <p:fade/>
  </p:transition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346075" y="411163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3</a:t>
            </a:r>
            <a:r>
              <a:rPr lang="zh-CN" altLang="en-US"/>
              <a:t>．三条特殊光线</a:t>
            </a:r>
            <a:endParaRPr lang="zh-CN" altLang="en-US"/>
          </a:p>
        </p:txBody>
      </p:sp>
      <p:pic>
        <p:nvPicPr>
          <p:cNvPr id="13315" name="Picture 3" descr="tawl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66913" y="1536700"/>
            <a:ext cx="1776412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tawl5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11638" y="1433513"/>
            <a:ext cx="1706562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5" descr="tawl5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888" y="1465263"/>
            <a:ext cx="1689100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401" name="Group 89"/>
          <p:cNvGraphicFramePr>
            <a:graphicFrameLocks noGrp="1"/>
          </p:cNvGraphicFramePr>
          <p:nvPr>
            <p:custDataLst>
              <p:tags r:id="rId5"/>
            </p:custDataLst>
          </p:nvPr>
        </p:nvGraphicFramePr>
        <p:xfrm>
          <a:off x="431800" y="1141413"/>
          <a:ext cx="7740650" cy="2750503"/>
        </p:xfrm>
        <a:graphic>
          <a:graphicData uri="http://schemas.openxmlformats.org/drawingml/2006/table">
            <a:tbl>
              <a:tblPr/>
              <a:tblGrid>
                <a:gridCol w="1401763"/>
                <a:gridCol w="2090737"/>
                <a:gridCol w="2252663"/>
                <a:gridCol w="1995487"/>
              </a:tblGrid>
              <a:tr h="1439863">
                <a:tc rowSpan="2"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凸透镜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just" defTabSz="514350" rtl="0" eaLnBrk="0" fontAlgn="base" latin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just" defTabSz="514350" rtl="0" eaLnBrk="0" fontAlgn="base" latin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平行于主光轴的光，经凸透镜折射后通过焦点射出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通过焦点的光，经凸透镜折射后平行于主光轴射出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经过凸透镜光心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的光传播方向不改变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/>
</p:sld>
</file>

<file path=ppt/slides/slide3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734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(4)</a:t>
            </a:r>
            <a:r>
              <a:rPr lang="zh-CN" altLang="en-US"/>
              <a:t>根据像的要求调整蜡烛、凸透镜或光屏的位置</a:t>
            </a:r>
            <a:endParaRPr lang="zh-CN" altLang="en-US"/>
          </a:p>
          <a:p>
            <a:pPr eaLnBrk="1" hangingPunct="1"/>
            <a:r>
              <a:rPr lang="zh-CN" altLang="en-US"/>
              <a:t>①要使像变大：保持凸透镜位置不变，蜡烛靠近透镜，光屏远离透镜；</a:t>
            </a:r>
            <a:endParaRPr lang="zh-CN" altLang="en-US"/>
          </a:p>
          <a:p>
            <a:pPr eaLnBrk="1" hangingPunct="1"/>
            <a:r>
              <a:rPr lang="zh-CN" altLang="en-US"/>
              <a:t>②要使像变小：保持凸透镜位置不变，蜡烛远离透镜，光屏靠近透镜。</a:t>
            </a:r>
            <a:endParaRPr lang="zh-CN" altLang="en-US"/>
          </a:p>
          <a:p>
            <a:pPr eaLnBrk="1" hangingPunct="1"/>
            <a:r>
              <a:rPr lang="en-US" altLang="zh-CN"/>
              <a:t>(5)</a:t>
            </a:r>
            <a:r>
              <a:rPr lang="zh-CN" altLang="en-US"/>
              <a:t>蜡烛长度变短，像在光屏上的位置越来越高时的调节方法：</a:t>
            </a:r>
            <a:endParaRPr lang="zh-CN" altLang="en-US"/>
          </a:p>
          <a:p>
            <a:pPr eaLnBrk="1" hangingPunct="1"/>
            <a:r>
              <a:rPr lang="zh-CN" altLang="en-US"/>
              <a:t>①将光屏向上移动；</a:t>
            </a:r>
            <a:endParaRPr lang="zh-CN" altLang="en-US"/>
          </a:p>
          <a:p>
            <a:pPr eaLnBrk="1" hangingPunct="1"/>
            <a:r>
              <a:rPr lang="zh-CN" altLang="en-US"/>
              <a:t>②将蜡烛向上移动；</a:t>
            </a:r>
            <a:endParaRPr lang="zh-CN" altLang="en-US"/>
          </a:p>
          <a:p>
            <a:pPr eaLnBrk="1" hangingPunct="1"/>
            <a:r>
              <a:rPr lang="zh-CN" altLang="en-US"/>
              <a:t>③将透镜向下调节。 </a:t>
            </a:r>
            <a:endParaRPr lang="zh-CN" altLang="en-US"/>
          </a:p>
        </p:txBody>
      </p:sp>
    </p:spTree>
  </p:cSld>
  <p:clrMapOvr>
    <a:masterClrMapping/>
  </p:clrMapOvr>
  <p:transition spd="med">
    <p:fade/>
  </p:transition>
  <p:timing/>
</p:sld>
</file>

<file path=ppt/slides/slide3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837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(6)</a:t>
            </a:r>
            <a:r>
              <a:rPr lang="zh-CN" altLang="en-US"/>
              <a:t>在蜡烛和凸透镜间加眼镜，若要使光屏上仍成清晰的像时，光屏的移动情况：</a:t>
            </a:r>
            <a:endParaRPr lang="zh-CN" altLang="en-US"/>
          </a:p>
          <a:p>
            <a:pPr eaLnBrk="1" hangingPunct="1"/>
            <a:r>
              <a:rPr lang="zh-CN" altLang="en-US"/>
              <a:t>①加远视眼镜：向</a:t>
            </a:r>
            <a:r>
              <a:rPr lang="zh-CN" altLang="en-US" u="sng"/>
              <a:t> 靠近 </a:t>
            </a:r>
            <a:r>
              <a:rPr lang="zh-CN" altLang="en-US"/>
              <a:t>透镜的方向移动；</a:t>
            </a:r>
            <a:endParaRPr lang="zh-CN" altLang="en-US"/>
          </a:p>
          <a:p>
            <a:pPr eaLnBrk="1" hangingPunct="1"/>
            <a:r>
              <a:rPr lang="zh-CN" altLang="en-US"/>
              <a:t>②加近视眼镜：向</a:t>
            </a:r>
            <a:r>
              <a:rPr lang="zh-CN" altLang="en-US" u="sng"/>
              <a:t> 远离 </a:t>
            </a:r>
            <a:r>
              <a:rPr lang="zh-CN" altLang="en-US"/>
              <a:t>透镜的方向移动。</a:t>
            </a:r>
            <a:endParaRPr lang="zh-CN" altLang="en-US"/>
          </a:p>
        </p:txBody>
      </p:sp>
    </p:spTree>
  </p:cSld>
  <p:clrMapOvr>
    <a:masterClrMapping/>
  </p:clrMapOvr>
  <p:transition spd="med">
    <p:fade/>
  </p:transition>
  <p:timing/>
</p:sld>
</file>

<file path=ppt/slides/slide3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9394" name="TextBox 1"/>
          <p:cNvSpPr txBox="1">
            <a:spLocks noChangeArrowheads="1"/>
          </p:cNvSpPr>
          <p:nvPr/>
        </p:nvSpPr>
        <p:spPr bwMode="auto">
          <a:xfrm>
            <a:off x="346075" y="87313"/>
            <a:ext cx="83899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(7)</a:t>
            </a:r>
            <a:r>
              <a:rPr lang="zh-CN" altLang="en-US"/>
              <a:t>焦距的测量及判断</a:t>
            </a:r>
            <a:endParaRPr lang="zh-CN" altLang="en-US"/>
          </a:p>
          <a:p>
            <a:pPr eaLnBrk="1" hangingPunct="1"/>
            <a:r>
              <a:rPr lang="zh-CN" altLang="en-US"/>
              <a:t>①平行光聚焦法：将凸透镜正对平行光，在另一侧移动光屏，当光屏上承接到最小、最亮的光斑时，该光斑到凸透镜的垂直距离即为焦距</a:t>
            </a:r>
            <a:r>
              <a:rPr lang="en-US" altLang="zh-CN"/>
              <a:t>(</a:t>
            </a:r>
            <a:r>
              <a:rPr lang="zh-CN" altLang="en-US"/>
              <a:t>如图</a:t>
            </a:r>
            <a:r>
              <a:rPr lang="en-US" altLang="zh-CN"/>
              <a:t>A)</a:t>
            </a:r>
            <a:r>
              <a:rPr lang="zh-CN" altLang="en-US"/>
              <a:t>；</a:t>
            </a:r>
            <a:endParaRPr lang="zh-CN" altLang="en-US"/>
          </a:p>
          <a:p>
            <a:pPr eaLnBrk="1" hangingPunct="1"/>
            <a:r>
              <a:rPr lang="zh-CN" altLang="en-US"/>
              <a:t>②二倍聚焦法：当凸透镜所成的像为倒立、等大的实像时，蜡烛到凸透镜垂直距离的一半即为焦距</a:t>
            </a:r>
            <a:r>
              <a:rPr lang="en-US" altLang="zh-CN"/>
              <a:t>(</a:t>
            </a:r>
            <a:r>
              <a:rPr lang="zh-CN" altLang="en-US"/>
              <a:t>如图</a:t>
            </a:r>
            <a:r>
              <a:rPr lang="en-US" altLang="zh-CN"/>
              <a:t>B)</a:t>
            </a:r>
            <a:r>
              <a:rPr lang="zh-CN" altLang="en-US"/>
              <a:t>。</a:t>
            </a:r>
            <a:endParaRPr lang="zh-CN" altLang="en-US"/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98613" y="3054350"/>
            <a:ext cx="5565775" cy="193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fade/>
  </p:transition>
  <p:timing/>
</p:sld>
</file>

<file path=ppt/slides/slide3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041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实验分析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endParaRPr lang="en-US" altLang="zh-CN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5</a:t>
            </a:r>
            <a:r>
              <a:rPr lang="zh-CN" altLang="en-US">
                <a:cs typeface="Times New Roman" panose="02020603050405020304" pitchFamily="18" charset="0"/>
              </a:rPr>
              <a:t>．凸透镜对光线的作用：</a:t>
            </a:r>
            <a:r>
              <a:rPr lang="zh-CN" altLang="en-US" u="sng">
                <a:cs typeface="Times New Roman" panose="02020603050405020304" pitchFamily="18" charset="0"/>
              </a:rPr>
              <a:t> 会聚作用 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6</a:t>
            </a:r>
            <a:r>
              <a:rPr lang="zh-CN" altLang="en-US">
                <a:cs typeface="Times New Roman" panose="02020603050405020304" pitchFamily="18" charset="0"/>
              </a:rPr>
              <a:t>．无论怎样移动蜡烛，在光屏上都找不到像的原因：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凸透镜、烛焰、光屏的中心不在同一高度；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蜡烛在焦点上或一倍焦距以内。</a:t>
            </a:r>
            <a:endParaRPr lang="zh-CN" altLang="en-US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/>
</p:sld>
</file>

<file path=ppt/slides/slide3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144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7</a:t>
            </a:r>
            <a:r>
              <a:rPr lang="zh-CN" altLang="en-US">
                <a:cs typeface="Times New Roman" panose="02020603050405020304" pitchFamily="18" charset="0"/>
              </a:rPr>
              <a:t>．当光屏上成清晰的像时，对调蜡烛与光屏的位置，光屏还能成像的原因：</a:t>
            </a:r>
            <a:r>
              <a:rPr lang="zh-CN" altLang="en-US" u="sng">
                <a:cs typeface="Times New Roman" panose="02020603050405020304" pitchFamily="18" charset="0"/>
              </a:rPr>
              <a:t> 光路的可逆性 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8</a:t>
            </a:r>
            <a:r>
              <a:rPr lang="zh-CN" altLang="en-US">
                <a:cs typeface="Times New Roman" panose="02020603050405020304" pitchFamily="18" charset="0"/>
              </a:rPr>
              <a:t>．当凸透镜的一部分被纸遮住时，烛焰在光屏上的成像情况：</a:t>
            </a:r>
            <a:r>
              <a:rPr lang="zh-CN" altLang="en-US" u="sng">
                <a:cs typeface="Times New Roman" panose="02020603050405020304" pitchFamily="18" charset="0"/>
              </a:rPr>
              <a:t> 光屏上的像会变暗些，但还是完整的像 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/>
</p:sld>
</file>

<file path=ppt/slides/slide3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246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9</a:t>
            </a:r>
            <a:r>
              <a:rPr lang="zh-CN" altLang="en-US">
                <a:cs typeface="Times New Roman" panose="02020603050405020304" pitchFamily="18" charset="0"/>
              </a:rPr>
              <a:t>．凸透镜前加透镜时像的变化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加凸透镜：像距</a:t>
            </a:r>
            <a:r>
              <a:rPr lang="zh-CN" altLang="en-US" u="sng">
                <a:cs typeface="Times New Roman" panose="02020603050405020304" pitchFamily="18" charset="0"/>
              </a:rPr>
              <a:t> 变小 </a:t>
            </a:r>
            <a:r>
              <a:rPr lang="zh-CN" altLang="en-US">
                <a:cs typeface="Times New Roman" panose="02020603050405020304" pitchFamily="18" charset="0"/>
              </a:rPr>
              <a:t>，像</a:t>
            </a:r>
            <a:r>
              <a:rPr lang="zh-CN" altLang="en-US" u="sng">
                <a:cs typeface="Times New Roman" panose="02020603050405020304" pitchFamily="18" charset="0"/>
              </a:rPr>
              <a:t> 变小 </a:t>
            </a:r>
            <a:r>
              <a:rPr lang="zh-CN" altLang="en-US">
                <a:cs typeface="Times New Roman" panose="02020603050405020304" pitchFamily="18" charset="0"/>
              </a:rPr>
              <a:t>；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加凹透镜：像距</a:t>
            </a:r>
            <a:r>
              <a:rPr lang="zh-CN" altLang="en-US" u="sng">
                <a:cs typeface="Times New Roman" panose="02020603050405020304" pitchFamily="18" charset="0"/>
              </a:rPr>
              <a:t> 变大 </a:t>
            </a:r>
            <a:r>
              <a:rPr lang="zh-CN" altLang="en-US">
                <a:cs typeface="Times New Roman" panose="02020603050405020304" pitchFamily="18" charset="0"/>
              </a:rPr>
              <a:t>，像</a:t>
            </a:r>
            <a:r>
              <a:rPr lang="zh-CN" altLang="en-US" u="sng">
                <a:cs typeface="Times New Roman" panose="02020603050405020304" pitchFamily="18" charset="0"/>
              </a:rPr>
              <a:t> 变大 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10</a:t>
            </a:r>
            <a:r>
              <a:rPr lang="zh-CN" altLang="en-US">
                <a:cs typeface="Times New Roman" panose="02020603050405020304" pitchFamily="18" charset="0"/>
              </a:rPr>
              <a:t>．近视眼的形成原因及矫正方法：晶状体变厚，对光线折射能力增强，像成在视网膜的前方，需要配戴对光线具有发散作用的凹透镜进行矫正。</a:t>
            </a:r>
            <a:endParaRPr lang="zh-CN" altLang="en-US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/>
</p:sld>
</file>

<file path=ppt/slides/slide3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349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实验结论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endParaRPr lang="en-US" altLang="zh-CN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①</a:t>
            </a:r>
            <a:r>
              <a:rPr lang="zh-CN" altLang="en-US">
                <a:cs typeface="Times New Roman" panose="02020603050405020304" pitchFamily="18" charset="0"/>
              </a:rPr>
              <a:t>当</a:t>
            </a:r>
            <a:r>
              <a:rPr lang="en-US" altLang="zh-CN" i="1">
                <a:cs typeface="Times New Roman" panose="02020603050405020304" pitchFamily="18" charset="0"/>
              </a:rPr>
              <a:t>u</a:t>
            </a:r>
            <a:r>
              <a:rPr lang="zh-CN" altLang="en-US">
                <a:cs typeface="Times New Roman" panose="02020603050405020304" pitchFamily="18" charset="0"/>
              </a:rPr>
              <a:t>＞</a:t>
            </a:r>
            <a:r>
              <a:rPr lang="en-US" altLang="zh-CN">
                <a:cs typeface="Times New Roman" panose="02020603050405020304" pitchFamily="18" charset="0"/>
              </a:rPr>
              <a:t>2</a:t>
            </a:r>
            <a:r>
              <a:rPr lang="en-US" altLang="zh-CN" i="1">
                <a:cs typeface="Times New Roman" panose="02020603050405020304" pitchFamily="18" charset="0"/>
              </a:rPr>
              <a:t>f</a:t>
            </a:r>
            <a:r>
              <a:rPr lang="zh-CN" altLang="en-US">
                <a:cs typeface="Times New Roman" panose="02020603050405020304" pitchFamily="18" charset="0"/>
              </a:rPr>
              <a:t>，</a:t>
            </a:r>
            <a:r>
              <a:rPr lang="en-US" altLang="zh-CN" i="1">
                <a:cs typeface="Times New Roman" panose="02020603050405020304" pitchFamily="18" charset="0"/>
              </a:rPr>
              <a:t>f</a:t>
            </a:r>
            <a:r>
              <a:rPr lang="zh-CN" altLang="en-US">
                <a:cs typeface="Times New Roman" panose="02020603050405020304" pitchFamily="18" charset="0"/>
              </a:rPr>
              <a:t>＜</a:t>
            </a:r>
            <a:r>
              <a:rPr lang="en-US" altLang="zh-CN" i="1">
                <a:cs typeface="Times New Roman" panose="02020603050405020304" pitchFamily="18" charset="0"/>
              </a:rPr>
              <a:t>v</a:t>
            </a:r>
            <a:r>
              <a:rPr lang="zh-CN" altLang="en-US">
                <a:cs typeface="Times New Roman" panose="02020603050405020304" pitchFamily="18" charset="0"/>
              </a:rPr>
              <a:t>＜</a:t>
            </a:r>
            <a:r>
              <a:rPr lang="en-US" altLang="zh-CN">
                <a:cs typeface="Times New Roman" panose="02020603050405020304" pitchFamily="18" charset="0"/>
              </a:rPr>
              <a:t>2</a:t>
            </a:r>
            <a:r>
              <a:rPr lang="en-US" altLang="zh-CN" i="1">
                <a:cs typeface="Times New Roman" panose="02020603050405020304" pitchFamily="18" charset="0"/>
              </a:rPr>
              <a:t>f</a:t>
            </a:r>
            <a:r>
              <a:rPr lang="zh-CN" altLang="en-US">
                <a:cs typeface="Times New Roman" panose="02020603050405020304" pitchFamily="18" charset="0"/>
              </a:rPr>
              <a:t>时成倒立、缩小的实像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zh-CN" altLang="en-US">
                <a:cs typeface="Times New Roman" panose="02020603050405020304" pitchFamily="18" charset="0"/>
              </a:rPr>
              <a:t>照相机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；②当</a:t>
            </a:r>
            <a:r>
              <a:rPr lang="en-US" altLang="zh-CN" i="1">
                <a:cs typeface="Times New Roman" panose="02020603050405020304" pitchFamily="18" charset="0"/>
              </a:rPr>
              <a:t>u</a:t>
            </a:r>
            <a:r>
              <a:rPr lang="zh-CN" altLang="en-US">
                <a:cs typeface="Times New Roman" panose="02020603050405020304" pitchFamily="18" charset="0"/>
              </a:rPr>
              <a:t>＝</a:t>
            </a:r>
            <a:r>
              <a:rPr lang="en-US" altLang="zh-CN">
                <a:cs typeface="Times New Roman" panose="02020603050405020304" pitchFamily="18" charset="0"/>
              </a:rPr>
              <a:t>2</a:t>
            </a:r>
            <a:r>
              <a:rPr lang="en-US" altLang="zh-CN" i="1">
                <a:cs typeface="Times New Roman" panose="02020603050405020304" pitchFamily="18" charset="0"/>
              </a:rPr>
              <a:t>f</a:t>
            </a:r>
            <a:r>
              <a:rPr lang="zh-CN" altLang="en-US">
                <a:cs typeface="Times New Roman" panose="02020603050405020304" pitchFamily="18" charset="0"/>
              </a:rPr>
              <a:t>，</a:t>
            </a:r>
            <a:r>
              <a:rPr lang="en-US" altLang="zh-CN" i="1">
                <a:cs typeface="Times New Roman" panose="02020603050405020304" pitchFamily="18" charset="0"/>
              </a:rPr>
              <a:t>v</a:t>
            </a:r>
            <a:r>
              <a:rPr lang="zh-CN" altLang="en-US">
                <a:cs typeface="Times New Roman" panose="02020603050405020304" pitchFamily="18" charset="0"/>
              </a:rPr>
              <a:t>＝</a:t>
            </a:r>
            <a:r>
              <a:rPr lang="en-US" altLang="zh-CN">
                <a:cs typeface="Times New Roman" panose="02020603050405020304" pitchFamily="18" charset="0"/>
              </a:rPr>
              <a:t>2</a:t>
            </a:r>
            <a:r>
              <a:rPr lang="en-US" altLang="zh-CN" i="1">
                <a:cs typeface="Times New Roman" panose="02020603050405020304" pitchFamily="18" charset="0"/>
              </a:rPr>
              <a:t>f</a:t>
            </a:r>
            <a:r>
              <a:rPr lang="zh-CN" altLang="en-US">
                <a:cs typeface="Times New Roman" panose="02020603050405020304" pitchFamily="18" charset="0"/>
              </a:rPr>
              <a:t>时成倒立、等大的实像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zh-CN" altLang="en-US">
                <a:cs typeface="Times New Roman" panose="02020603050405020304" pitchFamily="18" charset="0"/>
              </a:rPr>
              <a:t>测焦距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；③当</a:t>
            </a:r>
            <a:r>
              <a:rPr lang="en-US" altLang="zh-CN" i="1">
                <a:cs typeface="Times New Roman" panose="02020603050405020304" pitchFamily="18" charset="0"/>
              </a:rPr>
              <a:t>f</a:t>
            </a:r>
            <a:r>
              <a:rPr lang="zh-CN" altLang="en-US">
                <a:cs typeface="Times New Roman" panose="02020603050405020304" pitchFamily="18" charset="0"/>
              </a:rPr>
              <a:t>＜</a:t>
            </a:r>
            <a:r>
              <a:rPr lang="en-US" altLang="zh-CN" i="1">
                <a:cs typeface="Times New Roman" panose="02020603050405020304" pitchFamily="18" charset="0"/>
              </a:rPr>
              <a:t>u</a:t>
            </a:r>
            <a:r>
              <a:rPr lang="zh-CN" altLang="en-US">
                <a:cs typeface="Times New Roman" panose="02020603050405020304" pitchFamily="18" charset="0"/>
              </a:rPr>
              <a:t>＜</a:t>
            </a:r>
            <a:r>
              <a:rPr lang="en-US" altLang="zh-CN">
                <a:cs typeface="Times New Roman" panose="02020603050405020304" pitchFamily="18" charset="0"/>
              </a:rPr>
              <a:t>2</a:t>
            </a:r>
            <a:r>
              <a:rPr lang="en-US" altLang="zh-CN" i="1">
                <a:cs typeface="Times New Roman" panose="02020603050405020304" pitchFamily="18" charset="0"/>
              </a:rPr>
              <a:t>f</a:t>
            </a:r>
            <a:r>
              <a:rPr lang="zh-CN" altLang="en-US">
                <a:cs typeface="Times New Roman" panose="02020603050405020304" pitchFamily="18" charset="0"/>
              </a:rPr>
              <a:t>，</a:t>
            </a:r>
            <a:r>
              <a:rPr lang="en-US" altLang="zh-CN" i="1">
                <a:cs typeface="Times New Roman" panose="02020603050405020304" pitchFamily="18" charset="0"/>
              </a:rPr>
              <a:t>v</a:t>
            </a:r>
            <a:r>
              <a:rPr lang="zh-CN" altLang="en-US">
                <a:cs typeface="Times New Roman" panose="02020603050405020304" pitchFamily="18" charset="0"/>
              </a:rPr>
              <a:t>＞</a:t>
            </a:r>
            <a:r>
              <a:rPr lang="en-US" altLang="zh-CN">
                <a:cs typeface="Times New Roman" panose="02020603050405020304" pitchFamily="18" charset="0"/>
              </a:rPr>
              <a:t>2</a:t>
            </a:r>
            <a:r>
              <a:rPr lang="en-US" altLang="zh-CN" i="1">
                <a:cs typeface="Times New Roman" panose="02020603050405020304" pitchFamily="18" charset="0"/>
              </a:rPr>
              <a:t>f</a:t>
            </a:r>
            <a:r>
              <a:rPr lang="zh-CN" altLang="en-US">
                <a:cs typeface="Times New Roman" panose="02020603050405020304" pitchFamily="18" charset="0"/>
              </a:rPr>
              <a:t>时成倒立、放大的实像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zh-CN" altLang="en-US">
                <a:cs typeface="Times New Roman" panose="02020603050405020304" pitchFamily="18" charset="0"/>
              </a:rPr>
              <a:t>投影仪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；④当</a:t>
            </a:r>
            <a:r>
              <a:rPr lang="en-US" altLang="zh-CN" i="1">
                <a:cs typeface="Times New Roman" panose="02020603050405020304" pitchFamily="18" charset="0"/>
              </a:rPr>
              <a:t>u</a:t>
            </a:r>
            <a:r>
              <a:rPr lang="zh-CN" altLang="en-US">
                <a:cs typeface="Times New Roman" panose="02020603050405020304" pitchFamily="18" charset="0"/>
              </a:rPr>
              <a:t>＝</a:t>
            </a:r>
            <a:r>
              <a:rPr lang="en-US" altLang="zh-CN" i="1">
                <a:cs typeface="Times New Roman" panose="02020603050405020304" pitchFamily="18" charset="0"/>
              </a:rPr>
              <a:t>f</a:t>
            </a:r>
            <a:r>
              <a:rPr lang="zh-CN" altLang="en-US">
                <a:cs typeface="Times New Roman" panose="02020603050405020304" pitchFamily="18" charset="0"/>
              </a:rPr>
              <a:t>时不成像；⑤当</a:t>
            </a:r>
            <a:r>
              <a:rPr lang="en-US" altLang="zh-CN" i="1">
                <a:cs typeface="Times New Roman" panose="02020603050405020304" pitchFamily="18" charset="0"/>
              </a:rPr>
              <a:t>u</a:t>
            </a:r>
            <a:r>
              <a:rPr lang="zh-CN" altLang="en-US">
                <a:cs typeface="Times New Roman" panose="02020603050405020304" pitchFamily="18" charset="0"/>
              </a:rPr>
              <a:t>＜</a:t>
            </a:r>
            <a:r>
              <a:rPr lang="en-US" altLang="zh-CN" i="1">
                <a:cs typeface="Times New Roman" panose="02020603050405020304" pitchFamily="18" charset="0"/>
              </a:rPr>
              <a:t>f</a:t>
            </a:r>
            <a:r>
              <a:rPr lang="zh-CN" altLang="en-US">
                <a:cs typeface="Times New Roman" panose="02020603050405020304" pitchFamily="18" charset="0"/>
              </a:rPr>
              <a:t>时，成正立、放大的虚像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zh-CN" altLang="en-US">
                <a:cs typeface="Times New Roman" panose="02020603050405020304" pitchFamily="18" charset="0"/>
              </a:rPr>
              <a:t>放大镜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/>
</p:sld>
</file>

<file path=ppt/slides/slide3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4514" name="TextBox 1"/>
          <p:cNvSpPr txBox="1">
            <a:spLocks noChangeArrowheads="1"/>
          </p:cNvSpPr>
          <p:nvPr/>
        </p:nvSpPr>
        <p:spPr bwMode="auto">
          <a:xfrm>
            <a:off x="382588" y="1049338"/>
            <a:ext cx="8389937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Arial" panose="020b0604020202020204" pitchFamily="34" charset="0"/>
              </a:rPr>
              <a:t>(2020·</a:t>
            </a:r>
            <a:r>
              <a:rPr lang="zh-CN" altLang="en-US">
                <a:cs typeface="Arial" panose="020b0604020202020204" pitchFamily="34" charset="0"/>
              </a:rPr>
              <a:t>江西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探究凸透镜成像的规律</a:t>
            </a:r>
            <a:endParaRPr lang="zh-CN" altLang="en-US">
              <a:solidFill>
                <a:srgbClr val="CC0000"/>
              </a:solidFill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设计实验与进行实验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endParaRPr lang="en-US" altLang="zh-CN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实验器材：刻度尺、凸透镜、光屏、三个底座、蜡烛及火柴；</a:t>
            </a:r>
            <a:endParaRPr lang="zh-CN" altLang="en-US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/>
</p:sld>
</file>

<file path=ppt/slides/slide3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6018" name="TextBox 1"/>
          <p:cNvSpPr txBox="1">
            <a:spLocks noChangeArrowheads="1"/>
          </p:cNvSpPr>
          <p:nvPr/>
        </p:nvSpPr>
        <p:spPr bwMode="auto">
          <a:xfrm>
            <a:off x="166688" y="50800"/>
            <a:ext cx="9374187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(2)</a:t>
            </a:r>
            <a:r>
              <a:rPr lang="zh-CN" altLang="en-US"/>
              <a:t>如图甲所示，为保证像能成在光屏中央，将装有底座的蜡烛、凸透镜、光</a:t>
            </a:r>
            <a:endParaRPr lang="zh-CN" altLang="en-US"/>
          </a:p>
          <a:p>
            <a:pPr eaLnBrk="1" hangingPunct="1"/>
            <a:r>
              <a:rPr lang="zh-CN" altLang="en-US"/>
              <a:t>屏从左到右摆放在水平桌面上，调整位置，使它们排列在</a:t>
            </a:r>
            <a:r>
              <a:rPr lang="en-US" altLang="zh-CN"/>
              <a:t>___________</a:t>
            </a:r>
            <a:r>
              <a:rPr lang="zh-CN" altLang="en-US"/>
              <a:t>上，</a:t>
            </a:r>
            <a:endParaRPr lang="zh-CN" altLang="en-US"/>
          </a:p>
          <a:p>
            <a:pPr eaLnBrk="1" hangingPunct="1"/>
            <a:r>
              <a:rPr lang="zh-CN" altLang="en-US"/>
              <a:t>再调节凸透镜和光屏的高度，使它们的中心跟烛焰的中心大致在同一高度；</a:t>
            </a:r>
            <a:endParaRPr lang="zh-CN" altLang="en-US"/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(3)</a:t>
            </a:r>
            <a:r>
              <a:rPr lang="zh-CN" altLang="en-US">
                <a:cs typeface="Times New Roman" panose="02020603050405020304" pitchFamily="18" charset="0"/>
              </a:rPr>
              <a:t>如图乙所示，</a:t>
            </a:r>
            <a:r>
              <a:rPr lang="en-US" altLang="zh-CN" i="1">
                <a:cs typeface="Times New Roman" panose="02020603050405020304" pitchFamily="18" charset="0"/>
              </a:rPr>
              <a:t>F</a:t>
            </a:r>
            <a:r>
              <a:rPr lang="zh-CN" altLang="en-US">
                <a:cs typeface="Times New Roman" panose="02020603050405020304" pitchFamily="18" charset="0"/>
              </a:rPr>
              <a:t>为凸透镜的焦点，</a:t>
            </a:r>
            <a:r>
              <a:rPr lang="en-US" altLang="zh-CN" i="1">
                <a:cs typeface="Times New Roman" panose="02020603050405020304" pitchFamily="18" charset="0"/>
              </a:rPr>
              <a:t>A</a:t>
            </a:r>
            <a:r>
              <a:rPr lang="en-US" altLang="zh-CN">
                <a:cs typeface="Times New Roman" panose="02020603050405020304" pitchFamily="18" charset="0"/>
              </a:rPr>
              <a:t>′</a:t>
            </a:r>
            <a:r>
              <a:rPr lang="en-US" altLang="zh-CN" i="1">
                <a:cs typeface="Times New Roman" panose="02020603050405020304" pitchFamily="18" charset="0"/>
              </a:rPr>
              <a:t>B</a:t>
            </a:r>
            <a:r>
              <a:rPr lang="en-US" altLang="zh-CN">
                <a:cs typeface="Times New Roman" panose="02020603050405020304" pitchFamily="18" charset="0"/>
              </a:rPr>
              <a:t>′</a:t>
            </a:r>
            <a:r>
              <a:rPr lang="zh-CN" altLang="en-US">
                <a:cs typeface="Times New Roman" panose="02020603050405020304" pitchFamily="18" charset="0"/>
              </a:rPr>
              <a:t>为某次实验时物体</a:t>
            </a:r>
            <a:r>
              <a:rPr lang="en-US" altLang="zh-CN" i="1">
                <a:cs typeface="Times New Roman" panose="02020603050405020304" pitchFamily="18" charset="0"/>
              </a:rPr>
              <a:t>AB</a:t>
            </a:r>
            <a:r>
              <a:rPr lang="zh-CN" altLang="en-US">
                <a:cs typeface="Times New Roman" panose="02020603050405020304" pitchFamily="18" charset="0"/>
              </a:rPr>
              <a:t>通过凸透镜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在光屏上成的像，则物体</a:t>
            </a:r>
            <a:r>
              <a:rPr lang="en-US" altLang="zh-CN" i="1">
                <a:cs typeface="Times New Roman" panose="02020603050405020304" pitchFamily="18" charset="0"/>
              </a:rPr>
              <a:t>AB</a:t>
            </a:r>
            <a:r>
              <a:rPr lang="zh-CN" altLang="en-US">
                <a:cs typeface="Times New Roman" panose="02020603050405020304" pitchFamily="18" charset="0"/>
              </a:rPr>
              <a:t>在图中</a:t>
            </a:r>
            <a:r>
              <a:rPr lang="en-US" altLang="zh-CN">
                <a:cs typeface="Times New Roman" panose="02020603050405020304" pitchFamily="18" charset="0"/>
              </a:rPr>
              <a:t>_____</a:t>
            </a:r>
            <a:r>
              <a:rPr lang="zh-CN" altLang="en-US">
                <a:cs typeface="Times New Roman" panose="02020603050405020304" pitchFamily="18" charset="0"/>
              </a:rPr>
              <a:t>区域，箭头方向竖直向</a:t>
            </a:r>
            <a:r>
              <a:rPr lang="en-US" altLang="zh-CN">
                <a:cs typeface="Times New Roman" panose="02020603050405020304" pitchFamily="18" charset="0"/>
              </a:rPr>
              <a:t>_____</a:t>
            </a:r>
            <a:r>
              <a:rPr lang="zh-CN" altLang="en-US">
                <a:cs typeface="Times New Roman" panose="02020603050405020304" pitchFamily="18" charset="0"/>
              </a:rPr>
              <a:t>，其大小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比像</a:t>
            </a:r>
            <a:r>
              <a:rPr lang="en-US" altLang="zh-CN" i="1">
                <a:cs typeface="Times New Roman" panose="02020603050405020304" pitchFamily="18" charset="0"/>
              </a:rPr>
              <a:t>A</a:t>
            </a:r>
            <a:r>
              <a:rPr lang="en-US" altLang="zh-CN">
                <a:cs typeface="Times New Roman" panose="02020603050405020304" pitchFamily="18" charset="0"/>
              </a:rPr>
              <a:t>′</a:t>
            </a:r>
            <a:r>
              <a:rPr lang="en-US" altLang="zh-CN" i="1">
                <a:cs typeface="Times New Roman" panose="02020603050405020304" pitchFamily="18" charset="0"/>
              </a:rPr>
              <a:t>B</a:t>
            </a:r>
            <a:r>
              <a:rPr lang="en-US" altLang="zh-CN">
                <a:cs typeface="Times New Roman" panose="02020603050405020304" pitchFamily="18" charset="0"/>
              </a:rPr>
              <a:t>′_____</a:t>
            </a:r>
            <a:r>
              <a:rPr lang="zh-CN" altLang="en-US">
                <a:cs typeface="Times New Roman" panose="02020603050405020304" pitchFamily="18" charset="0"/>
              </a:rPr>
              <a:t>；</a:t>
            </a:r>
            <a:endParaRPr lang="zh-CN" altLang="en-US"/>
          </a:p>
        </p:txBody>
      </p:sp>
      <p:pic>
        <p:nvPicPr>
          <p:cNvPr id="86019" name="Picture 3" descr="20JXWLJ-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7450" y="3111500"/>
            <a:ext cx="5940425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6357938" y="466725"/>
            <a:ext cx="19939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同一条直线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3937000" y="18383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④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6022" name="Text Box 6"/>
          <p:cNvSpPr txBox="1">
            <a:spLocks noChangeArrowheads="1"/>
          </p:cNvSpPr>
          <p:nvPr/>
        </p:nvSpPr>
        <p:spPr bwMode="auto">
          <a:xfrm>
            <a:off x="7137400" y="18383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上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6023" name="Text Box 7"/>
          <p:cNvSpPr txBox="1">
            <a:spLocks noChangeArrowheads="1"/>
          </p:cNvSpPr>
          <p:nvPr/>
        </p:nvSpPr>
        <p:spPr bwMode="auto">
          <a:xfrm>
            <a:off x="1384300" y="22955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zh-CN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大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/>
      <p:bldP spid="86021" grpId="0"/>
      <p:bldP spid="86022" grpId="0"/>
      <p:bldP spid="8602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704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(4)(2013·</a:t>
            </a:r>
            <a:r>
              <a:rPr lang="zh-CN" altLang="en-US"/>
              <a:t>江西节选</a:t>
            </a:r>
            <a:r>
              <a:rPr lang="en-US" altLang="zh-CN"/>
              <a:t>)</a:t>
            </a:r>
            <a:r>
              <a:rPr lang="zh-CN" altLang="en-US"/>
              <a:t>如图丙所示，不断改变蜡烛与凸透镜间的距离，并移动光屏进行实验，所获得的数据如下表：</a:t>
            </a:r>
            <a:endParaRPr lang="zh-CN" altLang="en-US"/>
          </a:p>
        </p:txBody>
      </p:sp>
      <p:pic>
        <p:nvPicPr>
          <p:cNvPr id="87043" name="Picture 3" descr="20JXWLJ-8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3600" y="1958975"/>
            <a:ext cx="6372225" cy="220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14359" name="Group 23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431800" y="1141413"/>
          <a:ext cx="7740650" cy="3055303"/>
        </p:xfrm>
        <a:graphic>
          <a:graphicData uri="http://schemas.openxmlformats.org/drawingml/2006/table">
            <a:tbl>
              <a:tblPr/>
              <a:tblGrid>
                <a:gridCol w="1401763"/>
                <a:gridCol w="2090737"/>
                <a:gridCol w="2087563"/>
                <a:gridCol w="2160587"/>
              </a:tblGrid>
              <a:tr h="1439863">
                <a:tc rowSpan="2"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凹透镜 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just" defTabSz="514350" rtl="0" eaLnBrk="0" fontAlgn="base" latin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just" defTabSz="514350" rtl="0" eaLnBrk="0" fontAlgn="base" latin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平行于主光轴的光，经凹透镜折射后，折射光线的反向延长线过虚焦点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延长线过焦点的光，经凹透镜折射后平行于主光轴射出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经过凹透镜光心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O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的光传播方向不改变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4355" name="Picture 19" descr="tawl5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24075" y="1419225"/>
            <a:ext cx="1439863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6" name="Picture 20" descr="tawl5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11638" y="1455738"/>
            <a:ext cx="1425575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7" name="Picture 21" descr="tawl5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16688" y="1419225"/>
            <a:ext cx="1438275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/>
</p:sld>
</file>

<file path=ppt/slides/slide4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88249" name="Group 185"/>
          <p:cNvGraphicFramePr>
            <a:graphicFrameLocks noGrp="1"/>
          </p:cNvGraphicFramePr>
          <p:nvPr/>
        </p:nvGraphicFramePr>
        <p:xfrm>
          <a:off x="468313" y="420688"/>
          <a:ext cx="8135937" cy="3275013"/>
        </p:xfrm>
        <a:graphic>
          <a:graphicData uri="http://schemas.openxmlformats.org/drawingml/2006/table">
            <a:tbl>
              <a:tblPr/>
              <a:tblGrid>
                <a:gridCol w="2232025"/>
                <a:gridCol w="2627312"/>
                <a:gridCol w="3276600"/>
              </a:tblGrid>
              <a:tr h="49212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实验序号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物体到凸透镜的距离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/cm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光屏上的像到凸透镜的距离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/cm</a:t>
                      </a: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幼圆" panose="02010509060101010101" pitchFamily="49" charset="-122"/>
                        <a:ea typeface="幼圆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40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13.3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30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15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20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20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063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15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30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10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光屏上没有像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888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8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光屏上没有像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/>
</p:sld>
</file>

<file path=ppt/slides/slide4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287338" y="617538"/>
            <a:ext cx="9339262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分析与论证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endParaRPr lang="en-US" altLang="zh-CN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①</a:t>
            </a:r>
            <a:r>
              <a:rPr lang="zh-CN" altLang="en-US">
                <a:cs typeface="Times New Roman" panose="02020603050405020304" pitchFamily="18" charset="0"/>
              </a:rPr>
              <a:t>当凸透镜成实像时，物距增大，像距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②如图丙所示，光屏应移至</a:t>
            </a:r>
            <a:r>
              <a:rPr lang="en-US" altLang="zh-CN">
                <a:cs typeface="Times New Roman" panose="02020603050405020304" pitchFamily="18" charset="0"/>
              </a:rPr>
              <a:t>____</a:t>
            </a:r>
            <a:r>
              <a:rPr lang="zh-CN" altLang="en-US">
                <a:cs typeface="Times New Roman" panose="02020603050405020304" pitchFamily="18" charset="0"/>
              </a:rPr>
              <a:t>区域才能找到清晰的像。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③观察烛焰经凸透镜所成正立、放大的虚像，人眼应透过凸透镜向</a:t>
            </a:r>
            <a:r>
              <a:rPr lang="en-US" altLang="zh-CN">
                <a:cs typeface="Times New Roman" panose="02020603050405020304" pitchFamily="18" charset="0"/>
              </a:rPr>
              <a:t>_____(</a:t>
            </a:r>
            <a:r>
              <a:rPr lang="zh-CN" altLang="en-US">
                <a:cs typeface="Times New Roman" panose="02020603050405020304" pitchFamily="18" charset="0"/>
              </a:rPr>
              <a:t>选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填“左”或“右”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观察。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4703763" y="10255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减小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3416300" y="1482725"/>
            <a:ext cx="5699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i="1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7766050" y="1939925"/>
            <a:ext cx="6969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左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/>
      <p:bldP spid="89092" grpId="0"/>
      <p:bldP spid="89093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011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33926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④</a:t>
            </a:r>
            <a:r>
              <a:rPr lang="zh-CN" altLang="en-US">
                <a:cs typeface="Times New Roman" panose="02020603050405020304" pitchFamily="18" charset="0"/>
              </a:rPr>
              <a:t>在整理器材时，香香同学偶然在凸透镜上看到了身后景物正立、缩小的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像，它的成像原因是光的</a:t>
            </a:r>
            <a:r>
              <a:rPr lang="en-US" altLang="zh-CN">
                <a:cs typeface="Times New Roman" panose="02020603050405020304" pitchFamily="18" charset="0"/>
              </a:rPr>
              <a:t>_____(</a:t>
            </a:r>
            <a:r>
              <a:rPr lang="zh-CN" altLang="en-US">
                <a:cs typeface="Times New Roman" panose="02020603050405020304" pitchFamily="18" charset="0"/>
              </a:rPr>
              <a:t>选填“直线传播”“反射”或“折射”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sp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2686050" y="1025525"/>
            <a:ext cx="1778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反射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113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94238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/>
              <a:t>补充设问</a:t>
            </a:r>
            <a:endParaRPr lang="zh-CN" altLang="en-US"/>
          </a:p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交流与反思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endParaRPr lang="en-US" altLang="zh-CN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光屏上得到蜡烛清晰的像时，香香同学不小心用手指尖触摸到了凸透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镜，此时光屏上 </a:t>
            </a:r>
            <a:r>
              <a:rPr lang="en-US" altLang="zh-CN">
                <a:cs typeface="Times New Roman" panose="02020603050405020304" pitchFamily="18" charset="0"/>
              </a:rPr>
              <a:t>_________________(</a:t>
            </a:r>
            <a:r>
              <a:rPr lang="zh-CN" altLang="en-US">
                <a:cs typeface="Times New Roman" panose="02020603050405020304" pitchFamily="18" charset="0"/>
              </a:rPr>
              <a:t>选填“会有指尖的像”“会出现指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尖的影子”或“烛焰的像暗了一些”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1365250" y="1939925"/>
            <a:ext cx="41783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烛焰的像暗了一些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6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266238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如图丁所示，在烛焰和凸透镜之间放一副眼镜，发现光屏上的像由清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晰变模糊了，将光屏向透镜移动适当距离后光屏上再次呈现清晰的像，则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该眼镜是</a:t>
            </a:r>
            <a:r>
              <a:rPr lang="en-US" altLang="zh-CN">
                <a:cs typeface="Times New Roman" panose="02020603050405020304" pitchFamily="18" charset="0"/>
              </a:rPr>
              <a:t>_______(</a:t>
            </a:r>
            <a:r>
              <a:rPr lang="zh-CN" altLang="en-US">
                <a:cs typeface="Times New Roman" panose="02020603050405020304" pitchFamily="18" charset="0"/>
              </a:rPr>
              <a:t>选填“近视”或“远视”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眼镜。</a:t>
            </a:r>
            <a:r>
              <a:rPr lang="zh-CN" altLang="en-US"/>
              <a:t> </a:t>
            </a:r>
            <a:endParaRPr lang="zh-CN" altLang="en-US"/>
          </a:p>
        </p:txBody>
      </p:sp>
      <p:pic>
        <p:nvPicPr>
          <p:cNvPr id="92163" name="Picture 3" descr="20JXWLJ-8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51163" y="2284413"/>
            <a:ext cx="2124075" cy="180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1435100" y="14827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远视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318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4107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结论与应用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r>
              <a:rPr lang="zh-CN" altLang="en-US">
                <a:cs typeface="Times New Roman" panose="02020603050405020304" pitchFamily="18" charset="0"/>
              </a:rPr>
              <a:t>用照相机拍照时，拍完近景再拍远景时，应将相机的镜头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向</a:t>
            </a:r>
            <a:r>
              <a:rPr lang="en-US" altLang="zh-CN">
                <a:cs typeface="Times New Roman" panose="02020603050405020304" pitchFamily="18" charset="0"/>
              </a:rPr>
              <a:t>_______(</a:t>
            </a:r>
            <a:r>
              <a:rPr lang="zh-CN" altLang="en-US">
                <a:cs typeface="Times New Roman" panose="02020603050405020304" pitchFamily="18" charset="0"/>
              </a:rPr>
              <a:t>选填“靠近”或“远离”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景物的方向调一些，才能拍出清晰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的照片。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sp>
        <p:nvSpPr>
          <p:cNvPr id="93187" name="Text Box 3"/>
          <p:cNvSpPr txBox="1">
            <a:spLocks noChangeArrowheads="1"/>
          </p:cNvSpPr>
          <p:nvPr/>
        </p:nvSpPr>
        <p:spPr bwMode="auto">
          <a:xfrm>
            <a:off x="673100" y="10255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远离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93188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2674600" y="12128500"/>
            <a:ext cx="330200" cy="241300"/>
          </a:xfrm>
          <a:prstGeom prst="cube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7890" name="TextBox 1"/>
          <p:cNvSpPr txBox="1">
            <a:spLocks noChangeArrowheads="1"/>
          </p:cNvSpPr>
          <p:nvPr/>
        </p:nvSpPr>
        <p:spPr bwMode="auto">
          <a:xfrm>
            <a:off x="287338" y="198438"/>
            <a:ext cx="838993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/>
              <a:t>         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凸透镜成像规律及其应用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/>
            <a:r>
              <a:rPr lang="en-US" altLang="zh-CN"/>
              <a:t>1</a:t>
            </a:r>
            <a:r>
              <a:rPr lang="zh-CN" altLang="en-US"/>
              <a:t>．凸透镜成像规律</a:t>
            </a:r>
            <a:endParaRPr lang="zh-CN" altLang="en-US"/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6550" y="352425"/>
            <a:ext cx="1143000" cy="39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8296" name="Group 408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287338" y="1323975"/>
          <a:ext cx="8556625" cy="3014346"/>
        </p:xfrm>
        <a:graphic>
          <a:graphicData uri="http://schemas.openxmlformats.org/drawingml/2006/table">
            <a:tbl>
              <a:tblPr/>
              <a:tblGrid>
                <a:gridCol w="1379537"/>
                <a:gridCol w="1381125"/>
                <a:gridCol w="1379538"/>
                <a:gridCol w="1379537"/>
                <a:gridCol w="1381125"/>
                <a:gridCol w="1655763"/>
              </a:tblGrid>
              <a:tr h="608013">
                <a:tc rowSpan="2"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物距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 vert="horz" wrap="square"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0" fontAlgn="base" latin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像的性质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rowSpan="2"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像距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 vert="horz" wrap="square"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应用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倒、正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放、缩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虚、实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</a:tr>
              <a:tr h="608013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&gt;2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①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②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③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④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endParaRPr kumimoji="0" lang="en-US" altLang="zh-CN" sz="20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⑤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_______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013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⑥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⑦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⑧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⑨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______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测焦距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013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&lt;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&lt;2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⑩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MS Gothic" panose="020b0609070205080204" pitchFamily="49" charset="-128"/>
                        </a:rPr>
                        <a:t>⑪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MS Gothic" panose="020b0609070205080204" pitchFamily="49" charset="-128"/>
                        </a:rPr>
                        <a:t>⑫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MS Gothic" panose="020b0609070205080204" pitchFamily="49" charset="-128"/>
                        </a:rPr>
                        <a:t>⑬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______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MS Gothic" panose="020b0609070205080204" pitchFamily="49" charset="-128"/>
                        </a:rPr>
                        <a:t>⑭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_______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290" name="Text Box 402"/>
          <p:cNvSpPr txBox="1">
            <a:spLocks noChangeArrowheads="1"/>
          </p:cNvSpPr>
          <p:nvPr/>
        </p:nvSpPr>
        <p:spPr bwMode="auto">
          <a:xfrm>
            <a:off x="1941513" y="2328863"/>
            <a:ext cx="10858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倒立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291" name="Text Box 403"/>
          <p:cNvSpPr txBox="1">
            <a:spLocks noChangeArrowheads="1"/>
          </p:cNvSpPr>
          <p:nvPr/>
        </p:nvSpPr>
        <p:spPr bwMode="auto">
          <a:xfrm>
            <a:off x="3325813" y="2328863"/>
            <a:ext cx="10858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缩小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292" name="Text Box 404"/>
          <p:cNvSpPr txBox="1">
            <a:spLocks noChangeArrowheads="1"/>
          </p:cNvSpPr>
          <p:nvPr/>
        </p:nvSpPr>
        <p:spPr bwMode="auto">
          <a:xfrm>
            <a:off x="4710113" y="2328863"/>
            <a:ext cx="10858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实像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293" name="Text Box 405"/>
          <p:cNvSpPr txBox="1">
            <a:spLocks noChangeArrowheads="1"/>
          </p:cNvSpPr>
          <p:nvPr/>
        </p:nvSpPr>
        <p:spPr bwMode="auto">
          <a:xfrm>
            <a:off x="6080125" y="2176463"/>
            <a:ext cx="10890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zh-CN" i="1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f</a:t>
            </a:r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＜</a:t>
            </a:r>
            <a:r>
              <a:rPr lang="en-US" altLang="zh-CN" i="1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v</a:t>
            </a:r>
            <a:endParaRPr lang="zh-CN" altLang="en-US" i="1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294" name="Text Box 406"/>
          <p:cNvSpPr txBox="1">
            <a:spLocks noChangeArrowheads="1"/>
          </p:cNvSpPr>
          <p:nvPr/>
        </p:nvSpPr>
        <p:spPr bwMode="auto">
          <a:xfrm>
            <a:off x="5953125" y="2481263"/>
            <a:ext cx="10890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＜</a:t>
            </a:r>
            <a:r>
              <a:rPr lang="en-US" altLang="zh-CN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i="1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f</a:t>
            </a:r>
            <a:endParaRPr lang="zh-CN" altLang="en-US" i="1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295" name="Text Box 407"/>
          <p:cNvSpPr txBox="1">
            <a:spLocks noChangeArrowheads="1"/>
          </p:cNvSpPr>
          <p:nvPr/>
        </p:nvSpPr>
        <p:spPr bwMode="auto">
          <a:xfrm>
            <a:off x="7407275" y="2328863"/>
            <a:ext cx="14859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照相机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297" name="Text Box 409"/>
          <p:cNvSpPr txBox="1">
            <a:spLocks noChangeArrowheads="1"/>
          </p:cNvSpPr>
          <p:nvPr/>
        </p:nvSpPr>
        <p:spPr bwMode="auto">
          <a:xfrm>
            <a:off x="1939925" y="2979738"/>
            <a:ext cx="10858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倒立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298" name="Text Box 410"/>
          <p:cNvSpPr txBox="1">
            <a:spLocks noChangeArrowheads="1"/>
          </p:cNvSpPr>
          <p:nvPr/>
        </p:nvSpPr>
        <p:spPr bwMode="auto">
          <a:xfrm>
            <a:off x="3324225" y="2979738"/>
            <a:ext cx="10858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等大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299" name="Text Box 411"/>
          <p:cNvSpPr txBox="1">
            <a:spLocks noChangeArrowheads="1"/>
          </p:cNvSpPr>
          <p:nvPr/>
        </p:nvSpPr>
        <p:spPr bwMode="auto">
          <a:xfrm>
            <a:off x="4708525" y="2979738"/>
            <a:ext cx="10858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实像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300" name="Text Box 412"/>
          <p:cNvSpPr txBox="1">
            <a:spLocks noChangeArrowheads="1"/>
          </p:cNvSpPr>
          <p:nvPr/>
        </p:nvSpPr>
        <p:spPr bwMode="auto">
          <a:xfrm>
            <a:off x="5978525" y="2979738"/>
            <a:ext cx="12890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zh-CN" i="1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v</a:t>
            </a:r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i="1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f</a:t>
            </a:r>
            <a:endParaRPr lang="zh-CN" altLang="en-US" i="1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301" name="Text Box 413"/>
          <p:cNvSpPr txBox="1">
            <a:spLocks noChangeArrowheads="1"/>
          </p:cNvSpPr>
          <p:nvPr/>
        </p:nvSpPr>
        <p:spPr bwMode="auto">
          <a:xfrm>
            <a:off x="1939925" y="3640138"/>
            <a:ext cx="10858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倒立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302" name="Text Box 414"/>
          <p:cNvSpPr txBox="1">
            <a:spLocks noChangeArrowheads="1"/>
          </p:cNvSpPr>
          <p:nvPr/>
        </p:nvSpPr>
        <p:spPr bwMode="auto">
          <a:xfrm>
            <a:off x="3324225" y="3640138"/>
            <a:ext cx="10858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放大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303" name="Text Box 415"/>
          <p:cNvSpPr txBox="1">
            <a:spLocks noChangeArrowheads="1"/>
          </p:cNvSpPr>
          <p:nvPr/>
        </p:nvSpPr>
        <p:spPr bwMode="auto">
          <a:xfrm>
            <a:off x="4708525" y="3640138"/>
            <a:ext cx="10858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实像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304" name="Text Box 416"/>
          <p:cNvSpPr txBox="1">
            <a:spLocks noChangeArrowheads="1"/>
          </p:cNvSpPr>
          <p:nvPr/>
        </p:nvSpPr>
        <p:spPr bwMode="auto">
          <a:xfrm>
            <a:off x="5978525" y="3640138"/>
            <a:ext cx="12890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zh-CN" i="1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v</a:t>
            </a:r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＞</a:t>
            </a:r>
            <a:r>
              <a:rPr lang="en-US" altLang="zh-CN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i="1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f</a:t>
            </a:r>
            <a:endParaRPr lang="zh-CN" altLang="en-US" i="1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305" name="Text Box 417"/>
          <p:cNvSpPr txBox="1">
            <a:spLocks noChangeArrowheads="1"/>
          </p:cNvSpPr>
          <p:nvPr/>
        </p:nvSpPr>
        <p:spPr bwMode="auto">
          <a:xfrm>
            <a:off x="7404100" y="3640138"/>
            <a:ext cx="14859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投影仪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90" grpId="0"/>
      <p:bldP spid="38291" grpId="0"/>
      <p:bldP spid="38292" grpId="0"/>
      <p:bldP spid="38293" grpId="0"/>
      <p:bldP spid="38294" grpId="0"/>
      <p:bldP spid="38295" grpId="0"/>
      <p:bldP spid="38297" grpId="0"/>
      <p:bldP spid="38298" grpId="0"/>
      <p:bldP spid="38299" grpId="0"/>
      <p:bldP spid="38300" grpId="0"/>
      <p:bldP spid="38301" grpId="0"/>
      <p:bldP spid="38302" grpId="0"/>
      <p:bldP spid="38303" grpId="0"/>
      <p:bldP spid="38304" grpId="0"/>
      <p:bldP spid="3830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99393" name="Group 65"/>
          <p:cNvGraphicFramePr>
            <a:graphicFrameLocks noGrp="1"/>
          </p:cNvGraphicFramePr>
          <p:nvPr/>
        </p:nvGraphicFramePr>
        <p:xfrm>
          <a:off x="287338" y="1023938"/>
          <a:ext cx="8569325" cy="2043748"/>
        </p:xfrm>
        <a:graphic>
          <a:graphicData uri="http://schemas.openxmlformats.org/drawingml/2006/table">
            <a:tbl>
              <a:tblPr/>
              <a:tblGrid>
                <a:gridCol w="1379537"/>
                <a:gridCol w="1381125"/>
                <a:gridCol w="1379538"/>
                <a:gridCol w="1379537"/>
                <a:gridCol w="1381125"/>
                <a:gridCol w="1668463"/>
              </a:tblGrid>
              <a:tr h="608013">
                <a:tc rowSpan="2"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物距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 vert="horz" wrap="square"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0" fontAlgn="base" latin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像的性质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rowSpan="2"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像距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 vert="horz" wrap="square"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应用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倒、正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放、缩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虚、实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</a:tr>
              <a:tr h="303213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不成像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just" defTabSz="514350" rtl="0" eaLnBrk="0" fontAlgn="base" latin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just" defTabSz="514350" rtl="0" eaLnBrk="0" fontAlgn="base" latin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</a:tr>
              <a:tr h="61277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&lt;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MS Gothic" panose="020b0609070205080204" pitchFamily="49" charset="-128"/>
                        </a:rPr>
                        <a:t>⑮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MS Gothic" panose="020b0609070205080204" pitchFamily="49" charset="-128"/>
                        </a:rPr>
                        <a:t>⑯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MS Gothic" panose="020b0609070205080204" pitchFamily="49" charset="-128"/>
                        </a:rPr>
                        <a:t>⑰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物像同侧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MS Gothic" panose="020b0609070205080204" pitchFamily="49" charset="-128"/>
                        </a:rPr>
                        <a:t>⑱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_______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9390" name="Text Box 62"/>
          <p:cNvSpPr txBox="1">
            <a:spLocks noChangeArrowheads="1"/>
          </p:cNvSpPr>
          <p:nvPr/>
        </p:nvSpPr>
        <p:spPr bwMode="auto">
          <a:xfrm>
            <a:off x="1863725" y="2359025"/>
            <a:ext cx="12477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正立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9391" name="Text Box 63"/>
          <p:cNvSpPr txBox="1">
            <a:spLocks noChangeArrowheads="1"/>
          </p:cNvSpPr>
          <p:nvPr/>
        </p:nvSpPr>
        <p:spPr bwMode="auto">
          <a:xfrm>
            <a:off x="2614613" y="2382838"/>
            <a:ext cx="24669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放大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9392" name="Text Box 64"/>
          <p:cNvSpPr txBox="1">
            <a:spLocks noChangeArrowheads="1"/>
          </p:cNvSpPr>
          <p:nvPr/>
        </p:nvSpPr>
        <p:spPr bwMode="auto">
          <a:xfrm>
            <a:off x="4619625" y="2359025"/>
            <a:ext cx="12477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虚像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9394" name="Text Box 66"/>
          <p:cNvSpPr txBox="1">
            <a:spLocks noChangeArrowheads="1"/>
          </p:cNvSpPr>
          <p:nvPr/>
        </p:nvSpPr>
        <p:spPr bwMode="auto">
          <a:xfrm>
            <a:off x="7292975" y="2359025"/>
            <a:ext cx="17081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放大镜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90" grpId="0"/>
      <p:bldP spid="99391" grpId="0"/>
      <p:bldP spid="99392" grpId="0"/>
      <p:bldP spid="9939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8914" name="TextBox 1"/>
          <p:cNvSpPr txBox="1">
            <a:spLocks noChangeArrowheads="1"/>
          </p:cNvSpPr>
          <p:nvPr/>
        </p:nvSpPr>
        <p:spPr bwMode="auto">
          <a:xfrm>
            <a:off x="358775" y="1165225"/>
            <a:ext cx="83899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凸透镜成像规律记忆口诀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　　一焦分虚实，二焦分大小；实像异侧倒，物远像近像变小；虚像同侧立，物远像变大；像大像距大，像小像距小。</a:t>
            </a:r>
            <a:endParaRPr lang="zh-CN" altLang="en-US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　　注意：成实像时，若物、屏互换位置，则根据光路的</a:t>
            </a:r>
            <a:r>
              <a:rPr lang="zh-CN" altLang="en-US">
                <a:ea typeface="楷体_GB2312" panose="02010609030101010101" pitchFamily="49" charset="-122"/>
              </a:rPr>
              <a:t>“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可逆性</a:t>
            </a:r>
            <a:r>
              <a:rPr lang="zh-CN" altLang="en-US">
                <a:ea typeface="楷体_GB2312" panose="02010609030101010101" pitchFamily="49" charset="-122"/>
              </a:rPr>
              <a:t>”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可知成像大小将互换。</a:t>
            </a:r>
            <a:endParaRPr lang="zh-CN" altLang="en-US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993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797925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2</a:t>
            </a:r>
            <a:r>
              <a:rPr lang="zh-CN" altLang="en-US">
                <a:cs typeface="Times New Roman" panose="02020603050405020304" pitchFamily="18" charset="0"/>
              </a:rPr>
              <a:t>．生活中的透镜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照相机：镜头是由一组透镜组成的，相当于一个①</a:t>
            </a:r>
            <a:r>
              <a:rPr lang="en-US" altLang="zh-CN">
                <a:cs typeface="Times New Roman" panose="02020603050405020304" pitchFamily="18" charset="0"/>
              </a:rPr>
              <a:t>_________</a:t>
            </a:r>
            <a:r>
              <a:rPr lang="zh-CN" altLang="en-US">
                <a:cs typeface="Times New Roman" panose="02020603050405020304" pitchFamily="18" charset="0"/>
              </a:rPr>
              <a:t>。来自物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体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zh-CN" altLang="en-US">
                <a:cs typeface="Times New Roman" panose="02020603050405020304" pitchFamily="18" charset="0"/>
              </a:rPr>
              <a:t>离照相机镜头比较远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的光经过照相机镜头成②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、③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的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④</a:t>
            </a:r>
            <a:r>
              <a:rPr lang="en-US" altLang="zh-CN">
                <a:cs typeface="Times New Roman" panose="02020603050405020304" pitchFamily="18" charset="0"/>
              </a:rPr>
              <a:t>_____</a:t>
            </a:r>
            <a:r>
              <a:rPr lang="zh-CN" altLang="en-US">
                <a:cs typeface="Times New Roman" panose="02020603050405020304" pitchFamily="18" charset="0"/>
              </a:rPr>
              <a:t>像。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投影仪：投影片离投影仪镜头比较近。镜头相当于⑤</a:t>
            </a:r>
            <a:r>
              <a:rPr lang="en-US" altLang="zh-CN">
                <a:cs typeface="Times New Roman" panose="02020603050405020304" pitchFamily="18" charset="0"/>
              </a:rPr>
              <a:t>_________</a:t>
            </a:r>
            <a:r>
              <a:rPr lang="zh-CN" altLang="en-US">
                <a:cs typeface="Times New Roman" panose="02020603050405020304" pitchFamily="18" charset="0"/>
              </a:rPr>
              <a:t>。来自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投影片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zh-CN" altLang="en-US">
                <a:cs typeface="Times New Roman" panose="02020603050405020304" pitchFamily="18" charset="0"/>
              </a:rPr>
              <a:t>物体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的光，通过凸透镜后成⑥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、⑦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的⑧</a:t>
            </a:r>
            <a:r>
              <a:rPr lang="en-US" altLang="zh-CN">
                <a:cs typeface="Times New Roman" panose="02020603050405020304" pitchFamily="18" charset="0"/>
              </a:rPr>
              <a:t>_____</a:t>
            </a:r>
            <a:r>
              <a:rPr lang="zh-CN" altLang="en-US">
                <a:cs typeface="Times New Roman" panose="02020603050405020304" pitchFamily="18" charset="0"/>
              </a:rPr>
              <a:t>像。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6426200" y="1025525"/>
            <a:ext cx="12080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凸透镜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6032500" y="14827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倒立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7442200" y="14827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缩小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674688" y="193992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实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6680200" y="2397125"/>
            <a:ext cx="12080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凸透镜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4762500" y="28543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放大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6172200" y="28543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倒立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7583488" y="285432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实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/>
      <p:bldP spid="39940" grpId="0"/>
      <p:bldP spid="39941" grpId="0"/>
      <p:bldP spid="39942" grpId="0"/>
      <p:bldP spid="39943" grpId="0"/>
      <p:bldP spid="39944" grpId="0"/>
      <p:bldP spid="39945" grpId="0"/>
      <p:bldP spid="399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6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4107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(3)</a:t>
            </a:r>
            <a:r>
              <a:rPr lang="zh-CN" altLang="en-US">
                <a:cs typeface="Times New Roman" panose="02020603050405020304" pitchFamily="18" charset="0"/>
              </a:rPr>
              <a:t>放大镜：生活中常用的放大镜也是一个⑨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。把放大镜放在物体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和眼睛之间，适当调整距离，就能看到⑩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、</a:t>
            </a:r>
            <a:r>
              <a:rPr lang="zh-CN" altLang="en-US"/>
              <a:t>⑪</a:t>
            </a:r>
            <a:r>
              <a:rPr lang="zh-CN" altLang="en-US">
                <a:cs typeface="Times New Roman" panose="02020603050405020304" pitchFamily="18" charset="0"/>
              </a:rPr>
              <a:t> </a:t>
            </a:r>
            <a:r>
              <a:rPr lang="en-US" altLang="zh-CN">
                <a:cs typeface="Times New Roman" panose="02020603050405020304" pitchFamily="18" charset="0"/>
              </a:rPr>
              <a:t>_____</a:t>
            </a:r>
            <a:r>
              <a:rPr lang="zh-CN" altLang="en-US">
                <a:cs typeface="Times New Roman" panose="02020603050405020304" pitchFamily="18" charset="0"/>
              </a:rPr>
              <a:t>的</a:t>
            </a:r>
            <a:r>
              <a:rPr lang="zh-CN" altLang="en-US"/>
              <a:t>⑫</a:t>
            </a:r>
            <a:r>
              <a:rPr lang="en-US" altLang="zh-CN">
                <a:cs typeface="Times New Roman" panose="02020603050405020304" pitchFamily="18" charset="0"/>
              </a:rPr>
              <a:t>_____</a:t>
            </a:r>
            <a:r>
              <a:rPr lang="zh-CN" altLang="en-US">
                <a:cs typeface="Times New Roman" panose="02020603050405020304" pitchFamily="18" charset="0"/>
              </a:rPr>
              <a:t>像。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(4)</a:t>
            </a:r>
            <a:r>
              <a:rPr lang="zh-CN" altLang="en-US">
                <a:cs typeface="Times New Roman" panose="02020603050405020304" pitchFamily="18" charset="0"/>
              </a:rPr>
              <a:t>其他：“猫眼”利用凹透镜对光有发散作用，可以增大视野；装满水的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饮料瓶相当于凸透镜，对光有会聚作用，将其弃于森林中可能引起火灾。</a:t>
            </a:r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5399088" y="568325"/>
            <a:ext cx="950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凸透镜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5016500" y="10255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放大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6554788" y="1025525"/>
            <a:ext cx="6953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正立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7710488" y="102552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虚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/>
      <p:bldP spid="40964" grpId="0"/>
      <p:bldP spid="40965" grpId="0"/>
      <p:bldP spid="40966" grpId="0"/>
    </p:bldLst>
  </p:timing>
</p:sld>
</file>

<file path=ppt/tags/tag1.xml><?xml version="1.0" encoding="utf-8"?>
<p:tagLst xmlns:p="http://schemas.openxmlformats.org/presentationml/2006/main">
  <p:tag name="KSO_WM_UNIT_TABLE_BEAUTIFY" val="{448b91ff-8f64-4aa1-9e38-d4d1fbfd666c}"/>
</p:tagLst>
</file>

<file path=ppt/tags/tag2.xml><?xml version="1.0" encoding="utf-8"?>
<p:tagLst xmlns:p="http://schemas.openxmlformats.org/presentationml/2006/main">
  <p:tag name="KSO_WM_UNIT_TABLE_BEAUTIFY" val="{8bfe3ab7-99d2-4b74-bfcd-ace89dd6af3e}"/>
</p:tagLst>
</file>

<file path=ppt/tags/tag3.xml><?xml version="1.0" encoding="utf-8"?>
<p:tagLst xmlns:p="http://schemas.openxmlformats.org/presentationml/2006/main">
  <p:tag name="KSO_WM_UNIT_TABLE_BEAUTIFY" val="{e21b0eb0-fdb6-4d1f-922e-af446d3ef890}"/>
</p:tagLst>
</file>

<file path=ppt/tags/tag4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r="http://schemas.openxmlformats.org/officeDocument/2006/relationships" xmlns:a="http://schemas.openxmlformats.org/drawingml/2006/main" name="3_A000120140530A99PPBG">
  <a:themeElements>
    <a:clrScheme name="3_A000120140530A99PPBG 1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E74E3E"/>
      </a:accent1>
      <a:accent2>
        <a:srgbClr val="E0642C"/>
      </a:accent2>
      <a:accent3>
        <a:srgbClr val="FFFFFF"/>
      </a:accent3>
      <a:accent4>
        <a:srgbClr val="505050"/>
      </a:accent4>
      <a:accent5>
        <a:srgbClr val="F1B2AF"/>
      </a:accent5>
      <a:accent6>
        <a:srgbClr val="CB5A27"/>
      </a:accent6>
      <a:hlink>
        <a:srgbClr val="00B0F0"/>
      </a:hlink>
      <a:folHlink>
        <a:srgbClr val="7F7F7F"/>
      </a:folHlink>
    </a:clrScheme>
    <a:fontScheme name="3_A000120140530A99PPBG">
      <a:majorFont>
        <a:latin typeface="华文中宋"/>
        <a:ea typeface="华文中宋"/>
        <a:cs typeface="Arial"/>
      </a:majorFont>
      <a:minorFont>
        <a:latin typeface="幼圆"/>
        <a:ea typeface="幼圆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3_A000120140530A99PPBG 1">
        <a:dk1>
          <a:srgbClr val="5F5F5F"/>
        </a:dk1>
        <a:lt1>
          <a:srgbClr val="FFFFFF"/>
        </a:lt1>
        <a:dk2>
          <a:srgbClr val="5F5F5F"/>
        </a:dk2>
        <a:lt2>
          <a:srgbClr val="FFFFFF"/>
        </a:lt2>
        <a:accent1>
          <a:srgbClr val="E74E3E"/>
        </a:accent1>
        <a:accent2>
          <a:srgbClr val="E0642C"/>
        </a:accent2>
        <a:accent3>
          <a:srgbClr val="FFFFFF"/>
        </a:accent3>
        <a:accent4>
          <a:srgbClr val="505050"/>
        </a:accent4>
        <a:accent5>
          <a:srgbClr val="F1B2AF"/>
        </a:accent5>
        <a:accent6>
          <a:srgbClr val="CB5A27"/>
        </a:accent6>
        <a:hlink>
          <a:srgbClr val="00B0F0"/>
        </a:hlink>
        <a:folHlink>
          <a:srgbClr val="7F7F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resentationFormat>On-screen Show (16:9)</PresentationFormat>
  <Paragraphs>209</Paragraphs>
  <Slides>45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9" baseType="lpstr">
      <vt:lpstr>Arial</vt:lpstr>
      <vt:lpstr>华文中宋</vt:lpstr>
      <vt:lpstr>幼圆</vt:lpstr>
      <vt:lpstr>Wingdings</vt:lpstr>
      <vt:lpstr>Times New Roman</vt:lpstr>
      <vt:lpstr>Calibri Light</vt:lpstr>
      <vt:lpstr>Calibri</vt:lpstr>
      <vt:lpstr>宋体</vt:lpstr>
      <vt:lpstr>黑体</vt:lpstr>
      <vt:lpstr>经典繁仿黑</vt:lpstr>
      <vt:lpstr>楷体_GB2312</vt:lpstr>
      <vt:lpstr>等线</vt:lpstr>
      <vt:lpstr>MS Gothic</vt:lpstr>
      <vt:lpstr>3_A000120140530A99PPBG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2020-12-30T13:09:38Z</cp:lastPrinted>
  <dcterms:created xsi:type="dcterms:W3CDTF">2020-12-30T13:09:38Z</dcterms:created>
  <dcterms:modified xsi:type="dcterms:W3CDTF">2020-12-30T05:09:40Z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