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slide" Target="slide3.xml"/><Relationship Id="rId1" Type="http://schemas.openxmlformats.org/officeDocument/2006/relationships/image" Target="../media/image4.tif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slide" Target="slide3.xml"/><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slide" Target="slide3.xml"/><Relationship Id="rId1" Type="http://schemas.openxmlformats.org/officeDocument/2006/relationships/image" Target="../media/image4.tiff"/></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slide" Target="slide3.xml"/><Relationship Id="rId1" Type="http://schemas.openxmlformats.org/officeDocument/2006/relationships/image" Target="../media/image4.tif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slide" Target="slide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slide" Target="slide3.xml"/><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9" Type="http://schemas.openxmlformats.org/officeDocument/2006/relationships/slide" Target="slide23.xml"/><Relationship Id="rId8" Type="http://schemas.openxmlformats.org/officeDocument/2006/relationships/slide" Target="slide87.xml"/><Relationship Id="rId7" Type="http://schemas.openxmlformats.org/officeDocument/2006/relationships/tags" Target="../tags/tag4.xml"/><Relationship Id="rId6" Type="http://schemas.openxmlformats.org/officeDocument/2006/relationships/slide" Target="slide66.xml"/><Relationship Id="rId5" Type="http://schemas.openxmlformats.org/officeDocument/2006/relationships/tags" Target="../tags/tag3.xml"/><Relationship Id="rId4" Type="http://schemas.openxmlformats.org/officeDocument/2006/relationships/slide" Target="slide35.xml"/><Relationship Id="rId3" Type="http://schemas.openxmlformats.org/officeDocument/2006/relationships/image" Target="../media/image1.png"/><Relationship Id="rId2" Type="http://schemas.openxmlformats.org/officeDocument/2006/relationships/tags" Target="../tags/tag2.xml"/><Relationship Id="rId12" Type="http://schemas.openxmlformats.org/officeDocument/2006/relationships/slideLayout" Target="../slideLayouts/slideLayout7.xml"/><Relationship Id="rId11" Type="http://schemas.openxmlformats.org/officeDocument/2006/relationships/tags" Target="../tags/tag5.xml"/><Relationship Id="rId10" Type="http://schemas.openxmlformats.org/officeDocument/2006/relationships/slide" Target="slide75.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NULL" TargetMode="Externa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2.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4.tif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3.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slide" Target="slide10.xml"/><Relationship Id="rId4" Type="http://schemas.openxmlformats.org/officeDocument/2006/relationships/slide" Target="slide4.xml"/><Relationship Id="rId3" Type="http://schemas.openxmlformats.org/officeDocument/2006/relationships/slide" Target="slide7.xml"/><Relationship Id="rId2" Type="http://schemas.openxmlformats.org/officeDocument/2006/relationships/slide" Target="slide18.xml"/><Relationship Id="rId1" Type="http://schemas.openxmlformats.org/officeDocument/2006/relationships/slide" Target="slide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6.tiff"/><Relationship Id="rId1" Type="http://schemas.openxmlformats.org/officeDocument/2006/relationships/image" Target="../media/image5.tif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tif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6.tif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4.tiff"/></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6.tiff"/></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4.tiff"/></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tiff"/></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tiff"/><Relationship Id="rId1" Type="http://schemas.openxmlformats.org/officeDocument/2006/relationships/image" Target="../media/image6.tiff"/></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4.tiff"/></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2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NULL" TargetMode="External"/><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33.png"/><Relationship Id="rId1" Type="http://schemas.openxmlformats.org/officeDocument/2006/relationships/image" Target="../media/image32.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4.tiff"/></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37.png"/><Relationship Id="rId1" Type="http://schemas.openxmlformats.org/officeDocument/2006/relationships/image" Target="../media/image36.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6.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tiff"/><Relationship Id="rId1" Type="http://schemas.openxmlformats.org/officeDocument/2006/relationships/image" Target="../media/image2.tif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slide" Target="slide3.xml"/><Relationship Id="rId1" Type="http://schemas.openxmlformats.org/officeDocument/2006/relationships/image" Target="../media/image1.tiff"/></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tif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10.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image" Target="../media/image3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45.png"/><Relationship Id="rId1" Type="http://schemas.openxmlformats.org/officeDocument/2006/relationships/image" Target="../media/image4.tif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tif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slide" Target="slide3.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3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468880" y="2501900"/>
            <a:ext cx="7176135" cy="124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7</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力  运动和力</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55345" y="913130"/>
            <a:ext cx="4140200" cy="521970"/>
            <a:chOff x="894" y="3246"/>
            <a:chExt cx="6520" cy="822"/>
          </a:xfrm>
        </p:grpSpPr>
        <p:sp>
          <p:nvSpPr>
            <p:cNvPr id="20481" name="文本框 4"/>
            <p:cNvSpPr txBox="1"/>
            <p:nvPr/>
          </p:nvSpPr>
          <p:spPr>
            <a:xfrm>
              <a:off x="3894" y="3246"/>
              <a:ext cx="3520"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重力</a:t>
              </a:r>
              <a:r>
                <a:rPr sz="2400" dirty="0">
                  <a:latin typeface="Times New Roman" panose="02020603050405020304" pitchFamily="18" charset="0"/>
                  <a:cs typeface="Times New Roman" panose="02020603050405020304" pitchFamily="18" charset="0"/>
                </a:rPr>
                <a:t>(6年5考)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783590" y="1402080"/>
            <a:ext cx="10526395" cy="4439920"/>
            <a:chOff x="1346" y="2886"/>
            <a:chExt cx="16577" cy="6992"/>
          </a:xfrm>
        </p:grpSpPr>
        <p:sp>
          <p:nvSpPr>
            <p:cNvPr id="8" name="文本框 7"/>
            <p:cNvSpPr txBox="1"/>
            <p:nvPr/>
          </p:nvSpPr>
          <p:spPr>
            <a:xfrm>
              <a:off x="1346" y="2886"/>
              <a:ext cx="16577" cy="4506"/>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定义：</a:t>
              </a:r>
              <a:r>
                <a:rPr lang="zh-CN" sz="2400">
                  <a:ea typeface="宋体" panose="02010600030101010101" pitchFamily="2" charset="-122"/>
                </a:rPr>
                <a:t>由于地球的吸引而使物体受到的力，通常用字母</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表示．重力的施力物体是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重力的三要素</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重力的大小：</a:t>
              </a:r>
              <a:r>
                <a:rPr lang="zh-CN" sz="2400">
                  <a:ea typeface="宋体" panose="02010600030101010101" pitchFamily="2" charset="-122"/>
                </a:rPr>
                <a:t>物体所受的重力跟它的质量成</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比．</a:t>
              </a:r>
              <a:r>
                <a:rPr lang="zh-CN" sz="2400">
                  <a:ea typeface="黑体" panose="02010609060101010101" pitchFamily="49" charset="-122"/>
                </a:rPr>
                <a:t>公式：</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5</a:t>
              </a:r>
              <a:r>
                <a:rPr lang="zh-CN" sz="2400">
                  <a:cs typeface="仿宋_GB2312" charset="0"/>
                </a:rPr>
                <a:t>考</a:t>
              </a:r>
              <a:r>
                <a:rPr lang="en-US" sz="2400">
                  <a:latin typeface="Times New Roman" panose="02020603050405020304" pitchFamily="18" charset="0"/>
                  <a:cs typeface="仿宋_GB2312" charset="0"/>
                </a:rPr>
                <a:t>)</a:t>
              </a:r>
              <a:endParaRPr lang="zh-CN" altLang="en-US" sz="2400"/>
            </a:p>
          </p:txBody>
        </p:sp>
        <p:sp>
          <p:nvSpPr>
            <p:cNvPr id="9" name="文本框 8"/>
            <p:cNvSpPr txBox="1"/>
            <p:nvPr/>
          </p:nvSpPr>
          <p:spPr>
            <a:xfrm>
              <a:off x="1649" y="8135"/>
              <a:ext cx="2652" cy="725"/>
            </a:xfrm>
            <a:prstGeom prst="rect">
              <a:avLst/>
            </a:prstGeom>
            <a:noFill/>
            <a:ln w="9525">
              <a:noFill/>
            </a:ln>
          </p:spPr>
          <p:txBody>
            <a:bodyPr wrap="square">
              <a:spAutoFit/>
            </a:bodyPr>
            <a:p>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a:t>
              </a:r>
              <a:endParaRPr lang="zh-CN" altLang="en-US" sz="2400"/>
            </a:p>
          </p:txBody>
        </p:sp>
        <p:sp>
          <p:nvSpPr>
            <p:cNvPr id="10" name="左大括号 9"/>
            <p:cNvSpPr/>
            <p:nvPr/>
          </p:nvSpPr>
          <p:spPr>
            <a:xfrm>
              <a:off x="3796" y="7628"/>
              <a:ext cx="381" cy="2111"/>
            </a:xfrm>
            <a:prstGeom prst="leftBrace">
              <a:avLst/>
            </a:prstGeom>
            <a:ln w="2540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sp>
          <p:nvSpPr>
            <p:cNvPr id="11" name="文本框 10"/>
            <p:cNvSpPr txBox="1"/>
            <p:nvPr/>
          </p:nvSpPr>
          <p:spPr>
            <a:xfrm>
              <a:off x="4301" y="7117"/>
              <a:ext cx="5548" cy="2761"/>
            </a:xfrm>
            <a:prstGeom prst="rect">
              <a:avLst/>
            </a:prstGeom>
            <a:noFill/>
          </p:spPr>
          <p:txBody>
            <a:bodyPr wrap="square" rtlCol="0">
              <a:spAutoFit/>
            </a:bodyPr>
            <a:p>
              <a:pPr>
                <a:lnSpc>
                  <a:spcPct val="150000"/>
                </a:lnSpc>
              </a:pPr>
              <a:r>
                <a:rPr lang="en-US" altLang="zh-CN" sz="2400" i="1">
                  <a:latin typeface="Times New Roman" panose="02020603050405020304" pitchFamily="18" charset="0"/>
                  <a:cs typeface="Times New Roman" panose="02020603050405020304" pitchFamily="18" charset="0"/>
                </a:rPr>
                <a:t>G</a:t>
              </a:r>
              <a:r>
                <a:rPr lang="zh-CN" altLang="en-US" sz="2400">
                  <a:latin typeface="Times New Roman" panose="02020603050405020304" pitchFamily="18" charset="0"/>
                  <a:cs typeface="Times New Roman" panose="02020603050405020304" pitchFamily="18" charset="0"/>
                </a:rPr>
                <a:t>表示重力，单位为</a:t>
              </a:r>
              <a:r>
                <a:rPr lang="en-US" altLang="zh-CN" sz="2400">
                  <a:latin typeface="Times New Roman" panose="02020603050405020304" pitchFamily="18" charset="0"/>
                  <a:cs typeface="Times New Roman" panose="02020603050405020304" pitchFamily="18" charset="0"/>
                </a:rPr>
                <a:t>N</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i="1">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表示质量，单位为</a:t>
              </a:r>
              <a:r>
                <a:rPr lang="en-US" altLang="zh-CN" sz="2400">
                  <a:latin typeface="Times New Roman" panose="02020603050405020304" pitchFamily="18" charset="0"/>
                  <a:cs typeface="Times New Roman" panose="02020603050405020304" pitchFamily="18" charset="0"/>
                </a:rPr>
                <a:t>kg</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i="1">
                  <a:latin typeface="Times New Roman" panose="02020603050405020304" pitchFamily="18" charset="0"/>
                  <a:cs typeface="Times New Roman" panose="02020603050405020304" pitchFamily="18" charset="0"/>
                </a:rPr>
                <a:t>g</a:t>
              </a:r>
              <a:r>
                <a:rPr lang="zh-CN" altLang="en-US" sz="2400">
                  <a:latin typeface="Times New Roman" panose="02020603050405020304" pitchFamily="18" charset="0"/>
                  <a:cs typeface="Times New Roman" panose="02020603050405020304" pitchFamily="18" charset="0"/>
                </a:rPr>
                <a:t>为定值，单位为</a:t>
              </a:r>
              <a:r>
                <a:rPr lang="en-US" altLang="zh-CN" sz="2400">
                  <a:latin typeface="Times New Roman" panose="02020603050405020304" pitchFamily="18" charset="0"/>
                  <a:cs typeface="Times New Roman" panose="02020603050405020304" pitchFamily="18" charset="0"/>
                </a:rPr>
                <a:t>N</a:t>
              </a:r>
              <a:r>
                <a:rPr lang="en-US" altLang="zh-CN" sz="2400">
                  <a:latin typeface="Times New Roman" panose="02020603050405020304" pitchFamily="18" charset="0"/>
                  <a:cs typeface="Times New Roman" panose="02020603050405020304" pitchFamily="18" charset="0"/>
                </a:rPr>
                <a:t>/kg</a:t>
              </a:r>
              <a:endParaRPr lang="en-US" altLang="zh-CN" sz="2400">
                <a:latin typeface="Times New Roman" panose="02020603050405020304" pitchFamily="18" charset="0"/>
                <a:cs typeface="Times New Roman" panose="02020603050405020304" pitchFamily="18" charset="0"/>
              </a:endParaRPr>
            </a:p>
          </p:txBody>
        </p:sp>
      </p:grpSp>
      <p:grpSp>
        <p:nvGrpSpPr>
          <p:cNvPr id="30" name="组合 29"/>
          <p:cNvGrpSpPr/>
          <p:nvPr/>
        </p:nvGrpSpPr>
        <p:grpSpPr>
          <a:xfrm>
            <a:off x="9399270" y="327723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3" name="矩形 12"/>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4" name="圆角矩形 13"/>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5" name="流程图: 终止 14"/>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6" name="椭圆 15"/>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7" name="流程图: 摘录 16"/>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9" name="文本框 18"/>
          <p:cNvSpPr txBox="1"/>
          <p:nvPr/>
        </p:nvSpPr>
        <p:spPr>
          <a:xfrm>
            <a:off x="894715" y="5913755"/>
            <a:ext cx="8901430" cy="460375"/>
          </a:xfrm>
          <a:prstGeom prst="rect">
            <a:avLst/>
          </a:prstGeom>
          <a:noFill/>
          <a:ln w="9525">
            <a:noFill/>
          </a:ln>
        </p:spPr>
        <p:txBody>
          <a:bodyPr wrap="square">
            <a:spAutoFit/>
          </a:bodyPr>
          <a:p>
            <a:r>
              <a:rPr lang="zh-CN" sz="2400">
                <a:ea typeface="黑体" panose="02010609060101010101" pitchFamily="49" charset="-122"/>
              </a:rPr>
              <a:t>注：</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________N/kg</a:t>
            </a:r>
            <a:r>
              <a:rPr lang="zh-CN" sz="2400">
                <a:ea typeface="宋体" panose="02010600030101010101" pitchFamily="2" charset="-122"/>
              </a:rPr>
              <a:t>，</a:t>
            </a:r>
            <a:r>
              <a:rPr lang="zh-CN" sz="2400">
                <a:cs typeface="楷体_GB2312" charset="0"/>
              </a:rPr>
              <a:t>在粗略计算时，</a:t>
            </a:r>
            <a:r>
              <a:rPr lang="en-US" sz="2400" i="1">
                <a:latin typeface="Times New Roman" panose="02020603050405020304" pitchFamily="18" charset="0"/>
                <a:cs typeface="楷体_GB2312" charset="0"/>
              </a:rPr>
              <a:t>g</a:t>
            </a:r>
            <a:r>
              <a:rPr lang="zh-CN" sz="2400">
                <a:cs typeface="楷体_GB2312" charset="0"/>
              </a:rPr>
              <a:t>可以取</a:t>
            </a:r>
            <a:r>
              <a:rPr lang="en-US" sz="2400">
                <a:latin typeface="Times New Roman" panose="02020603050405020304" pitchFamily="18" charset="0"/>
                <a:cs typeface="楷体_GB2312" charset="0"/>
              </a:rPr>
              <a:t>10 N/kg.</a:t>
            </a:r>
            <a:endParaRPr lang="zh-CN" altLang="en-US" sz="2400"/>
          </a:p>
        </p:txBody>
      </p:sp>
      <p:sp>
        <p:nvSpPr>
          <p:cNvPr id="100" name="文本框 99"/>
          <p:cNvSpPr txBox="1"/>
          <p:nvPr/>
        </p:nvSpPr>
        <p:spPr>
          <a:xfrm>
            <a:off x="1920240" y="2040890"/>
            <a:ext cx="923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地球</a:t>
            </a:r>
            <a:endParaRPr lang="zh-CN" altLang="en-US"/>
          </a:p>
        </p:txBody>
      </p:sp>
      <p:sp>
        <p:nvSpPr>
          <p:cNvPr id="2" name="文本框 1"/>
          <p:cNvSpPr txBox="1"/>
          <p:nvPr/>
        </p:nvSpPr>
        <p:spPr>
          <a:xfrm>
            <a:off x="7071360" y="3121025"/>
            <a:ext cx="5626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a:t>
            </a:r>
            <a:endParaRPr lang="zh-CN" altLang="en-US"/>
          </a:p>
        </p:txBody>
      </p:sp>
      <p:sp>
        <p:nvSpPr>
          <p:cNvPr id="3" name="文本框 2"/>
          <p:cNvSpPr txBox="1"/>
          <p:nvPr/>
        </p:nvSpPr>
        <p:spPr>
          <a:xfrm>
            <a:off x="1617345" y="4668520"/>
            <a:ext cx="69850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mg</a:t>
            </a:r>
            <a:endParaRPr lang="zh-CN" altLang="en-US"/>
          </a:p>
        </p:txBody>
      </p:sp>
      <p:sp>
        <p:nvSpPr>
          <p:cNvPr id="4" name="文本框 3"/>
          <p:cNvSpPr txBox="1"/>
          <p:nvPr/>
        </p:nvSpPr>
        <p:spPr>
          <a:xfrm>
            <a:off x="2251710" y="5842000"/>
            <a:ext cx="6692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9.8</a:t>
            </a:r>
            <a:endParaRPr lang="zh-CN" altLang="en-US"/>
          </a:p>
        </p:txBody>
      </p:sp>
      <p:sp>
        <p:nvSpPr>
          <p:cNvPr id="43" name="流程图: 终止 42">
            <a:hlinkClick r:id="rId2" action="ppaction://hlinksldjump"/>
          </p:cNvPr>
          <p:cNvSpPr/>
          <p:nvPr/>
        </p:nvSpPr>
        <p:spPr>
          <a:xfrm>
            <a:off x="9311005" y="54114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3115" y="1966595"/>
            <a:ext cx="1034605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重力的方向：</a:t>
            </a:r>
            <a:r>
              <a:rPr lang="zh-CN" sz="2400">
                <a:ea typeface="宋体" panose="02010600030101010101" pitchFamily="2" charset="-122"/>
              </a:rPr>
              <a:t>始终</a:t>
            </a:r>
            <a:r>
              <a:rPr lang="en-US" sz="2400">
                <a:latin typeface="Times New Roman" panose="02020603050405020304" pitchFamily="18" charset="0"/>
                <a:ea typeface="宋体" panose="02010600030101010101" pitchFamily="2" charset="-122"/>
              </a:rPr>
              <a:t>____________. </a:t>
            </a:r>
            <a:r>
              <a:rPr lang="zh-CN" sz="2400">
                <a:ea typeface="黑体" panose="02010609060101010101" pitchFamily="49" charset="-122"/>
              </a:rPr>
              <a:t>应用：</a:t>
            </a:r>
            <a:r>
              <a:rPr lang="zh-CN" sz="2400">
                <a:ea typeface="宋体" panose="02010600030101010101" pitchFamily="2" charset="-122"/>
              </a:rPr>
              <a:t>建筑工人在砌墙时利用铅垂线确定墙壁是否竖直，利用悬挂细线的方法检查壁画是否挂正等．</a:t>
            </a:r>
            <a:r>
              <a:rPr lang="en-US" sz="2400">
                <a:latin typeface="Times New Roman" panose="02020603050405020304" pitchFamily="18" charset="0"/>
                <a:ea typeface="黑体" panose="02010609060101010101" pitchFamily="49" charset="-122"/>
              </a:rPr>
              <a:t>(3)</a:t>
            </a:r>
            <a:r>
              <a:rPr lang="zh-CN" sz="2400">
                <a:ea typeface="黑体" panose="02010609060101010101" pitchFamily="49" charset="-122"/>
              </a:rPr>
              <a:t>作用点：</a:t>
            </a:r>
            <a:r>
              <a:rPr lang="zh-CN" sz="2400">
                <a:ea typeface="宋体" panose="02010600030101010101" pitchFamily="2" charset="-122"/>
              </a:rPr>
              <a:t>重力作用在物体上的作用点叫做</a:t>
            </a:r>
            <a:r>
              <a:rPr lang="zh-CN" sz="2400">
                <a:latin typeface="Times New Roman" panose="02020603050405020304" pitchFamily="18" charset="0"/>
                <a:ea typeface="宋体" panose="02010600030101010101" pitchFamily="2" charset="-122"/>
              </a:rPr>
              <a:t>重心．</a:t>
            </a:r>
            <a:r>
              <a:rPr lang="zh-CN" sz="2400">
                <a:ea typeface="宋体" panose="02010600030101010101" pitchFamily="2" charset="-122"/>
              </a:rPr>
              <a:t>形状规则、质量分布均匀的物体，重心在它的</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．重心越低，物体稳定性越好．</a:t>
            </a:r>
            <a:endParaRPr lang="zh-CN" altLang="en-US" sz="2400"/>
          </a:p>
        </p:txBody>
      </p:sp>
      <p:sp>
        <p:nvSpPr>
          <p:cNvPr id="100" name="文本框 99"/>
          <p:cNvSpPr txBox="1"/>
          <p:nvPr/>
        </p:nvSpPr>
        <p:spPr>
          <a:xfrm>
            <a:off x="3818890" y="2059940"/>
            <a:ext cx="14966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竖直向下</a:t>
            </a:r>
            <a:endParaRPr lang="zh-CN" altLang="en-US"/>
          </a:p>
        </p:txBody>
      </p:sp>
      <p:sp>
        <p:nvSpPr>
          <p:cNvPr id="3" name="文本框 2"/>
          <p:cNvSpPr txBox="1"/>
          <p:nvPr/>
        </p:nvSpPr>
        <p:spPr>
          <a:xfrm>
            <a:off x="3827780" y="4260215"/>
            <a:ext cx="1487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几何中心</a:t>
            </a:r>
            <a:endParaRPr lang="zh-CN" altLang="en-US"/>
          </a:p>
        </p:txBody>
      </p:sp>
      <p:sp>
        <p:nvSpPr>
          <p:cNvPr id="43" name="流程图: 终止 42">
            <a:hlinkClick r:id="rId1" action="ppaction://hlinksldjump"/>
          </p:cNvPr>
          <p:cNvSpPr/>
          <p:nvPr/>
        </p:nvSpPr>
        <p:spPr>
          <a:xfrm>
            <a:off x="9023985" y="50526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837565" y="1713230"/>
            <a:ext cx="1838960" cy="474345"/>
            <a:chOff x="1318" y="2359"/>
            <a:chExt cx="2896" cy="747"/>
          </a:xfrm>
        </p:grpSpPr>
        <p:pic>
          <p:nvPicPr>
            <p:cNvPr id="31" name="图片 30" descr="三级标"/>
            <p:cNvPicPr>
              <a:picLocks noChangeAspect="1"/>
            </p:cNvPicPr>
            <p:nvPr/>
          </p:nvPicPr>
          <p:blipFill>
            <a:blip r:embed="rId1"/>
            <a:stretch>
              <a:fillRect/>
            </a:stretch>
          </p:blipFill>
          <p:spPr>
            <a:xfrm>
              <a:off x="1318" y="2359"/>
              <a:ext cx="2896" cy="714"/>
            </a:xfrm>
            <a:prstGeom prst="rect">
              <a:avLst/>
            </a:prstGeom>
          </p:spPr>
        </p:pic>
        <p:sp>
          <p:nvSpPr>
            <p:cNvPr id="32" name="文本框 3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即时</a:t>
              </a:r>
              <a:r>
                <a:rPr lang="zh-CN" altLang="en-US" sz="2400" b="1">
                  <a:latin typeface="黑体" panose="02010609060101010101" pitchFamily="49" charset="-122"/>
                  <a:ea typeface="黑体" panose="02010609060101010101" pitchFamily="49" charset="-122"/>
                </a:rPr>
                <a:t>小练</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837565" y="2364105"/>
            <a:ext cx="6524625"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常考力的估测</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普通中学生的重力约为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一瓶</a:t>
            </a:r>
            <a:r>
              <a:rPr lang="zh-CN" sz="2400">
                <a:latin typeface="Times New Roman" panose="02020603050405020304" pitchFamily="18" charset="0"/>
                <a:ea typeface="宋体" panose="02010600030101010101" pitchFamily="2" charset="-122"/>
              </a:rPr>
              <a:t>矿泉水的重力约为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初中物理课本的重力约为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一个鸡蛋的重力约为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100" name="文本框 99"/>
          <p:cNvSpPr txBox="1"/>
          <p:nvPr/>
        </p:nvSpPr>
        <p:spPr>
          <a:xfrm>
            <a:off x="4403090" y="3023870"/>
            <a:ext cx="10585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500 N</a:t>
            </a:r>
            <a:endParaRPr lang="zh-CN" altLang="en-US"/>
          </a:p>
        </p:txBody>
      </p:sp>
      <p:sp>
        <p:nvSpPr>
          <p:cNvPr id="2" name="文本框 1"/>
          <p:cNvSpPr txBox="1"/>
          <p:nvPr/>
        </p:nvSpPr>
        <p:spPr>
          <a:xfrm>
            <a:off x="4601845" y="3564255"/>
            <a:ext cx="699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 N</a:t>
            </a:r>
            <a:endParaRPr lang="zh-CN" altLang="en-US"/>
          </a:p>
        </p:txBody>
      </p:sp>
      <p:sp>
        <p:nvSpPr>
          <p:cNvPr id="3" name="文本框 2"/>
          <p:cNvSpPr txBox="1"/>
          <p:nvPr/>
        </p:nvSpPr>
        <p:spPr>
          <a:xfrm>
            <a:off x="4874895" y="4119245"/>
            <a:ext cx="699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 N</a:t>
            </a:r>
            <a:endParaRPr lang="zh-CN" altLang="en-US"/>
          </a:p>
        </p:txBody>
      </p:sp>
      <p:sp>
        <p:nvSpPr>
          <p:cNvPr id="4" name="文本框 3"/>
          <p:cNvSpPr txBox="1"/>
          <p:nvPr/>
        </p:nvSpPr>
        <p:spPr>
          <a:xfrm>
            <a:off x="4175760" y="4664710"/>
            <a:ext cx="8737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0.5 N</a:t>
            </a:r>
            <a:endParaRPr lang="zh-CN" altLang="en-US"/>
          </a:p>
        </p:txBody>
      </p:sp>
      <p:sp>
        <p:nvSpPr>
          <p:cNvPr id="43" name="流程图: 终止 42">
            <a:hlinkClick r:id="rId2" action="ppaction://hlinksldjump"/>
          </p:cNvPr>
          <p:cNvSpPr/>
          <p:nvPr/>
        </p:nvSpPr>
        <p:spPr>
          <a:xfrm>
            <a:off x="9023985" y="46939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11835" y="1056640"/>
            <a:ext cx="4403090" cy="521970"/>
            <a:chOff x="894" y="3246"/>
            <a:chExt cx="6934" cy="822"/>
          </a:xfrm>
        </p:grpSpPr>
        <p:sp>
          <p:nvSpPr>
            <p:cNvPr id="20481" name="文本框 4"/>
            <p:cNvSpPr txBox="1"/>
            <p:nvPr/>
          </p:nvSpPr>
          <p:spPr>
            <a:xfrm>
              <a:off x="3894" y="3246"/>
              <a:ext cx="3934"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摩擦力</a:t>
              </a:r>
              <a:r>
                <a:rPr sz="2400" dirty="0">
                  <a:latin typeface="Times New Roman" panose="02020603050405020304" pitchFamily="18" charset="0"/>
                  <a:cs typeface="Times New Roman" panose="02020603050405020304" pitchFamily="18" charset="0"/>
                </a:rPr>
                <a:t>(6年4考)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8" name="文本框 7"/>
          <p:cNvSpPr txBox="1"/>
          <p:nvPr/>
        </p:nvSpPr>
        <p:spPr>
          <a:xfrm>
            <a:off x="624840" y="1600835"/>
            <a:ext cx="1092009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分类</a:t>
            </a:r>
            <a:r>
              <a:rPr lang="zh-CN" sz="2400">
                <a:ea typeface="宋体" panose="02010600030101010101" pitchFamily="2" charset="-122"/>
              </a:rPr>
              <a:t>：静摩擦力、滑动摩擦力、滚动摩擦力．</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滑动摩擦力</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定义：</a:t>
            </a:r>
            <a:r>
              <a:rPr lang="zh-CN" sz="2400">
                <a:ea typeface="宋体" panose="02010600030101010101" pitchFamily="2" charset="-122"/>
              </a:rPr>
              <a:t>两个相互接触的物体，当它们相对滑动时，在接触面上会产生一种</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物体相对运动的力．</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产生的条件：</a:t>
            </a:r>
            <a:r>
              <a:rPr lang="zh-CN" sz="2400">
                <a:ea typeface="宋体" panose="02010600030101010101" pitchFamily="2" charset="-122"/>
              </a:rPr>
              <a:t>两个物体接触且存在挤压；相对运动；接触面</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(3)</a:t>
            </a:r>
            <a:r>
              <a:rPr lang="zh-CN" sz="2400">
                <a:ea typeface="黑体" panose="02010609060101010101" pitchFamily="49" charset="-122"/>
              </a:rPr>
              <a:t>方向：</a:t>
            </a:r>
            <a:r>
              <a:rPr lang="zh-CN" sz="2400">
                <a:ea typeface="宋体" panose="02010600030101010101" pitchFamily="2" charset="-122"/>
              </a:rPr>
              <a:t>与物体相对运动的方向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(4)</a:t>
            </a:r>
            <a:r>
              <a:rPr lang="zh-CN" altLang="en-US" sz="2400">
                <a:latin typeface="Times New Roman" panose="02020603050405020304" pitchFamily="18" charset="0"/>
                <a:ea typeface="黑体" panose="02010609060101010101" pitchFamily="49" charset="-122"/>
              </a:rPr>
              <a:t>影响因素</a:t>
            </a:r>
            <a:r>
              <a:rPr lang="zh-CN" sz="2400">
                <a:ea typeface="宋体" panose="02010600030101010101" pitchFamily="2" charset="-122"/>
              </a:rPr>
              <a:t>：压力大小、接触面的粗糙程度．压力越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，接触面越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，滑动摩擦力越大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与速度大小、接触面积大小无关</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latin typeface="Times New Roman" panose="02020603050405020304" pitchFamily="18" charset="0"/>
                <a:cs typeface="仿宋_GB2312" charset="0"/>
              </a:rPr>
              <a:t>考</a:t>
            </a:r>
            <a:r>
              <a:rPr lang="en-US" sz="2400">
                <a:latin typeface="Times New Roman" panose="02020603050405020304" pitchFamily="18" charset="0"/>
                <a:cs typeface="Times New Roman" panose="02020603050405020304" pitchFamily="18" charset="0"/>
              </a:rPr>
              <a:t>)</a:t>
            </a:r>
            <a:endParaRPr lang="zh-CN" altLang="en-US" sz="2400"/>
          </a:p>
        </p:txBody>
      </p:sp>
      <p:sp>
        <p:nvSpPr>
          <p:cNvPr id="100" name="文本框 99"/>
          <p:cNvSpPr txBox="1"/>
          <p:nvPr/>
        </p:nvSpPr>
        <p:spPr>
          <a:xfrm>
            <a:off x="839470" y="3325495"/>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阻碍</a:t>
            </a:r>
            <a:endParaRPr lang="zh-CN" altLang="en-US"/>
          </a:p>
        </p:txBody>
      </p:sp>
      <p:sp>
        <p:nvSpPr>
          <p:cNvPr id="2" name="文本框 1"/>
          <p:cNvSpPr txBox="1"/>
          <p:nvPr/>
        </p:nvSpPr>
        <p:spPr>
          <a:xfrm>
            <a:off x="9164955" y="390017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粗糙</a:t>
            </a:r>
            <a:endParaRPr lang="zh-CN" altLang="en-US"/>
          </a:p>
        </p:txBody>
      </p:sp>
      <p:sp>
        <p:nvSpPr>
          <p:cNvPr id="3" name="文本框 2"/>
          <p:cNvSpPr txBox="1"/>
          <p:nvPr/>
        </p:nvSpPr>
        <p:spPr>
          <a:xfrm>
            <a:off x="5186680" y="4445635"/>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相反</a:t>
            </a:r>
            <a:endParaRPr lang="zh-CN" altLang="en-US"/>
          </a:p>
        </p:txBody>
      </p:sp>
      <p:sp>
        <p:nvSpPr>
          <p:cNvPr id="4" name="文本框 3"/>
          <p:cNvSpPr txBox="1"/>
          <p:nvPr/>
        </p:nvSpPr>
        <p:spPr>
          <a:xfrm>
            <a:off x="8054340" y="4991100"/>
            <a:ext cx="6496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5" name="文本框 4"/>
          <p:cNvSpPr txBox="1"/>
          <p:nvPr/>
        </p:nvSpPr>
        <p:spPr>
          <a:xfrm>
            <a:off x="937260" y="556514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粗糙</a:t>
            </a:r>
            <a:endParaRPr lang="zh-CN" altLang="en-US"/>
          </a:p>
        </p:txBody>
      </p:sp>
      <p:sp>
        <p:nvSpPr>
          <p:cNvPr id="43" name="流程图: 终止 42">
            <a:hlinkClick r:id="rId2" action="ppaction://hlinksldjump"/>
          </p:cNvPr>
          <p:cNvSpPr/>
          <p:nvPr/>
        </p:nvSpPr>
        <p:spPr>
          <a:xfrm>
            <a:off x="9526270" y="44786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7550" y="692785"/>
            <a:ext cx="855789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增大和减小摩擦的方法</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增大有益摩擦的方法：</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．接触面粗糙程度一定时，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压力．</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．压力一定时，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接触面的粗糙程度．</a:t>
            </a:r>
            <a:r>
              <a:rPr lang="en-US" sz="2400">
                <a:latin typeface="Times New Roman" panose="02020603050405020304" pitchFamily="18" charset="0"/>
                <a:cs typeface="仿宋_GB2312" charset="0"/>
              </a:rPr>
              <a:t>(2015.13A)</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．变滚动摩擦为滑动摩擦．</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减小有害摩擦的方法：</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．接触面粗糙程度一定时，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压力．</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．压力一定时，</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接触面的粗糙程度．</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．变滑动摩擦为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en-US" sz="2400">
                <a:latin typeface="Times New Roman" panose="02020603050405020304" pitchFamily="18" charset="0"/>
                <a:ea typeface="宋体" panose="02010600030101010101" pitchFamily="2" charset="-122"/>
              </a:rPr>
              <a:t>D</a:t>
            </a:r>
            <a:r>
              <a:rPr lang="zh-CN" sz="2400">
                <a:ea typeface="宋体" panose="02010600030101010101" pitchFamily="2" charset="-122"/>
              </a:rPr>
              <a:t>．使接触面</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cs typeface="Times New Roman" panose="02020603050405020304" pitchFamily="18" charset="0"/>
              </a:rPr>
              <a:t>__</a:t>
            </a:r>
            <a:r>
              <a:rPr lang="zh-CN" sz="2400">
                <a:ea typeface="宋体" panose="02010600030101010101" pitchFamily="2" charset="-122"/>
              </a:rPr>
              <a:t>．</a:t>
            </a:r>
            <a:endParaRPr lang="zh-CN" altLang="en-US" sz="2400"/>
          </a:p>
        </p:txBody>
      </p:sp>
      <p:sp>
        <p:nvSpPr>
          <p:cNvPr id="100" name="文本框 99"/>
          <p:cNvSpPr txBox="1"/>
          <p:nvPr/>
        </p:nvSpPr>
        <p:spPr>
          <a:xfrm>
            <a:off x="4802505" y="1894205"/>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2" name="文本框 1"/>
          <p:cNvSpPr txBox="1"/>
          <p:nvPr/>
        </p:nvSpPr>
        <p:spPr>
          <a:xfrm>
            <a:off x="3274060" y="244983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3" name="文本框 2"/>
          <p:cNvSpPr txBox="1"/>
          <p:nvPr/>
        </p:nvSpPr>
        <p:spPr>
          <a:xfrm>
            <a:off x="4836795" y="409448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4" name="文本框 3"/>
          <p:cNvSpPr txBox="1"/>
          <p:nvPr/>
        </p:nvSpPr>
        <p:spPr>
          <a:xfrm>
            <a:off x="3444875" y="464947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5" name="文本框 4"/>
          <p:cNvSpPr txBox="1"/>
          <p:nvPr/>
        </p:nvSpPr>
        <p:spPr>
          <a:xfrm>
            <a:off x="3274060" y="518541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滚动</a:t>
            </a:r>
            <a:endParaRPr lang="zh-CN" altLang="en-US"/>
          </a:p>
        </p:txBody>
      </p:sp>
      <p:sp>
        <p:nvSpPr>
          <p:cNvPr id="6" name="文本框 5"/>
          <p:cNvSpPr txBox="1"/>
          <p:nvPr/>
        </p:nvSpPr>
        <p:spPr>
          <a:xfrm>
            <a:off x="2747645" y="5730875"/>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分离</a:t>
            </a:r>
            <a:endParaRPr lang="zh-CN" altLang="en-US"/>
          </a:p>
        </p:txBody>
      </p:sp>
      <p:sp>
        <p:nvSpPr>
          <p:cNvPr id="43" name="流程图: 终止 42">
            <a:hlinkClick r:id="rId1" action="ppaction://hlinksldjump"/>
          </p:cNvPr>
          <p:cNvSpPr/>
          <p:nvPr/>
        </p:nvSpPr>
        <p:spPr>
          <a:xfrm>
            <a:off x="8898890" y="51682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nvGrpSpPr>
        <p:grpSpPr>
          <a:xfrm>
            <a:off x="605790" y="1122680"/>
            <a:ext cx="1838960" cy="474345"/>
            <a:chOff x="1318" y="2359"/>
            <a:chExt cx="2896" cy="747"/>
          </a:xfrm>
        </p:grpSpPr>
        <p:pic>
          <p:nvPicPr>
            <p:cNvPr id="40" name="图片 39" descr="三级标"/>
            <p:cNvPicPr>
              <a:picLocks noChangeAspect="1"/>
            </p:cNvPicPr>
            <p:nvPr/>
          </p:nvPicPr>
          <p:blipFill>
            <a:blip r:embed="rId1"/>
            <a:stretch>
              <a:fillRect/>
            </a:stretch>
          </p:blipFill>
          <p:spPr>
            <a:xfrm>
              <a:off x="1318" y="2359"/>
              <a:ext cx="2896" cy="714"/>
            </a:xfrm>
            <a:prstGeom prst="rect">
              <a:avLst/>
            </a:prstGeom>
          </p:spPr>
        </p:pic>
        <p:sp>
          <p:nvSpPr>
            <p:cNvPr id="41" name="文本框 40"/>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即时小练</a:t>
              </a:r>
              <a:endParaRPr lang="zh-CN" altLang="en-US" sz="2400" b="1">
                <a:latin typeface="黑体" panose="02010609060101010101" pitchFamily="49" charset="-122"/>
                <a:ea typeface="黑体" panose="02010609060101010101" pitchFamily="49" charset="-122"/>
              </a:endParaRPr>
            </a:p>
          </p:txBody>
        </p:sp>
      </p:grpSp>
      <p:sp>
        <p:nvSpPr>
          <p:cNvPr id="10" name="文本框 9"/>
          <p:cNvSpPr txBox="1"/>
          <p:nvPr/>
        </p:nvSpPr>
        <p:spPr>
          <a:xfrm>
            <a:off x="566420" y="1576070"/>
            <a:ext cx="1134681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擦黑板时用力按压黑板擦，是通过</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的方式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给机械轴承添加润滑油，是通过</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的方式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自行车手柄处有凹凸不平的花纹，是通过</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的方式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冰壶比赛中刷冰是通过</a:t>
            </a:r>
            <a:r>
              <a:rPr lang="en-US" sz="2400">
                <a:latin typeface="Times New Roman" panose="02020603050405020304" pitchFamily="18" charset="0"/>
                <a:ea typeface="宋体" panose="02010600030101010101" pitchFamily="2" charset="-122"/>
              </a:rPr>
              <a:t>_____________________</a:t>
            </a:r>
            <a:r>
              <a:rPr lang="zh-CN" sz="2400">
                <a:ea typeface="宋体" panose="02010600030101010101" pitchFamily="2" charset="-122"/>
              </a:rPr>
              <a:t>的方式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行李箱底部安装滚轮，是通过</a:t>
            </a: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的方式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体操运动员比赛时给手上涂抹防滑粉，是通过</a:t>
            </a:r>
            <a:r>
              <a:rPr lang="en-US" sz="2400">
                <a:latin typeface="Times New Roman" panose="02020603050405020304" pitchFamily="18" charset="0"/>
                <a:ea typeface="宋体" panose="02010600030101010101" pitchFamily="2" charset="-122"/>
              </a:rPr>
              <a:t>_____________________</a:t>
            </a:r>
            <a:r>
              <a:rPr lang="zh-CN" sz="2400">
                <a:ea typeface="宋体" panose="02010600030101010101" pitchFamily="2" charset="-122"/>
              </a:rPr>
              <a:t>的方式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endParaRPr lang="zh-CN" altLang="en-US" sz="2400"/>
          </a:p>
        </p:txBody>
      </p:sp>
      <p:sp>
        <p:nvSpPr>
          <p:cNvPr id="100" name="文本框 99"/>
          <p:cNvSpPr txBox="1"/>
          <p:nvPr/>
        </p:nvSpPr>
        <p:spPr>
          <a:xfrm>
            <a:off x="5629910" y="1684020"/>
            <a:ext cx="15652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增大压力</a:t>
            </a:r>
            <a:endParaRPr lang="zh-CN" altLang="en-US"/>
          </a:p>
        </p:txBody>
      </p:sp>
      <p:sp>
        <p:nvSpPr>
          <p:cNvPr id="2" name="文本框 1"/>
          <p:cNvSpPr txBox="1"/>
          <p:nvPr/>
        </p:nvSpPr>
        <p:spPr>
          <a:xfrm>
            <a:off x="8307705" y="168402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3" name="文本框 2"/>
          <p:cNvSpPr txBox="1"/>
          <p:nvPr/>
        </p:nvSpPr>
        <p:spPr>
          <a:xfrm>
            <a:off x="5309235" y="2229485"/>
            <a:ext cx="21685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使接触面分离</a:t>
            </a:r>
            <a:endParaRPr lang="zh-CN" altLang="en-US"/>
          </a:p>
        </p:txBody>
      </p:sp>
      <p:sp>
        <p:nvSpPr>
          <p:cNvPr id="4" name="文本框 3"/>
          <p:cNvSpPr txBox="1"/>
          <p:nvPr/>
        </p:nvSpPr>
        <p:spPr>
          <a:xfrm>
            <a:off x="8541385" y="2229485"/>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5" name="文本框 4"/>
          <p:cNvSpPr txBox="1"/>
          <p:nvPr/>
        </p:nvSpPr>
        <p:spPr>
          <a:xfrm>
            <a:off x="6506845" y="2750820"/>
            <a:ext cx="30060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增大接触面粗糙程度</a:t>
            </a:r>
            <a:endParaRPr lang="zh-CN" altLang="en-US"/>
          </a:p>
        </p:txBody>
      </p:sp>
      <p:sp>
        <p:nvSpPr>
          <p:cNvPr id="6" name="文本框 5"/>
          <p:cNvSpPr txBox="1"/>
          <p:nvPr/>
        </p:nvSpPr>
        <p:spPr>
          <a:xfrm>
            <a:off x="10615295" y="276987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7" name="文本框 6"/>
          <p:cNvSpPr txBox="1"/>
          <p:nvPr/>
        </p:nvSpPr>
        <p:spPr>
          <a:xfrm>
            <a:off x="4140200" y="3855085"/>
            <a:ext cx="29768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减小接触面粗糙程度</a:t>
            </a:r>
            <a:endParaRPr lang="zh-CN" altLang="en-US"/>
          </a:p>
        </p:txBody>
      </p:sp>
      <p:sp>
        <p:nvSpPr>
          <p:cNvPr id="8" name="文本框 7"/>
          <p:cNvSpPr txBox="1"/>
          <p:nvPr/>
        </p:nvSpPr>
        <p:spPr>
          <a:xfrm>
            <a:off x="8337550" y="3855085"/>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9" name="文本框 8"/>
          <p:cNvSpPr txBox="1"/>
          <p:nvPr/>
        </p:nvSpPr>
        <p:spPr>
          <a:xfrm>
            <a:off x="9402445" y="4410075"/>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11" name="文本框 10"/>
          <p:cNvSpPr txBox="1"/>
          <p:nvPr/>
        </p:nvSpPr>
        <p:spPr>
          <a:xfrm>
            <a:off x="810895" y="552132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12" name="文本框 11"/>
          <p:cNvSpPr txBox="1"/>
          <p:nvPr/>
        </p:nvSpPr>
        <p:spPr>
          <a:xfrm>
            <a:off x="4991100" y="4410075"/>
            <a:ext cx="3346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变滑动摩擦为滚动摩擦</a:t>
            </a:r>
            <a:endParaRPr lang="zh-CN" altLang="en-US"/>
          </a:p>
        </p:txBody>
      </p:sp>
      <p:sp>
        <p:nvSpPr>
          <p:cNvPr id="13" name="文本框 12"/>
          <p:cNvSpPr txBox="1"/>
          <p:nvPr/>
        </p:nvSpPr>
        <p:spPr>
          <a:xfrm>
            <a:off x="7195185" y="4955540"/>
            <a:ext cx="3025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增大接触面粗糙程度</a:t>
            </a:r>
            <a:endParaRPr lang="zh-CN" altLang="en-US"/>
          </a:p>
        </p:txBody>
      </p:sp>
      <p:sp>
        <p:nvSpPr>
          <p:cNvPr id="43" name="流程图: 终止 42">
            <a:hlinkClick r:id="rId2" action="ppaction://hlinksldjump"/>
          </p:cNvPr>
          <p:cNvSpPr/>
          <p:nvPr/>
        </p:nvSpPr>
        <p:spPr>
          <a:xfrm>
            <a:off x="9311005" y="56984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ppt_x"/>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P spid="6" grpId="0"/>
      <p:bldP spid="6" grpId="1"/>
      <p:bldP spid="7" grpId="0"/>
      <p:bldP spid="7" grpId="1"/>
      <p:bldP spid="8" grpId="0"/>
      <p:bldP spid="8" grpId="1"/>
      <p:bldP spid="12" grpId="0"/>
      <p:bldP spid="12" grpId="1"/>
      <p:bldP spid="9" grpId="0"/>
      <p:bldP spid="9" grpId="1"/>
      <p:bldP spid="13" grpId="0"/>
      <p:bldP spid="13" grpId="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909320" y="1569720"/>
            <a:ext cx="1838960" cy="474345"/>
            <a:chOff x="1318" y="2359"/>
            <a:chExt cx="2896" cy="747"/>
          </a:xfrm>
        </p:grpSpPr>
        <p:pic>
          <p:nvPicPr>
            <p:cNvPr id="31" name="图片 30" descr="三级标"/>
            <p:cNvPicPr>
              <a:picLocks noChangeAspect="1"/>
            </p:cNvPicPr>
            <p:nvPr/>
          </p:nvPicPr>
          <p:blipFill>
            <a:blip r:embed="rId1"/>
            <a:stretch>
              <a:fillRect/>
            </a:stretch>
          </p:blipFill>
          <p:spPr>
            <a:xfrm>
              <a:off x="1318" y="2359"/>
              <a:ext cx="2896" cy="714"/>
            </a:xfrm>
            <a:prstGeom prst="rect">
              <a:avLst/>
            </a:prstGeom>
          </p:spPr>
        </p:pic>
        <p:sp>
          <p:nvSpPr>
            <p:cNvPr id="32" name="文本框 3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适时总结</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65810" y="2091055"/>
            <a:ext cx="1067435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摩擦力的理解</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摩擦力的方向与物体相对运动的方向或相对运动趋势的方向相反．</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摩擦力有时是阻力，有时是动力．如人走路时，地面给鞋底的摩擦力的方向与人运动的方向相同．</a:t>
            </a:r>
            <a:r>
              <a:rPr lang="en-US" sz="2400">
                <a:latin typeface="Times New Roman" panose="02020603050405020304" pitchFamily="18" charset="0"/>
                <a:ea typeface="宋体" panose="02010600030101010101" pitchFamily="2" charset="-122"/>
              </a:rPr>
              <a:t>(3)</a:t>
            </a:r>
            <a:r>
              <a:rPr lang="zh-CN" sz="2400">
                <a:latin typeface="Times New Roman" panose="02020603050405020304" pitchFamily="18" charset="0"/>
                <a:ea typeface="宋体" panose="02010600030101010101" pitchFamily="2" charset="-122"/>
              </a:rPr>
              <a:t>静摩擦力的方向和大小可根据二力平衡判断．</a:t>
            </a:r>
            <a:r>
              <a:rPr lang="zh-CN" sz="2400">
                <a:ea typeface="宋体" panose="02010600030101010101" pitchFamily="2" charset="-122"/>
              </a:rPr>
              <a:t>如手握住重为</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的玻璃杯在空中静止时，玻璃杯受到的摩擦力大小为</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，方向竖直向上．</a:t>
            </a:r>
            <a:endParaRPr lang="zh-CN" altLang="en-US" sz="2400"/>
          </a:p>
        </p:txBody>
      </p:sp>
      <p:sp>
        <p:nvSpPr>
          <p:cNvPr id="43" name="流程图: 终止 42">
            <a:hlinkClick r:id="rId2" action="ppaction://hlinksldjump"/>
          </p:cNvPr>
          <p:cNvSpPr/>
          <p:nvPr/>
        </p:nvSpPr>
        <p:spPr>
          <a:xfrm>
            <a:off x="9268460" y="51212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82015" y="1126490"/>
            <a:ext cx="5080000" cy="460375"/>
          </a:xfrm>
          <a:prstGeom prst="rect">
            <a:avLst/>
          </a:prstGeom>
          <a:noFill/>
          <a:ln w="9525">
            <a:noFill/>
          </a:ln>
        </p:spPr>
        <p:txBody>
          <a:bodyPr>
            <a:spAutoFit/>
          </a:bodyPr>
          <a:p>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重力、弹力、摩擦力对比</a:t>
            </a:r>
            <a:endParaRPr lang="zh-CN" altLang="en-US" sz="2400">
              <a:latin typeface="Times New Roman" panose="02020603050405020304" pitchFamily="18" charset="0"/>
              <a:cs typeface="Times New Roman" panose="02020603050405020304" pitchFamily="18" charset="0"/>
            </a:endParaRPr>
          </a:p>
        </p:txBody>
      </p:sp>
      <p:graphicFrame>
        <p:nvGraphicFramePr>
          <p:cNvPr id="5" name="表格 4"/>
          <p:cNvGraphicFramePr/>
          <p:nvPr>
            <p:custDataLst>
              <p:tags r:id="rId1"/>
            </p:custDataLst>
          </p:nvPr>
        </p:nvGraphicFramePr>
        <p:xfrm>
          <a:off x="940753" y="1697990"/>
          <a:ext cx="10375900" cy="4361815"/>
        </p:xfrm>
        <a:graphic>
          <a:graphicData uri="http://schemas.openxmlformats.org/drawingml/2006/table">
            <a:tbl>
              <a:tblPr firstRow="1" bandRow="1">
                <a:tableStyleId>{5940675A-B579-460E-94D1-54222C63F5DA}</a:tableStyleId>
              </a:tblPr>
              <a:tblGrid>
                <a:gridCol w="1487170"/>
                <a:gridCol w="3571240"/>
                <a:gridCol w="2665730"/>
                <a:gridCol w="2651760"/>
              </a:tblGrid>
              <a:tr h="63373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要素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重力</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弹力</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摩擦力</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r>
              <a:tr h="1471930">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作用点</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在物体的重心，形状规则、质量分布</a:t>
                      </a:r>
                      <a:r>
                        <a:rPr lang="en-US" sz="2400" b="0">
                          <a:latin typeface="宋体" panose="02010600030101010101" pitchFamily="2" charset="-122"/>
                          <a:ea typeface="宋体" panose="02010600030101010101" pitchFamily="2" charset="-122"/>
                          <a:cs typeface="宋体" panose="02010600030101010101" pitchFamily="2" charset="-122"/>
                        </a:rPr>
                        <a:t>均匀的物体，重心在它的几何中心</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接触面上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接触面上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1215">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大小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i="1">
                          <a:latin typeface="Times New Roman" panose="02020603050405020304" pitchFamily="18" charset="0"/>
                          <a:cs typeface="Times New Roman" panose="02020603050405020304" pitchFamily="18" charset="0"/>
                        </a:rPr>
                        <a:t>G</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mg</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初中阶段一般根据二力平衡求其大小</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4940">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方向</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竖直向下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垂直于接触面并指向受力物体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与物体相对运动(或相对运动趋势)方向相反</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3" name="流程图: 终止 42">
            <a:hlinkClick r:id="rId2" action="ppaction://hlinksldjump"/>
          </p:cNvPr>
          <p:cNvSpPr/>
          <p:nvPr/>
        </p:nvSpPr>
        <p:spPr>
          <a:xfrm>
            <a:off x="9239250" y="10344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921385" y="1784350"/>
            <a:ext cx="5140960" cy="521970"/>
            <a:chOff x="894" y="3246"/>
            <a:chExt cx="8096" cy="822"/>
          </a:xfrm>
        </p:grpSpPr>
        <p:sp>
          <p:nvSpPr>
            <p:cNvPr id="20481" name="文本框 4"/>
            <p:cNvSpPr txBox="1"/>
            <p:nvPr/>
          </p:nvSpPr>
          <p:spPr>
            <a:xfrm>
              <a:off x="3894" y="3246"/>
              <a:ext cx="5096"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牛顿第一定律</a:t>
              </a:r>
              <a:r>
                <a:rPr sz="2400" dirty="0">
                  <a:latin typeface="Times New Roman" panose="02020603050405020304" pitchFamily="18" charset="0"/>
                  <a:cs typeface="Times New Roman" panose="02020603050405020304" pitchFamily="18" charset="0"/>
                </a:rPr>
                <a:t>(必考)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7" name="文本框 6"/>
          <p:cNvSpPr txBox="1"/>
          <p:nvPr/>
        </p:nvSpPr>
        <p:spPr>
          <a:xfrm>
            <a:off x="793750" y="2542540"/>
            <a:ext cx="1069086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阻力对物体运动的影响：</a:t>
            </a:r>
            <a:r>
              <a:rPr lang="zh-CN" sz="2400">
                <a:ea typeface="宋体" panose="02010600030101010101" pitchFamily="2" charset="-122"/>
              </a:rPr>
              <a:t>伽利略提出物体的运动并不需要力来维持．运动的物体之所以会停下来，是因为受到了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的作用．</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牛顿第一定律：</a:t>
            </a:r>
            <a:r>
              <a:rPr lang="zh-CN" sz="2400">
                <a:ea typeface="宋体" panose="02010600030101010101" pitchFamily="2" charset="-122"/>
              </a:rPr>
              <a:t>一切物体在没有受到力的作用时，总保持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_________________</a:t>
            </a:r>
            <a:r>
              <a:rPr lang="zh-CN" sz="2400">
                <a:ea typeface="宋体" panose="02010600030101010101" pitchFamily="2" charset="-122"/>
              </a:rPr>
              <a:t>状态．牛顿第一定律是在大量实验事实的基础上，用推理的方法概括出来的．</a:t>
            </a:r>
            <a:r>
              <a:rPr lang="en-US" sz="2400">
                <a:latin typeface="Times New Roman" panose="02020603050405020304" pitchFamily="18" charset="0"/>
                <a:cs typeface="仿宋_GB2312" charset="0"/>
              </a:rPr>
              <a:t>(2019.10D</a:t>
            </a:r>
            <a:r>
              <a:rPr lang="zh-CN" sz="2400">
                <a:cs typeface="仿宋_GB2312" charset="0"/>
              </a:rPr>
              <a:t>，</a:t>
            </a:r>
            <a:r>
              <a:rPr lang="en-US" sz="2400">
                <a:latin typeface="Times New Roman" panose="02020603050405020304" pitchFamily="18" charset="0"/>
                <a:cs typeface="仿宋_GB2312" charset="0"/>
              </a:rPr>
              <a:t>2015.7)</a:t>
            </a:r>
            <a:endParaRPr lang="zh-CN" altLang="en-US" sz="2400"/>
          </a:p>
        </p:txBody>
      </p:sp>
      <p:sp>
        <p:nvSpPr>
          <p:cNvPr id="100" name="文本框 99"/>
          <p:cNvSpPr txBox="1"/>
          <p:nvPr/>
        </p:nvSpPr>
        <p:spPr>
          <a:xfrm>
            <a:off x="5884545" y="3209290"/>
            <a:ext cx="922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endParaRPr lang="zh-CN" altLang="en-US"/>
          </a:p>
        </p:txBody>
      </p:sp>
      <p:sp>
        <p:nvSpPr>
          <p:cNvPr id="2" name="文本框 1"/>
          <p:cNvSpPr txBox="1"/>
          <p:nvPr/>
        </p:nvSpPr>
        <p:spPr>
          <a:xfrm>
            <a:off x="8912860" y="3742690"/>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a:p>
        </p:txBody>
      </p:sp>
      <p:sp>
        <p:nvSpPr>
          <p:cNvPr id="3" name="文本框 2"/>
          <p:cNvSpPr txBox="1"/>
          <p:nvPr/>
        </p:nvSpPr>
        <p:spPr>
          <a:xfrm>
            <a:off x="1084580" y="4290060"/>
            <a:ext cx="21780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匀速直线运动</a:t>
            </a:r>
            <a:endParaRPr lang="zh-CN" altLang="en-US"/>
          </a:p>
        </p:txBody>
      </p:sp>
      <p:sp>
        <p:nvSpPr>
          <p:cNvPr id="43" name="流程图: 终止 42">
            <a:hlinkClick r:id="rId2" action="ppaction://hlinksldjump"/>
          </p:cNvPr>
          <p:cNvSpPr/>
          <p:nvPr/>
        </p:nvSpPr>
        <p:spPr>
          <a:xfrm>
            <a:off x="9195435" y="51720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594360" y="754380"/>
            <a:ext cx="1129855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惯性</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定义：</a:t>
            </a:r>
            <a:r>
              <a:rPr lang="zh-CN" sz="2400">
                <a:ea typeface="宋体" panose="02010600030101010101" pitchFamily="2" charset="-122"/>
              </a:rPr>
              <a:t>物体保持原来运动状态不变的性质</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仿宋_GB2312" charset="0"/>
              </a:rPr>
              <a:t>(2014.1)</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影响因素：</a:t>
            </a:r>
            <a:r>
              <a:rPr lang="zh-CN" sz="2400">
                <a:ea typeface="宋体" panose="02010600030101010101" pitchFamily="2" charset="-122"/>
              </a:rPr>
              <a:t>惯性的大小只与物体的</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有关，与物体是否受力、运动状态等因素无关</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越大，惯性越大</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ea typeface="黑体" panose="02010609060101010101" pitchFamily="49" charset="-122"/>
              </a:rPr>
              <a:t>(3)</a:t>
            </a:r>
            <a:r>
              <a:rPr lang="zh-CN" altLang="en-US" sz="2400">
                <a:latin typeface="Times New Roman" panose="02020603050405020304" pitchFamily="18" charset="0"/>
                <a:ea typeface="黑体" panose="02010609060101010101" pitchFamily="49" charset="-122"/>
              </a:rPr>
              <a:t>理解</a:t>
            </a:r>
            <a:r>
              <a:rPr lang="zh-CN" sz="2400">
                <a:ea typeface="宋体" panose="02010600030101010101" pitchFamily="2" charset="-122"/>
              </a:rPr>
              <a:t>：惯性是物体的基本属性，一切物体都有惯性</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惯性不是力，只能说</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物体具有惯性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由于惯性</a:t>
            </a:r>
            <a:r>
              <a:rPr lang="zh-CN" sz="240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仿宋_GB2312" charset="0"/>
              </a:rPr>
              <a:t>(2019.10B</a:t>
            </a:r>
            <a:r>
              <a:rPr lang="zh-CN" sz="2400">
                <a:cs typeface="仿宋_GB2312" charset="0"/>
              </a:rPr>
              <a:t>，</a:t>
            </a:r>
            <a:r>
              <a:rPr lang="en-US" sz="2400">
                <a:latin typeface="Times New Roman" panose="02020603050405020304" pitchFamily="18" charset="0"/>
                <a:cs typeface="仿宋_GB2312" charset="0"/>
              </a:rPr>
              <a:t>2015.13D)</a:t>
            </a:r>
            <a:r>
              <a:rPr lang="en-US" sz="2400">
                <a:latin typeface="Times New Roman" panose="02020603050405020304" pitchFamily="18" charset="0"/>
                <a:ea typeface="黑体" panose="02010609060101010101" pitchFamily="49" charset="-122"/>
              </a:rPr>
              <a:t>(4)</a:t>
            </a:r>
            <a:r>
              <a:rPr lang="zh-CN" sz="2400">
                <a:ea typeface="黑体" panose="02010609060101010101" pitchFamily="49" charset="-122"/>
              </a:rPr>
              <a:t>惯性的利用和防范</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cs typeface="仿宋_GB2312" charset="0"/>
              </a:rPr>
              <a:t>考</a:t>
            </a:r>
            <a:r>
              <a:rPr lang="en-US" sz="2400">
                <a:latin typeface="Times New Roman" panose="02020603050405020304" pitchFamily="18" charset="0"/>
                <a:cs typeface="仿宋_GB2312" charset="0"/>
              </a:rPr>
              <a:t>)</a:t>
            </a:r>
            <a:r>
              <a:rPr lang="zh-CN" sz="2400">
                <a:ea typeface="黑体" panose="02010609060101010101" pitchFamily="49" charset="-122"/>
              </a:rPr>
              <a:t>利用：</a:t>
            </a:r>
            <a:r>
              <a:rPr lang="zh-CN" sz="2400">
                <a:ea typeface="宋体" panose="02010600030101010101" pitchFamily="2" charset="-122"/>
              </a:rPr>
              <a:t>跳远时</a:t>
            </a:r>
            <a:r>
              <a:rPr lang="zh-CN" sz="2400">
                <a:latin typeface="Times New Roman" panose="02020603050405020304" pitchFamily="18" charset="0"/>
                <a:ea typeface="宋体" panose="02010600030101010101" pitchFamily="2" charset="-122"/>
              </a:rPr>
              <a:t>助跑提高成绩；撞击锤柄下端使锤头紧套在锤柄上；拍打窗帘清除浮灰等．</a:t>
            </a:r>
            <a:r>
              <a:rPr lang="zh-CN" sz="2400">
                <a:ea typeface="黑体" panose="02010609060101010101" pitchFamily="49" charset="-122"/>
              </a:rPr>
              <a:t>防范：</a:t>
            </a:r>
            <a:r>
              <a:rPr lang="zh-CN" sz="2400">
                <a:ea typeface="宋体" panose="02010600030101010101" pitchFamily="2" charset="-122"/>
              </a:rPr>
              <a:t>交通工具配备刹车系统；汽车座椅配备安全带等．</a:t>
            </a:r>
            <a:endParaRPr lang="zh-CN" altLang="en-US" sz="2400"/>
          </a:p>
        </p:txBody>
      </p:sp>
      <p:sp>
        <p:nvSpPr>
          <p:cNvPr id="100" name="文本框 99"/>
          <p:cNvSpPr txBox="1"/>
          <p:nvPr/>
        </p:nvSpPr>
        <p:spPr>
          <a:xfrm>
            <a:off x="5941695" y="195326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a:p>
        </p:txBody>
      </p:sp>
      <p:sp>
        <p:nvSpPr>
          <p:cNvPr id="2" name="文本框 1"/>
          <p:cNvSpPr txBox="1"/>
          <p:nvPr/>
        </p:nvSpPr>
        <p:spPr>
          <a:xfrm>
            <a:off x="2416810" y="250825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a:p>
        </p:txBody>
      </p:sp>
      <p:sp>
        <p:nvSpPr>
          <p:cNvPr id="43" name="流程图: 终止 42">
            <a:hlinkClick r:id="rId1" action="ppaction://hlinksldjump"/>
          </p:cNvPr>
          <p:cNvSpPr/>
          <p:nvPr/>
        </p:nvSpPr>
        <p:spPr>
          <a:xfrm>
            <a:off x="9239250" y="57702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2" name="组合 3"/>
          <p:cNvGrpSpPr/>
          <p:nvPr/>
        </p:nvGrpSpPr>
        <p:grpSpPr>
          <a:xfrm>
            <a:off x="3089910" y="1411605"/>
            <a:ext cx="6338887" cy="822325"/>
            <a:chOff x="3671" y="4200"/>
            <a:chExt cx="9982" cy="1296"/>
          </a:xfrm>
        </p:grpSpPr>
        <p:sp>
          <p:nvSpPr>
            <p:cNvPr id="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4" name="组合 3"/>
            <p:cNvGrpSpPr/>
            <p:nvPr/>
          </p:nvGrpSpPr>
          <p:grpSpPr>
            <a:xfrm>
              <a:off x="3671" y="4200"/>
              <a:ext cx="2230" cy="1183"/>
              <a:chOff x="8163" y="4584"/>
              <a:chExt cx="2870" cy="1632"/>
            </a:xfrm>
          </p:grpSpPr>
          <p:pic>
            <p:nvPicPr>
              <p:cNvPr id="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 name="组合 11"/>
          <p:cNvGrpSpPr/>
          <p:nvPr/>
        </p:nvGrpSpPr>
        <p:grpSpPr>
          <a:xfrm>
            <a:off x="3089910" y="3375025"/>
            <a:ext cx="6991119" cy="751205"/>
            <a:chOff x="3529" y="5686"/>
            <a:chExt cx="11009" cy="1183"/>
          </a:xfrm>
        </p:grpSpPr>
        <p:sp>
          <p:nvSpPr>
            <p:cNvPr id="18" name="文本框 108">
              <a:hlinkClick r:id="rId4" action="ppaction://hlinksldjump"/>
            </p:cNvPr>
            <p:cNvSpPr txBox="1"/>
            <p:nvPr>
              <p:custDataLst>
                <p:tags r:id="rId5"/>
              </p:custDataLst>
            </p:nvPr>
          </p:nvSpPr>
          <p:spPr>
            <a:xfrm>
              <a:off x="5902" y="5686"/>
              <a:ext cx="8636" cy="957"/>
            </a:xfrm>
            <a:prstGeom prst="rect">
              <a:avLst/>
            </a:prstGeom>
            <a:noFill/>
            <a:ln w="9525">
              <a:noFill/>
            </a:ln>
          </p:spPr>
          <p:txBody>
            <a:bodyPr anchor="t"/>
            <a:p>
              <a:pPr algn="l">
                <a:lnSpc>
                  <a:spcPct val="120000"/>
                </a:lnSpc>
                <a:buSzPct val="100000"/>
              </a:pP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河南</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、备用卷精讲练</a:t>
              </a:r>
              <a:endPar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9" name="组合 12"/>
            <p:cNvGrpSpPr/>
            <p:nvPr/>
          </p:nvGrpSpPr>
          <p:grpSpPr>
            <a:xfrm>
              <a:off x="3529" y="5686"/>
              <a:ext cx="2230" cy="1183"/>
              <a:chOff x="8163" y="4584"/>
              <a:chExt cx="2870" cy="1632"/>
            </a:xfrm>
          </p:grpSpPr>
          <p:pic>
            <p:nvPicPr>
              <p:cNvPr id="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2" name="组合 12"/>
          <p:cNvGrpSpPr/>
          <p:nvPr/>
        </p:nvGrpSpPr>
        <p:grpSpPr>
          <a:xfrm>
            <a:off x="3089910" y="4262755"/>
            <a:ext cx="6337547" cy="751205"/>
            <a:chOff x="4643" y="7172"/>
            <a:chExt cx="9982" cy="1185"/>
          </a:xfrm>
        </p:grpSpPr>
        <p:sp>
          <p:nvSpPr>
            <p:cNvPr id="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24" name="组合 15"/>
            <p:cNvGrpSpPr/>
            <p:nvPr/>
          </p:nvGrpSpPr>
          <p:grpSpPr>
            <a:xfrm>
              <a:off x="4643" y="7172"/>
              <a:ext cx="2233" cy="1185"/>
              <a:chOff x="8163" y="4584"/>
              <a:chExt cx="2870" cy="1632"/>
            </a:xfrm>
          </p:grpSpPr>
          <p:pic>
            <p:nvPicPr>
              <p:cNvPr id="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7" name="矩形 26">
            <a:hlinkClick r:id="rId6" action="ppaction://hlinksldjump"/>
          </p:cNvPr>
          <p:cNvSpPr/>
          <p:nvPr/>
        </p:nvSpPr>
        <p:spPr>
          <a:xfrm>
            <a:off x="4039235" y="5252085"/>
            <a:ext cx="144907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8" name="矩形 27">
            <a:hlinkClick r:id="rId8" action="ppaction://hlinksldjump"/>
          </p:cNvPr>
          <p:cNvSpPr/>
          <p:nvPr/>
        </p:nvSpPr>
        <p:spPr>
          <a:xfrm>
            <a:off x="8351520" y="525208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9" name="矩形 28">
            <a:hlinkClick r:id="rId9" action="ppaction://hlinksldjump"/>
          </p:cNvPr>
          <p:cNvSpPr/>
          <p:nvPr/>
        </p:nvSpPr>
        <p:spPr>
          <a:xfrm>
            <a:off x="5580380" y="2595880"/>
            <a:ext cx="27686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0" name="矩形 29">
            <a:hlinkClick r:id="rId1" action="ppaction://hlinksldjump"/>
          </p:cNvPr>
          <p:cNvSpPr/>
          <p:nvPr/>
        </p:nvSpPr>
        <p:spPr>
          <a:xfrm>
            <a:off x="3339465" y="2595880"/>
            <a:ext cx="161353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矩形 30">
            <a:hlinkClick r:id="rId10" action="ppaction://hlinksldjump"/>
          </p:cNvPr>
          <p:cNvSpPr/>
          <p:nvPr/>
        </p:nvSpPr>
        <p:spPr>
          <a:xfrm>
            <a:off x="6172200" y="525208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16940" y="1256030"/>
            <a:ext cx="4435475" cy="521970"/>
            <a:chOff x="894" y="3246"/>
            <a:chExt cx="6985" cy="822"/>
          </a:xfrm>
        </p:grpSpPr>
        <p:sp>
          <p:nvSpPr>
            <p:cNvPr id="20481" name="文本框 4"/>
            <p:cNvSpPr txBox="1"/>
            <p:nvPr/>
          </p:nvSpPr>
          <p:spPr>
            <a:xfrm>
              <a:off x="3894" y="3246"/>
              <a:ext cx="3985"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二力平衡</a:t>
              </a:r>
              <a:r>
                <a:rPr sz="2400" dirty="0">
                  <a:latin typeface="Times New Roman" panose="02020603050405020304" pitchFamily="18" charset="0"/>
                  <a:cs typeface="Times New Roman" panose="02020603050405020304" pitchFamily="18" charset="0"/>
                </a:rPr>
                <a:t>(必考)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78205" y="2067560"/>
            <a:ext cx="105594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平衡状态：</a:t>
            </a:r>
            <a:r>
              <a:rPr lang="zh-CN" sz="2400">
                <a:ea typeface="宋体" panose="02010600030101010101" pitchFamily="2" charset="-122"/>
              </a:rPr>
              <a:t>物体同时受到几个力作用时，如果保持</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状态，我们就说这几个力相互平衡，物体处于平衡状态</a:t>
            </a:r>
            <a:r>
              <a:rPr lang="en-US" sz="2400">
                <a:latin typeface="Times New Roman" panose="02020603050405020304" pitchFamily="18" charset="0"/>
                <a:ea typeface="宋体" panose="02010600030101010101" pitchFamily="2" charset="-122"/>
              </a:rPr>
              <a:t>. </a:t>
            </a:r>
            <a:endParaRPr lang="en-US" sz="2400">
              <a:latin typeface="Times New Roman" panose="02020603050405020304" pitchFamily="18" charset="0"/>
              <a:ea typeface="宋体" panose="02010600030101010101" pitchFamily="2" charset="-122"/>
            </a:endParaRPr>
          </a:p>
          <a:p>
            <a:pPr>
              <a:lnSpc>
                <a:spcPct val="150000"/>
              </a:lnSpc>
            </a:pPr>
            <a:r>
              <a:rPr lang="zh-CN" altLang="en-US" sz="2400">
                <a:latin typeface="Times New Roman" panose="02020603050405020304" pitchFamily="18" charset="0"/>
                <a:cs typeface="Times New Roman" panose="02020603050405020304" pitchFamily="18" charset="0"/>
              </a:rPr>
              <a:t>2. 二力平衡与相互作用力(必考)</a:t>
            </a:r>
            <a:endParaRPr lang="zh-CN" altLang="en-US" sz="2400">
              <a:latin typeface="Times New Roman" panose="02020603050405020304" pitchFamily="18" charset="0"/>
              <a:cs typeface="Times New Roman" panose="02020603050405020304" pitchFamily="18" charset="0"/>
            </a:endParaRPr>
          </a:p>
        </p:txBody>
      </p:sp>
      <p:graphicFrame>
        <p:nvGraphicFramePr>
          <p:cNvPr id="6" name="表格 5"/>
          <p:cNvGraphicFramePr/>
          <p:nvPr>
            <p:custDataLst>
              <p:tags r:id="rId2"/>
            </p:custDataLst>
          </p:nvPr>
        </p:nvGraphicFramePr>
        <p:xfrm>
          <a:off x="2261870" y="3968750"/>
          <a:ext cx="7634605" cy="2024380"/>
        </p:xfrm>
        <a:graphic>
          <a:graphicData uri="http://schemas.openxmlformats.org/drawingml/2006/table">
            <a:tbl>
              <a:tblPr firstRow="1" bandRow="1">
                <a:tableStyleId>{5940675A-B579-460E-94D1-54222C63F5DA}</a:tableStyleId>
              </a:tblPr>
              <a:tblGrid>
                <a:gridCol w="1386205"/>
                <a:gridCol w="2961005"/>
                <a:gridCol w="3287395"/>
              </a:tblGrid>
              <a:tr h="599440">
                <a:tc>
                  <a:txBody>
                    <a:bodyPr/>
                    <a:p>
                      <a:pPr indent="0" algn="ctr" fontAlgn="auto">
                        <a:lnSpc>
                          <a:spcPct val="130000"/>
                        </a:lnSpc>
                        <a:buNone/>
                      </a:pP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二力平衡</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相互作用力</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r>
              <a:tr h="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示意图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p>
                      <a:pPr indent="0" algn="ctr"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 name="图片 -2147482320"/>
          <p:cNvPicPr>
            <a:picLocks noChangeAspect="1"/>
          </p:cNvPicPr>
          <p:nvPr/>
        </p:nvPicPr>
        <p:blipFill>
          <a:blip r:embed="rId3"/>
          <a:stretch>
            <a:fillRect/>
          </a:stretch>
        </p:blipFill>
        <p:spPr>
          <a:xfrm>
            <a:off x="4467860" y="4580890"/>
            <a:ext cx="1316990" cy="1335405"/>
          </a:xfrm>
          <a:prstGeom prst="rect">
            <a:avLst/>
          </a:prstGeom>
          <a:noFill/>
          <a:ln w="9525">
            <a:noFill/>
          </a:ln>
        </p:spPr>
      </p:pic>
      <p:pic>
        <p:nvPicPr>
          <p:cNvPr id="9" name="图片 1039"/>
          <p:cNvPicPr>
            <a:picLocks noChangeAspect="1"/>
          </p:cNvPicPr>
          <p:nvPr/>
        </p:nvPicPr>
        <p:blipFill>
          <a:blip r:embed="rId4" r:link="rId5"/>
          <a:stretch>
            <a:fillRect/>
          </a:stretch>
        </p:blipFill>
        <p:spPr>
          <a:xfrm>
            <a:off x="7609840" y="4612640"/>
            <a:ext cx="1350010" cy="1311910"/>
          </a:xfrm>
          <a:prstGeom prst="rect">
            <a:avLst/>
          </a:prstGeom>
          <a:noFill/>
          <a:ln>
            <a:noFill/>
          </a:ln>
        </p:spPr>
      </p:pic>
      <p:sp>
        <p:nvSpPr>
          <p:cNvPr id="4" name="文本框 3"/>
          <p:cNvSpPr txBox="1"/>
          <p:nvPr/>
        </p:nvSpPr>
        <p:spPr>
          <a:xfrm>
            <a:off x="8034020" y="2178050"/>
            <a:ext cx="8540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静止</a:t>
            </a:r>
            <a:endParaRPr lang="zh-CN" altLang="en-US"/>
          </a:p>
        </p:txBody>
      </p:sp>
      <p:sp>
        <p:nvSpPr>
          <p:cNvPr id="5" name="文本框 4"/>
          <p:cNvSpPr txBox="1"/>
          <p:nvPr/>
        </p:nvSpPr>
        <p:spPr>
          <a:xfrm>
            <a:off x="9213215" y="2178050"/>
            <a:ext cx="2080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匀速直线运动</a:t>
            </a:r>
            <a:endParaRPr lang="zh-CN" altLang="en-US"/>
          </a:p>
        </p:txBody>
      </p:sp>
      <p:sp>
        <p:nvSpPr>
          <p:cNvPr id="43" name="流程图: 终止 42">
            <a:hlinkClick r:id="rId6" action="ppaction://hlinksldjump"/>
          </p:cNvPr>
          <p:cNvSpPr/>
          <p:nvPr/>
        </p:nvSpPr>
        <p:spPr>
          <a:xfrm>
            <a:off x="9372600" y="30994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629410" y="860666"/>
          <a:ext cx="8431530" cy="3229610"/>
        </p:xfrm>
        <a:graphic>
          <a:graphicData uri="http://schemas.openxmlformats.org/drawingml/2006/table">
            <a:tbl>
              <a:tblPr firstRow="1" bandRow="1">
                <a:tableStyleId>{5940675A-B579-460E-94D1-54222C63F5DA}</a:tableStyleId>
              </a:tblPr>
              <a:tblGrid>
                <a:gridCol w="1323975"/>
                <a:gridCol w="3185160"/>
                <a:gridCol w="3922395"/>
              </a:tblGrid>
              <a:tr h="55943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二力平衡</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相互作用力</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r>
              <a:tr h="647700">
                <a:tc rowSpan="3">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相同点</a:t>
                      </a:r>
                      <a:endParaRPr 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等大</a:t>
                      </a:r>
                      <a:r>
                        <a:rPr lang="en-US" sz="2400" b="0">
                          <a:latin typeface="Times New Roman" panose="02020603050405020304" pitchFamily="18" charset="0"/>
                          <a:cs typeface="Times New Roman" panose="02020603050405020304" pitchFamily="18" charset="0"/>
                        </a:rPr>
                        <a:t>：两个力大小________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6484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等大</a:t>
                      </a:r>
                      <a:r>
                        <a:rPr lang="en-US" sz="2400" b="0">
                          <a:latin typeface="Times New Roman" panose="02020603050405020304" pitchFamily="18" charset="0"/>
                          <a:cs typeface="Times New Roman" panose="02020603050405020304" pitchFamily="18" charset="0"/>
                        </a:rPr>
                        <a:t>：两个力大小________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4833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共线</a:t>
                      </a:r>
                      <a:r>
                        <a:rPr lang="en-US" sz="2400" b="0">
                          <a:latin typeface="Times New Roman" panose="02020603050405020304" pitchFamily="18" charset="0"/>
                          <a:cs typeface="Times New Roman" panose="02020603050405020304" pitchFamily="18" charset="0"/>
                        </a:rPr>
                        <a:t>：两个力作用在______________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0929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不同点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作用在________物体上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作用在________物体上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043940" y="4126865"/>
            <a:ext cx="995235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二力平衡的应用</a:t>
            </a:r>
            <a:r>
              <a:rPr lang="en-US" sz="2400">
                <a:latin typeface="Times New Roman" panose="02020603050405020304" pitchFamily="18" charset="0"/>
                <a:ea typeface="黑体" panose="02010609060101010101" pitchFamily="49" charset="-122"/>
              </a:rPr>
              <a:t>(1)</a:t>
            </a:r>
            <a:r>
              <a:rPr lang="zh-CN" sz="2400">
                <a:ea typeface="宋体" panose="02010600030101010101" pitchFamily="2" charset="-122"/>
              </a:rPr>
              <a:t>根据已知力求另一个力的大小和方向．</a:t>
            </a:r>
            <a:r>
              <a:rPr lang="en-US" sz="2400">
                <a:latin typeface="Times New Roman" panose="02020603050405020304" pitchFamily="18" charset="0"/>
                <a:cs typeface="仿宋_GB2312" charset="0"/>
              </a:rPr>
              <a:t>[2014.22(1)]</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判断物体的运动状态：</a:t>
            </a:r>
            <a:r>
              <a:rPr lang="zh-CN" sz="2400">
                <a:ea typeface="宋体" panose="02010600030101010101" pitchFamily="2" charset="-122"/>
              </a:rPr>
              <a:t>当物体只受两个力的作用</a:t>
            </a:r>
            <a:r>
              <a:rPr lang="zh-CN" sz="2400">
                <a:latin typeface="Times New Roman" panose="02020603050405020304" pitchFamily="18" charset="0"/>
                <a:ea typeface="宋体" panose="02010600030101010101" pitchFamily="2" charset="-122"/>
              </a:rPr>
              <a:t>，且满足二力平衡条件时，此时物体处于静止或</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状态．</a:t>
            </a:r>
            <a:r>
              <a:rPr lang="en-US" sz="2400">
                <a:latin typeface="Times New Roman" panose="02020603050405020304" pitchFamily="18" charset="0"/>
                <a:cs typeface="仿宋_GB2312" charset="0"/>
              </a:rPr>
              <a:t>(2017.9D)</a:t>
            </a:r>
            <a:endParaRPr lang="zh-CN" altLang="en-US" sz="2400"/>
          </a:p>
        </p:txBody>
      </p:sp>
      <p:sp>
        <p:nvSpPr>
          <p:cNvPr id="3" name="文本框 2"/>
          <p:cNvSpPr txBox="1"/>
          <p:nvPr/>
        </p:nvSpPr>
        <p:spPr>
          <a:xfrm>
            <a:off x="5659755" y="1515110"/>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4" name="文本框 3"/>
          <p:cNvSpPr txBox="1"/>
          <p:nvPr/>
        </p:nvSpPr>
        <p:spPr>
          <a:xfrm>
            <a:off x="5692775" y="2147570"/>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相反</a:t>
            </a:r>
            <a:endParaRPr lang="zh-CN" altLang="en-US"/>
          </a:p>
        </p:txBody>
      </p:sp>
      <p:sp>
        <p:nvSpPr>
          <p:cNvPr id="6" name="文本框 5"/>
          <p:cNvSpPr txBox="1"/>
          <p:nvPr/>
        </p:nvSpPr>
        <p:spPr>
          <a:xfrm>
            <a:off x="5843905" y="2820670"/>
            <a:ext cx="21101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同一条直线上</a:t>
            </a:r>
            <a:endParaRPr lang="zh-CN" altLang="en-US"/>
          </a:p>
        </p:txBody>
      </p:sp>
      <p:sp>
        <p:nvSpPr>
          <p:cNvPr id="7" name="文本框 6"/>
          <p:cNvSpPr txBox="1"/>
          <p:nvPr/>
        </p:nvSpPr>
        <p:spPr>
          <a:xfrm>
            <a:off x="4159885" y="3474085"/>
            <a:ext cx="8343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同一</a:t>
            </a:r>
            <a:endParaRPr lang="zh-CN" altLang="en-US"/>
          </a:p>
        </p:txBody>
      </p:sp>
      <p:sp>
        <p:nvSpPr>
          <p:cNvPr id="8" name="文本框 7"/>
          <p:cNvSpPr txBox="1"/>
          <p:nvPr/>
        </p:nvSpPr>
        <p:spPr>
          <a:xfrm>
            <a:off x="7635875" y="3474085"/>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不同</a:t>
            </a:r>
            <a:endParaRPr lang="zh-CN" altLang="en-US"/>
          </a:p>
        </p:txBody>
      </p:sp>
      <p:sp>
        <p:nvSpPr>
          <p:cNvPr id="9" name="文本框 8"/>
          <p:cNvSpPr txBox="1"/>
          <p:nvPr/>
        </p:nvSpPr>
        <p:spPr>
          <a:xfrm>
            <a:off x="4876800" y="5876925"/>
            <a:ext cx="2080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匀速直线运动</a:t>
            </a:r>
            <a:endParaRPr lang="zh-CN" altLang="en-US"/>
          </a:p>
        </p:txBody>
      </p:sp>
      <p:sp>
        <p:nvSpPr>
          <p:cNvPr id="43" name="流程图: 终止 42">
            <a:hlinkClick r:id="rId2" action="ppaction://hlinksldjump"/>
          </p:cNvPr>
          <p:cNvSpPr/>
          <p:nvPr/>
        </p:nvSpPr>
        <p:spPr>
          <a:xfrm>
            <a:off x="8091170" y="41916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P spid="7" grpId="0"/>
      <p:bldP spid="7" grpId="1"/>
      <p:bldP spid="8" grpId="0"/>
      <p:bldP spid="8" grpId="1"/>
      <p:bldP spid="9" grpId="0"/>
      <p:bldP spid="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nvGrpSpPr>
        <p:grpSpPr>
          <a:xfrm>
            <a:off x="817880" y="1054100"/>
            <a:ext cx="1838960" cy="474345"/>
            <a:chOff x="1318" y="2359"/>
            <a:chExt cx="2896" cy="747"/>
          </a:xfrm>
        </p:grpSpPr>
        <p:pic>
          <p:nvPicPr>
            <p:cNvPr id="40" name="图片 39" descr="三级标"/>
            <p:cNvPicPr>
              <a:picLocks noChangeAspect="1"/>
            </p:cNvPicPr>
            <p:nvPr/>
          </p:nvPicPr>
          <p:blipFill>
            <a:blip r:embed="rId1"/>
            <a:stretch>
              <a:fillRect/>
            </a:stretch>
          </p:blipFill>
          <p:spPr>
            <a:xfrm>
              <a:off x="1318" y="2359"/>
              <a:ext cx="2896" cy="714"/>
            </a:xfrm>
            <a:prstGeom prst="rect">
              <a:avLst/>
            </a:prstGeom>
          </p:spPr>
        </p:pic>
        <p:sp>
          <p:nvSpPr>
            <p:cNvPr id="41" name="文本框 40"/>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即时小练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46125" y="1575435"/>
            <a:ext cx="1087183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木块静止在水平桌面上，受到的重力与桌面对木块的支持力是一对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力．</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汽车沿水平道路做匀速直线运动时，受到的牵引力与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是一对平衡力；汽车受到的支持力和</a:t>
            </a:r>
            <a:r>
              <a:rPr lang="en-US" sz="2400">
                <a:latin typeface="Times New Roman" panose="02020603050405020304" pitchFamily="18" charset="0"/>
                <a:ea typeface="宋体" panose="02010600030101010101" pitchFamily="2" charset="-122"/>
              </a:rPr>
              <a:t>___________________</a:t>
            </a:r>
            <a:r>
              <a:rPr lang="zh-CN" sz="2400">
                <a:ea typeface="宋体" panose="02010600030101010101" pitchFamily="2" charset="-122"/>
              </a:rPr>
              <a:t>是一对相互作用力．</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举重运动员举起重物不动时，运动员受到的重力与地面对运动员的支持力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一对平衡力．</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一木块沿粗糙的斜面匀速下滑时，木块受到的重力和摩擦力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一对平衡力．</a:t>
            </a:r>
            <a:endParaRPr lang="zh-CN" altLang="en-US" sz="2400"/>
          </a:p>
        </p:txBody>
      </p:sp>
      <p:sp>
        <p:nvSpPr>
          <p:cNvPr id="2" name="文本框 1"/>
          <p:cNvSpPr txBox="1"/>
          <p:nvPr/>
        </p:nvSpPr>
        <p:spPr>
          <a:xfrm>
            <a:off x="10187305" y="1660525"/>
            <a:ext cx="894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a:t>
            </a:r>
            <a:endParaRPr lang="zh-CN" altLang="en-US"/>
          </a:p>
        </p:txBody>
      </p:sp>
      <p:sp>
        <p:nvSpPr>
          <p:cNvPr id="3" name="文本框 2"/>
          <p:cNvSpPr txBox="1"/>
          <p:nvPr/>
        </p:nvSpPr>
        <p:spPr>
          <a:xfrm>
            <a:off x="8347075" y="2760980"/>
            <a:ext cx="923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endParaRPr lang="zh-CN" altLang="en-US"/>
          </a:p>
        </p:txBody>
      </p:sp>
      <p:sp>
        <p:nvSpPr>
          <p:cNvPr id="4" name="文本框 3"/>
          <p:cNvSpPr txBox="1"/>
          <p:nvPr/>
        </p:nvSpPr>
        <p:spPr>
          <a:xfrm>
            <a:off x="3681730" y="3326765"/>
            <a:ext cx="2714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汽车对路面的压力</a:t>
            </a:r>
            <a:endParaRPr lang="zh-CN" altLang="en-US"/>
          </a:p>
        </p:txBody>
      </p:sp>
      <p:sp>
        <p:nvSpPr>
          <p:cNvPr id="5" name="文本框 4"/>
          <p:cNvSpPr txBox="1"/>
          <p:nvPr/>
        </p:nvSpPr>
        <p:spPr>
          <a:xfrm>
            <a:off x="1005840" y="4415790"/>
            <a:ext cx="931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
        <p:nvSpPr>
          <p:cNvPr id="6" name="文本框 5"/>
          <p:cNvSpPr txBox="1"/>
          <p:nvPr/>
        </p:nvSpPr>
        <p:spPr>
          <a:xfrm>
            <a:off x="9270365" y="4971415"/>
            <a:ext cx="931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
        <p:nvSpPr>
          <p:cNvPr id="43" name="流程图: 终止 42">
            <a:hlinkClick r:id="rId2" action="ppaction://hlinksldjump"/>
          </p:cNvPr>
          <p:cNvSpPr/>
          <p:nvPr/>
        </p:nvSpPr>
        <p:spPr>
          <a:xfrm>
            <a:off x="9092565" y="57016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66750" y="1574800"/>
            <a:ext cx="1115060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小明利用如图所示的装置先后进行了两次探究，首先拿掉条形磁体使小铁球从斜面上滚下，小铁球沿水平桌面做直线运动；然后在小铁球运动轨迹附近放置一个条形磁体重新实验，观察到小铁球的运动方向偏向条形磁体．</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惯性的理解、摩擦力方向的判断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第一次实验时小铁球从斜面滚下后由于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在水平桌面上继续向前滚动，在此过程中小铁球受到的</a:t>
            </a:r>
            <a:endParaRPr lang="zh-CN" sz="2400">
              <a:ea typeface="宋体" panose="02010600030101010101" pitchFamily="2" charset="-122"/>
            </a:endParaRPr>
          </a:p>
          <a:p>
            <a:pPr>
              <a:lnSpc>
                <a:spcPct val="150000"/>
              </a:lnSpc>
            </a:pPr>
            <a:r>
              <a:rPr lang="zh-CN" sz="2400">
                <a:ea typeface="宋体" panose="02010600030101010101" pitchFamily="2" charset="-122"/>
              </a:rPr>
              <a:t>摩擦力方向是水平向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随着小铁球运动速度的减小其惯性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增大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grpSp>
        <p:nvGrpSpPr>
          <p:cNvPr id="9" name="组合 8"/>
          <p:cNvGrpSpPr/>
          <p:nvPr/>
        </p:nvGrpSpPr>
        <p:grpSpPr>
          <a:xfrm>
            <a:off x="674370" y="929005"/>
            <a:ext cx="4552950" cy="648335"/>
            <a:chOff x="1456" y="3050"/>
            <a:chExt cx="7170" cy="1021"/>
          </a:xfrm>
        </p:grpSpPr>
        <p:sp>
          <p:nvSpPr>
            <p:cNvPr id="100" name="文本框 99"/>
            <p:cNvSpPr txBox="1"/>
            <p:nvPr/>
          </p:nvSpPr>
          <p:spPr>
            <a:xfrm>
              <a:off x="3000" y="3132"/>
              <a:ext cx="5626" cy="822"/>
            </a:xfrm>
            <a:prstGeom prst="rect">
              <a:avLst/>
            </a:prstGeom>
            <a:noFill/>
            <a:ln w="9525">
              <a:noFill/>
            </a:ln>
          </p:spPr>
          <p:txBody>
            <a:bodyPr wrap="square">
              <a:spAutoFit/>
            </a:bodyPr>
            <a:p>
              <a:pPr algn="l"/>
              <a:r>
                <a:rPr lang="zh-CN" sz="2800">
                  <a:ea typeface="黑体" panose="02010609060101010101" pitchFamily="49" charset="-122"/>
                </a:rPr>
                <a:t>教材图片分点练</a:t>
              </a:r>
              <a:endParaRPr lang="zh-CN" sz="2800">
                <a:ea typeface="黑体" panose="02010609060101010101" pitchFamily="49" charset="-122"/>
              </a:endParaRPr>
            </a:p>
          </p:txBody>
        </p:sp>
        <p:pic>
          <p:nvPicPr>
            <p:cNvPr id="10" name="图片 9" descr="二级标（14磅）"/>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56" y="3050"/>
              <a:ext cx="1243" cy="1021"/>
            </a:xfrm>
            <a:prstGeom prst="rect">
              <a:avLst/>
            </a:prstGeom>
          </p:spPr>
        </p:pic>
      </p:grpSp>
      <p:pic>
        <p:nvPicPr>
          <p:cNvPr id="2" name="图片 -2147482316"/>
          <p:cNvPicPr>
            <a:picLocks noChangeAspect="1"/>
          </p:cNvPicPr>
          <p:nvPr/>
        </p:nvPicPr>
        <p:blipFill>
          <a:blip r:embed="rId2"/>
          <a:stretch>
            <a:fillRect/>
          </a:stretch>
        </p:blipFill>
        <p:spPr>
          <a:xfrm>
            <a:off x="8284210" y="3201670"/>
            <a:ext cx="2918460" cy="1965325"/>
          </a:xfrm>
          <a:prstGeom prst="rect">
            <a:avLst/>
          </a:prstGeom>
          <a:noFill/>
          <a:ln w="9525">
            <a:noFill/>
          </a:ln>
        </p:spPr>
      </p:pic>
      <p:sp>
        <p:nvSpPr>
          <p:cNvPr id="3" name="文本框 2"/>
          <p:cNvSpPr txBox="1"/>
          <p:nvPr/>
        </p:nvSpPr>
        <p:spPr>
          <a:xfrm>
            <a:off x="8636635" y="5076190"/>
            <a:ext cx="242252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P3</a:t>
            </a:r>
            <a:r>
              <a:rPr lang="zh-CN" sz="1800">
                <a:cs typeface="仿宋_GB2312" charset="0"/>
              </a:rPr>
              <a:t>图</a:t>
            </a:r>
            <a:r>
              <a:rPr lang="en-US" sz="1800">
                <a:latin typeface="Times New Roman" panose="02020603050405020304" pitchFamily="18" charset="0"/>
                <a:cs typeface="仿宋_GB2312" charset="0"/>
              </a:rPr>
              <a:t>7.1</a:t>
            </a:r>
            <a:r>
              <a:rPr lang="zh-CN" sz="1800">
                <a:cs typeface="仿宋_GB2312" charset="0"/>
              </a:rPr>
              <a:t>－</a:t>
            </a:r>
            <a:r>
              <a:rPr lang="en-US" sz="1800">
                <a:latin typeface="Times New Roman" panose="02020603050405020304" pitchFamily="18" charset="0"/>
                <a:cs typeface="仿宋_GB2312" charset="0"/>
              </a:rPr>
              <a:t>2</a:t>
            </a:r>
            <a:r>
              <a:rPr lang="zh-CN" sz="1800">
                <a:cs typeface="仿宋_GB2312" charset="0"/>
              </a:rPr>
              <a:t>乙</a:t>
            </a:r>
            <a:r>
              <a:rPr lang="en-US" sz="18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1800"/>
          </a:p>
        </p:txBody>
      </p:sp>
      <p:sp>
        <p:nvSpPr>
          <p:cNvPr id="5" name="文本框 4"/>
          <p:cNvSpPr txBox="1"/>
          <p:nvPr/>
        </p:nvSpPr>
        <p:spPr>
          <a:xfrm>
            <a:off x="6461760" y="386524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6" name="文本框 5"/>
          <p:cNvSpPr txBox="1"/>
          <p:nvPr/>
        </p:nvSpPr>
        <p:spPr>
          <a:xfrm>
            <a:off x="3822700" y="4984115"/>
            <a:ext cx="6210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后</a:t>
            </a:r>
            <a:endParaRPr lang="zh-CN" altLang="en-US"/>
          </a:p>
        </p:txBody>
      </p:sp>
      <p:sp>
        <p:nvSpPr>
          <p:cNvPr id="7" name="文本框 6"/>
          <p:cNvSpPr txBox="1"/>
          <p:nvPr/>
        </p:nvSpPr>
        <p:spPr>
          <a:xfrm>
            <a:off x="5480685" y="5520055"/>
            <a:ext cx="981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4050" y="1600200"/>
            <a:ext cx="1106932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力的作用效果</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第二次实验时小铁球在水平面沿曲线运动，是由于受到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重力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磁场力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的作用，这一现象说明力可以改变物体的</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平衡力的判断</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小铁球从斜面滚下的过程中，受到的支持力和重力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一对平衡力，第二次小铁球沿水平桌面做曲线运动时，受到的重力和支持力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一对平衡力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8453755" y="2254885"/>
            <a:ext cx="11950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磁场力</a:t>
            </a:r>
            <a:endParaRPr lang="zh-CN" altLang="en-US"/>
          </a:p>
        </p:txBody>
      </p:sp>
      <p:sp>
        <p:nvSpPr>
          <p:cNvPr id="3" name="文本框 2"/>
          <p:cNvSpPr txBox="1"/>
          <p:nvPr/>
        </p:nvSpPr>
        <p:spPr>
          <a:xfrm>
            <a:off x="8220075" y="2809875"/>
            <a:ext cx="14966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
        <p:nvSpPr>
          <p:cNvPr id="4" name="文本框 3"/>
          <p:cNvSpPr txBox="1"/>
          <p:nvPr/>
        </p:nvSpPr>
        <p:spPr>
          <a:xfrm>
            <a:off x="8044815" y="3900170"/>
            <a:ext cx="835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
        <p:nvSpPr>
          <p:cNvPr id="5" name="文本框 4"/>
          <p:cNvSpPr txBox="1"/>
          <p:nvPr/>
        </p:nvSpPr>
        <p:spPr>
          <a:xfrm>
            <a:off x="8632190" y="4460875"/>
            <a:ext cx="494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是</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0890" y="1292860"/>
            <a:ext cx="10592435"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机械能及其转化</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第一次小铁球从斜面下滑的过程中重力势能主要转化为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能，小铁球沿水面桌面运动时速度逐渐减小，最后停下来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若水平桌面足够长</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，此过程中小铁球的机械能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5</a:t>
            </a:r>
            <a:r>
              <a:rPr lang="zh-CN" sz="2400">
                <a:ea typeface="黑体" panose="02010609060101010101" pitchFamily="49" charset="-122"/>
              </a:rPr>
              <a:t>　推理类题</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小明将小铁球换</a:t>
            </a:r>
            <a:r>
              <a:rPr lang="zh-CN" sz="2400">
                <a:latin typeface="Times New Roman" panose="02020603050405020304" pitchFamily="18" charset="0"/>
                <a:ea typeface="宋体" panose="02010600030101010101" pitchFamily="2" charset="-122"/>
              </a:rPr>
              <a:t>成质量相同的小铜球重复第二次实验，观察到的现象是</a:t>
            </a: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，请你解释出现这一现象的原因：</a:t>
            </a:r>
            <a:r>
              <a:rPr lang="en-US" sz="2400">
                <a:latin typeface="Times New Roman" panose="02020603050405020304" pitchFamily="18" charset="0"/>
                <a:ea typeface="宋体" panose="02010600030101010101" pitchFamily="2" charset="-122"/>
              </a:rPr>
              <a:t>____________________________</a:t>
            </a:r>
            <a:r>
              <a:rPr lang="zh-CN" sz="2400">
                <a:ea typeface="宋体" panose="02010600030101010101" pitchFamily="2" charset="-122"/>
              </a:rPr>
              <a:t>．</a:t>
            </a:r>
            <a:endParaRPr lang="zh-CN" altLang="en-US" sz="2400"/>
          </a:p>
        </p:txBody>
      </p:sp>
      <p:sp>
        <p:nvSpPr>
          <p:cNvPr id="2" name="文本框 1"/>
          <p:cNvSpPr txBox="1"/>
          <p:nvPr/>
        </p:nvSpPr>
        <p:spPr>
          <a:xfrm>
            <a:off x="8862695" y="1953260"/>
            <a:ext cx="601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动</a:t>
            </a:r>
            <a:endParaRPr lang="zh-CN" altLang="en-US"/>
          </a:p>
        </p:txBody>
      </p:sp>
      <p:sp>
        <p:nvSpPr>
          <p:cNvPr id="3" name="文本框 2"/>
          <p:cNvSpPr txBox="1"/>
          <p:nvPr/>
        </p:nvSpPr>
        <p:spPr>
          <a:xfrm>
            <a:off x="3497580" y="3042920"/>
            <a:ext cx="824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变小</a:t>
            </a:r>
            <a:endParaRPr lang="zh-CN" altLang="en-US"/>
          </a:p>
        </p:txBody>
      </p:sp>
      <p:sp>
        <p:nvSpPr>
          <p:cNvPr id="4" name="文本框 3"/>
          <p:cNvSpPr txBox="1"/>
          <p:nvPr/>
        </p:nvSpPr>
        <p:spPr>
          <a:xfrm>
            <a:off x="965835" y="4679315"/>
            <a:ext cx="2743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小铜球做直线运动</a:t>
            </a:r>
            <a:endParaRPr lang="zh-CN" altLang="en-US"/>
          </a:p>
        </p:txBody>
      </p:sp>
      <p:sp>
        <p:nvSpPr>
          <p:cNvPr id="5" name="文本框 4"/>
          <p:cNvSpPr txBox="1"/>
          <p:nvPr/>
        </p:nvSpPr>
        <p:spPr>
          <a:xfrm>
            <a:off x="942975" y="5214620"/>
            <a:ext cx="32696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小铜球不能被</a:t>
            </a:r>
            <a:r>
              <a:rPr lang="zh-CN" sz="2400">
                <a:solidFill>
                  <a:srgbClr val="FF0000"/>
                </a:solidFill>
                <a:latin typeface="Times New Roman" panose="02020603050405020304" pitchFamily="18" charset="0"/>
                <a:ea typeface="宋体" panose="02010600030101010101" pitchFamily="2" charset="-122"/>
              </a:rPr>
              <a:t>磁体吸引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74775" y="1320800"/>
            <a:ext cx="658939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如图所示，将椭圆形玻璃瓶装满水，将细玻璃管通过带孔的橡皮塞插入瓶中，沿着不同的方向用力捏厚玻璃瓶，观察细管中水面的变化．</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力的作用效果</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用力捏玻璃瓶时，细玻璃管内的水面上升，是由于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玻璃瓶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细玻璃管</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发生形变导致的，说明力可以改变物体的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2" name="图片 -2147482315"/>
          <p:cNvPicPr>
            <a:picLocks noChangeAspect="1"/>
          </p:cNvPicPr>
          <p:nvPr/>
        </p:nvPicPr>
        <p:blipFill>
          <a:blip r:embed="rId1"/>
          <a:stretch>
            <a:fillRect/>
          </a:stretch>
        </p:blipFill>
        <p:spPr>
          <a:xfrm>
            <a:off x="9217025" y="1840865"/>
            <a:ext cx="937895" cy="2472690"/>
          </a:xfrm>
          <a:prstGeom prst="rect">
            <a:avLst/>
          </a:prstGeom>
          <a:noFill/>
          <a:ln w="9525">
            <a:noFill/>
          </a:ln>
        </p:spPr>
      </p:pic>
      <p:sp>
        <p:nvSpPr>
          <p:cNvPr id="3" name="文本框 2"/>
          <p:cNvSpPr txBox="1"/>
          <p:nvPr/>
        </p:nvSpPr>
        <p:spPr>
          <a:xfrm>
            <a:off x="8117840" y="4658995"/>
            <a:ext cx="3538220"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P8</a:t>
            </a:r>
            <a:r>
              <a:rPr lang="zh-CN" sz="1800">
                <a:cs typeface="仿宋_GB2312" charset="0"/>
              </a:rPr>
              <a:t>图</a:t>
            </a:r>
            <a:r>
              <a:rPr lang="en-US" sz="1800">
                <a:latin typeface="Times New Roman" panose="02020603050405020304" pitchFamily="18" charset="0"/>
                <a:cs typeface="仿宋_GB2312" charset="0"/>
              </a:rPr>
              <a:t>7.26)</a:t>
            </a:r>
            <a:endParaRPr lang="zh-CN" altLang="en-US" sz="1800"/>
          </a:p>
        </p:txBody>
      </p:sp>
      <p:sp>
        <p:nvSpPr>
          <p:cNvPr id="4" name="文本框 3"/>
          <p:cNvSpPr txBox="1"/>
          <p:nvPr/>
        </p:nvSpPr>
        <p:spPr>
          <a:xfrm>
            <a:off x="2466340" y="4198620"/>
            <a:ext cx="11950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玻璃瓶</a:t>
            </a:r>
            <a:endParaRPr lang="zh-CN" altLang="en-US"/>
          </a:p>
        </p:txBody>
      </p:sp>
      <p:sp>
        <p:nvSpPr>
          <p:cNvPr id="5" name="文本框 4"/>
          <p:cNvSpPr txBox="1"/>
          <p:nvPr/>
        </p:nvSpPr>
        <p:spPr>
          <a:xfrm>
            <a:off x="1593215" y="5282565"/>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形状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4695" y="692785"/>
            <a:ext cx="11052175"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物理研究方法</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用力捏玻璃瓶时，是通过</a:t>
            </a:r>
            <a:r>
              <a:rPr lang="en-US" sz="2400">
                <a:latin typeface="Times New Roman" panose="02020603050405020304" pitchFamily="18" charset="0"/>
                <a:ea typeface="宋体" panose="02010600030101010101" pitchFamily="2" charset="-122"/>
              </a:rPr>
              <a:t>___________________</a:t>
            </a:r>
            <a:r>
              <a:rPr lang="zh-CN" sz="2400">
                <a:ea typeface="宋体" panose="02010600030101010101" pitchFamily="2" charset="-122"/>
              </a:rPr>
              <a:t>反映玻璃瓶发生形变的，为了使实验现象更明显，在其他条件不变时，应选用更</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粗</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细</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的玻璃管．</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推理类题</a:t>
            </a:r>
            <a:r>
              <a:rPr lang="en-US" sz="2400">
                <a:latin typeface="Times New Roman" panose="02020603050405020304" pitchFamily="18" charset="0"/>
                <a:ea typeface="宋体" panose="02010600030101010101" pitchFamily="2" charset="-122"/>
              </a:rPr>
              <a:t>(3)</a:t>
            </a:r>
            <a:r>
              <a:rPr lang="zh-CN" sz="2400">
                <a:latin typeface="Times New Roman" panose="02020603050405020304" pitchFamily="18" charset="0"/>
                <a:ea typeface="宋体" panose="02010600030101010101" pitchFamily="2" charset="-122"/>
              </a:rPr>
              <a:t>小明认为产生上述现象的原因可能是由于瓶内水从手上吸收热量，温度升高、体积膨胀导致的．</a:t>
            </a:r>
            <a:r>
              <a:rPr lang="zh-CN" sz="2400">
                <a:ea typeface="宋体" panose="02010600030101010101" pitchFamily="2" charset="-122"/>
              </a:rPr>
              <a:t>为了验证自己观点的正误，小明在玻璃瓶外垫上一层柔软且导热性差的锡纸，再次用相同的力捏玻璃瓶同一位置，发现细玻璃管中水面上升的高度与不垫锡纸时相同，由此小明认为自己的观点是不正确的，你认为小明的验证方法</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合理</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不合理</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4702175" y="1349375"/>
            <a:ext cx="27051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细玻璃管水柱上升</a:t>
            </a:r>
            <a:endParaRPr lang="zh-CN" altLang="en-US"/>
          </a:p>
        </p:txBody>
      </p:sp>
      <p:sp>
        <p:nvSpPr>
          <p:cNvPr id="3" name="文本框 2"/>
          <p:cNvSpPr txBox="1"/>
          <p:nvPr/>
        </p:nvSpPr>
        <p:spPr>
          <a:xfrm>
            <a:off x="7704455" y="1899285"/>
            <a:ext cx="551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细</a:t>
            </a:r>
            <a:endParaRPr lang="zh-CN" altLang="en-US"/>
          </a:p>
        </p:txBody>
      </p:sp>
      <p:sp>
        <p:nvSpPr>
          <p:cNvPr id="4" name="文本框 3"/>
          <p:cNvSpPr txBox="1"/>
          <p:nvPr/>
        </p:nvSpPr>
        <p:spPr>
          <a:xfrm>
            <a:off x="1959610" y="5730875"/>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合理</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14"/>
          <p:cNvPicPr>
            <a:picLocks noChangeAspect="1"/>
          </p:cNvPicPr>
          <p:nvPr/>
        </p:nvPicPr>
        <p:blipFill>
          <a:blip r:embed="rId1"/>
          <a:stretch>
            <a:fillRect/>
          </a:stretch>
        </p:blipFill>
        <p:spPr>
          <a:xfrm>
            <a:off x="9506268" y="2505075"/>
            <a:ext cx="2006600" cy="1982470"/>
          </a:xfrm>
          <a:prstGeom prst="rect">
            <a:avLst/>
          </a:prstGeom>
          <a:noFill/>
          <a:ln w="9525">
            <a:noFill/>
          </a:ln>
        </p:spPr>
      </p:pic>
      <p:sp>
        <p:nvSpPr>
          <p:cNvPr id="100" name="文本框 99"/>
          <p:cNvSpPr txBox="1"/>
          <p:nvPr/>
        </p:nvSpPr>
        <p:spPr>
          <a:xfrm>
            <a:off x="9323070" y="4716145"/>
            <a:ext cx="237299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P25</a:t>
            </a:r>
            <a:r>
              <a:rPr lang="zh-CN" sz="1800">
                <a:cs typeface="仿宋_GB2312" charset="0"/>
              </a:rPr>
              <a:t>图</a:t>
            </a:r>
            <a:r>
              <a:rPr lang="en-US" sz="1800">
                <a:latin typeface="Times New Roman" panose="02020603050405020304" pitchFamily="18" charset="0"/>
                <a:cs typeface="仿宋_GB2312" charset="0"/>
              </a:rPr>
              <a:t>8.3</a:t>
            </a:r>
            <a:r>
              <a:rPr lang="zh-CN" sz="1800">
                <a:cs typeface="仿宋_GB2312" charset="0"/>
              </a:rPr>
              <a:t>－</a:t>
            </a:r>
            <a:r>
              <a:rPr lang="en-US" sz="1800">
                <a:latin typeface="Times New Roman" panose="02020603050405020304" pitchFamily="18" charset="0"/>
                <a:cs typeface="仿宋_GB2312" charset="0"/>
              </a:rPr>
              <a:t>4)</a:t>
            </a:r>
            <a:endParaRPr lang="zh-CN" altLang="en-US" sz="1800"/>
          </a:p>
        </p:txBody>
      </p:sp>
      <p:sp>
        <p:nvSpPr>
          <p:cNvPr id="3" name="文本框 2"/>
          <p:cNvSpPr txBox="1"/>
          <p:nvPr/>
        </p:nvSpPr>
        <p:spPr>
          <a:xfrm>
            <a:off x="541020" y="1252220"/>
            <a:ext cx="85540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小明参加百米赛跑，起跑时右脚用力向后蹬地，人向前运动</a:t>
            </a:r>
            <a:r>
              <a:rPr lang="en-US" alt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力的理解</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起跑时用力向后蹬地，脚对地面有向后的作用力，由于物体间力的作用是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，地面对脚产生向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的作用力，人向前运动．</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力的作用效果</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小明能够向前运动，说明力可以改变物体的</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．蹬地时鞋</a:t>
            </a:r>
            <a:r>
              <a:rPr lang="zh-CN" sz="2400">
                <a:latin typeface="Times New Roman" panose="02020603050405020304" pitchFamily="18" charset="0"/>
                <a:ea typeface="宋体" panose="02010600030101010101" pitchFamily="2" charset="-122"/>
              </a:rPr>
              <a:t>子变形，说明力可以改变物体的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4" name="文本框 3"/>
          <p:cNvSpPr txBox="1"/>
          <p:nvPr/>
        </p:nvSpPr>
        <p:spPr>
          <a:xfrm>
            <a:off x="2563495" y="2990215"/>
            <a:ext cx="12045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相互的</a:t>
            </a:r>
            <a:endParaRPr lang="zh-CN" altLang="en-US"/>
          </a:p>
        </p:txBody>
      </p:sp>
      <p:sp>
        <p:nvSpPr>
          <p:cNvPr id="5" name="文本框 4"/>
          <p:cNvSpPr txBox="1"/>
          <p:nvPr/>
        </p:nvSpPr>
        <p:spPr>
          <a:xfrm>
            <a:off x="6381115" y="2990215"/>
            <a:ext cx="591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前</a:t>
            </a:r>
            <a:endParaRPr lang="zh-CN" altLang="en-US"/>
          </a:p>
        </p:txBody>
      </p:sp>
      <p:sp>
        <p:nvSpPr>
          <p:cNvPr id="6" name="文本框 5"/>
          <p:cNvSpPr txBox="1"/>
          <p:nvPr/>
        </p:nvSpPr>
        <p:spPr>
          <a:xfrm>
            <a:off x="6828790" y="4624070"/>
            <a:ext cx="14966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
        <p:nvSpPr>
          <p:cNvPr id="7" name="文本框 6"/>
          <p:cNvSpPr txBox="1"/>
          <p:nvPr/>
        </p:nvSpPr>
        <p:spPr>
          <a:xfrm>
            <a:off x="5962015" y="5190490"/>
            <a:ext cx="806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形状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1650" y="1017905"/>
            <a:ext cx="11282045"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摩擦力的理解及增大、减小摩擦的方法</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起跑时向后蹬地的脚受到的摩擦力方向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向前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向后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；鞋底设有花纹，其主要目的是通过</a:t>
            </a: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的方式来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惯性的理解</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小明到达终点不能立即停下来，是由于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，在终点前加速冲刺过程中，小明的运动</a:t>
            </a:r>
            <a:r>
              <a:rPr lang="zh-CN" sz="2400">
                <a:latin typeface="Times New Roman" panose="02020603050405020304" pitchFamily="18" charset="0"/>
                <a:ea typeface="宋体" panose="02010600030101010101" pitchFamily="2" charset="-122"/>
              </a:rPr>
              <a:t>速度越来越快，他的惯性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5</a:t>
            </a:r>
            <a:r>
              <a:rPr lang="zh-CN" sz="2400">
                <a:ea typeface="黑体" panose="02010609060101010101" pitchFamily="49" charset="-122"/>
              </a:rPr>
              <a:t>　平衡力与相互作用力</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小明赛跑时沿水平跑道向前运动，他的重力与地面对他的支持力是一对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，小明受到的</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和他对地面的压力是一对相互作用力．</a:t>
            </a:r>
            <a:endParaRPr lang="zh-CN" altLang="en-US" sz="2400"/>
          </a:p>
        </p:txBody>
      </p:sp>
      <p:sp>
        <p:nvSpPr>
          <p:cNvPr id="2" name="文本框 1"/>
          <p:cNvSpPr txBox="1"/>
          <p:nvPr/>
        </p:nvSpPr>
        <p:spPr>
          <a:xfrm>
            <a:off x="6263005" y="1651000"/>
            <a:ext cx="894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向前</a:t>
            </a:r>
            <a:endParaRPr lang="zh-CN" altLang="en-US"/>
          </a:p>
        </p:txBody>
      </p:sp>
      <p:sp>
        <p:nvSpPr>
          <p:cNvPr id="3" name="文本框 2"/>
          <p:cNvSpPr txBox="1"/>
          <p:nvPr/>
        </p:nvSpPr>
        <p:spPr>
          <a:xfrm>
            <a:off x="4899660" y="2225040"/>
            <a:ext cx="32696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增大接触面的粗糙程度</a:t>
            </a:r>
            <a:endParaRPr lang="zh-CN" altLang="en-US"/>
          </a:p>
        </p:txBody>
      </p:sp>
      <p:sp>
        <p:nvSpPr>
          <p:cNvPr id="4" name="文本框 3"/>
          <p:cNvSpPr txBox="1"/>
          <p:nvPr/>
        </p:nvSpPr>
        <p:spPr>
          <a:xfrm>
            <a:off x="9641840" y="2225040"/>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5" name="文本框 4"/>
          <p:cNvSpPr txBox="1"/>
          <p:nvPr/>
        </p:nvSpPr>
        <p:spPr>
          <a:xfrm>
            <a:off x="6263640" y="3326765"/>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6" name="文本框 5"/>
          <p:cNvSpPr txBox="1"/>
          <p:nvPr/>
        </p:nvSpPr>
        <p:spPr>
          <a:xfrm>
            <a:off x="5360035" y="386080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7" name="文本框 6"/>
          <p:cNvSpPr txBox="1"/>
          <p:nvPr/>
        </p:nvSpPr>
        <p:spPr>
          <a:xfrm>
            <a:off x="10440035" y="4971415"/>
            <a:ext cx="1263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平衡力</a:t>
            </a:r>
            <a:endParaRPr lang="zh-CN" altLang="en-US"/>
          </a:p>
        </p:txBody>
      </p:sp>
      <p:sp>
        <p:nvSpPr>
          <p:cNvPr id="8" name="文本框 7"/>
          <p:cNvSpPr txBox="1"/>
          <p:nvPr/>
        </p:nvSpPr>
        <p:spPr>
          <a:xfrm>
            <a:off x="2202815" y="5506720"/>
            <a:ext cx="1165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支持力</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217670" y="2943225"/>
            <a:ext cx="2647950" cy="1082040"/>
          </a:xfrm>
          <a:custGeom>
            <a:avLst/>
            <a:gdLst>
              <a:gd name="rtl" fmla="*/ 224960 w 1767760"/>
              <a:gd name="rtt" fmla="*/ 132240 h 547200"/>
              <a:gd name="rtr" fmla="*/ 1539760 w 1767760"/>
              <a:gd name="rtb" fmla="*/ 428640 h 547200"/>
            </a:gdLst>
            <a:ahLst/>
            <a:cxnLst/>
            <a:rect l="rtl" t="rtt" r="rtr" b="rtb"/>
            <a:pathLst>
              <a:path w="1767760" h="547200">
                <a:moveTo>
                  <a:pt x="273600" y="0"/>
                </a:moveTo>
                <a:lnTo>
                  <a:pt x="1494160" y="0"/>
                </a:lnTo>
                <a:cubicBezTo>
                  <a:pt x="1645269" y="0"/>
                  <a:pt x="1767760" y="122491"/>
                  <a:pt x="1767760" y="273600"/>
                </a:cubicBezTo>
                <a:cubicBezTo>
                  <a:pt x="1767760" y="424709"/>
                  <a:pt x="1645269" y="547200"/>
                  <a:pt x="14941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r>
              <a:rPr sz="2400" b="1">
                <a:solidFill>
                  <a:srgbClr val="454545"/>
                </a:solidFill>
                <a:latin typeface="方正粗黑宋简体" panose="02000000000000000000" charset="-122"/>
              </a:rPr>
              <a:t>力 运动和力</a:t>
            </a:r>
            <a:endParaRPr sz="2400" b="1">
              <a:solidFill>
                <a:srgbClr val="454545"/>
              </a:solidFill>
              <a:latin typeface="方正粗黑宋简体" panose="02000000000000000000" charset="-122"/>
            </a:endParaRPr>
          </a:p>
        </p:txBody>
      </p:sp>
      <p:grpSp>
        <p:nvGrpSpPr>
          <p:cNvPr id="17" name="组合 16"/>
          <p:cNvGrpSpPr/>
          <p:nvPr/>
        </p:nvGrpSpPr>
        <p:grpSpPr>
          <a:xfrm>
            <a:off x="6657340" y="1397635"/>
            <a:ext cx="1717040" cy="2449830"/>
            <a:chOff x="10144" y="2427"/>
            <a:chExt cx="2704" cy="3858"/>
          </a:xfrm>
        </p:grpSpPr>
        <p:sp>
          <p:nvSpPr>
            <p:cNvPr id="103" name="MMConnector"/>
            <p:cNvSpPr/>
            <p:nvPr/>
          </p:nvSpPr>
          <p:spPr>
            <a:xfrm>
              <a:off x="10144" y="4301"/>
              <a:ext cx="1184" cy="1985"/>
            </a:xfrm>
            <a:custGeom>
              <a:avLst/>
              <a:gdLst/>
              <a:ahLst/>
              <a:cxnLst/>
              <a:pathLst>
                <a:path w="1025584" h="637503">
                  <a:moveTo>
                    <a:pt x="-202015" y="163734"/>
                  </a:moveTo>
                  <a:cubicBezTo>
                    <a:pt x="-216654" y="176084"/>
                    <a:pt x="-218371" y="193645"/>
                    <a:pt x="-208816" y="204724"/>
                  </a:cubicBezTo>
                  <a:cubicBezTo>
                    <a:pt x="-199262" y="215803"/>
                    <a:pt x="-181447" y="216900"/>
                    <a:pt x="-167272" y="204022"/>
                  </a:cubicBezTo>
                  <a:cubicBezTo>
                    <a:pt x="-153980" y="191946"/>
                    <a:pt x="-140688" y="179871"/>
                    <a:pt x="-127596" y="167630"/>
                  </a:cubicBezTo>
                  <a:cubicBezTo>
                    <a:pt x="-114504" y="155389"/>
                    <a:pt x="-101612" y="142982"/>
                    <a:pt x="-88826" y="130500"/>
                  </a:cubicBezTo>
                  <a:cubicBezTo>
                    <a:pt x="-76039" y="118018"/>
                    <a:pt x="-63358" y="105459"/>
                    <a:pt x="-50767" y="92844"/>
                  </a:cubicBezTo>
                  <a:cubicBezTo>
                    <a:pt x="-38176" y="80228"/>
                    <a:pt x="-25674" y="67555"/>
                    <a:pt x="-13224" y="54859"/>
                  </a:cubicBezTo>
                  <a:cubicBezTo>
                    <a:pt x="-773" y="42163"/>
                    <a:pt x="11625" y="29445"/>
                    <a:pt x="24005" y="16733"/>
                  </a:cubicBezTo>
                  <a:cubicBezTo>
                    <a:pt x="36384" y="4021"/>
                    <a:pt x="48743" y="-8684"/>
                    <a:pt x="61117" y="-21351"/>
                  </a:cubicBezTo>
                  <a:cubicBezTo>
                    <a:pt x="73490" y="-34019"/>
                    <a:pt x="85878" y="-46650"/>
                    <a:pt x="98312" y="-59212"/>
                  </a:cubicBezTo>
                  <a:cubicBezTo>
                    <a:pt x="110746" y="-71774"/>
                    <a:pt x="123227" y="-84269"/>
                    <a:pt x="135788" y="-96662"/>
                  </a:cubicBezTo>
                  <a:cubicBezTo>
                    <a:pt x="148348" y="-109056"/>
                    <a:pt x="160988" y="-121349"/>
                    <a:pt x="173739" y="-133507"/>
                  </a:cubicBezTo>
                  <a:cubicBezTo>
                    <a:pt x="186490" y="-145664"/>
                    <a:pt x="199353" y="-157687"/>
                    <a:pt x="212357" y="-169536"/>
                  </a:cubicBezTo>
                  <a:cubicBezTo>
                    <a:pt x="225362" y="-181386"/>
                    <a:pt x="238508" y="-193063"/>
                    <a:pt x="251826" y="-204526"/>
                  </a:cubicBezTo>
                  <a:cubicBezTo>
                    <a:pt x="265143" y="-215989"/>
                    <a:pt x="278632" y="-227238"/>
                    <a:pt x="292317" y="-238230"/>
                  </a:cubicBezTo>
                  <a:cubicBezTo>
                    <a:pt x="306002" y="-249221"/>
                    <a:pt x="319884" y="-259955"/>
                    <a:pt x="333985" y="-270383"/>
                  </a:cubicBezTo>
                  <a:cubicBezTo>
                    <a:pt x="348085" y="-280811"/>
                    <a:pt x="362404" y="-290934"/>
                    <a:pt x="376957" y="-300701"/>
                  </a:cubicBezTo>
                  <a:cubicBezTo>
                    <a:pt x="391510" y="-310469"/>
                    <a:pt x="406297" y="-319882"/>
                    <a:pt x="421326" y="-328890"/>
                  </a:cubicBezTo>
                  <a:cubicBezTo>
                    <a:pt x="436355" y="-337897"/>
                    <a:pt x="451625" y="-346500"/>
                    <a:pt x="467137" y="-354649"/>
                  </a:cubicBezTo>
                  <a:cubicBezTo>
                    <a:pt x="482649" y="-362799"/>
                    <a:pt x="498403" y="-370495"/>
                    <a:pt x="514382" y="-377696"/>
                  </a:cubicBezTo>
                  <a:cubicBezTo>
                    <a:pt x="530362" y="-384897"/>
                    <a:pt x="546567" y="-391602"/>
                    <a:pt x="562992" y="-397778"/>
                  </a:cubicBezTo>
                  <a:cubicBezTo>
                    <a:pt x="579417" y="-403953"/>
                    <a:pt x="596062" y="-409600"/>
                    <a:pt x="612840" y="-414693"/>
                  </a:cubicBezTo>
                  <a:cubicBezTo>
                    <a:pt x="629618" y="-419787"/>
                    <a:pt x="646528" y="-424329"/>
                    <a:pt x="663750" y="-428312"/>
                  </a:cubicBezTo>
                  <a:cubicBezTo>
                    <a:pt x="680971" y="-432295"/>
                    <a:pt x="698504" y="-435720"/>
                    <a:pt x="715511" y="-438579"/>
                  </a:cubicBezTo>
                  <a:cubicBezTo>
                    <a:pt x="732518" y="-441438"/>
                    <a:pt x="749000" y="-443730"/>
                    <a:pt x="767899" y="-445520"/>
                  </a:cubicBezTo>
                  <a:cubicBezTo>
                    <a:pt x="786797" y="-447310"/>
                    <a:pt x="808113" y="-448596"/>
                    <a:pt x="820690" y="-449230"/>
                  </a:cubicBezTo>
                  <a:cubicBezTo>
                    <a:pt x="833266" y="-449864"/>
                    <a:pt x="837103" y="-449844"/>
                    <a:pt x="840940" y="-449825"/>
                  </a:cubicBezTo>
                  <a:cubicBezTo>
                    <a:pt x="843676" y="-449811"/>
                    <a:pt x="845500" y="-451535"/>
                    <a:pt x="845500" y="-453625"/>
                  </a:cubicBezTo>
                  <a:cubicBezTo>
                    <a:pt x="845500" y="-455715"/>
                    <a:pt x="843674" y="-457311"/>
                    <a:pt x="840940" y="-457425"/>
                  </a:cubicBezTo>
                  <a:cubicBezTo>
                    <a:pt x="837079" y="-457586"/>
                    <a:pt x="833218" y="-457748"/>
                    <a:pt x="820506" y="-457574"/>
                  </a:cubicBezTo>
                  <a:cubicBezTo>
                    <a:pt x="807793" y="-457400"/>
                    <a:pt x="786228" y="-456890"/>
                    <a:pt x="767055" y="-455781"/>
                  </a:cubicBezTo>
                  <a:cubicBezTo>
                    <a:pt x="747882" y="-454672"/>
                    <a:pt x="731099" y="-452963"/>
                    <a:pt x="713742" y="-450697"/>
                  </a:cubicBezTo>
                  <a:cubicBezTo>
                    <a:pt x="696385" y="-448430"/>
                    <a:pt x="678452" y="-445605"/>
                    <a:pt x="660791" y="-442196"/>
                  </a:cubicBezTo>
                  <a:cubicBezTo>
                    <a:pt x="643129" y="-438788"/>
                    <a:pt x="625738" y="-434795"/>
                    <a:pt x="608442" y="-430230"/>
                  </a:cubicBezTo>
                  <a:cubicBezTo>
                    <a:pt x="591147" y="-425664"/>
                    <a:pt x="573946" y="-420524"/>
                    <a:pt x="556936" y="-414831"/>
                  </a:cubicBezTo>
                  <a:cubicBezTo>
                    <a:pt x="539925" y="-409137"/>
                    <a:pt x="523105" y="-402890"/>
                    <a:pt x="506487" y="-396123"/>
                  </a:cubicBezTo>
                  <a:cubicBezTo>
                    <a:pt x="489870" y="-389356"/>
                    <a:pt x="473456" y="-382070"/>
                    <a:pt x="457270" y="-374309"/>
                  </a:cubicBezTo>
                  <a:cubicBezTo>
                    <a:pt x="441083" y="-366548"/>
                    <a:pt x="425123" y="-358313"/>
                    <a:pt x="409398" y="-349655"/>
                  </a:cubicBezTo>
                  <a:cubicBezTo>
                    <a:pt x="393673" y="-340997"/>
                    <a:pt x="378183" y="-331917"/>
                    <a:pt x="362926" y="-322468"/>
                  </a:cubicBezTo>
                  <a:cubicBezTo>
                    <a:pt x="347669" y="-313020"/>
                    <a:pt x="332645" y="-303204"/>
                    <a:pt x="317844" y="-293076"/>
                  </a:cubicBezTo>
                  <a:cubicBezTo>
                    <a:pt x="303043" y="-282947"/>
                    <a:pt x="288465" y="-272505"/>
                    <a:pt x="274091" y="-261804"/>
                  </a:cubicBezTo>
                  <a:cubicBezTo>
                    <a:pt x="259718" y="-251102"/>
                    <a:pt x="245549" y="-240140"/>
                    <a:pt x="231563" y="-228967"/>
                  </a:cubicBezTo>
                  <a:cubicBezTo>
                    <a:pt x="217577" y="-217794"/>
                    <a:pt x="203773" y="-206410"/>
                    <a:pt x="190125" y="-194860"/>
                  </a:cubicBezTo>
                  <a:cubicBezTo>
                    <a:pt x="176477" y="-183310"/>
                    <a:pt x="162984" y="-171595"/>
                    <a:pt x="149620" y="-159756"/>
                  </a:cubicBezTo>
                  <a:cubicBezTo>
                    <a:pt x="136255" y="-147918"/>
                    <a:pt x="123017" y="-135955"/>
                    <a:pt x="109877" y="-123907"/>
                  </a:cubicBezTo>
                  <a:cubicBezTo>
                    <a:pt x="96737" y="-111860"/>
                    <a:pt x="83695" y="-99727"/>
                    <a:pt x="70720" y="-87546"/>
                  </a:cubicBezTo>
                  <a:cubicBezTo>
                    <a:pt x="57745" y="-75364"/>
                    <a:pt x="44838" y="-63134"/>
                    <a:pt x="31967" y="-50889"/>
                  </a:cubicBezTo>
                  <a:cubicBezTo>
                    <a:pt x="19097" y="-38644"/>
                    <a:pt x="6263" y="-26385"/>
                    <a:pt x="-6563" y="-14145"/>
                  </a:cubicBezTo>
                  <a:cubicBezTo>
                    <a:pt x="-19389" y="-1905"/>
                    <a:pt x="-32209" y="10315"/>
                    <a:pt x="-45050" y="22483"/>
                  </a:cubicBezTo>
                  <a:cubicBezTo>
                    <a:pt x="-57891" y="34652"/>
                    <a:pt x="-70754" y="46768"/>
                    <a:pt x="-83670" y="58794"/>
                  </a:cubicBezTo>
                  <a:cubicBezTo>
                    <a:pt x="-96587" y="70821"/>
                    <a:pt x="-109557" y="82756"/>
                    <a:pt x="-122596" y="94583"/>
                  </a:cubicBezTo>
                  <a:cubicBezTo>
                    <a:pt x="-135636" y="106411"/>
                    <a:pt x="-148745" y="118131"/>
                    <a:pt x="-161993" y="129638"/>
                  </a:cubicBezTo>
                  <a:cubicBezTo>
                    <a:pt x="-175241" y="141145"/>
                    <a:pt x="-188628" y="152439"/>
                    <a:pt x="-202015" y="163734"/>
                  </a:cubicBezTo>
                  <a:close/>
                </a:path>
              </a:pathLst>
            </a:custGeom>
            <a:solidFill>
              <a:schemeClr val="accent4"/>
            </a:solidFill>
            <a:ln w="7600" cap="rnd">
              <a:solidFill>
                <a:schemeClr val="accent4"/>
              </a:solidFill>
              <a:round/>
            </a:ln>
          </p:spPr>
        </p:sp>
        <p:sp>
          <p:nvSpPr>
            <p:cNvPr id="102" name="MainTopic"/>
            <p:cNvSpPr/>
            <p:nvPr/>
          </p:nvSpPr>
          <p:spPr>
            <a:xfrm>
              <a:off x="11110" y="2427"/>
              <a:ext cx="1739" cy="923"/>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摩擦力</a:t>
              </a:r>
              <a:endParaRPr sz="2400">
                <a:solidFill>
                  <a:srgbClr val="303030"/>
                </a:solidFill>
                <a:latin typeface="宋体" panose="02010600030101010101" pitchFamily="2" charset="-122"/>
              </a:endParaRPr>
            </a:p>
          </p:txBody>
        </p:sp>
      </p:grpSp>
      <p:grpSp>
        <p:nvGrpSpPr>
          <p:cNvPr id="25" name="组合 24"/>
          <p:cNvGrpSpPr/>
          <p:nvPr/>
        </p:nvGrpSpPr>
        <p:grpSpPr>
          <a:xfrm>
            <a:off x="6800850" y="2999740"/>
            <a:ext cx="2005330" cy="915670"/>
            <a:chOff x="10370" y="4950"/>
            <a:chExt cx="3158" cy="1442"/>
          </a:xfrm>
        </p:grpSpPr>
        <p:sp>
          <p:nvSpPr>
            <p:cNvPr id="105" name="MMConnector"/>
            <p:cNvSpPr/>
            <p:nvPr/>
          </p:nvSpPr>
          <p:spPr>
            <a:xfrm>
              <a:off x="10370" y="5692"/>
              <a:ext cx="748" cy="24"/>
            </a:xfrm>
            <a:custGeom>
              <a:avLst/>
              <a:gdLst/>
              <a:ahLst/>
              <a:cxnLst/>
              <a:pathLst>
                <a:path w="798073" h="7600">
                  <a:moveTo>
                    <a:pt x="42544" y="-26353"/>
                  </a:moveTo>
                  <a:cubicBezTo>
                    <a:pt x="23395" y="-26667"/>
                    <a:pt x="10772" y="-13997"/>
                    <a:pt x="10949" y="632"/>
                  </a:cubicBezTo>
                  <a:cubicBezTo>
                    <a:pt x="11126" y="15261"/>
                    <a:pt x="24053" y="27623"/>
                    <a:pt x="43189" y="26843"/>
                  </a:cubicBezTo>
                  <a:cubicBezTo>
                    <a:pt x="60916" y="26121"/>
                    <a:pt x="78643" y="25399"/>
                    <a:pt x="96369" y="24676"/>
                  </a:cubicBezTo>
                  <a:cubicBezTo>
                    <a:pt x="114095" y="23953"/>
                    <a:pt x="131821" y="23229"/>
                    <a:pt x="149546" y="22506"/>
                  </a:cubicBezTo>
                  <a:cubicBezTo>
                    <a:pt x="167272" y="21782"/>
                    <a:pt x="184997" y="21060"/>
                    <a:pt x="202721" y="20339"/>
                  </a:cubicBezTo>
                  <a:cubicBezTo>
                    <a:pt x="220446" y="19618"/>
                    <a:pt x="238170" y="18898"/>
                    <a:pt x="255894" y="18182"/>
                  </a:cubicBezTo>
                  <a:cubicBezTo>
                    <a:pt x="273618" y="17465"/>
                    <a:pt x="291342" y="16751"/>
                    <a:pt x="309065" y="16041"/>
                  </a:cubicBezTo>
                  <a:cubicBezTo>
                    <a:pt x="326789" y="15330"/>
                    <a:pt x="344512" y="14624"/>
                    <a:pt x="362236" y="13923"/>
                  </a:cubicBezTo>
                  <a:cubicBezTo>
                    <a:pt x="379959" y="13222"/>
                    <a:pt x="397682" y="12526"/>
                    <a:pt x="415406" y="11836"/>
                  </a:cubicBezTo>
                  <a:cubicBezTo>
                    <a:pt x="433129" y="11146"/>
                    <a:pt x="450852" y="10463"/>
                    <a:pt x="468576" y="9787"/>
                  </a:cubicBezTo>
                  <a:cubicBezTo>
                    <a:pt x="486300" y="9111"/>
                    <a:pt x="504023" y="8443"/>
                    <a:pt x="521747" y="7784"/>
                  </a:cubicBezTo>
                  <a:cubicBezTo>
                    <a:pt x="539471" y="7124"/>
                    <a:pt x="557195" y="6474"/>
                    <a:pt x="574920" y="5833"/>
                  </a:cubicBezTo>
                  <a:cubicBezTo>
                    <a:pt x="592645" y="5193"/>
                    <a:pt x="610370" y="4563"/>
                    <a:pt x="628095" y="3944"/>
                  </a:cubicBezTo>
                  <a:cubicBezTo>
                    <a:pt x="645821" y="3326"/>
                    <a:pt x="663546" y="2719"/>
                    <a:pt x="681274" y="2124"/>
                  </a:cubicBezTo>
                  <a:cubicBezTo>
                    <a:pt x="699001" y="1530"/>
                    <a:pt x="716732" y="949"/>
                    <a:pt x="734455" y="381"/>
                  </a:cubicBezTo>
                  <a:cubicBezTo>
                    <a:pt x="752179" y="-188"/>
                    <a:pt x="769895" y="-743"/>
                    <a:pt x="787641" y="-1279"/>
                  </a:cubicBezTo>
                  <a:cubicBezTo>
                    <a:pt x="805387" y="-1815"/>
                    <a:pt x="823164" y="-2331"/>
                    <a:pt x="840940" y="-2847"/>
                  </a:cubicBezTo>
                  <a:cubicBezTo>
                    <a:pt x="843675" y="-2926"/>
                    <a:pt x="845500" y="-4560"/>
                    <a:pt x="845500" y="-6650"/>
                  </a:cubicBezTo>
                  <a:cubicBezTo>
                    <a:pt x="845500" y="-8740"/>
                    <a:pt x="843675" y="-10377"/>
                    <a:pt x="840940" y="-10453"/>
                  </a:cubicBezTo>
                  <a:cubicBezTo>
                    <a:pt x="823158" y="-10950"/>
                    <a:pt x="805376" y="-11447"/>
                    <a:pt x="787622" y="-11925"/>
                  </a:cubicBezTo>
                  <a:cubicBezTo>
                    <a:pt x="769868" y="-12402"/>
                    <a:pt x="752142" y="-12860"/>
                    <a:pt x="734408" y="-13305"/>
                  </a:cubicBezTo>
                  <a:cubicBezTo>
                    <a:pt x="716674" y="-13749"/>
                    <a:pt x="698932" y="-14181"/>
                    <a:pt x="681191" y="-14600"/>
                  </a:cubicBezTo>
                  <a:cubicBezTo>
                    <a:pt x="663450" y="-15019"/>
                    <a:pt x="645711" y="-15425"/>
                    <a:pt x="627971" y="-15820"/>
                  </a:cubicBezTo>
                  <a:cubicBezTo>
                    <a:pt x="610230" y="-16214"/>
                    <a:pt x="592489" y="-16597"/>
                    <a:pt x="574748" y="-16970"/>
                  </a:cubicBezTo>
                  <a:cubicBezTo>
                    <a:pt x="557007" y="-17343"/>
                    <a:pt x="539266" y="-17706"/>
                    <a:pt x="521525" y="-18059"/>
                  </a:cubicBezTo>
                  <a:cubicBezTo>
                    <a:pt x="503783" y="-18413"/>
                    <a:pt x="486042" y="-18758"/>
                    <a:pt x="468300" y="-19095"/>
                  </a:cubicBezTo>
                  <a:cubicBezTo>
                    <a:pt x="450559" y="-19432"/>
                    <a:pt x="432817" y="-19762"/>
                    <a:pt x="415076" y="-20085"/>
                  </a:cubicBezTo>
                  <a:cubicBezTo>
                    <a:pt x="397334" y="-20409"/>
                    <a:pt x="379593" y="-20726"/>
                    <a:pt x="361852" y="-21037"/>
                  </a:cubicBezTo>
                  <a:cubicBezTo>
                    <a:pt x="344111" y="-21349"/>
                    <a:pt x="326370" y="-21656"/>
                    <a:pt x="308629" y="-21959"/>
                  </a:cubicBezTo>
                  <a:cubicBezTo>
                    <a:pt x="290888" y="-22262"/>
                    <a:pt x="273148" y="-22561"/>
                    <a:pt x="255408" y="-22857"/>
                  </a:cubicBezTo>
                  <a:cubicBezTo>
                    <a:pt x="237667" y="-23154"/>
                    <a:pt x="219928" y="-23447"/>
                    <a:pt x="202188" y="-23739"/>
                  </a:cubicBezTo>
                  <a:cubicBezTo>
                    <a:pt x="184449" y="-24031"/>
                    <a:pt x="166709" y="-24322"/>
                    <a:pt x="148971" y="-24612"/>
                  </a:cubicBezTo>
                  <a:cubicBezTo>
                    <a:pt x="131232" y="-24901"/>
                    <a:pt x="113494" y="-25191"/>
                    <a:pt x="95756" y="-25481"/>
                  </a:cubicBezTo>
                  <a:cubicBezTo>
                    <a:pt x="78018" y="-25771"/>
                    <a:pt x="60281" y="-26062"/>
                    <a:pt x="42544" y="-26353"/>
                  </a:cubicBezTo>
                  <a:close/>
                </a:path>
              </a:pathLst>
            </a:custGeom>
            <a:solidFill>
              <a:schemeClr val="accent4"/>
            </a:solidFill>
            <a:ln w="7600" cap="rnd">
              <a:solidFill>
                <a:schemeClr val="accent4"/>
              </a:solidFill>
              <a:round/>
            </a:ln>
          </p:spPr>
        </p:sp>
        <p:sp>
          <p:nvSpPr>
            <p:cNvPr id="104" name="MainTopic"/>
            <p:cNvSpPr/>
            <p:nvPr/>
          </p:nvSpPr>
          <p:spPr>
            <a:xfrm>
              <a:off x="11164" y="4950"/>
              <a:ext cx="2364" cy="1443"/>
            </a:xfrm>
            <a:custGeom>
              <a:avLst/>
              <a:gdLst>
                <a:gd name="rtl" fmla="*/ 135280 w 737200"/>
                <a:gd name="rtt" fmla="*/ 71440 h 463600"/>
                <a:gd name="rtr" fmla="*/ 598880 w 737200"/>
                <a:gd name="rtb" fmla="*/ 405840 h 463600"/>
              </a:gdLst>
              <a:ahLst/>
              <a:cxnLst/>
              <a:rect l="rtl" t="rtt" r="rtr" b="rtb"/>
              <a:pathLst>
                <a:path w="737200" h="463600">
                  <a:moveTo>
                    <a:pt x="30400" y="0"/>
                  </a:moveTo>
                  <a:lnTo>
                    <a:pt x="706800" y="0"/>
                  </a:lnTo>
                  <a:cubicBezTo>
                    <a:pt x="723581" y="0"/>
                    <a:pt x="737200" y="13619"/>
                    <a:pt x="737200" y="30400"/>
                  </a:cubicBezTo>
                  <a:lnTo>
                    <a:pt x="737200" y="433200"/>
                  </a:lnTo>
                  <a:cubicBezTo>
                    <a:pt x="737200" y="449981"/>
                    <a:pt x="723581" y="463600"/>
                    <a:pt x="7068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hlinkClick r:id="rId2" action="ppaction://hlinksldjump"/>
                </a:rPr>
                <a:t>牛顿第</a:t>
              </a:r>
              <a:endParaRPr sz="2400">
                <a:solidFill>
                  <a:srgbClr val="303030"/>
                </a:solidFill>
                <a:latin typeface="宋体" panose="02010600030101010101" pitchFamily="2" charset="-122"/>
                <a:hlinkClick r:id="rId2" action="ppaction://hlinksldjump"/>
              </a:endParaRPr>
            </a:p>
            <a:p>
              <a:pPr algn="l"/>
              <a:r>
                <a:rPr sz="2400">
                  <a:solidFill>
                    <a:srgbClr val="303030"/>
                  </a:solidFill>
                  <a:latin typeface="宋体" panose="02010600030101010101" pitchFamily="2" charset="-122"/>
                  <a:hlinkClick r:id="rId2" action="ppaction://hlinksldjump"/>
                </a:rPr>
                <a:t>一定律</a:t>
              </a:r>
              <a:endParaRPr sz="2400">
                <a:solidFill>
                  <a:srgbClr val="303030"/>
                </a:solidFill>
                <a:latin typeface="宋体" panose="02010600030101010101" pitchFamily="2" charset="-122"/>
              </a:endParaRPr>
            </a:p>
          </p:txBody>
        </p:sp>
      </p:grpSp>
      <p:grpSp>
        <p:nvGrpSpPr>
          <p:cNvPr id="9" name="组合 8"/>
          <p:cNvGrpSpPr/>
          <p:nvPr/>
        </p:nvGrpSpPr>
        <p:grpSpPr>
          <a:xfrm>
            <a:off x="2134235" y="3623310"/>
            <a:ext cx="3373120" cy="585470"/>
            <a:chOff x="3021" y="5932"/>
            <a:chExt cx="5312" cy="922"/>
          </a:xfrm>
        </p:grpSpPr>
        <p:sp>
          <p:nvSpPr>
            <p:cNvPr id="115" name="MMConnector"/>
            <p:cNvSpPr/>
            <p:nvPr/>
          </p:nvSpPr>
          <p:spPr>
            <a:xfrm>
              <a:off x="6403" y="6053"/>
              <a:ext cx="1930" cy="358"/>
            </a:xfrm>
            <a:custGeom>
              <a:avLst/>
              <a:gdLst/>
              <a:ahLst/>
              <a:cxnLst/>
              <a:pathLst>
                <a:path w="818268" h="114962">
                  <a:moveTo>
                    <a:pt x="-17285" y="20337"/>
                  </a:moveTo>
                  <a:cubicBezTo>
                    <a:pt x="1567" y="16961"/>
                    <a:pt x="11550" y="2150"/>
                    <a:pt x="8587" y="-12177"/>
                  </a:cubicBezTo>
                  <a:cubicBezTo>
                    <a:pt x="5624" y="-26504"/>
                    <a:pt x="-9421" y="-36169"/>
                    <a:pt x="-28059" y="-31761"/>
                  </a:cubicBezTo>
                  <a:cubicBezTo>
                    <a:pt x="-45341" y="-27674"/>
                    <a:pt x="-62623" y="-23587"/>
                    <a:pt x="-79891" y="-19489"/>
                  </a:cubicBezTo>
                  <a:cubicBezTo>
                    <a:pt x="-97159" y="-15392"/>
                    <a:pt x="-114413" y="-11285"/>
                    <a:pt x="-131662" y="-7193"/>
                  </a:cubicBezTo>
                  <a:cubicBezTo>
                    <a:pt x="-148912" y="-3101"/>
                    <a:pt x="-166157" y="975"/>
                    <a:pt x="-183403" y="5018"/>
                  </a:cubicBezTo>
                  <a:cubicBezTo>
                    <a:pt x="-200648" y="9061"/>
                    <a:pt x="-217893" y="13072"/>
                    <a:pt x="-235144" y="17030"/>
                  </a:cubicBezTo>
                  <a:cubicBezTo>
                    <a:pt x="-252395" y="20988"/>
                    <a:pt x="-269651" y="24893"/>
                    <a:pt x="-286918" y="28726"/>
                  </a:cubicBezTo>
                  <a:cubicBezTo>
                    <a:pt x="-304185" y="32560"/>
                    <a:pt x="-321462" y="36321"/>
                    <a:pt x="-338755" y="39991"/>
                  </a:cubicBezTo>
                  <a:cubicBezTo>
                    <a:pt x="-356048" y="43661"/>
                    <a:pt x="-373356" y="47239"/>
                    <a:pt x="-390683" y="50707"/>
                  </a:cubicBezTo>
                  <a:cubicBezTo>
                    <a:pt x="-408010" y="54176"/>
                    <a:pt x="-425357" y="57533"/>
                    <a:pt x="-442726" y="60763"/>
                  </a:cubicBezTo>
                  <a:cubicBezTo>
                    <a:pt x="-460096" y="63992"/>
                    <a:pt x="-477488" y="67092"/>
                    <a:pt x="-494903" y="70047"/>
                  </a:cubicBezTo>
                  <a:cubicBezTo>
                    <a:pt x="-512318" y="73001"/>
                    <a:pt x="-529756" y="75810"/>
                    <a:pt x="-547228" y="78456"/>
                  </a:cubicBezTo>
                  <a:cubicBezTo>
                    <a:pt x="-564699" y="81103"/>
                    <a:pt x="-582206" y="83588"/>
                    <a:pt x="-599705" y="85896"/>
                  </a:cubicBezTo>
                  <a:cubicBezTo>
                    <a:pt x="-617205" y="88204"/>
                    <a:pt x="-634699" y="90335"/>
                    <a:pt x="-652336" y="92281"/>
                  </a:cubicBezTo>
                  <a:cubicBezTo>
                    <a:pt x="-669973" y="94227"/>
                    <a:pt x="-687754" y="95988"/>
                    <a:pt x="-705111" y="97536"/>
                  </a:cubicBezTo>
                  <a:cubicBezTo>
                    <a:pt x="-722468" y="99084"/>
                    <a:pt x="-739401" y="100418"/>
                    <a:pt x="-758017" y="101599"/>
                  </a:cubicBezTo>
                  <a:cubicBezTo>
                    <a:pt x="-776634" y="102779"/>
                    <a:pt x="-796933" y="103804"/>
                    <a:pt x="-811034" y="104421"/>
                  </a:cubicBezTo>
                  <a:cubicBezTo>
                    <a:pt x="-825135" y="105037"/>
                    <a:pt x="-833037" y="105243"/>
                    <a:pt x="-840940" y="105450"/>
                  </a:cubicBezTo>
                  <a:cubicBezTo>
                    <a:pt x="-843675" y="105522"/>
                    <a:pt x="-845500" y="107160"/>
                    <a:pt x="-845500" y="109250"/>
                  </a:cubicBezTo>
                  <a:cubicBezTo>
                    <a:pt x="-845500" y="111340"/>
                    <a:pt x="-843675" y="112971"/>
                    <a:pt x="-840940" y="113050"/>
                  </a:cubicBezTo>
                  <a:cubicBezTo>
                    <a:pt x="-833011" y="113279"/>
                    <a:pt x="-825082" y="113509"/>
                    <a:pt x="-810908" y="113670"/>
                  </a:cubicBezTo>
                  <a:cubicBezTo>
                    <a:pt x="-796733" y="113832"/>
                    <a:pt x="-776313" y="113925"/>
                    <a:pt x="-757562" y="113771"/>
                  </a:cubicBezTo>
                  <a:cubicBezTo>
                    <a:pt x="-738810" y="113616"/>
                    <a:pt x="-721727" y="113213"/>
                    <a:pt x="-704198" y="112619"/>
                  </a:cubicBezTo>
                  <a:cubicBezTo>
                    <a:pt x="-686669" y="112025"/>
                    <a:pt x="-668695" y="111240"/>
                    <a:pt x="-650848" y="110260"/>
                  </a:cubicBezTo>
                  <a:cubicBezTo>
                    <a:pt x="-633001" y="109281"/>
                    <a:pt x="-615282" y="108107"/>
                    <a:pt x="-597541" y="106755"/>
                  </a:cubicBezTo>
                  <a:cubicBezTo>
                    <a:pt x="-579801" y="105403"/>
                    <a:pt x="-562040" y="103872"/>
                    <a:pt x="-544302" y="102177"/>
                  </a:cubicBezTo>
                  <a:cubicBezTo>
                    <a:pt x="-526564" y="100482"/>
                    <a:pt x="-508849" y="98621"/>
                    <a:pt x="-491149" y="96613"/>
                  </a:cubicBezTo>
                  <a:cubicBezTo>
                    <a:pt x="-473449" y="94605"/>
                    <a:pt x="-455764" y="92448"/>
                    <a:pt x="-438097" y="90161"/>
                  </a:cubicBezTo>
                  <a:cubicBezTo>
                    <a:pt x="-420431" y="87874"/>
                    <a:pt x="-402784" y="85456"/>
                    <a:pt x="-385155" y="82927"/>
                  </a:cubicBezTo>
                  <a:cubicBezTo>
                    <a:pt x="-367527" y="80398"/>
                    <a:pt x="-349917" y="77758"/>
                    <a:pt x="-332325" y="75026"/>
                  </a:cubicBezTo>
                  <a:cubicBezTo>
                    <a:pt x="-314734" y="72294"/>
                    <a:pt x="-297161" y="69471"/>
                    <a:pt x="-279605" y="66577"/>
                  </a:cubicBezTo>
                  <a:cubicBezTo>
                    <a:pt x="-262049" y="63682"/>
                    <a:pt x="-244511" y="60716"/>
                    <a:pt x="-226987" y="57700"/>
                  </a:cubicBezTo>
                  <a:cubicBezTo>
                    <a:pt x="-209464" y="54683"/>
                    <a:pt x="-191956" y="51616"/>
                    <a:pt x="-174461" y="48519"/>
                  </a:cubicBezTo>
                  <a:cubicBezTo>
                    <a:pt x="-156966" y="45421"/>
                    <a:pt x="-139484" y="42293"/>
                    <a:pt x="-122012" y="39153"/>
                  </a:cubicBezTo>
                  <a:cubicBezTo>
                    <a:pt x="-104540" y="36013"/>
                    <a:pt x="-87078" y="32859"/>
                    <a:pt x="-69625" y="29721"/>
                  </a:cubicBezTo>
                  <a:cubicBezTo>
                    <a:pt x="-52172" y="26583"/>
                    <a:pt x="-34729" y="23460"/>
                    <a:pt x="-17285" y="20337"/>
                  </a:cubicBezTo>
                  <a:close/>
                </a:path>
              </a:pathLst>
            </a:custGeom>
            <a:solidFill>
              <a:schemeClr val="accent4"/>
            </a:solidFill>
            <a:ln w="7600" cap="rnd">
              <a:solidFill>
                <a:schemeClr val="accent4"/>
              </a:solidFill>
              <a:round/>
            </a:ln>
          </p:spPr>
        </p:sp>
        <p:sp>
          <p:nvSpPr>
            <p:cNvPr id="114" name="MainTopic"/>
            <p:cNvSpPr/>
            <p:nvPr/>
          </p:nvSpPr>
          <p:spPr>
            <a:xfrm>
              <a:off x="3021" y="5932"/>
              <a:ext cx="1398" cy="92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hlinkClick r:id="rId3" action="ppaction://hlinksldjump"/>
                </a:rPr>
                <a:t>弹</a:t>
              </a:r>
              <a:r>
                <a:rPr sz="2400">
                  <a:solidFill>
                    <a:srgbClr val="303030"/>
                  </a:solidFill>
                  <a:latin typeface="宋体" panose="02010600030101010101" pitchFamily="2" charset="-122"/>
                  <a:hlinkClick r:id="rId3" action="ppaction://hlinksldjump"/>
                </a:rPr>
                <a:t>力</a:t>
              </a:r>
              <a:endParaRPr sz="2400">
                <a:solidFill>
                  <a:srgbClr val="303030"/>
                </a:solidFill>
                <a:latin typeface="宋体" panose="02010600030101010101" pitchFamily="2" charset="-122"/>
              </a:endParaRPr>
            </a:p>
          </p:txBody>
        </p:sp>
      </p:grpSp>
      <p:grpSp>
        <p:nvGrpSpPr>
          <p:cNvPr id="4" name="组合 3"/>
          <p:cNvGrpSpPr/>
          <p:nvPr/>
        </p:nvGrpSpPr>
        <p:grpSpPr>
          <a:xfrm>
            <a:off x="2350770" y="1927225"/>
            <a:ext cx="2941955" cy="1916430"/>
            <a:chOff x="3362" y="2809"/>
            <a:chExt cx="4633" cy="3018"/>
          </a:xfrm>
        </p:grpSpPr>
        <p:sp>
          <p:nvSpPr>
            <p:cNvPr id="117" name="MMConnector"/>
            <p:cNvSpPr/>
            <p:nvPr/>
          </p:nvSpPr>
          <p:spPr>
            <a:xfrm>
              <a:off x="6064" y="4379"/>
              <a:ext cx="1931" cy="1448"/>
            </a:xfrm>
            <a:custGeom>
              <a:avLst/>
              <a:gdLst/>
              <a:ahLst/>
              <a:cxnLst/>
              <a:pathLst>
                <a:path w="987257" h="524346">
                  <a:moveTo>
                    <a:pt x="130222" y="153175"/>
                  </a:moveTo>
                  <a:cubicBezTo>
                    <a:pt x="145164" y="165155"/>
                    <a:pt x="162878" y="162958"/>
                    <a:pt x="171731" y="151310"/>
                  </a:cubicBezTo>
                  <a:cubicBezTo>
                    <a:pt x="180583" y="139662"/>
                    <a:pt x="177819" y="122194"/>
                    <a:pt x="162412" y="110818"/>
                  </a:cubicBezTo>
                  <a:cubicBezTo>
                    <a:pt x="148285" y="100388"/>
                    <a:pt x="134159" y="89957"/>
                    <a:pt x="120126" y="79350"/>
                  </a:cubicBezTo>
                  <a:cubicBezTo>
                    <a:pt x="106093" y="68742"/>
                    <a:pt x="92154" y="57957"/>
                    <a:pt x="78253" y="47091"/>
                  </a:cubicBezTo>
                  <a:cubicBezTo>
                    <a:pt x="64351" y="36224"/>
                    <a:pt x="50488" y="25275"/>
                    <a:pt x="36645" y="14266"/>
                  </a:cubicBezTo>
                  <a:cubicBezTo>
                    <a:pt x="22802" y="3256"/>
                    <a:pt x="8978" y="-7813"/>
                    <a:pt x="-4854" y="-18903"/>
                  </a:cubicBezTo>
                  <a:cubicBezTo>
                    <a:pt x="-18686" y="-29992"/>
                    <a:pt x="-32528" y="-41100"/>
                    <a:pt x="-46406" y="-52192"/>
                  </a:cubicBezTo>
                  <a:cubicBezTo>
                    <a:pt x="-60284" y="-63284"/>
                    <a:pt x="-74199" y="-74359"/>
                    <a:pt x="-88178" y="-85379"/>
                  </a:cubicBezTo>
                  <a:cubicBezTo>
                    <a:pt x="-102158" y="-96399"/>
                    <a:pt x="-116202" y="-107363"/>
                    <a:pt x="-130338" y="-118232"/>
                  </a:cubicBezTo>
                  <a:cubicBezTo>
                    <a:pt x="-144474" y="-129101"/>
                    <a:pt x="-158703" y="-139874"/>
                    <a:pt x="-173051" y="-150510"/>
                  </a:cubicBezTo>
                  <a:cubicBezTo>
                    <a:pt x="-187398" y="-161146"/>
                    <a:pt x="-201864" y="-171644"/>
                    <a:pt x="-216474" y="-181960"/>
                  </a:cubicBezTo>
                  <a:cubicBezTo>
                    <a:pt x="-231084" y="-192275"/>
                    <a:pt x="-245837" y="-202408"/>
                    <a:pt x="-260754" y="-212311"/>
                  </a:cubicBezTo>
                  <a:cubicBezTo>
                    <a:pt x="-275672" y="-222214"/>
                    <a:pt x="-290754" y="-231887"/>
                    <a:pt x="-306017" y="-241280"/>
                  </a:cubicBezTo>
                  <a:cubicBezTo>
                    <a:pt x="-321281" y="-250674"/>
                    <a:pt x="-336726" y="-259787"/>
                    <a:pt x="-352362" y="-268569"/>
                  </a:cubicBezTo>
                  <a:cubicBezTo>
                    <a:pt x="-367999" y="-277351"/>
                    <a:pt x="-383828" y="-285802"/>
                    <a:pt x="-399852" y="-293872"/>
                  </a:cubicBezTo>
                  <a:cubicBezTo>
                    <a:pt x="-415875" y="-301941"/>
                    <a:pt x="-432094" y="-309629"/>
                    <a:pt x="-448503" y="-316887"/>
                  </a:cubicBezTo>
                  <a:cubicBezTo>
                    <a:pt x="-464911" y="-324145"/>
                    <a:pt x="-481510" y="-330973"/>
                    <a:pt x="-498281" y="-337330"/>
                  </a:cubicBezTo>
                  <a:cubicBezTo>
                    <a:pt x="-515052" y="-343686"/>
                    <a:pt x="-531995" y="-349571"/>
                    <a:pt x="-549100" y="-354951"/>
                  </a:cubicBezTo>
                  <a:cubicBezTo>
                    <a:pt x="-566204" y="-360331"/>
                    <a:pt x="-583470" y="-365206"/>
                    <a:pt x="-600823" y="-369555"/>
                  </a:cubicBezTo>
                  <a:cubicBezTo>
                    <a:pt x="-618176" y="-373904"/>
                    <a:pt x="-635616" y="-377726"/>
                    <a:pt x="-653277" y="-381011"/>
                  </a:cubicBezTo>
                  <a:cubicBezTo>
                    <a:pt x="-670937" y="-384296"/>
                    <a:pt x="-688818" y="-387042"/>
                    <a:pt x="-706262" y="-389264"/>
                  </a:cubicBezTo>
                  <a:cubicBezTo>
                    <a:pt x="-723706" y="-391486"/>
                    <a:pt x="-740714" y="-393182"/>
                    <a:pt x="-759575" y="-394334"/>
                  </a:cubicBezTo>
                  <a:cubicBezTo>
                    <a:pt x="-778435" y="-395487"/>
                    <a:pt x="-799149" y="-396095"/>
                    <a:pt x="-813019" y="-396307"/>
                  </a:cubicBezTo>
                  <a:cubicBezTo>
                    <a:pt x="-826889" y="-396519"/>
                    <a:pt x="-833914" y="-396334"/>
                    <a:pt x="-840940" y="-396150"/>
                  </a:cubicBezTo>
                  <a:cubicBezTo>
                    <a:pt x="-843675" y="-396078"/>
                    <a:pt x="-845500" y="-394440"/>
                    <a:pt x="-845500" y="-392350"/>
                  </a:cubicBezTo>
                  <a:cubicBezTo>
                    <a:pt x="-845500" y="-390260"/>
                    <a:pt x="-843676" y="-388587"/>
                    <a:pt x="-840940" y="-388550"/>
                  </a:cubicBezTo>
                  <a:cubicBezTo>
                    <a:pt x="-833964" y="-388455"/>
                    <a:pt x="-826988" y="-388360"/>
                    <a:pt x="-813267" y="-387603"/>
                  </a:cubicBezTo>
                  <a:cubicBezTo>
                    <a:pt x="-799546" y="-386847"/>
                    <a:pt x="-779080" y="-385428"/>
                    <a:pt x="-760497" y="-383548"/>
                  </a:cubicBezTo>
                  <a:cubicBezTo>
                    <a:pt x="-741913" y="-381668"/>
                    <a:pt x="-725212" y="-379326"/>
                    <a:pt x="-708123" y="-376454"/>
                  </a:cubicBezTo>
                  <a:cubicBezTo>
                    <a:pt x="-691033" y="-373582"/>
                    <a:pt x="-673554" y="-370179"/>
                    <a:pt x="-656335" y="-366261"/>
                  </a:cubicBezTo>
                  <a:cubicBezTo>
                    <a:pt x="-639117" y="-362344"/>
                    <a:pt x="-622158" y="-357912"/>
                    <a:pt x="-605323" y="-352973"/>
                  </a:cubicBezTo>
                  <a:cubicBezTo>
                    <a:pt x="-588488" y="-348033"/>
                    <a:pt x="-571776" y="-342587"/>
                    <a:pt x="-555254" y="-336658"/>
                  </a:cubicBezTo>
                  <a:cubicBezTo>
                    <a:pt x="-538733" y="-330729"/>
                    <a:pt x="-522402" y="-324317"/>
                    <a:pt x="-506265" y="-317454"/>
                  </a:cubicBezTo>
                  <a:cubicBezTo>
                    <a:pt x="-490128" y="-310591"/>
                    <a:pt x="-474185" y="-303277"/>
                    <a:pt x="-458446" y="-295552"/>
                  </a:cubicBezTo>
                  <a:cubicBezTo>
                    <a:pt x="-442708" y="-287827"/>
                    <a:pt x="-427173" y="-279691"/>
                    <a:pt x="-411840" y="-271188"/>
                  </a:cubicBezTo>
                  <a:cubicBezTo>
                    <a:pt x="-396508" y="-262685"/>
                    <a:pt x="-381377" y="-253815"/>
                    <a:pt x="-366438" y="-244624"/>
                  </a:cubicBezTo>
                  <a:cubicBezTo>
                    <a:pt x="-351500" y="-235433"/>
                    <a:pt x="-336753" y="-225921"/>
                    <a:pt x="-322184" y="-216135"/>
                  </a:cubicBezTo>
                  <a:cubicBezTo>
                    <a:pt x="-307614" y="-206348"/>
                    <a:pt x="-293221" y="-196286"/>
                    <a:pt x="-278982" y="-185995"/>
                  </a:cubicBezTo>
                  <a:cubicBezTo>
                    <a:pt x="-264744" y="-175703"/>
                    <a:pt x="-250661" y="-165181"/>
                    <a:pt x="-236708" y="-154472"/>
                  </a:cubicBezTo>
                  <a:cubicBezTo>
                    <a:pt x="-222754" y="-143763"/>
                    <a:pt x="-208931" y="-132866"/>
                    <a:pt x="-195210" y="-121821"/>
                  </a:cubicBezTo>
                  <a:cubicBezTo>
                    <a:pt x="-181489" y="-110777"/>
                    <a:pt x="-167870" y="-99585"/>
                    <a:pt x="-154323" y="-88283"/>
                  </a:cubicBezTo>
                  <a:cubicBezTo>
                    <a:pt x="-140776" y="-76982"/>
                    <a:pt x="-127302" y="-65571"/>
                    <a:pt x="-113869" y="-54086"/>
                  </a:cubicBezTo>
                  <a:cubicBezTo>
                    <a:pt x="-100436" y="-42601"/>
                    <a:pt x="-87044" y="-31043"/>
                    <a:pt x="-73663" y="-19445"/>
                  </a:cubicBezTo>
                  <a:cubicBezTo>
                    <a:pt x="-60282" y="-7848"/>
                    <a:pt x="-46910" y="3788"/>
                    <a:pt x="-33518" y="15430"/>
                  </a:cubicBezTo>
                  <a:cubicBezTo>
                    <a:pt x="-20125" y="27072"/>
                    <a:pt x="-6712" y="38720"/>
                    <a:pt x="6757" y="50336"/>
                  </a:cubicBezTo>
                  <a:cubicBezTo>
                    <a:pt x="20226" y="61952"/>
                    <a:pt x="33751" y="73537"/>
                    <a:pt x="47349" y="85068"/>
                  </a:cubicBezTo>
                  <a:cubicBezTo>
                    <a:pt x="60948" y="96600"/>
                    <a:pt x="74620" y="108077"/>
                    <a:pt x="88445" y="119419"/>
                  </a:cubicBezTo>
                  <a:cubicBezTo>
                    <a:pt x="102269" y="130762"/>
                    <a:pt x="116245" y="141968"/>
                    <a:pt x="130222" y="153175"/>
                  </a:cubicBezTo>
                  <a:close/>
                </a:path>
              </a:pathLst>
            </a:custGeom>
            <a:solidFill>
              <a:schemeClr val="accent4"/>
            </a:solidFill>
            <a:ln w="7600" cap="rnd">
              <a:solidFill>
                <a:schemeClr val="accent4"/>
              </a:solidFill>
              <a:round/>
            </a:ln>
          </p:spPr>
        </p:sp>
        <p:sp>
          <p:nvSpPr>
            <p:cNvPr id="116" name="MainTopic"/>
            <p:cNvSpPr/>
            <p:nvPr/>
          </p:nvSpPr>
          <p:spPr>
            <a:xfrm>
              <a:off x="3362" y="2809"/>
              <a:ext cx="1058" cy="923"/>
            </a:xfrm>
            <a:custGeom>
              <a:avLst/>
              <a:gdLst>
                <a:gd name="rtl" fmla="*/ 135280 w 448400"/>
                <a:gd name="rtt" fmla="*/ 71440 h 296400"/>
                <a:gd name="rtr" fmla="*/ 310080 w 448400"/>
                <a:gd name="rtb" fmla="*/ 238640 h 296400"/>
              </a:gdLst>
              <a:ahLst/>
              <a:cxnLst/>
              <a:rect l="rtl" t="rtt" r="rtr" b="rtb"/>
              <a:pathLst>
                <a:path w="448400" h="296400">
                  <a:moveTo>
                    <a:pt x="30400" y="0"/>
                  </a:moveTo>
                  <a:lnTo>
                    <a:pt x="418000" y="0"/>
                  </a:lnTo>
                  <a:cubicBezTo>
                    <a:pt x="434781" y="0"/>
                    <a:pt x="448400" y="13619"/>
                    <a:pt x="448400" y="30400"/>
                  </a:cubicBezTo>
                  <a:lnTo>
                    <a:pt x="448400" y="266000"/>
                  </a:lnTo>
                  <a:cubicBezTo>
                    <a:pt x="448400" y="282781"/>
                    <a:pt x="434781" y="296400"/>
                    <a:pt x="418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4" action="ppaction://hlinksldjump"/>
                </a:rPr>
                <a:t>力</a:t>
              </a:r>
              <a:endParaRPr sz="2400">
                <a:solidFill>
                  <a:srgbClr val="303030"/>
                </a:solidFill>
                <a:latin typeface="宋体" panose="02010600030101010101" pitchFamily="2" charset="-122"/>
              </a:endParaRPr>
            </a:p>
          </p:txBody>
        </p:sp>
      </p:grpSp>
      <p:grpSp>
        <p:nvGrpSpPr>
          <p:cNvPr id="26" name="组合 25"/>
          <p:cNvGrpSpPr/>
          <p:nvPr/>
        </p:nvGrpSpPr>
        <p:grpSpPr>
          <a:xfrm>
            <a:off x="8993505" y="2847340"/>
            <a:ext cx="756920" cy="736600"/>
            <a:chOff x="13823" y="4710"/>
            <a:chExt cx="1192" cy="1160"/>
          </a:xfrm>
        </p:grpSpPr>
        <p:sp>
          <p:nvSpPr>
            <p:cNvPr id="177" name="MMConnector"/>
            <p:cNvSpPr/>
            <p:nvPr/>
          </p:nvSpPr>
          <p:spPr>
            <a:xfrm>
              <a:off x="13823" y="5472"/>
              <a:ext cx="592" cy="39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56" name="SubTopic"/>
            <p:cNvSpPr/>
            <p:nvPr/>
          </p:nvSpPr>
          <p:spPr>
            <a:xfrm>
              <a:off x="14119" y="4710"/>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27" name="组合 26"/>
          <p:cNvGrpSpPr/>
          <p:nvPr/>
        </p:nvGrpSpPr>
        <p:grpSpPr>
          <a:xfrm>
            <a:off x="8993505" y="3495675"/>
            <a:ext cx="756920" cy="553085"/>
            <a:chOff x="13823" y="5731"/>
            <a:chExt cx="1192" cy="871"/>
          </a:xfrm>
        </p:grpSpPr>
        <p:sp>
          <p:nvSpPr>
            <p:cNvPr id="178" name="MMConnector"/>
            <p:cNvSpPr/>
            <p:nvPr/>
          </p:nvSpPr>
          <p:spPr>
            <a:xfrm>
              <a:off x="13823" y="5982"/>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4" name="SubTopic"/>
            <p:cNvSpPr/>
            <p:nvPr/>
          </p:nvSpPr>
          <p:spPr>
            <a:xfrm>
              <a:off x="14119" y="5731"/>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惯性</a:t>
              </a:r>
              <a:endParaRPr sz="2400">
                <a:solidFill>
                  <a:srgbClr val="303030"/>
                </a:solidFill>
                <a:latin typeface="宋体" panose="02010600030101010101" pitchFamily="2" charset="-122"/>
              </a:endParaRPr>
            </a:p>
          </p:txBody>
        </p:sp>
      </p:grpSp>
      <p:grpSp>
        <p:nvGrpSpPr>
          <p:cNvPr id="10" name="组合 9"/>
          <p:cNvGrpSpPr/>
          <p:nvPr/>
        </p:nvGrpSpPr>
        <p:grpSpPr>
          <a:xfrm>
            <a:off x="1548130" y="4596765"/>
            <a:ext cx="1132840" cy="1060450"/>
            <a:chOff x="1533" y="5092"/>
            <a:chExt cx="1784" cy="1670"/>
          </a:xfrm>
        </p:grpSpPr>
        <p:sp>
          <p:nvSpPr>
            <p:cNvPr id="297" name="MMConnector"/>
            <p:cNvSpPr/>
            <p:nvPr/>
          </p:nvSpPr>
          <p:spPr>
            <a:xfrm>
              <a:off x="2725" y="6024"/>
              <a:ext cx="592" cy="739"/>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76" name="SubTopic"/>
            <p:cNvSpPr/>
            <p:nvPr/>
          </p:nvSpPr>
          <p:spPr>
            <a:xfrm>
              <a:off x="1533" y="5092"/>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5" name="组合 4"/>
          <p:cNvGrpSpPr/>
          <p:nvPr/>
        </p:nvGrpSpPr>
        <p:grpSpPr>
          <a:xfrm>
            <a:off x="643890" y="1393825"/>
            <a:ext cx="1894840" cy="1060450"/>
            <a:chOff x="674" y="1969"/>
            <a:chExt cx="2984" cy="1670"/>
          </a:xfrm>
        </p:grpSpPr>
        <p:sp>
          <p:nvSpPr>
            <p:cNvPr id="321" name="MMConnector"/>
            <p:cNvSpPr/>
            <p:nvPr/>
          </p:nvSpPr>
          <p:spPr>
            <a:xfrm>
              <a:off x="3066" y="2900"/>
              <a:ext cx="592" cy="739"/>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00" name="SubTopic"/>
            <p:cNvSpPr/>
            <p:nvPr/>
          </p:nvSpPr>
          <p:spPr>
            <a:xfrm>
              <a:off x="674" y="1969"/>
              <a:ext cx="20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符号、单位</a:t>
              </a:r>
              <a:endParaRPr lang="zh-CN" sz="2400">
                <a:solidFill>
                  <a:srgbClr val="303030"/>
                </a:solidFill>
                <a:latin typeface="宋体" panose="02010600030101010101" pitchFamily="2" charset="-122"/>
              </a:endParaRPr>
            </a:p>
          </p:txBody>
        </p:sp>
      </p:grpSp>
      <p:grpSp>
        <p:nvGrpSpPr>
          <p:cNvPr id="6" name="组合 5"/>
          <p:cNvGrpSpPr/>
          <p:nvPr/>
        </p:nvGrpSpPr>
        <p:grpSpPr>
          <a:xfrm>
            <a:off x="1041400" y="1825625"/>
            <a:ext cx="1497330" cy="412750"/>
            <a:chOff x="1300" y="2649"/>
            <a:chExt cx="2358" cy="650"/>
          </a:xfrm>
        </p:grpSpPr>
        <p:sp>
          <p:nvSpPr>
            <p:cNvPr id="322" name="MMConnector"/>
            <p:cNvSpPr/>
            <p:nvPr/>
          </p:nvSpPr>
          <p:spPr>
            <a:xfrm>
              <a:off x="3066" y="3241"/>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8" name="SubTopic"/>
            <p:cNvSpPr/>
            <p:nvPr/>
          </p:nvSpPr>
          <p:spPr>
            <a:xfrm>
              <a:off x="1300" y="2649"/>
              <a:ext cx="147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作用效果</a:t>
              </a:r>
              <a:endParaRPr sz="2400">
                <a:solidFill>
                  <a:srgbClr val="303030"/>
                </a:solidFill>
                <a:latin typeface="宋体" panose="02010600030101010101" pitchFamily="2" charset="-122"/>
              </a:endParaRPr>
            </a:p>
          </p:txBody>
        </p:sp>
      </p:grpSp>
      <p:grpSp>
        <p:nvGrpSpPr>
          <p:cNvPr id="7" name="组合 6"/>
          <p:cNvGrpSpPr/>
          <p:nvPr/>
        </p:nvGrpSpPr>
        <p:grpSpPr>
          <a:xfrm>
            <a:off x="1223645" y="2257425"/>
            <a:ext cx="1315085" cy="553720"/>
            <a:chOff x="1587" y="3329"/>
            <a:chExt cx="2071" cy="872"/>
          </a:xfrm>
        </p:grpSpPr>
        <p:sp>
          <p:nvSpPr>
            <p:cNvPr id="390" name="MMConnector"/>
            <p:cNvSpPr/>
            <p:nvPr/>
          </p:nvSpPr>
          <p:spPr>
            <a:xfrm>
              <a:off x="3066" y="3581"/>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389" name="SubTopic"/>
            <p:cNvSpPr/>
            <p:nvPr/>
          </p:nvSpPr>
          <p:spPr>
            <a:xfrm>
              <a:off x="1587" y="3329"/>
              <a:ext cx="1183" cy="56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三要素</a:t>
              </a:r>
              <a:endParaRPr sz="2400">
                <a:solidFill>
                  <a:srgbClr val="303030"/>
                </a:solidFill>
                <a:latin typeface="宋体" panose="02010600030101010101" pitchFamily="2" charset="-122"/>
              </a:endParaRPr>
            </a:p>
          </p:txBody>
        </p:sp>
      </p:grpSp>
      <p:grpSp>
        <p:nvGrpSpPr>
          <p:cNvPr id="11" name="组合 10"/>
          <p:cNvGrpSpPr/>
          <p:nvPr/>
        </p:nvGrpSpPr>
        <p:grpSpPr>
          <a:xfrm>
            <a:off x="1001395" y="5028565"/>
            <a:ext cx="1679575" cy="413385"/>
            <a:chOff x="672" y="5772"/>
            <a:chExt cx="2645" cy="651"/>
          </a:xfrm>
        </p:grpSpPr>
        <p:sp>
          <p:nvSpPr>
            <p:cNvPr id="392" name="MMConnector"/>
            <p:cNvSpPr/>
            <p:nvPr/>
          </p:nvSpPr>
          <p:spPr>
            <a:xfrm>
              <a:off x="2725" y="6364"/>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91" name="SubTopic"/>
            <p:cNvSpPr/>
            <p:nvPr/>
          </p:nvSpPr>
          <p:spPr>
            <a:xfrm>
              <a:off x="672" y="5772"/>
              <a:ext cx="1757"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大小</a:t>
              </a:r>
              <a:r>
                <a:rPr lang="zh-CN" sz="2400">
                  <a:solidFill>
                    <a:srgbClr val="303030"/>
                  </a:solidFill>
                  <a:latin typeface="宋体" panose="02010600030101010101" pitchFamily="2" charset="-122"/>
                </a:rPr>
                <a:t>、公式</a:t>
              </a:r>
              <a:endParaRPr lang="zh-CN" sz="2400">
                <a:solidFill>
                  <a:srgbClr val="303030"/>
                </a:solidFill>
                <a:latin typeface="宋体" panose="02010600030101010101" pitchFamily="2" charset="-122"/>
              </a:endParaRPr>
            </a:p>
          </p:txBody>
        </p:sp>
      </p:grpSp>
      <p:grpSp>
        <p:nvGrpSpPr>
          <p:cNvPr id="8" name="组合 7"/>
          <p:cNvGrpSpPr/>
          <p:nvPr/>
        </p:nvGrpSpPr>
        <p:grpSpPr>
          <a:xfrm>
            <a:off x="1223645" y="2633345"/>
            <a:ext cx="1315085" cy="825500"/>
            <a:chOff x="1587" y="3921"/>
            <a:chExt cx="2071" cy="1300"/>
          </a:xfrm>
        </p:grpSpPr>
        <p:sp>
          <p:nvSpPr>
            <p:cNvPr id="147" name="MMConnector"/>
            <p:cNvSpPr/>
            <p:nvPr/>
          </p:nvSpPr>
          <p:spPr>
            <a:xfrm>
              <a:off x="3066" y="3921"/>
              <a:ext cx="592" cy="1301"/>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46" name="SubTopic"/>
            <p:cNvSpPr/>
            <p:nvPr/>
          </p:nvSpPr>
          <p:spPr>
            <a:xfrm>
              <a:off x="1587" y="4009"/>
              <a:ext cx="1183" cy="56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示意图</a:t>
              </a:r>
              <a:endParaRPr sz="2400">
                <a:solidFill>
                  <a:srgbClr val="303030"/>
                </a:solidFill>
                <a:latin typeface="宋体" panose="02010600030101010101" pitchFamily="2" charset="-122"/>
              </a:endParaRPr>
            </a:p>
          </p:txBody>
        </p:sp>
      </p:grpSp>
      <p:grpSp>
        <p:nvGrpSpPr>
          <p:cNvPr id="12" name="组合 11"/>
          <p:cNvGrpSpPr/>
          <p:nvPr/>
        </p:nvGrpSpPr>
        <p:grpSpPr>
          <a:xfrm>
            <a:off x="1548130" y="5460365"/>
            <a:ext cx="1132840" cy="553720"/>
            <a:chOff x="1533" y="6452"/>
            <a:chExt cx="1784" cy="872"/>
          </a:xfrm>
        </p:grpSpPr>
        <p:sp>
          <p:nvSpPr>
            <p:cNvPr id="151" name="MMConnector"/>
            <p:cNvSpPr/>
            <p:nvPr/>
          </p:nvSpPr>
          <p:spPr>
            <a:xfrm>
              <a:off x="2725" y="6704"/>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0" name="SubTopic"/>
            <p:cNvSpPr/>
            <p:nvPr/>
          </p:nvSpPr>
          <p:spPr>
            <a:xfrm>
              <a:off x="1533" y="6452"/>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13" name="组合 12"/>
          <p:cNvGrpSpPr/>
          <p:nvPr/>
        </p:nvGrpSpPr>
        <p:grpSpPr>
          <a:xfrm>
            <a:off x="1548130" y="5836285"/>
            <a:ext cx="1132840" cy="825500"/>
            <a:chOff x="1533" y="7044"/>
            <a:chExt cx="1784" cy="1300"/>
          </a:xfrm>
        </p:grpSpPr>
        <p:sp>
          <p:nvSpPr>
            <p:cNvPr id="153" name="MMConnector"/>
            <p:cNvSpPr/>
            <p:nvPr/>
          </p:nvSpPr>
          <p:spPr>
            <a:xfrm>
              <a:off x="2725" y="7044"/>
              <a:ext cx="592" cy="1301"/>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52" name="SubTopic"/>
            <p:cNvSpPr/>
            <p:nvPr/>
          </p:nvSpPr>
          <p:spPr>
            <a:xfrm>
              <a:off x="1533" y="7133"/>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重心</a:t>
              </a:r>
              <a:endParaRPr sz="2400">
                <a:solidFill>
                  <a:srgbClr val="303030"/>
                </a:solidFill>
                <a:latin typeface="宋体" panose="02010600030101010101" pitchFamily="2" charset="-122"/>
              </a:endParaRPr>
            </a:p>
          </p:txBody>
        </p:sp>
      </p:grpSp>
      <p:grpSp>
        <p:nvGrpSpPr>
          <p:cNvPr id="14" name="组合 13"/>
          <p:cNvGrpSpPr/>
          <p:nvPr/>
        </p:nvGrpSpPr>
        <p:grpSpPr>
          <a:xfrm>
            <a:off x="2493010" y="4476115"/>
            <a:ext cx="3366770" cy="1442720"/>
            <a:chOff x="3586" y="7275"/>
            <a:chExt cx="5302" cy="2272"/>
          </a:xfrm>
        </p:grpSpPr>
        <p:sp>
          <p:nvSpPr>
            <p:cNvPr id="155" name="MMConnector"/>
            <p:cNvSpPr/>
            <p:nvPr/>
          </p:nvSpPr>
          <p:spPr>
            <a:xfrm>
              <a:off x="6702" y="7275"/>
              <a:ext cx="2186" cy="2273"/>
            </a:xfrm>
            <a:custGeom>
              <a:avLst/>
              <a:gdLst/>
              <a:ahLst/>
              <a:cxnLst/>
              <a:pathLst>
                <a:path w="1053638" h="730180">
                  <a:moveTo>
                    <a:pt x="230857" y="-209142"/>
                  </a:moveTo>
                  <a:cubicBezTo>
                    <a:pt x="244964" y="-222095"/>
                    <a:pt x="246011" y="-239680"/>
                    <a:pt x="236023" y="-250370"/>
                  </a:cubicBezTo>
                  <a:cubicBezTo>
                    <a:pt x="226036" y="-261061"/>
                    <a:pt x="208193" y="-261448"/>
                    <a:pt x="194540" y="-248018"/>
                  </a:cubicBezTo>
                  <a:cubicBezTo>
                    <a:pt x="181714" y="-235402"/>
                    <a:pt x="168889" y="-222786"/>
                    <a:pt x="156300" y="-209984"/>
                  </a:cubicBezTo>
                  <a:cubicBezTo>
                    <a:pt x="143712" y="-197183"/>
                    <a:pt x="131361" y="-184195"/>
                    <a:pt x="119140" y="-171117"/>
                  </a:cubicBezTo>
                  <a:cubicBezTo>
                    <a:pt x="106920" y="-158040"/>
                    <a:pt x="94831" y="-144872"/>
                    <a:pt x="82858" y="-131629"/>
                  </a:cubicBezTo>
                  <a:cubicBezTo>
                    <a:pt x="70886" y="-118386"/>
                    <a:pt x="59029" y="-105068"/>
                    <a:pt x="47250" y="-91710"/>
                  </a:cubicBezTo>
                  <a:cubicBezTo>
                    <a:pt x="35471" y="-78351"/>
                    <a:pt x="23770" y="-64951"/>
                    <a:pt x="12113" y="-51537"/>
                  </a:cubicBezTo>
                  <a:cubicBezTo>
                    <a:pt x="456" y="-38122"/>
                    <a:pt x="-11155" y="-24693"/>
                    <a:pt x="-22756" y="-11277"/>
                  </a:cubicBezTo>
                  <a:cubicBezTo>
                    <a:pt x="-34356" y="2139"/>
                    <a:pt x="-45945" y="15543"/>
                    <a:pt x="-57556" y="28907"/>
                  </a:cubicBezTo>
                  <a:cubicBezTo>
                    <a:pt x="-69167" y="42271"/>
                    <a:pt x="-80800" y="55596"/>
                    <a:pt x="-92487" y="68853"/>
                  </a:cubicBezTo>
                  <a:cubicBezTo>
                    <a:pt x="-104174" y="82111"/>
                    <a:pt x="-115916" y="95301"/>
                    <a:pt x="-127746" y="108394"/>
                  </a:cubicBezTo>
                  <a:cubicBezTo>
                    <a:pt x="-139576" y="121487"/>
                    <a:pt x="-151493" y="134483"/>
                    <a:pt x="-163529" y="147351"/>
                  </a:cubicBezTo>
                  <a:cubicBezTo>
                    <a:pt x="-175566" y="160219"/>
                    <a:pt x="-187723" y="172957"/>
                    <a:pt x="-200031" y="185532"/>
                  </a:cubicBezTo>
                  <a:cubicBezTo>
                    <a:pt x="-212339" y="198107"/>
                    <a:pt x="-224799" y="210519"/>
                    <a:pt x="-237441" y="222727"/>
                  </a:cubicBezTo>
                  <a:cubicBezTo>
                    <a:pt x="-250083" y="234936"/>
                    <a:pt x="-262906" y="246942"/>
                    <a:pt x="-275940" y="258702"/>
                  </a:cubicBezTo>
                  <a:cubicBezTo>
                    <a:pt x="-288974" y="270463"/>
                    <a:pt x="-302218" y="281977"/>
                    <a:pt x="-315698" y="293199"/>
                  </a:cubicBezTo>
                  <a:cubicBezTo>
                    <a:pt x="-329177" y="304422"/>
                    <a:pt x="-342891" y="315351"/>
                    <a:pt x="-356860" y="325937"/>
                  </a:cubicBezTo>
                  <a:cubicBezTo>
                    <a:pt x="-370828" y="336523"/>
                    <a:pt x="-385051" y="346765"/>
                    <a:pt x="-399541" y="356612"/>
                  </a:cubicBezTo>
                  <a:cubicBezTo>
                    <a:pt x="-414031" y="366458"/>
                    <a:pt x="-428787" y="375908"/>
                    <a:pt x="-443814" y="384909"/>
                  </a:cubicBezTo>
                  <a:cubicBezTo>
                    <a:pt x="-458840" y="393911"/>
                    <a:pt x="-474136" y="402463"/>
                    <a:pt x="-489694" y="410517"/>
                  </a:cubicBezTo>
                  <a:cubicBezTo>
                    <a:pt x="-505252" y="418572"/>
                    <a:pt x="-521072" y="426128"/>
                    <a:pt x="-537135" y="433146"/>
                  </a:cubicBezTo>
                  <a:cubicBezTo>
                    <a:pt x="-553199" y="440163"/>
                    <a:pt x="-569508" y="446641"/>
                    <a:pt x="-586024" y="452549"/>
                  </a:cubicBezTo>
                  <a:cubicBezTo>
                    <a:pt x="-602541" y="458456"/>
                    <a:pt x="-619266" y="463794"/>
                    <a:pt x="-636187" y="468548"/>
                  </a:cubicBezTo>
                  <a:cubicBezTo>
                    <a:pt x="-653108" y="473302"/>
                    <a:pt x="-670226" y="477473"/>
                    <a:pt x="-687403" y="481047"/>
                  </a:cubicBezTo>
                  <a:cubicBezTo>
                    <a:pt x="-704579" y="484620"/>
                    <a:pt x="-721815" y="487595"/>
                    <a:pt x="-739425" y="490037"/>
                  </a:cubicBezTo>
                  <a:cubicBezTo>
                    <a:pt x="-757036" y="492479"/>
                    <a:pt x="-775021" y="494388"/>
                    <a:pt x="-792003" y="495593"/>
                  </a:cubicBezTo>
                  <a:cubicBezTo>
                    <a:pt x="-808985" y="496798"/>
                    <a:pt x="-824962" y="497299"/>
                    <a:pt x="-840940" y="497800"/>
                  </a:cubicBezTo>
                  <a:cubicBezTo>
                    <a:pt x="-843675" y="497886"/>
                    <a:pt x="-845500" y="499510"/>
                    <a:pt x="-845500" y="501600"/>
                  </a:cubicBezTo>
                  <a:cubicBezTo>
                    <a:pt x="-845500" y="503690"/>
                    <a:pt x="-843676" y="505392"/>
                    <a:pt x="-840940" y="505400"/>
                  </a:cubicBezTo>
                  <a:cubicBezTo>
                    <a:pt x="-824810" y="505450"/>
                    <a:pt x="-808679" y="505499"/>
                    <a:pt x="-791481" y="504871"/>
                  </a:cubicBezTo>
                  <a:cubicBezTo>
                    <a:pt x="-774284" y="504244"/>
                    <a:pt x="-756018" y="502939"/>
                    <a:pt x="-738089" y="501078"/>
                  </a:cubicBezTo>
                  <a:cubicBezTo>
                    <a:pt x="-720160" y="499218"/>
                    <a:pt x="-702567" y="496801"/>
                    <a:pt x="-684987" y="493771"/>
                  </a:cubicBezTo>
                  <a:cubicBezTo>
                    <a:pt x="-667408" y="490740"/>
                    <a:pt x="-649843" y="487096"/>
                    <a:pt x="-632435" y="482845"/>
                  </a:cubicBezTo>
                  <a:cubicBezTo>
                    <a:pt x="-615028" y="478594"/>
                    <a:pt x="-597778" y="473737"/>
                    <a:pt x="-580703" y="468284"/>
                  </a:cubicBezTo>
                  <a:cubicBezTo>
                    <a:pt x="-563629" y="462831"/>
                    <a:pt x="-546729" y="456783"/>
                    <a:pt x="-530049" y="450170"/>
                  </a:cubicBezTo>
                  <a:cubicBezTo>
                    <a:pt x="-513368" y="443556"/>
                    <a:pt x="-496907" y="436378"/>
                    <a:pt x="-480690" y="428677"/>
                  </a:cubicBezTo>
                  <a:cubicBezTo>
                    <a:pt x="-464473" y="420977"/>
                    <a:pt x="-448501" y="412754"/>
                    <a:pt x="-432789" y="404062"/>
                  </a:cubicBezTo>
                  <a:cubicBezTo>
                    <a:pt x="-417077" y="395370"/>
                    <a:pt x="-401626" y="386208"/>
                    <a:pt x="-386439" y="376634"/>
                  </a:cubicBezTo>
                  <a:cubicBezTo>
                    <a:pt x="-371251" y="367060"/>
                    <a:pt x="-356328" y="357074"/>
                    <a:pt x="-341661" y="346733"/>
                  </a:cubicBezTo>
                  <a:cubicBezTo>
                    <a:pt x="-326995" y="336393"/>
                    <a:pt x="-312586" y="325698"/>
                    <a:pt x="-298418" y="314704"/>
                  </a:cubicBezTo>
                  <a:cubicBezTo>
                    <a:pt x="-284250" y="303711"/>
                    <a:pt x="-270323" y="292420"/>
                    <a:pt x="-256616" y="280882"/>
                  </a:cubicBezTo>
                  <a:cubicBezTo>
                    <a:pt x="-242909" y="269344"/>
                    <a:pt x="-229422" y="257560"/>
                    <a:pt x="-216128" y="245577"/>
                  </a:cubicBezTo>
                  <a:cubicBezTo>
                    <a:pt x="-202834" y="233594"/>
                    <a:pt x="-189734" y="221412"/>
                    <a:pt x="-176798" y="209075"/>
                  </a:cubicBezTo>
                  <a:cubicBezTo>
                    <a:pt x="-163862" y="196737"/>
                    <a:pt x="-151091" y="184244"/>
                    <a:pt x="-138455" y="171634"/>
                  </a:cubicBezTo>
                  <a:cubicBezTo>
                    <a:pt x="-125818" y="159024"/>
                    <a:pt x="-113317" y="146297"/>
                    <a:pt x="-100918" y="133488"/>
                  </a:cubicBezTo>
                  <a:cubicBezTo>
                    <a:pt x="-88520" y="120680"/>
                    <a:pt x="-76225" y="107790"/>
                    <a:pt x="-64003" y="94851"/>
                  </a:cubicBezTo>
                  <a:cubicBezTo>
                    <a:pt x="-51781" y="81912"/>
                    <a:pt x="-39632" y="68925"/>
                    <a:pt x="-27524" y="55921"/>
                  </a:cubicBezTo>
                  <a:cubicBezTo>
                    <a:pt x="-15416" y="42916"/>
                    <a:pt x="-3350" y="29894"/>
                    <a:pt x="8704" y="16884"/>
                  </a:cubicBezTo>
                  <a:cubicBezTo>
                    <a:pt x="20759" y="3875"/>
                    <a:pt x="32802" y="-9122"/>
                    <a:pt x="44865" y="-22076"/>
                  </a:cubicBezTo>
                  <a:cubicBezTo>
                    <a:pt x="56927" y="-35030"/>
                    <a:pt x="69009" y="-47940"/>
                    <a:pt x="81139" y="-60778"/>
                  </a:cubicBezTo>
                  <a:cubicBezTo>
                    <a:pt x="93268" y="-73617"/>
                    <a:pt x="105446" y="-86382"/>
                    <a:pt x="117704" y="-99038"/>
                  </a:cubicBezTo>
                  <a:cubicBezTo>
                    <a:pt x="129962" y="-111693"/>
                    <a:pt x="142301" y="-124238"/>
                    <a:pt x="154734" y="-136659"/>
                  </a:cubicBezTo>
                  <a:cubicBezTo>
                    <a:pt x="167168" y="-149080"/>
                    <a:pt x="179696" y="-161375"/>
                    <a:pt x="192398" y="-173435"/>
                  </a:cubicBezTo>
                  <a:cubicBezTo>
                    <a:pt x="205101" y="-185495"/>
                    <a:pt x="217979" y="-197319"/>
                    <a:pt x="230857" y="-209142"/>
                  </a:cubicBezTo>
                  <a:close/>
                </a:path>
              </a:pathLst>
            </a:custGeom>
            <a:solidFill>
              <a:schemeClr val="accent4"/>
            </a:solidFill>
            <a:ln w="7600" cap="rnd">
              <a:solidFill>
                <a:schemeClr val="accent4"/>
              </a:solidFill>
              <a:round/>
            </a:ln>
          </p:spPr>
        </p:sp>
        <p:sp>
          <p:nvSpPr>
            <p:cNvPr id="154" name="MainTopic"/>
            <p:cNvSpPr/>
            <p:nvPr/>
          </p:nvSpPr>
          <p:spPr>
            <a:xfrm>
              <a:off x="3586" y="8375"/>
              <a:ext cx="1398" cy="92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hlinkClick r:id="rId5" action="ppaction://hlinksldjump"/>
                </a:rPr>
                <a:t>重</a:t>
              </a:r>
              <a:r>
                <a:rPr sz="2400">
                  <a:solidFill>
                    <a:srgbClr val="303030"/>
                  </a:solidFill>
                  <a:latin typeface="宋体" panose="02010600030101010101" pitchFamily="2" charset="-122"/>
                  <a:hlinkClick r:id="rId5" action="ppaction://hlinksldjump"/>
                </a:rPr>
                <a:t>力</a:t>
              </a:r>
              <a:endParaRPr sz="2400">
                <a:solidFill>
                  <a:srgbClr val="303030"/>
                </a:solidFill>
                <a:latin typeface="宋体" panose="02010600030101010101" pitchFamily="2" charset="-122"/>
              </a:endParaRPr>
            </a:p>
          </p:txBody>
        </p:sp>
      </p:grpSp>
      <p:grpSp>
        <p:nvGrpSpPr>
          <p:cNvPr id="15" name="组合 14"/>
          <p:cNvGrpSpPr/>
          <p:nvPr/>
        </p:nvGrpSpPr>
        <p:grpSpPr>
          <a:xfrm>
            <a:off x="466725" y="3494405"/>
            <a:ext cx="1855470" cy="412750"/>
            <a:chOff x="960" y="8215"/>
            <a:chExt cx="2922" cy="650"/>
          </a:xfrm>
        </p:grpSpPr>
        <p:sp>
          <p:nvSpPr>
            <p:cNvPr id="158" name="MMConnector"/>
            <p:cNvSpPr/>
            <p:nvPr/>
          </p:nvSpPr>
          <p:spPr>
            <a:xfrm>
              <a:off x="3290" y="8807"/>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57" name="SubTopic"/>
            <p:cNvSpPr/>
            <p:nvPr/>
          </p:nvSpPr>
          <p:spPr>
            <a:xfrm>
              <a:off x="960" y="8215"/>
              <a:ext cx="206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弹性形变</a:t>
              </a:r>
              <a:endParaRPr sz="2400">
                <a:solidFill>
                  <a:srgbClr val="303030"/>
                </a:solidFill>
                <a:latin typeface="宋体" panose="02010600030101010101" pitchFamily="2" charset="-122"/>
              </a:endParaRPr>
            </a:p>
          </p:txBody>
        </p:sp>
      </p:grpSp>
      <p:grpSp>
        <p:nvGrpSpPr>
          <p:cNvPr id="16" name="组合 15"/>
          <p:cNvGrpSpPr/>
          <p:nvPr/>
        </p:nvGrpSpPr>
        <p:grpSpPr>
          <a:xfrm>
            <a:off x="284480" y="3926205"/>
            <a:ext cx="2037715" cy="553720"/>
            <a:chOff x="673" y="8895"/>
            <a:chExt cx="3209" cy="872"/>
          </a:xfrm>
        </p:grpSpPr>
        <p:sp>
          <p:nvSpPr>
            <p:cNvPr id="160" name="MMConnector"/>
            <p:cNvSpPr/>
            <p:nvPr/>
          </p:nvSpPr>
          <p:spPr>
            <a:xfrm>
              <a:off x="3290" y="9147"/>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9" name="SubTopic"/>
            <p:cNvSpPr/>
            <p:nvPr/>
          </p:nvSpPr>
          <p:spPr>
            <a:xfrm>
              <a:off x="673" y="8895"/>
              <a:ext cx="2394"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弹簧测力计</a:t>
              </a:r>
              <a:endParaRPr sz="2400">
                <a:solidFill>
                  <a:srgbClr val="303030"/>
                </a:solidFill>
                <a:latin typeface="宋体" panose="02010600030101010101" pitchFamily="2" charset="-122"/>
              </a:endParaRPr>
            </a:p>
          </p:txBody>
        </p:sp>
      </p:grpSp>
      <p:grpSp>
        <p:nvGrpSpPr>
          <p:cNvPr id="18" name="组合 17"/>
          <p:cNvGrpSpPr/>
          <p:nvPr/>
        </p:nvGrpSpPr>
        <p:grpSpPr>
          <a:xfrm>
            <a:off x="8562975" y="1296670"/>
            <a:ext cx="1662430" cy="412115"/>
            <a:chOff x="13145" y="2268"/>
            <a:chExt cx="2618" cy="649"/>
          </a:xfrm>
        </p:grpSpPr>
        <p:sp>
          <p:nvSpPr>
            <p:cNvPr id="165" name="MMConnector"/>
            <p:cNvSpPr/>
            <p:nvPr/>
          </p:nvSpPr>
          <p:spPr>
            <a:xfrm>
              <a:off x="13145" y="2859"/>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63" name="SubTopic"/>
            <p:cNvSpPr/>
            <p:nvPr/>
          </p:nvSpPr>
          <p:spPr>
            <a:xfrm>
              <a:off x="13441" y="2268"/>
              <a:ext cx="2322"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滑动摩擦力</a:t>
              </a:r>
              <a:endParaRPr sz="2400">
                <a:solidFill>
                  <a:srgbClr val="303030"/>
                </a:solidFill>
                <a:latin typeface="宋体" panose="02010600030101010101" pitchFamily="2" charset="-122"/>
              </a:endParaRPr>
            </a:p>
          </p:txBody>
        </p:sp>
      </p:grpSp>
      <p:grpSp>
        <p:nvGrpSpPr>
          <p:cNvPr id="19" name="组合 18"/>
          <p:cNvGrpSpPr/>
          <p:nvPr/>
        </p:nvGrpSpPr>
        <p:grpSpPr>
          <a:xfrm>
            <a:off x="8562975" y="2103755"/>
            <a:ext cx="3185795" cy="825500"/>
            <a:chOff x="13145" y="3539"/>
            <a:chExt cx="5017" cy="1300"/>
          </a:xfrm>
        </p:grpSpPr>
        <p:sp>
          <p:nvSpPr>
            <p:cNvPr id="167" name="MMConnector"/>
            <p:cNvSpPr/>
            <p:nvPr/>
          </p:nvSpPr>
          <p:spPr>
            <a:xfrm>
              <a:off x="13145" y="3539"/>
              <a:ext cx="592" cy="1301"/>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6" name="SubTopic"/>
            <p:cNvSpPr/>
            <p:nvPr/>
          </p:nvSpPr>
          <p:spPr>
            <a:xfrm>
              <a:off x="13334" y="3628"/>
              <a:ext cx="4828" cy="562"/>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增大、减小摩擦力的方法</a:t>
              </a:r>
              <a:endParaRPr sz="2400">
                <a:solidFill>
                  <a:srgbClr val="303030"/>
                </a:solidFill>
                <a:latin typeface="宋体" panose="02010600030101010101" pitchFamily="2" charset="-122"/>
              </a:endParaRPr>
            </a:p>
          </p:txBody>
        </p:sp>
      </p:grpSp>
      <p:grpSp>
        <p:nvGrpSpPr>
          <p:cNvPr id="20" name="组合 19"/>
          <p:cNvGrpSpPr/>
          <p:nvPr/>
        </p:nvGrpSpPr>
        <p:grpSpPr>
          <a:xfrm>
            <a:off x="10412730" y="864235"/>
            <a:ext cx="756920" cy="1004570"/>
            <a:chOff x="16058" y="1587"/>
            <a:chExt cx="1192" cy="1582"/>
          </a:xfrm>
        </p:grpSpPr>
        <p:sp>
          <p:nvSpPr>
            <p:cNvPr id="171" name="MMConnector"/>
            <p:cNvSpPr/>
            <p:nvPr/>
          </p:nvSpPr>
          <p:spPr>
            <a:xfrm>
              <a:off x="16058" y="2489"/>
              <a:ext cx="592" cy="680"/>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70" name="SubTopic"/>
            <p:cNvSpPr/>
            <p:nvPr/>
          </p:nvSpPr>
          <p:spPr>
            <a:xfrm>
              <a:off x="16354" y="1587"/>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4" name="组合 33"/>
          <p:cNvGrpSpPr/>
          <p:nvPr/>
        </p:nvGrpSpPr>
        <p:grpSpPr>
          <a:xfrm>
            <a:off x="10412730" y="1296670"/>
            <a:ext cx="756920" cy="371475"/>
            <a:chOff x="16058" y="2268"/>
            <a:chExt cx="1192" cy="585"/>
          </a:xfrm>
        </p:grpSpPr>
        <p:sp>
          <p:nvSpPr>
            <p:cNvPr id="173" name="MMConnector"/>
            <p:cNvSpPr/>
            <p:nvPr/>
          </p:nvSpPr>
          <p:spPr>
            <a:xfrm>
              <a:off x="16058" y="2829"/>
              <a:ext cx="592" cy="24"/>
            </a:xfrm>
            <a:custGeom>
              <a:avLst/>
              <a:gdLst/>
              <a:ahLst/>
              <a:cxnLst/>
              <a:pathLst>
                <a:path w="250800" h="7600" fill="none">
                  <a:moveTo>
                    <a:pt x="-125400" y="0"/>
                  </a:moveTo>
                  <a:cubicBezTo>
                    <a:pt x="-25080" y="0"/>
                    <a:pt x="50160" y="0"/>
                    <a:pt x="125400" y="0"/>
                  </a:cubicBezTo>
                </a:path>
              </a:pathLst>
            </a:custGeom>
            <a:noFill/>
            <a:ln w="15200" cap="rnd">
              <a:solidFill>
                <a:schemeClr val="accent4"/>
              </a:solidFill>
              <a:round/>
            </a:ln>
          </p:spPr>
        </p:sp>
        <p:sp>
          <p:nvSpPr>
            <p:cNvPr id="172" name="SubTopic"/>
            <p:cNvSpPr/>
            <p:nvPr/>
          </p:nvSpPr>
          <p:spPr>
            <a:xfrm>
              <a:off x="16354" y="2268"/>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24" name="组合 23"/>
          <p:cNvGrpSpPr/>
          <p:nvPr/>
        </p:nvGrpSpPr>
        <p:grpSpPr>
          <a:xfrm>
            <a:off x="10340975" y="1728470"/>
            <a:ext cx="1121410" cy="572770"/>
            <a:chOff x="15945" y="2948"/>
            <a:chExt cx="1766" cy="902"/>
          </a:xfrm>
        </p:grpSpPr>
        <p:sp>
          <p:nvSpPr>
            <p:cNvPr id="175" name="MMConnector"/>
            <p:cNvSpPr/>
            <p:nvPr/>
          </p:nvSpPr>
          <p:spPr>
            <a:xfrm>
              <a:off x="15945" y="3170"/>
              <a:ext cx="592" cy="680"/>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74" name="SubTopic"/>
            <p:cNvSpPr/>
            <p:nvPr/>
          </p:nvSpPr>
          <p:spPr>
            <a:xfrm>
              <a:off x="16241" y="2948"/>
              <a:ext cx="147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30" name="组合 29"/>
          <p:cNvGrpSpPr/>
          <p:nvPr/>
        </p:nvGrpSpPr>
        <p:grpSpPr>
          <a:xfrm>
            <a:off x="6800850" y="4138930"/>
            <a:ext cx="2004695" cy="946785"/>
            <a:chOff x="10370" y="6744"/>
            <a:chExt cx="3157" cy="1491"/>
          </a:xfrm>
        </p:grpSpPr>
        <p:sp>
          <p:nvSpPr>
            <p:cNvPr id="179" name="MMConnector"/>
            <p:cNvSpPr/>
            <p:nvPr/>
          </p:nvSpPr>
          <p:spPr>
            <a:xfrm>
              <a:off x="10370" y="6744"/>
              <a:ext cx="1185" cy="1303"/>
            </a:xfrm>
            <a:custGeom>
              <a:avLst/>
              <a:gdLst/>
              <a:ahLst/>
              <a:cxnLst/>
              <a:pathLst>
                <a:path w="946862" h="418573">
                  <a:moveTo>
                    <a:pt x="-91465" y="-109826"/>
                  </a:moveTo>
                  <a:cubicBezTo>
                    <a:pt x="-107263" y="-120653"/>
                    <a:pt x="-124765" y="-117127"/>
                    <a:pt x="-132716" y="-104846"/>
                  </a:cubicBezTo>
                  <a:cubicBezTo>
                    <a:pt x="-140668" y="-92566"/>
                    <a:pt x="-136631" y="-75304"/>
                    <a:pt x="-120380" y="-65170"/>
                  </a:cubicBezTo>
                  <a:cubicBezTo>
                    <a:pt x="-105441" y="-55854"/>
                    <a:pt x="-90503" y="-46538"/>
                    <a:pt x="-75615" y="-37086"/>
                  </a:cubicBezTo>
                  <a:cubicBezTo>
                    <a:pt x="-60728" y="-27634"/>
                    <a:pt x="-45892" y="-18045"/>
                    <a:pt x="-31067" y="-8404"/>
                  </a:cubicBezTo>
                  <a:cubicBezTo>
                    <a:pt x="-16241" y="1236"/>
                    <a:pt x="-1426" y="10929"/>
                    <a:pt x="13396" y="20648"/>
                  </a:cubicBezTo>
                  <a:cubicBezTo>
                    <a:pt x="28219" y="30366"/>
                    <a:pt x="43049" y="40111"/>
                    <a:pt x="57911" y="49840"/>
                  </a:cubicBezTo>
                  <a:cubicBezTo>
                    <a:pt x="72774" y="59569"/>
                    <a:pt x="87669" y="69281"/>
                    <a:pt x="102620" y="78937"/>
                  </a:cubicBezTo>
                  <a:cubicBezTo>
                    <a:pt x="117571" y="88594"/>
                    <a:pt x="132578" y="98194"/>
                    <a:pt x="147664" y="107697"/>
                  </a:cubicBezTo>
                  <a:cubicBezTo>
                    <a:pt x="162750" y="117200"/>
                    <a:pt x="177916" y="126605"/>
                    <a:pt x="193182" y="135869"/>
                  </a:cubicBezTo>
                  <a:cubicBezTo>
                    <a:pt x="208449" y="145133"/>
                    <a:pt x="223817" y="154256"/>
                    <a:pt x="239304" y="163192"/>
                  </a:cubicBezTo>
                  <a:cubicBezTo>
                    <a:pt x="254792" y="172129"/>
                    <a:pt x="270400" y="180879"/>
                    <a:pt x="286144" y="189397"/>
                  </a:cubicBezTo>
                  <a:cubicBezTo>
                    <a:pt x="301888" y="197915"/>
                    <a:pt x="317768" y="206200"/>
                    <a:pt x="333794" y="214206"/>
                  </a:cubicBezTo>
                  <a:cubicBezTo>
                    <a:pt x="349821" y="222211"/>
                    <a:pt x="365994" y="229937"/>
                    <a:pt x="382319" y="237337"/>
                  </a:cubicBezTo>
                  <a:cubicBezTo>
                    <a:pt x="398644" y="244736"/>
                    <a:pt x="415121" y="251810"/>
                    <a:pt x="431747" y="258514"/>
                  </a:cubicBezTo>
                  <a:cubicBezTo>
                    <a:pt x="448374" y="265217"/>
                    <a:pt x="465151" y="271550"/>
                    <a:pt x="482068" y="277474"/>
                  </a:cubicBezTo>
                  <a:cubicBezTo>
                    <a:pt x="498985" y="283398"/>
                    <a:pt x="516042" y="288911"/>
                    <a:pt x="533228" y="293983"/>
                  </a:cubicBezTo>
                  <a:cubicBezTo>
                    <a:pt x="550414" y="299055"/>
                    <a:pt x="567729" y="303684"/>
                    <a:pt x="585133" y="307847"/>
                  </a:cubicBezTo>
                  <a:cubicBezTo>
                    <a:pt x="602538" y="312010"/>
                    <a:pt x="620032" y="315706"/>
                    <a:pt x="637655" y="318924"/>
                  </a:cubicBezTo>
                  <a:cubicBezTo>
                    <a:pt x="655279" y="322141"/>
                    <a:pt x="673030" y="324879"/>
                    <a:pt x="690643" y="327131"/>
                  </a:cubicBezTo>
                  <a:cubicBezTo>
                    <a:pt x="708255" y="329382"/>
                    <a:pt x="725728" y="331147"/>
                    <a:pt x="743933" y="332449"/>
                  </a:cubicBezTo>
                  <a:cubicBezTo>
                    <a:pt x="762137" y="333750"/>
                    <a:pt x="781072" y="334588"/>
                    <a:pt x="797362" y="334915"/>
                  </a:cubicBezTo>
                  <a:cubicBezTo>
                    <a:pt x="813651" y="335242"/>
                    <a:pt x="827296" y="335059"/>
                    <a:pt x="840940" y="334875"/>
                  </a:cubicBezTo>
                  <a:cubicBezTo>
                    <a:pt x="843676" y="334838"/>
                    <a:pt x="845500" y="333165"/>
                    <a:pt x="845500" y="331075"/>
                  </a:cubicBezTo>
                  <a:cubicBezTo>
                    <a:pt x="845500" y="328985"/>
                    <a:pt x="843675" y="327357"/>
                    <a:pt x="840940" y="327275"/>
                  </a:cubicBezTo>
                  <a:cubicBezTo>
                    <a:pt x="827403" y="326871"/>
                    <a:pt x="813866" y="326468"/>
                    <a:pt x="797754" y="325446"/>
                  </a:cubicBezTo>
                  <a:cubicBezTo>
                    <a:pt x="781643" y="324425"/>
                    <a:pt x="762958" y="322785"/>
                    <a:pt x="745039" y="320722"/>
                  </a:cubicBezTo>
                  <a:cubicBezTo>
                    <a:pt x="727120" y="318660"/>
                    <a:pt x="709967" y="316173"/>
                    <a:pt x="692718" y="313205"/>
                  </a:cubicBezTo>
                  <a:cubicBezTo>
                    <a:pt x="675470" y="310237"/>
                    <a:pt x="658125" y="306787"/>
                    <a:pt x="640946" y="302877"/>
                  </a:cubicBezTo>
                  <a:cubicBezTo>
                    <a:pt x="623768" y="298966"/>
                    <a:pt x="606755" y="294595"/>
                    <a:pt x="589865" y="289774"/>
                  </a:cubicBezTo>
                  <a:cubicBezTo>
                    <a:pt x="572976" y="284954"/>
                    <a:pt x="556209" y="279684"/>
                    <a:pt x="539597" y="273990"/>
                  </a:cubicBezTo>
                  <a:cubicBezTo>
                    <a:pt x="522986" y="268296"/>
                    <a:pt x="506529" y="262178"/>
                    <a:pt x="490232" y="255668"/>
                  </a:cubicBezTo>
                  <a:cubicBezTo>
                    <a:pt x="473934" y="249157"/>
                    <a:pt x="457796" y="242253"/>
                    <a:pt x="441820" y="234994"/>
                  </a:cubicBezTo>
                  <a:cubicBezTo>
                    <a:pt x="425844" y="227735"/>
                    <a:pt x="410030" y="220120"/>
                    <a:pt x="394373" y="212190"/>
                  </a:cubicBezTo>
                  <a:cubicBezTo>
                    <a:pt x="378715" y="204259"/>
                    <a:pt x="363215" y="196014"/>
                    <a:pt x="347859" y="187495"/>
                  </a:cubicBezTo>
                  <a:cubicBezTo>
                    <a:pt x="332504" y="178976"/>
                    <a:pt x="317294" y="170183"/>
                    <a:pt x="302213" y="161160"/>
                  </a:cubicBezTo>
                  <a:cubicBezTo>
                    <a:pt x="287131" y="152136"/>
                    <a:pt x="272179" y="142882"/>
                    <a:pt x="257334" y="133438"/>
                  </a:cubicBezTo>
                  <a:cubicBezTo>
                    <a:pt x="242490" y="123995"/>
                    <a:pt x="227753" y="114362"/>
                    <a:pt x="213101" y="104579"/>
                  </a:cubicBezTo>
                  <a:cubicBezTo>
                    <a:pt x="198449" y="94797"/>
                    <a:pt x="183881" y="84866"/>
                    <a:pt x="169371" y="74825"/>
                  </a:cubicBezTo>
                  <a:cubicBezTo>
                    <a:pt x="154862" y="64784"/>
                    <a:pt x="140411" y="54632"/>
                    <a:pt x="125990" y="44409"/>
                  </a:cubicBezTo>
                  <a:cubicBezTo>
                    <a:pt x="111570" y="34185"/>
                    <a:pt x="97180" y="23890"/>
                    <a:pt x="82795" y="13558"/>
                  </a:cubicBezTo>
                  <a:cubicBezTo>
                    <a:pt x="68409" y="3226"/>
                    <a:pt x="54026" y="-7142"/>
                    <a:pt x="39617" y="-17508"/>
                  </a:cubicBezTo>
                  <a:cubicBezTo>
                    <a:pt x="25208" y="-27873"/>
                    <a:pt x="10771" y="-38236"/>
                    <a:pt x="-3710" y="-48571"/>
                  </a:cubicBezTo>
                  <a:cubicBezTo>
                    <a:pt x="-18191" y="-58905"/>
                    <a:pt x="-32718" y="-69211"/>
                    <a:pt x="-47351" y="-79416"/>
                  </a:cubicBezTo>
                  <a:cubicBezTo>
                    <a:pt x="-61985" y="-89620"/>
                    <a:pt x="-76725" y="-99723"/>
                    <a:pt x="-91465" y="-109826"/>
                  </a:cubicBezTo>
                  <a:close/>
                </a:path>
              </a:pathLst>
            </a:custGeom>
            <a:solidFill>
              <a:schemeClr val="accent4"/>
            </a:solidFill>
            <a:ln w="7600" cap="rnd">
              <a:solidFill>
                <a:schemeClr val="accent4"/>
              </a:solidFill>
              <a:round/>
            </a:ln>
          </p:spPr>
        </p:sp>
        <p:sp>
          <p:nvSpPr>
            <p:cNvPr id="176" name="MainTopic"/>
            <p:cNvSpPr/>
            <p:nvPr/>
          </p:nvSpPr>
          <p:spPr>
            <a:xfrm>
              <a:off x="11449" y="7313"/>
              <a:ext cx="2079" cy="923"/>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6" action="ppaction://hlinksldjump"/>
                </a:rPr>
                <a:t>二力平衡</a:t>
              </a:r>
              <a:endParaRPr sz="2400">
                <a:solidFill>
                  <a:srgbClr val="303030"/>
                </a:solidFill>
                <a:latin typeface="宋体" panose="02010600030101010101" pitchFamily="2" charset="-122"/>
              </a:endParaRPr>
            </a:p>
          </p:txBody>
        </p:sp>
      </p:grpSp>
      <p:grpSp>
        <p:nvGrpSpPr>
          <p:cNvPr id="31" name="组合 30"/>
          <p:cNvGrpSpPr/>
          <p:nvPr/>
        </p:nvGrpSpPr>
        <p:grpSpPr>
          <a:xfrm>
            <a:off x="6800850" y="4647565"/>
            <a:ext cx="3227705" cy="1785620"/>
            <a:chOff x="10370" y="7545"/>
            <a:chExt cx="5083" cy="2812"/>
          </a:xfrm>
        </p:grpSpPr>
        <p:sp>
          <p:nvSpPr>
            <p:cNvPr id="181" name="MMConnector"/>
            <p:cNvSpPr/>
            <p:nvPr/>
          </p:nvSpPr>
          <p:spPr>
            <a:xfrm>
              <a:off x="10370" y="7545"/>
              <a:ext cx="1592" cy="2813"/>
            </a:xfrm>
            <a:custGeom>
              <a:avLst/>
              <a:gdLst/>
              <a:ahLst/>
              <a:cxnLst/>
              <a:pathLst>
                <a:path w="1098417" h="903450">
                  <a:moveTo>
                    <a:pt x="-238246" y="-333302"/>
                  </a:moveTo>
                  <a:cubicBezTo>
                    <a:pt x="-251117" y="-347484"/>
                    <a:pt x="-268953" y="-348110"/>
                    <a:pt x="-279530" y="-338003"/>
                  </a:cubicBezTo>
                  <a:cubicBezTo>
                    <a:pt x="-290107" y="-327895"/>
                    <a:pt x="-290010" y="-310327"/>
                    <a:pt x="-276709" y="-296548"/>
                  </a:cubicBezTo>
                  <a:cubicBezTo>
                    <a:pt x="-264603" y="-284008"/>
                    <a:pt x="-252498" y="-271469"/>
                    <a:pt x="-240628" y="-258660"/>
                  </a:cubicBezTo>
                  <a:cubicBezTo>
                    <a:pt x="-228757" y="-245851"/>
                    <a:pt x="-217121" y="-232772"/>
                    <a:pt x="-205621" y="-219546"/>
                  </a:cubicBezTo>
                  <a:cubicBezTo>
                    <a:pt x="-194122" y="-206319"/>
                    <a:pt x="-182759" y="-192946"/>
                    <a:pt x="-171522" y="-179436"/>
                  </a:cubicBezTo>
                  <a:cubicBezTo>
                    <a:pt x="-160286" y="-165926"/>
                    <a:pt x="-149176" y="-152281"/>
                    <a:pt x="-138158" y="-138535"/>
                  </a:cubicBezTo>
                  <a:cubicBezTo>
                    <a:pt x="-127141" y="-124790"/>
                    <a:pt x="-116216" y="-110946"/>
                    <a:pt x="-105355" y="-97027"/>
                  </a:cubicBezTo>
                  <a:cubicBezTo>
                    <a:pt x="-94495" y="-83109"/>
                    <a:pt x="-83699" y="-69117"/>
                    <a:pt x="-72938" y="-55078"/>
                  </a:cubicBezTo>
                  <a:cubicBezTo>
                    <a:pt x="-62177" y="-41038"/>
                    <a:pt x="-51451" y="-26951"/>
                    <a:pt x="-40731" y="-12841"/>
                  </a:cubicBezTo>
                  <a:cubicBezTo>
                    <a:pt x="-30011" y="1270"/>
                    <a:pt x="-19298" y="15404"/>
                    <a:pt x="-8560" y="29538"/>
                  </a:cubicBezTo>
                  <a:cubicBezTo>
                    <a:pt x="2177" y="43672"/>
                    <a:pt x="12937" y="57806"/>
                    <a:pt x="23751" y="71915"/>
                  </a:cubicBezTo>
                  <a:cubicBezTo>
                    <a:pt x="34564" y="86024"/>
                    <a:pt x="45430" y="100110"/>
                    <a:pt x="56380" y="114146"/>
                  </a:cubicBezTo>
                  <a:cubicBezTo>
                    <a:pt x="67329" y="128182"/>
                    <a:pt x="78361" y="142169"/>
                    <a:pt x="89506" y="156079"/>
                  </a:cubicBezTo>
                  <a:cubicBezTo>
                    <a:pt x="100652" y="169990"/>
                    <a:pt x="111911" y="183825"/>
                    <a:pt x="123314" y="197555"/>
                  </a:cubicBezTo>
                  <a:cubicBezTo>
                    <a:pt x="134718" y="211284"/>
                    <a:pt x="146265" y="224908"/>
                    <a:pt x="157988" y="238393"/>
                  </a:cubicBezTo>
                  <a:cubicBezTo>
                    <a:pt x="169711" y="251879"/>
                    <a:pt x="181610" y="265225"/>
                    <a:pt x="193715" y="278396"/>
                  </a:cubicBezTo>
                  <a:cubicBezTo>
                    <a:pt x="205820" y="291567"/>
                    <a:pt x="218131" y="304562"/>
                    <a:pt x="230678" y="317338"/>
                  </a:cubicBezTo>
                  <a:cubicBezTo>
                    <a:pt x="243226" y="330114"/>
                    <a:pt x="256009" y="342671"/>
                    <a:pt x="269056" y="354961"/>
                  </a:cubicBezTo>
                  <a:cubicBezTo>
                    <a:pt x="282103" y="367251"/>
                    <a:pt x="295413" y="379274"/>
                    <a:pt x="309010" y="390975"/>
                  </a:cubicBezTo>
                  <a:cubicBezTo>
                    <a:pt x="322607" y="402676"/>
                    <a:pt x="336490" y="414055"/>
                    <a:pt x="350675" y="425053"/>
                  </a:cubicBezTo>
                  <a:cubicBezTo>
                    <a:pt x="364861" y="436051"/>
                    <a:pt x="379349" y="446668"/>
                    <a:pt x="394147" y="456841"/>
                  </a:cubicBezTo>
                  <a:cubicBezTo>
                    <a:pt x="408944" y="467014"/>
                    <a:pt x="424050" y="476743"/>
                    <a:pt x="439460" y="485966"/>
                  </a:cubicBezTo>
                  <a:cubicBezTo>
                    <a:pt x="454870" y="495189"/>
                    <a:pt x="470583" y="503905"/>
                    <a:pt x="486580" y="512059"/>
                  </a:cubicBezTo>
                  <a:cubicBezTo>
                    <a:pt x="502577" y="520212"/>
                    <a:pt x="518856" y="527802"/>
                    <a:pt x="535390" y="534783"/>
                  </a:cubicBezTo>
                  <a:cubicBezTo>
                    <a:pt x="551923" y="541763"/>
                    <a:pt x="568710" y="548134"/>
                    <a:pt x="585692" y="553865"/>
                  </a:cubicBezTo>
                  <a:cubicBezTo>
                    <a:pt x="602673" y="559596"/>
                    <a:pt x="619848" y="564686"/>
                    <a:pt x="637223" y="569126"/>
                  </a:cubicBezTo>
                  <a:cubicBezTo>
                    <a:pt x="654598" y="573566"/>
                    <a:pt x="672173" y="577357"/>
                    <a:pt x="689682" y="580497"/>
                  </a:cubicBezTo>
                  <a:cubicBezTo>
                    <a:pt x="707190" y="583636"/>
                    <a:pt x="724634" y="586124"/>
                    <a:pt x="742753" y="588019"/>
                  </a:cubicBezTo>
                  <a:cubicBezTo>
                    <a:pt x="760873" y="589913"/>
                    <a:pt x="779667" y="591214"/>
                    <a:pt x="796144" y="591832"/>
                  </a:cubicBezTo>
                  <a:cubicBezTo>
                    <a:pt x="812621" y="592451"/>
                    <a:pt x="826781" y="592388"/>
                    <a:pt x="840940" y="592325"/>
                  </a:cubicBezTo>
                  <a:cubicBezTo>
                    <a:pt x="843676" y="592313"/>
                    <a:pt x="845500" y="590615"/>
                    <a:pt x="845500" y="588525"/>
                  </a:cubicBezTo>
                  <a:cubicBezTo>
                    <a:pt x="845500" y="586435"/>
                    <a:pt x="843675" y="584797"/>
                    <a:pt x="840940" y="584725"/>
                  </a:cubicBezTo>
                  <a:cubicBezTo>
                    <a:pt x="826916" y="584355"/>
                    <a:pt x="812891" y="583985"/>
                    <a:pt x="796621" y="582872"/>
                  </a:cubicBezTo>
                  <a:cubicBezTo>
                    <a:pt x="780351" y="581759"/>
                    <a:pt x="761836" y="579903"/>
                    <a:pt x="744031" y="577485"/>
                  </a:cubicBezTo>
                  <a:cubicBezTo>
                    <a:pt x="726226" y="575068"/>
                    <a:pt x="709133" y="572089"/>
                    <a:pt x="692018" y="568473"/>
                  </a:cubicBezTo>
                  <a:cubicBezTo>
                    <a:pt x="674904" y="564857"/>
                    <a:pt x="657768" y="560604"/>
                    <a:pt x="640870" y="555727"/>
                  </a:cubicBezTo>
                  <a:cubicBezTo>
                    <a:pt x="623972" y="550850"/>
                    <a:pt x="607312" y="545348"/>
                    <a:pt x="590877" y="539232"/>
                  </a:cubicBezTo>
                  <a:cubicBezTo>
                    <a:pt x="574443" y="533116"/>
                    <a:pt x="558235" y="526387"/>
                    <a:pt x="542306" y="519075"/>
                  </a:cubicBezTo>
                  <a:cubicBezTo>
                    <a:pt x="526376" y="511764"/>
                    <a:pt x="510724" y="503870"/>
                    <a:pt x="495371" y="495440"/>
                  </a:cubicBezTo>
                  <a:cubicBezTo>
                    <a:pt x="480018" y="487009"/>
                    <a:pt x="464964" y="478041"/>
                    <a:pt x="450222" y="468590"/>
                  </a:cubicBezTo>
                  <a:cubicBezTo>
                    <a:pt x="435480" y="459138"/>
                    <a:pt x="421049" y="449203"/>
                    <a:pt x="406929" y="438841"/>
                  </a:cubicBezTo>
                  <a:cubicBezTo>
                    <a:pt x="392809" y="428479"/>
                    <a:pt x="378999" y="417691"/>
                    <a:pt x="365489" y="406534"/>
                  </a:cubicBezTo>
                  <a:cubicBezTo>
                    <a:pt x="351980" y="395378"/>
                    <a:pt x="338769" y="383852"/>
                    <a:pt x="325838" y="372012"/>
                  </a:cubicBezTo>
                  <a:cubicBezTo>
                    <a:pt x="312907" y="360172"/>
                    <a:pt x="300256" y="348017"/>
                    <a:pt x="287860" y="335598"/>
                  </a:cubicBezTo>
                  <a:cubicBezTo>
                    <a:pt x="275464" y="323179"/>
                    <a:pt x="263323" y="310495"/>
                    <a:pt x="251408" y="297591"/>
                  </a:cubicBezTo>
                  <a:cubicBezTo>
                    <a:pt x="239492" y="284687"/>
                    <a:pt x="227803" y="271563"/>
                    <a:pt x="216310" y="258257"/>
                  </a:cubicBezTo>
                  <a:cubicBezTo>
                    <a:pt x="204816" y="244952"/>
                    <a:pt x="193518" y="231465"/>
                    <a:pt x="182384" y="217831"/>
                  </a:cubicBezTo>
                  <a:cubicBezTo>
                    <a:pt x="171250" y="204198"/>
                    <a:pt x="160280" y="190417"/>
                    <a:pt x="149443" y="176520"/>
                  </a:cubicBezTo>
                  <a:cubicBezTo>
                    <a:pt x="138605" y="162623"/>
                    <a:pt x="127900" y="148609"/>
                    <a:pt x="117296" y="134505"/>
                  </a:cubicBezTo>
                  <a:cubicBezTo>
                    <a:pt x="106692" y="120401"/>
                    <a:pt x="96188" y="106207"/>
                    <a:pt x="85755" y="91947"/>
                  </a:cubicBezTo>
                  <a:cubicBezTo>
                    <a:pt x="75321" y="77687"/>
                    <a:pt x="64956" y="63362"/>
                    <a:pt x="54630" y="48993"/>
                  </a:cubicBezTo>
                  <a:cubicBezTo>
                    <a:pt x="44304" y="34624"/>
                    <a:pt x="34017" y="20212"/>
                    <a:pt x="23736" y="5777"/>
                  </a:cubicBezTo>
                  <a:cubicBezTo>
                    <a:pt x="13456" y="-8657"/>
                    <a:pt x="3183" y="-23114"/>
                    <a:pt x="-7115" y="-37572"/>
                  </a:cubicBezTo>
                  <a:cubicBezTo>
                    <a:pt x="-17412" y="-52029"/>
                    <a:pt x="-27734" y="-66489"/>
                    <a:pt x="-38111" y="-80928"/>
                  </a:cubicBezTo>
                  <a:cubicBezTo>
                    <a:pt x="-48489" y="-95367"/>
                    <a:pt x="-58923" y="-109787"/>
                    <a:pt x="-69446" y="-124164"/>
                  </a:cubicBezTo>
                  <a:cubicBezTo>
                    <a:pt x="-79969" y="-138541"/>
                    <a:pt x="-90581" y="-152876"/>
                    <a:pt x="-101314" y="-167145"/>
                  </a:cubicBezTo>
                  <a:cubicBezTo>
                    <a:pt x="-112047" y="-181414"/>
                    <a:pt x="-122901" y="-195618"/>
                    <a:pt x="-133918" y="-209725"/>
                  </a:cubicBezTo>
                  <a:cubicBezTo>
                    <a:pt x="-144934" y="-223831"/>
                    <a:pt x="-156112" y="-237841"/>
                    <a:pt x="-167465" y="-251740"/>
                  </a:cubicBezTo>
                  <a:cubicBezTo>
                    <a:pt x="-178817" y="-265639"/>
                    <a:pt x="-190343" y="-279429"/>
                    <a:pt x="-202168" y="-293004"/>
                  </a:cubicBezTo>
                  <a:cubicBezTo>
                    <a:pt x="-213994" y="-306580"/>
                    <a:pt x="-226120" y="-319941"/>
                    <a:pt x="-238246" y="-333302"/>
                  </a:cubicBezTo>
                  <a:close/>
                </a:path>
              </a:pathLst>
            </a:custGeom>
            <a:solidFill>
              <a:schemeClr val="accent4"/>
            </a:solidFill>
            <a:ln w="7600" cap="rnd">
              <a:solidFill>
                <a:schemeClr val="accent4"/>
              </a:solidFill>
              <a:round/>
            </a:ln>
          </p:spPr>
        </p:sp>
        <p:sp>
          <p:nvSpPr>
            <p:cNvPr id="180" name="MainTopic"/>
            <p:cNvSpPr/>
            <p:nvPr/>
          </p:nvSpPr>
          <p:spPr>
            <a:xfrm>
              <a:off x="11555" y="8916"/>
              <a:ext cx="3899" cy="923"/>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力与运动的关系</a:t>
              </a:r>
              <a:endParaRPr sz="2400">
                <a:solidFill>
                  <a:srgbClr val="303030"/>
                </a:solidFill>
                <a:latin typeface="宋体" panose="02010600030101010101" pitchFamily="2" charset="-122"/>
              </a:endParaRPr>
            </a:p>
          </p:txBody>
        </p:sp>
      </p:grpSp>
      <p:grpSp>
        <p:nvGrpSpPr>
          <p:cNvPr id="28" name="组合 27"/>
          <p:cNvGrpSpPr/>
          <p:nvPr/>
        </p:nvGrpSpPr>
        <p:grpSpPr>
          <a:xfrm>
            <a:off x="9938385" y="3279775"/>
            <a:ext cx="1264285" cy="680720"/>
            <a:chOff x="15311" y="5391"/>
            <a:chExt cx="1991" cy="1072"/>
          </a:xfrm>
        </p:grpSpPr>
        <p:sp>
          <p:nvSpPr>
            <p:cNvPr id="185" name="MMConnector"/>
            <p:cNvSpPr/>
            <p:nvPr/>
          </p:nvSpPr>
          <p:spPr>
            <a:xfrm>
              <a:off x="15311" y="6123"/>
              <a:ext cx="592" cy="340"/>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4" name="SubTopic"/>
            <p:cNvSpPr/>
            <p:nvPr/>
          </p:nvSpPr>
          <p:spPr>
            <a:xfrm>
              <a:off x="15590" y="5391"/>
              <a:ext cx="1713"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29" name="组合 28"/>
          <p:cNvGrpSpPr/>
          <p:nvPr/>
        </p:nvGrpSpPr>
        <p:grpSpPr>
          <a:xfrm>
            <a:off x="9938385" y="3711575"/>
            <a:ext cx="1662430" cy="464820"/>
            <a:chOff x="15311" y="6071"/>
            <a:chExt cx="2618" cy="732"/>
          </a:xfrm>
        </p:grpSpPr>
        <p:sp>
          <p:nvSpPr>
            <p:cNvPr id="187" name="MMConnector"/>
            <p:cNvSpPr/>
            <p:nvPr/>
          </p:nvSpPr>
          <p:spPr>
            <a:xfrm>
              <a:off x="15311" y="6463"/>
              <a:ext cx="592" cy="340"/>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6" name="SubTopic"/>
            <p:cNvSpPr/>
            <p:nvPr/>
          </p:nvSpPr>
          <p:spPr>
            <a:xfrm>
              <a:off x="15589" y="6071"/>
              <a:ext cx="2340"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利用和防范</a:t>
              </a:r>
              <a:endParaRPr sz="2400">
                <a:solidFill>
                  <a:srgbClr val="303030"/>
                </a:solidFill>
                <a:latin typeface="宋体" panose="02010600030101010101" pitchFamily="2" charset="-122"/>
              </a:endParaRPr>
            </a:p>
          </p:txBody>
        </p:sp>
      </p:grpSp>
      <p:grpSp>
        <p:nvGrpSpPr>
          <p:cNvPr id="32" name="组合 31"/>
          <p:cNvGrpSpPr/>
          <p:nvPr/>
        </p:nvGrpSpPr>
        <p:grpSpPr>
          <a:xfrm>
            <a:off x="8994775" y="4398645"/>
            <a:ext cx="1336040" cy="412750"/>
            <a:chOff x="13825" y="7153"/>
            <a:chExt cx="2104" cy="650"/>
          </a:xfrm>
        </p:grpSpPr>
        <p:sp>
          <p:nvSpPr>
            <p:cNvPr id="189" name="MMConnector"/>
            <p:cNvSpPr/>
            <p:nvPr/>
          </p:nvSpPr>
          <p:spPr>
            <a:xfrm>
              <a:off x="13825" y="7745"/>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88" name="SubTopic"/>
            <p:cNvSpPr/>
            <p:nvPr/>
          </p:nvSpPr>
          <p:spPr>
            <a:xfrm>
              <a:off x="14119" y="7153"/>
              <a:ext cx="181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平衡状态</a:t>
              </a:r>
              <a:endParaRPr sz="2400">
                <a:solidFill>
                  <a:srgbClr val="303030"/>
                </a:solidFill>
                <a:latin typeface="宋体" panose="02010600030101010101" pitchFamily="2" charset="-122"/>
              </a:endParaRPr>
            </a:p>
          </p:txBody>
        </p:sp>
      </p:grpSp>
      <p:grpSp>
        <p:nvGrpSpPr>
          <p:cNvPr id="33" name="组合 32"/>
          <p:cNvGrpSpPr/>
          <p:nvPr/>
        </p:nvGrpSpPr>
        <p:grpSpPr>
          <a:xfrm>
            <a:off x="8994775" y="4831080"/>
            <a:ext cx="2753360" cy="553085"/>
            <a:chOff x="13825" y="7834"/>
            <a:chExt cx="4336" cy="871"/>
          </a:xfrm>
        </p:grpSpPr>
        <p:sp>
          <p:nvSpPr>
            <p:cNvPr id="191" name="MMConnector"/>
            <p:cNvSpPr/>
            <p:nvPr/>
          </p:nvSpPr>
          <p:spPr>
            <a:xfrm>
              <a:off x="13825" y="8085"/>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90" name="SubTopic"/>
            <p:cNvSpPr/>
            <p:nvPr/>
          </p:nvSpPr>
          <p:spPr>
            <a:xfrm>
              <a:off x="14119" y="7834"/>
              <a:ext cx="4042" cy="562"/>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平衡力与相互作用力</a:t>
              </a:r>
              <a:endParaRPr sz="2400">
                <a:solidFill>
                  <a:srgbClr val="303030"/>
                </a:solidFill>
                <a:latin typeface="宋体" panose="02010600030101010101" pitchFamily="2" charset="-122"/>
              </a:endParaRPr>
            </a:p>
          </p:txBody>
        </p:sp>
      </p:grpSp>
      <p:grpSp>
        <p:nvGrpSpPr>
          <p:cNvPr id="2" name="组合 1"/>
          <p:cNvGrpSpPr/>
          <p:nvPr/>
        </p:nvGrpSpPr>
        <p:grpSpPr>
          <a:xfrm>
            <a:off x="1389380" y="946785"/>
            <a:ext cx="1132840" cy="1713230"/>
            <a:chOff x="1874" y="1969"/>
            <a:chExt cx="1784" cy="2698"/>
          </a:xfrm>
        </p:grpSpPr>
        <p:sp>
          <p:nvSpPr>
            <p:cNvPr id="3" name="MMConnector"/>
            <p:cNvSpPr/>
            <p:nvPr/>
          </p:nvSpPr>
          <p:spPr>
            <a:xfrm>
              <a:off x="3066" y="3239"/>
              <a:ext cx="592" cy="1428"/>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1" name="SubTopic"/>
            <p:cNvSpPr/>
            <p:nvPr/>
          </p:nvSpPr>
          <p:spPr>
            <a:xfrm>
              <a:off x="1874" y="1969"/>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blinds(horizontal)">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blinds(horizontal)">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linds(horizontal)">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blinds(horizontal)">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blinds(horizontal)">
                                      <p:cBhvr>
                                        <p:cTn id="97" dur="500"/>
                                        <p:tgtEl>
                                          <p:spTgt spid="3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blinds(horizontal)">
                                      <p:cBhvr>
                                        <p:cTn id="107" dur="500"/>
                                        <p:tgtEl>
                                          <p:spTgt spid="19"/>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blinds(horizontal)">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blinds(horizontal)">
                                      <p:cBhvr>
                                        <p:cTn id="117" dur="500"/>
                                        <p:tgtEl>
                                          <p:spTgt spid="2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blinds(horizontal)">
                                      <p:cBhvr>
                                        <p:cTn id="122" dur="500"/>
                                        <p:tgtEl>
                                          <p:spTgt spid="2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blinds(horizontal)">
                                      <p:cBhvr>
                                        <p:cTn id="127" dur="500"/>
                                        <p:tgtEl>
                                          <p:spTgt spid="2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blinds(horizontal)">
                                      <p:cBhvr>
                                        <p:cTn id="132" dur="500"/>
                                        <p:tgtEl>
                                          <p:spTgt spid="29"/>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blinds(horizontal)">
                                      <p:cBhvr>
                                        <p:cTn id="137" dur="500"/>
                                        <p:tgtEl>
                                          <p:spTgt spid="30"/>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32"/>
                                        </p:tgtEl>
                                        <p:attrNameLst>
                                          <p:attrName>style.visibility</p:attrName>
                                        </p:attrNameLst>
                                      </p:cBhvr>
                                      <p:to>
                                        <p:strVal val="visible"/>
                                      </p:to>
                                    </p:set>
                                    <p:animEffect transition="in" filter="blinds(horizontal)">
                                      <p:cBhvr>
                                        <p:cTn id="142" dur="500"/>
                                        <p:tgtEl>
                                          <p:spTgt spid="32"/>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blinds(horizontal)">
                                      <p:cBhvr>
                                        <p:cTn id="147" dur="500"/>
                                        <p:tgtEl>
                                          <p:spTgt spid="33"/>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nodeType="click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blinds(horizontal)">
                                      <p:cBhvr>
                                        <p:cTn id="15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4370" y="717550"/>
            <a:ext cx="10986770"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6</a:t>
            </a:r>
            <a:r>
              <a:rPr lang="zh-CN" sz="2400">
                <a:ea typeface="黑体" panose="02010609060101010101" pitchFamily="49" charset="-122"/>
              </a:rPr>
              <a:t>　运动状态的判断</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在跑步过程中，小明发现路旁的草地向后退，他是以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为参照物的，若以并排同速同向跑步的另一同学为参照</a:t>
            </a:r>
            <a:r>
              <a:rPr lang="zh-CN" sz="2400">
                <a:latin typeface="Times New Roman" panose="02020603050405020304" pitchFamily="18" charset="0"/>
                <a:ea typeface="宋体" panose="02010600030101010101" pitchFamily="2" charset="-122"/>
              </a:rPr>
              <a:t>物，小明是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运动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静止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7</a:t>
            </a:r>
            <a:r>
              <a:rPr lang="zh-CN" sz="2400">
                <a:ea typeface="黑体" panose="02010609060101010101" pitchFamily="49" charset="-122"/>
              </a:rPr>
              <a:t>　物体运动快慢的比较、速度相关计算</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小明百米赛跑的成绩是</a:t>
            </a:r>
            <a:r>
              <a:rPr lang="en-US" sz="2400">
                <a:latin typeface="Times New Roman" panose="02020603050405020304" pitchFamily="18" charset="0"/>
                <a:ea typeface="宋体" panose="02010600030101010101" pitchFamily="2" charset="-122"/>
              </a:rPr>
              <a:t>12.5 s</a:t>
            </a:r>
            <a:r>
              <a:rPr lang="zh-CN" sz="2400">
                <a:ea typeface="宋体" panose="02010600030101010101" pitchFamily="2" charset="-122"/>
              </a:rPr>
              <a:t>，他全程运动的平均速度是</a:t>
            </a:r>
            <a:r>
              <a:rPr lang="en-US" sz="2400">
                <a:latin typeface="Times New Roman" panose="02020603050405020304" pitchFamily="18" charset="0"/>
                <a:ea typeface="宋体" panose="02010600030101010101" pitchFamily="2" charset="-122"/>
              </a:rPr>
              <a:t>_____m/s.</a:t>
            </a:r>
            <a:r>
              <a:rPr lang="zh-CN" sz="2400">
                <a:ea typeface="宋体" panose="02010600030101010101" pitchFamily="2" charset="-122"/>
              </a:rPr>
              <a:t>同学小王赛跑时的平均速度是</a:t>
            </a:r>
            <a:r>
              <a:rPr lang="en-US" sz="2400">
                <a:latin typeface="Times New Roman" panose="02020603050405020304" pitchFamily="18" charset="0"/>
                <a:ea typeface="宋体" panose="02010600030101010101" pitchFamily="2" charset="-122"/>
              </a:rPr>
              <a:t>27 km/h</a:t>
            </a:r>
            <a:r>
              <a:rPr lang="zh-CN" sz="2400">
                <a:ea typeface="宋体" panose="02010600030101010101" pitchFamily="2" charset="-122"/>
              </a:rPr>
              <a:t>，则</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的成绩更好．</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8</a:t>
            </a:r>
            <a:r>
              <a:rPr lang="zh-CN" sz="2400">
                <a:ea typeface="黑体" panose="02010609060101010101" pitchFamily="49" charset="-122"/>
              </a:rPr>
              <a:t>　固体压强的理解</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小明赛跑时双脚交替与地面接触，则与双脚站立时相比，赛跑时小明对水平地面的压力大小</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，压强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较大</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较小</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相等</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a:t>
            </a:r>
            <a:endParaRPr lang="zh-CN" altLang="en-US" sz="2400"/>
          </a:p>
        </p:txBody>
      </p:sp>
      <p:sp>
        <p:nvSpPr>
          <p:cNvPr id="2" name="文本框 1"/>
          <p:cNvSpPr txBox="1"/>
          <p:nvPr/>
        </p:nvSpPr>
        <p:spPr>
          <a:xfrm>
            <a:off x="8347075" y="1369060"/>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自己</a:t>
            </a:r>
            <a:endParaRPr lang="zh-CN" altLang="en-US"/>
          </a:p>
        </p:txBody>
      </p:sp>
      <p:sp>
        <p:nvSpPr>
          <p:cNvPr id="3" name="文本框 2"/>
          <p:cNvSpPr txBox="1"/>
          <p:nvPr/>
        </p:nvSpPr>
        <p:spPr>
          <a:xfrm>
            <a:off x="7635875" y="192341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a:p>
        </p:txBody>
      </p:sp>
      <p:sp>
        <p:nvSpPr>
          <p:cNvPr id="4" name="文本框 3"/>
          <p:cNvSpPr txBox="1"/>
          <p:nvPr/>
        </p:nvSpPr>
        <p:spPr>
          <a:xfrm>
            <a:off x="8736965" y="3568700"/>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a:t>
            </a:r>
            <a:endParaRPr lang="zh-CN" altLang="en-US"/>
          </a:p>
        </p:txBody>
      </p:sp>
      <p:sp>
        <p:nvSpPr>
          <p:cNvPr id="5" name="文本框 4"/>
          <p:cNvSpPr txBox="1"/>
          <p:nvPr/>
        </p:nvSpPr>
        <p:spPr>
          <a:xfrm>
            <a:off x="4977130" y="410464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小明</a:t>
            </a:r>
            <a:endParaRPr lang="zh-CN" altLang="en-US"/>
          </a:p>
        </p:txBody>
      </p:sp>
      <p:sp>
        <p:nvSpPr>
          <p:cNvPr id="6" name="文本框 5"/>
          <p:cNvSpPr txBox="1"/>
          <p:nvPr/>
        </p:nvSpPr>
        <p:spPr>
          <a:xfrm>
            <a:off x="2640965" y="5779135"/>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7" name="文本框 6"/>
          <p:cNvSpPr txBox="1"/>
          <p:nvPr/>
        </p:nvSpPr>
        <p:spPr>
          <a:xfrm>
            <a:off x="4588510" y="5779135"/>
            <a:ext cx="8909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较大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13"/>
          <p:cNvPicPr>
            <a:picLocks noChangeAspect="1"/>
          </p:cNvPicPr>
          <p:nvPr/>
        </p:nvPicPr>
        <p:blipFill>
          <a:blip r:embed="rId1"/>
          <a:stretch>
            <a:fillRect/>
          </a:stretch>
        </p:blipFill>
        <p:spPr>
          <a:xfrm>
            <a:off x="8292465" y="2686685"/>
            <a:ext cx="2712085" cy="1845310"/>
          </a:xfrm>
          <a:prstGeom prst="rect">
            <a:avLst/>
          </a:prstGeom>
          <a:noFill/>
          <a:ln w="9525">
            <a:noFill/>
          </a:ln>
        </p:spPr>
      </p:pic>
      <p:sp>
        <p:nvSpPr>
          <p:cNvPr id="100" name="文本框 99"/>
          <p:cNvSpPr txBox="1"/>
          <p:nvPr/>
        </p:nvSpPr>
        <p:spPr>
          <a:xfrm>
            <a:off x="8435340" y="4809490"/>
            <a:ext cx="243903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P12</a:t>
            </a:r>
            <a:r>
              <a:rPr lang="zh-CN" sz="1800">
                <a:cs typeface="仿宋_GB2312" charset="0"/>
              </a:rPr>
              <a:t>图</a:t>
            </a:r>
            <a:r>
              <a:rPr lang="en-US" sz="1800">
                <a:latin typeface="Times New Roman" panose="02020603050405020304" pitchFamily="18" charset="0"/>
                <a:cs typeface="仿宋_GB2312" charset="0"/>
              </a:rPr>
              <a:t>7.3</a:t>
            </a:r>
            <a:r>
              <a:rPr lang="zh-CN" sz="1800">
                <a:cs typeface="仿宋_GB2312" charset="0"/>
              </a:rPr>
              <a:t>－</a:t>
            </a:r>
            <a:r>
              <a:rPr lang="en-US" sz="1800">
                <a:latin typeface="Times New Roman" panose="02020603050405020304" pitchFamily="18" charset="0"/>
                <a:cs typeface="仿宋_GB2312" charset="0"/>
              </a:rPr>
              <a:t>8)</a:t>
            </a:r>
            <a:endParaRPr lang="zh-CN" altLang="en-US" sz="1800"/>
          </a:p>
        </p:txBody>
      </p:sp>
      <p:sp>
        <p:nvSpPr>
          <p:cNvPr id="3" name="文本框 2"/>
          <p:cNvSpPr txBox="1"/>
          <p:nvPr/>
        </p:nvSpPr>
        <p:spPr>
          <a:xfrm>
            <a:off x="836295" y="1311275"/>
            <a:ext cx="719709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如图所示，用力甩动用细线系着的橡皮，使其在水平面绕手做匀速圆周运动．</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运动状态判断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橡皮此时处于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非平衡</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状态，其运动状态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变化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受力分析</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橡皮做匀速圆周运动时受到拉力和</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作用</a:t>
            </a:r>
            <a:endParaRPr lang="zh-CN" altLang="en-US" sz="2400"/>
          </a:p>
        </p:txBody>
      </p:sp>
      <p:sp>
        <p:nvSpPr>
          <p:cNvPr id="4" name="文本框 3"/>
          <p:cNvSpPr txBox="1"/>
          <p:nvPr/>
        </p:nvSpPr>
        <p:spPr>
          <a:xfrm>
            <a:off x="3195955" y="3034030"/>
            <a:ext cx="11366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非平衡</a:t>
            </a:r>
            <a:endParaRPr lang="zh-CN" altLang="en-US"/>
          </a:p>
        </p:txBody>
      </p:sp>
      <p:sp>
        <p:nvSpPr>
          <p:cNvPr id="5" name="文本框 4"/>
          <p:cNvSpPr txBox="1"/>
          <p:nvPr/>
        </p:nvSpPr>
        <p:spPr>
          <a:xfrm>
            <a:off x="4159885" y="3617595"/>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变化</a:t>
            </a:r>
            <a:endParaRPr lang="zh-CN" altLang="en-US"/>
          </a:p>
        </p:txBody>
      </p:sp>
      <p:sp>
        <p:nvSpPr>
          <p:cNvPr id="6" name="文本框 5"/>
          <p:cNvSpPr txBox="1"/>
          <p:nvPr/>
        </p:nvSpPr>
        <p:spPr>
          <a:xfrm>
            <a:off x="5893435" y="5243830"/>
            <a:ext cx="951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6110" y="1490980"/>
            <a:ext cx="1091501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牛顿第一定律、惯性的理解</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若某时刻橡皮所受的所有力突然消失，橡皮由于</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具有惯性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受到惯性力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，将</a:t>
            </a:r>
            <a:r>
              <a:rPr lang="en-US" sz="2400">
                <a:latin typeface="Times New Roman" panose="02020603050405020304" pitchFamily="18" charset="0"/>
                <a:ea typeface="宋体" panose="02010600030101010101" pitchFamily="2" charset="-122"/>
              </a:rPr>
              <a:t>__________________________(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沿水平方向做匀速直线运动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沿竖直方向下落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斜向下落下</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机械能及其转化</a:t>
            </a:r>
            <a:r>
              <a:rPr lang="en-US" sz="2400">
                <a:latin typeface="Times New Roman" panose="02020603050405020304" pitchFamily="18" charset="0"/>
                <a:ea typeface="宋体" panose="02010600030101010101" pitchFamily="2" charset="-122"/>
              </a:rPr>
              <a:t>(4)</a:t>
            </a:r>
            <a:r>
              <a:rPr lang="zh-CN" sz="2400">
                <a:latin typeface="Times New Roman" panose="02020603050405020304" pitchFamily="18" charset="0"/>
                <a:ea typeface="宋体" panose="02010600030101010101" pitchFamily="2" charset="-122"/>
              </a:rPr>
              <a:t>橡皮在水平面做匀速圆周运动时，其动能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，重力势能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，机械能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7679690" y="2147570"/>
            <a:ext cx="1467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具有惯性</a:t>
            </a:r>
            <a:endParaRPr lang="zh-CN" altLang="en-US"/>
          </a:p>
        </p:txBody>
      </p:sp>
      <p:sp>
        <p:nvSpPr>
          <p:cNvPr id="3" name="文本框 2"/>
          <p:cNvSpPr txBox="1"/>
          <p:nvPr/>
        </p:nvSpPr>
        <p:spPr>
          <a:xfrm>
            <a:off x="4519930" y="2702560"/>
            <a:ext cx="3960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沿水平方向做匀速直线运动</a:t>
            </a:r>
            <a:endParaRPr lang="zh-CN" altLang="en-US"/>
          </a:p>
        </p:txBody>
      </p:sp>
      <p:sp>
        <p:nvSpPr>
          <p:cNvPr id="4" name="文本框 3"/>
          <p:cNvSpPr txBox="1"/>
          <p:nvPr/>
        </p:nvSpPr>
        <p:spPr>
          <a:xfrm>
            <a:off x="6776720" y="431927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5" name="文本框 4"/>
          <p:cNvSpPr txBox="1"/>
          <p:nvPr/>
        </p:nvSpPr>
        <p:spPr>
          <a:xfrm>
            <a:off x="9575165" y="431927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6" name="文本框 5"/>
          <p:cNvSpPr txBox="1"/>
          <p:nvPr/>
        </p:nvSpPr>
        <p:spPr>
          <a:xfrm>
            <a:off x="1217295" y="490347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12"/>
          <p:cNvPicPr>
            <a:picLocks noChangeAspect="1"/>
          </p:cNvPicPr>
          <p:nvPr/>
        </p:nvPicPr>
        <p:blipFill>
          <a:blip r:embed="rId1"/>
          <a:stretch>
            <a:fillRect/>
          </a:stretch>
        </p:blipFill>
        <p:spPr>
          <a:xfrm>
            <a:off x="8533765" y="2395855"/>
            <a:ext cx="2585085" cy="1778635"/>
          </a:xfrm>
          <a:prstGeom prst="rect">
            <a:avLst/>
          </a:prstGeom>
          <a:noFill/>
          <a:ln w="9525">
            <a:noFill/>
          </a:ln>
        </p:spPr>
      </p:pic>
      <p:sp>
        <p:nvSpPr>
          <p:cNvPr id="100" name="文本框 99"/>
          <p:cNvSpPr txBox="1"/>
          <p:nvPr/>
        </p:nvSpPr>
        <p:spPr>
          <a:xfrm>
            <a:off x="8690610" y="4399915"/>
            <a:ext cx="235648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P19</a:t>
            </a:r>
            <a:r>
              <a:rPr lang="zh-CN" sz="1800">
                <a:cs typeface="仿宋_GB2312" charset="0"/>
              </a:rPr>
              <a:t>图</a:t>
            </a:r>
            <a:r>
              <a:rPr lang="en-US" sz="1800">
                <a:latin typeface="Times New Roman" panose="02020603050405020304" pitchFamily="18" charset="0"/>
                <a:cs typeface="仿宋_GB2312" charset="0"/>
              </a:rPr>
              <a:t>8.1</a:t>
            </a:r>
            <a:r>
              <a:rPr lang="zh-CN" sz="1800">
                <a:cs typeface="仿宋_GB2312" charset="0"/>
              </a:rPr>
              <a:t>－</a:t>
            </a:r>
            <a:r>
              <a:rPr lang="en-US" sz="1800">
                <a:latin typeface="Times New Roman" panose="02020603050405020304" pitchFamily="18" charset="0"/>
                <a:cs typeface="仿宋_GB2312" charset="0"/>
              </a:rPr>
              <a:t>6)</a:t>
            </a:r>
            <a:endParaRPr lang="zh-CN" altLang="en-US" sz="1800"/>
          </a:p>
        </p:txBody>
      </p:sp>
      <p:sp>
        <p:nvSpPr>
          <p:cNvPr id="3" name="文本框 2"/>
          <p:cNvSpPr txBox="1"/>
          <p:nvPr/>
        </p:nvSpPr>
        <p:spPr>
          <a:xfrm>
            <a:off x="1101725" y="1000760"/>
            <a:ext cx="694944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如图所示，用钢尺快速用力击打其中一个棋子，该棋子飞出，而上面的棋子没有随之飞出，而是竖直落下．</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惯性</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上面的棋子没有随该棋子飞出原因是</a:t>
            </a:r>
            <a:r>
              <a:rPr lang="en-US" sz="2400">
                <a:latin typeface="Times New Roman" panose="02020603050405020304" pitchFamily="18" charset="0"/>
                <a:ea typeface="宋体" panose="02010600030101010101" pitchFamily="2" charset="-122"/>
              </a:rPr>
              <a:t>_________________________________________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力的作用效果</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上面的棋子由于受到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作用而竖直落下，说明力可以改变物体的</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endParaRPr lang="zh-CN" altLang="en-US" sz="2400"/>
          </a:p>
        </p:txBody>
      </p:sp>
      <p:sp>
        <p:nvSpPr>
          <p:cNvPr id="4" name="文本框 3"/>
          <p:cNvSpPr txBox="1"/>
          <p:nvPr/>
        </p:nvSpPr>
        <p:spPr>
          <a:xfrm>
            <a:off x="1200785" y="3841115"/>
            <a:ext cx="58477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棋子由于惯性要保持原有的静止状态不变</a:t>
            </a:r>
            <a:endParaRPr lang="zh-CN" altLang="en-US"/>
          </a:p>
        </p:txBody>
      </p:sp>
      <p:sp>
        <p:nvSpPr>
          <p:cNvPr id="5" name="文本框 4"/>
          <p:cNvSpPr txBox="1"/>
          <p:nvPr/>
        </p:nvSpPr>
        <p:spPr>
          <a:xfrm>
            <a:off x="4424045" y="4932045"/>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
        <p:nvSpPr>
          <p:cNvPr id="6" name="文本框 5"/>
          <p:cNvSpPr txBox="1"/>
          <p:nvPr/>
        </p:nvSpPr>
        <p:spPr>
          <a:xfrm>
            <a:off x="4326890" y="5506720"/>
            <a:ext cx="14585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3630" y="1624330"/>
            <a:ext cx="998537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平衡力与相互作用力</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击打棋子前，最上方的棋子受到的重力和</a:t>
            </a:r>
            <a:r>
              <a:rPr lang="en-US" sz="2400">
                <a:latin typeface="Times New Roman" panose="02020603050405020304" pitchFamily="18" charset="0"/>
                <a:ea typeface="宋体" panose="02010600030101010101" pitchFamily="2" charset="-122"/>
              </a:rPr>
              <a:t>________________________</a:t>
            </a:r>
            <a:r>
              <a:rPr lang="zh-CN" sz="2400">
                <a:ea typeface="宋体" panose="02010600030101010101" pitchFamily="2" charset="-122"/>
              </a:rPr>
              <a:t>是一对平衡力，最下方的棋子受到的重力和支持力</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一对平衡力．</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机械能及其转化</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上面的棋子竖直下落的过程中，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能．</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忽略空气阻力</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7176135" y="2284730"/>
            <a:ext cx="3288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下面棋子对它的支持力</a:t>
            </a:r>
            <a:endParaRPr lang="zh-CN" altLang="en-US"/>
          </a:p>
        </p:txBody>
      </p:sp>
      <p:sp>
        <p:nvSpPr>
          <p:cNvPr id="3" name="文本框 2"/>
          <p:cNvSpPr txBox="1"/>
          <p:nvPr/>
        </p:nvSpPr>
        <p:spPr>
          <a:xfrm>
            <a:off x="7912100" y="2830195"/>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
        <p:nvSpPr>
          <p:cNvPr id="4" name="文本框 3"/>
          <p:cNvSpPr txBox="1"/>
          <p:nvPr/>
        </p:nvSpPr>
        <p:spPr>
          <a:xfrm>
            <a:off x="5818505" y="4476115"/>
            <a:ext cx="1165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重力势</a:t>
            </a:r>
            <a:endParaRPr lang="zh-CN" altLang="en-US"/>
          </a:p>
        </p:txBody>
      </p:sp>
      <p:sp>
        <p:nvSpPr>
          <p:cNvPr id="5" name="文本框 4"/>
          <p:cNvSpPr txBox="1"/>
          <p:nvPr/>
        </p:nvSpPr>
        <p:spPr>
          <a:xfrm>
            <a:off x="8413750" y="4476115"/>
            <a:ext cx="669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73239" y="1154440"/>
            <a:ext cx="10515147" cy="645159"/>
            <a:chOff x="1208" y="1182"/>
            <a:chExt cx="16640" cy="1018"/>
          </a:xfrm>
        </p:grpSpPr>
        <p:pic>
          <p:nvPicPr>
            <p:cNvPr id="18441" name="图片 1" descr="F:\河南面对面外协做课件文件\2020季面对面课件版式\2020面对面备用标（全）\一级标（16字）.tif一级标（16字）"/>
            <p:cNvPicPr>
              <a:picLocks noChangeAspect="1"/>
            </p:cNvPicPr>
            <p:nvPr/>
          </p:nvPicPr>
          <p:blipFill>
            <a:blip r:embed="rId1"/>
            <a:srcRect/>
            <a:stretch>
              <a:fillRect/>
            </a:stretch>
          </p:blipFill>
          <p:spPr>
            <a:xfrm>
              <a:off x="1208" y="1322"/>
              <a:ext cx="16640" cy="718"/>
            </a:xfrm>
            <a:prstGeom prst="rect">
              <a:avLst/>
            </a:prstGeom>
            <a:noFill/>
            <a:ln w="9525">
              <a:noFill/>
            </a:ln>
          </p:spPr>
        </p:pic>
        <p:sp>
          <p:nvSpPr>
            <p:cNvPr id="18442" name="文本框 10"/>
            <p:cNvSpPr txBox="1"/>
            <p:nvPr/>
          </p:nvSpPr>
          <p:spPr>
            <a:xfrm>
              <a:off x="4719" y="1182"/>
              <a:ext cx="9759" cy="1018"/>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rPr>
                <a:t>河南</a:t>
              </a:r>
              <a:r>
                <a:rPr lang="en-US" altLang="zh-CN" sz="3600" b="1">
                  <a:latin typeface="黑体" panose="02010609060101010101" pitchFamily="49" charset="-122"/>
                  <a:ea typeface="黑体" panose="02010609060101010101" pitchFamily="49" charset="-122"/>
                </a:rPr>
                <a:t>6</a:t>
              </a:r>
              <a:r>
                <a:rPr lang="zh-CN" altLang="en-US" sz="3600" b="1">
                  <a:latin typeface="黑体" panose="02010609060101010101" pitchFamily="49" charset="-122"/>
                  <a:ea typeface="黑体" panose="02010609060101010101" pitchFamily="49" charset="-122"/>
                </a:rPr>
                <a:t>年真题</a:t>
              </a:r>
              <a:r>
                <a:rPr lang="zh-CN" altLang="en-US" sz="3600" b="1">
                  <a:latin typeface="黑体" panose="02010609060101010101" pitchFamily="49" charset="-122"/>
                  <a:ea typeface="黑体" panose="02010609060101010101" pitchFamily="49" charset="-122"/>
                  <a:sym typeface="+mn-ea"/>
                </a:rPr>
                <a:t>、备用卷精讲练</a:t>
              </a:r>
              <a:endParaRPr lang="zh-CN" altLang="en-US" sz="3600" b="1">
                <a:latin typeface="黑体" panose="02010609060101010101" pitchFamily="49" charset="-122"/>
                <a:ea typeface="黑体" panose="02010609060101010101" pitchFamily="49" charset="-122"/>
                <a:sym typeface="+mn-ea"/>
              </a:endParaRPr>
            </a:p>
          </p:txBody>
        </p:sp>
      </p:grpSp>
      <p:grpSp>
        <p:nvGrpSpPr>
          <p:cNvPr id="19" name="组合 18"/>
          <p:cNvGrpSpPr/>
          <p:nvPr/>
        </p:nvGrpSpPr>
        <p:grpSpPr>
          <a:xfrm>
            <a:off x="773430" y="2146935"/>
            <a:ext cx="9304655" cy="737235"/>
            <a:chOff x="87" y="2929"/>
            <a:chExt cx="14653"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29"/>
              <a:ext cx="14580" cy="1161"/>
              <a:chOff x="273" y="2929"/>
              <a:chExt cx="14580" cy="1161"/>
            </a:xfrm>
          </p:grpSpPr>
          <p:sp>
            <p:nvSpPr>
              <p:cNvPr id="22" name="文本框 4"/>
              <p:cNvSpPr txBox="1"/>
              <p:nvPr/>
            </p:nvSpPr>
            <p:spPr>
              <a:xfrm>
                <a:off x="3894" y="2929"/>
                <a:ext cx="10959"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力的作用效果</a:t>
                </a:r>
                <a:r>
                  <a:rPr sz="2400" dirty="0">
                    <a:latin typeface="Times New Roman" panose="02020603050405020304" pitchFamily="18" charset="0"/>
                    <a:cs typeface="Times New Roman" panose="02020603050405020304" pitchFamily="18" charset="0"/>
                  </a:rPr>
                  <a:t>(2019.2第3空，2017.4第1空)</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pic>
        <p:nvPicPr>
          <p:cNvPr id="2" name="图片 -2147482309"/>
          <p:cNvPicPr>
            <a:picLocks noChangeAspect="1"/>
          </p:cNvPicPr>
          <p:nvPr/>
        </p:nvPicPr>
        <p:blipFill>
          <a:blip r:embed="rId3"/>
          <a:stretch>
            <a:fillRect/>
          </a:stretch>
        </p:blipFill>
        <p:spPr>
          <a:xfrm>
            <a:off x="8512810" y="3051175"/>
            <a:ext cx="2353310" cy="2327910"/>
          </a:xfrm>
          <a:prstGeom prst="rect">
            <a:avLst/>
          </a:prstGeom>
          <a:noFill/>
          <a:ln w="9525">
            <a:noFill/>
          </a:ln>
        </p:spPr>
      </p:pic>
      <p:sp>
        <p:nvSpPr>
          <p:cNvPr id="100" name="文本框 99"/>
          <p:cNvSpPr txBox="1"/>
          <p:nvPr/>
        </p:nvSpPr>
        <p:spPr>
          <a:xfrm>
            <a:off x="9281795" y="5622290"/>
            <a:ext cx="109410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3" name="文本框 2"/>
          <p:cNvSpPr txBox="1"/>
          <p:nvPr/>
        </p:nvSpPr>
        <p:spPr>
          <a:xfrm>
            <a:off x="748030" y="3242945"/>
            <a:ext cx="744220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(2018</a:t>
            </a:r>
            <a:r>
              <a:rPr lang="zh-CN" sz="2400">
                <a:cs typeface="楷体_GB2312" charset="0"/>
              </a:rPr>
              <a:t>备用卷</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如图所示，锤头松动了，将锤柄向下撞击凳子，锤柄停止运动，锤头由于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继续向下运动，就紧套在锤柄上．锤柄在阻力的作用下停止运动，说明了力可以改变物体的</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endParaRPr lang="zh-CN" altLang="en-US" sz="2400"/>
          </a:p>
        </p:txBody>
      </p:sp>
      <p:sp>
        <p:nvSpPr>
          <p:cNvPr id="4" name="文本框 3"/>
          <p:cNvSpPr txBox="1"/>
          <p:nvPr/>
        </p:nvSpPr>
        <p:spPr>
          <a:xfrm>
            <a:off x="6454140" y="3889375"/>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5" name="文本框 4"/>
          <p:cNvSpPr txBox="1"/>
          <p:nvPr/>
        </p:nvSpPr>
        <p:spPr>
          <a:xfrm>
            <a:off x="5820410" y="5004435"/>
            <a:ext cx="1546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991870" y="1661160"/>
            <a:ext cx="10354310" cy="1291590"/>
            <a:chOff x="87" y="2929"/>
            <a:chExt cx="16306" cy="2034"/>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6233" cy="2034"/>
              <a:chOff x="273" y="2929"/>
              <a:chExt cx="16233" cy="2034"/>
            </a:xfrm>
          </p:grpSpPr>
          <p:sp>
            <p:nvSpPr>
              <p:cNvPr id="22" name="文本框 4"/>
              <p:cNvSpPr txBox="1"/>
              <p:nvPr/>
            </p:nvSpPr>
            <p:spPr>
              <a:xfrm>
                <a:off x="3894" y="2929"/>
                <a:ext cx="12612" cy="2034"/>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牛顿第一定律</a:t>
                </a:r>
                <a:r>
                  <a:rPr lang="zh-CN" sz="2800">
                    <a:latin typeface="黑体" panose="02010609060101010101" pitchFamily="49" charset="-122"/>
                    <a:ea typeface="黑体" panose="02010609060101010101" pitchFamily="49" charset="-122"/>
                    <a:cs typeface="Times New Roman" panose="02020603050405020304" pitchFamily="18" charset="0"/>
                    <a:sym typeface="+mn-ea"/>
                  </a:rPr>
                  <a:t>、惯性的理解</a:t>
                </a:r>
                <a:r>
                  <a:rPr sz="2400" dirty="0">
                    <a:latin typeface="Times New Roman" panose="02020603050405020304" pitchFamily="18" charset="0"/>
                    <a:cs typeface="Times New Roman" panose="02020603050405020304" pitchFamily="18" charset="0"/>
                  </a:rPr>
                  <a:t>(必考，选择题中均结合其他知识考查)</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991870" y="3512820"/>
            <a:ext cx="653542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(2014</a:t>
            </a:r>
            <a:r>
              <a:rPr lang="zh-CN" sz="2400">
                <a:cs typeface="楷体_GB2312" charset="0"/>
              </a:rPr>
              <a:t>河南</a:t>
            </a:r>
            <a:r>
              <a:rPr lang="en-US" sz="2400">
                <a:latin typeface="Times New Roman" panose="02020603050405020304" pitchFamily="18" charset="0"/>
                <a:cs typeface="楷体_GB2312" charset="0"/>
              </a:rPr>
              <a:t>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学习物理可以帮助我们认识世界，通过学习惯性，我们认识到一切物体都具有保持原来</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的性质．</a:t>
            </a:r>
            <a:endParaRPr lang="zh-CN" altLang="en-US" sz="2400"/>
          </a:p>
        </p:txBody>
      </p:sp>
      <p:grpSp>
        <p:nvGrpSpPr>
          <p:cNvPr id="2" name="组合 1"/>
          <p:cNvGrpSpPr/>
          <p:nvPr/>
        </p:nvGrpSpPr>
        <p:grpSpPr>
          <a:xfrm>
            <a:off x="8541385" y="3580765"/>
            <a:ext cx="1841500" cy="1815723"/>
            <a:chOff x="3914" y="4432"/>
            <a:chExt cx="3298" cy="3196"/>
          </a:xfrm>
        </p:grpSpPr>
        <p:grpSp>
          <p:nvGrpSpPr>
            <p:cNvPr id="8" name="组合 7"/>
            <p:cNvGrpSpPr/>
            <p:nvPr/>
          </p:nvGrpSpPr>
          <p:grpSpPr>
            <a:xfrm>
              <a:off x="3914" y="4432"/>
              <a:ext cx="3298" cy="2934"/>
              <a:chOff x="3914" y="4432"/>
              <a:chExt cx="3298" cy="2934"/>
            </a:xfrm>
          </p:grpSpPr>
          <p:sp>
            <p:nvSpPr>
              <p:cNvPr id="10" name="矩形 9"/>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1" name="组合 10"/>
              <p:cNvGrpSpPr/>
              <p:nvPr/>
            </p:nvGrpSpPr>
            <p:grpSpPr>
              <a:xfrm>
                <a:off x="3914" y="4432"/>
                <a:ext cx="3298" cy="2935"/>
                <a:chOff x="3288" y="4279"/>
                <a:chExt cx="4119" cy="3575"/>
              </a:xfrm>
            </p:grpSpPr>
            <p:sp>
              <p:nvSpPr>
                <p:cNvPr id="17" name="圆角矩形 16"/>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8" name="流程图: 终止 17"/>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 name="组合 7"/>
                <p:cNvGrpSpPr/>
                <p:nvPr/>
              </p:nvGrpSpPr>
              <p:grpSpPr>
                <a:xfrm rot="0">
                  <a:off x="4951" y="6931"/>
                  <a:ext cx="578" cy="566"/>
                  <a:chOff x="13340" y="9527"/>
                  <a:chExt cx="680" cy="680"/>
                </a:xfrm>
              </p:grpSpPr>
              <p:sp>
                <p:nvSpPr>
                  <p:cNvPr id="4" name="椭圆 3"/>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流程图: 摘录 4"/>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6" name="文本框 5"/>
            <p:cNvSpPr txBox="1"/>
            <p:nvPr/>
          </p:nvSpPr>
          <p:spPr>
            <a:xfrm>
              <a:off x="3997" y="4542"/>
              <a:ext cx="3164" cy="3086"/>
            </a:xfrm>
            <a:prstGeom prst="rect">
              <a:avLst/>
            </a:prstGeom>
            <a:noFill/>
            <a:ln>
              <a:noFill/>
            </a:ln>
          </p:spPr>
          <p:txBody>
            <a:bodyPr wrap="square" rtlCol="0">
              <a:spAutoFit/>
            </a:bodyPr>
            <a:p>
              <a:pPr algn="ctr">
                <a:lnSpc>
                  <a:spcPct val="150000"/>
                </a:lnSpc>
              </a:pPr>
              <a:r>
                <a:rPr lang="en-US" altLang="zh-CN" sz="2400" b="1">
                  <a:latin typeface="Times New Roman" panose="02020603050405020304" pitchFamily="18" charset="0"/>
                  <a:ea typeface="黑体" panose="02010609060101010101" pitchFamily="49" charset="-122"/>
                  <a:cs typeface="Times New Roman" panose="02020603050405020304" pitchFamily="18" charset="0"/>
                  <a:sym typeface="+mn-ea"/>
                </a:rPr>
                <a:t>Flash</a:t>
              </a:r>
              <a:r>
                <a:rPr lang="zh-CN" altLang="en-US" sz="2400" b="1">
                  <a:latin typeface="黑体" panose="02010609060101010101" pitchFamily="49" charset="-122"/>
                  <a:ea typeface="黑体" panose="02010609060101010101" pitchFamily="49" charset="-122"/>
                  <a:sym typeface="+mn-ea"/>
                </a:rPr>
                <a:t>动画见超值配赠</a:t>
              </a:r>
              <a:endParaRPr lang="zh-CN" altLang="en-US" sz="2400" b="1">
                <a:latin typeface="黑体" panose="02010609060101010101" pitchFamily="49" charset="-122"/>
                <a:ea typeface="黑体" panose="02010609060101010101" pitchFamily="49" charset="-122"/>
              </a:endParaRPr>
            </a:p>
            <a:p>
              <a:pPr algn="ctr">
                <a:lnSpc>
                  <a:spcPct val="150000"/>
                </a:lnSpc>
              </a:pPr>
              <a:endParaRPr lang="zh-CN" altLang="en-US" sz="2400" b="1">
                <a:latin typeface="黑体" panose="02010609060101010101" pitchFamily="49" charset="-122"/>
                <a:ea typeface="黑体" panose="02010609060101010101" pitchFamily="49" charset="-122"/>
              </a:endParaRPr>
            </a:p>
          </p:txBody>
        </p:sp>
      </p:grpSp>
      <p:sp>
        <p:nvSpPr>
          <p:cNvPr id="7" name="文本框 6"/>
          <p:cNvSpPr txBox="1"/>
          <p:nvPr/>
        </p:nvSpPr>
        <p:spPr>
          <a:xfrm>
            <a:off x="3149600" y="4719320"/>
            <a:ext cx="21101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80060" y="953135"/>
            <a:ext cx="1123188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(2018</a:t>
            </a:r>
            <a:r>
              <a:rPr lang="zh-CN" sz="2400">
                <a:cs typeface="楷体_GB2312" charset="0"/>
              </a:rPr>
              <a:t>河南</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如图所示，上表面水平且光滑的小车上有</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两个物体，两物体与小车以相同的速度一起向右匀速运动．</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的正前方，</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的质量小于</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的质量．假设小车的上表面足够长，不计空气阻力，小车遇到障碍物突然停止后，</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a:t>
            </a:r>
            <a:r>
              <a:rPr lang="zh-CN" sz="2400">
                <a:latin typeface="Times New Roman" panose="02020603050405020304" pitchFamily="18" charset="0"/>
                <a:ea typeface="宋体" panose="02010600030101010101" pitchFamily="2" charset="-122"/>
              </a:rPr>
              <a:t>物体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会</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不会</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相撞，原因是：</a:t>
            </a:r>
            <a:r>
              <a:rPr lang="en-US" sz="2400">
                <a:latin typeface="Times New Roman" panose="02020603050405020304" pitchFamily="18" charset="0"/>
                <a:ea typeface="宋体" panose="02010600030101010101" pitchFamily="2" charset="-122"/>
              </a:rPr>
              <a:t>________________________________________________________________________.</a:t>
            </a:r>
            <a:endParaRPr lang="zh-CN" altLang="en-US" sz="2400"/>
          </a:p>
        </p:txBody>
      </p:sp>
      <p:pic>
        <p:nvPicPr>
          <p:cNvPr id="2" name="图片 -2147482306"/>
          <p:cNvPicPr>
            <a:picLocks noChangeAspect="1"/>
          </p:cNvPicPr>
          <p:nvPr/>
        </p:nvPicPr>
        <p:blipFill>
          <a:blip r:embed="rId1"/>
          <a:stretch>
            <a:fillRect/>
          </a:stretch>
        </p:blipFill>
        <p:spPr>
          <a:xfrm>
            <a:off x="3941445" y="4081145"/>
            <a:ext cx="4309745" cy="1490980"/>
          </a:xfrm>
          <a:prstGeom prst="rect">
            <a:avLst/>
          </a:prstGeom>
          <a:noFill/>
          <a:ln w="9525">
            <a:noFill/>
          </a:ln>
        </p:spPr>
      </p:pic>
      <p:sp>
        <p:nvSpPr>
          <p:cNvPr id="3" name="文本框 2"/>
          <p:cNvSpPr txBox="1"/>
          <p:nvPr/>
        </p:nvSpPr>
        <p:spPr>
          <a:xfrm>
            <a:off x="5511165" y="5703570"/>
            <a:ext cx="115824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4" name="文本框 3"/>
          <p:cNvSpPr txBox="1"/>
          <p:nvPr/>
        </p:nvSpPr>
        <p:spPr>
          <a:xfrm>
            <a:off x="1699895" y="2683510"/>
            <a:ext cx="951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不会</a:t>
            </a:r>
            <a:endParaRPr lang="zh-CN" altLang="en-US"/>
          </a:p>
        </p:txBody>
      </p:sp>
      <p:sp>
        <p:nvSpPr>
          <p:cNvPr id="5" name="文本框 4"/>
          <p:cNvSpPr txBox="1"/>
          <p:nvPr/>
        </p:nvSpPr>
        <p:spPr>
          <a:xfrm>
            <a:off x="542290" y="3267075"/>
            <a:ext cx="108635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两物体在水平方向上不受外力，仍以原来的速度做匀速直线运动，距离保持不变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4360" y="1739900"/>
            <a:ext cx="801497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如图所示，物体在重力、支持力和摩擦力作用下，沿足够长的水平面向右做减速直线运动．假设物体运动时，重力突然消失，请推断物体的运动情况将是：</a:t>
            </a:r>
            <a:r>
              <a:rPr lang="en-US" sz="2400">
                <a:latin typeface="Times New Roman" panose="02020603050405020304" pitchFamily="18" charset="0"/>
                <a:ea typeface="宋体" panose="02010600030101010101" pitchFamily="2" charset="-122"/>
              </a:rPr>
              <a:t>___________________________</a:t>
            </a:r>
            <a:r>
              <a:rPr lang="zh-CN" sz="2400">
                <a:ea typeface="宋体" panose="02010600030101010101" pitchFamily="2" charset="-122"/>
              </a:rPr>
              <a:t>，简要说明你的推理过程：</a:t>
            </a:r>
            <a:r>
              <a:rPr lang="en-US" sz="2400">
                <a:latin typeface="Times New Roman" panose="02020603050405020304" pitchFamily="18" charset="0"/>
                <a:ea typeface="宋体" panose="02010600030101010101" pitchFamily="2" charset="-122"/>
              </a:rPr>
              <a:t>_____________________________________________________________________________________________________.</a:t>
            </a:r>
            <a:endParaRPr lang="zh-CN" altLang="en-US" sz="2400"/>
          </a:p>
        </p:txBody>
      </p:sp>
      <p:pic>
        <p:nvPicPr>
          <p:cNvPr id="2" name="图片 -2147482305"/>
          <p:cNvPicPr>
            <a:picLocks noChangeAspect="1"/>
          </p:cNvPicPr>
          <p:nvPr/>
        </p:nvPicPr>
        <p:blipFill>
          <a:blip r:embed="rId1"/>
          <a:stretch>
            <a:fillRect/>
          </a:stretch>
        </p:blipFill>
        <p:spPr>
          <a:xfrm>
            <a:off x="8743950" y="2228850"/>
            <a:ext cx="2702560" cy="2561590"/>
          </a:xfrm>
          <a:prstGeom prst="rect">
            <a:avLst/>
          </a:prstGeom>
          <a:noFill/>
          <a:ln w="9525">
            <a:noFill/>
          </a:ln>
        </p:spPr>
      </p:pic>
      <p:sp>
        <p:nvSpPr>
          <p:cNvPr id="3" name="文本框 2"/>
          <p:cNvSpPr txBox="1"/>
          <p:nvPr/>
        </p:nvSpPr>
        <p:spPr>
          <a:xfrm>
            <a:off x="9355455" y="5100320"/>
            <a:ext cx="102806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
        <p:nvSpPr>
          <p:cNvPr id="4" name="文本框 3"/>
          <p:cNvSpPr txBox="1"/>
          <p:nvPr/>
        </p:nvSpPr>
        <p:spPr>
          <a:xfrm>
            <a:off x="751840" y="3494405"/>
            <a:ext cx="3678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水平向右做匀速直线运动</a:t>
            </a:r>
            <a:endParaRPr lang="zh-CN" altLang="en-US"/>
          </a:p>
        </p:txBody>
      </p:sp>
      <p:sp>
        <p:nvSpPr>
          <p:cNvPr id="5" name="文本框 4"/>
          <p:cNvSpPr txBox="1"/>
          <p:nvPr/>
        </p:nvSpPr>
        <p:spPr>
          <a:xfrm>
            <a:off x="636905" y="3851275"/>
            <a:ext cx="7835265" cy="119888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当重力消失时，物体所受支持力消失，摩擦力也同时消失</a:t>
            </a:r>
            <a:r>
              <a:rPr lang="zh-CN" sz="2400">
                <a:solidFill>
                  <a:srgbClr val="FF0000"/>
                </a:solidFill>
                <a:latin typeface="Times New Roman" panose="02020603050405020304" pitchFamily="18" charset="0"/>
                <a:ea typeface="宋体" panose="02010600030101010101" pitchFamily="2" charset="-122"/>
              </a:rPr>
              <a:t>，运动物体不受力时，将向右做匀速直线运动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7565" y="113919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65810" y="1613535"/>
            <a:ext cx="100349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判断下列说法的正误．</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标枪投掷出去后能继续飞行，是由</a:t>
            </a:r>
            <a:r>
              <a:rPr lang="zh-CN" sz="2400">
                <a:latin typeface="Times New Roman" panose="02020603050405020304" pitchFamily="18" charset="0"/>
                <a:ea typeface="宋体" panose="02010600030101010101" pitchFamily="2" charset="-122"/>
              </a:rPr>
              <a:t>于标枪具有惯性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下坡时自行车速度越来越大，是由于其惯性越来越大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在草地上滚动的足球最终停下，是因为它失去了惯性 </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航天员在太空不受重力，其惯性也消失</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离开枪膛的子弹能够继续向前飞行是因为受到惯性力的作用 </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系安全带可以减小驾驶员的惯性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汽车超载时，容易发生交通事故，说明质量越大，惯性越大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8142605" y="2332355"/>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8395335" y="2868295"/>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7" name="文本框 6"/>
          <p:cNvSpPr txBox="1"/>
          <p:nvPr/>
        </p:nvSpPr>
        <p:spPr>
          <a:xfrm>
            <a:off x="8482965" y="3423920"/>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8" name="文本框 7"/>
          <p:cNvSpPr txBox="1"/>
          <p:nvPr/>
        </p:nvSpPr>
        <p:spPr>
          <a:xfrm>
            <a:off x="6536055" y="3949700"/>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9" name="文本框 8"/>
          <p:cNvSpPr txBox="1"/>
          <p:nvPr/>
        </p:nvSpPr>
        <p:spPr>
          <a:xfrm>
            <a:off x="9388475" y="4553585"/>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0" name="文本框 9"/>
          <p:cNvSpPr txBox="1"/>
          <p:nvPr/>
        </p:nvSpPr>
        <p:spPr>
          <a:xfrm>
            <a:off x="5649595" y="5088890"/>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1" name="文本框 10"/>
          <p:cNvSpPr txBox="1"/>
          <p:nvPr/>
        </p:nvSpPr>
        <p:spPr>
          <a:xfrm>
            <a:off x="9311640" y="5628640"/>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7" grpId="0"/>
      <p:bldP spid="7" grpId="1"/>
      <p:bldP spid="8" grpId="0"/>
      <p:bldP spid="8" grpId="1"/>
      <p:bldP spid="9" grpId="0"/>
      <p:bldP spid="9" grpId="1"/>
      <p:bldP spid="10" grpId="0"/>
      <p:bldP spid="10" grpId="1"/>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40080" y="2778760"/>
            <a:ext cx="6371590" cy="523080"/>
            <a:chOff x="894" y="3246"/>
            <a:chExt cx="10034" cy="824"/>
          </a:xfrm>
        </p:grpSpPr>
        <p:sp>
          <p:nvSpPr>
            <p:cNvPr id="20481" name="文本框 4"/>
            <p:cNvSpPr txBox="1"/>
            <p:nvPr/>
          </p:nvSpPr>
          <p:spPr>
            <a:xfrm>
              <a:off x="3894" y="3246"/>
              <a:ext cx="7034"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力</a:t>
              </a:r>
              <a:r>
                <a:rPr sz="2400" dirty="0">
                  <a:latin typeface="Times New Roman" panose="02020603050405020304" pitchFamily="18" charset="0"/>
                  <a:cs typeface="Times New Roman" panose="02020603050405020304" pitchFamily="18" charset="0"/>
                </a:rPr>
                <a:t>(2019.2第3空，2017.4第1空)</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692594" y="123380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6" name="组合 35"/>
          <p:cNvGrpSpPr/>
          <p:nvPr/>
        </p:nvGrpSpPr>
        <p:grpSpPr>
          <a:xfrm>
            <a:off x="586105" y="1917065"/>
            <a:ext cx="2889885" cy="648335"/>
            <a:chOff x="1456" y="3050"/>
            <a:chExt cx="4551" cy="1021"/>
          </a:xfrm>
        </p:grpSpPr>
        <p:sp>
          <p:nvSpPr>
            <p:cNvPr id="37" name="文本框 36"/>
            <p:cNvSpPr txBox="1"/>
            <p:nvPr/>
          </p:nvSpPr>
          <p:spPr>
            <a:xfrm>
              <a:off x="3000" y="3132"/>
              <a:ext cx="3007" cy="822"/>
            </a:xfrm>
            <a:prstGeom prst="rect">
              <a:avLst/>
            </a:prstGeom>
            <a:noFill/>
            <a:ln w="9525">
              <a:noFill/>
            </a:ln>
          </p:spPr>
          <p:txBody>
            <a:bodyPr wrap="square">
              <a:spAutoFit/>
            </a:bodyPr>
            <a:p>
              <a:pPr algn="l"/>
              <a:r>
                <a:rPr lang="zh-CN" sz="2800">
                  <a:ea typeface="黑体" panose="02010609060101010101" pitchFamily="49" charset="-122"/>
                </a:rPr>
                <a:t>考点梳理</a:t>
              </a:r>
              <a:endParaRPr lang="zh-CN" sz="2800">
                <a:ea typeface="黑体" panose="02010609060101010101" pitchFamily="49" charset="-122"/>
              </a:endParaRPr>
            </a:p>
          </p:txBody>
        </p:sp>
        <p:pic>
          <p:nvPicPr>
            <p:cNvPr id="38" name="图片 37" descr="二级标（14磅）"/>
            <p:cNvPicPr>
              <a:picLocks noChangeAspect="1"/>
            </p:cNvPicPr>
            <p:nvPr/>
          </p:nvPicPr>
          <p:blipFill>
            <a:blip r:embed="rId3"/>
            <a:stretch>
              <a:fillRect/>
            </a:stretch>
          </p:blipFill>
          <p:spPr>
            <a:xfrm>
              <a:off x="1456" y="3050"/>
              <a:ext cx="1243" cy="1021"/>
            </a:xfrm>
            <a:prstGeom prst="rect">
              <a:avLst/>
            </a:prstGeom>
          </p:spPr>
        </p:pic>
      </p:grpSp>
      <p:sp>
        <p:nvSpPr>
          <p:cNvPr id="4" name="文本框 3"/>
          <p:cNvSpPr txBox="1"/>
          <p:nvPr/>
        </p:nvSpPr>
        <p:spPr>
          <a:xfrm>
            <a:off x="657860" y="3546475"/>
            <a:ext cx="108553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力</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定义：</a:t>
            </a:r>
            <a:r>
              <a:rPr lang="zh-CN" sz="2400">
                <a:ea typeface="宋体" panose="02010600030101010101" pitchFamily="2" charset="-122"/>
              </a:rPr>
              <a:t>力是物体对物体的作用，力不能离开物体单独存在．发生相互作用的两个物体，一个是</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物体，另一个是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物体，力用</a:t>
            </a:r>
            <a:r>
              <a:rPr lang="en-US" sz="2400" i="1">
                <a:latin typeface="Times New Roman" panose="02020603050405020304" pitchFamily="18" charset="0"/>
                <a:ea typeface="宋体" panose="02010600030101010101" pitchFamily="2" charset="-122"/>
              </a:rPr>
              <a:t>F</a:t>
            </a:r>
            <a:r>
              <a:rPr lang="zh-CN" sz="2400">
                <a:latin typeface="Times New Roman" panose="02020603050405020304" pitchFamily="18" charset="0"/>
                <a:ea typeface="宋体" panose="02010600030101010101" pitchFamily="2" charset="-122"/>
              </a:rPr>
              <a:t>表示．</a:t>
            </a:r>
            <a:r>
              <a:rPr lang="zh-CN" sz="2400">
                <a:ea typeface="黑体" panose="02010609060101010101" pitchFamily="49" charset="-122"/>
              </a:rPr>
              <a:t>注：</a:t>
            </a:r>
            <a:r>
              <a:rPr lang="zh-CN" sz="2400">
                <a:cs typeface="楷体_GB2312" charset="0"/>
              </a:rPr>
              <a:t>两物体不接触也能产生力，如电荷、磁体间的引力、斥力等．</a:t>
            </a:r>
            <a:endParaRPr lang="zh-CN" altLang="en-US" sz="2400"/>
          </a:p>
        </p:txBody>
      </p:sp>
      <p:sp>
        <p:nvSpPr>
          <p:cNvPr id="100" name="文本框 99"/>
          <p:cNvSpPr txBox="1"/>
          <p:nvPr/>
        </p:nvSpPr>
        <p:spPr>
          <a:xfrm>
            <a:off x="3475990" y="474726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施力</a:t>
            </a:r>
            <a:endParaRPr lang="zh-CN" altLang="en-US"/>
          </a:p>
        </p:txBody>
      </p:sp>
      <p:sp>
        <p:nvSpPr>
          <p:cNvPr id="2" name="文本框 1"/>
          <p:cNvSpPr txBox="1"/>
          <p:nvPr/>
        </p:nvSpPr>
        <p:spPr>
          <a:xfrm>
            <a:off x="7038340" y="474726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受力</a:t>
            </a:r>
            <a:endParaRPr lang="zh-CN" altLang="en-US"/>
          </a:p>
        </p:txBody>
      </p:sp>
      <p:sp>
        <p:nvSpPr>
          <p:cNvPr id="43" name="流程图: 终止 42">
            <a:hlinkClick r:id="rId4" action="ppaction://hlinksldjump"/>
          </p:cNvPr>
          <p:cNvSpPr/>
          <p:nvPr/>
        </p:nvSpPr>
        <p:spPr>
          <a:xfrm>
            <a:off x="9549765" y="53136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8495" y="2090420"/>
            <a:ext cx="1098613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自贡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许多交通事故造成的损失与伤害，是与物体具有惯性有关的．为了减少此类事故的再发生，在公路交通管理中有许多要求和措施．就你所知，填写出任意两条．</a:t>
            </a:r>
            <a:r>
              <a:rPr lang="en-US" sz="2400">
                <a:latin typeface="Times New Roman" panose="02020603050405020304" pitchFamily="18" charset="0"/>
                <a:ea typeface="宋体" panose="02010600030101010101" pitchFamily="2" charset="-122"/>
                <a:cs typeface="Times New Roman" panose="02020603050405020304" pitchFamily="18" charset="0"/>
              </a:rPr>
              <a:t>(1)_____________________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1287145" y="3832225"/>
            <a:ext cx="15843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不准超速</a:t>
            </a:r>
            <a:endParaRPr lang="zh-CN" altLang="en-US"/>
          </a:p>
        </p:txBody>
      </p:sp>
      <p:sp>
        <p:nvSpPr>
          <p:cNvPr id="3" name="文本框 2"/>
          <p:cNvSpPr txBox="1"/>
          <p:nvPr/>
        </p:nvSpPr>
        <p:spPr>
          <a:xfrm>
            <a:off x="1365250" y="4396740"/>
            <a:ext cx="1788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系好安全带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916940" y="855345"/>
            <a:ext cx="10288905" cy="1291590"/>
            <a:chOff x="87" y="2929"/>
            <a:chExt cx="16203" cy="2034"/>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6130" cy="2034"/>
              <a:chOff x="273" y="2929"/>
              <a:chExt cx="16130" cy="2034"/>
            </a:xfrm>
          </p:grpSpPr>
          <p:sp>
            <p:nvSpPr>
              <p:cNvPr id="22" name="文本框 4"/>
              <p:cNvSpPr txBox="1"/>
              <p:nvPr/>
            </p:nvSpPr>
            <p:spPr>
              <a:xfrm>
                <a:off x="3894" y="2929"/>
                <a:ext cx="12509" cy="2034"/>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摩擦力</a:t>
                </a:r>
                <a:r>
                  <a:rPr sz="2400" dirty="0">
                    <a:latin typeface="Times New Roman" panose="02020603050405020304" pitchFamily="18" charset="0"/>
                    <a:cs typeface="Times New Roman" panose="02020603050405020304" pitchFamily="18" charset="0"/>
                  </a:rPr>
                  <a:t>(6年4考，多在选择题或综合应用题结合其他知识考查)</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pic>
        <p:nvPicPr>
          <p:cNvPr id="2" name="图片 -2147482306"/>
          <p:cNvPicPr>
            <a:picLocks noChangeAspect="1"/>
          </p:cNvPicPr>
          <p:nvPr/>
        </p:nvPicPr>
        <p:blipFill>
          <a:blip r:embed="rId2"/>
          <a:stretch>
            <a:fillRect/>
          </a:stretch>
        </p:blipFill>
        <p:spPr>
          <a:xfrm>
            <a:off x="8507730" y="2849880"/>
            <a:ext cx="2317750" cy="2126615"/>
          </a:xfrm>
          <a:prstGeom prst="rect">
            <a:avLst/>
          </a:prstGeom>
          <a:noFill/>
          <a:ln w="9525">
            <a:noFill/>
          </a:ln>
        </p:spPr>
      </p:pic>
      <p:sp>
        <p:nvSpPr>
          <p:cNvPr id="100" name="文本框 99"/>
          <p:cNvSpPr txBox="1"/>
          <p:nvPr/>
        </p:nvSpPr>
        <p:spPr>
          <a:xfrm>
            <a:off x="9175115" y="5196205"/>
            <a:ext cx="11258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3" name="文本框 2"/>
          <p:cNvSpPr txBox="1"/>
          <p:nvPr/>
        </p:nvSpPr>
        <p:spPr>
          <a:xfrm>
            <a:off x="756920" y="2120900"/>
            <a:ext cx="775144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(2017</a:t>
            </a:r>
            <a:r>
              <a:rPr lang="zh-CN" sz="2400">
                <a:cs typeface="楷体_GB2312" charset="0"/>
              </a:rPr>
              <a:t>河南</a:t>
            </a:r>
            <a:r>
              <a:rPr lang="en-US" sz="2400">
                <a:latin typeface="Times New Roman" panose="02020603050405020304" pitchFamily="18" charset="0"/>
                <a:cs typeface="楷体_GB2312" charset="0"/>
              </a:rPr>
              <a:t>11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如图为一种爬杆机器人，仅凭电池提供的能量，就能像人一样沿杆竖直向上匀速爬行．机器人在此过程中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所受摩擦力方向竖直向下</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对杆的握力增大时，所受摩擦力增大</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匀速爬</a:t>
            </a:r>
            <a:r>
              <a:rPr lang="zh-CN" sz="2400">
                <a:latin typeface="Times New Roman" panose="02020603050405020304" pitchFamily="18" charset="0"/>
                <a:ea typeface="宋体" panose="02010600030101010101" pitchFamily="2" charset="-122"/>
              </a:rPr>
              <a:t>行速度增大时，所受摩擦力不变</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动能全部转化为重力势能</a:t>
            </a:r>
            <a:endParaRPr lang="zh-CN" altLang="en-US" sz="2400"/>
          </a:p>
        </p:txBody>
      </p:sp>
      <p:sp>
        <p:nvSpPr>
          <p:cNvPr id="4" name="文本框 3"/>
          <p:cNvSpPr txBox="1"/>
          <p:nvPr/>
        </p:nvSpPr>
        <p:spPr>
          <a:xfrm>
            <a:off x="3163570" y="3393440"/>
            <a:ext cx="5334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09320" y="113919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7565" y="1649730"/>
            <a:ext cx="1046162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(1)</a:t>
            </a:r>
            <a:r>
              <a:rPr lang="zh-CN" sz="2400">
                <a:ea typeface="宋体" panose="02010600030101010101" pitchFamily="2" charset="-122"/>
              </a:rPr>
              <a:t>水平面上有一重</a:t>
            </a:r>
            <a:r>
              <a:rPr lang="en-US" sz="2400">
                <a:latin typeface="Times New Roman" panose="02020603050405020304" pitchFamily="18" charset="0"/>
                <a:ea typeface="宋体" panose="02010600030101010101" pitchFamily="2" charset="-122"/>
              </a:rPr>
              <a:t>20 N</a:t>
            </a:r>
            <a:r>
              <a:rPr lang="zh-CN" sz="2400">
                <a:ea typeface="宋体" panose="02010600030101010101" pitchFamily="2" charset="-122"/>
              </a:rPr>
              <a:t>的物体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，用</a:t>
            </a:r>
            <a:r>
              <a:rPr lang="en-US" sz="2400">
                <a:latin typeface="Times New Roman" panose="02020603050405020304" pitchFamily="18" charset="0"/>
                <a:ea typeface="宋体" panose="02010600030101010101" pitchFamily="2" charset="-122"/>
              </a:rPr>
              <a:t>8 N</a:t>
            </a:r>
            <a:r>
              <a:rPr lang="zh-CN" sz="2400">
                <a:ea typeface="宋体" panose="02010600030101010101" pitchFamily="2" charset="-122"/>
              </a:rPr>
              <a:t>的水平力向右推动物体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静止不动，此时物体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受到的摩擦力为</a:t>
            </a:r>
            <a:r>
              <a:rPr lang="en-US" sz="2400">
                <a:latin typeface="Times New Roman" panose="02020603050405020304" pitchFamily="18" charset="0"/>
                <a:ea typeface="宋体" panose="02010600030101010101" pitchFamily="2" charset="-122"/>
              </a:rPr>
              <a:t>______N</a:t>
            </a:r>
            <a:r>
              <a:rPr lang="zh-CN" sz="2400">
                <a:ea typeface="宋体" panose="02010600030101010101" pitchFamily="2" charset="-122"/>
              </a:rPr>
              <a:t>，方向</a:t>
            </a:r>
            <a:r>
              <a:rPr lang="en-US" sz="2400">
                <a:latin typeface="Times New Roman" panose="02020603050405020304" pitchFamily="18" charset="0"/>
                <a:cs typeface="Times New Roman" panose="02020603050405020304" pitchFamily="18" charset="0"/>
              </a:rPr>
              <a:t>____________</a:t>
            </a:r>
            <a:r>
              <a:rPr lang="zh-CN" sz="2400">
                <a:ea typeface="宋体" panose="02010600030101010101" pitchFamily="2" charset="-122"/>
              </a:rPr>
              <a:t>；若用</a:t>
            </a:r>
            <a:r>
              <a:rPr lang="en-US" sz="2400">
                <a:latin typeface="Times New Roman" panose="02020603050405020304" pitchFamily="18" charset="0"/>
                <a:ea typeface="宋体" panose="02010600030101010101" pitchFamily="2" charset="-122"/>
              </a:rPr>
              <a:t>15 N</a:t>
            </a:r>
            <a:r>
              <a:rPr lang="zh-CN" sz="2400">
                <a:ea typeface="宋体" panose="02010600030101010101" pitchFamily="2" charset="-122"/>
              </a:rPr>
              <a:t>的水平力推动物体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使其向右做匀速直线运动，物体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受到的摩擦力为</a:t>
            </a:r>
            <a:r>
              <a:rPr lang="en-US" sz="2400">
                <a:latin typeface="Times New Roman" panose="02020603050405020304" pitchFamily="18" charset="0"/>
                <a:ea typeface="宋体" panose="02010600030101010101" pitchFamily="2" charset="-122"/>
              </a:rPr>
              <a:t>________N</a:t>
            </a:r>
            <a:r>
              <a:rPr lang="zh-CN" sz="2400">
                <a:ea typeface="宋体" panose="02010600030101010101" pitchFamily="2" charset="-122"/>
              </a:rPr>
              <a:t>，方向</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(2)</a:t>
            </a:r>
            <a:r>
              <a:rPr lang="zh-CN" sz="2400">
                <a:sym typeface="+mn-ea"/>
              </a:rPr>
              <a:t>如图甲所示，若用</a:t>
            </a:r>
            <a:r>
              <a:rPr lang="en-US" sz="2400">
                <a:latin typeface="Times New Roman" panose="02020603050405020304" pitchFamily="18" charset="0"/>
                <a:sym typeface="+mn-ea"/>
              </a:rPr>
              <a:t>30 N</a:t>
            </a:r>
            <a:r>
              <a:rPr lang="zh-CN" sz="2400">
                <a:sym typeface="+mn-ea"/>
              </a:rPr>
              <a:t>的水平推力</a:t>
            </a:r>
            <a:endParaRPr lang="zh-CN" sz="2400">
              <a:sym typeface="+mn-ea"/>
            </a:endParaRPr>
          </a:p>
          <a:p>
            <a:pPr>
              <a:lnSpc>
                <a:spcPct val="150000"/>
              </a:lnSpc>
            </a:pPr>
            <a:r>
              <a:rPr lang="zh-CN" sz="2400">
                <a:sym typeface="+mn-ea"/>
              </a:rPr>
              <a:t>使物体</a:t>
            </a:r>
            <a:r>
              <a:rPr lang="en-US" sz="2400" i="1">
                <a:latin typeface="Times New Roman" panose="02020603050405020304" pitchFamily="18" charset="0"/>
                <a:sym typeface="+mn-ea"/>
              </a:rPr>
              <a:t>A</a:t>
            </a:r>
            <a:r>
              <a:rPr lang="zh-CN" sz="2400">
                <a:sym typeface="+mn-ea"/>
              </a:rPr>
              <a:t>静止在竖直墙面上，</a:t>
            </a:r>
            <a:r>
              <a:rPr lang="en-US" sz="2400" i="1">
                <a:latin typeface="Times New Roman" panose="02020603050405020304" pitchFamily="18" charset="0"/>
                <a:sym typeface="+mn-ea"/>
              </a:rPr>
              <a:t>A</a:t>
            </a:r>
            <a:r>
              <a:rPr lang="zh-CN" sz="2400">
                <a:sym typeface="+mn-ea"/>
              </a:rPr>
              <a:t>受到的</a:t>
            </a:r>
            <a:endParaRPr lang="zh-CN" sz="2400">
              <a:sym typeface="+mn-ea"/>
            </a:endParaRPr>
          </a:p>
          <a:p>
            <a:pPr>
              <a:lnSpc>
                <a:spcPct val="150000"/>
              </a:lnSpc>
            </a:pPr>
            <a:r>
              <a:rPr lang="zh-CN" sz="2400">
                <a:sym typeface="+mn-ea"/>
              </a:rPr>
              <a:t>摩擦力为</a:t>
            </a:r>
            <a:r>
              <a:rPr lang="en-US" sz="2400">
                <a:latin typeface="Times New Roman" panose="02020603050405020304" pitchFamily="18" charset="0"/>
                <a:sym typeface="+mn-ea"/>
              </a:rPr>
              <a:t>______N</a:t>
            </a:r>
            <a:r>
              <a:rPr lang="zh-CN" sz="2400">
                <a:sym typeface="+mn-ea"/>
              </a:rPr>
              <a:t>，方向</a:t>
            </a:r>
            <a:r>
              <a:rPr lang="en-US" sz="2400">
                <a:latin typeface="Times New Roman" panose="02020603050405020304" pitchFamily="18" charset="0"/>
                <a:sym typeface="+mn-ea"/>
              </a:rPr>
              <a:t>__________</a:t>
            </a:r>
            <a:r>
              <a:rPr lang="zh-CN" sz="2400">
                <a:sym typeface="+mn-ea"/>
              </a:rPr>
              <a:t>．</a:t>
            </a:r>
            <a:endParaRPr lang="zh-CN" altLang="en-US" sz="2400"/>
          </a:p>
        </p:txBody>
      </p:sp>
      <p:pic>
        <p:nvPicPr>
          <p:cNvPr id="2" name="图片 -2147482304"/>
          <p:cNvPicPr>
            <a:picLocks noChangeAspect="1"/>
          </p:cNvPicPr>
          <p:nvPr/>
        </p:nvPicPr>
        <p:blipFill>
          <a:blip r:embed="rId2"/>
          <a:srcRect l="-804" t="-3805" r="78223" b="-2349"/>
          <a:stretch>
            <a:fillRect/>
          </a:stretch>
        </p:blipFill>
        <p:spPr>
          <a:xfrm>
            <a:off x="8394700" y="3480435"/>
            <a:ext cx="1395095" cy="2310765"/>
          </a:xfrm>
          <a:prstGeom prst="rect">
            <a:avLst/>
          </a:prstGeom>
          <a:noFill/>
          <a:ln w="9525">
            <a:noFill/>
          </a:ln>
        </p:spPr>
      </p:pic>
      <p:sp>
        <p:nvSpPr>
          <p:cNvPr id="3" name="文本框 2"/>
          <p:cNvSpPr txBox="1"/>
          <p:nvPr/>
        </p:nvSpPr>
        <p:spPr>
          <a:xfrm>
            <a:off x="8722360" y="5814060"/>
            <a:ext cx="107696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7" name="文本框 6"/>
          <p:cNvSpPr txBox="1"/>
          <p:nvPr/>
        </p:nvSpPr>
        <p:spPr>
          <a:xfrm>
            <a:off x="5989320" y="2313305"/>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a:t>
            </a:r>
            <a:endParaRPr lang="zh-CN" altLang="en-US"/>
          </a:p>
        </p:txBody>
      </p:sp>
      <p:sp>
        <p:nvSpPr>
          <p:cNvPr id="8" name="文本框 7"/>
          <p:cNvSpPr txBox="1"/>
          <p:nvPr/>
        </p:nvSpPr>
        <p:spPr>
          <a:xfrm>
            <a:off x="7954645" y="2313305"/>
            <a:ext cx="1487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水平向左</a:t>
            </a:r>
            <a:endParaRPr lang="zh-CN" altLang="en-US"/>
          </a:p>
        </p:txBody>
      </p:sp>
      <p:sp>
        <p:nvSpPr>
          <p:cNvPr id="9" name="文本框 8"/>
          <p:cNvSpPr txBox="1"/>
          <p:nvPr/>
        </p:nvSpPr>
        <p:spPr>
          <a:xfrm>
            <a:off x="1343025" y="3404235"/>
            <a:ext cx="5918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a:t>
            </a:r>
            <a:endParaRPr lang="zh-CN" altLang="en-US"/>
          </a:p>
        </p:txBody>
      </p:sp>
      <p:sp>
        <p:nvSpPr>
          <p:cNvPr id="10" name="文本框 9"/>
          <p:cNvSpPr txBox="1"/>
          <p:nvPr/>
        </p:nvSpPr>
        <p:spPr>
          <a:xfrm>
            <a:off x="3430270" y="3404235"/>
            <a:ext cx="1487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水平向左</a:t>
            </a:r>
            <a:endParaRPr lang="zh-CN" altLang="en-US"/>
          </a:p>
        </p:txBody>
      </p:sp>
      <p:sp>
        <p:nvSpPr>
          <p:cNvPr id="11" name="文本框 10"/>
          <p:cNvSpPr txBox="1"/>
          <p:nvPr/>
        </p:nvSpPr>
        <p:spPr>
          <a:xfrm>
            <a:off x="2329180" y="5039360"/>
            <a:ext cx="5435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20</a:t>
            </a:r>
            <a:endParaRPr lang="zh-CN" altLang="en-US"/>
          </a:p>
        </p:txBody>
      </p:sp>
      <p:sp>
        <p:nvSpPr>
          <p:cNvPr id="12" name="文本框 11"/>
          <p:cNvSpPr txBox="1"/>
          <p:nvPr/>
        </p:nvSpPr>
        <p:spPr>
          <a:xfrm>
            <a:off x="4257040" y="5039360"/>
            <a:ext cx="1517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竖直向上</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04"/>
          <p:cNvPicPr>
            <a:picLocks noChangeAspect="1"/>
          </p:cNvPicPr>
          <p:nvPr/>
        </p:nvPicPr>
        <p:blipFill>
          <a:blip r:embed="rId1"/>
          <a:srcRect l="19841" t="33885" r="-466" b="-5162"/>
          <a:stretch>
            <a:fillRect/>
          </a:stretch>
        </p:blipFill>
        <p:spPr>
          <a:xfrm>
            <a:off x="3105150" y="4081145"/>
            <a:ext cx="5551170" cy="1729105"/>
          </a:xfrm>
          <a:prstGeom prst="rect">
            <a:avLst/>
          </a:prstGeom>
          <a:noFill/>
          <a:ln w="9525">
            <a:noFill/>
          </a:ln>
        </p:spPr>
      </p:pic>
      <p:sp>
        <p:nvSpPr>
          <p:cNvPr id="100" name="文本框 99"/>
          <p:cNvSpPr txBox="1"/>
          <p:nvPr/>
        </p:nvSpPr>
        <p:spPr>
          <a:xfrm>
            <a:off x="908050" y="1088390"/>
            <a:ext cx="103193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如图乙所示，将与物体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完全相同的物体</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叠</a:t>
            </a:r>
            <a:r>
              <a:rPr lang="zh-CN" sz="2400">
                <a:latin typeface="Times New Roman" panose="02020603050405020304" pitchFamily="18" charset="0"/>
                <a:ea typeface="宋体" panose="02010600030101010101" pitchFamily="2" charset="-122"/>
              </a:rPr>
              <a:t>放在物体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上，用水平力作用在物体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上，使两物体一起向右做匀速直线运动，此时</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受到的摩擦力为</a:t>
            </a:r>
            <a:r>
              <a:rPr lang="en-US" sz="2400">
                <a:latin typeface="Times New Roman" panose="02020603050405020304" pitchFamily="18" charset="0"/>
                <a:ea typeface="宋体" panose="02010600030101010101" pitchFamily="2" charset="-122"/>
              </a:rPr>
              <a:t>______N</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受到的摩擦力为</a:t>
            </a:r>
            <a:r>
              <a:rPr lang="en-US" sz="2400">
                <a:latin typeface="Times New Roman" panose="02020603050405020304" pitchFamily="18" charset="0"/>
                <a:ea typeface="宋体" panose="02010600030101010101" pitchFamily="2" charset="-122"/>
              </a:rPr>
              <a:t>______N.(4)</a:t>
            </a:r>
            <a:r>
              <a:rPr lang="zh-CN" sz="2400">
                <a:ea typeface="宋体" panose="02010600030101010101" pitchFamily="2" charset="-122"/>
              </a:rPr>
              <a:t>如图丙所示，将</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两物体紧靠放在水平面上，用水平推力推物体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，使两物体一起向右做匀速直线运动，则</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________</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“&gt;”“&lt;”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sp>
        <p:nvSpPr>
          <p:cNvPr id="3" name="文本框 2"/>
          <p:cNvSpPr txBox="1"/>
          <p:nvPr/>
        </p:nvSpPr>
        <p:spPr>
          <a:xfrm>
            <a:off x="5349875" y="5814060"/>
            <a:ext cx="102743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11" name="文本框 10"/>
          <p:cNvSpPr txBox="1"/>
          <p:nvPr/>
        </p:nvSpPr>
        <p:spPr>
          <a:xfrm>
            <a:off x="1170305" y="2288540"/>
            <a:ext cx="5435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30</a:t>
            </a:r>
            <a:endParaRPr lang="zh-CN" altLang="en-US"/>
          </a:p>
        </p:txBody>
      </p:sp>
      <p:sp>
        <p:nvSpPr>
          <p:cNvPr id="4" name="文本框 3"/>
          <p:cNvSpPr txBox="1"/>
          <p:nvPr/>
        </p:nvSpPr>
        <p:spPr>
          <a:xfrm>
            <a:off x="5020310" y="2289175"/>
            <a:ext cx="4013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a:t>
            </a:r>
            <a:endParaRPr lang="zh-CN" altLang="en-US"/>
          </a:p>
        </p:txBody>
      </p:sp>
      <p:sp>
        <p:nvSpPr>
          <p:cNvPr id="5" name="文本框 4"/>
          <p:cNvSpPr txBox="1"/>
          <p:nvPr/>
        </p:nvSpPr>
        <p:spPr>
          <a:xfrm>
            <a:off x="6457315" y="3423285"/>
            <a:ext cx="5721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4" grpId="0"/>
      <p:bldP spid="4" grpId="1"/>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03"/>
          <p:cNvPicPr>
            <a:picLocks noChangeAspect="1"/>
          </p:cNvPicPr>
          <p:nvPr/>
        </p:nvPicPr>
        <p:blipFill>
          <a:blip r:embed="rId1"/>
          <a:stretch>
            <a:fillRect/>
          </a:stretch>
        </p:blipFill>
        <p:spPr>
          <a:xfrm>
            <a:off x="7985760" y="2733040"/>
            <a:ext cx="3481070" cy="1392555"/>
          </a:xfrm>
          <a:prstGeom prst="rect">
            <a:avLst/>
          </a:prstGeom>
          <a:noFill/>
          <a:ln w="9525">
            <a:noFill/>
          </a:ln>
        </p:spPr>
      </p:pic>
      <p:sp>
        <p:nvSpPr>
          <p:cNvPr id="100" name="文本框 99"/>
          <p:cNvSpPr txBox="1"/>
          <p:nvPr/>
        </p:nvSpPr>
        <p:spPr>
          <a:xfrm>
            <a:off x="9131935" y="4523105"/>
            <a:ext cx="104457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3" name="文本框 2"/>
          <p:cNvSpPr txBox="1"/>
          <p:nvPr/>
        </p:nvSpPr>
        <p:spPr>
          <a:xfrm>
            <a:off x="608330" y="1652270"/>
            <a:ext cx="73774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(2019</a:t>
            </a:r>
            <a:r>
              <a:rPr lang="zh-CN" sz="2400">
                <a:cs typeface="楷体_GB2312" charset="0"/>
              </a:rPr>
              <a:t>广安</a:t>
            </a:r>
            <a:r>
              <a:rPr lang="en-US" sz="2400">
                <a:latin typeface="Times New Roman" panose="02020603050405020304" pitchFamily="18" charset="0"/>
                <a:cs typeface="楷体_GB2312" charset="0"/>
              </a:rPr>
              <a:t>)</a:t>
            </a:r>
            <a:r>
              <a:rPr lang="zh-CN" sz="2400">
                <a:ea typeface="宋体" panose="02010600030101010101" pitchFamily="2" charset="-122"/>
              </a:rPr>
              <a:t>如图所示，用</a:t>
            </a:r>
            <a:r>
              <a:rPr lang="en-US" sz="2400">
                <a:latin typeface="Times New Roman" panose="02020603050405020304" pitchFamily="18" charset="0"/>
                <a:ea typeface="宋体" panose="02010600030101010101" pitchFamily="2" charset="-122"/>
              </a:rPr>
              <a:t>6 N</a:t>
            </a:r>
            <a:r>
              <a:rPr lang="zh-CN" sz="2400">
                <a:ea typeface="宋体" panose="02010600030101010101" pitchFamily="2" charset="-122"/>
              </a:rPr>
              <a:t>的水</a:t>
            </a:r>
            <a:r>
              <a:rPr lang="zh-CN" sz="2400">
                <a:latin typeface="Times New Roman" panose="02020603050405020304" pitchFamily="18" charset="0"/>
                <a:ea typeface="宋体" panose="02010600030101010101" pitchFamily="2" charset="-122"/>
              </a:rPr>
              <a:t>平拉力</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拉动物体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在水平地面上向右匀速运动，物体</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静止不动，弹簧测力计示数为</a:t>
            </a:r>
            <a:r>
              <a:rPr lang="en-US" sz="2400">
                <a:latin typeface="Times New Roman" panose="02020603050405020304" pitchFamily="18" charset="0"/>
                <a:ea typeface="宋体" panose="02010600030101010101" pitchFamily="2" charset="-122"/>
              </a:rPr>
              <a:t>2 N</a:t>
            </a:r>
            <a:r>
              <a:rPr lang="zh-CN" sz="2400">
                <a:ea typeface="宋体" panose="02010600030101010101" pitchFamily="2" charset="-122"/>
              </a:rPr>
              <a:t>，下列说法正确的是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对</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的摩擦力大小为</a:t>
            </a:r>
            <a:r>
              <a:rPr lang="en-US" sz="2400">
                <a:latin typeface="Times New Roman" panose="02020603050405020304" pitchFamily="18" charset="0"/>
                <a:ea typeface="宋体" panose="02010600030101010101" pitchFamily="2" charset="-122"/>
              </a:rPr>
              <a:t>4 N</a:t>
            </a:r>
            <a:r>
              <a:rPr lang="zh-CN" sz="2400">
                <a:ea typeface="宋体" panose="02010600030101010101" pitchFamily="2" charset="-122"/>
              </a:rPr>
              <a:t>，方向水平向右</a:t>
            </a:r>
            <a:r>
              <a:rPr lang="en-US" sz="2400">
                <a:latin typeface="Times New Roman" panose="02020603050405020304" pitchFamily="18" charset="0"/>
                <a:ea typeface="宋体" panose="02010600030101010101" pitchFamily="2" charset="-122"/>
              </a:rPr>
              <a:t>B. </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对</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的摩擦力大小为</a:t>
            </a:r>
            <a:r>
              <a:rPr lang="en-US" sz="2400">
                <a:latin typeface="Times New Roman" panose="02020603050405020304" pitchFamily="18" charset="0"/>
                <a:ea typeface="宋体" panose="02010600030101010101" pitchFamily="2" charset="-122"/>
              </a:rPr>
              <a:t>2 N</a:t>
            </a:r>
            <a:r>
              <a:rPr lang="zh-CN" sz="2400">
                <a:ea typeface="宋体" panose="02010600030101010101" pitchFamily="2" charset="-122"/>
              </a:rPr>
              <a:t>，方向水平向右</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地面对</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的摩擦力大小为</a:t>
            </a:r>
            <a:r>
              <a:rPr lang="en-US" sz="2400">
                <a:latin typeface="Times New Roman" panose="02020603050405020304" pitchFamily="18" charset="0"/>
                <a:ea typeface="宋体" panose="02010600030101010101" pitchFamily="2" charset="-122"/>
              </a:rPr>
              <a:t>4 N</a:t>
            </a:r>
            <a:r>
              <a:rPr lang="zh-CN" sz="2400">
                <a:ea typeface="宋体" panose="02010600030101010101" pitchFamily="2" charset="-122"/>
              </a:rPr>
              <a:t>，方向水平向左</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地面对</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的摩擦力大小为</a:t>
            </a:r>
            <a:r>
              <a:rPr lang="en-US" sz="2400">
                <a:latin typeface="Times New Roman" panose="02020603050405020304" pitchFamily="18" charset="0"/>
                <a:ea typeface="宋体" panose="02010600030101010101" pitchFamily="2" charset="-122"/>
              </a:rPr>
              <a:t>6 N</a:t>
            </a:r>
            <a:r>
              <a:rPr lang="zh-CN" sz="2400">
                <a:ea typeface="宋体" panose="02010600030101010101" pitchFamily="2" charset="-122"/>
              </a:rPr>
              <a:t>，方向水平向左</a:t>
            </a:r>
            <a:endParaRPr lang="zh-CN" altLang="en-US" sz="2400"/>
          </a:p>
        </p:txBody>
      </p:sp>
      <p:sp>
        <p:nvSpPr>
          <p:cNvPr id="4" name="文本框 3"/>
          <p:cNvSpPr txBox="1"/>
          <p:nvPr/>
        </p:nvSpPr>
        <p:spPr>
          <a:xfrm>
            <a:off x="5948680" y="2907030"/>
            <a:ext cx="5334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946785" y="904875"/>
            <a:ext cx="10239375" cy="1291590"/>
            <a:chOff x="87" y="2929"/>
            <a:chExt cx="16125" cy="2034"/>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6052" cy="2034"/>
              <a:chOff x="273" y="2929"/>
              <a:chExt cx="16052" cy="2034"/>
            </a:xfrm>
          </p:grpSpPr>
          <p:sp>
            <p:nvSpPr>
              <p:cNvPr id="22" name="文本框 4"/>
              <p:cNvSpPr txBox="1"/>
              <p:nvPr/>
            </p:nvSpPr>
            <p:spPr>
              <a:xfrm>
                <a:off x="3894" y="2929"/>
                <a:ext cx="12431" cy="2034"/>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平衡力与相互作用力</a:t>
                </a:r>
                <a:r>
                  <a:rPr sz="2400" dirty="0">
                    <a:latin typeface="Times New Roman" panose="02020603050405020304" pitchFamily="18" charset="0"/>
                    <a:cs typeface="Times New Roman" panose="02020603050405020304" pitchFamily="18" charset="0"/>
                  </a:rPr>
                  <a:t>(必考，多在选择题结合其他知识综合考查)</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913765" y="2100580"/>
            <a:ext cx="1067435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[2014</a:t>
            </a:r>
            <a:r>
              <a:rPr lang="zh-CN" sz="2400">
                <a:cs typeface="楷体_GB2312" charset="0"/>
              </a:rPr>
              <a:t>河南</a:t>
            </a:r>
            <a:r>
              <a:rPr lang="en-US" sz="2400">
                <a:latin typeface="Times New Roman" panose="02020603050405020304" pitchFamily="18" charset="0"/>
                <a:cs typeface="楷体_GB2312" charset="0"/>
              </a:rPr>
              <a:t>22(1)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在一个闯关游戏中，需要把相同的正方体叠放起来，正方体边长为</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，由密度为</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的材料制成，质量</a:t>
            </a:r>
            <a:endParaRPr lang="zh-CN" sz="2400">
              <a:ea typeface="宋体" panose="02010600030101010101" pitchFamily="2" charset="-122"/>
            </a:endParaRPr>
          </a:p>
          <a:p>
            <a:pPr>
              <a:lnSpc>
                <a:spcPct val="150000"/>
              </a:lnSpc>
            </a:pPr>
            <a:r>
              <a:rPr lang="zh-CN" sz="2400">
                <a:ea typeface="宋体" panose="02010600030101010101" pitchFamily="2" charset="-122"/>
              </a:rPr>
              <a:t>分布均匀，如图所示．某选手用水平力推正方</a:t>
            </a:r>
            <a:endParaRPr lang="zh-CN" sz="2400">
              <a:ea typeface="宋体" panose="02010600030101010101" pitchFamily="2" charset="-122"/>
            </a:endParaRPr>
          </a:p>
          <a:p>
            <a:pPr>
              <a:lnSpc>
                <a:spcPct val="150000"/>
              </a:lnSpc>
            </a:pPr>
            <a:r>
              <a:rPr lang="zh-CN" sz="2400">
                <a:ea typeface="宋体" panose="02010600030101010101" pitchFamily="2" charset="-122"/>
              </a:rPr>
              <a:t>体，但未推动，这时的推力</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选填</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地面对正方体的</a:t>
            </a:r>
            <a:endParaRPr lang="zh-CN" sz="2400">
              <a:ea typeface="宋体" panose="02010600030101010101" pitchFamily="2" charset="-122"/>
            </a:endParaRPr>
          </a:p>
          <a:p>
            <a:pPr>
              <a:lnSpc>
                <a:spcPct val="150000"/>
              </a:lnSpc>
            </a:pPr>
            <a:r>
              <a:rPr lang="zh-CN" sz="2400">
                <a:ea typeface="宋体" panose="02010600030101010101" pitchFamily="2" charset="-122"/>
              </a:rPr>
              <a:t>摩擦力，理由是</a:t>
            </a:r>
            <a:r>
              <a:rPr lang="en-US" sz="2400">
                <a:latin typeface="Times New Roman" panose="02020603050405020304" pitchFamily="18" charset="0"/>
                <a:ea typeface="宋体" panose="02010600030101010101" pitchFamily="2" charset="-122"/>
              </a:rPr>
              <a:t>___________________________________________________________________.</a:t>
            </a:r>
            <a:endParaRPr lang="zh-CN" altLang="en-US" sz="2400"/>
          </a:p>
        </p:txBody>
      </p:sp>
      <p:pic>
        <p:nvPicPr>
          <p:cNvPr id="2" name="图片 -2147482301"/>
          <p:cNvPicPr>
            <a:picLocks noChangeAspect="1"/>
          </p:cNvPicPr>
          <p:nvPr/>
        </p:nvPicPr>
        <p:blipFill>
          <a:blip r:embed="rId2"/>
          <a:stretch>
            <a:fillRect/>
          </a:stretch>
        </p:blipFill>
        <p:spPr>
          <a:xfrm>
            <a:off x="7931785" y="2997835"/>
            <a:ext cx="2496185" cy="2355850"/>
          </a:xfrm>
          <a:prstGeom prst="rect">
            <a:avLst/>
          </a:prstGeom>
          <a:noFill/>
          <a:ln w="9525">
            <a:noFill/>
          </a:ln>
        </p:spPr>
      </p:pic>
      <p:sp>
        <p:nvSpPr>
          <p:cNvPr id="3" name="文本框 2"/>
          <p:cNvSpPr txBox="1"/>
          <p:nvPr/>
        </p:nvSpPr>
        <p:spPr>
          <a:xfrm>
            <a:off x="8580120" y="5299710"/>
            <a:ext cx="117538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4" name="文本框 3"/>
          <p:cNvSpPr txBox="1"/>
          <p:nvPr/>
        </p:nvSpPr>
        <p:spPr>
          <a:xfrm>
            <a:off x="5182235" y="3872865"/>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a:p>
        </p:txBody>
      </p:sp>
      <p:sp>
        <p:nvSpPr>
          <p:cNvPr id="5" name="文本框 4"/>
          <p:cNvSpPr txBox="1"/>
          <p:nvPr/>
        </p:nvSpPr>
        <p:spPr>
          <a:xfrm>
            <a:off x="913765" y="4767580"/>
            <a:ext cx="632650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正方体处于静止状态，根据二力平衡条件，推力等于摩擦力</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8655" y="977900"/>
            <a:ext cx="1085532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(2015</a:t>
            </a:r>
            <a:r>
              <a:rPr lang="zh-CN" sz="2400">
                <a:latin typeface="Times New Roman" panose="02020603050405020304" pitchFamily="18" charset="0"/>
                <a:cs typeface="楷体_GB2312" charset="0"/>
              </a:rPr>
              <a:t>备用卷</a:t>
            </a:r>
            <a:r>
              <a:rPr lang="en-US" sz="2400">
                <a:latin typeface="Times New Roman" panose="02020603050405020304" pitchFamily="18" charset="0"/>
                <a:cs typeface="楷体_GB2312" charset="0"/>
              </a:rPr>
              <a:t>10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将弹簧测力计右端固定，左端与木块相连，木块放在上表面水平的小车上，弹簧测力计保持水平，现拉动小车水平向左运动，稳定时弹簧测力计的示数如图所示．则木块所受摩擦力的方向与大小分别是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水平向右，</a:t>
            </a:r>
            <a:r>
              <a:rPr lang="en-US" sz="2400">
                <a:latin typeface="Times New Roman" panose="02020603050405020304" pitchFamily="18" charset="0"/>
                <a:ea typeface="宋体" panose="02010600030101010101" pitchFamily="2" charset="-122"/>
              </a:rPr>
              <a:t>2.6 N</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水平向左，</a:t>
            </a:r>
            <a:r>
              <a:rPr lang="en-US" sz="2400">
                <a:latin typeface="Times New Roman" panose="02020603050405020304" pitchFamily="18" charset="0"/>
                <a:ea typeface="宋体" panose="02010600030101010101" pitchFamily="2" charset="-122"/>
              </a:rPr>
              <a:t>2.6 NC. </a:t>
            </a:r>
            <a:r>
              <a:rPr lang="zh-CN" sz="2400">
                <a:ea typeface="宋体" panose="02010600030101010101" pitchFamily="2" charset="-122"/>
              </a:rPr>
              <a:t>水平向右，</a:t>
            </a:r>
            <a:r>
              <a:rPr lang="en-US" sz="2400">
                <a:latin typeface="Times New Roman" panose="02020603050405020304" pitchFamily="18" charset="0"/>
                <a:ea typeface="宋体" panose="02010600030101010101" pitchFamily="2" charset="-122"/>
              </a:rPr>
              <a:t>3.4 N            D. </a:t>
            </a:r>
            <a:r>
              <a:rPr lang="zh-CN" sz="2400">
                <a:ea typeface="宋体" panose="02010600030101010101" pitchFamily="2" charset="-122"/>
              </a:rPr>
              <a:t>水平向左，</a:t>
            </a:r>
            <a:r>
              <a:rPr lang="en-US" sz="2400">
                <a:latin typeface="Times New Roman" panose="02020603050405020304" pitchFamily="18" charset="0"/>
                <a:ea typeface="宋体" panose="02010600030101010101" pitchFamily="2" charset="-122"/>
              </a:rPr>
              <a:t>3.4 N</a:t>
            </a:r>
            <a:endParaRPr lang="zh-CN" altLang="en-US" sz="2400"/>
          </a:p>
        </p:txBody>
      </p:sp>
      <p:pic>
        <p:nvPicPr>
          <p:cNvPr id="2" name="图片 -2147482300"/>
          <p:cNvPicPr>
            <a:picLocks noChangeAspect="1"/>
          </p:cNvPicPr>
          <p:nvPr/>
        </p:nvPicPr>
        <p:blipFill>
          <a:blip r:embed="rId1"/>
          <a:stretch>
            <a:fillRect/>
          </a:stretch>
        </p:blipFill>
        <p:spPr>
          <a:xfrm>
            <a:off x="4482465" y="2690495"/>
            <a:ext cx="3227705" cy="1652270"/>
          </a:xfrm>
          <a:prstGeom prst="rect">
            <a:avLst/>
          </a:prstGeom>
          <a:noFill/>
          <a:ln w="9525">
            <a:noFill/>
          </a:ln>
        </p:spPr>
      </p:pic>
      <p:sp>
        <p:nvSpPr>
          <p:cNvPr id="3" name="文本框 2"/>
          <p:cNvSpPr txBox="1"/>
          <p:nvPr/>
        </p:nvSpPr>
        <p:spPr>
          <a:xfrm>
            <a:off x="5719445" y="4522470"/>
            <a:ext cx="114236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
        <p:nvSpPr>
          <p:cNvPr id="4" name="文本框 3"/>
          <p:cNvSpPr txBox="1"/>
          <p:nvPr/>
        </p:nvSpPr>
        <p:spPr>
          <a:xfrm>
            <a:off x="9821545" y="2230120"/>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635" y="1038225"/>
            <a:ext cx="1041209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(2016</a:t>
            </a:r>
            <a:r>
              <a:rPr lang="zh-CN" sz="2400">
                <a:cs typeface="楷体_GB2312" charset="0"/>
              </a:rPr>
              <a:t>河南</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cs typeface="楷体_GB2312" charset="0"/>
              </a:rPr>
              <a:t>双选</a:t>
            </a:r>
            <a:r>
              <a:rPr lang="en-US" sz="2400">
                <a:latin typeface="Times New Roman" panose="02020603050405020304" pitchFamily="18" charset="0"/>
                <a:cs typeface="楷体_GB2312" charset="0"/>
              </a:rPr>
              <a:t>)</a:t>
            </a:r>
            <a:r>
              <a:rPr lang="zh-CN" sz="2400">
                <a:ea typeface="宋体" panose="02010600030101010101" pitchFamily="2" charset="-122"/>
              </a:rPr>
              <a:t>如图所示，在测量摩</a:t>
            </a:r>
            <a:r>
              <a:rPr lang="zh-CN" sz="2400">
                <a:latin typeface="Times New Roman" panose="02020603050405020304" pitchFamily="18" charset="0"/>
                <a:ea typeface="宋体" panose="02010600030101010101" pitchFamily="2" charset="-122"/>
              </a:rPr>
              <a:t>擦力的实验中，用弹簧测力计拉一木块沿水平方向做匀速直线运动．</a:t>
            </a:r>
            <a:r>
              <a:rPr lang="zh-CN" sz="2400">
                <a:ea typeface="宋体" panose="02010600030101010101" pitchFamily="2" charset="-122"/>
              </a:rPr>
              <a:t>下列选项中属于平衡力的是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木块受的重力与木块受的支持力</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地面受的摩擦力与木块受的摩擦力</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木块受的拉力与木块受的摩擦力</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木块受的重力与木块对地面的压力</a:t>
            </a:r>
            <a:endParaRPr lang="zh-CN" altLang="en-US" sz="2400"/>
          </a:p>
        </p:txBody>
      </p:sp>
      <p:pic>
        <p:nvPicPr>
          <p:cNvPr id="3" name="图片 -2147482299"/>
          <p:cNvPicPr>
            <a:picLocks noChangeAspect="1"/>
          </p:cNvPicPr>
          <p:nvPr/>
        </p:nvPicPr>
        <p:blipFill>
          <a:blip r:embed="rId1"/>
          <a:stretch>
            <a:fillRect/>
          </a:stretch>
        </p:blipFill>
        <p:spPr>
          <a:xfrm>
            <a:off x="3612515" y="2386330"/>
            <a:ext cx="4816475" cy="980440"/>
          </a:xfrm>
          <a:prstGeom prst="rect">
            <a:avLst/>
          </a:prstGeom>
          <a:noFill/>
          <a:ln w="9525">
            <a:noFill/>
          </a:ln>
        </p:spPr>
      </p:pic>
      <p:sp>
        <p:nvSpPr>
          <p:cNvPr id="100" name="文本框 99"/>
          <p:cNvSpPr txBox="1"/>
          <p:nvPr/>
        </p:nvSpPr>
        <p:spPr>
          <a:xfrm>
            <a:off x="5532755" y="3597910"/>
            <a:ext cx="11258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12</a:t>
            </a:r>
            <a:r>
              <a:rPr lang="zh-CN" sz="1800">
                <a:cs typeface="楷体_GB2312" charset="0"/>
              </a:rPr>
              <a:t>题图</a:t>
            </a:r>
            <a:endParaRPr lang="zh-CN" altLang="en-US" sz="1800"/>
          </a:p>
        </p:txBody>
      </p:sp>
      <p:sp>
        <p:nvSpPr>
          <p:cNvPr id="4" name="文本框 3"/>
          <p:cNvSpPr txBox="1"/>
          <p:nvPr/>
        </p:nvSpPr>
        <p:spPr>
          <a:xfrm>
            <a:off x="10186035" y="1743075"/>
            <a:ext cx="6597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65810" y="149796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94055" y="2092325"/>
            <a:ext cx="1060831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(2019</a:t>
            </a:r>
            <a:r>
              <a:rPr lang="zh-CN" sz="2400">
                <a:cs typeface="楷体_GB2312" charset="0"/>
              </a:rPr>
              <a:t>齐齐哈尔</a:t>
            </a:r>
            <a:r>
              <a:rPr lang="en-US" sz="2400">
                <a:latin typeface="Times New Roman" panose="02020603050405020304" pitchFamily="18" charset="0"/>
                <a:cs typeface="楷体_GB2312" charset="0"/>
              </a:rPr>
              <a:t>)</a:t>
            </a:r>
            <a:r>
              <a:rPr lang="zh-CN" sz="2400">
                <a:ea typeface="宋体" panose="02010600030101010101" pitchFamily="2" charset="-122"/>
              </a:rPr>
              <a:t>如图所示，小辉推着小车在平直道路上匀速前进，下列说法正确的是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小车对地面的压力和地面对小车的支持力是一对平衡力</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zh-CN" sz="2400">
                <a:latin typeface="Times New Roman" panose="02020603050405020304" pitchFamily="18" charset="0"/>
                <a:ea typeface="宋体" panose="02010600030101010101" pitchFamily="2" charset="-122"/>
                <a:cs typeface="Times New Roman" panose="02020603050405020304" pitchFamily="18" charset="0"/>
              </a:rPr>
              <a:t>小辉受到的重力与地面对他的支持力是一对相互作用力</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C. 小车受到的重力与小车对地面的压力是一对相互作用力</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D. 小车受到水平方向推力与小车受到的阻力是一对平衡力</a:t>
            </a:r>
            <a:endParaRPr lang="zh-CN" altLang="en-US" sz="2400">
              <a:latin typeface="Times New Roman" panose="02020603050405020304" pitchFamily="18" charset="0"/>
              <a:cs typeface="Times New Roman" panose="02020603050405020304" pitchFamily="18" charset="0"/>
            </a:endParaRPr>
          </a:p>
        </p:txBody>
      </p:sp>
      <p:pic>
        <p:nvPicPr>
          <p:cNvPr id="2" name="图片 -2147482297"/>
          <p:cNvPicPr>
            <a:picLocks noChangeAspect="1"/>
          </p:cNvPicPr>
          <p:nvPr/>
        </p:nvPicPr>
        <p:blipFill>
          <a:blip r:embed="rId2"/>
          <a:stretch>
            <a:fillRect/>
          </a:stretch>
        </p:blipFill>
        <p:spPr>
          <a:xfrm>
            <a:off x="8938895" y="3133090"/>
            <a:ext cx="2406650" cy="1629410"/>
          </a:xfrm>
          <a:prstGeom prst="rect">
            <a:avLst/>
          </a:prstGeom>
          <a:noFill/>
          <a:ln w="9525">
            <a:noFill/>
          </a:ln>
        </p:spPr>
      </p:pic>
      <p:sp>
        <p:nvSpPr>
          <p:cNvPr id="3" name="文本框 2"/>
          <p:cNvSpPr txBox="1"/>
          <p:nvPr/>
        </p:nvSpPr>
        <p:spPr>
          <a:xfrm>
            <a:off x="9516110" y="4940935"/>
            <a:ext cx="133921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13</a:t>
            </a:r>
            <a:r>
              <a:rPr lang="zh-CN" sz="1800">
                <a:latin typeface="Times New Roman" panose="02020603050405020304" pitchFamily="18" charset="0"/>
                <a:cs typeface="楷体_GB2312" charset="0"/>
              </a:rPr>
              <a:t>题图</a:t>
            </a:r>
            <a:endParaRPr lang="zh-CN" altLang="en-US" sz="1800"/>
          </a:p>
        </p:txBody>
      </p:sp>
      <p:sp>
        <p:nvSpPr>
          <p:cNvPr id="7" name="文本框 6"/>
          <p:cNvSpPr txBox="1"/>
          <p:nvPr/>
        </p:nvSpPr>
        <p:spPr>
          <a:xfrm>
            <a:off x="2212340" y="2794635"/>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7390" y="808355"/>
            <a:ext cx="1087120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14.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深圳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如图所示，同一木块在同一粗糙水平面上，先后以不同的速度被匀速拉动．甲图中速度为</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，乙图中速度为</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，丙图中木块上叠放一重物，共同速度为</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，且</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a:latin typeface="Times New Roman" panose="02020603050405020304" pitchFamily="18" charset="0"/>
                <a:ea typeface="宋体" panose="02010600030101010101" pitchFamily="2" charset="-122"/>
                <a:cs typeface="Times New Roman" panose="02020603050405020304" pitchFamily="18" charset="0"/>
              </a:rPr>
              <a:t>&lt;</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&lt;</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，匀速拉动该木块所需的水平拉力分别为</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甲</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乙</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丙．</a:t>
            </a:r>
            <a:r>
              <a:rPr lang="zh-CN" sz="2400">
                <a:latin typeface="Times New Roman" panose="02020603050405020304" pitchFamily="18" charset="0"/>
                <a:ea typeface="宋体" panose="02010600030101010101" pitchFamily="2" charset="-122"/>
                <a:cs typeface="Times New Roman" panose="02020603050405020304" pitchFamily="18" charset="0"/>
              </a:rPr>
              <a:t>下列关系正确的是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296"/>
          <p:cNvPicPr>
            <a:picLocks noChangeAspect="1"/>
          </p:cNvPicPr>
          <p:nvPr/>
        </p:nvPicPr>
        <p:blipFill>
          <a:blip r:embed="rId1"/>
          <a:stretch>
            <a:fillRect/>
          </a:stretch>
        </p:blipFill>
        <p:spPr>
          <a:xfrm>
            <a:off x="2294255" y="3378200"/>
            <a:ext cx="7604125" cy="1267460"/>
          </a:xfrm>
          <a:prstGeom prst="rect">
            <a:avLst/>
          </a:prstGeom>
          <a:noFill/>
          <a:ln w="9525">
            <a:noFill/>
          </a:ln>
        </p:spPr>
      </p:pic>
      <p:sp>
        <p:nvSpPr>
          <p:cNvPr id="3" name="文本框 2"/>
          <p:cNvSpPr txBox="1"/>
          <p:nvPr/>
        </p:nvSpPr>
        <p:spPr>
          <a:xfrm>
            <a:off x="5509260" y="4787900"/>
            <a:ext cx="11747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14</a:t>
            </a:r>
            <a:r>
              <a:rPr lang="zh-CN" sz="1800">
                <a:cs typeface="楷体_GB2312" charset="0"/>
              </a:rPr>
              <a:t>题图</a:t>
            </a:r>
            <a:endParaRPr lang="zh-CN" altLang="en-US" sz="1800"/>
          </a:p>
        </p:txBody>
      </p:sp>
      <p:sp>
        <p:nvSpPr>
          <p:cNvPr id="4" name="文本框 3"/>
          <p:cNvSpPr txBox="1"/>
          <p:nvPr/>
        </p:nvSpPr>
        <p:spPr>
          <a:xfrm>
            <a:off x="755015" y="5074920"/>
            <a:ext cx="791781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A. </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甲</a:t>
            </a:r>
            <a:r>
              <a:rPr lang="en-US" sz="2400">
                <a:latin typeface="Times New Roman" panose="02020603050405020304" pitchFamily="18" charset="0"/>
                <a:ea typeface="宋体" panose="02010600030101010101" pitchFamily="2" charset="-122"/>
              </a:rPr>
              <a:t>&lt;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乙</a:t>
            </a:r>
            <a:r>
              <a:rPr lang="en-US" sz="2400">
                <a:latin typeface="Times New Roman" panose="02020603050405020304" pitchFamily="18" charset="0"/>
                <a:ea typeface="宋体" panose="02010600030101010101" pitchFamily="2" charset="-122"/>
              </a:rPr>
              <a:t>&lt;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丙</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B. </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甲</a:t>
            </a:r>
            <a:r>
              <a:rPr lang="en-US" sz="2400">
                <a:latin typeface="Times New Roman" panose="02020603050405020304" pitchFamily="18" charset="0"/>
                <a:ea typeface="宋体" panose="02010600030101010101" pitchFamily="2" charset="-122"/>
              </a:rPr>
              <a:t>&gt;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乙</a:t>
            </a:r>
            <a:r>
              <a:rPr lang="en-US" sz="2400">
                <a:latin typeface="Times New Roman" panose="02020603050405020304" pitchFamily="18" charset="0"/>
                <a:ea typeface="宋体" panose="02010600030101010101" pitchFamily="2" charset="-122"/>
              </a:rPr>
              <a:t>&gt;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丙</a:t>
            </a:r>
            <a:r>
              <a:rPr lang="en-US" sz="2400">
                <a:latin typeface="Times New Roman" panose="02020603050405020304" pitchFamily="18" charset="0"/>
                <a:ea typeface="宋体" panose="02010600030101010101" pitchFamily="2" charset="-122"/>
              </a:rPr>
              <a:t>C. </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甲</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乙</a:t>
            </a:r>
            <a:r>
              <a:rPr lang="en-US" sz="2400">
                <a:latin typeface="Times New Roman" panose="02020603050405020304" pitchFamily="18" charset="0"/>
                <a:ea typeface="宋体" panose="02010600030101010101" pitchFamily="2" charset="-122"/>
              </a:rPr>
              <a:t>&lt;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丙</a:t>
            </a:r>
            <a:r>
              <a:rPr lang="en-US" sz="2400">
                <a:latin typeface="Times New Roman" panose="02020603050405020304" pitchFamily="18" charset="0"/>
                <a:ea typeface="宋体" panose="02010600030101010101" pitchFamily="2" charset="-122"/>
              </a:rPr>
              <a:t>                   D. </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甲</a:t>
            </a:r>
            <a:r>
              <a:rPr lang="en-US" sz="2400">
                <a:latin typeface="Times New Roman" panose="02020603050405020304" pitchFamily="18" charset="0"/>
                <a:ea typeface="宋体" panose="02010600030101010101" pitchFamily="2" charset="-122"/>
              </a:rPr>
              <a:t>&lt;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乙</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丙</a:t>
            </a:r>
            <a:endParaRPr lang="zh-CN" altLang="en-US" sz="2400"/>
          </a:p>
        </p:txBody>
      </p:sp>
      <p:sp>
        <p:nvSpPr>
          <p:cNvPr id="5" name="文本框 4"/>
          <p:cNvSpPr txBox="1"/>
          <p:nvPr/>
        </p:nvSpPr>
        <p:spPr>
          <a:xfrm>
            <a:off x="3117850" y="2580640"/>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73125" y="1348105"/>
            <a:ext cx="1049464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单位：</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，简称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，符号是</a:t>
            </a:r>
            <a:r>
              <a:rPr lang="en-US" sz="240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ea typeface="黑体" panose="02010609060101010101" pitchFamily="49" charset="-122"/>
              </a:rPr>
              <a:t>(3)</a:t>
            </a:r>
            <a:r>
              <a:rPr lang="zh-CN" sz="2400">
                <a:ea typeface="黑体" panose="02010609060101010101" pitchFamily="49" charset="-122"/>
              </a:rPr>
              <a:t>力作用的相互性：</a:t>
            </a:r>
            <a:r>
              <a:rPr lang="zh-CN" sz="2400">
                <a:ea typeface="宋体" panose="02010600030101010101" pitchFamily="2" charset="-122"/>
              </a:rPr>
              <a:t>物体间力的作用是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，施力物体同时也是受力物体．如划船时向后划水，船受到水的反作用力而向前运动．</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力的作用效果</a:t>
            </a:r>
            <a:r>
              <a:rPr lang="en-US" sz="2400">
                <a:latin typeface="Times New Roman" panose="02020603050405020304" pitchFamily="18" charset="0"/>
                <a:ea typeface="黑体" panose="02010609060101010101" pitchFamily="49" charset="-122"/>
              </a:rPr>
              <a:t>(1)</a:t>
            </a:r>
            <a:r>
              <a:rPr lang="zh-CN" sz="2400">
                <a:ea typeface="宋体" panose="02010600030101010101" pitchFamily="2" charset="-122"/>
              </a:rPr>
              <a:t>力可以改变物体的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，使它发生形变．如将橡皮泥捏成各种形状．</a:t>
            </a:r>
            <a:r>
              <a:rPr lang="en-US" sz="2400">
                <a:latin typeface="Times New Roman" panose="02020603050405020304" pitchFamily="18" charset="0"/>
                <a:cs typeface="仿宋_GB2312" charset="0"/>
              </a:rPr>
              <a:t>(2017.4</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黑体" panose="02010609060101010101" pitchFamily="49" charset="-122"/>
              </a:rPr>
              <a:t>(2)</a:t>
            </a:r>
            <a:r>
              <a:rPr lang="zh-CN" sz="2400">
                <a:ea typeface="宋体" panose="02010600030101010101" pitchFamily="2" charset="-122"/>
              </a:rPr>
              <a:t>力可以改变物体的</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r>
              <a:rPr lang="en-US" sz="2400">
                <a:latin typeface="Times New Roman" panose="02020603050405020304" pitchFamily="18" charset="0"/>
                <a:cs typeface="仿宋_GB2312" charset="0"/>
              </a:rPr>
              <a:t>(2019.2</a:t>
            </a:r>
            <a:r>
              <a:rPr lang="zh-CN" sz="2400">
                <a:cs typeface="仿宋_GB2312" charset="0"/>
              </a:rPr>
              <a:t>第</a:t>
            </a:r>
            <a:r>
              <a:rPr lang="en-US" sz="2400">
                <a:latin typeface="Times New Roman" panose="02020603050405020304" pitchFamily="18" charset="0"/>
                <a:cs typeface="仿宋_GB2312" charset="0"/>
              </a:rPr>
              <a:t>3</a:t>
            </a:r>
            <a:r>
              <a:rPr lang="zh-CN" sz="2400">
                <a:cs typeface="仿宋_GB2312" charset="0"/>
              </a:rPr>
              <a:t>空</a:t>
            </a:r>
            <a:r>
              <a:rPr lang="en-US" sz="2400">
                <a:latin typeface="Times New Roman" panose="02020603050405020304" pitchFamily="18" charset="0"/>
                <a:cs typeface="仿宋_GB2312" charset="0"/>
              </a:rPr>
              <a:t>)</a:t>
            </a:r>
            <a:r>
              <a:rPr lang="zh-CN" sz="2400">
                <a:ea typeface="宋体" panose="02010600030101010101" pitchFamily="2" charset="-122"/>
              </a:rPr>
              <a:t>如：</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急刹车；</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急转弯．</a:t>
            </a:r>
            <a:endParaRPr lang="zh-CN" altLang="en-US" sz="2400"/>
          </a:p>
        </p:txBody>
      </p:sp>
      <p:sp>
        <p:nvSpPr>
          <p:cNvPr id="100" name="文本框 99"/>
          <p:cNvSpPr txBox="1"/>
          <p:nvPr/>
        </p:nvSpPr>
        <p:spPr>
          <a:xfrm>
            <a:off x="2406650" y="1456690"/>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牛顿</a:t>
            </a:r>
            <a:endParaRPr lang="zh-CN" altLang="en-US"/>
          </a:p>
        </p:txBody>
      </p:sp>
      <p:sp>
        <p:nvSpPr>
          <p:cNvPr id="2" name="文本框 1"/>
          <p:cNvSpPr txBox="1"/>
          <p:nvPr/>
        </p:nvSpPr>
        <p:spPr>
          <a:xfrm>
            <a:off x="4635500" y="1456690"/>
            <a:ext cx="5715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牛</a:t>
            </a:r>
            <a:endParaRPr lang="zh-CN" altLang="en-US"/>
          </a:p>
        </p:txBody>
      </p:sp>
      <p:sp>
        <p:nvSpPr>
          <p:cNvPr id="3" name="文本框 2"/>
          <p:cNvSpPr txBox="1"/>
          <p:nvPr/>
        </p:nvSpPr>
        <p:spPr>
          <a:xfrm>
            <a:off x="7129780" y="1456690"/>
            <a:ext cx="5232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a:p>
        </p:txBody>
      </p:sp>
      <p:sp>
        <p:nvSpPr>
          <p:cNvPr id="4" name="文本框 3"/>
          <p:cNvSpPr txBox="1"/>
          <p:nvPr/>
        </p:nvSpPr>
        <p:spPr>
          <a:xfrm>
            <a:off x="6194425" y="2011045"/>
            <a:ext cx="12147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相互的</a:t>
            </a:r>
            <a:endParaRPr lang="zh-CN" altLang="en-US"/>
          </a:p>
        </p:txBody>
      </p:sp>
      <p:sp>
        <p:nvSpPr>
          <p:cNvPr id="5" name="文本框 4"/>
          <p:cNvSpPr txBox="1"/>
          <p:nvPr/>
        </p:nvSpPr>
        <p:spPr>
          <a:xfrm>
            <a:off x="3902710" y="365125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形状</a:t>
            </a:r>
            <a:endParaRPr lang="zh-CN" altLang="en-US"/>
          </a:p>
        </p:txBody>
      </p:sp>
      <p:sp>
        <p:nvSpPr>
          <p:cNvPr id="7" name="文本框 6"/>
          <p:cNvSpPr txBox="1"/>
          <p:nvPr/>
        </p:nvSpPr>
        <p:spPr>
          <a:xfrm>
            <a:off x="3902710" y="4727575"/>
            <a:ext cx="14382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
        <p:nvSpPr>
          <p:cNvPr id="43" name="流程图: 终止 42">
            <a:hlinkClick r:id="rId1" action="ppaction://hlinksldjump"/>
          </p:cNvPr>
          <p:cNvSpPr/>
          <p:nvPr/>
        </p:nvSpPr>
        <p:spPr>
          <a:xfrm>
            <a:off x="9333230" y="51879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P spid="7" grpId="0"/>
      <p:bldP spid="7"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988695" y="1517650"/>
            <a:ext cx="10010140" cy="737235"/>
            <a:chOff x="87" y="2929"/>
            <a:chExt cx="15764"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5691" cy="1161"/>
              <a:chOff x="273" y="2929"/>
              <a:chExt cx="15691" cy="1161"/>
            </a:xfrm>
          </p:grpSpPr>
          <p:sp>
            <p:nvSpPr>
              <p:cNvPr id="22" name="文本框 4"/>
              <p:cNvSpPr txBox="1"/>
              <p:nvPr/>
            </p:nvSpPr>
            <p:spPr>
              <a:xfrm>
                <a:off x="3894" y="2929"/>
                <a:ext cx="12070"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力与运动综合</a:t>
                </a:r>
                <a:r>
                  <a:rPr sz="2400" dirty="0">
                    <a:latin typeface="Times New Roman" panose="02020603050405020304" pitchFamily="18" charset="0"/>
                    <a:cs typeface="Times New Roman" panose="02020603050405020304" pitchFamily="18" charset="0"/>
                  </a:rPr>
                  <a:t>(6年3考，选择题均以体育运动为背景)　</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916940" y="2526030"/>
            <a:ext cx="1001014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15.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10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以下校园活动的场景中，有关说法正确的是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引体向上</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人拉住单杠静止时，单杠对人的拉力与人的重力平衡</a:t>
            </a:r>
            <a:r>
              <a:rPr lang="en-US" sz="2400">
                <a:latin typeface="Times New Roman" panose="02020603050405020304" pitchFamily="18" charset="0"/>
                <a:ea typeface="宋体" panose="02010600030101010101" pitchFamily="2" charset="-122"/>
              </a:rPr>
              <a:t>B. 50 m</a:t>
            </a:r>
            <a:r>
              <a:rPr lang="zh-CN" sz="2400">
                <a:ea typeface="宋体" panose="02010600030101010101" pitchFamily="2" charset="-122"/>
              </a:rPr>
              <a:t>测试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人冲过终点时不能立即停下来，是由于受惯性作用</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排球比赛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将排球向上垫起后，球的动能不变，重力势能增加</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掷实心球</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若球在最高点时所受外力全部消失，球将竖直下落</a:t>
            </a:r>
            <a:endParaRPr lang="zh-CN" altLang="en-US" sz="2400"/>
          </a:p>
        </p:txBody>
      </p:sp>
      <p:sp>
        <p:nvSpPr>
          <p:cNvPr id="5" name="文本框 4"/>
          <p:cNvSpPr txBox="1"/>
          <p:nvPr/>
        </p:nvSpPr>
        <p:spPr>
          <a:xfrm>
            <a:off x="9933940" y="2707005"/>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94"/>
          <p:cNvPicPr>
            <a:picLocks noChangeAspect="1"/>
          </p:cNvPicPr>
          <p:nvPr/>
        </p:nvPicPr>
        <p:blipFill>
          <a:blip r:embed="rId1"/>
          <a:stretch>
            <a:fillRect/>
          </a:stretch>
        </p:blipFill>
        <p:spPr>
          <a:xfrm>
            <a:off x="8294370" y="2978785"/>
            <a:ext cx="2537460" cy="1933575"/>
          </a:xfrm>
          <a:prstGeom prst="rect">
            <a:avLst/>
          </a:prstGeom>
          <a:noFill/>
          <a:ln w="9525">
            <a:noFill/>
          </a:ln>
        </p:spPr>
      </p:pic>
      <p:sp>
        <p:nvSpPr>
          <p:cNvPr id="100" name="文本框 99"/>
          <p:cNvSpPr txBox="1"/>
          <p:nvPr/>
        </p:nvSpPr>
        <p:spPr>
          <a:xfrm>
            <a:off x="8778875" y="5127625"/>
            <a:ext cx="156845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16</a:t>
            </a:r>
            <a:r>
              <a:rPr lang="zh-CN" sz="1800">
                <a:cs typeface="楷体_GB2312" charset="0"/>
              </a:rPr>
              <a:t>题图</a:t>
            </a:r>
            <a:endParaRPr lang="zh-CN" altLang="en-US" sz="1800"/>
          </a:p>
        </p:txBody>
      </p:sp>
      <p:sp>
        <p:nvSpPr>
          <p:cNvPr id="3" name="文本框 2"/>
          <p:cNvSpPr txBox="1"/>
          <p:nvPr/>
        </p:nvSpPr>
        <p:spPr>
          <a:xfrm>
            <a:off x="682625" y="1339850"/>
            <a:ext cx="109232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16. </a:t>
            </a:r>
            <a:r>
              <a:rPr lang="en-US" sz="2400">
                <a:latin typeface="Times New Roman" panose="02020603050405020304" pitchFamily="18" charset="0"/>
                <a:cs typeface="楷体_GB2312" charset="0"/>
              </a:rPr>
              <a:t>(2018</a:t>
            </a:r>
            <a:r>
              <a:rPr lang="zh-CN" sz="2400">
                <a:cs typeface="楷体_GB2312" charset="0"/>
              </a:rPr>
              <a:t>河南</a:t>
            </a:r>
            <a:r>
              <a:rPr lang="en-US" sz="2400">
                <a:latin typeface="Times New Roman" panose="02020603050405020304" pitchFamily="18" charset="0"/>
                <a:cs typeface="楷体_GB2312" charset="0"/>
              </a:rPr>
              <a:t>12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第</a:t>
            </a:r>
            <a:r>
              <a:rPr lang="en-US" sz="2400">
                <a:latin typeface="Times New Roman" panose="02020603050405020304" pitchFamily="18" charset="0"/>
                <a:ea typeface="宋体" panose="02010600030101010101" pitchFamily="2" charset="-122"/>
              </a:rPr>
              <a:t>24</a:t>
            </a:r>
            <a:r>
              <a:rPr lang="zh-CN" sz="2400">
                <a:ea typeface="宋体" panose="02010600030101010101" pitchFamily="2" charset="-122"/>
              </a:rPr>
              <a:t>届冬奥会将于</a:t>
            </a:r>
            <a:r>
              <a:rPr lang="en-US" sz="2400">
                <a:latin typeface="Times New Roman" panose="02020603050405020304" pitchFamily="18" charset="0"/>
                <a:ea typeface="宋体" panose="02010600030101010101" pitchFamily="2" charset="-122"/>
              </a:rPr>
              <a:t>2022</a:t>
            </a:r>
            <a:r>
              <a:rPr lang="zh-CN" sz="2400">
                <a:ea typeface="宋体" panose="02010600030101010101" pitchFamily="2" charset="-122"/>
              </a:rPr>
              <a:t>年在北京－张家口举办．如图所示，当运动员穿着滑雪板在水平雪地上进行滑行训练时，下列说法中正确的是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以滑雪板为参照物，运动员是运动的</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穿滑雪板是为了减小对雪地的压力</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雪地对滑雪板的支持力和滑雪板对雪地的压力</a:t>
            </a:r>
            <a:endParaRPr lang="zh-CN" sz="2400">
              <a:ea typeface="宋体" panose="02010600030101010101" pitchFamily="2" charset="-122"/>
            </a:endParaRPr>
          </a:p>
          <a:p>
            <a:pPr>
              <a:lnSpc>
                <a:spcPct val="150000"/>
              </a:lnSpc>
            </a:pPr>
            <a:r>
              <a:rPr lang="zh-CN" sz="2400">
                <a:ea typeface="宋体" panose="02010600030101010101" pitchFamily="2" charset="-122"/>
              </a:rPr>
              <a:t>    是相互</a:t>
            </a:r>
            <a:r>
              <a:rPr lang="zh-CN" sz="2400">
                <a:latin typeface="Times New Roman" panose="02020603050405020304" pitchFamily="18" charset="0"/>
                <a:ea typeface="宋体" panose="02010600030101010101" pitchFamily="2" charset="-122"/>
              </a:rPr>
              <a:t>作用力</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滑雪板受到的重力和雪地对滑雪板的支持力是</a:t>
            </a:r>
            <a:endParaRPr lang="zh-CN" sz="2400">
              <a:ea typeface="宋体" panose="02010600030101010101" pitchFamily="2" charset="-122"/>
            </a:endParaRPr>
          </a:p>
          <a:p>
            <a:pPr>
              <a:lnSpc>
                <a:spcPct val="150000"/>
              </a:lnSpc>
            </a:pPr>
            <a:r>
              <a:rPr lang="zh-CN" sz="2400">
                <a:ea typeface="宋体" panose="02010600030101010101" pitchFamily="2" charset="-122"/>
              </a:rPr>
              <a:t>     一对平衡力</a:t>
            </a:r>
            <a:endParaRPr lang="zh-CN" altLang="en-US" sz="2400"/>
          </a:p>
        </p:txBody>
      </p:sp>
      <p:sp>
        <p:nvSpPr>
          <p:cNvPr id="5" name="文本框 4"/>
          <p:cNvSpPr txBox="1"/>
          <p:nvPr/>
        </p:nvSpPr>
        <p:spPr>
          <a:xfrm>
            <a:off x="10760710" y="2055495"/>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93"/>
          <p:cNvPicPr>
            <a:picLocks noChangeAspect="1"/>
          </p:cNvPicPr>
          <p:nvPr/>
        </p:nvPicPr>
        <p:blipFill>
          <a:blip r:embed="rId1"/>
          <a:stretch>
            <a:fillRect/>
          </a:stretch>
        </p:blipFill>
        <p:spPr>
          <a:xfrm>
            <a:off x="9162415" y="2033270"/>
            <a:ext cx="1674495" cy="2790825"/>
          </a:xfrm>
          <a:prstGeom prst="rect">
            <a:avLst/>
          </a:prstGeom>
          <a:noFill/>
          <a:ln w="9525">
            <a:noFill/>
          </a:ln>
        </p:spPr>
      </p:pic>
      <p:sp>
        <p:nvSpPr>
          <p:cNvPr id="100" name="文本框 99"/>
          <p:cNvSpPr txBox="1"/>
          <p:nvPr/>
        </p:nvSpPr>
        <p:spPr>
          <a:xfrm>
            <a:off x="9480550" y="5069205"/>
            <a:ext cx="135636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17</a:t>
            </a:r>
            <a:r>
              <a:rPr lang="zh-CN" sz="1800">
                <a:cs typeface="楷体_GB2312" charset="0"/>
              </a:rPr>
              <a:t>题图</a:t>
            </a:r>
            <a:endParaRPr lang="zh-CN" altLang="en-US" sz="1800"/>
          </a:p>
        </p:txBody>
      </p:sp>
      <p:sp>
        <p:nvSpPr>
          <p:cNvPr id="3" name="文本框 2"/>
          <p:cNvSpPr txBox="1"/>
          <p:nvPr/>
        </p:nvSpPr>
        <p:spPr>
          <a:xfrm>
            <a:off x="1092835" y="1840865"/>
            <a:ext cx="770445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17.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如图所示为小强打篮球时的情景，下列说法中正确的是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篮球表面凹凸不平的花纹是用来增大压力的</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相对于在空中飞行的篮球，篮球筐是静止的</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投入篮筐的篮球在空中下落时，势能主要转化</a:t>
            </a:r>
            <a:r>
              <a:rPr lang="zh-CN" sz="2400">
                <a:latin typeface="Times New Roman" panose="02020603050405020304" pitchFamily="18" charset="0"/>
                <a:ea typeface="宋体" panose="02010600030101010101" pitchFamily="2" charset="-122"/>
              </a:rPr>
              <a:t>为动能</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篮球抛出后仍能向上运动，是由于受到了惯性的作用</a:t>
            </a:r>
            <a:endParaRPr lang="zh-CN" altLang="en-US" sz="2400"/>
          </a:p>
        </p:txBody>
      </p:sp>
      <p:sp>
        <p:nvSpPr>
          <p:cNvPr id="5" name="文本框 4"/>
          <p:cNvSpPr txBox="1"/>
          <p:nvPr/>
        </p:nvSpPr>
        <p:spPr>
          <a:xfrm>
            <a:off x="4150995" y="2541905"/>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9805" y="1003935"/>
            <a:ext cx="1018286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18. </a:t>
            </a:r>
            <a:r>
              <a:rPr lang="en-US" sz="2400">
                <a:latin typeface="Times New Roman" panose="02020603050405020304" pitchFamily="18" charset="0"/>
                <a:cs typeface="楷体_GB2312" charset="0"/>
              </a:rPr>
              <a:t>(2018</a:t>
            </a:r>
            <a:r>
              <a:rPr lang="zh-CN" sz="2400">
                <a:cs typeface="楷体_GB2312" charset="0"/>
              </a:rPr>
              <a:t>备用卷</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cs typeface="楷体_GB2312" charset="0"/>
              </a:rPr>
              <a:t>双选</a:t>
            </a:r>
            <a:r>
              <a:rPr lang="en-US" sz="2400">
                <a:latin typeface="Times New Roman" panose="02020603050405020304" pitchFamily="18" charset="0"/>
                <a:cs typeface="楷体_GB2312" charset="0"/>
              </a:rPr>
              <a:t>)</a:t>
            </a:r>
            <a:r>
              <a:rPr lang="zh-CN" sz="2400">
                <a:ea typeface="宋体" panose="02010600030101010101" pitchFamily="2" charset="-122"/>
              </a:rPr>
              <a:t>如图所示，一水平传送带始终匀速运动，现把一物块无初速度地放在传送带左端，物块先加速运动，后与传送带一起匀速运动，下列说法正确的是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当物块加速运动时，受到的摩擦力方向与</a:t>
            </a:r>
            <a:endParaRPr lang="zh-CN" sz="2400">
              <a:ea typeface="宋体" panose="02010600030101010101" pitchFamily="2" charset="-122"/>
            </a:endParaRPr>
          </a:p>
          <a:p>
            <a:pPr>
              <a:lnSpc>
                <a:spcPct val="150000"/>
              </a:lnSpc>
            </a:pPr>
            <a:r>
              <a:rPr lang="zh-CN" sz="2400">
                <a:ea typeface="宋体" panose="02010600030101010101" pitchFamily="2" charset="-122"/>
              </a:rPr>
              <a:t>运动方向相同</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当物块匀速运动时，受到的摩擦力方向与</a:t>
            </a:r>
            <a:endParaRPr lang="zh-CN" sz="2400">
              <a:ea typeface="宋体" panose="02010600030101010101" pitchFamily="2" charset="-122"/>
            </a:endParaRPr>
          </a:p>
          <a:p>
            <a:pPr>
              <a:lnSpc>
                <a:spcPct val="150000"/>
              </a:lnSpc>
            </a:pPr>
            <a:r>
              <a:rPr lang="zh-CN" sz="2400">
                <a:ea typeface="宋体" panose="02010600030101010101" pitchFamily="2" charset="-122"/>
              </a:rPr>
              <a:t>运动方向相反</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运动过程中，物块受到的支持力大小等于其重力大小</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运动过程中，物块受到的支持力和物块对传送带的压力是一对平衡力</a:t>
            </a:r>
            <a:endParaRPr lang="zh-CN" altLang="en-US" sz="2400"/>
          </a:p>
        </p:txBody>
      </p:sp>
      <p:pic>
        <p:nvPicPr>
          <p:cNvPr id="3" name="图片 -2147482292"/>
          <p:cNvPicPr>
            <a:picLocks noChangeAspect="1"/>
          </p:cNvPicPr>
          <p:nvPr/>
        </p:nvPicPr>
        <p:blipFill>
          <a:blip r:embed="rId1"/>
          <a:stretch>
            <a:fillRect/>
          </a:stretch>
        </p:blipFill>
        <p:spPr>
          <a:xfrm>
            <a:off x="7656830" y="2900045"/>
            <a:ext cx="3211830" cy="1285240"/>
          </a:xfrm>
          <a:prstGeom prst="rect">
            <a:avLst/>
          </a:prstGeom>
          <a:noFill/>
          <a:ln w="9525">
            <a:noFill/>
          </a:ln>
        </p:spPr>
      </p:pic>
      <p:sp>
        <p:nvSpPr>
          <p:cNvPr id="100" name="文本框 99"/>
          <p:cNvSpPr txBox="1"/>
          <p:nvPr/>
        </p:nvSpPr>
        <p:spPr>
          <a:xfrm>
            <a:off x="8488045" y="4451350"/>
            <a:ext cx="147066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18</a:t>
            </a:r>
            <a:r>
              <a:rPr lang="zh-CN" sz="1800">
                <a:cs typeface="楷体_GB2312" charset="0"/>
              </a:rPr>
              <a:t>题图</a:t>
            </a:r>
            <a:endParaRPr lang="zh-CN" altLang="en-US" sz="1800"/>
          </a:p>
        </p:txBody>
      </p:sp>
      <p:sp>
        <p:nvSpPr>
          <p:cNvPr id="5" name="文本框 4"/>
          <p:cNvSpPr txBox="1"/>
          <p:nvPr/>
        </p:nvSpPr>
        <p:spPr>
          <a:xfrm>
            <a:off x="5154930" y="2258695"/>
            <a:ext cx="6604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AC</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939800" y="685165"/>
            <a:ext cx="6515100" cy="737235"/>
            <a:chOff x="87" y="2929"/>
            <a:chExt cx="10260"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0187" cy="1161"/>
              <a:chOff x="273" y="2929"/>
              <a:chExt cx="10187" cy="1161"/>
            </a:xfrm>
          </p:grpSpPr>
          <p:sp>
            <p:nvSpPr>
              <p:cNvPr id="22" name="文本框 4"/>
              <p:cNvSpPr txBox="1"/>
              <p:nvPr/>
            </p:nvSpPr>
            <p:spPr>
              <a:xfrm>
                <a:off x="3894" y="2929"/>
                <a:ext cx="6566"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画力的示意图</a:t>
                </a:r>
                <a:r>
                  <a:rPr sz="2400" dirty="0">
                    <a:latin typeface="Times New Roman" panose="02020603050405020304" pitchFamily="18" charset="0"/>
                    <a:cs typeface="Times New Roman" panose="02020603050405020304" pitchFamily="18" charset="0"/>
                  </a:rPr>
                  <a:t>(近4年必考</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852170" y="1697355"/>
            <a:ext cx="5080000" cy="460375"/>
          </a:xfrm>
          <a:prstGeom prst="rect">
            <a:avLst/>
          </a:prstGeom>
          <a:noFill/>
          <a:ln w="9525">
            <a:noFill/>
          </a:ln>
        </p:spPr>
        <p:txBody>
          <a:bodyPr>
            <a:spAutoFit/>
          </a:bodyPr>
          <a:p>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画指定力的示意图</a:t>
            </a:r>
            <a:r>
              <a:rPr lang="en-US" sz="2400">
                <a:latin typeface="Times New Roman" panose="02020603050405020304" pitchFamily="18" charset="0"/>
                <a:cs typeface="仿宋_GB2312" charset="0"/>
              </a:rPr>
              <a:t>(2016.16)</a:t>
            </a:r>
            <a:endParaRPr lang="zh-CN" altLang="en-US" sz="2400"/>
          </a:p>
        </p:txBody>
      </p:sp>
      <p:grpSp>
        <p:nvGrpSpPr>
          <p:cNvPr id="33" name="组合 32"/>
          <p:cNvGrpSpPr/>
          <p:nvPr/>
        </p:nvGrpSpPr>
        <p:grpSpPr>
          <a:xfrm>
            <a:off x="923925" y="2383155"/>
            <a:ext cx="1838960" cy="474345"/>
            <a:chOff x="1318" y="2359"/>
            <a:chExt cx="2896" cy="747"/>
          </a:xfrm>
        </p:grpSpPr>
        <p:pic>
          <p:nvPicPr>
            <p:cNvPr id="34" name="图片 33" descr="三级标"/>
            <p:cNvPicPr>
              <a:picLocks noChangeAspect="1"/>
            </p:cNvPicPr>
            <p:nvPr/>
          </p:nvPicPr>
          <p:blipFill>
            <a:blip r:embed="rId2"/>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作图步骤</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852170" y="2857500"/>
            <a:ext cx="10986770" cy="341503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明确受力物体和所要画的力；</a:t>
            </a:r>
            <a:r>
              <a:rPr lang="en-US" sz="2400">
                <a:solidFill>
                  <a:srgbClr val="1D41D5"/>
                </a:solidFill>
                <a:latin typeface="Times New Roman" panose="02020603050405020304" pitchFamily="18" charset="0"/>
                <a:ea typeface="宋体" panose="02010600030101010101" pitchFamily="2" charset="-122"/>
              </a:rPr>
              <a:t>(2)</a:t>
            </a:r>
            <a:r>
              <a:rPr lang="zh-CN" sz="2400">
                <a:solidFill>
                  <a:srgbClr val="1D41D5"/>
                </a:solidFill>
                <a:ea typeface="宋体" panose="02010600030101010101" pitchFamily="2" charset="-122"/>
              </a:rPr>
              <a:t>确定力</a:t>
            </a:r>
            <a:r>
              <a:rPr lang="zh-CN" sz="2400">
                <a:solidFill>
                  <a:srgbClr val="1D41D5"/>
                </a:solidFill>
                <a:latin typeface="Times New Roman" panose="02020603050405020304" pitchFamily="18" charset="0"/>
                <a:ea typeface="宋体" panose="02010600030101010101" pitchFamily="2" charset="-122"/>
              </a:rPr>
              <a:t>的作用点：一般在规则物体的几何中心上</a:t>
            </a:r>
            <a:r>
              <a:rPr lang="en-US" sz="2400">
                <a:solidFill>
                  <a:srgbClr val="1D41D5"/>
                </a:solidFill>
                <a:latin typeface="Times New Roman" panose="02020603050405020304" pitchFamily="18" charset="0"/>
                <a:cs typeface="Times New Roman" panose="02020603050405020304" pitchFamily="18" charset="0"/>
              </a:rPr>
              <a:t>(</a:t>
            </a:r>
            <a:r>
              <a:rPr lang="zh-CN" sz="2400">
                <a:solidFill>
                  <a:srgbClr val="1D41D5"/>
                </a:solidFill>
                <a:latin typeface="Times New Roman" panose="02020603050405020304" pitchFamily="18" charset="0"/>
                <a:ea typeface="宋体" panose="02010600030101010101" pitchFamily="2" charset="-122"/>
              </a:rPr>
              <a:t>或压力作用点画在受力物体的接触面上，推力和拉力的作用点画在受力的实际位置</a:t>
            </a:r>
            <a:r>
              <a:rPr lang="en-US" sz="2400">
                <a:solidFill>
                  <a:srgbClr val="1D41D5"/>
                </a:solidFill>
                <a:latin typeface="Times New Roman" panose="02020603050405020304" pitchFamily="18" charset="0"/>
              </a:rPr>
              <a:t>)</a:t>
            </a:r>
            <a:r>
              <a:rPr lang="zh-CN" sz="2400">
                <a:solidFill>
                  <a:srgbClr val="1D41D5"/>
                </a:solidFill>
                <a:latin typeface="Times New Roman" panose="02020603050405020304" pitchFamily="18" charset="0"/>
                <a:ea typeface="宋体" panose="02010600030101010101" pitchFamily="2" charset="-122"/>
              </a:rPr>
              <a:t>；</a:t>
            </a:r>
            <a:r>
              <a:rPr lang="en-US" sz="2400">
                <a:solidFill>
                  <a:srgbClr val="1D41D5"/>
                </a:solidFill>
                <a:latin typeface="Times New Roman" panose="02020603050405020304" pitchFamily="18" charset="0"/>
                <a:cs typeface="Times New Roman" panose="02020603050405020304" pitchFamily="18" charset="0"/>
              </a:rPr>
              <a:t>(</a:t>
            </a:r>
            <a:r>
              <a:rPr lang="en-US" sz="2400">
                <a:solidFill>
                  <a:srgbClr val="1D41D5"/>
                </a:solidFill>
                <a:latin typeface="Times New Roman" panose="02020603050405020304" pitchFamily="18" charset="0"/>
                <a:ea typeface="宋体" panose="02010600030101010101" pitchFamily="2" charset="-122"/>
              </a:rPr>
              <a:t>3)</a:t>
            </a:r>
            <a:r>
              <a:rPr lang="zh-CN" sz="2400">
                <a:solidFill>
                  <a:srgbClr val="1D41D5"/>
                </a:solidFill>
                <a:ea typeface="宋体" panose="02010600030101010101" pitchFamily="2" charset="-122"/>
              </a:rPr>
              <a:t>确定力的方向：重力的方向竖直向下，压力、支持力的方向与接触面垂直，摩擦力的方向与物体相对运动方向</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或相对运动趋势方向</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相反；</a:t>
            </a:r>
            <a:r>
              <a:rPr lang="en-US" sz="2400">
                <a:solidFill>
                  <a:srgbClr val="1D41D5"/>
                </a:solidFill>
                <a:latin typeface="Times New Roman" panose="02020603050405020304" pitchFamily="18" charset="0"/>
                <a:ea typeface="宋体" panose="02010600030101010101" pitchFamily="2" charset="-122"/>
              </a:rPr>
              <a:t>(4)</a:t>
            </a:r>
            <a:r>
              <a:rPr lang="zh-CN" sz="2400">
                <a:solidFill>
                  <a:srgbClr val="1D41D5"/>
                </a:solidFill>
                <a:ea typeface="宋体" panose="02010600030101010101" pitchFamily="2" charset="-122"/>
              </a:rPr>
              <a:t>画图：过力的作用点沿力的方向画力并标出力的方向和符号．</a:t>
            </a:r>
            <a:endParaRPr lang="zh-CN" altLang="en-US" sz="2400">
              <a:solidFill>
                <a:srgbClr val="1D41D5"/>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89"/>
          <p:cNvPicPr>
            <a:picLocks noChangeAspect="1"/>
          </p:cNvPicPr>
          <p:nvPr/>
        </p:nvPicPr>
        <p:blipFill>
          <a:blip r:embed="rId1"/>
          <a:stretch>
            <a:fillRect/>
          </a:stretch>
        </p:blipFill>
        <p:spPr>
          <a:xfrm>
            <a:off x="4479925" y="3055620"/>
            <a:ext cx="2583815" cy="1711325"/>
          </a:xfrm>
          <a:prstGeom prst="rect">
            <a:avLst/>
          </a:prstGeom>
          <a:noFill/>
          <a:ln w="9525">
            <a:noFill/>
          </a:ln>
        </p:spPr>
      </p:pic>
      <p:sp>
        <p:nvSpPr>
          <p:cNvPr id="100" name="文本框 99"/>
          <p:cNvSpPr txBox="1"/>
          <p:nvPr/>
        </p:nvSpPr>
        <p:spPr>
          <a:xfrm>
            <a:off x="5142865" y="5546725"/>
            <a:ext cx="12579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19</a:t>
            </a:r>
            <a:r>
              <a:rPr lang="zh-CN" sz="1800">
                <a:cs typeface="楷体_GB2312" charset="0"/>
              </a:rPr>
              <a:t>题图</a:t>
            </a:r>
            <a:endParaRPr lang="zh-CN" altLang="en-US" sz="1800"/>
          </a:p>
        </p:txBody>
      </p:sp>
      <p:sp>
        <p:nvSpPr>
          <p:cNvPr id="3" name="文本框 2"/>
          <p:cNvSpPr txBox="1"/>
          <p:nvPr/>
        </p:nvSpPr>
        <p:spPr>
          <a:xfrm>
            <a:off x="930275" y="1240790"/>
            <a:ext cx="1050925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19. </a:t>
            </a:r>
            <a:r>
              <a:rPr lang="en-US" sz="2400">
                <a:latin typeface="Times New Roman" panose="02020603050405020304" pitchFamily="18" charset="0"/>
                <a:cs typeface="楷体_GB2312" charset="0"/>
              </a:rPr>
              <a:t>(2016</a:t>
            </a:r>
            <a:r>
              <a:rPr lang="zh-CN" sz="2400">
                <a:cs typeface="楷体_GB2312" charset="0"/>
              </a:rPr>
              <a:t>河南</a:t>
            </a:r>
            <a:r>
              <a:rPr lang="en-US" sz="2400">
                <a:latin typeface="Times New Roman" panose="02020603050405020304" pitchFamily="18" charset="0"/>
                <a:cs typeface="楷体_GB2312" charset="0"/>
              </a:rPr>
              <a:t>16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如图所示，在游泳池的底部和侧壁，铺满了面积相等的小瓷砖，请画出水对</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两瓷砖压力</a:t>
            </a:r>
            <a:r>
              <a:rPr lang="zh-CN" sz="2400">
                <a:latin typeface="Times New Roman" panose="02020603050405020304" pitchFamily="18" charset="0"/>
                <a:ea typeface="宋体" panose="02010600030101010101" pitchFamily="2" charset="-122"/>
              </a:rPr>
              <a:t>的示意图．</a:t>
            </a:r>
            <a:endParaRPr lang="zh-CN" altLang="en-US" sz="2400"/>
          </a:p>
        </p:txBody>
      </p:sp>
      <p:cxnSp>
        <p:nvCxnSpPr>
          <p:cNvPr id="15" name="直接连接符 14"/>
          <p:cNvCxnSpPr/>
          <p:nvPr/>
        </p:nvCxnSpPr>
        <p:spPr>
          <a:xfrm>
            <a:off x="5154295" y="4339590"/>
            <a:ext cx="17145" cy="93472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5" name="TextBox 8"/>
          <p:cNvSpPr txBox="1"/>
          <p:nvPr/>
        </p:nvSpPr>
        <p:spPr>
          <a:xfrm>
            <a:off x="5161731" y="4376663"/>
            <a:ext cx="126000" cy="368300"/>
          </a:xfrm>
          <a:prstGeom prst="rect">
            <a:avLst/>
          </a:prstGeom>
          <a:noFill/>
          <a:ln w="28575">
            <a:solidFill>
              <a:srgbClr val="FF0000"/>
            </a:solidFill>
          </a:ln>
        </p:spPr>
        <p:txBody>
          <a:bodyPr wrap="square" rtlCol="0">
            <a:spAutoFit/>
          </a:bodyPr>
          <a:p>
            <a:endParaRPr lang="zh-CN" altLang="en-US" dirty="0"/>
          </a:p>
        </p:txBody>
      </p:sp>
      <p:cxnSp>
        <p:nvCxnSpPr>
          <p:cNvPr id="4" name="直接连接符 3"/>
          <p:cNvCxnSpPr/>
          <p:nvPr/>
        </p:nvCxnSpPr>
        <p:spPr>
          <a:xfrm>
            <a:off x="6732270" y="3832225"/>
            <a:ext cx="948055" cy="2857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TextBox 8"/>
          <p:cNvSpPr txBox="1"/>
          <p:nvPr/>
        </p:nvSpPr>
        <p:spPr>
          <a:xfrm>
            <a:off x="6732086" y="3851518"/>
            <a:ext cx="126000" cy="368300"/>
          </a:xfrm>
          <a:prstGeom prst="rect">
            <a:avLst/>
          </a:prstGeom>
          <a:noFill/>
          <a:ln w="28575">
            <a:solidFill>
              <a:srgbClr val="FF0000"/>
            </a:solidFill>
          </a:ln>
        </p:spPr>
        <p:txBody>
          <a:bodyPr wrap="square" rtlCol="0">
            <a:spAutoFit/>
          </a:bodyPr>
          <a:p>
            <a:endParaRPr lang="zh-CN" altLang="en-US" dirty="0"/>
          </a:p>
        </p:txBody>
      </p:sp>
      <p:sp>
        <p:nvSpPr>
          <p:cNvPr id="16" name="TextBox 7"/>
          <p:cNvSpPr txBox="1"/>
          <p:nvPr/>
        </p:nvSpPr>
        <p:spPr>
          <a:xfrm>
            <a:off x="7327265" y="404177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en-US" altLang="zh-CN" sz="2400" i="1" baseline="-25000" dirty="0" smtClean="0">
                <a:solidFill>
                  <a:srgbClr val="FF0000"/>
                </a:solidFill>
                <a:latin typeface="Times New Roman" panose="02020603050405020304" pitchFamily="18" charset="0"/>
                <a:cs typeface="Times New Roman" panose="02020603050405020304" pitchFamily="18" charset="0"/>
              </a:rPr>
              <a:t>A</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6" name="TextBox 7"/>
          <p:cNvSpPr txBox="1"/>
          <p:nvPr/>
        </p:nvSpPr>
        <p:spPr>
          <a:xfrm>
            <a:off x="5350510" y="492633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en-US" altLang="zh-CN" sz="2400" i="1" baseline="-25000" dirty="0" smtClean="0">
                <a:solidFill>
                  <a:srgbClr val="FF0000"/>
                </a:solidFill>
                <a:latin typeface="Times New Roman" panose="02020603050405020304" pitchFamily="18" charset="0"/>
                <a:cs typeface="Times New Roman" panose="02020603050405020304" pitchFamily="18" charset="0"/>
              </a:rPr>
              <a:t>B</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linds(horizontal)">
                                      <p:cBhvr>
                                        <p:cTn id="21" dur="500"/>
                                        <p:tgtEl>
                                          <p:spTgt spid="2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5" grpId="0" bldLvl="0" animBg="1"/>
      <p:bldP spid="16"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4405" y="98615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2" name="图片 -2147482287"/>
          <p:cNvPicPr>
            <a:picLocks noChangeAspect="1"/>
          </p:cNvPicPr>
          <p:nvPr/>
        </p:nvPicPr>
        <p:blipFill>
          <a:blip r:embed="rId2"/>
          <a:stretch>
            <a:fillRect/>
          </a:stretch>
        </p:blipFill>
        <p:spPr>
          <a:xfrm>
            <a:off x="4956810" y="3009900"/>
            <a:ext cx="2359025" cy="2524760"/>
          </a:xfrm>
          <a:prstGeom prst="rect">
            <a:avLst/>
          </a:prstGeom>
          <a:noFill/>
          <a:ln w="9525">
            <a:noFill/>
          </a:ln>
        </p:spPr>
      </p:pic>
      <p:sp>
        <p:nvSpPr>
          <p:cNvPr id="100" name="文本框 99"/>
          <p:cNvSpPr txBox="1"/>
          <p:nvPr/>
        </p:nvSpPr>
        <p:spPr>
          <a:xfrm>
            <a:off x="5526405" y="5803265"/>
            <a:ext cx="135699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20</a:t>
            </a:r>
            <a:r>
              <a:rPr lang="zh-CN" sz="1800">
                <a:cs typeface="楷体_GB2312" charset="0"/>
              </a:rPr>
              <a:t>题图</a:t>
            </a:r>
            <a:endParaRPr lang="zh-CN" altLang="en-US" sz="1800"/>
          </a:p>
        </p:txBody>
      </p:sp>
      <p:sp>
        <p:nvSpPr>
          <p:cNvPr id="3" name="文本框 2"/>
          <p:cNvSpPr txBox="1"/>
          <p:nvPr/>
        </p:nvSpPr>
        <p:spPr>
          <a:xfrm>
            <a:off x="865505" y="1471930"/>
            <a:ext cx="1078992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20. </a:t>
            </a:r>
            <a:r>
              <a:rPr lang="zh-CN" sz="2400">
                <a:ea typeface="宋体" panose="02010600030101010101" pitchFamily="2" charset="-122"/>
              </a:rPr>
              <a:t>如图甲所示，跳伞运动员进行跳伞训练时，在空中打开降落伞后一段时间内随降落伞竖直减速下降．请在图乙画出此过程中运动员受</a:t>
            </a:r>
            <a:r>
              <a:rPr lang="zh-CN" sz="2400">
                <a:latin typeface="Times New Roman" panose="02020603050405020304" pitchFamily="18" charset="0"/>
                <a:ea typeface="宋体" panose="02010600030101010101" pitchFamily="2" charset="-122"/>
              </a:rPr>
              <a:t>到的拉力和重力的示意图．</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点表示运动员</a:t>
            </a:r>
            <a:r>
              <a:rPr lang="en-US" sz="2400">
                <a:latin typeface="Times New Roman" panose="02020603050405020304" pitchFamily="18" charset="0"/>
                <a:ea typeface="宋体" panose="02010600030101010101" pitchFamily="2" charset="-122"/>
              </a:rPr>
              <a:t>)</a:t>
            </a:r>
            <a:endParaRPr lang="zh-CN" altLang="en-US" sz="2400"/>
          </a:p>
        </p:txBody>
      </p:sp>
      <p:cxnSp>
        <p:nvCxnSpPr>
          <p:cNvPr id="15" name="直接连接符 14"/>
          <p:cNvCxnSpPr/>
          <p:nvPr/>
        </p:nvCxnSpPr>
        <p:spPr>
          <a:xfrm>
            <a:off x="6974205" y="4291330"/>
            <a:ext cx="17145" cy="93472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933565" y="3131185"/>
            <a:ext cx="36830" cy="1199515"/>
          </a:xfrm>
          <a:prstGeom prst="line">
            <a:avLst/>
          </a:prstGeom>
          <a:ln w="38100">
            <a:solidFill>
              <a:srgbClr val="FF000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79945" y="483108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9" name="TextBox 7"/>
          <p:cNvSpPr txBox="1"/>
          <p:nvPr/>
        </p:nvSpPr>
        <p:spPr>
          <a:xfrm>
            <a:off x="7092315" y="300990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86"/>
          <p:cNvPicPr>
            <a:picLocks noChangeAspect="1"/>
          </p:cNvPicPr>
          <p:nvPr/>
        </p:nvPicPr>
        <p:blipFill>
          <a:blip r:embed="rId1"/>
          <a:stretch>
            <a:fillRect/>
          </a:stretch>
        </p:blipFill>
        <p:spPr>
          <a:xfrm>
            <a:off x="4201795" y="3331210"/>
            <a:ext cx="3201670" cy="1529715"/>
          </a:xfrm>
          <a:prstGeom prst="rect">
            <a:avLst/>
          </a:prstGeom>
          <a:noFill/>
          <a:ln w="9525">
            <a:noFill/>
          </a:ln>
        </p:spPr>
      </p:pic>
      <p:sp>
        <p:nvSpPr>
          <p:cNvPr id="3" name="文本框 2"/>
          <p:cNvSpPr txBox="1"/>
          <p:nvPr/>
        </p:nvSpPr>
        <p:spPr>
          <a:xfrm>
            <a:off x="5453380" y="5134610"/>
            <a:ext cx="119126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21</a:t>
            </a:r>
            <a:r>
              <a:rPr lang="zh-CN" sz="1800">
                <a:cs typeface="楷体_GB2312" charset="0"/>
              </a:rPr>
              <a:t>题图</a:t>
            </a:r>
            <a:endParaRPr lang="zh-CN" altLang="en-US" sz="1800"/>
          </a:p>
        </p:txBody>
      </p:sp>
      <p:sp>
        <p:nvSpPr>
          <p:cNvPr id="100" name="文本框 99"/>
          <p:cNvSpPr txBox="1"/>
          <p:nvPr/>
        </p:nvSpPr>
        <p:spPr>
          <a:xfrm>
            <a:off x="938530" y="1510665"/>
            <a:ext cx="1031430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21. </a:t>
            </a:r>
            <a:r>
              <a:rPr lang="zh-CN" sz="2400">
                <a:ea typeface="宋体" panose="02010600030101010101" pitchFamily="2" charset="-122"/>
              </a:rPr>
              <a:t>如图所示，一个木块从斜面底部以一定速度沿斜面向上运动，最终静止在斜面上，请在图中作出木块静止时受到的支持力和摩擦力的示意图．</a:t>
            </a:r>
            <a:endParaRPr lang="zh-CN" altLang="en-US" sz="2400"/>
          </a:p>
        </p:txBody>
      </p:sp>
      <p:cxnSp>
        <p:nvCxnSpPr>
          <p:cNvPr id="7" name="直接连接符 6"/>
          <p:cNvCxnSpPr/>
          <p:nvPr/>
        </p:nvCxnSpPr>
        <p:spPr>
          <a:xfrm>
            <a:off x="5332095" y="2892425"/>
            <a:ext cx="370205" cy="922655"/>
          </a:xfrm>
          <a:prstGeom prst="line">
            <a:avLst/>
          </a:prstGeom>
          <a:ln w="38100">
            <a:solidFill>
              <a:srgbClr val="FF000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700395" y="3540125"/>
            <a:ext cx="567690" cy="267970"/>
          </a:xfrm>
          <a:prstGeom prst="line">
            <a:avLst/>
          </a:prstGeom>
          <a:ln w="38100">
            <a:solidFill>
              <a:srgbClr val="FF000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5537200" y="264033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5" name="TextBox 7"/>
          <p:cNvSpPr txBox="1"/>
          <p:nvPr/>
        </p:nvSpPr>
        <p:spPr>
          <a:xfrm>
            <a:off x="6336030" y="323786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2800" y="836295"/>
            <a:ext cx="5080000" cy="460375"/>
          </a:xfrm>
          <a:prstGeom prst="rect">
            <a:avLst/>
          </a:prstGeom>
          <a:noFill/>
          <a:ln w="9525">
            <a:noFill/>
          </a:ln>
        </p:spPr>
        <p:txBody>
          <a:bodyPr>
            <a:spAutoFit/>
          </a:bodyPr>
          <a:p>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受力分析作图</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cs typeface="仿宋_GB2312" charset="0"/>
              </a:rPr>
              <a:t>考</a:t>
            </a:r>
            <a:r>
              <a:rPr lang="en-US" sz="2400">
                <a:latin typeface="Times New Roman" panose="02020603050405020304" pitchFamily="18" charset="0"/>
                <a:cs typeface="仿宋_GB2312" charset="0"/>
              </a:rPr>
              <a:t>)</a:t>
            </a:r>
            <a:endParaRPr lang="zh-CN" altLang="en-US" sz="2400"/>
          </a:p>
        </p:txBody>
      </p:sp>
      <p:grpSp>
        <p:nvGrpSpPr>
          <p:cNvPr id="2" name="组合 1"/>
          <p:cNvGrpSpPr/>
          <p:nvPr/>
        </p:nvGrpSpPr>
        <p:grpSpPr>
          <a:xfrm>
            <a:off x="814070" y="139319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26" name="文本框 2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作图步骤</a:t>
              </a:r>
              <a:endParaRPr lang="zh-CN" altLang="en-US" sz="2400" b="1">
                <a:latin typeface="黑体" panose="02010609060101010101" pitchFamily="49" charset="-122"/>
                <a:ea typeface="黑体" panose="02010609060101010101" pitchFamily="49" charset="-122"/>
              </a:endParaRPr>
            </a:p>
          </p:txBody>
        </p:sp>
      </p:grpSp>
      <p:sp>
        <p:nvSpPr>
          <p:cNvPr id="4" name="文本框 3"/>
          <p:cNvSpPr txBox="1"/>
          <p:nvPr/>
        </p:nvSpPr>
        <p:spPr>
          <a:xfrm>
            <a:off x="697865" y="1765935"/>
            <a:ext cx="10953750" cy="4523105"/>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确定受力物体；</a:t>
            </a:r>
            <a:r>
              <a:rPr lang="en-US" sz="2400">
                <a:solidFill>
                  <a:srgbClr val="1D41D5"/>
                </a:solidFill>
                <a:latin typeface="Times New Roman" panose="02020603050405020304" pitchFamily="18" charset="0"/>
                <a:ea typeface="宋体" panose="02010600030101010101" pitchFamily="2" charset="-122"/>
              </a:rPr>
              <a:t>(2)</a:t>
            </a:r>
            <a:r>
              <a:rPr lang="zh-CN" sz="2400">
                <a:solidFill>
                  <a:srgbClr val="1D41D5"/>
                </a:solidFill>
                <a:ea typeface="宋体" panose="02010600030101010101" pitchFamily="2" charset="-122"/>
              </a:rPr>
              <a:t>受力分析：先重力，后弹力，最后根据物体的运动状态找到摩擦力；</a:t>
            </a:r>
            <a:r>
              <a:rPr lang="en-US" sz="2400">
                <a:solidFill>
                  <a:srgbClr val="1D41D5"/>
                </a:solidFill>
                <a:latin typeface="Times New Roman" panose="02020603050405020304" pitchFamily="18" charset="0"/>
                <a:ea typeface="宋体" panose="02010600030101010101" pitchFamily="2" charset="-122"/>
              </a:rPr>
              <a:t>(3)</a:t>
            </a:r>
            <a:r>
              <a:rPr lang="zh-CN" sz="2400">
                <a:solidFill>
                  <a:srgbClr val="1D41D5"/>
                </a:solidFill>
                <a:ea typeface="宋体" panose="02010600030101010101" pitchFamily="2" charset="-122"/>
              </a:rPr>
              <a:t>看状态：物体处于平衡状态</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静止或匀速直线运动</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时，物体在各个方向上受力平衡；物体处于非平衡状态时，需注意各个力的大小关系；</a:t>
            </a:r>
            <a:r>
              <a:rPr lang="en-US" sz="2400">
                <a:solidFill>
                  <a:srgbClr val="1D41D5"/>
                </a:solidFill>
                <a:latin typeface="Times New Roman" panose="02020603050405020304" pitchFamily="18" charset="0"/>
                <a:ea typeface="宋体" panose="02010600030101010101" pitchFamily="2" charset="-122"/>
              </a:rPr>
              <a:t>(4)</a:t>
            </a:r>
            <a:r>
              <a:rPr lang="zh-CN" sz="2400">
                <a:solidFill>
                  <a:srgbClr val="1D41D5"/>
                </a:solidFill>
                <a:ea typeface="宋体" panose="02010600030101010101" pitchFamily="2" charset="-122"/>
              </a:rPr>
              <a:t>画线</a:t>
            </a:r>
            <a:r>
              <a:rPr lang="zh-CN" sz="2400">
                <a:solidFill>
                  <a:srgbClr val="1D41D5"/>
                </a:solidFill>
                <a:latin typeface="Times New Roman" panose="02020603050405020304" pitchFamily="18" charset="0"/>
                <a:ea typeface="宋体" panose="02010600030101010101" pitchFamily="2" charset="-122"/>
              </a:rPr>
              <a:t>：沿力的方向画线段，支持力和压力垂直于接触面，重力的方向竖直向下；线段的长短表示力的大小；</a:t>
            </a:r>
            <a:r>
              <a:rPr lang="en-US" sz="2400">
                <a:solidFill>
                  <a:srgbClr val="1D41D5"/>
                </a:solidFill>
                <a:latin typeface="Times New Roman" panose="02020603050405020304" pitchFamily="18" charset="0"/>
                <a:cs typeface="Times New Roman" panose="02020603050405020304" pitchFamily="18" charset="0"/>
              </a:rPr>
              <a:t>(</a:t>
            </a:r>
            <a:r>
              <a:rPr lang="en-US" sz="2400">
                <a:solidFill>
                  <a:srgbClr val="1D41D5"/>
                </a:solidFill>
                <a:latin typeface="Times New Roman" panose="02020603050405020304" pitchFamily="18" charset="0"/>
                <a:ea typeface="宋体" panose="02010600030101010101" pitchFamily="2" charset="-122"/>
              </a:rPr>
              <a:t>5)</a:t>
            </a:r>
            <a:r>
              <a:rPr lang="zh-CN" sz="2400">
                <a:solidFill>
                  <a:srgbClr val="1D41D5"/>
                </a:solidFill>
                <a:ea typeface="宋体" panose="02010600030101010101" pitchFamily="2" charset="-122"/>
              </a:rPr>
              <a:t>标示：末端画箭头、标字母；箭头表示力的方向，字母表示力的性质</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重力用</a:t>
            </a:r>
            <a:r>
              <a:rPr lang="en-US" sz="2400" i="1">
                <a:solidFill>
                  <a:srgbClr val="1D41D5"/>
                </a:solidFill>
                <a:latin typeface="Times New Roman" panose="02020603050405020304" pitchFamily="18" charset="0"/>
                <a:ea typeface="宋体" panose="02010600030101010101" pitchFamily="2" charset="-122"/>
              </a:rPr>
              <a:t>G</a:t>
            </a:r>
            <a:r>
              <a:rPr lang="zh-CN" sz="2400">
                <a:solidFill>
                  <a:srgbClr val="1D41D5"/>
                </a:solidFill>
                <a:ea typeface="宋体" panose="02010600030101010101" pitchFamily="2" charset="-122"/>
              </a:rPr>
              <a:t>、摩擦力用</a:t>
            </a:r>
            <a:r>
              <a:rPr lang="en-US" sz="2400" i="1">
                <a:solidFill>
                  <a:srgbClr val="1D41D5"/>
                </a:solidFill>
                <a:latin typeface="Times New Roman" panose="02020603050405020304" pitchFamily="18" charset="0"/>
                <a:ea typeface="宋体" panose="02010600030101010101" pitchFamily="2" charset="-122"/>
              </a:rPr>
              <a:t>f</a:t>
            </a:r>
            <a:r>
              <a:rPr lang="zh-CN" sz="2400">
                <a:solidFill>
                  <a:srgbClr val="1D41D5"/>
                </a:solidFill>
                <a:ea typeface="宋体" panose="02010600030101010101" pitchFamily="2" charset="-122"/>
              </a:rPr>
              <a:t>，其他力一般用</a:t>
            </a:r>
            <a:r>
              <a:rPr lang="en-US" sz="2400" i="1">
                <a:solidFill>
                  <a:srgbClr val="1D41D5"/>
                </a:solidFill>
                <a:latin typeface="Times New Roman" panose="02020603050405020304" pitchFamily="18" charset="0"/>
                <a:ea typeface="宋体" panose="02010600030101010101" pitchFamily="2" charset="-122"/>
              </a:rPr>
              <a:t>F</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a:t>
            </a:r>
            <a:endParaRPr lang="zh-CN" altLang="en-US" sz="2400">
              <a:solidFill>
                <a:srgbClr val="1D41D5"/>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84"/>
          <p:cNvPicPr>
            <a:picLocks noChangeAspect="1"/>
          </p:cNvPicPr>
          <p:nvPr/>
        </p:nvPicPr>
        <p:blipFill>
          <a:blip r:embed="rId1"/>
          <a:stretch>
            <a:fillRect/>
          </a:stretch>
        </p:blipFill>
        <p:spPr>
          <a:xfrm>
            <a:off x="1872615" y="3632200"/>
            <a:ext cx="3295650" cy="1898650"/>
          </a:xfrm>
          <a:prstGeom prst="rect">
            <a:avLst/>
          </a:prstGeom>
          <a:noFill/>
          <a:ln w="9525">
            <a:noFill/>
          </a:ln>
        </p:spPr>
      </p:pic>
      <p:sp>
        <p:nvSpPr>
          <p:cNvPr id="100" name="文本框 99"/>
          <p:cNvSpPr txBox="1"/>
          <p:nvPr/>
        </p:nvSpPr>
        <p:spPr>
          <a:xfrm>
            <a:off x="2454275" y="5530850"/>
            <a:ext cx="12573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22</a:t>
            </a:r>
            <a:r>
              <a:rPr lang="zh-CN" sz="1800">
                <a:cs typeface="楷体_GB2312" charset="0"/>
              </a:rPr>
              <a:t>题图</a:t>
            </a:r>
            <a:endParaRPr lang="zh-CN" altLang="en-US" sz="1800"/>
          </a:p>
        </p:txBody>
      </p:sp>
      <p:pic>
        <p:nvPicPr>
          <p:cNvPr id="3" name="图片 -2147482283"/>
          <p:cNvPicPr>
            <a:picLocks noChangeAspect="1"/>
          </p:cNvPicPr>
          <p:nvPr/>
        </p:nvPicPr>
        <p:blipFill>
          <a:blip r:embed="rId2"/>
          <a:stretch>
            <a:fillRect/>
          </a:stretch>
        </p:blipFill>
        <p:spPr>
          <a:xfrm>
            <a:off x="7275195" y="3986530"/>
            <a:ext cx="2949575" cy="1189355"/>
          </a:xfrm>
          <a:prstGeom prst="rect">
            <a:avLst/>
          </a:prstGeom>
          <a:noFill/>
          <a:ln w="9525">
            <a:noFill/>
          </a:ln>
        </p:spPr>
      </p:pic>
      <p:sp>
        <p:nvSpPr>
          <p:cNvPr id="4" name="文本框 3"/>
          <p:cNvSpPr txBox="1"/>
          <p:nvPr/>
        </p:nvSpPr>
        <p:spPr>
          <a:xfrm>
            <a:off x="8279130" y="5530850"/>
            <a:ext cx="115887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23</a:t>
            </a:r>
            <a:r>
              <a:rPr lang="zh-CN" sz="1800">
                <a:cs typeface="楷体_GB2312" charset="0"/>
              </a:rPr>
              <a:t>题图</a:t>
            </a:r>
            <a:endParaRPr lang="zh-CN" altLang="en-US" sz="1800"/>
          </a:p>
        </p:txBody>
      </p:sp>
      <p:sp>
        <p:nvSpPr>
          <p:cNvPr id="5" name="文本框 4"/>
          <p:cNvSpPr txBox="1"/>
          <p:nvPr/>
        </p:nvSpPr>
        <p:spPr>
          <a:xfrm>
            <a:off x="704850" y="1077595"/>
            <a:ext cx="1083818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22. </a:t>
            </a:r>
            <a:r>
              <a:rPr lang="en-US" sz="2400">
                <a:latin typeface="Times New Roman" panose="02020603050405020304" pitchFamily="18" charset="0"/>
                <a:cs typeface="楷体_GB2312" charset="0"/>
              </a:rPr>
              <a:t>(2017</a:t>
            </a:r>
            <a:r>
              <a:rPr lang="zh-CN" sz="2400">
                <a:cs typeface="楷体_GB2312" charset="0"/>
              </a:rPr>
              <a:t>备用卷</a:t>
            </a:r>
            <a:r>
              <a:rPr lang="en-US" sz="2400">
                <a:latin typeface="Times New Roman" panose="02020603050405020304" pitchFamily="18" charset="0"/>
                <a:cs typeface="楷体_GB2312" charset="0"/>
              </a:rPr>
              <a:t>16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如图所示，水平桌面上有一均匀木块，由绕过定滑轮的细绳与沙桶相连，木块保持静止．请画出木块在水平方向上的受力示意图．</a:t>
            </a:r>
            <a:r>
              <a:rPr lang="en-US" sz="2400">
                <a:latin typeface="Times New Roman" panose="02020603050405020304" pitchFamily="18" charset="0"/>
                <a:ea typeface="宋体" panose="02010600030101010101" pitchFamily="2" charset="-122"/>
              </a:rPr>
              <a:t>23. </a:t>
            </a:r>
            <a:r>
              <a:rPr lang="en-US" sz="2400">
                <a:latin typeface="Times New Roman" panose="02020603050405020304" pitchFamily="18" charset="0"/>
                <a:cs typeface="楷体_GB2312" charset="0"/>
              </a:rPr>
              <a:t>(2016</a:t>
            </a:r>
            <a:r>
              <a:rPr lang="zh-CN" sz="2400">
                <a:cs typeface="楷体_GB2312" charset="0"/>
              </a:rPr>
              <a:t>备用卷</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如图所示，一小铁球静止在水平放置的条形磁铁的上方，请画出小铁球的受力示意图．</a:t>
            </a:r>
            <a:endParaRPr lang="zh-CN" altLang="en-US" sz="2400"/>
          </a:p>
        </p:txBody>
      </p:sp>
      <p:cxnSp>
        <p:nvCxnSpPr>
          <p:cNvPr id="6" name="直接连接符 5"/>
          <p:cNvCxnSpPr/>
          <p:nvPr/>
        </p:nvCxnSpPr>
        <p:spPr>
          <a:xfrm flipH="1">
            <a:off x="2567940" y="3860800"/>
            <a:ext cx="1017905" cy="10795"/>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546860" y="3863340"/>
            <a:ext cx="1017905" cy="1079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1247140" y="398653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0" name="TextBox 7"/>
          <p:cNvSpPr txBox="1"/>
          <p:nvPr/>
        </p:nvSpPr>
        <p:spPr>
          <a:xfrm>
            <a:off x="3585845" y="339344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11" name="直接连接符 10"/>
          <p:cNvCxnSpPr/>
          <p:nvPr/>
        </p:nvCxnSpPr>
        <p:spPr>
          <a:xfrm flipH="1" flipV="1">
            <a:off x="9685655" y="4310380"/>
            <a:ext cx="10795" cy="918210"/>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696450" y="4310380"/>
            <a:ext cx="0" cy="41465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9685655" y="2924810"/>
            <a:ext cx="10795" cy="133921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 name="TextBox 7"/>
          <p:cNvSpPr txBox="1"/>
          <p:nvPr/>
        </p:nvSpPr>
        <p:spPr>
          <a:xfrm>
            <a:off x="9817735" y="517588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6" name="TextBox 7"/>
          <p:cNvSpPr txBox="1"/>
          <p:nvPr/>
        </p:nvSpPr>
        <p:spPr>
          <a:xfrm>
            <a:off x="8990330" y="4539615"/>
            <a:ext cx="59817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zh-CN" altLang="en-US" sz="2400" baseline="-25000" dirty="0" smtClean="0">
                <a:solidFill>
                  <a:srgbClr val="FF0000"/>
                </a:solidFill>
                <a:latin typeface="Times New Roman" panose="02020603050405020304" pitchFamily="18" charset="0"/>
                <a:cs typeface="Times New Roman" panose="02020603050405020304" pitchFamily="18" charset="0"/>
              </a:rPr>
              <a:t>磁</a:t>
            </a:r>
            <a:endParaRPr lang="zh-CN" altLang="en-US" sz="2400"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7" name="TextBox 7"/>
          <p:cNvSpPr txBox="1"/>
          <p:nvPr/>
        </p:nvSpPr>
        <p:spPr>
          <a:xfrm>
            <a:off x="9935210" y="2924175"/>
            <a:ext cx="802005"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zh-CN" altLang="en-US" sz="2400" baseline="-25000" dirty="0" smtClean="0">
                <a:solidFill>
                  <a:srgbClr val="FF0000"/>
                </a:solidFill>
                <a:latin typeface="Times New Roman" panose="02020603050405020304" pitchFamily="18" charset="0"/>
                <a:cs typeface="Times New Roman" panose="02020603050405020304" pitchFamily="18" charset="0"/>
              </a:rPr>
              <a:t>支持</a:t>
            </a:r>
            <a:endParaRPr lang="zh-CN" altLang="en-US" sz="2400"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34390" y="1174115"/>
            <a:ext cx="1057656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力的三要素：</a:t>
            </a:r>
            <a:r>
              <a:rPr lang="zh-CN" sz="2400">
                <a:ea typeface="宋体" panose="02010600030101010101" pitchFamily="2" charset="-122"/>
              </a:rPr>
              <a:t>力的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，它们均会影响力的作用效果</a:t>
            </a:r>
            <a:r>
              <a:rPr lang="en-US" alt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4. </a:t>
            </a:r>
            <a:r>
              <a:rPr lang="zh-CN" altLang="en-US" sz="2400">
                <a:latin typeface="Times New Roman" panose="02020603050405020304" pitchFamily="18" charset="0"/>
                <a:ea typeface="黑体" panose="02010609060101010101" pitchFamily="49" charset="-122"/>
              </a:rPr>
              <a:t>力的示意图</a:t>
            </a:r>
            <a:r>
              <a:rPr lang="zh-CN" sz="2400">
                <a:ea typeface="宋体" panose="02010600030101010101" pitchFamily="2" charset="-122"/>
              </a:rPr>
              <a:t>：如图所示，物理学中通常用一条带有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的线段表示力，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的方向表示力的方向，线段的起点或终点表示力的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，线段的长度表示力的大小．有时还可以在力的示意图上用数值和单位标出力的大小，如图．</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4</a:t>
            </a:r>
            <a:r>
              <a:rPr lang="zh-CN" sz="2400">
                <a:cs typeface="仿宋_GB2312" charset="0"/>
              </a:rPr>
              <a:t>考</a:t>
            </a:r>
            <a:r>
              <a:rPr lang="en-US" sz="2400">
                <a:latin typeface="Times New Roman" panose="02020603050405020304" pitchFamily="18" charset="0"/>
                <a:cs typeface="仿宋_GB2312" charset="0"/>
              </a:rPr>
              <a:t>)</a:t>
            </a:r>
            <a:endParaRPr lang="zh-CN" altLang="en-US" sz="2400"/>
          </a:p>
        </p:txBody>
      </p:sp>
      <p:pic>
        <p:nvPicPr>
          <p:cNvPr id="8" name="图片 1038"/>
          <p:cNvPicPr>
            <a:picLocks noChangeAspect="1"/>
          </p:cNvPicPr>
          <p:nvPr/>
        </p:nvPicPr>
        <p:blipFill>
          <a:blip r:embed="rId1" r:link="rId2"/>
          <a:stretch>
            <a:fillRect/>
          </a:stretch>
        </p:blipFill>
        <p:spPr>
          <a:xfrm>
            <a:off x="4244975" y="3858895"/>
            <a:ext cx="3755390" cy="1958340"/>
          </a:xfrm>
          <a:prstGeom prst="rect">
            <a:avLst/>
          </a:prstGeom>
          <a:noFill/>
          <a:ln>
            <a:noFill/>
          </a:ln>
        </p:spPr>
      </p:pic>
      <p:sp>
        <p:nvSpPr>
          <p:cNvPr id="100" name="文本框 99"/>
          <p:cNvSpPr txBox="1"/>
          <p:nvPr/>
        </p:nvSpPr>
        <p:spPr>
          <a:xfrm>
            <a:off x="3712210" y="1271270"/>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大小</a:t>
            </a:r>
            <a:endParaRPr lang="zh-CN" altLang="en-US"/>
          </a:p>
        </p:txBody>
      </p:sp>
      <p:sp>
        <p:nvSpPr>
          <p:cNvPr id="2" name="文本框 1"/>
          <p:cNvSpPr txBox="1"/>
          <p:nvPr/>
        </p:nvSpPr>
        <p:spPr>
          <a:xfrm>
            <a:off x="4938395" y="127127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方向</a:t>
            </a:r>
            <a:endParaRPr lang="zh-CN" altLang="en-US"/>
          </a:p>
        </p:txBody>
      </p:sp>
      <p:sp>
        <p:nvSpPr>
          <p:cNvPr id="3" name="文本框 2"/>
          <p:cNvSpPr txBox="1"/>
          <p:nvPr/>
        </p:nvSpPr>
        <p:spPr>
          <a:xfrm>
            <a:off x="6068060" y="1271270"/>
            <a:ext cx="11658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作用点</a:t>
            </a:r>
            <a:endParaRPr lang="zh-CN" altLang="en-US"/>
          </a:p>
        </p:txBody>
      </p:sp>
      <p:sp>
        <p:nvSpPr>
          <p:cNvPr id="4" name="文本框 3"/>
          <p:cNvSpPr txBox="1"/>
          <p:nvPr/>
        </p:nvSpPr>
        <p:spPr>
          <a:xfrm>
            <a:off x="8132445" y="1826260"/>
            <a:ext cx="8737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箭头</a:t>
            </a:r>
            <a:endParaRPr lang="zh-CN" altLang="en-US"/>
          </a:p>
        </p:txBody>
      </p:sp>
      <p:sp>
        <p:nvSpPr>
          <p:cNvPr id="5" name="文本框 4"/>
          <p:cNvSpPr txBox="1"/>
          <p:nvPr/>
        </p:nvSpPr>
        <p:spPr>
          <a:xfrm>
            <a:off x="1180465" y="2374900"/>
            <a:ext cx="8737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箭头</a:t>
            </a:r>
            <a:endParaRPr lang="zh-CN" altLang="en-US"/>
          </a:p>
        </p:txBody>
      </p:sp>
      <p:sp>
        <p:nvSpPr>
          <p:cNvPr id="9" name="文本框 8"/>
          <p:cNvSpPr txBox="1"/>
          <p:nvPr/>
        </p:nvSpPr>
        <p:spPr>
          <a:xfrm>
            <a:off x="8872855" y="2374900"/>
            <a:ext cx="12338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作用点</a:t>
            </a:r>
            <a:endParaRPr lang="zh-CN" altLang="en-US"/>
          </a:p>
        </p:txBody>
      </p:sp>
      <p:sp>
        <p:nvSpPr>
          <p:cNvPr id="43" name="流程图: 终止 42">
            <a:hlinkClick r:id="rId3" action="ppaction://hlinksldjump"/>
          </p:cNvPr>
          <p:cNvSpPr/>
          <p:nvPr/>
        </p:nvSpPr>
        <p:spPr>
          <a:xfrm>
            <a:off x="9255125" y="51555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P spid="9" grpId="0"/>
      <p:bldP spid="9"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82"/>
          <p:cNvPicPr>
            <a:picLocks noChangeAspect="1"/>
          </p:cNvPicPr>
          <p:nvPr/>
        </p:nvPicPr>
        <p:blipFill>
          <a:blip r:embed="rId1"/>
          <a:stretch>
            <a:fillRect/>
          </a:stretch>
        </p:blipFill>
        <p:spPr>
          <a:xfrm>
            <a:off x="2277110" y="3964305"/>
            <a:ext cx="2529205" cy="1366520"/>
          </a:xfrm>
          <a:prstGeom prst="rect">
            <a:avLst/>
          </a:prstGeom>
          <a:noFill/>
          <a:ln w="9525">
            <a:noFill/>
          </a:ln>
        </p:spPr>
      </p:pic>
      <p:sp>
        <p:nvSpPr>
          <p:cNvPr id="100" name="文本框 99"/>
          <p:cNvSpPr txBox="1"/>
          <p:nvPr/>
        </p:nvSpPr>
        <p:spPr>
          <a:xfrm>
            <a:off x="3081655" y="5652770"/>
            <a:ext cx="120777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24</a:t>
            </a:r>
            <a:r>
              <a:rPr lang="zh-CN" sz="1800">
                <a:cs typeface="楷体_GB2312" charset="0"/>
              </a:rPr>
              <a:t>题图</a:t>
            </a:r>
            <a:endParaRPr lang="zh-CN" altLang="en-US" sz="1800"/>
          </a:p>
        </p:txBody>
      </p:sp>
      <p:pic>
        <p:nvPicPr>
          <p:cNvPr id="3" name="图片 -2147482281"/>
          <p:cNvPicPr>
            <a:picLocks noChangeAspect="1"/>
          </p:cNvPicPr>
          <p:nvPr/>
        </p:nvPicPr>
        <p:blipFill>
          <a:blip r:embed="rId2"/>
          <a:stretch>
            <a:fillRect/>
          </a:stretch>
        </p:blipFill>
        <p:spPr>
          <a:xfrm>
            <a:off x="7578090" y="3043555"/>
            <a:ext cx="1712595" cy="2215515"/>
          </a:xfrm>
          <a:prstGeom prst="rect">
            <a:avLst/>
          </a:prstGeom>
          <a:noFill/>
          <a:ln w="9525">
            <a:noFill/>
          </a:ln>
        </p:spPr>
      </p:pic>
      <p:sp>
        <p:nvSpPr>
          <p:cNvPr id="4" name="文本框 3"/>
          <p:cNvSpPr txBox="1"/>
          <p:nvPr/>
        </p:nvSpPr>
        <p:spPr>
          <a:xfrm>
            <a:off x="7651115" y="6011545"/>
            <a:ext cx="11258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25</a:t>
            </a:r>
            <a:r>
              <a:rPr lang="zh-CN" sz="1800">
                <a:cs typeface="楷体_GB2312" charset="0"/>
              </a:rPr>
              <a:t>题图</a:t>
            </a:r>
            <a:endParaRPr lang="zh-CN" altLang="en-US" sz="1800"/>
          </a:p>
        </p:txBody>
      </p:sp>
      <p:sp>
        <p:nvSpPr>
          <p:cNvPr id="5" name="文本框 4"/>
          <p:cNvSpPr txBox="1"/>
          <p:nvPr/>
        </p:nvSpPr>
        <p:spPr>
          <a:xfrm>
            <a:off x="529590" y="736600"/>
            <a:ext cx="1131443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24. </a:t>
            </a:r>
            <a:r>
              <a:rPr lang="en-US" sz="2400">
                <a:latin typeface="Times New Roman" panose="02020603050405020304" pitchFamily="18" charset="0"/>
                <a:cs typeface="楷体_GB2312" charset="0"/>
              </a:rPr>
              <a:t>(2018</a:t>
            </a:r>
            <a:r>
              <a:rPr lang="zh-CN" sz="2400">
                <a:cs typeface="楷体_GB2312" charset="0"/>
              </a:rPr>
              <a:t>河南</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如图所示，一物块沿固定的光滑斜面下滑．请画出物块的受力示意图．</a:t>
            </a:r>
            <a:r>
              <a:rPr lang="en-US" sz="2400">
                <a:latin typeface="Times New Roman" panose="02020603050405020304" pitchFamily="18" charset="0"/>
                <a:ea typeface="宋体" panose="02010600030101010101" pitchFamily="2" charset="-122"/>
              </a:rPr>
              <a:t>25. </a:t>
            </a:r>
            <a:r>
              <a:rPr lang="en-US" sz="2400">
                <a:latin typeface="Times New Roman" panose="02020603050405020304" pitchFamily="18" charset="0"/>
                <a:cs typeface="楷体_GB2312" charset="0"/>
              </a:rPr>
              <a:t>(2018</a:t>
            </a:r>
            <a:r>
              <a:rPr lang="zh-CN" sz="2400">
                <a:cs typeface="楷体_GB2312" charset="0"/>
              </a:rPr>
              <a:t>备用卷</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如图所示，热气球下竖直悬挂着一个吊篮，它们一起斜向上做匀速直线运动，不计吊篮受到的浮力和空气阻力，请画出吊篮的受力示意图．</a:t>
            </a:r>
            <a:endParaRPr lang="zh-CN" altLang="en-US" sz="2400"/>
          </a:p>
        </p:txBody>
      </p:sp>
      <p:cxnSp>
        <p:nvCxnSpPr>
          <p:cNvPr id="11" name="直接连接符 10"/>
          <p:cNvCxnSpPr/>
          <p:nvPr/>
        </p:nvCxnSpPr>
        <p:spPr>
          <a:xfrm flipH="1" flipV="1">
            <a:off x="3609340" y="4412615"/>
            <a:ext cx="10795" cy="918210"/>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TextBox 7"/>
          <p:cNvSpPr txBox="1"/>
          <p:nvPr/>
        </p:nvSpPr>
        <p:spPr>
          <a:xfrm>
            <a:off x="3758565" y="487045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7" name="直接连接符 6"/>
          <p:cNvCxnSpPr/>
          <p:nvPr/>
        </p:nvCxnSpPr>
        <p:spPr>
          <a:xfrm flipH="1" flipV="1">
            <a:off x="3288030" y="3860800"/>
            <a:ext cx="321310" cy="54102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TextBox 7"/>
          <p:cNvSpPr txBox="1"/>
          <p:nvPr/>
        </p:nvSpPr>
        <p:spPr>
          <a:xfrm>
            <a:off x="3370580" y="346519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6" name="直接连接符 5"/>
          <p:cNvCxnSpPr/>
          <p:nvPr/>
        </p:nvCxnSpPr>
        <p:spPr>
          <a:xfrm flipH="1" flipV="1">
            <a:off x="8098790" y="5043805"/>
            <a:ext cx="10795" cy="918210"/>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246110" y="550164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9" name="直接连接符 8"/>
          <p:cNvCxnSpPr/>
          <p:nvPr/>
        </p:nvCxnSpPr>
        <p:spPr>
          <a:xfrm flipV="1">
            <a:off x="8098790" y="4149090"/>
            <a:ext cx="2540" cy="91800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TextBox 7"/>
          <p:cNvSpPr txBox="1"/>
          <p:nvPr/>
        </p:nvSpPr>
        <p:spPr>
          <a:xfrm>
            <a:off x="8246110" y="408876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P spid="8"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80"/>
          <p:cNvPicPr>
            <a:picLocks noChangeAspect="1"/>
          </p:cNvPicPr>
          <p:nvPr/>
        </p:nvPicPr>
        <p:blipFill>
          <a:blip r:embed="rId1"/>
          <a:stretch>
            <a:fillRect/>
          </a:stretch>
        </p:blipFill>
        <p:spPr>
          <a:xfrm>
            <a:off x="1936115" y="3569335"/>
            <a:ext cx="2509520" cy="1861820"/>
          </a:xfrm>
          <a:prstGeom prst="rect">
            <a:avLst/>
          </a:prstGeom>
          <a:noFill/>
          <a:ln w="9525">
            <a:noFill/>
          </a:ln>
        </p:spPr>
      </p:pic>
      <p:sp>
        <p:nvSpPr>
          <p:cNvPr id="100" name="文本框 99"/>
          <p:cNvSpPr txBox="1"/>
          <p:nvPr/>
        </p:nvSpPr>
        <p:spPr>
          <a:xfrm>
            <a:off x="2586990" y="5697855"/>
            <a:ext cx="120777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26</a:t>
            </a:r>
            <a:r>
              <a:rPr lang="zh-CN" sz="1800">
                <a:cs typeface="楷体_GB2312" charset="0"/>
              </a:rPr>
              <a:t>题图</a:t>
            </a:r>
            <a:endParaRPr lang="zh-CN" altLang="en-US" sz="1800"/>
          </a:p>
        </p:txBody>
      </p:sp>
      <p:pic>
        <p:nvPicPr>
          <p:cNvPr id="6" name="图片 1036"/>
          <p:cNvPicPr>
            <a:picLocks noChangeAspect="1"/>
          </p:cNvPicPr>
          <p:nvPr/>
        </p:nvPicPr>
        <p:blipFill>
          <a:blip r:embed="rId2" r:link="rId3"/>
          <a:stretch>
            <a:fillRect/>
          </a:stretch>
        </p:blipFill>
        <p:spPr>
          <a:xfrm>
            <a:off x="8003540" y="3411855"/>
            <a:ext cx="1567815" cy="2306320"/>
          </a:xfrm>
          <a:prstGeom prst="rect">
            <a:avLst/>
          </a:prstGeom>
          <a:noFill/>
          <a:ln>
            <a:noFill/>
          </a:ln>
        </p:spPr>
      </p:pic>
      <p:sp>
        <p:nvSpPr>
          <p:cNvPr id="3" name="文本框 2"/>
          <p:cNvSpPr txBox="1"/>
          <p:nvPr/>
        </p:nvSpPr>
        <p:spPr>
          <a:xfrm>
            <a:off x="8202930" y="5841365"/>
            <a:ext cx="122491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27</a:t>
            </a:r>
            <a:r>
              <a:rPr lang="zh-CN" sz="1800">
                <a:cs typeface="楷体_GB2312" charset="0"/>
              </a:rPr>
              <a:t>题图</a:t>
            </a:r>
            <a:endParaRPr lang="zh-CN" altLang="en-US" sz="1800"/>
          </a:p>
        </p:txBody>
      </p:sp>
      <p:sp>
        <p:nvSpPr>
          <p:cNvPr id="4" name="文本框 3"/>
          <p:cNvSpPr txBox="1"/>
          <p:nvPr/>
        </p:nvSpPr>
        <p:spPr>
          <a:xfrm>
            <a:off x="742950" y="817880"/>
            <a:ext cx="1070610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26.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如图所示，当铁球摆到最高点</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时，请画出它此时的受力示意图．</a:t>
            </a:r>
            <a:r>
              <a:rPr lang="en-US" sz="2400">
                <a:latin typeface="Times New Roman" panose="02020603050405020304" pitchFamily="18" charset="0"/>
                <a:ea typeface="宋体" panose="02010600030101010101" pitchFamily="2" charset="-122"/>
              </a:rPr>
              <a:t>27. </a:t>
            </a:r>
            <a:r>
              <a:rPr lang="en-US" sz="2400">
                <a:latin typeface="Times New Roman" panose="02020603050405020304" pitchFamily="18" charset="0"/>
                <a:cs typeface="楷体_GB2312" charset="0"/>
              </a:rPr>
              <a:t>(2017</a:t>
            </a:r>
            <a:r>
              <a:rPr lang="zh-CN" sz="2400">
                <a:cs typeface="楷体_GB2312" charset="0"/>
              </a:rPr>
              <a:t>河南</a:t>
            </a:r>
            <a:r>
              <a:rPr lang="en-US" sz="2400">
                <a:latin typeface="Times New Roman" panose="02020603050405020304" pitchFamily="18" charset="0"/>
                <a:cs typeface="楷体_GB2312" charset="0"/>
              </a:rPr>
              <a:t>16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如图所示，当小军用力推墙时，他沿水平冰面减速向后退去，请你画出此时小军的受力示意图．</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图中黑点表示重心</a:t>
            </a:r>
            <a:r>
              <a:rPr lang="en-US" sz="2400">
                <a:latin typeface="Times New Roman" panose="02020603050405020304" pitchFamily="18" charset="0"/>
                <a:cs typeface="Times New Roman" panose="02020603050405020304" pitchFamily="18" charset="0"/>
              </a:rPr>
              <a:t>)</a:t>
            </a:r>
            <a:endParaRPr lang="zh-CN" altLang="en-US" sz="2400"/>
          </a:p>
        </p:txBody>
      </p:sp>
      <p:cxnSp>
        <p:nvCxnSpPr>
          <p:cNvPr id="11" name="直接连接符 10"/>
          <p:cNvCxnSpPr/>
          <p:nvPr/>
        </p:nvCxnSpPr>
        <p:spPr>
          <a:xfrm flipH="1" flipV="1">
            <a:off x="2285365" y="4512945"/>
            <a:ext cx="10795" cy="918210"/>
          </a:xfrm>
          <a:prstGeom prst="line">
            <a:avLst/>
          </a:prstGeom>
          <a:ln w="38100">
            <a:solidFill>
              <a:srgbClr val="FF000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270760" y="3885565"/>
            <a:ext cx="350520" cy="604520"/>
          </a:xfrm>
          <a:prstGeom prst="line">
            <a:avLst/>
          </a:prstGeom>
          <a:ln w="38100">
            <a:solidFill>
              <a:srgbClr val="FF000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7"/>
          <p:cNvSpPr txBox="1"/>
          <p:nvPr/>
        </p:nvSpPr>
        <p:spPr>
          <a:xfrm>
            <a:off x="1739900" y="523748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0" name="TextBox 7"/>
          <p:cNvSpPr txBox="1"/>
          <p:nvPr/>
        </p:nvSpPr>
        <p:spPr>
          <a:xfrm>
            <a:off x="2025650" y="367919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7" name="直接连接符 6"/>
          <p:cNvCxnSpPr/>
          <p:nvPr/>
        </p:nvCxnSpPr>
        <p:spPr>
          <a:xfrm flipH="1" flipV="1">
            <a:off x="8672830" y="4512945"/>
            <a:ext cx="10795" cy="918210"/>
          </a:xfrm>
          <a:prstGeom prst="line">
            <a:avLst/>
          </a:prstGeom>
          <a:ln w="38100">
            <a:solidFill>
              <a:srgbClr val="FF000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8665845" y="3635375"/>
            <a:ext cx="10795" cy="91821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7933055" y="503301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2" name="TextBox 7"/>
          <p:cNvSpPr txBox="1"/>
          <p:nvPr/>
        </p:nvSpPr>
        <p:spPr>
          <a:xfrm>
            <a:off x="8793480" y="342519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13" name="直接连接符 12"/>
          <p:cNvCxnSpPr/>
          <p:nvPr/>
        </p:nvCxnSpPr>
        <p:spPr>
          <a:xfrm flipV="1">
            <a:off x="8660130" y="4480560"/>
            <a:ext cx="604520" cy="2794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7"/>
          <p:cNvSpPr txBox="1"/>
          <p:nvPr/>
        </p:nvSpPr>
        <p:spPr>
          <a:xfrm>
            <a:off x="9105265" y="451294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P spid="9" grpId="0"/>
      <p:bldP spid="12" grpId="0"/>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09320" y="92392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2" name="图片 -2147482277"/>
          <p:cNvPicPr>
            <a:picLocks noChangeAspect="1"/>
          </p:cNvPicPr>
          <p:nvPr/>
        </p:nvPicPr>
        <p:blipFill>
          <a:blip r:embed="rId2"/>
          <a:stretch>
            <a:fillRect/>
          </a:stretch>
        </p:blipFill>
        <p:spPr>
          <a:xfrm>
            <a:off x="2303780" y="3585210"/>
            <a:ext cx="1580515" cy="1886585"/>
          </a:xfrm>
          <a:prstGeom prst="rect">
            <a:avLst/>
          </a:prstGeom>
          <a:noFill/>
          <a:ln w="9525">
            <a:noFill/>
          </a:ln>
        </p:spPr>
      </p:pic>
      <p:sp>
        <p:nvSpPr>
          <p:cNvPr id="100" name="文本框 99"/>
          <p:cNvSpPr txBox="1"/>
          <p:nvPr/>
        </p:nvSpPr>
        <p:spPr>
          <a:xfrm>
            <a:off x="2549525" y="5798820"/>
            <a:ext cx="119126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28</a:t>
            </a:r>
            <a:r>
              <a:rPr lang="zh-CN" sz="1800">
                <a:cs typeface="楷体_GB2312" charset="0"/>
              </a:rPr>
              <a:t>题图</a:t>
            </a:r>
            <a:endParaRPr lang="zh-CN" altLang="en-US" sz="1800"/>
          </a:p>
        </p:txBody>
      </p:sp>
      <p:pic>
        <p:nvPicPr>
          <p:cNvPr id="3" name="图片 -2147482276"/>
          <p:cNvPicPr>
            <a:picLocks noChangeAspect="1"/>
          </p:cNvPicPr>
          <p:nvPr/>
        </p:nvPicPr>
        <p:blipFill>
          <a:blip r:embed="rId3"/>
          <a:stretch>
            <a:fillRect/>
          </a:stretch>
        </p:blipFill>
        <p:spPr>
          <a:xfrm>
            <a:off x="6637655" y="4264660"/>
            <a:ext cx="3672205" cy="1020445"/>
          </a:xfrm>
          <a:prstGeom prst="rect">
            <a:avLst/>
          </a:prstGeom>
          <a:noFill/>
          <a:ln w="9525">
            <a:noFill/>
          </a:ln>
        </p:spPr>
      </p:pic>
      <p:sp>
        <p:nvSpPr>
          <p:cNvPr id="7" name="文本框 6"/>
          <p:cNvSpPr txBox="1"/>
          <p:nvPr/>
        </p:nvSpPr>
        <p:spPr>
          <a:xfrm>
            <a:off x="8057515" y="5624195"/>
            <a:ext cx="11258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29</a:t>
            </a:r>
            <a:r>
              <a:rPr lang="zh-CN" sz="1800">
                <a:cs typeface="楷体_GB2312" charset="0"/>
              </a:rPr>
              <a:t>题图</a:t>
            </a:r>
            <a:endParaRPr lang="zh-CN" altLang="en-US" sz="1800"/>
          </a:p>
        </p:txBody>
      </p:sp>
      <p:sp>
        <p:nvSpPr>
          <p:cNvPr id="8" name="文本框 7"/>
          <p:cNvSpPr txBox="1"/>
          <p:nvPr/>
        </p:nvSpPr>
        <p:spPr>
          <a:xfrm>
            <a:off x="828040" y="1278255"/>
            <a:ext cx="108553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28. </a:t>
            </a:r>
            <a:r>
              <a:rPr lang="en-US" sz="2400">
                <a:latin typeface="Times New Roman" panose="02020603050405020304" pitchFamily="18" charset="0"/>
                <a:cs typeface="楷体_GB2312" charset="0"/>
              </a:rPr>
              <a:t>(2019</a:t>
            </a:r>
            <a:r>
              <a:rPr lang="zh-CN" sz="2400">
                <a:cs typeface="楷体_GB2312" charset="0"/>
              </a:rPr>
              <a:t>平顶山二模</a:t>
            </a:r>
            <a:r>
              <a:rPr lang="en-US" sz="2400">
                <a:latin typeface="Times New Roman" panose="02020603050405020304" pitchFamily="18" charset="0"/>
                <a:cs typeface="楷体_GB2312" charset="0"/>
              </a:rPr>
              <a:t>)</a:t>
            </a:r>
            <a:r>
              <a:rPr lang="zh-CN" sz="2400">
                <a:ea typeface="宋体" panose="02010600030101010101" pitchFamily="2" charset="-122"/>
              </a:rPr>
              <a:t>如图所示，用细绳悬挂一个小球，小球与光滑斜面相接触，并保持静止，绳子处于竖直状态，请画出小球的受力示意图．</a:t>
            </a:r>
            <a:r>
              <a:rPr lang="en-US" sz="2400">
                <a:latin typeface="Times New Roman" panose="02020603050405020304" pitchFamily="18" charset="0"/>
                <a:ea typeface="宋体" panose="02010600030101010101" pitchFamily="2" charset="-122"/>
              </a:rPr>
              <a:t>29. </a:t>
            </a:r>
            <a:r>
              <a:rPr lang="en-US" sz="2400">
                <a:latin typeface="Times New Roman" panose="02020603050405020304" pitchFamily="18" charset="0"/>
                <a:cs typeface="楷体_GB2312" charset="0"/>
              </a:rPr>
              <a:t>(2019</a:t>
            </a:r>
            <a:r>
              <a:rPr lang="zh-CN" sz="2400">
                <a:cs typeface="楷体_GB2312" charset="0"/>
              </a:rPr>
              <a:t>南京</a:t>
            </a:r>
            <a:r>
              <a:rPr lang="en-US" sz="2400">
                <a:latin typeface="Times New Roman" panose="02020603050405020304" pitchFamily="18" charset="0"/>
                <a:cs typeface="楷体_GB2312" charset="0"/>
              </a:rPr>
              <a:t>)</a:t>
            </a:r>
            <a:r>
              <a:rPr lang="zh-CN" sz="2400">
                <a:ea typeface="宋体" panose="02010600030101010101" pitchFamily="2" charset="-122"/>
              </a:rPr>
              <a:t>图中物块正水平向左滑动并压缩弹簧，在</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点画出物块水平方向受力示意图．</a:t>
            </a:r>
            <a:endParaRPr lang="zh-CN" altLang="en-US" sz="2400"/>
          </a:p>
        </p:txBody>
      </p:sp>
      <p:cxnSp>
        <p:nvCxnSpPr>
          <p:cNvPr id="11" name="直接连接符 10"/>
          <p:cNvCxnSpPr/>
          <p:nvPr/>
        </p:nvCxnSpPr>
        <p:spPr>
          <a:xfrm flipH="1" flipV="1">
            <a:off x="2994660" y="4843145"/>
            <a:ext cx="10795" cy="918210"/>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2987675" y="3965575"/>
            <a:ext cx="10795" cy="91821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TextBox 7"/>
          <p:cNvSpPr txBox="1"/>
          <p:nvPr/>
        </p:nvSpPr>
        <p:spPr>
          <a:xfrm>
            <a:off x="2245360" y="530098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4" name="TextBox 7"/>
          <p:cNvSpPr txBox="1"/>
          <p:nvPr/>
        </p:nvSpPr>
        <p:spPr>
          <a:xfrm>
            <a:off x="3105785" y="369316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17" name="直接连接符 16"/>
          <p:cNvCxnSpPr/>
          <p:nvPr/>
        </p:nvCxnSpPr>
        <p:spPr>
          <a:xfrm>
            <a:off x="8782685" y="4814570"/>
            <a:ext cx="1345565" cy="2603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8" name="TextBox 7"/>
          <p:cNvSpPr txBox="1"/>
          <p:nvPr/>
        </p:nvSpPr>
        <p:spPr>
          <a:xfrm>
            <a:off x="10309860" y="438277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19" name="直接连接符 18"/>
          <p:cNvCxnSpPr/>
          <p:nvPr/>
        </p:nvCxnSpPr>
        <p:spPr>
          <a:xfrm flipV="1">
            <a:off x="8766175" y="4816475"/>
            <a:ext cx="642620" cy="63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TextBox 7"/>
          <p:cNvSpPr txBox="1"/>
          <p:nvPr/>
        </p:nvSpPr>
        <p:spPr>
          <a:xfrm>
            <a:off x="9248775" y="422592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75"/>
          <p:cNvPicPr>
            <a:picLocks noChangeAspect="1"/>
          </p:cNvPicPr>
          <p:nvPr/>
        </p:nvPicPr>
        <p:blipFill>
          <a:blip r:embed="rId1"/>
          <a:stretch>
            <a:fillRect/>
          </a:stretch>
        </p:blipFill>
        <p:spPr>
          <a:xfrm>
            <a:off x="1522730" y="3892550"/>
            <a:ext cx="3994785" cy="1464310"/>
          </a:xfrm>
          <a:prstGeom prst="rect">
            <a:avLst/>
          </a:prstGeom>
          <a:noFill/>
          <a:ln w="9525">
            <a:noFill/>
          </a:ln>
        </p:spPr>
      </p:pic>
      <p:sp>
        <p:nvSpPr>
          <p:cNvPr id="100" name="文本框 99"/>
          <p:cNvSpPr txBox="1"/>
          <p:nvPr/>
        </p:nvSpPr>
        <p:spPr>
          <a:xfrm>
            <a:off x="2948940" y="5928995"/>
            <a:ext cx="114236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30</a:t>
            </a:r>
            <a:r>
              <a:rPr lang="zh-CN" sz="1800">
                <a:cs typeface="楷体_GB2312" charset="0"/>
              </a:rPr>
              <a:t>题图</a:t>
            </a:r>
            <a:endParaRPr lang="zh-CN" altLang="en-US" sz="1800"/>
          </a:p>
        </p:txBody>
      </p:sp>
      <p:pic>
        <p:nvPicPr>
          <p:cNvPr id="7" name="图片 1037"/>
          <p:cNvPicPr>
            <a:picLocks noChangeAspect="1"/>
          </p:cNvPicPr>
          <p:nvPr/>
        </p:nvPicPr>
        <p:blipFill>
          <a:blip r:embed="rId2" r:link="rId3"/>
          <a:stretch>
            <a:fillRect/>
          </a:stretch>
        </p:blipFill>
        <p:spPr>
          <a:xfrm>
            <a:off x="7399655" y="3529965"/>
            <a:ext cx="2339340" cy="2042160"/>
          </a:xfrm>
          <a:prstGeom prst="rect">
            <a:avLst/>
          </a:prstGeom>
          <a:noFill/>
          <a:ln>
            <a:noFill/>
          </a:ln>
        </p:spPr>
      </p:pic>
      <p:sp>
        <p:nvSpPr>
          <p:cNvPr id="3" name="文本框 2"/>
          <p:cNvSpPr txBox="1"/>
          <p:nvPr/>
        </p:nvSpPr>
        <p:spPr>
          <a:xfrm>
            <a:off x="7990205" y="5857240"/>
            <a:ext cx="115887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31</a:t>
            </a:r>
            <a:r>
              <a:rPr lang="zh-CN" sz="1800">
                <a:cs typeface="楷体_GB2312" charset="0"/>
              </a:rPr>
              <a:t>题图</a:t>
            </a:r>
            <a:endParaRPr lang="zh-CN" altLang="en-US" sz="1800"/>
          </a:p>
        </p:txBody>
      </p:sp>
      <p:sp>
        <p:nvSpPr>
          <p:cNvPr id="4" name="文本框 3"/>
          <p:cNvSpPr txBox="1"/>
          <p:nvPr/>
        </p:nvSpPr>
        <p:spPr>
          <a:xfrm>
            <a:off x="693420" y="832485"/>
            <a:ext cx="1080516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30. </a:t>
            </a:r>
            <a:r>
              <a:rPr lang="en-US" sz="2400">
                <a:latin typeface="Times New Roman" panose="02020603050405020304" pitchFamily="18" charset="0"/>
                <a:cs typeface="楷体_GB2312" charset="0"/>
              </a:rPr>
              <a:t>(2019</a:t>
            </a:r>
            <a:r>
              <a:rPr lang="zh-CN" sz="2400">
                <a:cs typeface="楷体_GB2312" charset="0"/>
              </a:rPr>
              <a:t>凉山州</a:t>
            </a:r>
            <a:r>
              <a:rPr lang="en-US" sz="2400">
                <a:latin typeface="Times New Roman" panose="02020603050405020304" pitchFamily="18" charset="0"/>
                <a:cs typeface="楷体_GB2312" charset="0"/>
              </a:rPr>
              <a:t>)</a:t>
            </a:r>
            <a:r>
              <a:rPr lang="zh-CN" sz="2400">
                <a:ea typeface="宋体" panose="02010600030101010101" pitchFamily="2" charset="-122"/>
              </a:rPr>
              <a:t>如图所示，一木块从斜</a:t>
            </a:r>
            <a:r>
              <a:rPr lang="zh-CN" sz="2400">
                <a:latin typeface="Times New Roman" panose="02020603050405020304" pitchFamily="18" charset="0"/>
                <a:ea typeface="宋体" panose="02010600030101010101" pitchFamily="2" charset="-122"/>
              </a:rPr>
              <a:t>面顶端</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处由静止开始下滑，在水平面上做匀速直线运动并经过</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两点，请画出木块运动到</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点时的受力示意图．</a:t>
            </a:r>
            <a:r>
              <a:rPr lang="en-US" sz="2400">
                <a:latin typeface="Times New Roman" panose="02020603050405020304" pitchFamily="18" charset="0"/>
                <a:ea typeface="宋体" panose="02010600030101010101" pitchFamily="2" charset="-122"/>
              </a:rPr>
              <a:t>31. </a:t>
            </a:r>
            <a:r>
              <a:rPr lang="en-US" sz="2400">
                <a:latin typeface="Times New Roman" panose="02020603050405020304" pitchFamily="18" charset="0"/>
                <a:cs typeface="楷体_GB2312" charset="0"/>
              </a:rPr>
              <a:t>(2019</a:t>
            </a:r>
            <a:r>
              <a:rPr lang="zh-CN" sz="2400">
                <a:cs typeface="楷体_GB2312" charset="0"/>
              </a:rPr>
              <a:t>开封一模</a:t>
            </a:r>
            <a:r>
              <a:rPr lang="en-US" sz="2400">
                <a:latin typeface="Times New Roman" panose="02020603050405020304" pitchFamily="18" charset="0"/>
                <a:cs typeface="楷体_GB2312" charset="0"/>
              </a:rPr>
              <a:t>)</a:t>
            </a:r>
            <a:r>
              <a:rPr lang="zh-CN" sz="2400">
                <a:ea typeface="宋体" panose="02010600030101010101" pitchFamily="2" charset="-122"/>
              </a:rPr>
              <a:t>水平地面上的一辆小车中有一用细线悬挂的小球，静止时小球与车厢壁刚好接触但不挤压，如图所</a:t>
            </a:r>
            <a:r>
              <a:rPr lang="zh-CN" sz="2400">
                <a:latin typeface="Times New Roman" panose="02020603050405020304" pitchFamily="18" charset="0"/>
                <a:ea typeface="宋体" panose="02010600030101010101" pitchFamily="2" charset="-122"/>
              </a:rPr>
              <a:t>示．</a:t>
            </a:r>
            <a:r>
              <a:rPr lang="zh-CN" sz="2400">
                <a:ea typeface="宋体" panose="02010600030101010101" pitchFamily="2" charset="-122"/>
              </a:rPr>
              <a:t>当小车突然向右运动时，请画出此时小球的受力示意图．</a:t>
            </a:r>
            <a:endParaRPr lang="zh-CN" altLang="en-US" sz="2400"/>
          </a:p>
        </p:txBody>
      </p:sp>
      <p:cxnSp>
        <p:nvCxnSpPr>
          <p:cNvPr id="11" name="直接连接符 10"/>
          <p:cNvCxnSpPr/>
          <p:nvPr/>
        </p:nvCxnSpPr>
        <p:spPr>
          <a:xfrm flipH="1" flipV="1">
            <a:off x="3606165" y="4822825"/>
            <a:ext cx="10795" cy="918210"/>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599180" y="3945255"/>
            <a:ext cx="10795" cy="91821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TextBox 7"/>
          <p:cNvSpPr txBox="1"/>
          <p:nvPr/>
        </p:nvSpPr>
        <p:spPr>
          <a:xfrm>
            <a:off x="3091180" y="533336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14" name="TextBox 7"/>
          <p:cNvSpPr txBox="1"/>
          <p:nvPr/>
        </p:nvSpPr>
        <p:spPr>
          <a:xfrm>
            <a:off x="3717290" y="367284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5" name="直接连接符 4"/>
          <p:cNvCxnSpPr/>
          <p:nvPr/>
        </p:nvCxnSpPr>
        <p:spPr>
          <a:xfrm flipH="1" flipV="1">
            <a:off x="7773035" y="4693285"/>
            <a:ext cx="10795" cy="918210"/>
          </a:xfrm>
          <a:prstGeom prst="line">
            <a:avLst/>
          </a:prstGeom>
          <a:ln w="38100">
            <a:solidFill>
              <a:srgbClr val="FF0000"/>
            </a:solidFill>
            <a:prstDash val="solid"/>
            <a:headEnd type="arrow"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7766050" y="3815715"/>
            <a:ext cx="10795" cy="91821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7248525" y="506984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G</a:t>
            </a:r>
            <a:endParaRPr lang="en-US" altLang="zh-CN" sz="2400" i="1"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6" name="TextBox 7"/>
          <p:cNvSpPr txBox="1"/>
          <p:nvPr/>
        </p:nvSpPr>
        <p:spPr>
          <a:xfrm>
            <a:off x="7893685" y="3605530"/>
            <a:ext cx="59817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zh-CN" altLang="en-US" sz="2400" baseline="-25000" dirty="0" smtClean="0">
                <a:solidFill>
                  <a:srgbClr val="FF0000"/>
                </a:solidFill>
                <a:latin typeface="Times New Roman" panose="02020603050405020304" pitchFamily="18" charset="0"/>
                <a:cs typeface="Times New Roman" panose="02020603050405020304" pitchFamily="18" charset="0"/>
              </a:rPr>
              <a:t>拉</a:t>
            </a:r>
            <a:endParaRPr lang="zh-CN" altLang="en-US" sz="2400"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10" name="直接连接符 9"/>
          <p:cNvCxnSpPr/>
          <p:nvPr/>
        </p:nvCxnSpPr>
        <p:spPr>
          <a:xfrm flipV="1">
            <a:off x="7760335" y="4660900"/>
            <a:ext cx="604520" cy="2794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6" name="TextBox 7"/>
          <p:cNvSpPr txBox="1"/>
          <p:nvPr/>
        </p:nvSpPr>
        <p:spPr>
          <a:xfrm>
            <a:off x="8348345" y="4444365"/>
            <a:ext cx="59817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zh-CN" altLang="en-US" sz="2400" baseline="-25000" dirty="0" smtClean="0">
                <a:solidFill>
                  <a:srgbClr val="FF0000"/>
                </a:solidFill>
                <a:latin typeface="Times New Roman" panose="02020603050405020304" pitchFamily="18" charset="0"/>
                <a:cs typeface="Times New Roman" panose="02020603050405020304" pitchFamily="18" charset="0"/>
              </a:rPr>
              <a:t>支</a:t>
            </a:r>
            <a:endParaRPr lang="zh-CN" altLang="en-US" sz="2400" baseline="-250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9" grpId="0"/>
      <p:bldP spid="6" grpId="0"/>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852170" y="884555"/>
            <a:ext cx="9304655" cy="737235"/>
            <a:chOff x="87" y="2929"/>
            <a:chExt cx="14653"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4580" cy="1161"/>
              <a:chOff x="273" y="2929"/>
              <a:chExt cx="14580" cy="1161"/>
            </a:xfrm>
          </p:grpSpPr>
          <p:sp>
            <p:nvSpPr>
              <p:cNvPr id="22" name="文本框 4"/>
              <p:cNvSpPr txBox="1"/>
              <p:nvPr/>
            </p:nvSpPr>
            <p:spPr>
              <a:xfrm>
                <a:off x="3894" y="2929"/>
                <a:ext cx="10959"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探究影响滑动摩擦力大小的因素</a:t>
                </a:r>
                <a:r>
                  <a:rPr sz="2400" dirty="0">
                    <a:latin typeface="Times New Roman" panose="02020603050405020304" pitchFamily="18" charset="0"/>
                    <a:cs typeface="Times New Roman" panose="02020603050405020304" pitchFamily="18" charset="0"/>
                  </a:rPr>
                  <a:t>(2019.18) </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7</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780415" y="1635760"/>
            <a:ext cx="1092835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32.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18</a:t>
            </a:r>
            <a:r>
              <a:rPr lang="zh-CN" sz="2400">
                <a:cs typeface="楷体_GB2312" charset="0"/>
              </a:rPr>
              <a:t>题</a:t>
            </a:r>
            <a:r>
              <a:rPr lang="en-US" sz="2400">
                <a:latin typeface="Times New Roman" panose="02020603050405020304" pitchFamily="18" charset="0"/>
                <a:cs typeface="楷体_GB2312" charset="0"/>
              </a:rPr>
              <a:t>6</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影响滑动摩擦力大小的因素</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的实验中，装置如图所示，铝块和木块的外形相同，一端带有定滑轮的长木板固定不动，铝块通过细线与弹簧测力计相连．</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忽略滑轮的摩擦</a:t>
            </a:r>
            <a:r>
              <a:rPr lang="en-US" sz="2400">
                <a:latin typeface="Times New Roman" panose="02020603050405020304" pitchFamily="18" charset="0"/>
                <a:ea typeface="宋体" panose="02010600030101010101" pitchFamily="2" charset="-122"/>
              </a:rPr>
              <a:t>)</a:t>
            </a:r>
            <a:endParaRPr lang="zh-CN" altLang="en-US" sz="2400"/>
          </a:p>
        </p:txBody>
      </p:sp>
      <p:sp>
        <p:nvSpPr>
          <p:cNvPr id="3" name="文本框 2"/>
          <p:cNvSpPr txBox="1"/>
          <p:nvPr/>
        </p:nvSpPr>
        <p:spPr>
          <a:xfrm>
            <a:off x="5374640" y="5787390"/>
            <a:ext cx="124079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32</a:t>
            </a:r>
            <a:r>
              <a:rPr lang="zh-CN" sz="1800">
                <a:cs typeface="楷体_GB2312" charset="0"/>
              </a:rPr>
              <a:t>题图</a:t>
            </a:r>
            <a:endParaRPr lang="zh-CN" altLang="en-US" sz="1800"/>
          </a:p>
        </p:txBody>
      </p:sp>
      <p:grpSp>
        <p:nvGrpSpPr>
          <p:cNvPr id="5" name="组合 4"/>
          <p:cNvGrpSpPr/>
          <p:nvPr/>
        </p:nvGrpSpPr>
        <p:grpSpPr>
          <a:xfrm>
            <a:off x="1349375" y="3430905"/>
            <a:ext cx="9447530" cy="2331085"/>
            <a:chOff x="1322" y="5357"/>
            <a:chExt cx="14878" cy="3671"/>
          </a:xfrm>
        </p:grpSpPr>
        <p:pic>
          <p:nvPicPr>
            <p:cNvPr id="2" name="图片 -2147482272"/>
            <p:cNvPicPr>
              <a:picLocks noChangeAspect="1"/>
            </p:cNvPicPr>
            <p:nvPr/>
          </p:nvPicPr>
          <p:blipFill>
            <a:blip r:embed="rId2">
              <a:clrChange>
                <a:clrFrom>
                  <a:srgbClr val="FFFFFF">
                    <a:alpha val="100000"/>
                  </a:srgbClr>
                </a:clrFrom>
                <a:clrTo>
                  <a:srgbClr val="FFFFFF">
                    <a:alpha val="100000"/>
                    <a:alpha val="0"/>
                  </a:srgbClr>
                </a:clrTo>
              </a:clrChange>
            </a:blip>
            <a:srcRect l="-149" b="49169"/>
            <a:stretch>
              <a:fillRect/>
            </a:stretch>
          </p:blipFill>
          <p:spPr>
            <a:xfrm>
              <a:off x="1322" y="5357"/>
              <a:ext cx="10060" cy="3671"/>
            </a:xfrm>
            <a:prstGeom prst="rect">
              <a:avLst/>
            </a:prstGeom>
            <a:noFill/>
            <a:ln w="9525">
              <a:noFill/>
            </a:ln>
          </p:spPr>
        </p:pic>
        <p:pic>
          <p:nvPicPr>
            <p:cNvPr id="4" name="图片 -2147482272"/>
            <p:cNvPicPr>
              <a:picLocks noChangeAspect="1"/>
            </p:cNvPicPr>
            <p:nvPr/>
          </p:nvPicPr>
          <p:blipFill>
            <a:blip r:embed="rId2">
              <a:clrChange>
                <a:clrFrom>
                  <a:srgbClr val="FFFFFF">
                    <a:alpha val="100000"/>
                  </a:srgbClr>
                </a:clrFrom>
                <a:clrTo>
                  <a:srgbClr val="FFFFFF">
                    <a:alpha val="100000"/>
                    <a:alpha val="0"/>
                  </a:srgbClr>
                </a:clrTo>
              </a:clrChange>
            </a:blip>
            <a:srcRect l="23265" t="51883" r="34973" b="-554"/>
            <a:stretch>
              <a:fillRect/>
            </a:stretch>
          </p:blipFill>
          <p:spPr>
            <a:xfrm>
              <a:off x="12005" y="5513"/>
              <a:ext cx="4195" cy="351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3090" y="744855"/>
            <a:ext cx="1124839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图甲中，将铝块放在水平木板上，竖直向上拉测力计，当铝块沿水平方向做</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运动时，铝块所受滑动摩擦力大小等于测力计的示数</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，则</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________N.(2)</a:t>
            </a:r>
            <a:r>
              <a:rPr lang="zh-CN" sz="2400">
                <a:ea typeface="宋体" panose="02010600030101010101" pitchFamily="2" charset="-122"/>
              </a:rPr>
              <a:t>比较甲、乙两次实验，可以得出：在</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相同时，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越大，滑动摩擦力越大．</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图乙实验完成后，利用原有器材，还可进一步探究滑动摩擦力大小与接触面粗糙程度的关系，请你简要说明实验方案：</a:t>
            </a:r>
            <a:r>
              <a:rPr lang="en-US" sz="2400">
                <a:latin typeface="Times New Roman" panose="02020603050405020304" pitchFamily="18" charset="0"/>
                <a:ea typeface="宋体" panose="02010600030101010101" pitchFamily="2" charset="-122"/>
              </a:rPr>
              <a:t>___________________________________________________________________.(4)</a:t>
            </a:r>
            <a:r>
              <a:rPr lang="zh-CN" sz="2400">
                <a:ea typeface="宋体" panose="02010600030101010101" pitchFamily="2" charset="-122"/>
              </a:rPr>
              <a:t>请你判断：图丙中，铝块水平运动时所受滑动摩擦力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图甲中铝块所受滑动摩擦力．</a:t>
            </a:r>
            <a:endParaRPr lang="zh-CN" altLang="en-US" sz="2400"/>
          </a:p>
        </p:txBody>
      </p:sp>
      <p:sp>
        <p:nvSpPr>
          <p:cNvPr id="2" name="文本框 1"/>
          <p:cNvSpPr txBox="1"/>
          <p:nvPr/>
        </p:nvSpPr>
        <p:spPr>
          <a:xfrm>
            <a:off x="781685" y="1389380"/>
            <a:ext cx="14782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a:t>
            </a:r>
            <a:endParaRPr lang="zh-CN" altLang="en-US"/>
          </a:p>
        </p:txBody>
      </p:sp>
      <p:sp>
        <p:nvSpPr>
          <p:cNvPr id="3" name="文本框 2"/>
          <p:cNvSpPr txBox="1"/>
          <p:nvPr/>
        </p:nvSpPr>
        <p:spPr>
          <a:xfrm>
            <a:off x="936625" y="1964055"/>
            <a:ext cx="6985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1.6</a:t>
            </a:r>
            <a:endParaRPr lang="zh-CN" altLang="en-US"/>
          </a:p>
        </p:txBody>
      </p:sp>
      <p:sp>
        <p:nvSpPr>
          <p:cNvPr id="4" name="文本框 3"/>
          <p:cNvSpPr txBox="1"/>
          <p:nvPr/>
        </p:nvSpPr>
        <p:spPr>
          <a:xfrm>
            <a:off x="5951220" y="2489200"/>
            <a:ext cx="23831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接触面粗糙程度</a:t>
            </a:r>
            <a:endParaRPr lang="zh-CN" altLang="en-US"/>
          </a:p>
        </p:txBody>
      </p:sp>
      <p:sp>
        <p:nvSpPr>
          <p:cNvPr id="5" name="文本框 4"/>
          <p:cNvSpPr txBox="1"/>
          <p:nvPr/>
        </p:nvSpPr>
        <p:spPr>
          <a:xfrm>
            <a:off x="9719945" y="2489200"/>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压力</a:t>
            </a:r>
            <a:endParaRPr lang="zh-CN" altLang="en-US"/>
          </a:p>
        </p:txBody>
      </p:sp>
      <p:sp>
        <p:nvSpPr>
          <p:cNvPr id="6" name="文本框 5"/>
          <p:cNvSpPr txBox="1"/>
          <p:nvPr/>
        </p:nvSpPr>
        <p:spPr>
          <a:xfrm>
            <a:off x="736600" y="3985895"/>
            <a:ext cx="1098994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将木块与铝块互换位置，重复实验，比较两次弹簧测力计的示数</a:t>
            </a:r>
            <a:endParaRPr lang="zh-CN" altLang="en-US"/>
          </a:p>
        </p:txBody>
      </p:sp>
      <p:sp>
        <p:nvSpPr>
          <p:cNvPr id="7" name="文本框 6"/>
          <p:cNvSpPr txBox="1"/>
          <p:nvPr/>
        </p:nvSpPr>
        <p:spPr>
          <a:xfrm>
            <a:off x="8210550" y="5245100"/>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150964" y="92265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0" name="组合 9"/>
          <p:cNvGrpSpPr/>
          <p:nvPr/>
        </p:nvGrpSpPr>
        <p:grpSpPr>
          <a:xfrm>
            <a:off x="752475" y="1719580"/>
            <a:ext cx="9034780" cy="737235"/>
            <a:chOff x="894" y="2929"/>
            <a:chExt cx="14228" cy="1161"/>
          </a:xfrm>
        </p:grpSpPr>
        <p:sp>
          <p:nvSpPr>
            <p:cNvPr id="1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探究阻力对物体运动的影响</a:t>
              </a:r>
              <a:r>
                <a:rPr sz="2400" dirty="0">
                  <a:latin typeface="Times New Roman" panose="02020603050405020304" pitchFamily="18" charset="0"/>
                  <a:cs typeface="Times New Roman" panose="02020603050405020304" pitchFamily="18" charset="0"/>
                </a:rPr>
                <a:t>(6年未考)</a:t>
              </a:r>
              <a:endParaRPr sz="2400"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4491355" y="2456815"/>
            <a:ext cx="2750820" cy="460375"/>
          </a:xfrm>
          <a:prstGeom prst="rect">
            <a:avLst/>
          </a:prstGeom>
          <a:noFill/>
          <a:ln w="9525">
            <a:noFill/>
          </a:ln>
        </p:spPr>
        <p:txBody>
          <a:bodyPr wrap="square">
            <a:spAutoFit/>
          </a:bodyPr>
          <a:p>
            <a:pPr algn="ctr"/>
            <a:r>
              <a:rPr lang="zh-CN" sz="2400">
                <a:ea typeface="黑体" panose="02010609060101010101" pitchFamily="49" charset="-122"/>
              </a:rPr>
              <a:t>命题点</a:t>
            </a:r>
            <a:endParaRPr lang="zh-CN" altLang="en-US" sz="2400"/>
          </a:p>
        </p:txBody>
      </p:sp>
      <p:sp>
        <p:nvSpPr>
          <p:cNvPr id="5" name="文本框 4"/>
          <p:cNvSpPr txBox="1"/>
          <p:nvPr/>
        </p:nvSpPr>
        <p:spPr>
          <a:xfrm>
            <a:off x="592455" y="2755265"/>
            <a:ext cx="1123188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让同一小车从斜面</a:t>
            </a:r>
            <a:r>
              <a:rPr lang="zh-CN" sz="2400" u="sng">
                <a:ea typeface="宋体" panose="02010600030101010101" pitchFamily="2" charset="-122"/>
              </a:rPr>
              <a:t>同一高度</a:t>
            </a:r>
            <a:r>
              <a:rPr lang="zh-CN" sz="2400">
                <a:ea typeface="宋体" panose="02010600030101010101" pitchFamily="2" charset="-122"/>
              </a:rPr>
              <a:t>由</a:t>
            </a:r>
            <a:r>
              <a:rPr lang="zh-CN" sz="2400" u="sng">
                <a:ea typeface="宋体" panose="02010600030101010101" pitchFamily="2" charset="-122"/>
              </a:rPr>
              <a:t>静止滑下</a:t>
            </a:r>
            <a:r>
              <a:rPr lang="zh-CN" sz="2400">
                <a:ea typeface="宋体" panose="02010600030101010101" pitchFamily="2" charset="-122"/>
              </a:rPr>
              <a:t>的目的：使小车到达水平面的</a:t>
            </a:r>
            <a:r>
              <a:rPr lang="zh-CN" sz="2400" u="sng">
                <a:ea typeface="宋体" panose="02010600030101010101" pitchFamily="2" charset="-122"/>
              </a:rPr>
              <a:t>速度相同</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改变小车在水平面运动时受到阻力大小的方法：在水平桌面上铺</a:t>
            </a:r>
            <a:r>
              <a:rPr lang="zh-CN" sz="2400" u="sng">
                <a:ea typeface="宋体" panose="02010600030101010101" pitchFamily="2" charset="-122"/>
              </a:rPr>
              <a:t>粗糙程度不同</a:t>
            </a:r>
            <a:r>
              <a:rPr lang="zh-CN" sz="2400">
                <a:ea typeface="宋体" panose="02010600030101010101" pitchFamily="2" charset="-122"/>
              </a:rPr>
              <a:t>的材料</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控制变量法的应用：实验时控制小车从斜面同一高度由静止释放，</a:t>
            </a:r>
            <a:r>
              <a:rPr lang="zh-CN" sz="2400" u="sng">
                <a:ea typeface="宋体" panose="02010600030101010101" pitchFamily="2" charset="-122"/>
              </a:rPr>
              <a:t>改变接触面的粗糙程度</a:t>
            </a:r>
            <a:r>
              <a:rPr lang="zh-CN" sz="2400">
                <a:ea typeface="宋体" panose="02010600030101010101" pitchFamily="2" charset="-122"/>
              </a:rPr>
              <a:t>，观察小车运动距离的远近</a:t>
            </a:r>
            <a:endParaRPr lang="zh-CN" altLang="en-US" sz="2400"/>
          </a:p>
        </p:txBody>
      </p:sp>
      <p:grpSp>
        <p:nvGrpSpPr>
          <p:cNvPr id="30" name="组合 29"/>
          <p:cNvGrpSpPr/>
          <p:nvPr/>
        </p:nvGrpSpPr>
        <p:grpSpPr>
          <a:xfrm>
            <a:off x="9511665" y="155829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6" name="矩形 5"/>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7" name="圆角矩形 6"/>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8" name="流程图: 终止 7"/>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9" name="椭圆 8"/>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3395" y="996950"/>
            <a:ext cx="1120013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转换法的应用：小车从同一高度由静止下滑后，通过比较</a:t>
            </a:r>
            <a:r>
              <a:rPr lang="zh-CN" sz="2400" u="sng">
                <a:ea typeface="宋体" panose="02010600030101010101" pitchFamily="2" charset="-122"/>
              </a:rPr>
              <a:t>小车在水平面运动距离的远近</a:t>
            </a:r>
            <a:r>
              <a:rPr lang="zh-CN" sz="2400">
                <a:ea typeface="宋体" panose="02010600030101010101" pitchFamily="2" charset="-122"/>
              </a:rPr>
              <a:t>来比较阻力的大小，运动的</a:t>
            </a:r>
            <a:r>
              <a:rPr lang="zh-CN" sz="2400" u="sng">
                <a:ea typeface="宋体" panose="02010600030101010101" pitchFamily="2" charset="-122"/>
              </a:rPr>
              <a:t>距离越远</a:t>
            </a:r>
            <a:r>
              <a:rPr lang="zh-CN" sz="2400">
                <a:ea typeface="宋体" panose="02010600030101010101" pitchFamily="2" charset="-122"/>
              </a:rPr>
              <a:t>，</a:t>
            </a:r>
            <a:r>
              <a:rPr lang="zh-CN" sz="2400" u="sng">
                <a:ea typeface="宋体" panose="02010600030101010101" pitchFamily="2" charset="-122"/>
              </a:rPr>
              <a:t>阻力越小</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科学推理法的应用：如果</a:t>
            </a:r>
            <a:r>
              <a:rPr lang="zh-CN" sz="2400" u="sng">
                <a:ea typeface="宋体" panose="02010600030101010101" pitchFamily="2" charset="-122"/>
              </a:rPr>
              <a:t>水平面绝对</a:t>
            </a:r>
            <a:r>
              <a:rPr lang="zh-CN" sz="2400" u="sng">
                <a:latin typeface="Times New Roman" panose="02020603050405020304" pitchFamily="18" charset="0"/>
                <a:ea typeface="宋体" panose="02010600030101010101" pitchFamily="2" charset="-122"/>
              </a:rPr>
              <a:t>光滑</a:t>
            </a:r>
            <a:r>
              <a:rPr lang="zh-CN" sz="2400">
                <a:ea typeface="宋体" panose="02010600030101010101" pitchFamily="2" charset="-122"/>
              </a:rPr>
              <a:t>，小车运动时</a:t>
            </a:r>
            <a:r>
              <a:rPr lang="zh-CN" sz="2400" u="sng">
                <a:ea typeface="宋体" panose="02010600030101010101" pitchFamily="2" charset="-122"/>
              </a:rPr>
              <a:t>不受阻力</a:t>
            </a:r>
            <a:r>
              <a:rPr lang="zh-CN" sz="2400">
                <a:ea typeface="宋体" panose="02010600030101010101" pitchFamily="2" charset="-122"/>
              </a:rPr>
              <a:t>作用，将做</a:t>
            </a:r>
            <a:r>
              <a:rPr lang="zh-CN" sz="2400" u="sng">
                <a:ea typeface="宋体" panose="02010600030101010101" pitchFamily="2" charset="-122"/>
              </a:rPr>
              <a:t>匀速直线运动</a:t>
            </a:r>
            <a:r>
              <a:rPr lang="zh-CN" sz="2400">
                <a:ea typeface="黑体" panose="02010609060101010101" pitchFamily="49" charset="-122"/>
              </a:rPr>
              <a:t>【分析现象，总结结论】</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比较小车在不同水平面上运动的距离，总结结论：小车</a:t>
            </a:r>
            <a:r>
              <a:rPr lang="zh-CN" sz="2400" u="sng">
                <a:ea typeface="宋体" panose="02010600030101010101" pitchFamily="2" charset="-122"/>
              </a:rPr>
              <a:t>所受的阻力越小</a:t>
            </a:r>
            <a:r>
              <a:rPr lang="zh-CN" sz="2400">
                <a:ea typeface="宋体" panose="02010600030101010101" pitchFamily="2" charset="-122"/>
              </a:rPr>
              <a:t>，在水平面</a:t>
            </a:r>
            <a:r>
              <a:rPr lang="zh-CN" sz="2400" u="sng">
                <a:ea typeface="宋体" panose="02010600030101010101" pitchFamily="2" charset="-122"/>
              </a:rPr>
              <a:t>运动的距离越远</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推理小车在光滑水平面上的运动情况：</a:t>
            </a:r>
            <a:r>
              <a:rPr lang="zh-CN" sz="2400" u="sng">
                <a:ea typeface="宋体" panose="02010600030101010101" pitchFamily="2" charset="-122"/>
              </a:rPr>
              <a:t>若水平面绝对光滑</a:t>
            </a:r>
            <a:r>
              <a:rPr lang="zh-CN" sz="2400">
                <a:ea typeface="宋体" panose="02010600030101010101" pitchFamily="2" charset="-122"/>
              </a:rPr>
              <a:t>，小车运动时受到的阻力为零，小车将保持</a:t>
            </a:r>
            <a:r>
              <a:rPr lang="zh-CN" sz="2400">
                <a:latin typeface="Times New Roman" panose="02020603050405020304" pitchFamily="18" charset="0"/>
                <a:ea typeface="宋体" panose="02010600030101010101" pitchFamily="2" charset="-122"/>
              </a:rPr>
              <a:t>原来的速度做</a:t>
            </a:r>
            <a:r>
              <a:rPr lang="zh-CN" sz="2400" u="sng">
                <a:ea typeface="宋体" panose="02010600030101010101" pitchFamily="2" charset="-122"/>
              </a:rPr>
              <a:t>匀速直线运动</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8030" y="954405"/>
            <a:ext cx="10657205"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小车运动到斜面底端继续运动的原因：小车</a:t>
            </a:r>
            <a:r>
              <a:rPr lang="zh-CN" sz="2400" u="sng">
                <a:ea typeface="宋体" panose="02010600030101010101" pitchFamily="2" charset="-122"/>
              </a:rPr>
              <a:t>具有惯性</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小车最终在水平面停下来的原因：受到</a:t>
            </a:r>
            <a:r>
              <a:rPr lang="zh-CN" sz="2400" u="sng">
                <a:ea typeface="宋体" panose="02010600030101010101" pitchFamily="2" charset="-122"/>
              </a:rPr>
              <a:t>摩擦力</a:t>
            </a:r>
            <a:r>
              <a:rPr lang="en-US" sz="2400">
                <a:latin typeface="Times New Roman" panose="02020603050405020304" pitchFamily="18" charset="0"/>
                <a:ea typeface="宋体" panose="02010600030101010101" pitchFamily="2" charset="-122"/>
              </a:rPr>
              <a:t>(</a:t>
            </a:r>
            <a:r>
              <a:rPr lang="zh-CN" sz="2400" u="sng">
                <a:ea typeface="宋体" panose="02010600030101010101" pitchFamily="2" charset="-122"/>
              </a:rPr>
              <a:t>阻力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的作用</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小车运动过程中能量的转化：从</a:t>
            </a:r>
            <a:r>
              <a:rPr lang="zh-CN" sz="2400" u="sng">
                <a:ea typeface="宋体" panose="02010600030101010101" pitchFamily="2" charset="-122"/>
              </a:rPr>
              <a:t>斜面滑到水平面</a:t>
            </a:r>
            <a:r>
              <a:rPr lang="zh-CN" sz="2400">
                <a:latin typeface="Times New Roman" panose="02020603050405020304" pitchFamily="18" charset="0"/>
                <a:ea typeface="宋体" panose="02010600030101010101" pitchFamily="2" charset="-122"/>
              </a:rPr>
              <a:t>的过程中，</a:t>
            </a:r>
            <a:r>
              <a:rPr lang="zh-CN" sz="2400" u="sng">
                <a:ea typeface="宋体" panose="02010600030101010101" pitchFamily="2" charset="-122"/>
              </a:rPr>
              <a:t>重力势能转化为动能和内能</a:t>
            </a:r>
            <a:r>
              <a:rPr lang="zh-CN" sz="2400">
                <a:ea typeface="宋体" panose="02010600030101010101" pitchFamily="2" charset="-122"/>
              </a:rPr>
              <a:t>；在</a:t>
            </a:r>
            <a:r>
              <a:rPr lang="zh-CN" sz="2400" u="sng">
                <a:ea typeface="宋体" panose="02010600030101010101" pitchFamily="2" charset="-122"/>
              </a:rPr>
              <a:t>水平面上由运动到静止</a:t>
            </a:r>
            <a:r>
              <a:rPr lang="zh-CN" sz="2400">
                <a:ea typeface="宋体" panose="02010600030101010101" pitchFamily="2" charset="-122"/>
              </a:rPr>
              <a:t>的过程中，</a:t>
            </a:r>
            <a:r>
              <a:rPr lang="zh-CN" sz="2400" u="sng">
                <a:ea typeface="宋体" panose="02010600030101010101" pitchFamily="2" charset="-122"/>
              </a:rPr>
              <a:t>动能转化为内能</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小车沿水平面运动时的受力分析：水平方向受到与运动方向相反的阻力作用，竖直方向受到</a:t>
            </a:r>
            <a:r>
              <a:rPr lang="zh-CN" sz="2400" u="sng">
                <a:ea typeface="宋体" panose="02010600030101010101" pitchFamily="2" charset="-122"/>
              </a:rPr>
              <a:t>重力</a:t>
            </a:r>
            <a:r>
              <a:rPr lang="zh-CN" sz="2400">
                <a:ea typeface="宋体" panose="02010600030101010101" pitchFamily="2" charset="-122"/>
              </a:rPr>
              <a:t>和</a:t>
            </a:r>
            <a:r>
              <a:rPr lang="zh-CN" sz="2400" u="sng">
                <a:ea typeface="宋体" panose="02010600030101010101" pitchFamily="2" charset="-122"/>
              </a:rPr>
              <a:t>支持力</a:t>
            </a:r>
            <a:r>
              <a:rPr lang="zh-CN" sz="2400">
                <a:ea typeface="宋体" panose="02010600030101010101" pitchFamily="2" charset="-122"/>
              </a:rPr>
              <a:t>作用，且重力和支持力是一对</a:t>
            </a:r>
            <a:r>
              <a:rPr lang="zh-CN" sz="2400" u="sng">
                <a:ea typeface="宋体" panose="02010600030101010101" pitchFamily="2" charset="-122"/>
              </a:rPr>
              <a:t>平衡力</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判断小车在不同水平</a:t>
            </a:r>
            <a:r>
              <a:rPr lang="zh-CN" sz="2400">
                <a:latin typeface="Times New Roman" panose="02020603050405020304" pitchFamily="18" charset="0"/>
                <a:ea typeface="宋体" panose="02010600030101010101" pitchFamily="2" charset="-122"/>
              </a:rPr>
              <a:t>面上运动时克服阻力做功的大小：小车的机械能全部克服阻力做功，所以克服阻力做功的大小均</a:t>
            </a:r>
            <a:r>
              <a:rPr lang="zh-CN" sz="2400" u="sng">
                <a:ea typeface="宋体" panose="02010600030101010101" pitchFamily="2" charset="-122"/>
              </a:rPr>
              <a:t>相等</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0540" y="1363980"/>
            <a:ext cx="109702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zh-CN" sz="2400">
                <a:ea typeface="宋体" panose="02010600030101010101" pitchFamily="2" charset="-122"/>
              </a:rPr>
              <a:t>实验评估：多次测量过程必须保证小车</a:t>
            </a:r>
            <a:r>
              <a:rPr lang="zh-CN" sz="2400" u="sng">
                <a:ea typeface="宋体" panose="02010600030101010101" pitchFamily="2" charset="-122"/>
              </a:rPr>
              <a:t>从斜面同一高度由静止释放，且斜面的粗糙程度不变</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测量小车在水平面运动时受到的阻力的方法：用弹簧测力计沿水平方向拉着小车在水平面上做</a:t>
            </a:r>
            <a:r>
              <a:rPr lang="zh-CN" sz="2400" u="sng">
                <a:ea typeface="宋体" panose="02010600030101010101" pitchFamily="2" charset="-122"/>
              </a:rPr>
              <a:t>匀速直线运动</a:t>
            </a:r>
            <a:r>
              <a:rPr lang="zh-CN" sz="2400">
                <a:ea typeface="宋体" panose="02010600030101010101" pitchFamily="2" charset="-122"/>
              </a:rPr>
              <a:t>，读出弹簧测力计示数</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利用本实验装置还可进行的实验：探究动能与速度的关系</a:t>
            </a:r>
            <a:r>
              <a:rPr lang="zh-CN" sz="2400">
                <a:ea typeface="黑体" panose="02010609060101010101" pitchFamily="49" charset="-122"/>
              </a:rPr>
              <a:t>实验结论：</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物体受到的阻力越大，在水平面上运动得越近，阻力越小，运动得越远；</a:t>
            </a:r>
            <a:r>
              <a:rPr lang="en-US" sz="2400">
                <a:latin typeface="Times New Roman" panose="02020603050405020304" pitchFamily="18" charset="0"/>
                <a:ea typeface="宋体" panose="02010600030101010101" pitchFamily="2" charset="-122"/>
              </a:rPr>
              <a:t> </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若物体不受阻力，物体的运动速度将不会减小，将永远做匀速直线运动</a:t>
            </a:r>
            <a:r>
              <a:rPr lang="en-US" altLang="zh-CN" sz="2400">
                <a:ea typeface="宋体" panose="02010600030101010101" pitchFamily="2" charset="-122"/>
              </a:rPr>
              <a:t>.</a:t>
            </a:r>
            <a:endParaRPr lang="en-US" altLang="zh-CN" sz="2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79170" y="1882775"/>
            <a:ext cx="4091305" cy="521970"/>
            <a:chOff x="894" y="3246"/>
            <a:chExt cx="6443" cy="822"/>
          </a:xfrm>
        </p:grpSpPr>
        <p:sp>
          <p:nvSpPr>
            <p:cNvPr id="20481" name="文本框 4"/>
            <p:cNvSpPr txBox="1"/>
            <p:nvPr/>
          </p:nvSpPr>
          <p:spPr>
            <a:xfrm>
              <a:off x="3894" y="3246"/>
              <a:ext cx="3443"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弹力</a:t>
              </a:r>
              <a:r>
                <a:rPr sz="2400" dirty="0">
                  <a:latin typeface="Times New Roman" panose="02020603050405020304" pitchFamily="18" charset="0"/>
                  <a:cs typeface="Times New Roman" panose="02020603050405020304" pitchFamily="18" charset="0"/>
                </a:rPr>
                <a:t>(6年3考)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4" name="文本框 3"/>
          <p:cNvSpPr txBox="1"/>
          <p:nvPr/>
        </p:nvSpPr>
        <p:spPr>
          <a:xfrm>
            <a:off x="907415" y="2476500"/>
            <a:ext cx="1018286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弹力</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弹力：</a:t>
            </a:r>
            <a:r>
              <a:rPr lang="zh-CN" sz="2400">
                <a:latin typeface="Times New Roman" panose="02020603050405020304" pitchFamily="18" charset="0"/>
                <a:ea typeface="宋体" panose="02010600030101010101" pitchFamily="2" charset="-122"/>
                <a:cs typeface="Times New Roman" panose="02020603050405020304" pitchFamily="18" charset="0"/>
              </a:rPr>
              <a:t>物体由于发生</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形变而产生的力叫做弹力，如支持力、压力、推力、拉力等．</a:t>
            </a:r>
            <a:r>
              <a:rPr lang="en-US" sz="2400">
                <a:latin typeface="Times New Roman" panose="02020603050405020304" pitchFamily="18" charset="0"/>
                <a:cs typeface="Times New Roman" panose="02020603050405020304" pitchFamily="18" charset="0"/>
              </a:rPr>
              <a:t>(2019.4</a:t>
            </a:r>
            <a:r>
              <a:rPr lang="zh-CN" sz="2400">
                <a:latin typeface="Times New Roman" panose="02020603050405020304" pitchFamily="18" charset="0"/>
                <a:cs typeface="Times New Roman" panose="02020603050405020304" pitchFamily="18" charset="0"/>
              </a:rPr>
              <a:t>第</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空</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大小：</a:t>
            </a:r>
            <a:r>
              <a:rPr lang="zh-CN" sz="2400">
                <a:latin typeface="Times New Roman" panose="02020603050405020304" pitchFamily="18" charset="0"/>
                <a:ea typeface="宋体" panose="02010600030101010101" pitchFamily="2" charset="-122"/>
                <a:cs typeface="Times New Roman" panose="02020603050405020304" pitchFamily="18" charset="0"/>
              </a:rPr>
              <a:t>在弹性限度内，物体的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形变越大，弹力越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4392930" y="3128645"/>
            <a:ext cx="9029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弹性</a:t>
            </a:r>
            <a:endParaRPr lang="zh-CN" altLang="en-US"/>
          </a:p>
        </p:txBody>
      </p:sp>
      <p:sp>
        <p:nvSpPr>
          <p:cNvPr id="2" name="文本框 1"/>
          <p:cNvSpPr txBox="1"/>
          <p:nvPr/>
        </p:nvSpPr>
        <p:spPr>
          <a:xfrm>
            <a:off x="5425440" y="4219575"/>
            <a:ext cx="9029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弹性</a:t>
            </a:r>
            <a:endParaRPr lang="zh-CN" altLang="en-US"/>
          </a:p>
        </p:txBody>
      </p:sp>
      <p:sp>
        <p:nvSpPr>
          <p:cNvPr id="5" name="文本框 4"/>
          <p:cNvSpPr txBox="1"/>
          <p:nvPr/>
        </p:nvSpPr>
        <p:spPr>
          <a:xfrm>
            <a:off x="9319895" y="4219575"/>
            <a:ext cx="6394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大</a:t>
            </a:r>
            <a:endParaRPr lang="zh-CN" altLang="en-US"/>
          </a:p>
        </p:txBody>
      </p:sp>
      <p:sp>
        <p:nvSpPr>
          <p:cNvPr id="43" name="流程图: 终止 42">
            <a:hlinkClick r:id="rId2" action="ppaction://hlinksldjump"/>
          </p:cNvPr>
          <p:cNvSpPr/>
          <p:nvPr/>
        </p:nvSpPr>
        <p:spPr>
          <a:xfrm>
            <a:off x="9363075" y="50222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5" grpId="0"/>
      <p:bldP spid="5"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96975" y="112585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923290" y="2049780"/>
            <a:ext cx="5428615" cy="3969385"/>
          </a:xfrm>
          <a:prstGeom prst="rect">
            <a:avLst/>
          </a:prstGeom>
          <a:noFill/>
          <a:ln w="9525">
            <a:noFill/>
          </a:ln>
        </p:spPr>
        <p:txBody>
          <a:bodyPr wrap="square">
            <a:spAutoFit/>
          </a:bodyPr>
          <a:p>
            <a:pPr>
              <a:lnSpc>
                <a:spcPct val="150000"/>
              </a:lnSpc>
            </a:pPr>
            <a:r>
              <a:rPr lang="zh-CN" sz="2400">
                <a:latin typeface="宋体" panose="02010600030101010101" pitchFamily="2" charset="-122"/>
                <a:cs typeface="宋体" panose="02010600030101010101" pitchFamily="2" charset="-122"/>
              </a:rPr>
              <a:t>例</a:t>
            </a:r>
            <a:r>
              <a:rPr lang="en-US" sz="2400">
                <a:latin typeface="宋体" panose="02010600030101010101" pitchFamily="2" charset="-122"/>
                <a:cs typeface="宋体" panose="02010600030101010101" pitchFamily="2" charset="-122"/>
              </a:rPr>
              <a:t> </a:t>
            </a:r>
            <a:r>
              <a:rPr lang="en-US" sz="2400">
                <a:latin typeface="Times New Roman" panose="02020603050405020304" pitchFamily="18" charset="0"/>
                <a:ea typeface="黑体" panose="02010609060101010101" pitchFamily="49" charset="-122"/>
              </a:rPr>
              <a:t>1</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宜宾</a:t>
            </a:r>
            <a:r>
              <a:rPr lang="en-US" sz="2400">
                <a:latin typeface="Times New Roman" panose="02020603050405020304" pitchFamily="18" charset="0"/>
                <a:cs typeface="楷体_GB2312" charset="0"/>
              </a:rPr>
              <a:t>)</a:t>
            </a:r>
            <a:r>
              <a:rPr lang="zh-CN" sz="2400">
                <a:ea typeface="宋体" panose="02010600030101010101" pitchFamily="2" charset="-122"/>
              </a:rPr>
              <a:t>关于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阻力对物体运动的影响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问题，某学习小组进行了如下探究实验：依次将毛巾、棉布分别铺在水平木板上，让小车分别从斜面顶端由静止自由下滑，观察小车在水平面上滑行的最大距离，三种情况下的运动如图所示．</a:t>
            </a:r>
            <a:endParaRPr lang="zh-CN" altLang="en-US" sz="2400"/>
          </a:p>
        </p:txBody>
      </p:sp>
      <p:pic>
        <p:nvPicPr>
          <p:cNvPr id="2" name="图片 -2147482267"/>
          <p:cNvPicPr>
            <a:picLocks noChangeAspect="1"/>
          </p:cNvPicPr>
          <p:nvPr/>
        </p:nvPicPr>
        <p:blipFill>
          <a:blip r:embed="rId2"/>
          <a:stretch>
            <a:fillRect/>
          </a:stretch>
        </p:blipFill>
        <p:spPr>
          <a:xfrm>
            <a:off x="7005955" y="2349500"/>
            <a:ext cx="3930650" cy="2937510"/>
          </a:xfrm>
          <a:prstGeom prst="rect">
            <a:avLst/>
          </a:prstGeom>
          <a:noFill/>
          <a:ln w="9525">
            <a:noFill/>
          </a:ln>
        </p:spPr>
      </p:pic>
      <p:sp>
        <p:nvSpPr>
          <p:cNvPr id="3" name="文本框 2"/>
          <p:cNvSpPr txBox="1"/>
          <p:nvPr/>
        </p:nvSpPr>
        <p:spPr>
          <a:xfrm>
            <a:off x="8457565" y="5595620"/>
            <a:ext cx="102806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34340" y="1033780"/>
            <a:ext cx="1129855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实验中每次均让小车从斜面顶端由静止自由下滑，目的是使小车在水平面上开始滑行时获得的速度大小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不相等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，本实验中的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阻力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是指小车受到的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分析图中小车运动情况可知：小车在毛巾表面上滑行的距离最短，说明小车受到的阻力越大，速度减小得越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牛顿在伽利略等人的研究基础上，概括出牛顿第一定律：一切物体在没有受到力的作用时，总保持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状态或</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状态．</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牛顿第一定律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直接由实验得出的，其符合逻辑的科学推理为科学研究提供了一个重要方法．</a:t>
            </a:r>
            <a:endParaRPr lang="zh-CN" altLang="en-US" sz="2400"/>
          </a:p>
        </p:txBody>
      </p:sp>
      <p:sp>
        <p:nvSpPr>
          <p:cNvPr id="2" name="文本框 1"/>
          <p:cNvSpPr txBox="1"/>
          <p:nvPr/>
        </p:nvSpPr>
        <p:spPr>
          <a:xfrm>
            <a:off x="3789680" y="169037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3" name="文本框 2"/>
          <p:cNvSpPr txBox="1"/>
          <p:nvPr/>
        </p:nvSpPr>
        <p:spPr>
          <a:xfrm>
            <a:off x="2738120" y="2235200"/>
            <a:ext cx="1185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摩擦力</a:t>
            </a:r>
            <a:endParaRPr lang="zh-CN" altLang="en-US"/>
          </a:p>
        </p:txBody>
      </p:sp>
      <p:sp>
        <p:nvSpPr>
          <p:cNvPr id="4" name="文本框 3"/>
          <p:cNvSpPr txBox="1"/>
          <p:nvPr/>
        </p:nvSpPr>
        <p:spPr>
          <a:xfrm>
            <a:off x="4490720" y="3342005"/>
            <a:ext cx="610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endParaRPr lang="zh-CN" altLang="en-US"/>
          </a:p>
        </p:txBody>
      </p:sp>
      <p:sp>
        <p:nvSpPr>
          <p:cNvPr id="5" name="文本框 4"/>
          <p:cNvSpPr txBox="1"/>
          <p:nvPr/>
        </p:nvSpPr>
        <p:spPr>
          <a:xfrm>
            <a:off x="3215640" y="4425950"/>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a:p>
        </p:txBody>
      </p:sp>
      <p:sp>
        <p:nvSpPr>
          <p:cNvPr id="6" name="文本框 5"/>
          <p:cNvSpPr txBox="1"/>
          <p:nvPr/>
        </p:nvSpPr>
        <p:spPr>
          <a:xfrm>
            <a:off x="5172710" y="4425950"/>
            <a:ext cx="2090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匀速直线运动</a:t>
            </a:r>
            <a:endParaRPr lang="zh-CN" altLang="en-US"/>
          </a:p>
        </p:txBody>
      </p:sp>
      <p:sp>
        <p:nvSpPr>
          <p:cNvPr id="7" name="文本框 6"/>
          <p:cNvSpPr txBox="1"/>
          <p:nvPr/>
        </p:nvSpPr>
        <p:spPr>
          <a:xfrm>
            <a:off x="2945765" y="4980940"/>
            <a:ext cx="8439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829310" y="1046480"/>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68985" y="1548765"/>
            <a:ext cx="107080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本实验中在水平木板上铺毛巾和棉布的主要目的是</a:t>
            </a:r>
            <a:r>
              <a:rPr lang="en-US" sz="2400">
                <a:latin typeface="Times New Roman" panose="02020603050405020304" pitchFamily="18" charset="0"/>
                <a:ea typeface="宋体" panose="02010600030101010101" pitchFamily="2" charset="-122"/>
              </a:rPr>
              <a:t>_______________________________________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小车到达</a:t>
            </a:r>
            <a:r>
              <a:rPr lang="zh-CN" sz="2400">
                <a:latin typeface="Times New Roman" panose="02020603050405020304" pitchFamily="18" charset="0"/>
                <a:ea typeface="宋体" panose="02010600030101010101" pitchFamily="2" charset="-122"/>
              </a:rPr>
              <a:t>水平面后会继续向前运动是因为小车具有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，运动的小车最终会停下来，是因为小车受到</a:t>
            </a:r>
            <a:r>
              <a:rPr lang="en-US" sz="2400">
                <a:latin typeface="Times New Roman" panose="02020603050405020304" pitchFamily="18" charset="0"/>
                <a:ea typeface="宋体" panose="02010600030101010101" pitchFamily="2" charset="-122"/>
              </a:rPr>
              <a:t>_________________</a:t>
            </a:r>
            <a:r>
              <a:rPr lang="zh-CN" sz="2400">
                <a:ea typeface="宋体" panose="02010600030101010101" pitchFamily="2" charset="-122"/>
              </a:rPr>
              <a:t>的作用．</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假设小车在毛巾、棉布、木板表面上运动时克服阻力做的功分别为</a:t>
            </a:r>
            <a:r>
              <a:rPr lang="en-US" sz="2400" i="1">
                <a:latin typeface="Times New Roman" panose="02020603050405020304" pitchFamily="18" charset="0"/>
                <a:ea typeface="宋体" panose="02010600030101010101" pitchFamily="2" charset="-122"/>
              </a:rPr>
              <a:t>W</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W</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W</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，则</a:t>
            </a:r>
            <a:r>
              <a:rPr lang="en-US" sz="2400" i="1">
                <a:latin typeface="Times New Roman" panose="02020603050405020304" pitchFamily="18" charset="0"/>
                <a:ea typeface="宋体" panose="02010600030101010101" pitchFamily="2" charset="-122"/>
              </a:rPr>
              <a:t>W</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______</a:t>
            </a:r>
            <a:r>
              <a:rPr lang="en-US" sz="2400" i="1">
                <a:latin typeface="Times New Roman" panose="02020603050405020304" pitchFamily="18" charset="0"/>
                <a:ea typeface="宋体" panose="02010600030101010101" pitchFamily="2" charset="-122"/>
              </a:rPr>
              <a:t>W</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______</a:t>
            </a:r>
            <a:r>
              <a:rPr lang="en-US" sz="2400" i="1">
                <a:latin typeface="Times New Roman" panose="02020603050405020304" pitchFamily="18" charset="0"/>
                <a:ea typeface="宋体" panose="02010600030101010101" pitchFamily="2" charset="-122"/>
              </a:rPr>
              <a:t>W</a:t>
            </a:r>
            <a:r>
              <a:rPr lang="en-US" sz="2400" baseline="-25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Times New Roman" panose="02020603050405020304" pitchFamily="18" charset="0"/>
                <a:ea typeface="宋体" panose="02010600030101010101" pitchFamily="2" charset="-122"/>
              </a:rPr>
              <a:t>“&gt;”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“&lt;”)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小车在水平面上运动时，在竖直方向上受到的力有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和支持力，这两个力是一对</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cs typeface="Times New Roman" panose="02020603050405020304" pitchFamily="18" charset="0"/>
              </a:rPr>
              <a:t>______</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相互作用力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955675" y="219614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改变小车在水平面运动时受到的阻力</a:t>
            </a:r>
            <a:endParaRPr lang="zh-CN" altLang="en-US"/>
          </a:p>
        </p:txBody>
      </p:sp>
      <p:sp>
        <p:nvSpPr>
          <p:cNvPr id="3" name="文本框 2"/>
          <p:cNvSpPr txBox="1"/>
          <p:nvPr/>
        </p:nvSpPr>
        <p:spPr>
          <a:xfrm>
            <a:off x="8141970" y="2751455"/>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4" name="文本框 3"/>
          <p:cNvSpPr txBox="1"/>
          <p:nvPr/>
        </p:nvSpPr>
        <p:spPr>
          <a:xfrm>
            <a:off x="4938395" y="3296920"/>
            <a:ext cx="23145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或摩擦力</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5" name="文本框 4"/>
          <p:cNvSpPr txBox="1"/>
          <p:nvPr/>
        </p:nvSpPr>
        <p:spPr>
          <a:xfrm>
            <a:off x="2299970" y="4387215"/>
            <a:ext cx="660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a:p>
        </p:txBody>
      </p:sp>
      <p:sp>
        <p:nvSpPr>
          <p:cNvPr id="6" name="文本框 5"/>
          <p:cNvSpPr txBox="1"/>
          <p:nvPr/>
        </p:nvSpPr>
        <p:spPr>
          <a:xfrm>
            <a:off x="3604895" y="4387215"/>
            <a:ext cx="660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a:p>
        </p:txBody>
      </p:sp>
      <p:sp>
        <p:nvSpPr>
          <p:cNvPr id="7" name="文本框 6"/>
          <p:cNvSpPr txBox="1"/>
          <p:nvPr/>
        </p:nvSpPr>
        <p:spPr>
          <a:xfrm>
            <a:off x="8102600" y="4961890"/>
            <a:ext cx="923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a:p>
        </p:txBody>
      </p:sp>
      <p:sp>
        <p:nvSpPr>
          <p:cNvPr id="8" name="文本框 7"/>
          <p:cNvSpPr txBox="1"/>
          <p:nvPr/>
        </p:nvSpPr>
        <p:spPr>
          <a:xfrm>
            <a:off x="2562860" y="5516880"/>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平衡力</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2615" y="1524635"/>
            <a:ext cx="1082230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某同学设计了如图甲</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C</a:t>
            </a:r>
            <a:r>
              <a:rPr lang="zh-CN" sz="2400">
                <a:ea typeface="宋体" panose="02010600030101010101" pitchFamily="2" charset="-122"/>
              </a:rPr>
              <a:t>所示的实验进行探究，将同一个小车分别沿斜面顶端由静止滑下，如图所示．图</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“A”“B”</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“C”)</a:t>
            </a:r>
            <a:r>
              <a:rPr lang="zh-CN" sz="2400">
                <a:ea typeface="宋体" panose="02010600030101010101" pitchFamily="2" charset="-122"/>
              </a:rPr>
              <a:t>所示的操作是错误的，原因</a:t>
            </a:r>
            <a:r>
              <a:rPr lang="en-US" sz="2400">
                <a:latin typeface="Times New Roman" panose="02020603050405020304" pitchFamily="18" charset="0"/>
                <a:ea typeface="宋体" panose="02010600030101010101" pitchFamily="2" charset="-122"/>
              </a:rPr>
              <a:t>_____________________________________________</a:t>
            </a:r>
            <a:r>
              <a:rPr lang="zh-CN" sz="2400">
                <a:ea typeface="宋体" panose="02010600030101010101" pitchFamily="2" charset="-122"/>
              </a:rPr>
              <a:t>．</a:t>
            </a:r>
            <a:endParaRPr lang="zh-CN" altLang="en-US" sz="2400"/>
          </a:p>
        </p:txBody>
      </p:sp>
      <p:pic>
        <p:nvPicPr>
          <p:cNvPr id="2" name="图片 -2147482265"/>
          <p:cNvPicPr>
            <a:picLocks noChangeAspect="1"/>
          </p:cNvPicPr>
          <p:nvPr/>
        </p:nvPicPr>
        <p:blipFill>
          <a:blip r:embed="rId1"/>
          <a:stretch>
            <a:fillRect/>
          </a:stretch>
        </p:blipFill>
        <p:spPr>
          <a:xfrm>
            <a:off x="2579053" y="3596005"/>
            <a:ext cx="6914515" cy="1428115"/>
          </a:xfrm>
          <a:prstGeom prst="rect">
            <a:avLst/>
          </a:prstGeom>
          <a:noFill/>
          <a:ln w="9525">
            <a:noFill/>
          </a:ln>
        </p:spPr>
      </p:pic>
      <p:sp>
        <p:nvSpPr>
          <p:cNvPr id="3" name="文本框 2"/>
          <p:cNvSpPr txBox="1"/>
          <p:nvPr/>
        </p:nvSpPr>
        <p:spPr>
          <a:xfrm>
            <a:off x="5128895" y="5201920"/>
            <a:ext cx="1814830" cy="368300"/>
          </a:xfrm>
          <a:prstGeom prst="rect">
            <a:avLst/>
          </a:prstGeom>
          <a:noFill/>
          <a:ln w="9525">
            <a:noFill/>
          </a:ln>
        </p:spPr>
        <p:txBody>
          <a:bodyPr wrap="square">
            <a:spAutoFit/>
          </a:bodyPr>
          <a:p>
            <a:r>
              <a:rPr lang="zh-CN" sz="1800">
                <a:cs typeface="楷体_GB2312" charset="0"/>
              </a:rPr>
              <a:t>拓展设问题图甲</a:t>
            </a:r>
            <a:endParaRPr lang="zh-CN" altLang="en-US" sz="1800"/>
          </a:p>
        </p:txBody>
      </p:sp>
      <p:sp>
        <p:nvSpPr>
          <p:cNvPr id="4" name="文本框 3"/>
          <p:cNvSpPr txBox="1"/>
          <p:nvPr/>
        </p:nvSpPr>
        <p:spPr>
          <a:xfrm>
            <a:off x="5434965" y="2190115"/>
            <a:ext cx="4851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
        <p:nvSpPr>
          <p:cNvPr id="5" name="文本框 4"/>
          <p:cNvSpPr txBox="1"/>
          <p:nvPr/>
        </p:nvSpPr>
        <p:spPr>
          <a:xfrm>
            <a:off x="2212340" y="2721610"/>
            <a:ext cx="5789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没</a:t>
            </a:r>
            <a:r>
              <a:rPr lang="zh-CN" sz="2400">
                <a:solidFill>
                  <a:srgbClr val="FF0000"/>
                </a:solidFill>
                <a:latin typeface="Times New Roman" panose="02020603050405020304" pitchFamily="18" charset="0"/>
                <a:ea typeface="宋体" panose="02010600030101010101" pitchFamily="2" charset="-122"/>
              </a:rPr>
              <a:t>有控制小车达到水平面时的初速度相同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4060" y="1078230"/>
            <a:ext cx="1088834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a:t>
            </a:r>
            <a:r>
              <a:rPr lang="zh-CN" sz="2400">
                <a:ea typeface="宋体" panose="02010600030101010101" pitchFamily="2" charset="-122"/>
              </a:rPr>
              <a:t>如果要测小车在毛巾表面上运动时所受阻力的大小，正确做法是：</a:t>
            </a:r>
            <a:r>
              <a:rPr lang="en-US" sz="2400">
                <a:latin typeface="Times New Roman" panose="02020603050405020304" pitchFamily="18" charset="0"/>
                <a:ea typeface="宋体" panose="02010600030101010101" pitchFamily="2" charset="-122"/>
              </a:rPr>
              <a:t>____________________________________________________________________________________________________________________________________________</a:t>
            </a:r>
            <a:r>
              <a:rPr lang="zh-CN" sz="2400">
                <a:ea typeface="宋体" panose="02010600030101010101" pitchFamily="2" charset="-122"/>
              </a:rPr>
              <a:t>；某同学正确操作，弹簧测力计示数如图乙所示，小车在毛巾表面上运动</a:t>
            </a:r>
            <a:r>
              <a:rPr lang="zh-CN" sz="2400">
                <a:latin typeface="Times New Roman" panose="02020603050405020304" pitchFamily="18" charset="0"/>
                <a:ea typeface="宋体" panose="02010600030101010101" pitchFamily="2" charset="-122"/>
              </a:rPr>
              <a:t>时所受阻力为</a:t>
            </a:r>
            <a:r>
              <a:rPr lang="en-US" sz="2400">
                <a:latin typeface="Times New Roman" panose="02020603050405020304" pitchFamily="18" charset="0"/>
                <a:ea typeface="宋体" panose="02010600030101010101" pitchFamily="2" charset="-122"/>
              </a:rPr>
              <a:t>______N.</a:t>
            </a:r>
            <a:endParaRPr lang="zh-CN" altLang="en-US" sz="2400"/>
          </a:p>
        </p:txBody>
      </p:sp>
      <p:pic>
        <p:nvPicPr>
          <p:cNvPr id="2" name="图片 -2147482264"/>
          <p:cNvPicPr>
            <a:picLocks noChangeAspect="1"/>
          </p:cNvPicPr>
          <p:nvPr/>
        </p:nvPicPr>
        <p:blipFill>
          <a:blip r:embed="rId1"/>
          <a:stretch>
            <a:fillRect/>
          </a:stretch>
        </p:blipFill>
        <p:spPr>
          <a:xfrm>
            <a:off x="3671570" y="3665220"/>
            <a:ext cx="4848225" cy="1533525"/>
          </a:xfrm>
          <a:prstGeom prst="rect">
            <a:avLst/>
          </a:prstGeom>
          <a:noFill/>
          <a:ln w="9525">
            <a:noFill/>
          </a:ln>
        </p:spPr>
      </p:pic>
      <p:sp>
        <p:nvSpPr>
          <p:cNvPr id="3" name="文本框 2"/>
          <p:cNvSpPr txBox="1"/>
          <p:nvPr/>
        </p:nvSpPr>
        <p:spPr>
          <a:xfrm>
            <a:off x="5574030" y="5520690"/>
            <a:ext cx="1896745" cy="368300"/>
          </a:xfrm>
          <a:prstGeom prst="rect">
            <a:avLst/>
          </a:prstGeom>
          <a:noFill/>
          <a:ln w="9525">
            <a:noFill/>
          </a:ln>
        </p:spPr>
        <p:txBody>
          <a:bodyPr wrap="square">
            <a:spAutoFit/>
          </a:bodyPr>
          <a:p>
            <a:r>
              <a:rPr lang="zh-CN" sz="1800">
                <a:cs typeface="楷体_GB2312" charset="0"/>
              </a:rPr>
              <a:t>拓展设问题图乙</a:t>
            </a:r>
            <a:endParaRPr lang="zh-CN" altLang="en-US" sz="1800"/>
          </a:p>
        </p:txBody>
      </p:sp>
      <p:sp>
        <p:nvSpPr>
          <p:cNvPr id="4" name="文本框 3"/>
          <p:cNvSpPr txBox="1"/>
          <p:nvPr/>
        </p:nvSpPr>
        <p:spPr>
          <a:xfrm>
            <a:off x="797560" y="1551305"/>
            <a:ext cx="10753090" cy="119888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用弹簧测力计沿水平方向拉着小车在毛巾表面上做匀速直线运动，读出弹簧测力计示数</a:t>
            </a:r>
            <a:endParaRPr lang="zh-CN" altLang="en-US"/>
          </a:p>
        </p:txBody>
      </p:sp>
      <p:sp>
        <p:nvSpPr>
          <p:cNvPr id="5" name="文本框 4"/>
          <p:cNvSpPr txBox="1"/>
          <p:nvPr/>
        </p:nvSpPr>
        <p:spPr>
          <a:xfrm>
            <a:off x="1579880" y="3374390"/>
            <a:ext cx="6889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1.6</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98855" y="3011805"/>
            <a:ext cx="10427970"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【提出猜想与假设】</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猜想滑动摩擦力的大小与压力、接触面粗糙程度有关</a:t>
            </a:r>
            <a:r>
              <a:rPr lang="zh-CN" sz="2400">
                <a:ea typeface="黑体" panose="02010609060101010101" pitchFamily="49" charset="-122"/>
              </a:rPr>
              <a:t>【设计与进行实验】</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测量滑动摩擦力的方法：用弹簧测力计</a:t>
            </a:r>
            <a:r>
              <a:rPr lang="zh-CN" sz="2400" u="sng">
                <a:ea typeface="宋体" panose="02010600030101010101" pitchFamily="2" charset="-122"/>
              </a:rPr>
              <a:t>水平拉动</a:t>
            </a:r>
            <a:r>
              <a:rPr lang="zh-CN" sz="2400">
                <a:ea typeface="宋体" panose="02010600030101010101" pitchFamily="2" charset="-122"/>
              </a:rPr>
              <a:t>物块，使其做</a:t>
            </a:r>
            <a:r>
              <a:rPr lang="zh-CN" sz="2400" u="sng">
                <a:ea typeface="宋体" panose="02010600030101010101" pitchFamily="2" charset="-122"/>
              </a:rPr>
              <a:t>匀速直线运动</a:t>
            </a:r>
            <a:r>
              <a:rPr lang="zh-CN" sz="2400">
                <a:ea typeface="宋体" panose="02010600030101010101" pitchFamily="2" charset="-122"/>
              </a:rPr>
              <a:t>，根据</a:t>
            </a:r>
            <a:r>
              <a:rPr lang="zh-CN" sz="2400" u="sng">
                <a:ea typeface="宋体" panose="02010600030101010101" pitchFamily="2" charset="-122"/>
              </a:rPr>
              <a:t>二力平衡</a:t>
            </a:r>
            <a:r>
              <a:rPr lang="zh-CN" sz="2400">
                <a:ea typeface="宋体" panose="02010600030101010101" pitchFamily="2" charset="-122"/>
              </a:rPr>
              <a:t>可知，滑动摩擦力的大小等于拉力的大小</a:t>
            </a:r>
            <a:r>
              <a:rPr lang="en-US" sz="2400">
                <a:latin typeface="Times New Roman" panose="02020603050405020304" pitchFamily="18" charset="0"/>
                <a:cs typeface="仿宋_GB2312" charset="0"/>
              </a:rPr>
              <a:t>[2019.18(1)</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endParaRPr lang="zh-CN" altLang="en-US" sz="2400"/>
          </a:p>
        </p:txBody>
      </p:sp>
      <p:grpSp>
        <p:nvGrpSpPr>
          <p:cNvPr id="10" name="组合 9"/>
          <p:cNvGrpSpPr/>
          <p:nvPr/>
        </p:nvGrpSpPr>
        <p:grpSpPr>
          <a:xfrm>
            <a:off x="1142365" y="1070610"/>
            <a:ext cx="9034780" cy="737235"/>
            <a:chOff x="894" y="2929"/>
            <a:chExt cx="14228" cy="1161"/>
          </a:xfrm>
        </p:grpSpPr>
        <p:sp>
          <p:nvSpPr>
            <p:cNvPr id="1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研究影响滑动摩擦力大小的因素</a:t>
              </a:r>
              <a:r>
                <a:rPr sz="2400" dirty="0">
                  <a:latin typeface="Times New Roman" panose="02020603050405020304" pitchFamily="18" charset="0"/>
                  <a:ea typeface="宋体" panose="02010600030101010101" pitchFamily="2" charset="-122"/>
                  <a:cs typeface="Times New Roman" panose="02020603050405020304" pitchFamily="18" charset="0"/>
                </a:rPr>
                <a:t>(2019.18) </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4944110" y="2191385"/>
            <a:ext cx="2160270" cy="460375"/>
          </a:xfrm>
          <a:prstGeom prst="rect">
            <a:avLst/>
          </a:prstGeom>
          <a:noFill/>
          <a:ln w="9525">
            <a:noFill/>
          </a:ln>
        </p:spPr>
        <p:txBody>
          <a:bodyPr wrap="square">
            <a:spAutoFit/>
          </a:bodyPr>
          <a:p>
            <a:pPr algn="ctr"/>
            <a:r>
              <a:rPr lang="zh-CN" sz="2400">
                <a:ea typeface="黑体" panose="02010609060101010101" pitchFamily="49" charset="-122"/>
              </a:rPr>
              <a:t>命题点</a:t>
            </a:r>
            <a:endParaRPr lang="zh-CN" altLang="en-US" sz="2400"/>
          </a:p>
        </p:txBody>
      </p:sp>
      <p:grpSp>
        <p:nvGrpSpPr>
          <p:cNvPr id="30" name="组合 29"/>
          <p:cNvGrpSpPr/>
          <p:nvPr/>
        </p:nvGrpSpPr>
        <p:grpSpPr>
          <a:xfrm>
            <a:off x="9337675" y="276733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2" name="矩形 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3" name="圆角矩形 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4" name="流程图: 终止 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5" name="椭圆 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0880" y="659765"/>
            <a:ext cx="11279505" cy="5775960"/>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弹簧测力计的使用及读数</a:t>
            </a:r>
            <a:r>
              <a:rPr lang="en-US" sz="2400">
                <a:latin typeface="Times New Roman" panose="02020603050405020304" pitchFamily="18" charset="0"/>
                <a:cs typeface="仿宋_GB2312" charset="0"/>
              </a:rPr>
              <a:t>[2019.18(1)</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探究滑动摩擦力的大小与压力的关系：控制接触面的</a:t>
            </a:r>
            <a:r>
              <a:rPr lang="zh-CN" sz="2400" u="sng">
                <a:ea typeface="宋体" panose="02010600030101010101" pitchFamily="2" charset="-122"/>
              </a:rPr>
              <a:t>粗糙程度不变</a:t>
            </a:r>
            <a:r>
              <a:rPr lang="zh-CN" sz="2400">
                <a:ea typeface="宋体" panose="02010600030101010101" pitchFamily="2" charset="-122"/>
              </a:rPr>
              <a:t>，</a:t>
            </a:r>
            <a:r>
              <a:rPr lang="zh-CN" sz="2400" u="sng">
                <a:ea typeface="宋体" panose="02010600030101010101" pitchFamily="2" charset="-122"/>
              </a:rPr>
              <a:t>改变</a:t>
            </a:r>
            <a:r>
              <a:rPr lang="zh-CN" sz="2400">
                <a:ea typeface="宋体" panose="02010600030101010101" pitchFamily="2" charset="-122"/>
              </a:rPr>
              <a:t>物块对接触面的</a:t>
            </a:r>
            <a:r>
              <a:rPr lang="zh-CN" sz="2400" u="sng">
                <a:ea typeface="宋体" panose="02010600030101010101" pitchFamily="2" charset="-122"/>
              </a:rPr>
              <a:t>压力</a:t>
            </a:r>
            <a:r>
              <a:rPr lang="zh-CN" sz="2400">
                <a:ea typeface="宋体" panose="02010600030101010101" pitchFamily="2" charset="-122"/>
              </a:rPr>
              <a:t>，比较弹簧测力计的示数变化；</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探究滑动摩擦力的大小与接触面粗糙程度的关系：控制</a:t>
            </a:r>
            <a:r>
              <a:rPr lang="zh-CN" sz="2400" u="sng">
                <a:ea typeface="宋体" panose="02010600030101010101" pitchFamily="2" charset="-122"/>
              </a:rPr>
              <a:t>压力不变</a:t>
            </a:r>
            <a:r>
              <a:rPr lang="zh-CN" sz="2400">
                <a:ea typeface="宋体" panose="02010600030101010101" pitchFamily="2" charset="-122"/>
              </a:rPr>
              <a:t>，</a:t>
            </a:r>
            <a:r>
              <a:rPr lang="zh-CN" sz="2400" u="sng">
                <a:ea typeface="宋体" panose="02010600030101010101" pitchFamily="2" charset="-122"/>
              </a:rPr>
              <a:t>改变接触面粗糙程度</a:t>
            </a:r>
            <a:r>
              <a:rPr lang="zh-CN" sz="2400">
                <a:ea typeface="宋体" panose="02010600030101010101" pitchFamily="2" charset="-122"/>
              </a:rPr>
              <a:t>，比较弹簧测力计的示数变化</a:t>
            </a:r>
            <a:r>
              <a:rPr lang="en-US" sz="2400">
                <a:latin typeface="Times New Roman" panose="02020603050405020304" pitchFamily="18" charset="0"/>
                <a:cs typeface="仿宋_GB2312" charset="0"/>
              </a:rPr>
              <a:t>[2019.18(3)]</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实验方案补充及设计：根据控制变量法的要求进行补充及设计</a:t>
            </a:r>
            <a:r>
              <a:rPr lang="en-US" sz="2400">
                <a:latin typeface="Times New Roman" panose="02020603050405020304" pitchFamily="18" charset="0"/>
                <a:cs typeface="仿宋_GB2312" charset="0"/>
              </a:rPr>
              <a:t>[2019.18(3)]</a:t>
            </a:r>
            <a:r>
              <a:rPr lang="zh-CN" sz="2400">
                <a:ea typeface="黑体" panose="02010609060101010101" pitchFamily="49" charset="-122"/>
              </a:rPr>
              <a:t>【分析现象和数据，总结结论】</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根据实验数据绘制图像：先标出各点，然后用平滑的曲线依次连接各点</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分析滑动摩擦力与压力的定量关系：滑动摩擦力大小与压力的大小</a:t>
            </a:r>
            <a:r>
              <a:rPr lang="zh-CN" sz="2400" u="sng">
                <a:ea typeface="宋体" panose="02010600030101010101" pitchFamily="2" charset="-122"/>
              </a:rPr>
              <a:t>成正比</a:t>
            </a:r>
            <a:r>
              <a:rPr lang="en-US" sz="2400">
                <a:latin typeface="Times New Roman" panose="02020603050405020304" pitchFamily="18" charset="0"/>
                <a:cs typeface="仿宋_GB2312" charset="0"/>
              </a:rPr>
              <a:t>[2019.18(2)]</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6085" y="970915"/>
            <a:ext cx="11296650"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平衡力和相互作用力的判断</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实验方案设计：探究滑动摩擦力的大小与接触面积的关系：</a:t>
            </a:r>
            <a:r>
              <a:rPr lang="zh-CN" sz="2400" u="sng">
                <a:ea typeface="宋体" panose="02010600030101010101" pitchFamily="2" charset="-122"/>
              </a:rPr>
              <a:t>保持接触面粗糙程度和压力大小不变</a:t>
            </a:r>
            <a:r>
              <a:rPr lang="zh-CN" sz="2400">
                <a:ea typeface="宋体" panose="02010600030101010101" pitchFamily="2" charset="-122"/>
              </a:rPr>
              <a:t>，将木块平放、竖放、侧放，比较木块匀速运动时弹簧测力计的示数变化</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实验评估：</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得出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接触面积越小，滑动摩擦力越小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的错误结论的原因：</a:t>
            </a:r>
            <a:r>
              <a:rPr lang="zh-CN" sz="2400" u="sng">
                <a:ea typeface="宋体" panose="02010600030101010101" pitchFamily="2" charset="-122"/>
              </a:rPr>
              <a:t>没有控制压力不变</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得出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物块运动的速度越大，滑动摩擦力越大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的错误结论的原因：木块做变速</a:t>
            </a:r>
            <a:r>
              <a:rPr lang="zh-CN" sz="2400">
                <a:latin typeface="Times New Roman" panose="02020603050405020304" pitchFamily="18" charset="0"/>
                <a:ea typeface="宋体" panose="02010600030101010101" pitchFamily="2" charset="-122"/>
              </a:rPr>
              <a:t>运动时，弹簧测力计的示数并不等于摩擦力的大小；</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2125" y="1485900"/>
            <a:ext cx="1123061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弹簧测力计的示数不稳定的可能原因：</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没有匀速拉动木块；</a:t>
            </a:r>
            <a:r>
              <a:rPr lang="en-US" sz="2400">
                <a:latin typeface="宋体" panose="02010600030101010101" pitchFamily="2" charset="-122"/>
                <a:cs typeface="Times New Roman" panose="02020603050405020304" pitchFamily="18" charset="0"/>
              </a:rPr>
              <a:t>②</a:t>
            </a:r>
            <a:r>
              <a:rPr lang="zh-CN" sz="2400" u="sng">
                <a:ea typeface="宋体" panose="02010600030101010101" pitchFamily="2" charset="-122"/>
              </a:rPr>
              <a:t>接触面的粗糙程度不均匀</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弹簧测力计不沿水平方向拉动木块时弹簧测力计的示数与摩擦力的大小关系：弹簧测力计的示数不等于滑动摩擦力，因为两个力</a:t>
            </a:r>
            <a:r>
              <a:rPr lang="zh-CN" sz="2400" u="sng">
                <a:ea typeface="宋体" panose="02010600030101010101" pitchFamily="2" charset="-122"/>
              </a:rPr>
              <a:t>不是一对平衡力</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实验存在的不足</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不容易保证木块一直做匀速直线运动，导致弹簧测力计</a:t>
            </a:r>
            <a:r>
              <a:rPr lang="zh-CN" sz="2400" u="sng">
                <a:ea typeface="宋体" panose="02010600030101010101" pitchFamily="2" charset="-122"/>
              </a:rPr>
              <a:t>示数不稳定</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弹簧测</a:t>
            </a:r>
            <a:r>
              <a:rPr lang="zh-CN" sz="2400">
                <a:latin typeface="Times New Roman" panose="02020603050405020304" pitchFamily="18" charset="0"/>
                <a:ea typeface="宋体" panose="02010600030101010101" pitchFamily="2" charset="-122"/>
              </a:rPr>
              <a:t>力计在运动中</a:t>
            </a:r>
            <a:r>
              <a:rPr lang="zh-CN" sz="2400" u="sng">
                <a:ea typeface="宋体" panose="02010600030101010101" pitchFamily="2" charset="-122"/>
              </a:rPr>
              <a:t>不方便读数</a:t>
            </a:r>
            <a:r>
              <a:rPr lang="zh-CN" sz="2400">
                <a:ea typeface="宋体" panose="02010600030101010101" pitchFamily="2" charset="-122"/>
              </a:rPr>
              <a:t>，误差较大</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73785" y="1685925"/>
            <a:ext cx="998474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zh-CN" sz="2400">
                <a:ea typeface="宋体" panose="02010600030101010101" pitchFamily="2" charset="-122"/>
              </a:rPr>
              <a:t>实验改进优点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将弹簧测力计一端固定，拉动长木板，木块处于静止状态，受到的拉力和摩擦力是一对平衡力，弹簧测力计示数等于摩擦力，如下图</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u="sng">
                <a:ea typeface="宋体" panose="02010600030101010101" pitchFamily="2" charset="-122"/>
              </a:rPr>
              <a:t>不需要控制木板做匀速直线运动</a:t>
            </a:r>
            <a:r>
              <a:rPr lang="zh-CN" sz="2400">
                <a:ea typeface="宋体" panose="02010600030101010101" pitchFamily="2" charset="-122"/>
              </a:rPr>
              <a:t>，便于操作；</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弹簧测力计</a:t>
            </a:r>
            <a:r>
              <a:rPr lang="zh-CN" sz="2400" u="sng">
                <a:ea typeface="宋体" panose="02010600030101010101" pitchFamily="2" charset="-122"/>
              </a:rPr>
              <a:t>示数稳定</a:t>
            </a:r>
            <a:r>
              <a:rPr lang="zh-CN" sz="2400">
                <a:ea typeface="宋体" panose="02010600030101010101" pitchFamily="2" charset="-122"/>
              </a:rPr>
              <a:t>便于读数</a:t>
            </a:r>
            <a:endParaRPr lang="zh-CN" altLang="en-US" sz="2400"/>
          </a:p>
        </p:txBody>
      </p:sp>
      <p:pic>
        <p:nvPicPr>
          <p:cNvPr id="2" name="图片 -2147482260"/>
          <p:cNvPicPr>
            <a:picLocks noChangeAspect="1"/>
          </p:cNvPicPr>
          <p:nvPr/>
        </p:nvPicPr>
        <p:blipFill>
          <a:blip r:embed="rId1"/>
          <a:stretch>
            <a:fillRect/>
          </a:stretch>
        </p:blipFill>
        <p:spPr>
          <a:xfrm>
            <a:off x="3416300" y="4206240"/>
            <a:ext cx="5086985" cy="10655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009015" y="694055"/>
            <a:ext cx="8164195" cy="460375"/>
          </a:xfrm>
          <a:prstGeom prst="rect">
            <a:avLst/>
          </a:prstGeom>
          <a:noFill/>
          <a:ln w="9525">
            <a:noFill/>
          </a:ln>
        </p:spPr>
        <p:txBody>
          <a:bodyPr wrap="square">
            <a:spAutoFit/>
          </a:bodyPr>
          <a:p>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弹簧测力计的使用及读数</a:t>
            </a:r>
            <a:r>
              <a:rPr lang="en-US" sz="2400">
                <a:latin typeface="Times New Roman" panose="02020603050405020304" pitchFamily="18" charset="0"/>
                <a:cs typeface="仿宋_GB2312" charset="0"/>
              </a:rPr>
              <a:t>[2019.18(1)</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2018.18(1)]</a:t>
            </a:r>
            <a:endParaRPr lang="zh-CN" altLang="en-US" sz="2400"/>
          </a:p>
        </p:txBody>
      </p:sp>
      <p:graphicFrame>
        <p:nvGraphicFramePr>
          <p:cNvPr id="10" name="表格 9"/>
          <p:cNvGraphicFramePr/>
          <p:nvPr>
            <p:custDataLst>
              <p:tags r:id="rId1"/>
            </p:custDataLst>
          </p:nvPr>
        </p:nvGraphicFramePr>
        <p:xfrm>
          <a:off x="1041687" y="1318260"/>
          <a:ext cx="10297160" cy="5375275"/>
        </p:xfrm>
        <a:graphic>
          <a:graphicData uri="http://schemas.openxmlformats.org/drawingml/2006/table">
            <a:tbl>
              <a:tblPr firstRow="1" bandRow="1">
                <a:tableStyleId>{5940675A-B579-460E-94D1-54222C63F5DA}</a:tableStyleId>
              </a:tblPr>
              <a:tblGrid>
                <a:gridCol w="1130300"/>
                <a:gridCol w="9166860"/>
              </a:tblGrid>
              <a:tr h="560070">
                <a:tc>
                  <a:txBody>
                    <a:bodyPr/>
                    <a:p>
                      <a:pPr indent="0" algn="ctr" fontAlgn="auto">
                        <a:lnSpc>
                          <a:spcPct val="10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原理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在弹性限度内，弹簧受到的拉力与弹簧的________成正比</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85645">
                <a:tc>
                  <a:txBody>
                    <a:bodyPr/>
                    <a:p>
                      <a:pPr indent="0" algn="ctr" fontAlgn="auto">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图示</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7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0775">
                <a:tc rowSpan="3">
                  <a:txBody>
                    <a:bodyPr/>
                    <a:p>
                      <a:pPr indent="0" algn="ctr" fontAlgn="auto">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使用前</a:t>
                      </a:r>
                      <a:endParaRPr 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l" fontAlgn="auto">
                        <a:lnSpc>
                          <a:spcPct val="100000"/>
                        </a:lnSpc>
                        <a:buNone/>
                      </a:pPr>
                      <a:r>
                        <a:rPr lang="en-US" sz="2400" b="0">
                          <a:latin typeface="Times New Roman" panose="02020603050405020304" pitchFamily="18" charset="0"/>
                          <a:cs typeface="Times New Roman" panose="02020603050405020304" pitchFamily="18" charset="0"/>
                        </a:rPr>
                        <a:t>看清它的量程和分度值，图中测力计的量程是________N，分度值是________N</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4871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检查弹簧测力计的指针是否指在</a:t>
                      </a:r>
                      <a:r>
                        <a:rPr lang="en-US" sz="2400" b="0">
                          <a:latin typeface="宋体" panose="02010600030101010101" pitchFamily="2" charset="-122"/>
                        </a:rPr>
                        <a:t>__________</a:t>
                      </a:r>
                      <a:r>
                        <a:rPr lang="zh-CN" sz="2400" b="0">
                          <a:ea typeface="宋体" panose="02010600030101010101" pitchFamily="2" charset="-122"/>
                        </a:rPr>
                        <a:t>上，如果不</a:t>
                      </a:r>
                      <a:r>
                        <a:rPr lang="en-US" sz="2400" b="0">
                          <a:latin typeface="宋体" panose="02010600030101010101" pitchFamily="2" charset="-122"/>
                          <a:ea typeface="宋体" panose="02010600030101010101" pitchFamily="2" charset="-122"/>
                          <a:cs typeface="宋体" panose="02010600030101010101" pitchFamily="2" charset="-122"/>
                        </a:rPr>
                        <a:t>在，应把指针调节到零刻度线处</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007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轻轻拉动挂钩几次，防止弹簧被外壳卡住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 name="图片 -2147482330"/>
          <p:cNvPicPr>
            <a:picLocks noChangeAspect="1"/>
          </p:cNvPicPr>
          <p:nvPr/>
        </p:nvPicPr>
        <p:blipFill>
          <a:blip r:embed="rId2"/>
          <a:stretch>
            <a:fillRect/>
          </a:stretch>
        </p:blipFill>
        <p:spPr>
          <a:xfrm>
            <a:off x="4345305" y="2119630"/>
            <a:ext cx="989965" cy="1574165"/>
          </a:xfrm>
          <a:prstGeom prst="rect">
            <a:avLst/>
          </a:prstGeom>
          <a:noFill/>
          <a:ln w="9525">
            <a:noFill/>
          </a:ln>
        </p:spPr>
      </p:pic>
      <p:grpSp>
        <p:nvGrpSpPr>
          <p:cNvPr id="30" name="组合 29"/>
          <p:cNvGrpSpPr/>
          <p:nvPr/>
        </p:nvGrpSpPr>
        <p:grpSpPr>
          <a:xfrm>
            <a:off x="8364220" y="2185670"/>
            <a:ext cx="2069465" cy="1375548"/>
            <a:chOff x="3852" y="4212"/>
            <a:chExt cx="3360" cy="3154"/>
          </a:xfrm>
        </p:grpSpPr>
        <p:grpSp>
          <p:nvGrpSpPr>
            <p:cNvPr id="29" name="组合 28"/>
            <p:cNvGrpSpPr/>
            <p:nvPr/>
          </p:nvGrpSpPr>
          <p:grpSpPr>
            <a:xfrm>
              <a:off x="3914" y="4432"/>
              <a:ext cx="3298" cy="2934"/>
              <a:chOff x="3914" y="4432"/>
              <a:chExt cx="3298" cy="2934"/>
            </a:xfrm>
          </p:grpSpPr>
          <p:sp>
            <p:nvSpPr>
              <p:cNvPr id="13" name="矩形 12"/>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4" name="圆角矩形 13"/>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5" name="流程图: 终止 14"/>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6" name="椭圆 15"/>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7" name="流程图: 摘录 16"/>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852" y="4212"/>
              <a:ext cx="3164" cy="2749"/>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493760" y="1318260"/>
            <a:ext cx="12147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伸长量</a:t>
            </a:r>
            <a:endParaRPr lang="zh-CN" altLang="en-US"/>
          </a:p>
        </p:txBody>
      </p:sp>
      <p:sp>
        <p:nvSpPr>
          <p:cNvPr id="3" name="文本框 2"/>
          <p:cNvSpPr txBox="1"/>
          <p:nvPr/>
        </p:nvSpPr>
        <p:spPr>
          <a:xfrm>
            <a:off x="8538845" y="3880485"/>
            <a:ext cx="8350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5</a:t>
            </a:r>
            <a:endParaRPr lang="zh-CN" altLang="en-US"/>
          </a:p>
        </p:txBody>
      </p:sp>
      <p:sp>
        <p:nvSpPr>
          <p:cNvPr id="4" name="文本框 3"/>
          <p:cNvSpPr txBox="1"/>
          <p:nvPr/>
        </p:nvSpPr>
        <p:spPr>
          <a:xfrm>
            <a:off x="2807335" y="4240530"/>
            <a:ext cx="572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a:t>
            </a:r>
            <a:endParaRPr lang="zh-CN" altLang="en-US"/>
          </a:p>
        </p:txBody>
      </p:sp>
      <p:sp>
        <p:nvSpPr>
          <p:cNvPr id="5" name="文本框 4"/>
          <p:cNvSpPr txBox="1"/>
          <p:nvPr/>
        </p:nvSpPr>
        <p:spPr>
          <a:xfrm>
            <a:off x="6507480" y="4933315"/>
            <a:ext cx="14287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零刻度线</a:t>
            </a:r>
            <a:endParaRPr lang="zh-CN" altLang="en-US"/>
          </a:p>
        </p:txBody>
      </p:sp>
      <p:sp>
        <p:nvSpPr>
          <p:cNvPr id="43" name="流程图: 终止 42">
            <a:hlinkClick r:id="rId3" action="ppaction://hlinksldjump"/>
          </p:cNvPr>
          <p:cNvSpPr/>
          <p:nvPr/>
        </p:nvSpPr>
        <p:spPr>
          <a:xfrm>
            <a:off x="9311005" y="6953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30530" y="1602740"/>
            <a:ext cx="1124902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zh-CN" sz="2400">
                <a:ea typeface="宋体" panose="02010600030101010101" pitchFamily="2" charset="-122"/>
              </a:rPr>
              <a:t>摩擦力大小的判断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逐渐增大拉力，木块始</a:t>
            </a:r>
            <a:r>
              <a:rPr lang="zh-CN" sz="2400">
                <a:latin typeface="Times New Roman" panose="02020603050405020304" pitchFamily="18" charset="0"/>
                <a:ea typeface="宋体" panose="02010600030101010101" pitchFamily="2" charset="-122"/>
              </a:rPr>
              <a:t>终静止：摩擦力变大；</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物体在相同水平面加速、减速运动时：滑动摩擦力大小不变；</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只改变接触面积：滑动摩擦力大小不变</a:t>
            </a:r>
            <a:r>
              <a:rPr lang="en-US" sz="2400">
                <a:latin typeface="Times New Roman" panose="02020603050405020304" pitchFamily="18" charset="0"/>
                <a:cs typeface="仿宋_GB2312" charset="0"/>
              </a:rPr>
              <a:t>[2019.18(4)]</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实验结论在生活中的应用</a:t>
            </a:r>
            <a:r>
              <a:rPr lang="en-US" sz="2400">
                <a:latin typeface="Times New Roman" panose="02020603050405020304" pitchFamily="18" charset="0"/>
                <a:ea typeface="宋体" panose="02010600030101010101" pitchFamily="2" charset="-122"/>
              </a:rPr>
              <a:t> </a:t>
            </a:r>
            <a:r>
              <a:rPr lang="zh-CN" sz="2400">
                <a:ea typeface="黑体" panose="02010609060101010101" pitchFamily="49" charset="-122"/>
              </a:rPr>
              <a:t>实验结论：</a:t>
            </a:r>
            <a:r>
              <a:rPr lang="zh-CN" sz="2400">
                <a:ea typeface="宋体" panose="02010600030101010101" pitchFamily="2" charset="-122"/>
              </a:rPr>
              <a:t>滑动摩擦力的大小与接触面所受的压力和接触面的粗糙程度有关．接触面所受的压力越大，接触面越粗糙，滑动摩擦力就越大．</a:t>
            </a:r>
            <a:r>
              <a:rPr lang="en-US" sz="2400">
                <a:latin typeface="Times New Roman" panose="02020603050405020304" pitchFamily="18" charset="0"/>
                <a:cs typeface="仿宋_GB2312" charset="0"/>
              </a:rPr>
              <a:t>[2019.18(2)]</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38555" y="1054100"/>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779780" y="1877060"/>
            <a:ext cx="8867775" cy="460375"/>
          </a:xfrm>
          <a:prstGeom prst="rect">
            <a:avLst/>
          </a:prstGeom>
          <a:noFill/>
          <a:ln w="9525">
            <a:noFill/>
          </a:ln>
        </p:spPr>
        <p:txBody>
          <a:bodyPr wrap="square">
            <a:spAutoFit/>
          </a:bodyPr>
          <a:p>
            <a:r>
              <a:rPr lang="zh-CN" sz="2400">
                <a:latin typeface="宋体" panose="02010600030101010101" pitchFamily="2" charset="-122"/>
              </a:rPr>
              <a:t>例</a:t>
            </a:r>
            <a:r>
              <a:rPr lang="en-US" sz="2400">
                <a:latin typeface="Times New Roman" panose="02020603050405020304" pitchFamily="18" charset="0"/>
                <a:ea typeface="黑体" panose="02010609060101010101" pitchFamily="49" charset="-122"/>
              </a:rPr>
              <a:t> 2</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扬州</a:t>
            </a:r>
            <a:r>
              <a:rPr lang="en-US" sz="2400">
                <a:latin typeface="Times New Roman" panose="02020603050405020304" pitchFamily="18" charset="0"/>
                <a:cs typeface="楷体_GB2312" charset="0"/>
              </a:rPr>
              <a:t>)</a:t>
            </a:r>
            <a:r>
              <a:rPr lang="zh-CN" sz="2400">
                <a:ea typeface="宋体" panose="02010600030101010101" pitchFamily="2" charset="-122"/>
              </a:rPr>
              <a:t>在</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探究影响滑动摩擦力大小因素</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的实验中．</a:t>
            </a:r>
            <a:endParaRPr lang="zh-CN" altLang="en-US" sz="2400"/>
          </a:p>
        </p:txBody>
      </p:sp>
      <p:pic>
        <p:nvPicPr>
          <p:cNvPr id="2" name="图片 -2147482258"/>
          <p:cNvPicPr>
            <a:picLocks noChangeAspect="1"/>
          </p:cNvPicPr>
          <p:nvPr/>
        </p:nvPicPr>
        <p:blipFill>
          <a:blip r:embed="rId2"/>
          <a:stretch>
            <a:fillRect/>
          </a:stretch>
        </p:blipFill>
        <p:spPr>
          <a:xfrm>
            <a:off x="3307080" y="2624455"/>
            <a:ext cx="5895975" cy="3052445"/>
          </a:xfrm>
          <a:prstGeom prst="rect">
            <a:avLst/>
          </a:prstGeom>
          <a:noFill/>
          <a:ln w="9525">
            <a:noFill/>
          </a:ln>
        </p:spPr>
      </p:pic>
      <p:sp>
        <p:nvSpPr>
          <p:cNvPr id="3" name="文本框 2"/>
          <p:cNvSpPr txBox="1"/>
          <p:nvPr/>
        </p:nvSpPr>
        <p:spPr>
          <a:xfrm>
            <a:off x="5662295" y="5820410"/>
            <a:ext cx="1217295"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8650" y="1721485"/>
            <a:ext cx="109353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如图所示，为测出滑动摩擦力大小，三次实验中均用弹簧测力计沿水平方向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拉动木块</a:t>
            </a:r>
            <a:r>
              <a:rPr lang="en-US" sz="2400" i="1">
                <a:latin typeface="Times New Roman" panose="02020603050405020304" pitchFamily="18" charset="0"/>
                <a:ea typeface="宋体" panose="02010600030101010101" pitchFamily="2" charset="-122"/>
              </a:rPr>
              <a:t>A</a:t>
            </a:r>
            <a:r>
              <a:rPr lang="zh-CN" sz="2400">
                <a:latin typeface="Times New Roman" panose="02020603050405020304" pitchFamily="18" charset="0"/>
                <a:ea typeface="宋体" panose="02010600030101010101" pitchFamily="2" charset="-122"/>
              </a:rPr>
              <a:t>，弹</a:t>
            </a:r>
            <a:r>
              <a:rPr lang="zh-CN" sz="2400">
                <a:ea typeface="宋体" panose="02010600030101010101" pitchFamily="2" charset="-122"/>
              </a:rPr>
              <a:t>簧测力计的示数</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&lt;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&lt;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，图中</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为</a:t>
            </a:r>
            <a:r>
              <a:rPr lang="en-US" sz="2400">
                <a:latin typeface="Times New Roman" panose="02020603050405020304" pitchFamily="18" charset="0"/>
                <a:ea typeface="宋体" panose="02010600030101010101" pitchFamily="2" charset="-122"/>
              </a:rPr>
              <a:t>________N.(2)</a:t>
            </a:r>
            <a:r>
              <a:rPr lang="zh-CN" sz="2400">
                <a:ea typeface="宋体" panose="02010600030101010101" pitchFamily="2" charset="-122"/>
              </a:rPr>
              <a:t>丙图中，若增大弹簧测力计的拉力，此时木块</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所受滑动摩擦力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，木块</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上面的砝码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受</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不受</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摩擦力．</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比较</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两幅图，可得出：压力相同时，接触面越粗糙，滑动摩</a:t>
            </a:r>
            <a:r>
              <a:rPr lang="zh-CN" sz="2400">
                <a:latin typeface="Times New Roman" panose="02020603050405020304" pitchFamily="18" charset="0"/>
                <a:ea typeface="宋体" panose="02010600030101010101" pitchFamily="2" charset="-122"/>
              </a:rPr>
              <a:t>擦力越大</a:t>
            </a:r>
            <a:r>
              <a:rPr lang="en-US" altLang="zh-CN" sz="2400">
                <a:latin typeface="Times New Roman" panose="02020603050405020304" pitchFamily="18" charset="0"/>
                <a:ea typeface="宋体" panose="02010600030101010101" pitchFamily="2" charset="-122"/>
              </a:rPr>
              <a:t>.</a:t>
            </a:r>
            <a:endParaRPr lang="en-US" altLang="zh-CN" sz="2400">
              <a:latin typeface="Times New Roman" panose="02020603050405020304" pitchFamily="18" charset="0"/>
              <a:ea typeface="宋体" panose="02010600030101010101" pitchFamily="2" charset="-122"/>
            </a:endParaRPr>
          </a:p>
        </p:txBody>
      </p:sp>
      <p:sp>
        <p:nvSpPr>
          <p:cNvPr id="2" name="文本框 1"/>
          <p:cNvSpPr txBox="1"/>
          <p:nvPr/>
        </p:nvSpPr>
        <p:spPr>
          <a:xfrm>
            <a:off x="871855" y="2383790"/>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a:t>
            </a:r>
            <a:endParaRPr lang="zh-CN" altLang="en-US"/>
          </a:p>
        </p:txBody>
      </p:sp>
      <p:sp>
        <p:nvSpPr>
          <p:cNvPr id="3" name="文本框 2"/>
          <p:cNvSpPr txBox="1"/>
          <p:nvPr/>
        </p:nvSpPr>
        <p:spPr>
          <a:xfrm>
            <a:off x="9060815" y="2383790"/>
            <a:ext cx="7080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2.4</a:t>
            </a:r>
            <a:endParaRPr lang="zh-CN" altLang="en-US"/>
          </a:p>
        </p:txBody>
      </p:sp>
      <p:sp>
        <p:nvSpPr>
          <p:cNvPr id="4" name="文本框 3"/>
          <p:cNvSpPr txBox="1"/>
          <p:nvPr/>
        </p:nvSpPr>
        <p:spPr>
          <a:xfrm>
            <a:off x="9654540" y="293878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5" name="文本框 4"/>
          <p:cNvSpPr txBox="1"/>
          <p:nvPr/>
        </p:nvSpPr>
        <p:spPr>
          <a:xfrm>
            <a:off x="7668260" y="3474720"/>
            <a:ext cx="610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受</a:t>
            </a:r>
            <a:endParaRPr lang="zh-CN" altLang="en-US"/>
          </a:p>
        </p:txBody>
      </p:sp>
      <p:sp>
        <p:nvSpPr>
          <p:cNvPr id="6" name="文本框 5"/>
          <p:cNvSpPr txBox="1"/>
          <p:nvPr/>
        </p:nvSpPr>
        <p:spPr>
          <a:xfrm>
            <a:off x="1728470" y="4555490"/>
            <a:ext cx="12439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甲、乙</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796925" y="1134745"/>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25170" y="1514475"/>
            <a:ext cx="109537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比较乙、丙两图，得出的结论是：</a:t>
            </a:r>
            <a:r>
              <a:rPr lang="en-US" sz="2400">
                <a:latin typeface="Times New Roman" panose="02020603050405020304" pitchFamily="18" charset="0"/>
                <a:ea typeface="宋体" panose="02010600030101010101" pitchFamily="2" charset="-122"/>
              </a:rPr>
              <a:t>____________________________________________________________.(5)</a:t>
            </a:r>
            <a:r>
              <a:rPr lang="zh-CN" sz="2400">
                <a:ea typeface="宋体" panose="02010600030101010101" pitchFamily="2" charset="-122"/>
              </a:rPr>
              <a:t>本实验探究过程采用了</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控制变量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等效替代</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的物理研究方法．</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实验过程中很难保持木块做匀速直线运动，</a:t>
            </a:r>
            <a:endParaRPr lang="zh-CN" sz="2400">
              <a:ea typeface="宋体" panose="02010600030101010101" pitchFamily="2" charset="-122"/>
            </a:endParaRPr>
          </a:p>
          <a:p>
            <a:pPr>
              <a:lnSpc>
                <a:spcPct val="150000"/>
              </a:lnSpc>
            </a:pPr>
            <a:r>
              <a:rPr lang="zh-CN" sz="2400">
                <a:ea typeface="宋体" panose="02010600030101010101" pitchFamily="2" charset="-122"/>
              </a:rPr>
              <a:t>同组的小君设计了如图丁所示实验装置，利用</a:t>
            </a:r>
            <a:endParaRPr lang="zh-CN" sz="2400">
              <a:ea typeface="宋体" panose="02010600030101010101" pitchFamily="2" charset="-122"/>
            </a:endParaRPr>
          </a:p>
          <a:p>
            <a:pPr>
              <a:lnSpc>
                <a:spcPct val="150000"/>
              </a:lnSpc>
            </a:pPr>
            <a:r>
              <a:rPr lang="zh-CN" sz="2400">
                <a:ea typeface="宋体" panose="02010600030101010101" pitchFamily="2" charset="-122"/>
              </a:rPr>
              <a:t>该装置进行实验时，缓慢拉动木板和快速拉动</a:t>
            </a:r>
            <a:endParaRPr lang="zh-CN" sz="2400">
              <a:ea typeface="宋体" panose="02010600030101010101" pitchFamily="2" charset="-122"/>
            </a:endParaRPr>
          </a:p>
          <a:p>
            <a:pPr>
              <a:lnSpc>
                <a:spcPct val="150000"/>
              </a:lnSpc>
            </a:pPr>
            <a:r>
              <a:rPr lang="zh-CN" sz="2400">
                <a:ea typeface="宋体" panose="02010600030101010101" pitchFamily="2" charset="-122"/>
              </a:rPr>
              <a:t>木板相比，木块两次受到的摩擦力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一样大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不一样大</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8" name="图片 1038"/>
          <p:cNvPicPr>
            <a:picLocks noChangeAspect="1"/>
          </p:cNvPicPr>
          <p:nvPr/>
        </p:nvPicPr>
        <p:blipFill>
          <a:blip r:embed="rId2" r:link="rId3"/>
          <a:stretch>
            <a:fillRect/>
          </a:stretch>
        </p:blipFill>
        <p:spPr>
          <a:xfrm>
            <a:off x="7855903" y="3670300"/>
            <a:ext cx="3269615" cy="981075"/>
          </a:xfrm>
          <a:prstGeom prst="rect">
            <a:avLst/>
          </a:prstGeom>
          <a:noFill/>
          <a:ln>
            <a:noFill/>
          </a:ln>
        </p:spPr>
      </p:pic>
      <p:sp>
        <p:nvSpPr>
          <p:cNvPr id="2" name="文本框 1"/>
          <p:cNvSpPr txBox="1"/>
          <p:nvPr/>
        </p:nvSpPr>
        <p:spPr>
          <a:xfrm>
            <a:off x="8517255" y="4859655"/>
            <a:ext cx="1946910" cy="368300"/>
          </a:xfrm>
          <a:prstGeom prst="rect">
            <a:avLst/>
          </a:prstGeom>
          <a:noFill/>
          <a:ln w="9525">
            <a:noFill/>
          </a:ln>
        </p:spPr>
        <p:txBody>
          <a:bodyPr wrap="square">
            <a:spAutoFit/>
          </a:bodyPr>
          <a:p>
            <a:r>
              <a:rPr lang="zh-CN" sz="1800">
                <a:cs typeface="楷体_GB2312" charset="0"/>
              </a:rPr>
              <a:t>拓展设问题图丁</a:t>
            </a:r>
            <a:endParaRPr lang="zh-CN" altLang="en-US" sz="1800"/>
          </a:p>
        </p:txBody>
      </p:sp>
      <p:sp>
        <p:nvSpPr>
          <p:cNvPr id="3" name="文本框 2"/>
          <p:cNvSpPr txBox="1"/>
          <p:nvPr/>
        </p:nvSpPr>
        <p:spPr>
          <a:xfrm>
            <a:off x="796925" y="2164715"/>
            <a:ext cx="78251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接触面粗糙程度相同时，压力越大，滑动摩擦力越大</a:t>
            </a:r>
            <a:endParaRPr lang="zh-CN" altLang="en-US"/>
          </a:p>
        </p:txBody>
      </p:sp>
      <p:sp>
        <p:nvSpPr>
          <p:cNvPr id="4" name="文本框 3"/>
          <p:cNvSpPr txBox="1"/>
          <p:nvPr/>
        </p:nvSpPr>
        <p:spPr>
          <a:xfrm>
            <a:off x="4657090" y="2703195"/>
            <a:ext cx="14966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控制变量</a:t>
            </a:r>
            <a:endParaRPr lang="zh-CN" altLang="en-US"/>
          </a:p>
        </p:txBody>
      </p:sp>
      <p:sp>
        <p:nvSpPr>
          <p:cNvPr id="5" name="文本框 4"/>
          <p:cNvSpPr txBox="1"/>
          <p:nvPr/>
        </p:nvSpPr>
        <p:spPr>
          <a:xfrm>
            <a:off x="5455285" y="5458460"/>
            <a:ext cx="1186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一样大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8785" y="1998345"/>
            <a:ext cx="113144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小红认为滑动摩擦力的大小可能跟接触面的面积有关，于是她在毛巾表面换了一个底面积较小的木块进行实验，测得的滑动摩擦力变小，由此判断猜想正确．你认为小红的结论是</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正确</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错误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的，理由</a:t>
            </a:r>
            <a:r>
              <a:rPr lang="en-US" sz="2400">
                <a:latin typeface="Times New Roman" panose="02020603050405020304" pitchFamily="18" charset="0"/>
                <a:ea typeface="宋体" panose="02010600030101010101" pitchFamily="2" charset="-122"/>
              </a:rPr>
              <a:t>_____________________.(8)</a:t>
            </a:r>
            <a:r>
              <a:rPr lang="zh-CN" sz="2400">
                <a:ea typeface="宋体" panose="02010600030101010101" pitchFamily="2" charset="-122"/>
              </a:rPr>
              <a:t>题图丙中，开始拉动木块时，拉力逐渐增大，但木块仍静止，木块受到的摩擦力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3" name="文本框 2"/>
          <p:cNvSpPr txBox="1"/>
          <p:nvPr/>
        </p:nvSpPr>
        <p:spPr>
          <a:xfrm>
            <a:off x="8131175" y="3018790"/>
            <a:ext cx="3406775" cy="64516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没有控制压力大小不变</a:t>
            </a:r>
            <a:endParaRPr lang="zh-CN" altLang="en-US"/>
          </a:p>
        </p:txBody>
      </p:sp>
      <p:sp>
        <p:nvSpPr>
          <p:cNvPr id="100" name="文本框 99"/>
          <p:cNvSpPr txBox="1"/>
          <p:nvPr/>
        </p:nvSpPr>
        <p:spPr>
          <a:xfrm>
            <a:off x="2737485" y="3203575"/>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a:p>
        </p:txBody>
      </p:sp>
      <p:sp>
        <p:nvSpPr>
          <p:cNvPr id="4" name="文本框 3"/>
          <p:cNvSpPr txBox="1"/>
          <p:nvPr/>
        </p:nvSpPr>
        <p:spPr>
          <a:xfrm>
            <a:off x="692785" y="427482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2625" y="1761490"/>
            <a:ext cx="10628630" cy="319214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该同学猜想滑动摩擦力的大小还与物体运动的速度有关，于是用题图丙装置进行实验：先水平拉动木块匀速滑动，然后增大拉力使木块加速滑动，读出此时弹簧测力计的示数为</a:t>
            </a:r>
            <a:r>
              <a:rPr lang="en-US" sz="2400">
                <a:latin typeface="Times New Roman" panose="02020603050405020304" pitchFamily="18" charset="0"/>
                <a:ea typeface="宋体" panose="02010600030101010101" pitchFamily="2" charset="-122"/>
              </a:rPr>
              <a:t>4.5 N</a:t>
            </a:r>
            <a:r>
              <a:rPr lang="zh-CN" sz="2400">
                <a:ea typeface="宋体" panose="02010600030101010101" pitchFamily="2" charset="-122"/>
              </a:rPr>
              <a:t>．分析实验数据，该同学得到了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在压力和接触面粗糙程度一定时，物体运动的速度越大，滑动摩擦力越大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的结论．你认为他的结论可信吗？</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，原因是</a:t>
            </a:r>
            <a:r>
              <a:rPr lang="en-US" sz="2400">
                <a:latin typeface="Times New Roman" panose="02020603050405020304" pitchFamily="18" charset="0"/>
                <a:ea typeface="宋体" panose="02010600030101010101" pitchFamily="2" charset="-122"/>
              </a:rPr>
              <a:t>_____________________________________</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____________________________.</a:t>
            </a:r>
            <a:endParaRPr lang="zh-CN" altLang="en-US" sz="2400"/>
          </a:p>
        </p:txBody>
      </p:sp>
      <p:sp>
        <p:nvSpPr>
          <p:cNvPr id="3" name="文本框 2"/>
          <p:cNvSpPr txBox="1"/>
          <p:nvPr/>
        </p:nvSpPr>
        <p:spPr>
          <a:xfrm>
            <a:off x="765175" y="3693160"/>
            <a:ext cx="1031811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物块没有做匀速直线运动，弹簧测力计示数不等于滑动摩擦力大小</a:t>
            </a:r>
            <a:endParaRPr lang="zh-CN" altLang="en-US"/>
          </a:p>
        </p:txBody>
      </p:sp>
      <p:sp>
        <p:nvSpPr>
          <p:cNvPr id="2" name="文本框 1"/>
          <p:cNvSpPr txBox="1"/>
          <p:nvPr/>
        </p:nvSpPr>
        <p:spPr>
          <a:xfrm>
            <a:off x="2989580" y="3877310"/>
            <a:ext cx="12242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不可信</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3380" y="1721485"/>
            <a:ext cx="114452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a:t>
            </a:r>
            <a:r>
              <a:rPr lang="zh-CN" sz="2400">
                <a:ea typeface="宋体" panose="02010600030101010101" pitchFamily="2" charset="-122"/>
              </a:rPr>
              <a:t>实验中发现：弹簧测力计不沿水平方向拉动时，也可使物块在长木板上沿水平方向做匀速直线运动，此过程中，物块处于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非平衡</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状态，弹簧测力计对物块的拉力</a:t>
            </a:r>
            <a:r>
              <a:rPr lang="zh-CN" sz="2400">
                <a:latin typeface="Times New Roman" panose="02020603050405020304" pitchFamily="18" charset="0"/>
                <a:ea typeface="宋体" panose="02010600030101010101" pitchFamily="2" charset="-122"/>
              </a:rPr>
              <a:t>和物块受到的滑动摩擦力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一对平衡力，理由是</a:t>
            </a:r>
            <a:r>
              <a:rPr lang="en-US" sz="2400">
                <a:latin typeface="Times New Roman" panose="02020603050405020304" pitchFamily="18" charset="0"/>
                <a:ea typeface="宋体" panose="02010600030101010101" pitchFamily="2" charset="-122"/>
              </a:rPr>
              <a:t>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(11)</a:t>
            </a:r>
            <a:r>
              <a:rPr lang="zh-CN" sz="2400">
                <a:ea typeface="宋体" panose="02010600030101010101" pitchFamily="2" charset="-122"/>
              </a:rPr>
              <a:t>生活中常根据需要来改变摩擦力，例如用力捏自行车车闸是通过</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来增大摩擦力，给轮轴上上润滑油是通过使接触面分离来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endParaRPr lang="zh-CN" altLang="en-US" sz="2400"/>
          </a:p>
        </p:txBody>
      </p:sp>
      <p:sp>
        <p:nvSpPr>
          <p:cNvPr id="2" name="文本框 1"/>
          <p:cNvSpPr txBox="1"/>
          <p:nvPr/>
        </p:nvSpPr>
        <p:spPr>
          <a:xfrm>
            <a:off x="6107430" y="2390775"/>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a:t>
            </a:r>
            <a:endParaRPr lang="zh-CN" altLang="en-US"/>
          </a:p>
        </p:txBody>
      </p:sp>
      <p:sp>
        <p:nvSpPr>
          <p:cNvPr id="3" name="文本框 2"/>
          <p:cNvSpPr txBox="1"/>
          <p:nvPr/>
        </p:nvSpPr>
        <p:spPr>
          <a:xfrm>
            <a:off x="7353935" y="2926080"/>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a:p>
        </p:txBody>
      </p:sp>
      <p:sp>
        <p:nvSpPr>
          <p:cNvPr id="4" name="文本框 3"/>
          <p:cNvSpPr txBox="1"/>
          <p:nvPr/>
        </p:nvSpPr>
        <p:spPr>
          <a:xfrm>
            <a:off x="3422650" y="3475990"/>
            <a:ext cx="3649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两个</a:t>
            </a:r>
            <a:r>
              <a:rPr lang="zh-CN" sz="2400">
                <a:solidFill>
                  <a:srgbClr val="FF0000"/>
                </a:solidFill>
                <a:latin typeface="Times New Roman" panose="02020603050405020304" pitchFamily="18" charset="0"/>
                <a:ea typeface="宋体" panose="02010600030101010101" pitchFamily="2" charset="-122"/>
              </a:rPr>
              <a:t>力不在同一条直线上</a:t>
            </a:r>
            <a:endParaRPr lang="zh-CN" altLang="en-US"/>
          </a:p>
        </p:txBody>
      </p:sp>
      <p:sp>
        <p:nvSpPr>
          <p:cNvPr id="5" name="文本框 4"/>
          <p:cNvSpPr txBox="1"/>
          <p:nvPr/>
        </p:nvSpPr>
        <p:spPr>
          <a:xfrm>
            <a:off x="9603105" y="4016375"/>
            <a:ext cx="15068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增大压力</a:t>
            </a:r>
            <a:endParaRPr lang="zh-CN" altLang="en-US"/>
          </a:p>
        </p:txBody>
      </p:sp>
      <p:sp>
        <p:nvSpPr>
          <p:cNvPr id="6" name="文本框 5"/>
          <p:cNvSpPr txBox="1"/>
          <p:nvPr/>
        </p:nvSpPr>
        <p:spPr>
          <a:xfrm>
            <a:off x="7908925" y="459105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577215" y="1029335"/>
            <a:ext cx="6754495" cy="737235"/>
            <a:chOff x="894" y="2929"/>
            <a:chExt cx="10637" cy="1161"/>
          </a:xfrm>
        </p:grpSpPr>
        <p:sp>
          <p:nvSpPr>
            <p:cNvPr id="11" name="文本框 4"/>
            <p:cNvSpPr txBox="1"/>
            <p:nvPr/>
          </p:nvSpPr>
          <p:spPr>
            <a:xfrm>
              <a:off x="3894" y="2929"/>
              <a:ext cx="7637"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探究二力平衡的条件</a:t>
              </a:r>
              <a:r>
                <a:rPr sz="2400" dirty="0">
                  <a:latin typeface="Times New Roman" panose="02020603050405020304" pitchFamily="18" charset="0"/>
                  <a:cs typeface="Times New Roman" panose="02020603050405020304" pitchFamily="18" charset="0"/>
                </a:rPr>
                <a:t>(6年未考)</a:t>
              </a:r>
              <a:endParaRPr sz="2400"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3340735" y="1826260"/>
            <a:ext cx="5080000" cy="460375"/>
          </a:xfrm>
          <a:prstGeom prst="rect">
            <a:avLst/>
          </a:prstGeom>
          <a:noFill/>
          <a:ln w="9525">
            <a:noFill/>
          </a:ln>
        </p:spPr>
        <p:txBody>
          <a:bodyPr>
            <a:spAutoFit/>
          </a:bodyPr>
          <a:p>
            <a:pPr algn="ctr"/>
            <a:r>
              <a:rPr lang="zh-CN" sz="2400">
                <a:ea typeface="黑体" panose="02010609060101010101" pitchFamily="49" charset="-122"/>
              </a:rPr>
              <a:t>命题点</a:t>
            </a:r>
            <a:endParaRPr lang="zh-CN" altLang="en-US" sz="2400"/>
          </a:p>
        </p:txBody>
      </p:sp>
      <p:sp>
        <p:nvSpPr>
          <p:cNvPr id="27" name="文本框 26"/>
          <p:cNvSpPr txBox="1"/>
          <p:nvPr/>
        </p:nvSpPr>
        <p:spPr>
          <a:xfrm>
            <a:off x="377825" y="2059940"/>
            <a:ext cx="1172337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实验器材</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定滑轮的作用：</a:t>
            </a:r>
            <a:r>
              <a:rPr lang="zh-CN" sz="2400" u="sng">
                <a:ea typeface="宋体" panose="02010600030101010101" pitchFamily="2" charset="-122"/>
              </a:rPr>
              <a:t>改变力的方向</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质量相同的若干钩码：</a:t>
            </a:r>
            <a:r>
              <a:rPr lang="zh-CN" sz="2400" u="sng">
                <a:ea typeface="宋体" panose="02010600030101010101" pitchFamily="2" charset="-122"/>
              </a:rPr>
              <a:t>改变力的大小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用小车或卡片及较光滑水平面的原因：</a:t>
            </a:r>
            <a:r>
              <a:rPr lang="zh-CN" sz="2400" u="sng">
                <a:ea typeface="宋体" panose="02010600030101010101" pitchFamily="2" charset="-122"/>
              </a:rPr>
              <a:t>减小摩擦力对实验的影响</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卡片的作用：卡片方便剪开，便于探究平衡的两个力是否作用在同一物体上</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(5)</a:t>
            </a:r>
            <a:r>
              <a:rPr lang="zh-CN" sz="2400">
                <a:sym typeface="+mn-ea"/>
              </a:rPr>
              <a:t>选用质量较轻的卡片的原因：减小</a:t>
            </a:r>
            <a:r>
              <a:rPr lang="zh-CN" sz="2400">
                <a:latin typeface="Times New Roman" panose="02020603050405020304" pitchFamily="18" charset="0"/>
                <a:sym typeface="+mn-ea"/>
              </a:rPr>
              <a:t>重力对实验的影响，保证二力作用在一条直线上</a:t>
            </a:r>
            <a:endParaRPr lang="zh-CN" altLang="en-US" sz="2400"/>
          </a:p>
        </p:txBody>
      </p:sp>
      <p:grpSp>
        <p:nvGrpSpPr>
          <p:cNvPr id="30" name="组合 29"/>
          <p:cNvGrpSpPr/>
          <p:nvPr/>
        </p:nvGrpSpPr>
        <p:grpSpPr>
          <a:xfrm>
            <a:off x="9040495" y="250444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28" name="矩形 27"/>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1" name="组合 30"/>
              <p:cNvGrpSpPr/>
              <p:nvPr/>
            </p:nvGrpSpPr>
            <p:grpSpPr>
              <a:xfrm>
                <a:off x="3914" y="4432"/>
                <a:ext cx="3298" cy="2935"/>
                <a:chOff x="3288" y="4279"/>
                <a:chExt cx="4119" cy="3575"/>
              </a:xfrm>
            </p:grpSpPr>
            <p:sp>
              <p:nvSpPr>
                <p:cNvPr id="32" name="圆角矩形 31"/>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33" name="流程图: 终止 32"/>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34" name="椭圆 33"/>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5" name="流程图: 摘录 34"/>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6" name="文本框 35"/>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5935" y="967105"/>
            <a:ext cx="1144651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探究平衡的两个力是否大小相等：保持两个力在同一条直线上、方向相反，改变两端托盘里钩码质量，判断小车或纸片是否处于平衡状态；</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探究平衡的两个力是否在同一条直线上：保持两边钩码质量相同，扭动小车或纸片，观察小车或纸片是否处于平衡状态；</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探究平衡的两个力是否作用在同一物体上：保持两个力作用在同一条直线上，两边钩码质量相等，用剪刀剪开纸片，观察纸片是否处于平衡状态</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3. </a:t>
            </a:r>
            <a:r>
              <a:rPr lang="zh-CN" sz="2400">
                <a:sym typeface="+mn-ea"/>
              </a:rPr>
              <a:t>选择静止作为研究状态的原因：</a:t>
            </a:r>
            <a:r>
              <a:rPr lang="zh-CN" sz="2400" u="sng">
                <a:sym typeface="+mn-ea"/>
              </a:rPr>
              <a:t>操作方便</a:t>
            </a:r>
            <a:r>
              <a:rPr lang="zh-CN" sz="2400">
                <a:sym typeface="+mn-ea"/>
              </a:rPr>
              <a:t>，</a:t>
            </a:r>
            <a:r>
              <a:rPr lang="zh-CN" sz="2400" u="sng">
                <a:sym typeface="+mn-ea"/>
              </a:rPr>
              <a:t>便于观察实验现象</a:t>
            </a:r>
            <a:r>
              <a:rPr lang="en-US" sz="2400">
                <a:latin typeface="Times New Roman" panose="02020603050405020304" pitchFamily="18" charset="0"/>
                <a:sym typeface="+mn-ea"/>
              </a:rPr>
              <a:t>4. </a:t>
            </a:r>
            <a:r>
              <a:rPr lang="zh-CN" sz="2400">
                <a:sym typeface="+mn-ea"/>
              </a:rPr>
              <a:t>多次实验的目的：</a:t>
            </a:r>
            <a:r>
              <a:rPr lang="zh-CN" sz="2400" u="sng">
                <a:sym typeface="+mn-ea"/>
              </a:rPr>
              <a:t>寻找普遍规律</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78155" y="708660"/>
            <a:ext cx="11543665"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【分析数据和现象，总结结论】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判断各个力的大小关系及方向</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判断两个力的关系及受非平衡力时的运动状态</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总结二力平衡条件</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平衡力和相互作用力的判断</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评估选用不同实验器材对实验的影响：评估用木块、小车、轻卡片、钩码、弹簧测力计等对实验的影响</a:t>
            </a:r>
            <a:r>
              <a:rPr lang="zh-CN" sz="2400">
                <a:ea typeface="黑体" panose="02010609060101010101" pitchFamily="49" charset="-122"/>
              </a:rPr>
              <a:t>实验结论：</a:t>
            </a:r>
            <a:r>
              <a:rPr lang="zh-CN" sz="2400">
                <a:ea typeface="宋体" panose="02010600030101010101" pitchFamily="2" charset="-122"/>
              </a:rPr>
              <a:t>作用在同一物体上的两个力，如果大小相等、方向相反，并且作用在同一条直线上，这两个力就彼此平衡．</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p:nvPr>
            <p:custDataLst>
              <p:tags r:id="rId1"/>
            </p:custDataLst>
          </p:nvPr>
        </p:nvGraphicFramePr>
        <p:xfrm>
          <a:off x="1750378" y="1686560"/>
          <a:ext cx="8689975" cy="3484245"/>
        </p:xfrm>
        <a:graphic>
          <a:graphicData uri="http://schemas.openxmlformats.org/drawingml/2006/table">
            <a:tbl>
              <a:tblPr firstRow="1" bandRow="1">
                <a:tableStyleId>{5940675A-B579-460E-94D1-54222C63F5DA}</a:tableStyleId>
              </a:tblPr>
              <a:tblGrid>
                <a:gridCol w="1174750"/>
                <a:gridCol w="1371600"/>
                <a:gridCol w="6143625"/>
              </a:tblGrid>
              <a:tr h="953135">
                <a:tc rowSpan="3">
                  <a:txBody>
                    <a:bodyPr/>
                    <a:p>
                      <a:pPr indent="0" algn="ctr" fontAlgn="auto">
                        <a:lnSpc>
                          <a:spcPct val="13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使用时</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a:latin typeface="Times New Roman" panose="02020603050405020304" pitchFamily="18" charset="0"/>
                          <a:cs typeface="Times New Roman" panose="02020603050405020304" pitchFamily="18" charset="0"/>
                          <a:sym typeface="+mn-ea"/>
                        </a:rPr>
                        <a:t>操作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使弹簧的伸长方向与所测拉力方向平行，避免弹簧与外壳发生摩擦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313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a:latin typeface="Times New Roman" panose="02020603050405020304" pitchFamily="18" charset="0"/>
                          <a:cs typeface="Times New Roman" panose="02020603050405020304" pitchFamily="18" charset="0"/>
                          <a:sym typeface="+mn-ea"/>
                        </a:rPr>
                        <a:t>注意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加在弹簧测力计上的力不允许超过它的量程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7797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a:latin typeface="Times New Roman" panose="02020603050405020304" pitchFamily="18" charset="0"/>
                          <a:cs typeface="Times New Roman" panose="02020603050405020304" pitchFamily="18" charset="0"/>
                          <a:sym typeface="+mn-ea"/>
                        </a:rPr>
                        <a:t>读数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读数时，视线正对刻度线，示数＝指针之上的整刻度值＋后面的小格数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分度值．图中测力计示数为________N</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6565900" y="4605655"/>
            <a:ext cx="601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2.6</a:t>
            </a:r>
            <a:endParaRPr lang="zh-CN" altLang="en-US"/>
          </a:p>
        </p:txBody>
      </p:sp>
      <p:sp>
        <p:nvSpPr>
          <p:cNvPr id="43" name="流程图: 终止 42">
            <a:hlinkClick r:id="rId2" action="ppaction://hlinksldjump"/>
          </p:cNvPr>
          <p:cNvSpPr/>
          <p:nvPr/>
        </p:nvSpPr>
        <p:spPr>
          <a:xfrm>
            <a:off x="8573135" y="53975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226185" y="116522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pic>
        <p:nvPicPr>
          <p:cNvPr id="2" name="图片 -2147482251"/>
          <p:cNvPicPr>
            <a:picLocks noChangeAspect="1"/>
          </p:cNvPicPr>
          <p:nvPr/>
        </p:nvPicPr>
        <p:blipFill>
          <a:blip r:embed="rId2"/>
          <a:stretch>
            <a:fillRect/>
          </a:stretch>
        </p:blipFill>
        <p:spPr>
          <a:xfrm>
            <a:off x="3543300" y="3601085"/>
            <a:ext cx="5864860" cy="1692275"/>
          </a:xfrm>
          <a:prstGeom prst="rect">
            <a:avLst/>
          </a:prstGeom>
          <a:noFill/>
          <a:ln w="9525">
            <a:noFill/>
          </a:ln>
        </p:spPr>
      </p:pic>
      <p:sp>
        <p:nvSpPr>
          <p:cNvPr id="100" name="文本框 99"/>
          <p:cNvSpPr txBox="1"/>
          <p:nvPr/>
        </p:nvSpPr>
        <p:spPr>
          <a:xfrm>
            <a:off x="5936615" y="5585460"/>
            <a:ext cx="1065530"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3" name="文本框 2"/>
          <p:cNvSpPr txBox="1"/>
          <p:nvPr/>
        </p:nvSpPr>
        <p:spPr>
          <a:xfrm>
            <a:off x="1154430" y="2326005"/>
            <a:ext cx="10017760" cy="1198880"/>
          </a:xfrm>
          <a:prstGeom prst="rect">
            <a:avLst/>
          </a:prstGeom>
          <a:noFill/>
          <a:ln w="9525">
            <a:noFill/>
          </a:ln>
        </p:spPr>
        <p:txBody>
          <a:bodyPr wrap="square">
            <a:spAutoFit/>
          </a:bodyPr>
          <a:p>
            <a:pPr>
              <a:lnSpc>
                <a:spcPct val="150000"/>
              </a:lnSpc>
            </a:pPr>
            <a:r>
              <a:rPr lang="zh-CN" sz="2400">
                <a:latin typeface="宋体" panose="02010600030101010101" pitchFamily="2" charset="-122"/>
              </a:rPr>
              <a:t>例</a:t>
            </a:r>
            <a:r>
              <a:rPr lang="en-US" sz="2400">
                <a:latin typeface="Times New Roman" panose="02020603050405020304" pitchFamily="18" charset="0"/>
                <a:ea typeface="黑体" panose="02010609060101010101" pitchFamily="49" charset="-122"/>
              </a:rPr>
              <a:t> 3</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铜仁</a:t>
            </a:r>
            <a:r>
              <a:rPr lang="en-US" sz="2400">
                <a:latin typeface="Times New Roman" panose="02020603050405020304" pitchFamily="18" charset="0"/>
                <a:cs typeface="楷体_GB2312" charset="0"/>
              </a:rPr>
              <a:t>)</a:t>
            </a:r>
            <a:r>
              <a:rPr lang="zh-CN" sz="2400">
                <a:ea typeface="宋体" panose="02010600030101010101" pitchFamily="2" charset="-122"/>
              </a:rPr>
              <a:t>小明在探究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二力平衡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条件的实验中，设计了如图所示的两种实验方案．</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6265" y="988695"/>
            <a:ext cx="112045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通过实验比较，小明发现采用方案乙，实验效果更好，原因是</a:t>
            </a:r>
            <a:r>
              <a:rPr lang="en-US" sz="2400">
                <a:latin typeface="Times New Roman" panose="02020603050405020304" pitchFamily="18" charset="0"/>
                <a:ea typeface="宋体" panose="02010600030101010101" pitchFamily="2" charset="-122"/>
              </a:rPr>
              <a:t>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该实验装置中，木板两端的定滑轮的作用是</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保持两盘中砝码质量相等，把小车在水平桌面上扭转一个角度，放手后观察到小车转动，最后恢复到静止状态．这个实验现象说明，作用在同一物体上的两个力，大小相等，方向相反，并且</a:t>
            </a:r>
            <a:r>
              <a:rPr lang="en-US" sz="2400">
                <a:latin typeface="Times New Roman" panose="02020603050405020304" pitchFamily="18" charset="0"/>
                <a:ea typeface="宋体" panose="02010600030101010101" pitchFamily="2" charset="-122"/>
              </a:rPr>
              <a:t>_____________________</a:t>
            </a:r>
            <a:r>
              <a:rPr lang="zh-CN" sz="2400">
                <a:ea typeface="宋体" panose="02010600030101010101" pitchFamily="2" charset="-122"/>
              </a:rPr>
              <a:t>时，这两个力才能彼此平衡．</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小明在探究完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二力平衡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条件的实验</a:t>
            </a:r>
            <a:r>
              <a:rPr lang="zh-CN" sz="2400">
                <a:latin typeface="Times New Roman" panose="02020603050405020304" pitchFamily="18" charset="0"/>
                <a:ea typeface="宋体" panose="02010600030101010101" pitchFamily="2" charset="-122"/>
              </a:rPr>
              <a:t>后，又利用该装置进行探究，剪断小车左边的细线后，小车由静止向右运动，此现象说明力可以改变物体的</a:t>
            </a:r>
            <a:r>
              <a:rPr lang="en-US" sz="2400">
                <a:latin typeface="Times New Roman" panose="02020603050405020304" pitchFamily="18" charset="0"/>
                <a:ea typeface="宋体" panose="02010600030101010101" pitchFamily="2" charset="-122"/>
              </a:rPr>
              <a:t>________________</a:t>
            </a:r>
            <a:r>
              <a:rPr lang="zh-CN"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712470" y="1638300"/>
            <a:ext cx="32105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减小了摩擦力的影响</a:t>
            </a:r>
            <a:endParaRPr lang="zh-CN" altLang="en-US"/>
          </a:p>
        </p:txBody>
      </p:sp>
      <p:sp>
        <p:nvSpPr>
          <p:cNvPr id="3" name="文本框 2"/>
          <p:cNvSpPr txBox="1"/>
          <p:nvPr/>
        </p:nvSpPr>
        <p:spPr>
          <a:xfrm>
            <a:off x="6983095" y="2193925"/>
            <a:ext cx="2393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改变拉力的方向</a:t>
            </a:r>
            <a:endParaRPr lang="zh-CN" altLang="en-US"/>
          </a:p>
        </p:txBody>
      </p:sp>
      <p:sp>
        <p:nvSpPr>
          <p:cNvPr id="4" name="文本框 3"/>
          <p:cNvSpPr txBox="1"/>
          <p:nvPr/>
        </p:nvSpPr>
        <p:spPr>
          <a:xfrm>
            <a:off x="4392930" y="3839210"/>
            <a:ext cx="30264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作用在同一条直线上</a:t>
            </a:r>
            <a:endParaRPr lang="zh-CN" altLang="en-US"/>
          </a:p>
        </p:txBody>
      </p:sp>
      <p:sp>
        <p:nvSpPr>
          <p:cNvPr id="5" name="文本框 4"/>
          <p:cNvSpPr txBox="1"/>
          <p:nvPr/>
        </p:nvSpPr>
        <p:spPr>
          <a:xfrm>
            <a:off x="771525" y="5465445"/>
            <a:ext cx="15259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746125" y="1627505"/>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02615" y="2106930"/>
            <a:ext cx="1098677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小明思考</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实验中为什么不使小车保持</a:t>
            </a:r>
            <a:r>
              <a:rPr lang="zh-CN" sz="2400">
                <a:latin typeface="Times New Roman" panose="02020603050405020304" pitchFamily="18" charset="0"/>
                <a:ea typeface="宋体" panose="02010600030101010101" pitchFamily="2" charset="-122"/>
              </a:rPr>
              <a:t>匀速直线运动时进行研究</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，请你指出选择小车静止时进行探究的优点：</a:t>
            </a:r>
            <a:r>
              <a:rPr lang="en-US" sz="2400">
                <a:latin typeface="Times New Roman" panose="02020603050405020304" pitchFamily="18" charset="0"/>
                <a:ea typeface="宋体" panose="02010600030101010101" pitchFamily="2" charset="-122"/>
              </a:rPr>
              <a:t>________________________________________________.(6)</a:t>
            </a:r>
            <a:r>
              <a:rPr lang="zh-CN" sz="2400">
                <a:ea typeface="宋体" panose="02010600030101010101" pitchFamily="2" charset="-122"/>
              </a:rPr>
              <a:t>小明在实验中发现：同时向左盘和右盘加入一个相等质量的砝码时，小车处于静止状态，于是总结得到二力平衡的条件之一：两个力大小相等．老师指出他的结论不可靠．小明还应该进行的操作是</a:t>
            </a:r>
            <a:r>
              <a:rPr lang="en-US" sz="2400">
                <a:latin typeface="Times New Roman" panose="02020603050405020304" pitchFamily="18" charset="0"/>
                <a:ea typeface="宋体" panose="02010600030101010101" pitchFamily="2" charset="-122"/>
              </a:rPr>
              <a:t>_______________________________</a:t>
            </a:r>
            <a:r>
              <a:rPr lang="zh-CN" sz="2400">
                <a:ea typeface="宋体" panose="02010600030101010101" pitchFamily="2" charset="-122"/>
              </a:rPr>
              <a:t>．</a:t>
            </a:r>
            <a:endParaRPr lang="zh-CN" altLang="en-US" sz="2400"/>
          </a:p>
        </p:txBody>
      </p:sp>
      <p:sp>
        <p:nvSpPr>
          <p:cNvPr id="2" name="文本框 1"/>
          <p:cNvSpPr txBox="1"/>
          <p:nvPr/>
        </p:nvSpPr>
        <p:spPr>
          <a:xfrm>
            <a:off x="800735" y="3298825"/>
            <a:ext cx="7289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静止状态比较好控制，匀速直线运动难以保持</a:t>
            </a:r>
            <a:endParaRPr lang="zh-CN" altLang="en-US"/>
          </a:p>
        </p:txBody>
      </p:sp>
      <p:sp>
        <p:nvSpPr>
          <p:cNvPr id="3" name="文本框 2"/>
          <p:cNvSpPr txBox="1"/>
          <p:nvPr/>
        </p:nvSpPr>
        <p:spPr>
          <a:xfrm>
            <a:off x="6105525" y="4951730"/>
            <a:ext cx="4213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改变砝码的质量进行多次实验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0410" y="1069340"/>
            <a:ext cx="1054354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小明将小车换为轻质小卡片，如图丙所示，其优点是</a:t>
            </a:r>
            <a:r>
              <a:rPr lang="en-US" sz="2400">
                <a:latin typeface="Times New Roman" panose="02020603050405020304" pitchFamily="18" charset="0"/>
                <a:ea typeface="宋体" panose="02010600030101010101" pitchFamily="2" charset="-122"/>
              </a:rPr>
              <a:t>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．实验时当小卡片保持静止时，将小卡片从中间剪开，发现分开后的小卡片向相反方向运动，由此可以验证二力平衡的一个条件：</a:t>
            </a:r>
            <a:r>
              <a:rPr lang="en-US" sz="2400">
                <a:latin typeface="Times New Roman" panose="02020603050405020304" pitchFamily="18" charset="0"/>
                <a:ea typeface="宋体" panose="02010600030101010101" pitchFamily="2" charset="-122"/>
              </a:rPr>
              <a:t>_____________________________________.</a:t>
            </a:r>
            <a:endParaRPr lang="zh-CN" altLang="en-US" sz="2400"/>
          </a:p>
        </p:txBody>
      </p:sp>
      <p:pic>
        <p:nvPicPr>
          <p:cNvPr id="2" name="图片 -2147482249"/>
          <p:cNvPicPr>
            <a:picLocks noChangeAspect="1"/>
          </p:cNvPicPr>
          <p:nvPr/>
        </p:nvPicPr>
        <p:blipFill>
          <a:blip r:embed="rId1"/>
          <a:stretch>
            <a:fillRect/>
          </a:stretch>
        </p:blipFill>
        <p:spPr>
          <a:xfrm>
            <a:off x="4631690" y="3693160"/>
            <a:ext cx="3072130" cy="2002790"/>
          </a:xfrm>
          <a:prstGeom prst="rect">
            <a:avLst/>
          </a:prstGeom>
          <a:noFill/>
          <a:ln w="9525">
            <a:noFill/>
          </a:ln>
        </p:spPr>
      </p:pic>
      <p:sp>
        <p:nvSpPr>
          <p:cNvPr id="3" name="文本框 2"/>
          <p:cNvSpPr txBox="1"/>
          <p:nvPr/>
        </p:nvSpPr>
        <p:spPr>
          <a:xfrm>
            <a:off x="5235575" y="5839460"/>
            <a:ext cx="1864360" cy="368300"/>
          </a:xfrm>
          <a:prstGeom prst="rect">
            <a:avLst/>
          </a:prstGeom>
          <a:noFill/>
          <a:ln w="9525">
            <a:noFill/>
          </a:ln>
        </p:spPr>
        <p:txBody>
          <a:bodyPr wrap="square">
            <a:spAutoFit/>
          </a:bodyPr>
          <a:p>
            <a:r>
              <a:rPr lang="zh-CN" sz="1800">
                <a:cs typeface="楷体_GB2312" charset="0"/>
              </a:rPr>
              <a:t>拓展设问题图丙</a:t>
            </a:r>
            <a:endParaRPr lang="zh-CN" altLang="en-US" sz="1800"/>
          </a:p>
        </p:txBody>
      </p:sp>
      <p:sp>
        <p:nvSpPr>
          <p:cNvPr id="4" name="文本框 3"/>
          <p:cNvSpPr txBox="1"/>
          <p:nvPr/>
        </p:nvSpPr>
        <p:spPr>
          <a:xfrm>
            <a:off x="816610" y="1007110"/>
            <a:ext cx="1046734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避免摩擦力对实验产生影响</a:t>
            </a:r>
            <a:endParaRPr lang="zh-CN" altLang="en-US"/>
          </a:p>
        </p:txBody>
      </p:sp>
      <p:sp>
        <p:nvSpPr>
          <p:cNvPr id="5" name="文本框 4"/>
          <p:cNvSpPr txBox="1"/>
          <p:nvPr/>
        </p:nvSpPr>
        <p:spPr>
          <a:xfrm>
            <a:off x="965835" y="278987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两个力作用在同一物体上</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UNIT_TABLE_BEAUTIFY" val="smartTable{cd4e0512-fc32-4cec-ac80-06a0527fdd6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UNIT_TABLE_BEAUTIFY" val="smartTable{5e4afbe4-9c31-4cec-a63b-62745196558c}"/>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UNIT_TABLE_BEAUTIFY" val="smartTable{fdefa934-3a21-4fda-b6c0-f77396e8d2d5}"/>
</p:tagLst>
</file>

<file path=ppt/tags/tag23.xml><?xml version="1.0" encoding="utf-8"?>
<p:tagLst xmlns:p="http://schemas.openxmlformats.org/presentationml/2006/main">
  <p:tag name="KSO_WM_UNIT_TABLE_BEAUTIFY" val="smartTable{eea56e43-fe85-4759-9f43-931be4c8b231}"/>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TABLE_BEAUTIFY" val="smartTable{d81095de-f950-471e-bb94-1c3afb4f271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18603</Words>
  <Application>WPS 演示</Application>
  <PresentationFormat>宽屏</PresentationFormat>
  <Paragraphs>1403</Paragraphs>
  <Slides>93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93</vt:i4>
      </vt:variant>
    </vt:vector>
  </HeadingPairs>
  <TitlesOfParts>
    <vt:vector size="106" baseType="lpstr">
      <vt:lpstr>Arial</vt:lpstr>
      <vt:lpstr>宋体</vt:lpstr>
      <vt:lpstr>Wingdings</vt:lpstr>
      <vt:lpstr>Times New Roman</vt:lpstr>
      <vt:lpstr>黑体</vt:lpstr>
      <vt:lpstr>微软雅黑</vt:lpstr>
      <vt:lpstr>方正粗黑宋简体</vt:lpstr>
      <vt:lpstr>楷体_GB2312</vt:lpstr>
      <vt:lpstr>新宋体</vt:lpstr>
      <vt:lpstr>仿宋_GB2312</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2019-12-15T09:16:24Z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