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
  </p:notesMasterIdLst>
  <p:sldIdLst>
    <p:sldId id="304" r:id="rId3"/>
    <p:sldId id="423" r:id="rId5"/>
    <p:sldId id="367" r:id="rId6"/>
    <p:sldId id="424" r:id="rId7"/>
    <p:sldId id="449" r:id="rId8"/>
    <p:sldId id="450" r:id="rId9"/>
    <p:sldId id="425" r:id="rId10"/>
    <p:sldId id="451" r:id="rId11"/>
    <p:sldId id="452" r:id="rId12"/>
    <p:sldId id="426" r:id="rId13"/>
    <p:sldId id="427" r:id="rId14"/>
    <p:sldId id="428" r:id="rId15"/>
    <p:sldId id="429" r:id="rId16"/>
    <p:sldId id="430" r:id="rId17"/>
    <p:sldId id="453" r:id="rId18"/>
    <p:sldId id="454" r:id="rId19"/>
    <p:sldId id="431" r:id="rId20"/>
    <p:sldId id="455" r:id="rId21"/>
    <p:sldId id="456" r:id="rId22"/>
    <p:sldId id="457" r:id="rId23"/>
    <p:sldId id="458" r:id="rId24"/>
    <p:sldId id="445" r:id="rId25"/>
    <p:sldId id="446" r:id="rId26"/>
    <p:sldId id="447" r:id="rId27"/>
    <p:sldId id="432" r:id="rId28"/>
    <p:sldId id="459" r:id="rId29"/>
    <p:sldId id="463" r:id="rId30"/>
    <p:sldId id="461" r:id="rId31"/>
    <p:sldId id="462" r:id="rId32"/>
    <p:sldId id="433" r:id="rId33"/>
    <p:sldId id="434" r:id="rId34"/>
    <p:sldId id="435" r:id="rId35"/>
    <p:sldId id="464" r:id="rId36"/>
    <p:sldId id="465" r:id="rId37"/>
    <p:sldId id="437" r:id="rId38"/>
    <p:sldId id="438" r:id="rId39"/>
    <p:sldId id="466" r:id="rId40"/>
    <p:sldId id="439" r:id="rId41"/>
    <p:sldId id="467" r:id="rId42"/>
    <p:sldId id="468" r:id="rId43"/>
    <p:sldId id="440" r:id="rId44"/>
    <p:sldId id="441" r:id="rId45"/>
    <p:sldId id="442" r:id="rId46"/>
    <p:sldId id="469" r:id="rId47"/>
    <p:sldId id="470" r:id="rId48"/>
    <p:sldId id="443" r:id="rId49"/>
    <p:sldId id="448" r:id="rId50"/>
    <p:sldId id="444" r:id="rId51"/>
    <p:sldId id="302" r:id="rId52"/>
  </p:sldIdLst>
  <p:sldSz cx="9144000" cy="5143500" type="screen16x9"/>
  <p:notesSz cx="6858000" cy="9144000"/>
  <p:defaultTextStyle>
    <a:defPPr>
      <a:defRPr lang="zh-CN"/>
    </a:defPPr>
    <a:lvl1pPr marL="0" algn="l" defTabSz="685800" rtl="0" eaLnBrk="1" latinLnBrk="0" hangingPunct="1">
      <a:defRPr sz="1400" kern="1200">
        <a:solidFill>
          <a:schemeClr val="tx1"/>
        </a:solidFill>
        <a:latin typeface="+mn-lt"/>
        <a:ea typeface="+mn-ea"/>
        <a:cs typeface="+mn-cs"/>
      </a:defRPr>
    </a:lvl1pPr>
    <a:lvl2pPr marL="342900" algn="l" defTabSz="685800" rtl="0" eaLnBrk="1" latinLnBrk="0" hangingPunct="1">
      <a:defRPr sz="1400" kern="1200">
        <a:solidFill>
          <a:schemeClr val="tx1"/>
        </a:solidFill>
        <a:latin typeface="+mn-lt"/>
        <a:ea typeface="+mn-ea"/>
        <a:cs typeface="+mn-cs"/>
      </a:defRPr>
    </a:lvl2pPr>
    <a:lvl3pPr marL="685800" algn="l" defTabSz="685800" rtl="0" eaLnBrk="1" latinLnBrk="0" hangingPunct="1">
      <a:defRPr sz="1400" kern="1200">
        <a:solidFill>
          <a:schemeClr val="tx1"/>
        </a:solidFill>
        <a:latin typeface="+mn-lt"/>
        <a:ea typeface="+mn-ea"/>
        <a:cs typeface="+mn-cs"/>
      </a:defRPr>
    </a:lvl3pPr>
    <a:lvl4pPr marL="1028700" algn="l" defTabSz="685800" rtl="0" eaLnBrk="1" latinLnBrk="0" hangingPunct="1">
      <a:defRPr sz="1400" kern="1200">
        <a:solidFill>
          <a:schemeClr val="tx1"/>
        </a:solidFill>
        <a:latin typeface="+mn-lt"/>
        <a:ea typeface="+mn-ea"/>
        <a:cs typeface="+mn-cs"/>
      </a:defRPr>
    </a:lvl4pPr>
    <a:lvl5pPr marL="1371600" algn="l" defTabSz="685800" rtl="0" eaLnBrk="1" latinLnBrk="0" hangingPunct="1">
      <a:defRPr sz="1400" kern="1200">
        <a:solidFill>
          <a:schemeClr val="tx1"/>
        </a:solidFill>
        <a:latin typeface="+mn-lt"/>
        <a:ea typeface="+mn-ea"/>
        <a:cs typeface="+mn-cs"/>
      </a:defRPr>
    </a:lvl5pPr>
    <a:lvl6pPr marL="1714500" algn="l" defTabSz="685800" rtl="0" eaLnBrk="1" latinLnBrk="0" hangingPunct="1">
      <a:defRPr sz="1400" kern="1200">
        <a:solidFill>
          <a:schemeClr val="tx1"/>
        </a:solidFill>
        <a:latin typeface="+mn-lt"/>
        <a:ea typeface="+mn-ea"/>
        <a:cs typeface="+mn-cs"/>
      </a:defRPr>
    </a:lvl6pPr>
    <a:lvl7pPr marL="2057400" algn="l" defTabSz="685800" rtl="0" eaLnBrk="1" latinLnBrk="0" hangingPunct="1">
      <a:defRPr sz="1400" kern="1200">
        <a:solidFill>
          <a:schemeClr val="tx1"/>
        </a:solidFill>
        <a:latin typeface="+mn-lt"/>
        <a:ea typeface="+mn-ea"/>
        <a:cs typeface="+mn-cs"/>
      </a:defRPr>
    </a:lvl7pPr>
    <a:lvl8pPr marL="2400300" algn="l" defTabSz="685800" rtl="0" eaLnBrk="1" latinLnBrk="0" hangingPunct="1">
      <a:defRPr sz="1400" kern="1200">
        <a:solidFill>
          <a:schemeClr val="tx1"/>
        </a:solidFill>
        <a:latin typeface="+mn-lt"/>
        <a:ea typeface="+mn-ea"/>
        <a:cs typeface="+mn-cs"/>
      </a:defRPr>
    </a:lvl8pPr>
    <a:lvl9pPr marL="2743200" algn="l" defTabSz="685800" rtl="0" eaLnBrk="1" latinLnBrk="0" hangingPunct="1">
      <a:defRPr sz="14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1C1C1C"/>
    <a:srgbClr val="FF00FF"/>
    <a:srgbClr val="319095"/>
    <a:srgbClr val="D16809"/>
    <a:srgbClr val="F3F3F3"/>
    <a:srgbClr val="F5F5F5"/>
    <a:srgbClr val="5FCACB"/>
    <a:srgbClr val="F5841C"/>
    <a:srgbClr val="A0BF0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8857" autoAdjust="0"/>
    <p:restoredTop sz="99816" autoAdjust="0"/>
  </p:normalViewPr>
  <p:slideViewPr>
    <p:cSldViewPr snapToGrid="0" showGuides="1">
      <p:cViewPr varScale="1">
        <p:scale>
          <a:sx n="60" d="100"/>
          <a:sy n="60" d="100"/>
        </p:scale>
        <p:origin x="-90" y="-714"/>
      </p:cViewPr>
      <p:guideLst>
        <p:guide orient="horz" pos="1620"/>
        <p:guide pos="2880"/>
      </p:guideLst>
    </p:cSldViewPr>
  </p:slideViewPr>
  <p:notesTextViewPr>
    <p:cViewPr>
      <p:scale>
        <a:sx n="1" d="1"/>
        <a:sy n="1" d="1"/>
      </p:scale>
      <p:origin x="0" y="0"/>
    </p:cViewPr>
  </p:notesTextViewPr>
  <p:sorterViewPr>
    <p:cViewPr>
      <p:scale>
        <a:sx n="100" d="100"/>
        <a:sy n="100" d="100"/>
      </p:scale>
      <p:origin x="0" y="5118"/>
    </p:cViewPr>
  </p:sorter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5" Type="http://schemas.openxmlformats.org/officeDocument/2006/relationships/tableStyles" Target="tableStyles.xml"/><Relationship Id="rId54" Type="http://schemas.openxmlformats.org/officeDocument/2006/relationships/viewProps" Target="viewProps.xml"/><Relationship Id="rId53" Type="http://schemas.openxmlformats.org/officeDocument/2006/relationships/presProps" Target="presProps.xml"/><Relationship Id="rId52" Type="http://schemas.openxmlformats.org/officeDocument/2006/relationships/slide" Target="slides/slide49.xml"/><Relationship Id="rId51" Type="http://schemas.openxmlformats.org/officeDocument/2006/relationships/slide" Target="slides/slide48.xml"/><Relationship Id="rId50" Type="http://schemas.openxmlformats.org/officeDocument/2006/relationships/slide" Target="slides/slide47.xml"/><Relationship Id="rId5" Type="http://schemas.openxmlformats.org/officeDocument/2006/relationships/slide" Target="slides/slide2.xml"/><Relationship Id="rId49" Type="http://schemas.openxmlformats.org/officeDocument/2006/relationships/slide" Target="slides/slide46.xml"/><Relationship Id="rId48" Type="http://schemas.openxmlformats.org/officeDocument/2006/relationships/slide" Target="slides/slide45.xml"/><Relationship Id="rId47" Type="http://schemas.openxmlformats.org/officeDocument/2006/relationships/slide" Target="slides/slide44.xml"/><Relationship Id="rId46" Type="http://schemas.openxmlformats.org/officeDocument/2006/relationships/slide" Target="slides/slide43.xml"/><Relationship Id="rId45" Type="http://schemas.openxmlformats.org/officeDocument/2006/relationships/slide" Target="slides/slide42.xml"/><Relationship Id="rId44" Type="http://schemas.openxmlformats.org/officeDocument/2006/relationships/slide" Target="slides/slide41.xml"/><Relationship Id="rId43" Type="http://schemas.openxmlformats.org/officeDocument/2006/relationships/slide" Target="slides/slide40.xml"/><Relationship Id="rId42" Type="http://schemas.openxmlformats.org/officeDocument/2006/relationships/slide" Target="slides/slide39.xml"/><Relationship Id="rId41" Type="http://schemas.openxmlformats.org/officeDocument/2006/relationships/slide" Target="slides/slide38.xml"/><Relationship Id="rId40" Type="http://schemas.openxmlformats.org/officeDocument/2006/relationships/slide" Target="slides/slide37.xml"/><Relationship Id="rId4" Type="http://schemas.openxmlformats.org/officeDocument/2006/relationships/notesMaster" Target="notesMasters/notesMaster1.xml"/><Relationship Id="rId39" Type="http://schemas.openxmlformats.org/officeDocument/2006/relationships/slide" Target="slides/slide36.xml"/><Relationship Id="rId38" Type="http://schemas.openxmlformats.org/officeDocument/2006/relationships/slide" Target="slides/slide35.xml"/><Relationship Id="rId37" Type="http://schemas.openxmlformats.org/officeDocument/2006/relationships/slide" Target="slides/slide34.xml"/><Relationship Id="rId36" Type="http://schemas.openxmlformats.org/officeDocument/2006/relationships/slide" Target="slides/slide33.xml"/><Relationship Id="rId35" Type="http://schemas.openxmlformats.org/officeDocument/2006/relationships/slide" Target="slides/slide32.xml"/><Relationship Id="rId34" Type="http://schemas.openxmlformats.org/officeDocument/2006/relationships/slide" Target="slides/slide31.xml"/><Relationship Id="rId33" Type="http://schemas.openxmlformats.org/officeDocument/2006/relationships/slide" Target="slides/slide30.xml"/><Relationship Id="rId32" Type="http://schemas.openxmlformats.org/officeDocument/2006/relationships/slide" Target="slides/slide29.xml"/><Relationship Id="rId31" Type="http://schemas.openxmlformats.org/officeDocument/2006/relationships/slide" Target="slides/slide28.xml"/><Relationship Id="rId30" Type="http://schemas.openxmlformats.org/officeDocument/2006/relationships/slide" Target="slides/slide27.xml"/><Relationship Id="rId3" Type="http://schemas.openxmlformats.org/officeDocument/2006/relationships/slide" Target="slides/slide1.xml"/><Relationship Id="rId29" Type="http://schemas.openxmlformats.org/officeDocument/2006/relationships/slide" Target="slides/slide26.xml"/><Relationship Id="rId28" Type="http://schemas.openxmlformats.org/officeDocument/2006/relationships/slide" Target="slides/slide25.xml"/><Relationship Id="rId27" Type="http://schemas.openxmlformats.org/officeDocument/2006/relationships/slide" Target="slides/slide24.xml"/><Relationship Id="rId26" Type="http://schemas.openxmlformats.org/officeDocument/2006/relationships/slide" Target="slides/slide23.xml"/><Relationship Id="rId25" Type="http://schemas.openxmlformats.org/officeDocument/2006/relationships/slide" Target="slides/slide22.xml"/><Relationship Id="rId24" Type="http://schemas.openxmlformats.org/officeDocument/2006/relationships/slide" Target="slides/slide21.xml"/><Relationship Id="rId23" Type="http://schemas.openxmlformats.org/officeDocument/2006/relationships/slide" Target="slides/slide20.xml"/><Relationship Id="rId22" Type="http://schemas.openxmlformats.org/officeDocument/2006/relationships/slide" Target="slides/slide19.xml"/><Relationship Id="rId21" Type="http://schemas.openxmlformats.org/officeDocument/2006/relationships/slide" Target="slides/slide18.xml"/><Relationship Id="rId20" Type="http://schemas.openxmlformats.org/officeDocument/2006/relationships/slide" Target="slides/slide17.xml"/><Relationship Id="rId2" Type="http://schemas.openxmlformats.org/officeDocument/2006/relationships/theme" Target="theme/theme1.xml"/><Relationship Id="rId19" Type="http://schemas.openxmlformats.org/officeDocument/2006/relationships/slide" Target="slides/slide16.xml"/><Relationship Id="rId18" Type="http://schemas.openxmlformats.org/officeDocument/2006/relationships/slide" Target="slides/slide15.xml"/><Relationship Id="rId17" Type="http://schemas.openxmlformats.org/officeDocument/2006/relationships/slide" Target="slides/slide14.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1CC1E6C-1C7A-46AD-9DE2-C229C9E19362}"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EE45790-5B6F-4904-B224-7CB9223085AA}"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685800" rtl="0" eaLnBrk="1" latinLnBrk="0" hangingPunct="1">
      <a:defRPr sz="900" kern="1200">
        <a:solidFill>
          <a:schemeClr val="tx1"/>
        </a:solidFill>
        <a:latin typeface="+mn-lt"/>
        <a:ea typeface="+mn-ea"/>
        <a:cs typeface="+mn-cs"/>
      </a:defRPr>
    </a:lvl1pPr>
    <a:lvl2pPr marL="342900" algn="l" defTabSz="685800" rtl="0" eaLnBrk="1" latinLnBrk="0" hangingPunct="1">
      <a:defRPr sz="900" kern="1200">
        <a:solidFill>
          <a:schemeClr val="tx1"/>
        </a:solidFill>
        <a:latin typeface="+mn-lt"/>
        <a:ea typeface="+mn-ea"/>
        <a:cs typeface="+mn-cs"/>
      </a:defRPr>
    </a:lvl2pPr>
    <a:lvl3pPr marL="685800" algn="l" defTabSz="685800" rtl="0" eaLnBrk="1" latinLnBrk="0" hangingPunct="1">
      <a:defRPr sz="900" kern="1200">
        <a:solidFill>
          <a:schemeClr val="tx1"/>
        </a:solidFill>
        <a:latin typeface="+mn-lt"/>
        <a:ea typeface="+mn-ea"/>
        <a:cs typeface="+mn-cs"/>
      </a:defRPr>
    </a:lvl3pPr>
    <a:lvl4pPr marL="1028700" algn="l" defTabSz="685800" rtl="0" eaLnBrk="1" latinLnBrk="0" hangingPunct="1">
      <a:defRPr sz="900" kern="1200">
        <a:solidFill>
          <a:schemeClr val="tx1"/>
        </a:solidFill>
        <a:latin typeface="+mn-lt"/>
        <a:ea typeface="+mn-ea"/>
        <a:cs typeface="+mn-cs"/>
      </a:defRPr>
    </a:lvl4pPr>
    <a:lvl5pPr marL="1371600" algn="l" defTabSz="685800" rtl="0" eaLnBrk="1" latinLnBrk="0" hangingPunct="1">
      <a:defRPr sz="900" kern="1200">
        <a:solidFill>
          <a:schemeClr val="tx1"/>
        </a:solidFill>
        <a:latin typeface="+mn-lt"/>
        <a:ea typeface="+mn-ea"/>
        <a:cs typeface="+mn-cs"/>
      </a:defRPr>
    </a:lvl5pPr>
    <a:lvl6pPr marL="1714500" algn="l" defTabSz="685800" rtl="0" eaLnBrk="1" latinLnBrk="0" hangingPunct="1">
      <a:defRPr sz="900" kern="1200">
        <a:solidFill>
          <a:schemeClr val="tx1"/>
        </a:solidFill>
        <a:latin typeface="+mn-lt"/>
        <a:ea typeface="+mn-ea"/>
        <a:cs typeface="+mn-cs"/>
      </a:defRPr>
    </a:lvl6pPr>
    <a:lvl7pPr marL="2057400" algn="l" defTabSz="685800" rtl="0" eaLnBrk="1" latinLnBrk="0" hangingPunct="1">
      <a:defRPr sz="900" kern="1200">
        <a:solidFill>
          <a:schemeClr val="tx1"/>
        </a:solidFill>
        <a:latin typeface="+mn-lt"/>
        <a:ea typeface="+mn-ea"/>
        <a:cs typeface="+mn-cs"/>
      </a:defRPr>
    </a:lvl7pPr>
    <a:lvl8pPr marL="2400300" algn="l" defTabSz="685800" rtl="0" eaLnBrk="1" latinLnBrk="0" hangingPunct="1">
      <a:defRPr sz="900" kern="1200">
        <a:solidFill>
          <a:schemeClr val="tx1"/>
        </a:solidFill>
        <a:latin typeface="+mn-lt"/>
        <a:ea typeface="+mn-ea"/>
        <a:cs typeface="+mn-cs"/>
      </a:defRPr>
    </a:lvl8pPr>
    <a:lvl9pPr marL="2743200" algn="l" defTabSz="685800" rtl="0" eaLnBrk="1" latinLnBrk="0" hangingPunct="1">
      <a:defRPr sz="9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1.xml"/></Relationships>
</file>

<file path=ppt/notesSlides/_rels/notesSlide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0.xml"/></Relationships>
</file>

<file path=ppt/notesSlides/_rels/notesSlide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5.xml"/></Relationships>
</file>

<file path=ppt/notesSlides/_rels/notesSlide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2.xml"/></Relationships>
</file>

<file path=ppt/notesSlides/_rels/notesSlide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3EE45790-5B6F-4904-B224-7CB9223085AA}" type="slidenum">
              <a:rPr lang="zh-CN" altLang="en-US" smtClean="0"/>
            </a:fld>
            <a:endParaRPr lang="zh-CN"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3EE45790-5B6F-4904-B224-7CB9223085AA}" type="slidenum">
              <a:rPr lang="zh-CN" altLang="en-US" smtClean="0"/>
            </a:fld>
            <a:endParaRPr lang="zh-CN"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3EE45790-5B6F-4904-B224-7CB9223085AA}" type="slidenum">
              <a:rPr lang="zh-CN" altLang="en-US" smtClean="0"/>
            </a:fld>
            <a:endParaRPr lang="zh-CN"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3EE45790-5B6F-4904-B224-7CB9223085AA}" type="slidenum">
              <a:rPr lang="zh-CN" altLang="en-US" smtClean="0"/>
            </a:fld>
            <a:endParaRPr lang="zh-CN"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3EE45790-5B6F-4904-B224-7CB9223085AA}" type="slidenum">
              <a:rPr lang="zh-CN" altLang="en-US" smtClean="0"/>
            </a:fld>
            <a:endParaRPr lang="zh-CN"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3EE45790-5B6F-4904-B224-7CB9223085AA}" type="slidenum">
              <a:rPr lang="zh-CN" altLang="en-US" smtClean="0"/>
            </a:fld>
            <a:endParaRPr lang="zh-CN"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3EE45790-5B6F-4904-B224-7CB9223085AA}" type="slidenum">
              <a:rPr lang="zh-CN" altLang="en-US" smtClean="0"/>
            </a:fld>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showMasterSp="0" userDrawn="1">
  <p:cSld name="标题幻灯片">
    <p:bg>
      <p:bgPr>
        <a:pattFill prst="lgGrid">
          <a:fgClr>
            <a:srgbClr val="F3F3F3"/>
          </a:fgClr>
          <a:bgClr>
            <a:schemeClr val="bg1"/>
          </a:bgClr>
        </a:pattFill>
        <a:effectLst/>
      </p:bgPr>
    </p:bg>
    <p:spTree>
      <p:nvGrpSpPr>
        <p:cNvPr id="1" name=""/>
        <p:cNvGrpSpPr/>
        <p:nvPr/>
      </p:nvGrpSpPr>
      <p:grpSpPr>
        <a:xfrm>
          <a:off x="0" y="0"/>
          <a:ext cx="0" cy="0"/>
          <a:chOff x="0" y="0"/>
          <a:chExt cx="0" cy="0"/>
        </a:xfrm>
      </p:grpSpPr>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标题和内容">
    <p:spTree>
      <p:nvGrpSpPr>
        <p:cNvPr id="1" name=""/>
        <p:cNvGrpSpPr/>
        <p:nvPr/>
      </p:nvGrpSpPr>
      <p:grpSpPr>
        <a:xfrm>
          <a:off x="0" y="0"/>
          <a:ext cx="0" cy="0"/>
          <a:chOff x="0" y="0"/>
          <a:chExt cx="0" cy="0"/>
        </a:xfrm>
      </p:grpSpPr>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教学分析">
    <p:spTree>
      <p:nvGrpSpPr>
        <p:cNvPr id="1" name=""/>
        <p:cNvGrpSpPr/>
        <p:nvPr/>
      </p:nvGrpSpPr>
      <p:grpSpPr>
        <a:xfrm>
          <a:off x="0" y="0"/>
          <a:ext cx="0" cy="0"/>
          <a:chOff x="0" y="0"/>
          <a:chExt cx="0" cy="0"/>
        </a:xfrm>
      </p:grpSpPr>
      <p:sp>
        <p:nvSpPr>
          <p:cNvPr id="8" name="矩形 7"/>
          <p:cNvSpPr/>
          <p:nvPr userDrawn="1"/>
        </p:nvSpPr>
        <p:spPr>
          <a:xfrm>
            <a:off x="4104245" y="52756"/>
            <a:ext cx="1234456" cy="486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r>
              <a:rPr lang="zh-CN" altLang="en-US" sz="1800" b="1" dirty="0">
                <a:solidFill>
                  <a:srgbClr val="C00000"/>
                </a:solidFill>
                <a:latin typeface="微软雅黑" panose="020B0503020204020204" pitchFamily="34" charset="-122"/>
                <a:ea typeface="微软雅黑" panose="020B0503020204020204" pitchFamily="34" charset="-122"/>
              </a:rPr>
              <a:t>教学分析</a:t>
            </a:r>
            <a:endParaRPr lang="zh-CN" altLang="en-US" sz="1800" b="1" dirty="0">
              <a:solidFill>
                <a:srgbClr val="C00000"/>
              </a:solidFill>
              <a:latin typeface="微软雅黑" panose="020B0503020204020204" pitchFamily="34" charset="-122"/>
              <a:ea typeface="微软雅黑" panose="020B0503020204020204" pitchFamily="34" charset="-122"/>
            </a:endParaRPr>
          </a:p>
        </p:txBody>
      </p:sp>
      <p:cxnSp>
        <p:nvCxnSpPr>
          <p:cNvPr id="12" name="直接连接符 11"/>
          <p:cNvCxnSpPr/>
          <p:nvPr userDrawn="1"/>
        </p:nvCxnSpPr>
        <p:spPr>
          <a:xfrm>
            <a:off x="5338700" y="146302"/>
            <a:ext cx="0" cy="270000"/>
          </a:xfrm>
          <a:prstGeom prst="line">
            <a:avLst/>
          </a:prstGeom>
          <a:ln w="1270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13" name="直接连接符 12"/>
          <p:cNvCxnSpPr/>
          <p:nvPr userDrawn="1"/>
        </p:nvCxnSpPr>
        <p:spPr>
          <a:xfrm>
            <a:off x="6573146" y="146302"/>
            <a:ext cx="0" cy="270000"/>
          </a:xfrm>
          <a:prstGeom prst="line">
            <a:avLst/>
          </a:prstGeom>
          <a:ln w="1270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14" name="直接连接符 13"/>
          <p:cNvCxnSpPr/>
          <p:nvPr userDrawn="1"/>
        </p:nvCxnSpPr>
        <p:spPr>
          <a:xfrm>
            <a:off x="7818176" y="146302"/>
            <a:ext cx="0" cy="270000"/>
          </a:xfrm>
          <a:prstGeom prst="line">
            <a:avLst/>
          </a:prstGeom>
          <a:ln w="1270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15" name="矩形 14"/>
          <p:cNvSpPr/>
          <p:nvPr userDrawn="1"/>
        </p:nvSpPr>
        <p:spPr>
          <a:xfrm>
            <a:off x="5338691" y="52756"/>
            <a:ext cx="1234456" cy="486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r>
              <a:rPr lang="zh-CN" altLang="en-US" sz="1500" dirty="0">
                <a:solidFill>
                  <a:schemeClr val="bg1">
                    <a:lumMod val="50000"/>
                  </a:schemeClr>
                </a:solidFill>
                <a:latin typeface="微软雅黑" panose="020B0503020204020204" pitchFamily="34" charset="-122"/>
                <a:ea typeface="微软雅黑" panose="020B0503020204020204" pitchFamily="34" charset="-122"/>
              </a:rPr>
              <a:t>教学设计</a:t>
            </a:r>
            <a:endParaRPr lang="zh-CN" altLang="en-US" sz="1500" dirty="0">
              <a:solidFill>
                <a:schemeClr val="bg1">
                  <a:lumMod val="50000"/>
                </a:schemeClr>
              </a:solidFill>
              <a:latin typeface="微软雅黑" panose="020B0503020204020204" pitchFamily="34" charset="-122"/>
              <a:ea typeface="微软雅黑" panose="020B0503020204020204" pitchFamily="34" charset="-122"/>
            </a:endParaRPr>
          </a:p>
        </p:txBody>
      </p:sp>
      <p:sp>
        <p:nvSpPr>
          <p:cNvPr id="16" name="矩形 15"/>
          <p:cNvSpPr/>
          <p:nvPr userDrawn="1"/>
        </p:nvSpPr>
        <p:spPr>
          <a:xfrm>
            <a:off x="6573147" y="52756"/>
            <a:ext cx="1234456" cy="486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r>
              <a:rPr lang="zh-CN" altLang="en-US" sz="1500" dirty="0">
                <a:solidFill>
                  <a:schemeClr val="bg1">
                    <a:lumMod val="50000"/>
                  </a:schemeClr>
                </a:solidFill>
                <a:latin typeface="微软雅黑" panose="020B0503020204020204" pitchFamily="34" charset="-122"/>
                <a:ea typeface="微软雅黑" panose="020B0503020204020204" pitchFamily="34" charset="-122"/>
              </a:rPr>
              <a:t>教学过程</a:t>
            </a:r>
            <a:endParaRPr lang="zh-CN" altLang="en-US" sz="1500" dirty="0">
              <a:solidFill>
                <a:schemeClr val="bg1">
                  <a:lumMod val="50000"/>
                </a:schemeClr>
              </a:solidFill>
              <a:latin typeface="微软雅黑" panose="020B0503020204020204" pitchFamily="34" charset="-122"/>
              <a:ea typeface="微软雅黑" panose="020B0503020204020204" pitchFamily="34" charset="-122"/>
            </a:endParaRPr>
          </a:p>
        </p:txBody>
      </p:sp>
      <p:sp>
        <p:nvSpPr>
          <p:cNvPr id="17" name="矩形 16"/>
          <p:cNvSpPr/>
          <p:nvPr userDrawn="1"/>
        </p:nvSpPr>
        <p:spPr>
          <a:xfrm>
            <a:off x="7807602" y="52756"/>
            <a:ext cx="1234456" cy="486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r>
              <a:rPr lang="zh-CN" altLang="en-US" sz="1500" dirty="0">
                <a:solidFill>
                  <a:schemeClr val="bg1">
                    <a:lumMod val="50000"/>
                  </a:schemeClr>
                </a:solidFill>
                <a:latin typeface="微软雅黑" panose="020B0503020204020204" pitchFamily="34" charset="-122"/>
                <a:ea typeface="微软雅黑" panose="020B0503020204020204" pitchFamily="34" charset="-122"/>
              </a:rPr>
              <a:t>教学反思</a:t>
            </a:r>
            <a:endParaRPr lang="zh-CN" altLang="en-US" sz="1500" dirty="0">
              <a:solidFill>
                <a:schemeClr val="bg1">
                  <a:lumMod val="50000"/>
                </a:schemeClr>
              </a:solidFill>
              <a:latin typeface="微软雅黑" panose="020B0503020204020204" pitchFamily="34" charset="-122"/>
              <a:ea typeface="微软雅黑" panose="020B0503020204020204" pitchFamily="34" charset="-122"/>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教学设计">
    <p:spTree>
      <p:nvGrpSpPr>
        <p:cNvPr id="1" name=""/>
        <p:cNvGrpSpPr/>
        <p:nvPr/>
      </p:nvGrpSpPr>
      <p:grpSpPr>
        <a:xfrm>
          <a:off x="0" y="0"/>
          <a:ext cx="0" cy="0"/>
          <a:chOff x="0" y="0"/>
          <a:chExt cx="0" cy="0"/>
        </a:xfrm>
      </p:grpSpPr>
      <p:sp>
        <p:nvSpPr>
          <p:cNvPr id="8" name="矩形 7"/>
          <p:cNvSpPr/>
          <p:nvPr userDrawn="1"/>
        </p:nvSpPr>
        <p:spPr>
          <a:xfrm>
            <a:off x="4104245" y="52756"/>
            <a:ext cx="1234456" cy="486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r>
              <a:rPr lang="zh-CN" altLang="en-US" sz="1500" dirty="0">
                <a:solidFill>
                  <a:schemeClr val="bg1">
                    <a:lumMod val="50000"/>
                  </a:schemeClr>
                </a:solidFill>
                <a:latin typeface="微软雅黑" panose="020B0503020204020204" pitchFamily="34" charset="-122"/>
                <a:ea typeface="微软雅黑" panose="020B0503020204020204" pitchFamily="34" charset="-122"/>
              </a:rPr>
              <a:t>教学分析</a:t>
            </a:r>
            <a:endParaRPr lang="zh-CN" altLang="en-US" sz="1500" dirty="0">
              <a:solidFill>
                <a:schemeClr val="bg1">
                  <a:lumMod val="50000"/>
                </a:schemeClr>
              </a:solidFill>
              <a:latin typeface="微软雅黑" panose="020B0503020204020204" pitchFamily="34" charset="-122"/>
              <a:ea typeface="微软雅黑" panose="020B0503020204020204" pitchFamily="34" charset="-122"/>
            </a:endParaRPr>
          </a:p>
        </p:txBody>
      </p:sp>
      <p:cxnSp>
        <p:nvCxnSpPr>
          <p:cNvPr id="12" name="直接连接符 11"/>
          <p:cNvCxnSpPr/>
          <p:nvPr userDrawn="1"/>
        </p:nvCxnSpPr>
        <p:spPr>
          <a:xfrm>
            <a:off x="5338700" y="146302"/>
            <a:ext cx="0" cy="270000"/>
          </a:xfrm>
          <a:prstGeom prst="line">
            <a:avLst/>
          </a:prstGeom>
          <a:ln w="1270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13" name="直接连接符 12"/>
          <p:cNvCxnSpPr/>
          <p:nvPr userDrawn="1"/>
        </p:nvCxnSpPr>
        <p:spPr>
          <a:xfrm>
            <a:off x="6573146" y="146302"/>
            <a:ext cx="0" cy="270000"/>
          </a:xfrm>
          <a:prstGeom prst="line">
            <a:avLst/>
          </a:prstGeom>
          <a:ln w="1270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14" name="直接连接符 13"/>
          <p:cNvCxnSpPr/>
          <p:nvPr userDrawn="1"/>
        </p:nvCxnSpPr>
        <p:spPr>
          <a:xfrm>
            <a:off x="7818176" y="146302"/>
            <a:ext cx="0" cy="270000"/>
          </a:xfrm>
          <a:prstGeom prst="line">
            <a:avLst/>
          </a:prstGeom>
          <a:ln w="1270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15" name="矩形 14"/>
          <p:cNvSpPr/>
          <p:nvPr userDrawn="1"/>
        </p:nvSpPr>
        <p:spPr>
          <a:xfrm>
            <a:off x="5338691" y="52756"/>
            <a:ext cx="1234456" cy="486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lvl="0" algn="ctr"/>
            <a:r>
              <a:rPr lang="zh-CN" altLang="en-US" sz="1800" b="1" dirty="0">
                <a:solidFill>
                  <a:srgbClr val="C00000"/>
                </a:solidFill>
                <a:latin typeface="微软雅黑" panose="020B0503020204020204" pitchFamily="34" charset="-122"/>
                <a:ea typeface="微软雅黑" panose="020B0503020204020204" pitchFamily="34" charset="-122"/>
              </a:rPr>
              <a:t>教学设计</a:t>
            </a:r>
            <a:endParaRPr lang="zh-CN" altLang="en-US" sz="1800" b="1" dirty="0">
              <a:solidFill>
                <a:srgbClr val="C00000"/>
              </a:solidFill>
              <a:latin typeface="微软雅黑" panose="020B0503020204020204" pitchFamily="34" charset="-122"/>
              <a:ea typeface="微软雅黑" panose="020B0503020204020204" pitchFamily="34" charset="-122"/>
            </a:endParaRPr>
          </a:p>
        </p:txBody>
      </p:sp>
      <p:sp>
        <p:nvSpPr>
          <p:cNvPr id="16" name="矩形 15"/>
          <p:cNvSpPr/>
          <p:nvPr userDrawn="1"/>
        </p:nvSpPr>
        <p:spPr>
          <a:xfrm>
            <a:off x="6573147" y="52756"/>
            <a:ext cx="1234456" cy="486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r>
              <a:rPr lang="zh-CN" altLang="en-US" sz="1500" dirty="0">
                <a:solidFill>
                  <a:schemeClr val="bg1">
                    <a:lumMod val="50000"/>
                  </a:schemeClr>
                </a:solidFill>
                <a:latin typeface="微软雅黑" panose="020B0503020204020204" pitchFamily="34" charset="-122"/>
                <a:ea typeface="微软雅黑" panose="020B0503020204020204" pitchFamily="34" charset="-122"/>
              </a:rPr>
              <a:t>教学过程</a:t>
            </a:r>
            <a:endParaRPr lang="zh-CN" altLang="en-US" sz="1500" dirty="0">
              <a:solidFill>
                <a:schemeClr val="bg1">
                  <a:lumMod val="50000"/>
                </a:schemeClr>
              </a:solidFill>
              <a:latin typeface="微软雅黑" panose="020B0503020204020204" pitchFamily="34" charset="-122"/>
              <a:ea typeface="微软雅黑" panose="020B0503020204020204" pitchFamily="34" charset="-122"/>
            </a:endParaRPr>
          </a:p>
        </p:txBody>
      </p:sp>
      <p:sp>
        <p:nvSpPr>
          <p:cNvPr id="17" name="矩形 16"/>
          <p:cNvSpPr/>
          <p:nvPr userDrawn="1"/>
        </p:nvSpPr>
        <p:spPr>
          <a:xfrm>
            <a:off x="7807602" y="52756"/>
            <a:ext cx="1234456" cy="486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r>
              <a:rPr lang="zh-CN" altLang="en-US" sz="1500" dirty="0">
                <a:solidFill>
                  <a:schemeClr val="bg1">
                    <a:lumMod val="50000"/>
                  </a:schemeClr>
                </a:solidFill>
                <a:latin typeface="微软雅黑" panose="020B0503020204020204" pitchFamily="34" charset="-122"/>
                <a:ea typeface="微软雅黑" panose="020B0503020204020204" pitchFamily="34" charset="-122"/>
              </a:rPr>
              <a:t>教学反思</a:t>
            </a:r>
            <a:endParaRPr lang="zh-CN" altLang="en-US" sz="1500" dirty="0">
              <a:solidFill>
                <a:schemeClr val="bg1">
                  <a:lumMod val="50000"/>
                </a:schemeClr>
              </a:solidFill>
              <a:latin typeface="微软雅黑" panose="020B0503020204020204" pitchFamily="34" charset="-122"/>
              <a:ea typeface="微软雅黑" panose="020B0503020204020204" pitchFamily="34" charset="-122"/>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教学过程">
    <p:spTree>
      <p:nvGrpSpPr>
        <p:cNvPr id="1" name=""/>
        <p:cNvGrpSpPr/>
        <p:nvPr/>
      </p:nvGrpSpPr>
      <p:grpSpPr>
        <a:xfrm>
          <a:off x="0" y="0"/>
          <a:ext cx="0" cy="0"/>
          <a:chOff x="0" y="0"/>
          <a:chExt cx="0" cy="0"/>
        </a:xfrm>
      </p:grpSpPr>
      <p:sp>
        <p:nvSpPr>
          <p:cNvPr id="8" name="矩形 7"/>
          <p:cNvSpPr/>
          <p:nvPr userDrawn="1"/>
        </p:nvSpPr>
        <p:spPr>
          <a:xfrm>
            <a:off x="4104245" y="52756"/>
            <a:ext cx="1234456" cy="486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r>
              <a:rPr lang="zh-CN" altLang="en-US" sz="1500" dirty="0">
                <a:solidFill>
                  <a:schemeClr val="bg1">
                    <a:lumMod val="50000"/>
                  </a:schemeClr>
                </a:solidFill>
                <a:latin typeface="微软雅黑" panose="020B0503020204020204" pitchFamily="34" charset="-122"/>
                <a:ea typeface="微软雅黑" panose="020B0503020204020204" pitchFamily="34" charset="-122"/>
              </a:rPr>
              <a:t>教学分析</a:t>
            </a:r>
            <a:endParaRPr lang="zh-CN" altLang="en-US" sz="1500" dirty="0">
              <a:solidFill>
                <a:schemeClr val="bg1">
                  <a:lumMod val="50000"/>
                </a:schemeClr>
              </a:solidFill>
              <a:latin typeface="微软雅黑" panose="020B0503020204020204" pitchFamily="34" charset="-122"/>
              <a:ea typeface="微软雅黑" panose="020B0503020204020204" pitchFamily="34" charset="-122"/>
            </a:endParaRPr>
          </a:p>
        </p:txBody>
      </p:sp>
      <p:cxnSp>
        <p:nvCxnSpPr>
          <p:cNvPr id="12" name="直接连接符 11"/>
          <p:cNvCxnSpPr/>
          <p:nvPr userDrawn="1"/>
        </p:nvCxnSpPr>
        <p:spPr>
          <a:xfrm>
            <a:off x="5338700" y="146302"/>
            <a:ext cx="0" cy="270000"/>
          </a:xfrm>
          <a:prstGeom prst="line">
            <a:avLst/>
          </a:prstGeom>
          <a:ln w="1270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13" name="直接连接符 12"/>
          <p:cNvCxnSpPr/>
          <p:nvPr userDrawn="1"/>
        </p:nvCxnSpPr>
        <p:spPr>
          <a:xfrm>
            <a:off x="6573146" y="146302"/>
            <a:ext cx="0" cy="270000"/>
          </a:xfrm>
          <a:prstGeom prst="line">
            <a:avLst/>
          </a:prstGeom>
          <a:ln w="1270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14" name="直接连接符 13"/>
          <p:cNvCxnSpPr/>
          <p:nvPr userDrawn="1"/>
        </p:nvCxnSpPr>
        <p:spPr>
          <a:xfrm>
            <a:off x="7818176" y="146302"/>
            <a:ext cx="0" cy="270000"/>
          </a:xfrm>
          <a:prstGeom prst="line">
            <a:avLst/>
          </a:prstGeom>
          <a:ln w="1270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15" name="矩形 14"/>
          <p:cNvSpPr/>
          <p:nvPr userDrawn="1"/>
        </p:nvSpPr>
        <p:spPr>
          <a:xfrm>
            <a:off x="5338691" y="52756"/>
            <a:ext cx="1234456" cy="486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r>
              <a:rPr lang="zh-CN" altLang="en-US" sz="1500" dirty="0">
                <a:solidFill>
                  <a:schemeClr val="bg1">
                    <a:lumMod val="50000"/>
                  </a:schemeClr>
                </a:solidFill>
                <a:latin typeface="微软雅黑" panose="020B0503020204020204" pitchFamily="34" charset="-122"/>
                <a:ea typeface="微软雅黑" panose="020B0503020204020204" pitchFamily="34" charset="-122"/>
              </a:rPr>
              <a:t>教学设计</a:t>
            </a:r>
            <a:endParaRPr lang="zh-CN" altLang="en-US" sz="1500" dirty="0">
              <a:solidFill>
                <a:schemeClr val="bg1">
                  <a:lumMod val="50000"/>
                </a:schemeClr>
              </a:solidFill>
              <a:latin typeface="微软雅黑" panose="020B0503020204020204" pitchFamily="34" charset="-122"/>
              <a:ea typeface="微软雅黑" panose="020B0503020204020204" pitchFamily="34" charset="-122"/>
            </a:endParaRPr>
          </a:p>
        </p:txBody>
      </p:sp>
      <p:sp>
        <p:nvSpPr>
          <p:cNvPr id="16" name="矩形 15"/>
          <p:cNvSpPr/>
          <p:nvPr userDrawn="1"/>
        </p:nvSpPr>
        <p:spPr>
          <a:xfrm>
            <a:off x="6573147" y="52756"/>
            <a:ext cx="1234456" cy="486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lvl="0" algn="ctr"/>
            <a:r>
              <a:rPr lang="zh-CN" altLang="en-US" sz="1800" b="1" dirty="0">
                <a:solidFill>
                  <a:srgbClr val="C00000"/>
                </a:solidFill>
                <a:latin typeface="微软雅黑" panose="020B0503020204020204" pitchFamily="34" charset="-122"/>
                <a:ea typeface="微软雅黑" panose="020B0503020204020204" pitchFamily="34" charset="-122"/>
              </a:rPr>
              <a:t>教学过程</a:t>
            </a:r>
            <a:endParaRPr lang="zh-CN" altLang="en-US" sz="1800" b="1" dirty="0">
              <a:solidFill>
                <a:srgbClr val="C00000"/>
              </a:solidFill>
              <a:latin typeface="微软雅黑" panose="020B0503020204020204" pitchFamily="34" charset="-122"/>
              <a:ea typeface="微软雅黑" panose="020B0503020204020204" pitchFamily="34" charset="-122"/>
            </a:endParaRPr>
          </a:p>
        </p:txBody>
      </p:sp>
      <p:sp>
        <p:nvSpPr>
          <p:cNvPr id="17" name="矩形 16"/>
          <p:cNvSpPr/>
          <p:nvPr userDrawn="1"/>
        </p:nvSpPr>
        <p:spPr>
          <a:xfrm>
            <a:off x="7807602" y="52756"/>
            <a:ext cx="1234456" cy="486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r>
              <a:rPr lang="zh-CN" altLang="en-US" sz="1500" dirty="0">
                <a:solidFill>
                  <a:schemeClr val="bg1">
                    <a:lumMod val="50000"/>
                  </a:schemeClr>
                </a:solidFill>
                <a:latin typeface="微软雅黑" panose="020B0503020204020204" pitchFamily="34" charset="-122"/>
                <a:ea typeface="微软雅黑" panose="020B0503020204020204" pitchFamily="34" charset="-122"/>
              </a:rPr>
              <a:t>教学反思</a:t>
            </a:r>
            <a:endParaRPr lang="zh-CN" altLang="en-US" sz="1500" dirty="0">
              <a:solidFill>
                <a:schemeClr val="bg1">
                  <a:lumMod val="50000"/>
                </a:schemeClr>
              </a:solidFill>
              <a:latin typeface="微软雅黑" panose="020B0503020204020204" pitchFamily="34" charset="-122"/>
              <a:ea typeface="微软雅黑" panose="020B0503020204020204" pitchFamily="34" charset="-122"/>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教学反思">
    <p:spTree>
      <p:nvGrpSpPr>
        <p:cNvPr id="1" name=""/>
        <p:cNvGrpSpPr/>
        <p:nvPr/>
      </p:nvGrpSpPr>
      <p:grpSpPr>
        <a:xfrm>
          <a:off x="0" y="0"/>
          <a:ext cx="0" cy="0"/>
          <a:chOff x="0" y="0"/>
          <a:chExt cx="0" cy="0"/>
        </a:xfrm>
      </p:grpSpPr>
      <p:sp>
        <p:nvSpPr>
          <p:cNvPr id="8" name="矩形 7"/>
          <p:cNvSpPr/>
          <p:nvPr userDrawn="1"/>
        </p:nvSpPr>
        <p:spPr>
          <a:xfrm>
            <a:off x="4104245" y="52756"/>
            <a:ext cx="1234456" cy="486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r>
              <a:rPr lang="zh-CN" altLang="en-US" sz="1500" dirty="0">
                <a:solidFill>
                  <a:schemeClr val="bg1">
                    <a:lumMod val="50000"/>
                  </a:schemeClr>
                </a:solidFill>
                <a:latin typeface="微软雅黑" panose="020B0503020204020204" pitchFamily="34" charset="-122"/>
                <a:ea typeface="微软雅黑" panose="020B0503020204020204" pitchFamily="34" charset="-122"/>
              </a:rPr>
              <a:t>教学分析</a:t>
            </a:r>
            <a:endParaRPr lang="zh-CN" altLang="en-US" sz="1500" dirty="0">
              <a:solidFill>
                <a:schemeClr val="bg1">
                  <a:lumMod val="50000"/>
                </a:schemeClr>
              </a:solidFill>
              <a:latin typeface="微软雅黑" panose="020B0503020204020204" pitchFamily="34" charset="-122"/>
              <a:ea typeface="微软雅黑" panose="020B0503020204020204" pitchFamily="34" charset="-122"/>
            </a:endParaRPr>
          </a:p>
        </p:txBody>
      </p:sp>
      <p:cxnSp>
        <p:nvCxnSpPr>
          <p:cNvPr id="12" name="直接连接符 11"/>
          <p:cNvCxnSpPr/>
          <p:nvPr userDrawn="1"/>
        </p:nvCxnSpPr>
        <p:spPr>
          <a:xfrm>
            <a:off x="5338700" y="146302"/>
            <a:ext cx="0" cy="270000"/>
          </a:xfrm>
          <a:prstGeom prst="line">
            <a:avLst/>
          </a:prstGeom>
          <a:ln w="1270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13" name="直接连接符 12"/>
          <p:cNvCxnSpPr/>
          <p:nvPr userDrawn="1"/>
        </p:nvCxnSpPr>
        <p:spPr>
          <a:xfrm>
            <a:off x="6573146" y="146302"/>
            <a:ext cx="0" cy="270000"/>
          </a:xfrm>
          <a:prstGeom prst="line">
            <a:avLst/>
          </a:prstGeom>
          <a:ln w="1270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14" name="直接连接符 13"/>
          <p:cNvCxnSpPr/>
          <p:nvPr userDrawn="1"/>
        </p:nvCxnSpPr>
        <p:spPr>
          <a:xfrm>
            <a:off x="7818176" y="146302"/>
            <a:ext cx="0" cy="270000"/>
          </a:xfrm>
          <a:prstGeom prst="line">
            <a:avLst/>
          </a:prstGeom>
          <a:ln w="12700">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15" name="矩形 14"/>
          <p:cNvSpPr/>
          <p:nvPr userDrawn="1"/>
        </p:nvSpPr>
        <p:spPr>
          <a:xfrm>
            <a:off x="5338691" y="52756"/>
            <a:ext cx="1234456" cy="486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r>
              <a:rPr lang="zh-CN" altLang="en-US" sz="1500" dirty="0">
                <a:solidFill>
                  <a:schemeClr val="bg1">
                    <a:lumMod val="50000"/>
                  </a:schemeClr>
                </a:solidFill>
                <a:latin typeface="微软雅黑" panose="020B0503020204020204" pitchFamily="34" charset="-122"/>
                <a:ea typeface="微软雅黑" panose="020B0503020204020204" pitchFamily="34" charset="-122"/>
              </a:rPr>
              <a:t>教学设计</a:t>
            </a:r>
            <a:endParaRPr lang="zh-CN" altLang="en-US" sz="1500" dirty="0">
              <a:solidFill>
                <a:schemeClr val="bg1">
                  <a:lumMod val="50000"/>
                </a:schemeClr>
              </a:solidFill>
              <a:latin typeface="微软雅黑" panose="020B0503020204020204" pitchFamily="34" charset="-122"/>
              <a:ea typeface="微软雅黑" panose="020B0503020204020204" pitchFamily="34" charset="-122"/>
            </a:endParaRPr>
          </a:p>
        </p:txBody>
      </p:sp>
      <p:sp>
        <p:nvSpPr>
          <p:cNvPr id="16" name="矩形 15"/>
          <p:cNvSpPr/>
          <p:nvPr userDrawn="1"/>
        </p:nvSpPr>
        <p:spPr>
          <a:xfrm>
            <a:off x="6573147" y="52756"/>
            <a:ext cx="1234456" cy="486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r>
              <a:rPr lang="zh-CN" altLang="en-US" sz="1500" dirty="0">
                <a:solidFill>
                  <a:schemeClr val="bg1">
                    <a:lumMod val="50000"/>
                  </a:schemeClr>
                </a:solidFill>
                <a:latin typeface="微软雅黑" panose="020B0503020204020204" pitchFamily="34" charset="-122"/>
                <a:ea typeface="微软雅黑" panose="020B0503020204020204" pitchFamily="34" charset="-122"/>
              </a:rPr>
              <a:t>教学过程</a:t>
            </a:r>
            <a:endParaRPr lang="zh-CN" altLang="en-US" sz="1500" dirty="0">
              <a:solidFill>
                <a:schemeClr val="bg1">
                  <a:lumMod val="50000"/>
                </a:schemeClr>
              </a:solidFill>
              <a:latin typeface="微软雅黑" panose="020B0503020204020204" pitchFamily="34" charset="-122"/>
              <a:ea typeface="微软雅黑" panose="020B0503020204020204" pitchFamily="34" charset="-122"/>
            </a:endParaRPr>
          </a:p>
        </p:txBody>
      </p:sp>
      <p:sp>
        <p:nvSpPr>
          <p:cNvPr id="17" name="矩形 16"/>
          <p:cNvSpPr/>
          <p:nvPr userDrawn="1"/>
        </p:nvSpPr>
        <p:spPr>
          <a:xfrm>
            <a:off x="7807602" y="52756"/>
            <a:ext cx="1234456" cy="486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lvl="0" algn="ctr"/>
            <a:r>
              <a:rPr lang="zh-CN" altLang="en-US" sz="1800" b="1" dirty="0">
                <a:solidFill>
                  <a:srgbClr val="C00000"/>
                </a:solidFill>
                <a:latin typeface="微软雅黑" panose="020B0503020204020204" pitchFamily="34" charset="-122"/>
                <a:ea typeface="微软雅黑" panose="020B0503020204020204" pitchFamily="34" charset="-122"/>
              </a:rPr>
              <a:t>教学反思</a:t>
            </a:r>
            <a:endParaRPr lang="zh-CN" altLang="en-US" sz="1800" b="1" dirty="0">
              <a:solidFill>
                <a:srgbClr val="C00000"/>
              </a:solidFill>
              <a:latin typeface="微软雅黑" panose="020B0503020204020204" pitchFamily="34" charset="-122"/>
              <a:ea typeface="微软雅黑" panose="020B0503020204020204" pitchFamily="34" charset="-122"/>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7" Type="http://schemas.openxmlformats.org/officeDocument/2006/relationships/image" Target="../media/image1.jpeg"/><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7" cstate="print">
            <a:alphaModFix amt="70000"/>
            <a:lum/>
          </a:blip>
          <a:srcRect/>
          <a:tile tx="0" ty="0" sx="100000" sy="100000" flip="none" algn="tl"/>
        </a:blipFill>
        <a:effectLst/>
      </p:bgPr>
    </p:bg>
    <p:spTree>
      <p:nvGrpSpPr>
        <p:cNvPr id="1" name=""/>
        <p:cNvGrpSpPr/>
        <p:nvPr/>
      </p:nvGrpSpPr>
      <p:grpSpPr>
        <a:xfrm>
          <a:off x="0" y="0"/>
          <a:ext cx="0" cy="0"/>
          <a:chOff x="0" y="0"/>
          <a:chExt cx="0" cy="0"/>
        </a:xfrm>
      </p:grpSpPr>
      <p:cxnSp>
        <p:nvCxnSpPr>
          <p:cNvPr id="7" name="直接连接符 6"/>
          <p:cNvCxnSpPr/>
          <p:nvPr/>
        </p:nvCxnSpPr>
        <p:spPr>
          <a:xfrm>
            <a:off x="20171" y="490140"/>
            <a:ext cx="9153000" cy="0"/>
          </a:xfrm>
          <a:prstGeom prst="line">
            <a:avLst/>
          </a:prstGeom>
          <a:ln w="28575">
            <a:solidFill>
              <a:schemeClr val="accent5"/>
            </a:solidFill>
          </a:ln>
        </p:spPr>
        <p:style>
          <a:lnRef idx="1">
            <a:schemeClr val="accent1"/>
          </a:lnRef>
          <a:fillRef idx="0">
            <a:schemeClr val="accent1"/>
          </a:fillRef>
          <a:effectRef idx="0">
            <a:schemeClr val="accent1"/>
          </a:effectRef>
          <a:fontRef idx="minor">
            <a:schemeClr val="tx1"/>
          </a:fontRef>
        </p:style>
      </p:cxnSp>
      <p:grpSp>
        <p:nvGrpSpPr>
          <p:cNvPr id="8" name="组合 7"/>
          <p:cNvGrpSpPr/>
          <p:nvPr/>
        </p:nvGrpSpPr>
        <p:grpSpPr>
          <a:xfrm rot="13450455">
            <a:off x="8682067" y="4439898"/>
            <a:ext cx="496115" cy="1260894"/>
            <a:chOff x="11762339" y="3746221"/>
            <a:chExt cx="406107" cy="1155987"/>
          </a:xfrm>
        </p:grpSpPr>
        <p:sp>
          <p:nvSpPr>
            <p:cNvPr id="9" name="Freeform 16"/>
            <p:cNvSpPr/>
            <p:nvPr/>
          </p:nvSpPr>
          <p:spPr bwMode="auto">
            <a:xfrm flipV="1">
              <a:off x="11767353" y="3746221"/>
              <a:ext cx="396080" cy="564858"/>
            </a:xfrm>
            <a:custGeom>
              <a:avLst/>
              <a:gdLst>
                <a:gd name="T0" fmla="*/ 284 w 758"/>
                <a:gd name="T1" fmla="*/ 1081 h 1081"/>
                <a:gd name="T2" fmla="*/ 758 w 758"/>
                <a:gd name="T3" fmla="*/ 0 h 1081"/>
                <a:gd name="T4" fmla="*/ 0 w 758"/>
                <a:gd name="T5" fmla="*/ 288 h 1081"/>
                <a:gd name="T6" fmla="*/ 284 w 758"/>
                <a:gd name="T7" fmla="*/ 1081 h 1081"/>
              </a:gdLst>
              <a:ahLst/>
              <a:cxnLst>
                <a:cxn ang="0">
                  <a:pos x="T0" y="T1"/>
                </a:cxn>
                <a:cxn ang="0">
                  <a:pos x="T2" y="T3"/>
                </a:cxn>
                <a:cxn ang="0">
                  <a:pos x="T4" y="T5"/>
                </a:cxn>
                <a:cxn ang="0">
                  <a:pos x="T6" y="T7"/>
                </a:cxn>
              </a:cxnLst>
              <a:rect l="0" t="0" r="r" b="b"/>
              <a:pathLst>
                <a:path w="758" h="1081">
                  <a:moveTo>
                    <a:pt x="284" y="1081"/>
                  </a:moveTo>
                  <a:lnTo>
                    <a:pt x="758" y="0"/>
                  </a:lnTo>
                  <a:lnTo>
                    <a:pt x="0" y="288"/>
                  </a:lnTo>
                  <a:lnTo>
                    <a:pt x="284" y="1081"/>
                  </a:lnTo>
                  <a:close/>
                </a:path>
              </a:pathLst>
            </a:custGeom>
            <a:solidFill>
              <a:srgbClr val="319095"/>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0" name="Freeform 30"/>
            <p:cNvSpPr/>
            <p:nvPr/>
          </p:nvSpPr>
          <p:spPr bwMode="auto">
            <a:xfrm rot="15296182">
              <a:off x="11830602" y="4196908"/>
              <a:ext cx="275725" cy="329602"/>
            </a:xfrm>
            <a:custGeom>
              <a:avLst/>
              <a:gdLst>
                <a:gd name="T0" fmla="*/ 0 w 261"/>
                <a:gd name="T1" fmla="*/ 0 h 312"/>
                <a:gd name="T2" fmla="*/ 119 w 261"/>
                <a:gd name="T3" fmla="*/ 312 h 312"/>
                <a:gd name="T4" fmla="*/ 119 w 261"/>
                <a:gd name="T5" fmla="*/ 312 h 312"/>
                <a:gd name="T6" fmla="*/ 261 w 261"/>
                <a:gd name="T7" fmla="*/ 0 h 312"/>
                <a:gd name="T8" fmla="*/ 0 w 261"/>
                <a:gd name="T9" fmla="*/ 0 h 312"/>
              </a:gdLst>
              <a:ahLst/>
              <a:cxnLst>
                <a:cxn ang="0">
                  <a:pos x="T0" y="T1"/>
                </a:cxn>
                <a:cxn ang="0">
                  <a:pos x="T2" y="T3"/>
                </a:cxn>
                <a:cxn ang="0">
                  <a:pos x="T4" y="T5"/>
                </a:cxn>
                <a:cxn ang="0">
                  <a:pos x="T6" y="T7"/>
                </a:cxn>
                <a:cxn ang="0">
                  <a:pos x="T8" y="T9"/>
                </a:cxn>
              </a:cxnLst>
              <a:rect l="0" t="0" r="r" b="b"/>
              <a:pathLst>
                <a:path w="261" h="312">
                  <a:moveTo>
                    <a:pt x="0" y="0"/>
                  </a:moveTo>
                  <a:lnTo>
                    <a:pt x="119" y="312"/>
                  </a:lnTo>
                  <a:lnTo>
                    <a:pt x="119" y="312"/>
                  </a:lnTo>
                  <a:lnTo>
                    <a:pt x="261" y="0"/>
                  </a:lnTo>
                  <a:lnTo>
                    <a:pt x="0" y="0"/>
                  </a:lnTo>
                  <a:close/>
                </a:path>
              </a:pathLst>
            </a:custGeom>
            <a:solidFill>
              <a:srgbClr val="A0BF0D"/>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1" name="Freeform 12"/>
            <p:cNvSpPr/>
            <p:nvPr/>
          </p:nvSpPr>
          <p:spPr bwMode="auto">
            <a:xfrm rot="7160246">
              <a:off x="11692179" y="4425941"/>
              <a:ext cx="546427" cy="406107"/>
            </a:xfrm>
            <a:custGeom>
              <a:avLst/>
              <a:gdLst>
                <a:gd name="T0" fmla="*/ 782 w 1067"/>
                <a:gd name="T1" fmla="*/ 0 h 793"/>
                <a:gd name="T2" fmla="*/ 0 w 1067"/>
                <a:gd name="T3" fmla="*/ 288 h 793"/>
                <a:gd name="T4" fmla="*/ 1067 w 1067"/>
                <a:gd name="T5" fmla="*/ 793 h 793"/>
                <a:gd name="T6" fmla="*/ 782 w 1067"/>
                <a:gd name="T7" fmla="*/ 0 h 793"/>
              </a:gdLst>
              <a:ahLst/>
              <a:cxnLst>
                <a:cxn ang="0">
                  <a:pos x="T0" y="T1"/>
                </a:cxn>
                <a:cxn ang="0">
                  <a:pos x="T2" y="T3"/>
                </a:cxn>
                <a:cxn ang="0">
                  <a:pos x="T4" y="T5"/>
                </a:cxn>
                <a:cxn ang="0">
                  <a:pos x="T6" y="T7"/>
                </a:cxn>
              </a:cxnLst>
              <a:rect l="0" t="0" r="r" b="b"/>
              <a:pathLst>
                <a:path w="1067" h="793">
                  <a:moveTo>
                    <a:pt x="782" y="0"/>
                  </a:moveTo>
                  <a:lnTo>
                    <a:pt x="0" y="288"/>
                  </a:lnTo>
                  <a:lnTo>
                    <a:pt x="1067" y="793"/>
                  </a:lnTo>
                  <a:lnTo>
                    <a:pt x="782" y="0"/>
                  </a:lnTo>
                  <a:close/>
                </a:path>
              </a:pathLst>
            </a:custGeom>
            <a:solidFill>
              <a:srgbClr val="FDB9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grpSp>
      <p:grpSp>
        <p:nvGrpSpPr>
          <p:cNvPr id="12" name="组合 11"/>
          <p:cNvGrpSpPr/>
          <p:nvPr/>
        </p:nvGrpSpPr>
        <p:grpSpPr>
          <a:xfrm rot="2731254">
            <a:off x="259471" y="-270342"/>
            <a:ext cx="424636" cy="1208734"/>
            <a:chOff x="4454660" y="3810474"/>
            <a:chExt cx="406107" cy="1155987"/>
          </a:xfrm>
        </p:grpSpPr>
        <p:sp>
          <p:nvSpPr>
            <p:cNvPr id="13" name="Freeform 16"/>
            <p:cNvSpPr/>
            <p:nvPr/>
          </p:nvSpPr>
          <p:spPr bwMode="auto">
            <a:xfrm flipV="1">
              <a:off x="4459674" y="3810474"/>
              <a:ext cx="396080" cy="564858"/>
            </a:xfrm>
            <a:custGeom>
              <a:avLst/>
              <a:gdLst>
                <a:gd name="T0" fmla="*/ 284 w 758"/>
                <a:gd name="T1" fmla="*/ 1081 h 1081"/>
                <a:gd name="T2" fmla="*/ 758 w 758"/>
                <a:gd name="T3" fmla="*/ 0 h 1081"/>
                <a:gd name="T4" fmla="*/ 0 w 758"/>
                <a:gd name="T5" fmla="*/ 288 h 1081"/>
                <a:gd name="T6" fmla="*/ 284 w 758"/>
                <a:gd name="T7" fmla="*/ 1081 h 1081"/>
              </a:gdLst>
              <a:ahLst/>
              <a:cxnLst>
                <a:cxn ang="0">
                  <a:pos x="T0" y="T1"/>
                </a:cxn>
                <a:cxn ang="0">
                  <a:pos x="T2" y="T3"/>
                </a:cxn>
                <a:cxn ang="0">
                  <a:pos x="T4" y="T5"/>
                </a:cxn>
                <a:cxn ang="0">
                  <a:pos x="T6" y="T7"/>
                </a:cxn>
              </a:cxnLst>
              <a:rect l="0" t="0" r="r" b="b"/>
              <a:pathLst>
                <a:path w="758" h="1081">
                  <a:moveTo>
                    <a:pt x="284" y="1081"/>
                  </a:moveTo>
                  <a:lnTo>
                    <a:pt x="758" y="0"/>
                  </a:lnTo>
                  <a:lnTo>
                    <a:pt x="0" y="288"/>
                  </a:lnTo>
                  <a:lnTo>
                    <a:pt x="284" y="1081"/>
                  </a:lnTo>
                  <a:close/>
                </a:path>
              </a:pathLst>
            </a:custGeom>
            <a:solidFill>
              <a:srgbClr val="319095"/>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4" name="Freeform 30"/>
            <p:cNvSpPr/>
            <p:nvPr/>
          </p:nvSpPr>
          <p:spPr bwMode="auto">
            <a:xfrm rot="15296182">
              <a:off x="4522923" y="4261161"/>
              <a:ext cx="275725" cy="329602"/>
            </a:xfrm>
            <a:custGeom>
              <a:avLst/>
              <a:gdLst>
                <a:gd name="T0" fmla="*/ 0 w 261"/>
                <a:gd name="T1" fmla="*/ 0 h 312"/>
                <a:gd name="T2" fmla="*/ 119 w 261"/>
                <a:gd name="T3" fmla="*/ 312 h 312"/>
                <a:gd name="T4" fmla="*/ 119 w 261"/>
                <a:gd name="T5" fmla="*/ 312 h 312"/>
                <a:gd name="T6" fmla="*/ 261 w 261"/>
                <a:gd name="T7" fmla="*/ 0 h 312"/>
                <a:gd name="T8" fmla="*/ 0 w 261"/>
                <a:gd name="T9" fmla="*/ 0 h 312"/>
              </a:gdLst>
              <a:ahLst/>
              <a:cxnLst>
                <a:cxn ang="0">
                  <a:pos x="T0" y="T1"/>
                </a:cxn>
                <a:cxn ang="0">
                  <a:pos x="T2" y="T3"/>
                </a:cxn>
                <a:cxn ang="0">
                  <a:pos x="T4" y="T5"/>
                </a:cxn>
                <a:cxn ang="0">
                  <a:pos x="T6" y="T7"/>
                </a:cxn>
                <a:cxn ang="0">
                  <a:pos x="T8" y="T9"/>
                </a:cxn>
              </a:cxnLst>
              <a:rect l="0" t="0" r="r" b="b"/>
              <a:pathLst>
                <a:path w="261" h="312">
                  <a:moveTo>
                    <a:pt x="0" y="0"/>
                  </a:moveTo>
                  <a:lnTo>
                    <a:pt x="119" y="312"/>
                  </a:lnTo>
                  <a:lnTo>
                    <a:pt x="119" y="312"/>
                  </a:lnTo>
                  <a:lnTo>
                    <a:pt x="261" y="0"/>
                  </a:lnTo>
                  <a:lnTo>
                    <a:pt x="0" y="0"/>
                  </a:lnTo>
                  <a:close/>
                </a:path>
              </a:pathLst>
            </a:custGeom>
            <a:solidFill>
              <a:srgbClr val="A0BF0D"/>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5" name="Freeform 12"/>
            <p:cNvSpPr/>
            <p:nvPr/>
          </p:nvSpPr>
          <p:spPr bwMode="auto">
            <a:xfrm rot="7160246">
              <a:off x="4384500" y="4490194"/>
              <a:ext cx="546427" cy="406107"/>
            </a:xfrm>
            <a:custGeom>
              <a:avLst/>
              <a:gdLst>
                <a:gd name="T0" fmla="*/ 782 w 1067"/>
                <a:gd name="T1" fmla="*/ 0 h 793"/>
                <a:gd name="T2" fmla="*/ 0 w 1067"/>
                <a:gd name="T3" fmla="*/ 288 h 793"/>
                <a:gd name="T4" fmla="*/ 1067 w 1067"/>
                <a:gd name="T5" fmla="*/ 793 h 793"/>
                <a:gd name="T6" fmla="*/ 782 w 1067"/>
                <a:gd name="T7" fmla="*/ 0 h 793"/>
              </a:gdLst>
              <a:ahLst/>
              <a:cxnLst>
                <a:cxn ang="0">
                  <a:pos x="T0" y="T1"/>
                </a:cxn>
                <a:cxn ang="0">
                  <a:pos x="T2" y="T3"/>
                </a:cxn>
                <a:cxn ang="0">
                  <a:pos x="T4" y="T5"/>
                </a:cxn>
                <a:cxn ang="0">
                  <a:pos x="T6" y="T7"/>
                </a:cxn>
              </a:cxnLst>
              <a:rect l="0" t="0" r="r" b="b"/>
              <a:pathLst>
                <a:path w="1067" h="793">
                  <a:moveTo>
                    <a:pt x="782" y="0"/>
                  </a:moveTo>
                  <a:lnTo>
                    <a:pt x="0" y="288"/>
                  </a:lnTo>
                  <a:lnTo>
                    <a:pt x="1067" y="793"/>
                  </a:lnTo>
                  <a:lnTo>
                    <a:pt x="782" y="0"/>
                  </a:lnTo>
                  <a:close/>
                </a:path>
              </a:pathLst>
            </a:custGeom>
            <a:solidFill>
              <a:srgbClr val="FDB9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grpSp>
      <p:grpSp>
        <p:nvGrpSpPr>
          <p:cNvPr id="16" name="组合 15"/>
          <p:cNvGrpSpPr/>
          <p:nvPr/>
        </p:nvGrpSpPr>
        <p:grpSpPr>
          <a:xfrm rot="23880000" flipV="1">
            <a:off x="73789" y="-26610"/>
            <a:ext cx="159482" cy="453968"/>
            <a:chOff x="4454660" y="3810474"/>
            <a:chExt cx="406107" cy="1155987"/>
          </a:xfrm>
        </p:grpSpPr>
        <p:sp>
          <p:nvSpPr>
            <p:cNvPr id="17" name="Freeform 16"/>
            <p:cNvSpPr/>
            <p:nvPr/>
          </p:nvSpPr>
          <p:spPr bwMode="auto">
            <a:xfrm flipV="1">
              <a:off x="4459674" y="3810474"/>
              <a:ext cx="396080" cy="564858"/>
            </a:xfrm>
            <a:custGeom>
              <a:avLst/>
              <a:gdLst>
                <a:gd name="T0" fmla="*/ 284 w 758"/>
                <a:gd name="T1" fmla="*/ 1081 h 1081"/>
                <a:gd name="T2" fmla="*/ 758 w 758"/>
                <a:gd name="T3" fmla="*/ 0 h 1081"/>
                <a:gd name="T4" fmla="*/ 0 w 758"/>
                <a:gd name="T5" fmla="*/ 288 h 1081"/>
                <a:gd name="T6" fmla="*/ 284 w 758"/>
                <a:gd name="T7" fmla="*/ 1081 h 1081"/>
              </a:gdLst>
              <a:ahLst/>
              <a:cxnLst>
                <a:cxn ang="0">
                  <a:pos x="T0" y="T1"/>
                </a:cxn>
                <a:cxn ang="0">
                  <a:pos x="T2" y="T3"/>
                </a:cxn>
                <a:cxn ang="0">
                  <a:pos x="T4" y="T5"/>
                </a:cxn>
                <a:cxn ang="0">
                  <a:pos x="T6" y="T7"/>
                </a:cxn>
              </a:cxnLst>
              <a:rect l="0" t="0" r="r" b="b"/>
              <a:pathLst>
                <a:path w="758" h="1081">
                  <a:moveTo>
                    <a:pt x="284" y="1081"/>
                  </a:moveTo>
                  <a:lnTo>
                    <a:pt x="758" y="0"/>
                  </a:lnTo>
                  <a:lnTo>
                    <a:pt x="0" y="288"/>
                  </a:lnTo>
                  <a:lnTo>
                    <a:pt x="284" y="1081"/>
                  </a:lnTo>
                  <a:close/>
                </a:path>
              </a:pathLst>
            </a:custGeom>
            <a:solidFill>
              <a:srgbClr val="319095"/>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8" name="Freeform 30"/>
            <p:cNvSpPr/>
            <p:nvPr/>
          </p:nvSpPr>
          <p:spPr bwMode="auto">
            <a:xfrm rot="15296182">
              <a:off x="4522923" y="4261161"/>
              <a:ext cx="275725" cy="329602"/>
            </a:xfrm>
            <a:custGeom>
              <a:avLst/>
              <a:gdLst>
                <a:gd name="T0" fmla="*/ 0 w 261"/>
                <a:gd name="T1" fmla="*/ 0 h 312"/>
                <a:gd name="T2" fmla="*/ 119 w 261"/>
                <a:gd name="T3" fmla="*/ 312 h 312"/>
                <a:gd name="T4" fmla="*/ 119 w 261"/>
                <a:gd name="T5" fmla="*/ 312 h 312"/>
                <a:gd name="T6" fmla="*/ 261 w 261"/>
                <a:gd name="T7" fmla="*/ 0 h 312"/>
                <a:gd name="T8" fmla="*/ 0 w 261"/>
                <a:gd name="T9" fmla="*/ 0 h 312"/>
              </a:gdLst>
              <a:ahLst/>
              <a:cxnLst>
                <a:cxn ang="0">
                  <a:pos x="T0" y="T1"/>
                </a:cxn>
                <a:cxn ang="0">
                  <a:pos x="T2" y="T3"/>
                </a:cxn>
                <a:cxn ang="0">
                  <a:pos x="T4" y="T5"/>
                </a:cxn>
                <a:cxn ang="0">
                  <a:pos x="T6" y="T7"/>
                </a:cxn>
                <a:cxn ang="0">
                  <a:pos x="T8" y="T9"/>
                </a:cxn>
              </a:cxnLst>
              <a:rect l="0" t="0" r="r" b="b"/>
              <a:pathLst>
                <a:path w="261" h="312">
                  <a:moveTo>
                    <a:pt x="0" y="0"/>
                  </a:moveTo>
                  <a:lnTo>
                    <a:pt x="119" y="312"/>
                  </a:lnTo>
                  <a:lnTo>
                    <a:pt x="119" y="312"/>
                  </a:lnTo>
                  <a:lnTo>
                    <a:pt x="261" y="0"/>
                  </a:lnTo>
                  <a:lnTo>
                    <a:pt x="0" y="0"/>
                  </a:lnTo>
                  <a:close/>
                </a:path>
              </a:pathLst>
            </a:custGeom>
            <a:solidFill>
              <a:srgbClr val="A0BF0D"/>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19" name="Freeform 12"/>
            <p:cNvSpPr/>
            <p:nvPr/>
          </p:nvSpPr>
          <p:spPr bwMode="auto">
            <a:xfrm rot="7160246">
              <a:off x="4384500" y="4490194"/>
              <a:ext cx="546427" cy="406107"/>
            </a:xfrm>
            <a:custGeom>
              <a:avLst/>
              <a:gdLst>
                <a:gd name="T0" fmla="*/ 782 w 1067"/>
                <a:gd name="T1" fmla="*/ 0 h 793"/>
                <a:gd name="T2" fmla="*/ 0 w 1067"/>
                <a:gd name="T3" fmla="*/ 288 h 793"/>
                <a:gd name="T4" fmla="*/ 1067 w 1067"/>
                <a:gd name="T5" fmla="*/ 793 h 793"/>
                <a:gd name="T6" fmla="*/ 782 w 1067"/>
                <a:gd name="T7" fmla="*/ 0 h 793"/>
              </a:gdLst>
              <a:ahLst/>
              <a:cxnLst>
                <a:cxn ang="0">
                  <a:pos x="T0" y="T1"/>
                </a:cxn>
                <a:cxn ang="0">
                  <a:pos x="T2" y="T3"/>
                </a:cxn>
                <a:cxn ang="0">
                  <a:pos x="T4" y="T5"/>
                </a:cxn>
                <a:cxn ang="0">
                  <a:pos x="T6" y="T7"/>
                </a:cxn>
              </a:cxnLst>
              <a:rect l="0" t="0" r="r" b="b"/>
              <a:pathLst>
                <a:path w="1067" h="793">
                  <a:moveTo>
                    <a:pt x="782" y="0"/>
                  </a:moveTo>
                  <a:lnTo>
                    <a:pt x="0" y="288"/>
                  </a:lnTo>
                  <a:lnTo>
                    <a:pt x="1067" y="793"/>
                  </a:lnTo>
                  <a:lnTo>
                    <a:pt x="782" y="0"/>
                  </a:lnTo>
                  <a:close/>
                </a:path>
              </a:pathLst>
            </a:custGeom>
            <a:solidFill>
              <a:srgbClr val="FDB9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grpSp>
      <p:grpSp>
        <p:nvGrpSpPr>
          <p:cNvPr id="24" name="组合 23"/>
          <p:cNvGrpSpPr/>
          <p:nvPr/>
        </p:nvGrpSpPr>
        <p:grpSpPr>
          <a:xfrm rot="19500000" flipH="1" flipV="1">
            <a:off x="9013919" y="291600"/>
            <a:ext cx="159482" cy="453968"/>
            <a:chOff x="4454660" y="3810474"/>
            <a:chExt cx="406107" cy="1155987"/>
          </a:xfrm>
        </p:grpSpPr>
        <p:sp>
          <p:nvSpPr>
            <p:cNvPr id="25" name="Freeform 16"/>
            <p:cNvSpPr/>
            <p:nvPr/>
          </p:nvSpPr>
          <p:spPr bwMode="auto">
            <a:xfrm flipV="1">
              <a:off x="4459674" y="3810474"/>
              <a:ext cx="396080" cy="564858"/>
            </a:xfrm>
            <a:custGeom>
              <a:avLst/>
              <a:gdLst>
                <a:gd name="T0" fmla="*/ 284 w 758"/>
                <a:gd name="T1" fmla="*/ 1081 h 1081"/>
                <a:gd name="T2" fmla="*/ 758 w 758"/>
                <a:gd name="T3" fmla="*/ 0 h 1081"/>
                <a:gd name="T4" fmla="*/ 0 w 758"/>
                <a:gd name="T5" fmla="*/ 288 h 1081"/>
                <a:gd name="T6" fmla="*/ 284 w 758"/>
                <a:gd name="T7" fmla="*/ 1081 h 1081"/>
              </a:gdLst>
              <a:ahLst/>
              <a:cxnLst>
                <a:cxn ang="0">
                  <a:pos x="T0" y="T1"/>
                </a:cxn>
                <a:cxn ang="0">
                  <a:pos x="T2" y="T3"/>
                </a:cxn>
                <a:cxn ang="0">
                  <a:pos x="T4" y="T5"/>
                </a:cxn>
                <a:cxn ang="0">
                  <a:pos x="T6" y="T7"/>
                </a:cxn>
              </a:cxnLst>
              <a:rect l="0" t="0" r="r" b="b"/>
              <a:pathLst>
                <a:path w="758" h="1081">
                  <a:moveTo>
                    <a:pt x="284" y="1081"/>
                  </a:moveTo>
                  <a:lnTo>
                    <a:pt x="758" y="0"/>
                  </a:lnTo>
                  <a:lnTo>
                    <a:pt x="0" y="288"/>
                  </a:lnTo>
                  <a:lnTo>
                    <a:pt x="284" y="1081"/>
                  </a:lnTo>
                  <a:close/>
                </a:path>
              </a:pathLst>
            </a:custGeom>
            <a:solidFill>
              <a:srgbClr val="319095"/>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6" name="Freeform 30"/>
            <p:cNvSpPr/>
            <p:nvPr/>
          </p:nvSpPr>
          <p:spPr bwMode="auto">
            <a:xfrm rot="15296182">
              <a:off x="4522923" y="4261161"/>
              <a:ext cx="275725" cy="329602"/>
            </a:xfrm>
            <a:custGeom>
              <a:avLst/>
              <a:gdLst>
                <a:gd name="T0" fmla="*/ 0 w 261"/>
                <a:gd name="T1" fmla="*/ 0 h 312"/>
                <a:gd name="T2" fmla="*/ 119 w 261"/>
                <a:gd name="T3" fmla="*/ 312 h 312"/>
                <a:gd name="T4" fmla="*/ 119 w 261"/>
                <a:gd name="T5" fmla="*/ 312 h 312"/>
                <a:gd name="T6" fmla="*/ 261 w 261"/>
                <a:gd name="T7" fmla="*/ 0 h 312"/>
                <a:gd name="T8" fmla="*/ 0 w 261"/>
                <a:gd name="T9" fmla="*/ 0 h 312"/>
              </a:gdLst>
              <a:ahLst/>
              <a:cxnLst>
                <a:cxn ang="0">
                  <a:pos x="T0" y="T1"/>
                </a:cxn>
                <a:cxn ang="0">
                  <a:pos x="T2" y="T3"/>
                </a:cxn>
                <a:cxn ang="0">
                  <a:pos x="T4" y="T5"/>
                </a:cxn>
                <a:cxn ang="0">
                  <a:pos x="T6" y="T7"/>
                </a:cxn>
                <a:cxn ang="0">
                  <a:pos x="T8" y="T9"/>
                </a:cxn>
              </a:cxnLst>
              <a:rect l="0" t="0" r="r" b="b"/>
              <a:pathLst>
                <a:path w="261" h="312">
                  <a:moveTo>
                    <a:pt x="0" y="0"/>
                  </a:moveTo>
                  <a:lnTo>
                    <a:pt x="119" y="312"/>
                  </a:lnTo>
                  <a:lnTo>
                    <a:pt x="119" y="312"/>
                  </a:lnTo>
                  <a:lnTo>
                    <a:pt x="261" y="0"/>
                  </a:lnTo>
                  <a:lnTo>
                    <a:pt x="0" y="0"/>
                  </a:lnTo>
                  <a:close/>
                </a:path>
              </a:pathLst>
            </a:custGeom>
            <a:solidFill>
              <a:srgbClr val="A0BF0D"/>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27" name="Freeform 12"/>
            <p:cNvSpPr/>
            <p:nvPr/>
          </p:nvSpPr>
          <p:spPr bwMode="auto">
            <a:xfrm rot="7160246">
              <a:off x="4384500" y="4490194"/>
              <a:ext cx="546427" cy="406107"/>
            </a:xfrm>
            <a:custGeom>
              <a:avLst/>
              <a:gdLst>
                <a:gd name="T0" fmla="*/ 782 w 1067"/>
                <a:gd name="T1" fmla="*/ 0 h 793"/>
                <a:gd name="T2" fmla="*/ 0 w 1067"/>
                <a:gd name="T3" fmla="*/ 288 h 793"/>
                <a:gd name="T4" fmla="*/ 1067 w 1067"/>
                <a:gd name="T5" fmla="*/ 793 h 793"/>
                <a:gd name="T6" fmla="*/ 782 w 1067"/>
                <a:gd name="T7" fmla="*/ 0 h 793"/>
              </a:gdLst>
              <a:ahLst/>
              <a:cxnLst>
                <a:cxn ang="0">
                  <a:pos x="T0" y="T1"/>
                </a:cxn>
                <a:cxn ang="0">
                  <a:pos x="T2" y="T3"/>
                </a:cxn>
                <a:cxn ang="0">
                  <a:pos x="T4" y="T5"/>
                </a:cxn>
                <a:cxn ang="0">
                  <a:pos x="T6" y="T7"/>
                </a:cxn>
              </a:cxnLst>
              <a:rect l="0" t="0" r="r" b="b"/>
              <a:pathLst>
                <a:path w="1067" h="793">
                  <a:moveTo>
                    <a:pt x="782" y="0"/>
                  </a:moveTo>
                  <a:lnTo>
                    <a:pt x="0" y="288"/>
                  </a:lnTo>
                  <a:lnTo>
                    <a:pt x="1067" y="793"/>
                  </a:lnTo>
                  <a:lnTo>
                    <a:pt x="782" y="0"/>
                  </a:lnTo>
                  <a:close/>
                </a:path>
              </a:pathLst>
            </a:custGeom>
            <a:solidFill>
              <a:srgbClr val="FDB9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gr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400" kern="1200">
          <a:solidFill>
            <a:schemeClr val="tx1"/>
          </a:solidFill>
          <a:latin typeface="+mn-lt"/>
          <a:ea typeface="+mn-ea"/>
          <a:cs typeface="+mn-cs"/>
        </a:defRPr>
      </a:lvl9pPr>
    </p:bodyStyle>
    <p:otherStyle>
      <a:defPPr>
        <a:defRPr lang="zh-CN"/>
      </a:defPPr>
      <a:lvl1pPr marL="0" algn="l" defTabSz="685800" rtl="0" eaLnBrk="1" latinLnBrk="0" hangingPunct="1">
        <a:defRPr sz="1400" kern="1200">
          <a:solidFill>
            <a:schemeClr val="tx1"/>
          </a:solidFill>
          <a:latin typeface="+mn-lt"/>
          <a:ea typeface="+mn-ea"/>
          <a:cs typeface="+mn-cs"/>
        </a:defRPr>
      </a:lvl1pPr>
      <a:lvl2pPr marL="342900" algn="l" defTabSz="685800" rtl="0" eaLnBrk="1" latinLnBrk="0" hangingPunct="1">
        <a:defRPr sz="1400" kern="1200">
          <a:solidFill>
            <a:schemeClr val="tx1"/>
          </a:solidFill>
          <a:latin typeface="+mn-lt"/>
          <a:ea typeface="+mn-ea"/>
          <a:cs typeface="+mn-cs"/>
        </a:defRPr>
      </a:lvl2pPr>
      <a:lvl3pPr marL="685800" algn="l" defTabSz="685800" rtl="0" eaLnBrk="1" latinLnBrk="0" hangingPunct="1">
        <a:defRPr sz="1400" kern="1200">
          <a:solidFill>
            <a:schemeClr val="tx1"/>
          </a:solidFill>
          <a:latin typeface="+mn-lt"/>
          <a:ea typeface="+mn-ea"/>
          <a:cs typeface="+mn-cs"/>
        </a:defRPr>
      </a:lvl3pPr>
      <a:lvl4pPr marL="1028700" algn="l" defTabSz="685800" rtl="0" eaLnBrk="1" latinLnBrk="0" hangingPunct="1">
        <a:defRPr sz="1400" kern="1200">
          <a:solidFill>
            <a:schemeClr val="tx1"/>
          </a:solidFill>
          <a:latin typeface="+mn-lt"/>
          <a:ea typeface="+mn-ea"/>
          <a:cs typeface="+mn-cs"/>
        </a:defRPr>
      </a:lvl4pPr>
      <a:lvl5pPr marL="1371600" algn="l" defTabSz="685800" rtl="0" eaLnBrk="1" latinLnBrk="0" hangingPunct="1">
        <a:defRPr sz="1400" kern="1200">
          <a:solidFill>
            <a:schemeClr val="tx1"/>
          </a:solidFill>
          <a:latin typeface="+mn-lt"/>
          <a:ea typeface="+mn-ea"/>
          <a:cs typeface="+mn-cs"/>
        </a:defRPr>
      </a:lvl5pPr>
      <a:lvl6pPr marL="1714500" algn="l" defTabSz="685800" rtl="0" eaLnBrk="1" latinLnBrk="0" hangingPunct="1">
        <a:defRPr sz="1400" kern="1200">
          <a:solidFill>
            <a:schemeClr val="tx1"/>
          </a:solidFill>
          <a:latin typeface="+mn-lt"/>
          <a:ea typeface="+mn-ea"/>
          <a:cs typeface="+mn-cs"/>
        </a:defRPr>
      </a:lvl6pPr>
      <a:lvl7pPr marL="2057400" algn="l" defTabSz="685800" rtl="0" eaLnBrk="1" latinLnBrk="0" hangingPunct="1">
        <a:defRPr sz="1400" kern="1200">
          <a:solidFill>
            <a:schemeClr val="tx1"/>
          </a:solidFill>
          <a:latin typeface="+mn-lt"/>
          <a:ea typeface="+mn-ea"/>
          <a:cs typeface="+mn-cs"/>
        </a:defRPr>
      </a:lvl7pPr>
      <a:lvl8pPr marL="2400300" algn="l" defTabSz="685800" rtl="0" eaLnBrk="1" latinLnBrk="0" hangingPunct="1">
        <a:defRPr sz="1400" kern="1200">
          <a:solidFill>
            <a:schemeClr val="tx1"/>
          </a:solidFill>
          <a:latin typeface="+mn-lt"/>
          <a:ea typeface="+mn-ea"/>
          <a:cs typeface="+mn-cs"/>
        </a:defRPr>
      </a:lvl8pPr>
      <a:lvl9pPr marL="2743200" algn="l" defTabSz="685800" rtl="0" eaLnBrk="1" latinLnBrk="0" hangingPunct="1">
        <a:defRPr sz="1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5" Type="http://schemas.openxmlformats.org/officeDocument/2006/relationships/notesSlide" Target="../notesSlides/notesSlide1.xml"/><Relationship Id="rId4" Type="http://schemas.openxmlformats.org/officeDocument/2006/relationships/slideLayout" Target="../slideLayouts/slideLayout1.xml"/><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image" Target="../media/image2.png"/></Relationships>
</file>

<file path=ppt/slides/_rels/slide10.xml.rels><?xml version="1.0" encoding="UTF-8" standalone="yes"?>
<Relationships xmlns="http://schemas.openxmlformats.org/package/2006/relationships"><Relationship Id="rId4" Type="http://schemas.openxmlformats.org/officeDocument/2006/relationships/slideLayout" Target="../slideLayouts/slideLayout1.xml"/><Relationship Id="rId3" Type="http://schemas.openxmlformats.org/officeDocument/2006/relationships/image" Target="../media/image17.jpeg"/><Relationship Id="rId2" Type="http://schemas.openxmlformats.org/officeDocument/2006/relationships/image" Target="../media/image16.png"/><Relationship Id="rId1" Type="http://schemas.openxmlformats.org/officeDocument/2006/relationships/image" Target="../media/image8.png"/></Relationships>
</file>

<file path=ppt/slides/_rels/slide11.xml.rels><?xml version="1.0" encoding="UTF-8" standalone="yes"?>
<Relationships xmlns="http://schemas.openxmlformats.org/package/2006/relationships"><Relationship Id="rId5" Type="http://schemas.openxmlformats.org/officeDocument/2006/relationships/notesSlide" Target="../notesSlides/notesSlide3.xml"/><Relationship Id="rId4" Type="http://schemas.openxmlformats.org/officeDocument/2006/relationships/slideLayout" Target="../slideLayouts/slideLayout1.xml"/><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image" Target="../media/image5.png"/></Relationships>
</file>

<file path=ppt/slides/_rels/slide12.xml.rels><?xml version="1.0" encoding="UTF-8" standalone="yes"?>
<Relationships xmlns="http://schemas.openxmlformats.org/package/2006/relationships"><Relationship Id="rId4" Type="http://schemas.openxmlformats.org/officeDocument/2006/relationships/slideLayout" Target="../slideLayouts/slideLayout1.xml"/><Relationship Id="rId3" Type="http://schemas.openxmlformats.org/officeDocument/2006/relationships/image" Target="../media/image18.jpeg"/><Relationship Id="rId2" Type="http://schemas.openxmlformats.org/officeDocument/2006/relationships/image" Target="../media/image9.png"/><Relationship Id="rId1" Type="http://schemas.openxmlformats.org/officeDocument/2006/relationships/image" Target="../media/image8.png"/></Relationships>
</file>

<file path=ppt/slides/_rels/slide13.xml.rels><?xml version="1.0" encoding="UTF-8" standalone="yes"?>
<Relationships xmlns="http://schemas.openxmlformats.org/package/2006/relationships"><Relationship Id="rId4" Type="http://schemas.openxmlformats.org/officeDocument/2006/relationships/slideLayout" Target="../slideLayouts/slideLayout1.xml"/><Relationship Id="rId3" Type="http://schemas.openxmlformats.org/officeDocument/2006/relationships/image" Target="../media/image19.jpeg"/><Relationship Id="rId2" Type="http://schemas.openxmlformats.org/officeDocument/2006/relationships/image" Target="../media/image9.png"/><Relationship Id="rId1" Type="http://schemas.openxmlformats.org/officeDocument/2006/relationships/image" Target="../media/image8.png"/></Relationships>
</file>

<file path=ppt/slides/_rels/slide14.xml.rels><?xml version="1.0" encoding="UTF-8" standalone="yes"?>
<Relationships xmlns="http://schemas.openxmlformats.org/package/2006/relationships"><Relationship Id="rId4" Type="http://schemas.openxmlformats.org/officeDocument/2006/relationships/slideLayout" Target="../slideLayouts/slideLayout1.xml"/><Relationship Id="rId3" Type="http://schemas.openxmlformats.org/officeDocument/2006/relationships/image" Target="../media/image20.jpeg"/><Relationship Id="rId2" Type="http://schemas.openxmlformats.org/officeDocument/2006/relationships/image" Target="../media/image9.png"/><Relationship Id="rId1" Type="http://schemas.openxmlformats.org/officeDocument/2006/relationships/image" Target="../media/image8.png"/></Relationships>
</file>

<file path=ppt/slides/_rels/slide15.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image" Target="../media/image13.png"/><Relationship Id="rId1" Type="http://schemas.openxmlformats.org/officeDocument/2006/relationships/image" Target="../media/image8.png"/></Relationships>
</file>

<file path=ppt/slides/_rels/slide16.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image" Target="../media/image15.png"/><Relationship Id="rId1" Type="http://schemas.openxmlformats.org/officeDocument/2006/relationships/image" Target="../media/image8.png"/></Relationships>
</file>

<file path=ppt/slides/_rels/slide17.xml.rels><?xml version="1.0" encoding="UTF-8" standalone="yes"?>
<Relationships xmlns="http://schemas.openxmlformats.org/package/2006/relationships"><Relationship Id="rId4" Type="http://schemas.openxmlformats.org/officeDocument/2006/relationships/slideLayout" Target="../slideLayouts/slideLayout1.xml"/><Relationship Id="rId3" Type="http://schemas.openxmlformats.org/officeDocument/2006/relationships/image" Target="../media/image21.jpeg"/><Relationship Id="rId2" Type="http://schemas.openxmlformats.org/officeDocument/2006/relationships/image" Target="../media/image9.png"/><Relationship Id="rId1" Type="http://schemas.openxmlformats.org/officeDocument/2006/relationships/image" Target="../media/image8.png"/></Relationships>
</file>

<file path=ppt/slides/_rels/slide18.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image" Target="../media/image15.png"/><Relationship Id="rId1" Type="http://schemas.openxmlformats.org/officeDocument/2006/relationships/image" Target="../media/image8.png"/></Relationships>
</file>

<file path=ppt/slides/_rels/slide19.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image" Target="../media/image12.png"/><Relationship Id="rId1" Type="http://schemas.openxmlformats.org/officeDocument/2006/relationships/image" Target="../media/image8.png"/></Relationships>
</file>

<file path=ppt/slides/_rels/slide2.xml.rels><?xml version="1.0" encoding="UTF-8" standalone="yes"?>
<Relationships xmlns="http://schemas.openxmlformats.org/package/2006/relationships"><Relationship Id="rId5" Type="http://schemas.openxmlformats.org/officeDocument/2006/relationships/notesSlide" Target="../notesSlides/notesSlide2.xml"/><Relationship Id="rId4" Type="http://schemas.openxmlformats.org/officeDocument/2006/relationships/slideLayout" Target="../slideLayouts/slideLayout1.xml"/><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image" Target="../media/image5.png"/></Relationships>
</file>

<file path=ppt/slides/_rels/slide20.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image" Target="../media/image15.png"/><Relationship Id="rId1" Type="http://schemas.openxmlformats.org/officeDocument/2006/relationships/image" Target="../media/image8.png"/></Relationships>
</file>

<file path=ppt/slides/_rels/slide21.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image" Target="../media/image12.png"/><Relationship Id="rId1" Type="http://schemas.openxmlformats.org/officeDocument/2006/relationships/image" Target="../media/image8.png"/></Relationships>
</file>

<file path=ppt/slides/_rels/slide22.xml.rels><?xml version="1.0" encoding="UTF-8" standalone="yes"?>
<Relationships xmlns="http://schemas.openxmlformats.org/package/2006/relationships"><Relationship Id="rId4" Type="http://schemas.openxmlformats.org/officeDocument/2006/relationships/slideLayout" Target="../slideLayouts/slideLayout1.xml"/><Relationship Id="rId3" Type="http://schemas.openxmlformats.org/officeDocument/2006/relationships/image" Target="../media/image22.jpeg"/><Relationship Id="rId2" Type="http://schemas.openxmlformats.org/officeDocument/2006/relationships/image" Target="../media/image12.png"/><Relationship Id="rId1" Type="http://schemas.openxmlformats.org/officeDocument/2006/relationships/image" Target="../media/image8.png"/></Relationships>
</file>

<file path=ppt/slides/_rels/slide23.xml.rels><?xml version="1.0" encoding="UTF-8" standalone="yes"?>
<Relationships xmlns="http://schemas.openxmlformats.org/package/2006/relationships"><Relationship Id="rId4" Type="http://schemas.openxmlformats.org/officeDocument/2006/relationships/slideLayout" Target="../slideLayouts/slideLayout1.xml"/><Relationship Id="rId3" Type="http://schemas.openxmlformats.org/officeDocument/2006/relationships/image" Target="../media/image24.jpeg"/><Relationship Id="rId2" Type="http://schemas.openxmlformats.org/officeDocument/2006/relationships/image" Target="../media/image23.png"/><Relationship Id="rId1" Type="http://schemas.openxmlformats.org/officeDocument/2006/relationships/image" Target="../media/image8.png"/></Relationships>
</file>

<file path=ppt/slides/_rels/slide24.xml.rels><?xml version="1.0" encoding="UTF-8" standalone="yes"?>
<Relationships xmlns="http://schemas.openxmlformats.org/package/2006/relationships"><Relationship Id="rId4" Type="http://schemas.openxmlformats.org/officeDocument/2006/relationships/slideLayout" Target="../slideLayouts/slideLayout1.xml"/><Relationship Id="rId3" Type="http://schemas.openxmlformats.org/officeDocument/2006/relationships/image" Target="../media/image25.jpeg"/><Relationship Id="rId2" Type="http://schemas.openxmlformats.org/officeDocument/2006/relationships/image" Target="../media/image23.png"/><Relationship Id="rId1" Type="http://schemas.openxmlformats.org/officeDocument/2006/relationships/image" Target="../media/image8.png"/></Relationships>
</file>

<file path=ppt/slides/_rels/slide25.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image" Target="../media/image12.png"/><Relationship Id="rId1" Type="http://schemas.openxmlformats.org/officeDocument/2006/relationships/image" Target="../media/image8.png"/></Relationships>
</file>

<file path=ppt/slides/_rels/slide26.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image" Target="../media/image15.png"/><Relationship Id="rId1" Type="http://schemas.openxmlformats.org/officeDocument/2006/relationships/image" Target="../media/image8.png"/></Relationships>
</file>

<file path=ppt/slides/_rels/slide27.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image" Target="../media/image15.png"/><Relationship Id="rId1" Type="http://schemas.openxmlformats.org/officeDocument/2006/relationships/image" Target="../media/image8.png"/></Relationships>
</file>

<file path=ppt/slides/_rels/slide28.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image" Target="../media/image13.png"/><Relationship Id="rId1" Type="http://schemas.openxmlformats.org/officeDocument/2006/relationships/image" Target="../media/image8.png"/></Relationships>
</file>

<file path=ppt/slides/_rels/slide29.xml.rels><?xml version="1.0" encoding="UTF-8" standalone="yes"?>
<Relationships xmlns="http://schemas.openxmlformats.org/package/2006/relationships"><Relationship Id="rId4" Type="http://schemas.openxmlformats.org/officeDocument/2006/relationships/slideLayout" Target="../slideLayouts/slideLayout1.xml"/><Relationship Id="rId3" Type="http://schemas.openxmlformats.org/officeDocument/2006/relationships/image" Target="../media/image26.jpeg"/><Relationship Id="rId2" Type="http://schemas.openxmlformats.org/officeDocument/2006/relationships/image" Target="../media/image9.png"/><Relationship Id="rId1" Type="http://schemas.openxmlformats.org/officeDocument/2006/relationships/image" Target="../media/image8.png"/></Relationships>
</file>

<file path=ppt/slides/_rels/slide3.xml.rels><?xml version="1.0" encoding="UTF-8" standalone="yes"?>
<Relationships xmlns="http://schemas.openxmlformats.org/package/2006/relationships"><Relationship Id="rId4" Type="http://schemas.openxmlformats.org/officeDocument/2006/relationships/slideLayout" Target="../slideLayouts/slideLayout1.xml"/><Relationship Id="rId3" Type="http://schemas.openxmlformats.org/officeDocument/2006/relationships/image" Target="../media/image10.jpeg"/><Relationship Id="rId2" Type="http://schemas.openxmlformats.org/officeDocument/2006/relationships/image" Target="../media/image9.png"/><Relationship Id="rId1" Type="http://schemas.openxmlformats.org/officeDocument/2006/relationships/image" Target="../media/image8.png"/></Relationships>
</file>

<file path=ppt/slides/_rels/slide30.xml.rels><?xml version="1.0" encoding="UTF-8" standalone="yes"?>
<Relationships xmlns="http://schemas.openxmlformats.org/package/2006/relationships"><Relationship Id="rId5" Type="http://schemas.openxmlformats.org/officeDocument/2006/relationships/notesSlide" Target="../notesSlides/notesSlide4.xml"/><Relationship Id="rId4" Type="http://schemas.openxmlformats.org/officeDocument/2006/relationships/slideLayout" Target="../slideLayouts/slideLayout1.xml"/><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image" Target="../media/image5.png"/></Relationships>
</file>

<file path=ppt/slides/_rels/slide31.xml.rels><?xml version="1.0" encoding="UTF-8" standalone="yes"?>
<Relationships xmlns="http://schemas.openxmlformats.org/package/2006/relationships"><Relationship Id="rId4" Type="http://schemas.openxmlformats.org/officeDocument/2006/relationships/slideLayout" Target="../slideLayouts/slideLayout1.xml"/><Relationship Id="rId3" Type="http://schemas.openxmlformats.org/officeDocument/2006/relationships/image" Target="../media/image27.jpeg"/><Relationship Id="rId2" Type="http://schemas.openxmlformats.org/officeDocument/2006/relationships/image" Target="../media/image9.png"/><Relationship Id="rId1" Type="http://schemas.openxmlformats.org/officeDocument/2006/relationships/image" Target="../media/image8.png"/></Relationships>
</file>

<file path=ppt/slides/_rels/slide32.xml.rels><?xml version="1.0" encoding="UTF-8" standalone="yes"?>
<Relationships xmlns="http://schemas.openxmlformats.org/package/2006/relationships"><Relationship Id="rId4" Type="http://schemas.openxmlformats.org/officeDocument/2006/relationships/slideLayout" Target="../slideLayouts/slideLayout1.xml"/><Relationship Id="rId3" Type="http://schemas.openxmlformats.org/officeDocument/2006/relationships/image" Target="../media/image28.jpeg"/><Relationship Id="rId2" Type="http://schemas.openxmlformats.org/officeDocument/2006/relationships/image" Target="../media/image9.png"/><Relationship Id="rId1" Type="http://schemas.openxmlformats.org/officeDocument/2006/relationships/image" Target="../media/image8.png"/></Relationships>
</file>

<file path=ppt/slides/_rels/slide33.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image" Target="../media/image15.png"/><Relationship Id="rId1" Type="http://schemas.openxmlformats.org/officeDocument/2006/relationships/image" Target="../media/image8.png"/></Relationships>
</file>

<file path=ppt/slides/_rels/slide34.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image" Target="../media/image12.png"/><Relationship Id="rId1" Type="http://schemas.openxmlformats.org/officeDocument/2006/relationships/image" Target="../media/image8.png"/></Relationships>
</file>

<file path=ppt/slides/_rels/slide35.xml.rels><?xml version="1.0" encoding="UTF-8" standalone="yes"?>
<Relationships xmlns="http://schemas.openxmlformats.org/package/2006/relationships"><Relationship Id="rId5" Type="http://schemas.openxmlformats.org/officeDocument/2006/relationships/notesSlide" Target="../notesSlides/notesSlide5.xml"/><Relationship Id="rId4" Type="http://schemas.openxmlformats.org/officeDocument/2006/relationships/slideLayout" Target="../slideLayouts/slideLayout1.xml"/><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image" Target="../media/image5.png"/></Relationships>
</file>

<file path=ppt/slides/_rels/slide36.xml.rels><?xml version="1.0" encoding="UTF-8" standalone="yes"?>
<Relationships xmlns="http://schemas.openxmlformats.org/package/2006/relationships"><Relationship Id="rId4" Type="http://schemas.openxmlformats.org/officeDocument/2006/relationships/slideLayout" Target="../slideLayouts/slideLayout1.xml"/><Relationship Id="rId3" Type="http://schemas.openxmlformats.org/officeDocument/2006/relationships/image" Target="../media/image29.jpeg"/><Relationship Id="rId2" Type="http://schemas.openxmlformats.org/officeDocument/2006/relationships/image" Target="../media/image9.png"/><Relationship Id="rId1" Type="http://schemas.openxmlformats.org/officeDocument/2006/relationships/image" Target="../media/image8.png"/></Relationships>
</file>

<file path=ppt/slides/_rels/slide37.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image" Target="../media/image12.png"/><Relationship Id="rId1" Type="http://schemas.openxmlformats.org/officeDocument/2006/relationships/image" Target="../media/image8.png"/></Relationships>
</file>

<file path=ppt/slides/_rels/slide38.xml.rels><?xml version="1.0" encoding="UTF-8" standalone="yes"?>
<Relationships xmlns="http://schemas.openxmlformats.org/package/2006/relationships"><Relationship Id="rId4" Type="http://schemas.openxmlformats.org/officeDocument/2006/relationships/slideLayout" Target="../slideLayouts/slideLayout1.xml"/><Relationship Id="rId3" Type="http://schemas.openxmlformats.org/officeDocument/2006/relationships/image" Target="../media/image30.jpeg"/><Relationship Id="rId2" Type="http://schemas.openxmlformats.org/officeDocument/2006/relationships/image" Target="../media/image9.png"/><Relationship Id="rId1" Type="http://schemas.openxmlformats.org/officeDocument/2006/relationships/image" Target="../media/image8.png"/></Relationships>
</file>

<file path=ppt/slides/_rels/slide39.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image" Target="../media/image16.png"/><Relationship Id="rId1" Type="http://schemas.openxmlformats.org/officeDocument/2006/relationships/image" Target="../media/image8.png"/></Relationships>
</file>

<file path=ppt/slides/_rels/slide4.xml.rels><?xml version="1.0" encoding="UTF-8" standalone="yes"?>
<Relationships xmlns="http://schemas.openxmlformats.org/package/2006/relationships"><Relationship Id="rId4" Type="http://schemas.openxmlformats.org/officeDocument/2006/relationships/slideLayout" Target="../slideLayouts/slideLayout1.xml"/><Relationship Id="rId3" Type="http://schemas.openxmlformats.org/officeDocument/2006/relationships/image" Target="../media/image11.jpeg"/><Relationship Id="rId2" Type="http://schemas.openxmlformats.org/officeDocument/2006/relationships/image" Target="../media/image9.png"/><Relationship Id="rId1" Type="http://schemas.openxmlformats.org/officeDocument/2006/relationships/image" Target="../media/image8.png"/></Relationships>
</file>

<file path=ppt/slides/_rels/slide40.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image" Target="../media/image15.png"/><Relationship Id="rId1" Type="http://schemas.openxmlformats.org/officeDocument/2006/relationships/image" Target="../media/image8.png"/></Relationships>
</file>

<file path=ppt/slides/_rels/slide41.xml.rels><?xml version="1.0" encoding="UTF-8" standalone="yes"?>
<Relationships xmlns="http://schemas.openxmlformats.org/package/2006/relationships"><Relationship Id="rId5" Type="http://schemas.openxmlformats.org/officeDocument/2006/relationships/slideLayout" Target="../slideLayouts/slideLayout1.xml"/><Relationship Id="rId4" Type="http://schemas.openxmlformats.org/officeDocument/2006/relationships/image" Target="../media/image32.jpeg"/><Relationship Id="rId3" Type="http://schemas.openxmlformats.org/officeDocument/2006/relationships/image" Target="../media/image31.jpeg"/><Relationship Id="rId2" Type="http://schemas.openxmlformats.org/officeDocument/2006/relationships/image" Target="../media/image9.png"/><Relationship Id="rId1" Type="http://schemas.openxmlformats.org/officeDocument/2006/relationships/image" Target="../media/image8.png"/></Relationships>
</file>

<file path=ppt/slides/_rels/slide42.xml.rels><?xml version="1.0" encoding="UTF-8" standalone="yes"?>
<Relationships xmlns="http://schemas.openxmlformats.org/package/2006/relationships"><Relationship Id="rId5" Type="http://schemas.openxmlformats.org/officeDocument/2006/relationships/notesSlide" Target="../notesSlides/notesSlide6.xml"/><Relationship Id="rId4" Type="http://schemas.openxmlformats.org/officeDocument/2006/relationships/slideLayout" Target="../slideLayouts/slideLayout1.xml"/><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image" Target="../media/image5.png"/></Relationships>
</file>

<file path=ppt/slides/_rels/slide43.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image" Target="../media/image15.png"/><Relationship Id="rId1" Type="http://schemas.openxmlformats.org/officeDocument/2006/relationships/image" Target="../media/image8.png"/></Relationships>
</file>

<file path=ppt/slides/_rels/slide44.xml.rels><?xml version="1.0" encoding="UTF-8" standalone="yes"?>
<Relationships xmlns="http://schemas.openxmlformats.org/package/2006/relationships"><Relationship Id="rId4" Type="http://schemas.openxmlformats.org/officeDocument/2006/relationships/slideLayout" Target="../slideLayouts/slideLayout1.xml"/><Relationship Id="rId3" Type="http://schemas.openxmlformats.org/officeDocument/2006/relationships/image" Target="../media/image33.jpeg"/><Relationship Id="rId2" Type="http://schemas.openxmlformats.org/officeDocument/2006/relationships/image" Target="../media/image12.png"/><Relationship Id="rId1" Type="http://schemas.openxmlformats.org/officeDocument/2006/relationships/image" Target="../media/image8.png"/></Relationships>
</file>

<file path=ppt/slides/_rels/slide45.xml.rels><?xml version="1.0" encoding="UTF-8" standalone="yes"?>
<Relationships xmlns="http://schemas.openxmlformats.org/package/2006/relationships"><Relationship Id="rId4" Type="http://schemas.openxmlformats.org/officeDocument/2006/relationships/slideLayout" Target="../slideLayouts/slideLayout1.xml"/><Relationship Id="rId3" Type="http://schemas.openxmlformats.org/officeDocument/2006/relationships/image" Target="../media/image34.jpeg"/><Relationship Id="rId2" Type="http://schemas.openxmlformats.org/officeDocument/2006/relationships/image" Target="../media/image9.png"/><Relationship Id="rId1" Type="http://schemas.openxmlformats.org/officeDocument/2006/relationships/image" Target="../media/image8.png"/></Relationships>
</file>

<file path=ppt/slides/_rels/slide46.xml.rels><?xml version="1.0" encoding="UTF-8" standalone="yes"?>
<Relationships xmlns="http://schemas.openxmlformats.org/package/2006/relationships"><Relationship Id="rId4" Type="http://schemas.openxmlformats.org/officeDocument/2006/relationships/slideLayout" Target="../slideLayouts/slideLayout1.xml"/><Relationship Id="rId3" Type="http://schemas.openxmlformats.org/officeDocument/2006/relationships/image" Target="../media/image35.jpeg"/><Relationship Id="rId2" Type="http://schemas.openxmlformats.org/officeDocument/2006/relationships/image" Target="../media/image9.png"/><Relationship Id="rId1" Type="http://schemas.openxmlformats.org/officeDocument/2006/relationships/image" Target="../media/image8.png"/></Relationships>
</file>

<file path=ppt/slides/_rels/slide47.xml.rels><?xml version="1.0" encoding="UTF-8" standalone="yes"?>
<Relationships xmlns="http://schemas.openxmlformats.org/package/2006/relationships"><Relationship Id="rId5" Type="http://schemas.openxmlformats.org/officeDocument/2006/relationships/slideLayout" Target="../slideLayouts/slideLayout1.xml"/><Relationship Id="rId4" Type="http://schemas.openxmlformats.org/officeDocument/2006/relationships/image" Target="../media/image37.jpeg"/><Relationship Id="rId3" Type="http://schemas.openxmlformats.org/officeDocument/2006/relationships/image" Target="../media/image36.jpeg"/><Relationship Id="rId2" Type="http://schemas.openxmlformats.org/officeDocument/2006/relationships/image" Target="../media/image23.png"/><Relationship Id="rId1" Type="http://schemas.openxmlformats.org/officeDocument/2006/relationships/image" Target="../media/image8.png"/></Relationships>
</file>

<file path=ppt/slides/_rels/slide48.xml.rels><?xml version="1.0" encoding="UTF-8" standalone="yes"?>
<Relationships xmlns="http://schemas.openxmlformats.org/package/2006/relationships"><Relationship Id="rId4" Type="http://schemas.openxmlformats.org/officeDocument/2006/relationships/slideLayout" Target="../slideLayouts/slideLayout1.xml"/><Relationship Id="rId3" Type="http://schemas.openxmlformats.org/officeDocument/2006/relationships/image" Target="../media/image38.jpeg"/><Relationship Id="rId2" Type="http://schemas.openxmlformats.org/officeDocument/2006/relationships/image" Target="../media/image9.png"/><Relationship Id="rId1" Type="http://schemas.openxmlformats.org/officeDocument/2006/relationships/image" Target="../media/image8.png"/></Relationships>
</file>

<file path=ppt/slides/_rels/slide49.xml.rels><?xml version="1.0" encoding="UTF-8" standalone="yes"?>
<Relationships xmlns="http://schemas.openxmlformats.org/package/2006/relationships"><Relationship Id="rId7" Type="http://schemas.openxmlformats.org/officeDocument/2006/relationships/notesSlide" Target="../notesSlides/notesSlide7.xml"/><Relationship Id="rId6" Type="http://schemas.openxmlformats.org/officeDocument/2006/relationships/slideLayout" Target="../slideLayouts/slideLayout1.xml"/><Relationship Id="rId5" Type="http://schemas.openxmlformats.org/officeDocument/2006/relationships/image" Target="../media/image42.png"/><Relationship Id="rId4" Type="http://schemas.openxmlformats.org/officeDocument/2006/relationships/image" Target="../media/image41.png"/><Relationship Id="rId3" Type="http://schemas.openxmlformats.org/officeDocument/2006/relationships/image" Target="../media/image4.png"/><Relationship Id="rId2" Type="http://schemas.openxmlformats.org/officeDocument/2006/relationships/image" Target="../media/image40.png"/><Relationship Id="rId1" Type="http://schemas.openxmlformats.org/officeDocument/2006/relationships/image" Target="../media/image39.png"/></Relationships>
</file>

<file path=ppt/slides/_rels/slide5.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image" Target="../media/image12.png"/><Relationship Id="rId1" Type="http://schemas.openxmlformats.org/officeDocument/2006/relationships/image" Target="../media/image8.png"/></Relationships>
</file>

<file path=ppt/slides/_rels/slide6.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image" Target="../media/image13.png"/><Relationship Id="rId1" Type="http://schemas.openxmlformats.org/officeDocument/2006/relationships/image" Target="../media/image8.png"/></Relationships>
</file>

<file path=ppt/slides/_rels/slide7.xml.rels><?xml version="1.0" encoding="UTF-8" standalone="yes"?>
<Relationships xmlns="http://schemas.openxmlformats.org/package/2006/relationships"><Relationship Id="rId4" Type="http://schemas.openxmlformats.org/officeDocument/2006/relationships/slideLayout" Target="../slideLayouts/slideLayout1.xml"/><Relationship Id="rId3" Type="http://schemas.openxmlformats.org/officeDocument/2006/relationships/image" Target="../media/image14.jpeg"/><Relationship Id="rId2" Type="http://schemas.openxmlformats.org/officeDocument/2006/relationships/image" Target="../media/image12.png"/><Relationship Id="rId1" Type="http://schemas.openxmlformats.org/officeDocument/2006/relationships/image" Target="../media/image8.png"/></Relationships>
</file>

<file path=ppt/slides/_rels/slide8.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image" Target="../media/image15.png"/><Relationship Id="rId1" Type="http://schemas.openxmlformats.org/officeDocument/2006/relationships/image" Target="../media/image8.png"/></Relationships>
</file>

<file path=ppt/slides/_rels/slide9.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image" Target="../media/image13.png"/><Relationship Id="rId1"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2" name="Picture 3" descr="road.png"/>
          <p:cNvPicPr>
            <a:picLocks noChangeAspect="1"/>
          </p:cNvPicPr>
          <p:nvPr/>
        </p:nvPicPr>
        <p:blipFill>
          <a:blip r:embed="rId1" cstate="print"/>
          <a:stretch>
            <a:fillRect/>
          </a:stretch>
        </p:blipFill>
        <p:spPr>
          <a:xfrm>
            <a:off x="0" y="2139802"/>
            <a:ext cx="9144001" cy="3003698"/>
          </a:xfrm>
          <a:prstGeom prst="rect">
            <a:avLst/>
          </a:prstGeom>
        </p:spPr>
      </p:pic>
      <p:grpSp>
        <p:nvGrpSpPr>
          <p:cNvPr id="88" name="组合 87"/>
          <p:cNvGrpSpPr/>
          <p:nvPr/>
        </p:nvGrpSpPr>
        <p:grpSpPr>
          <a:xfrm>
            <a:off x="1962626" y="3100035"/>
            <a:ext cx="4438184" cy="1569660"/>
            <a:chOff x="6053682" y="2916363"/>
            <a:chExt cx="3825180" cy="1684623"/>
          </a:xfrm>
        </p:grpSpPr>
        <p:grpSp>
          <p:nvGrpSpPr>
            <p:cNvPr id="89" name="组合 72"/>
            <p:cNvGrpSpPr/>
            <p:nvPr/>
          </p:nvGrpSpPr>
          <p:grpSpPr>
            <a:xfrm>
              <a:off x="6053682" y="2916363"/>
              <a:ext cx="3825180" cy="1684623"/>
              <a:chOff x="6053682" y="2916363"/>
              <a:chExt cx="3825180" cy="1684623"/>
            </a:xfrm>
          </p:grpSpPr>
          <p:sp>
            <p:nvSpPr>
              <p:cNvPr id="94" name="文本框 79"/>
              <p:cNvSpPr txBox="1"/>
              <p:nvPr/>
            </p:nvSpPr>
            <p:spPr>
              <a:xfrm>
                <a:off x="6053682" y="2916363"/>
                <a:ext cx="3774795" cy="1684623"/>
              </a:xfrm>
              <a:prstGeom prst="rect">
                <a:avLst/>
              </a:prstGeom>
              <a:noFill/>
            </p:spPr>
            <p:txBody>
              <a:bodyPr wrap="none" rtlCol="0">
                <a:spAutoFit/>
              </a:bodyPr>
              <a:lstStyle>
                <a:defPPr>
                  <a:defRPr lang="zh-CN"/>
                </a:defPPr>
                <a:lvl1pPr>
                  <a:defRPr sz="3200" b="1">
                    <a:solidFill>
                      <a:srgbClr val="F5841C"/>
                    </a:solidFill>
                    <a:latin typeface="微软雅黑" panose="020B0503020204020204" pitchFamily="34" charset="-122"/>
                    <a:ea typeface="微软雅黑" panose="020B0503020204020204" pitchFamily="34" charset="-122"/>
                  </a:defRPr>
                </a:lvl1pPr>
              </a:lstStyle>
              <a:p>
                <a:pPr>
                  <a:lnSpc>
                    <a:spcPct val="150000"/>
                  </a:lnSpc>
                </a:pPr>
                <a:r>
                  <a:rPr lang="zh-CN" altLang="en-US" dirty="0" smtClean="0">
                    <a:solidFill>
                      <a:schemeClr val="accent3"/>
                    </a:solidFill>
                  </a:rPr>
                  <a:t>      新课标粤沪版</a:t>
                </a:r>
                <a:r>
                  <a:rPr lang="en-US" altLang="zh-CN" dirty="0" smtClean="0">
                    <a:solidFill>
                      <a:schemeClr val="accent3"/>
                    </a:solidFill>
                  </a:rPr>
                  <a:t>·</a:t>
                </a:r>
                <a:r>
                  <a:rPr lang="zh-CN" altLang="en-US" dirty="0" smtClean="0">
                    <a:solidFill>
                      <a:srgbClr val="319095"/>
                    </a:solidFill>
                  </a:rPr>
                  <a:t>物理</a:t>
                </a:r>
                <a:endParaRPr lang="en-US" altLang="zh-CN" dirty="0" smtClean="0">
                  <a:solidFill>
                    <a:srgbClr val="319095"/>
                  </a:solidFill>
                </a:endParaRPr>
              </a:p>
              <a:p>
                <a:pPr algn="ctr">
                  <a:lnSpc>
                    <a:spcPct val="150000"/>
                  </a:lnSpc>
                </a:pPr>
                <a:r>
                  <a:rPr lang="zh-CN" altLang="en-US" dirty="0" smtClean="0">
                    <a:solidFill>
                      <a:schemeClr val="accent3"/>
                    </a:solidFill>
                  </a:rPr>
                  <a:t>     </a:t>
                </a:r>
                <a:r>
                  <a:rPr lang="zh-CN" altLang="en-US" dirty="0" smtClean="0">
                    <a:solidFill>
                      <a:srgbClr val="D16809"/>
                    </a:solidFill>
                  </a:rPr>
                  <a:t>八年级上</a:t>
                </a:r>
                <a:endParaRPr lang="zh-CN" altLang="en-US" dirty="0">
                  <a:solidFill>
                    <a:srgbClr val="D16809"/>
                  </a:solidFill>
                </a:endParaRPr>
              </a:p>
            </p:txBody>
          </p:sp>
          <p:sp>
            <p:nvSpPr>
              <p:cNvPr id="95" name="圆角矩形 94"/>
              <p:cNvSpPr/>
              <p:nvPr/>
            </p:nvSpPr>
            <p:spPr>
              <a:xfrm>
                <a:off x="6409827" y="3087476"/>
                <a:ext cx="3469035" cy="1476135"/>
              </a:xfrm>
              <a:prstGeom prst="roundRect">
                <a:avLst/>
              </a:prstGeom>
              <a:noFill/>
              <a:ln w="6350">
                <a:solidFill>
                  <a:srgbClr val="A0BF0D"/>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90" name="组合 45"/>
            <p:cNvGrpSpPr/>
            <p:nvPr/>
          </p:nvGrpSpPr>
          <p:grpSpPr>
            <a:xfrm rot="2731254">
              <a:off x="6341934" y="2879007"/>
              <a:ext cx="109793" cy="312528"/>
              <a:chOff x="4454660" y="3810474"/>
              <a:chExt cx="406107" cy="1155987"/>
            </a:xfrm>
          </p:grpSpPr>
          <p:sp>
            <p:nvSpPr>
              <p:cNvPr id="91" name="Freeform 16"/>
              <p:cNvSpPr/>
              <p:nvPr/>
            </p:nvSpPr>
            <p:spPr bwMode="auto">
              <a:xfrm flipV="1">
                <a:off x="4459674" y="3810474"/>
                <a:ext cx="396080" cy="564858"/>
              </a:xfrm>
              <a:custGeom>
                <a:avLst/>
                <a:gdLst>
                  <a:gd name="T0" fmla="*/ 284 w 758"/>
                  <a:gd name="T1" fmla="*/ 1081 h 1081"/>
                  <a:gd name="T2" fmla="*/ 758 w 758"/>
                  <a:gd name="T3" fmla="*/ 0 h 1081"/>
                  <a:gd name="T4" fmla="*/ 0 w 758"/>
                  <a:gd name="T5" fmla="*/ 288 h 1081"/>
                  <a:gd name="T6" fmla="*/ 284 w 758"/>
                  <a:gd name="T7" fmla="*/ 1081 h 1081"/>
                </a:gdLst>
                <a:ahLst/>
                <a:cxnLst>
                  <a:cxn ang="0">
                    <a:pos x="T0" y="T1"/>
                  </a:cxn>
                  <a:cxn ang="0">
                    <a:pos x="T2" y="T3"/>
                  </a:cxn>
                  <a:cxn ang="0">
                    <a:pos x="T4" y="T5"/>
                  </a:cxn>
                  <a:cxn ang="0">
                    <a:pos x="T6" y="T7"/>
                  </a:cxn>
                </a:cxnLst>
                <a:rect l="0" t="0" r="r" b="b"/>
                <a:pathLst>
                  <a:path w="758" h="1081">
                    <a:moveTo>
                      <a:pt x="284" y="1081"/>
                    </a:moveTo>
                    <a:lnTo>
                      <a:pt x="758" y="0"/>
                    </a:lnTo>
                    <a:lnTo>
                      <a:pt x="0" y="288"/>
                    </a:lnTo>
                    <a:lnTo>
                      <a:pt x="284" y="1081"/>
                    </a:lnTo>
                    <a:close/>
                  </a:path>
                </a:pathLst>
              </a:custGeom>
              <a:solidFill>
                <a:srgbClr val="319095"/>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92" name="Freeform 30"/>
              <p:cNvSpPr/>
              <p:nvPr/>
            </p:nvSpPr>
            <p:spPr bwMode="auto">
              <a:xfrm rot="15296182">
                <a:off x="4522923" y="4261161"/>
                <a:ext cx="275725" cy="329602"/>
              </a:xfrm>
              <a:custGeom>
                <a:avLst/>
                <a:gdLst>
                  <a:gd name="T0" fmla="*/ 0 w 261"/>
                  <a:gd name="T1" fmla="*/ 0 h 312"/>
                  <a:gd name="T2" fmla="*/ 119 w 261"/>
                  <a:gd name="T3" fmla="*/ 312 h 312"/>
                  <a:gd name="T4" fmla="*/ 119 w 261"/>
                  <a:gd name="T5" fmla="*/ 312 h 312"/>
                  <a:gd name="T6" fmla="*/ 261 w 261"/>
                  <a:gd name="T7" fmla="*/ 0 h 312"/>
                  <a:gd name="T8" fmla="*/ 0 w 261"/>
                  <a:gd name="T9" fmla="*/ 0 h 312"/>
                </a:gdLst>
                <a:ahLst/>
                <a:cxnLst>
                  <a:cxn ang="0">
                    <a:pos x="T0" y="T1"/>
                  </a:cxn>
                  <a:cxn ang="0">
                    <a:pos x="T2" y="T3"/>
                  </a:cxn>
                  <a:cxn ang="0">
                    <a:pos x="T4" y="T5"/>
                  </a:cxn>
                  <a:cxn ang="0">
                    <a:pos x="T6" y="T7"/>
                  </a:cxn>
                  <a:cxn ang="0">
                    <a:pos x="T8" y="T9"/>
                  </a:cxn>
                </a:cxnLst>
                <a:rect l="0" t="0" r="r" b="b"/>
                <a:pathLst>
                  <a:path w="261" h="312">
                    <a:moveTo>
                      <a:pt x="0" y="0"/>
                    </a:moveTo>
                    <a:lnTo>
                      <a:pt x="119" y="312"/>
                    </a:lnTo>
                    <a:lnTo>
                      <a:pt x="119" y="312"/>
                    </a:lnTo>
                    <a:lnTo>
                      <a:pt x="261" y="0"/>
                    </a:lnTo>
                    <a:lnTo>
                      <a:pt x="0" y="0"/>
                    </a:lnTo>
                    <a:close/>
                  </a:path>
                </a:pathLst>
              </a:custGeom>
              <a:solidFill>
                <a:srgbClr val="A0BF0D"/>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sp>
            <p:nvSpPr>
              <p:cNvPr id="93" name="Freeform 12"/>
              <p:cNvSpPr/>
              <p:nvPr/>
            </p:nvSpPr>
            <p:spPr bwMode="auto">
              <a:xfrm rot="7160246">
                <a:off x="4384500" y="4490194"/>
                <a:ext cx="546427" cy="406107"/>
              </a:xfrm>
              <a:custGeom>
                <a:avLst/>
                <a:gdLst>
                  <a:gd name="T0" fmla="*/ 782 w 1067"/>
                  <a:gd name="T1" fmla="*/ 0 h 793"/>
                  <a:gd name="T2" fmla="*/ 0 w 1067"/>
                  <a:gd name="T3" fmla="*/ 288 h 793"/>
                  <a:gd name="T4" fmla="*/ 1067 w 1067"/>
                  <a:gd name="T5" fmla="*/ 793 h 793"/>
                  <a:gd name="T6" fmla="*/ 782 w 1067"/>
                  <a:gd name="T7" fmla="*/ 0 h 793"/>
                </a:gdLst>
                <a:ahLst/>
                <a:cxnLst>
                  <a:cxn ang="0">
                    <a:pos x="T0" y="T1"/>
                  </a:cxn>
                  <a:cxn ang="0">
                    <a:pos x="T2" y="T3"/>
                  </a:cxn>
                  <a:cxn ang="0">
                    <a:pos x="T4" y="T5"/>
                  </a:cxn>
                  <a:cxn ang="0">
                    <a:pos x="T6" y="T7"/>
                  </a:cxn>
                </a:cxnLst>
                <a:rect l="0" t="0" r="r" b="b"/>
                <a:pathLst>
                  <a:path w="1067" h="793">
                    <a:moveTo>
                      <a:pt x="782" y="0"/>
                    </a:moveTo>
                    <a:lnTo>
                      <a:pt x="0" y="288"/>
                    </a:lnTo>
                    <a:lnTo>
                      <a:pt x="1067" y="793"/>
                    </a:lnTo>
                    <a:lnTo>
                      <a:pt x="782" y="0"/>
                    </a:lnTo>
                    <a:close/>
                  </a:path>
                </a:pathLst>
              </a:custGeom>
              <a:solidFill>
                <a:srgbClr val="FDB900"/>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p>
                <a:endParaRPr lang="zh-CN" altLang="en-US"/>
              </a:p>
            </p:txBody>
          </p:sp>
        </p:grpSp>
      </p:grpSp>
      <p:sp>
        <p:nvSpPr>
          <p:cNvPr id="96" name="文本框 78"/>
          <p:cNvSpPr txBox="1"/>
          <p:nvPr/>
        </p:nvSpPr>
        <p:spPr>
          <a:xfrm>
            <a:off x="3018172" y="2343420"/>
            <a:ext cx="2908489" cy="623248"/>
          </a:xfrm>
          <a:prstGeom prst="rect">
            <a:avLst/>
          </a:prstGeom>
          <a:noFill/>
        </p:spPr>
        <p:txBody>
          <a:bodyPr wrap="none" lIns="68580" tIns="34290" rIns="68580" bIns="34290" rtlCol="0">
            <a:spAutoFit/>
          </a:bodyPr>
          <a:lstStyle>
            <a:defPPr>
              <a:defRPr lang="zh-CN"/>
            </a:defPPr>
            <a:lvl1pPr>
              <a:defRPr sz="3200" b="1">
                <a:solidFill>
                  <a:srgbClr val="F5841C"/>
                </a:solidFill>
                <a:latin typeface="微软雅黑" panose="020B0503020204020204" pitchFamily="34" charset="-122"/>
                <a:ea typeface="微软雅黑" panose="020B0503020204020204" pitchFamily="34" charset="-122"/>
              </a:defRPr>
            </a:lvl1pPr>
          </a:lstStyle>
          <a:p>
            <a:r>
              <a:rPr lang="zh-CN" altLang="en-US" sz="3600" dirty="0" smtClean="0">
                <a:solidFill>
                  <a:schemeClr val="accent1">
                    <a:lumMod val="75000"/>
                  </a:schemeClr>
                </a:solidFill>
              </a:rPr>
              <a:t>学科素养课件</a:t>
            </a:r>
            <a:endParaRPr lang="zh-CN" altLang="en-US" sz="3600" dirty="0">
              <a:solidFill>
                <a:schemeClr val="accent1">
                  <a:lumMod val="75000"/>
                </a:schemeClr>
              </a:solidFill>
            </a:endParaRPr>
          </a:p>
        </p:txBody>
      </p:sp>
      <p:pic>
        <p:nvPicPr>
          <p:cNvPr id="54" name="Picture 5" descr="cloudandb.png"/>
          <p:cNvPicPr>
            <a:picLocks noChangeAspect="1"/>
          </p:cNvPicPr>
          <p:nvPr/>
        </p:nvPicPr>
        <p:blipFill>
          <a:blip r:embed="rId2" cstate="print"/>
          <a:stretch>
            <a:fillRect/>
          </a:stretch>
        </p:blipFill>
        <p:spPr>
          <a:xfrm>
            <a:off x="2892786" y="39705"/>
            <a:ext cx="6225455" cy="998520"/>
          </a:xfrm>
          <a:prstGeom prst="rect">
            <a:avLst/>
          </a:prstGeom>
        </p:spPr>
      </p:pic>
      <p:pic>
        <p:nvPicPr>
          <p:cNvPr id="97" name="Picture 4" descr="cloud_ballon.png"/>
          <p:cNvPicPr>
            <a:picLocks noChangeAspect="1"/>
          </p:cNvPicPr>
          <p:nvPr/>
        </p:nvPicPr>
        <p:blipFill>
          <a:blip r:embed="rId3" cstate="print"/>
          <a:stretch>
            <a:fillRect/>
          </a:stretch>
        </p:blipFill>
        <p:spPr>
          <a:xfrm>
            <a:off x="7796518" y="5143500"/>
            <a:ext cx="842657" cy="689895"/>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afterEffect">
                                  <p:stCondLst>
                                    <p:cond delay="0"/>
                                  </p:stCondLst>
                                  <p:childTnLst>
                                    <p:set>
                                      <p:cBhvr>
                                        <p:cTn id="6" dur="1" fill="hold">
                                          <p:stCondLst>
                                            <p:cond delay="0"/>
                                          </p:stCondLst>
                                        </p:cTn>
                                        <p:tgtEl>
                                          <p:spTgt spid="62"/>
                                        </p:tgtEl>
                                        <p:attrNameLst>
                                          <p:attrName>style.visibility</p:attrName>
                                        </p:attrNameLst>
                                      </p:cBhvr>
                                      <p:to>
                                        <p:strVal val="visible"/>
                                      </p:to>
                                    </p:set>
                                    <p:anim calcmode="lin" valueType="num">
                                      <p:cBhvr>
                                        <p:cTn id="7" dur="500" fill="hold"/>
                                        <p:tgtEl>
                                          <p:spTgt spid="62"/>
                                        </p:tgtEl>
                                        <p:attrNameLst>
                                          <p:attrName>ppt_w</p:attrName>
                                        </p:attrNameLst>
                                      </p:cBhvr>
                                      <p:tavLst>
                                        <p:tav tm="0">
                                          <p:val>
                                            <p:fltVal val="0"/>
                                          </p:val>
                                        </p:tav>
                                        <p:tav tm="100000">
                                          <p:val>
                                            <p:strVal val="#ppt_w"/>
                                          </p:val>
                                        </p:tav>
                                      </p:tavLst>
                                    </p:anim>
                                    <p:anim calcmode="lin" valueType="num">
                                      <p:cBhvr>
                                        <p:cTn id="8" dur="500" fill="hold"/>
                                        <p:tgtEl>
                                          <p:spTgt spid="62"/>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42" presetClass="entr" presetSubtype="0" fill="hold" grpId="0" nodeType="afterEffect">
                                  <p:stCondLst>
                                    <p:cond delay="0"/>
                                  </p:stCondLst>
                                  <p:childTnLst>
                                    <p:set>
                                      <p:cBhvr>
                                        <p:cTn id="11" dur="1" fill="hold">
                                          <p:stCondLst>
                                            <p:cond delay="0"/>
                                          </p:stCondLst>
                                        </p:cTn>
                                        <p:tgtEl>
                                          <p:spTgt spid="96"/>
                                        </p:tgtEl>
                                        <p:attrNameLst>
                                          <p:attrName>style.visibility</p:attrName>
                                        </p:attrNameLst>
                                      </p:cBhvr>
                                      <p:to>
                                        <p:strVal val="visible"/>
                                      </p:to>
                                    </p:set>
                                    <p:animEffect transition="in" filter="fade">
                                      <p:cBhvr>
                                        <p:cTn id="12" dur="1000"/>
                                        <p:tgtEl>
                                          <p:spTgt spid="96"/>
                                        </p:tgtEl>
                                      </p:cBhvr>
                                    </p:animEffect>
                                    <p:anim calcmode="lin" valueType="num">
                                      <p:cBhvr>
                                        <p:cTn id="13" dur="1000" fill="hold"/>
                                        <p:tgtEl>
                                          <p:spTgt spid="96"/>
                                        </p:tgtEl>
                                        <p:attrNameLst>
                                          <p:attrName>ppt_x</p:attrName>
                                        </p:attrNameLst>
                                      </p:cBhvr>
                                      <p:tavLst>
                                        <p:tav tm="0">
                                          <p:val>
                                            <p:strVal val="#ppt_x"/>
                                          </p:val>
                                        </p:tav>
                                        <p:tav tm="100000">
                                          <p:val>
                                            <p:strVal val="#ppt_x"/>
                                          </p:val>
                                        </p:tav>
                                      </p:tavLst>
                                    </p:anim>
                                    <p:anim calcmode="lin" valueType="num">
                                      <p:cBhvr>
                                        <p:cTn id="14" dur="1000" fill="hold"/>
                                        <p:tgtEl>
                                          <p:spTgt spid="96"/>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88"/>
                                        </p:tgtEl>
                                        <p:attrNameLst>
                                          <p:attrName>style.visibility</p:attrName>
                                        </p:attrNameLst>
                                      </p:cBhvr>
                                      <p:to>
                                        <p:strVal val="visible"/>
                                      </p:to>
                                    </p:set>
                                    <p:animEffect transition="in" filter="fade">
                                      <p:cBhvr>
                                        <p:cTn id="17" dur="1000"/>
                                        <p:tgtEl>
                                          <p:spTgt spid="88"/>
                                        </p:tgtEl>
                                      </p:cBhvr>
                                    </p:animEffect>
                                    <p:anim calcmode="lin" valueType="num">
                                      <p:cBhvr>
                                        <p:cTn id="18" dur="1000" fill="hold"/>
                                        <p:tgtEl>
                                          <p:spTgt spid="88"/>
                                        </p:tgtEl>
                                        <p:attrNameLst>
                                          <p:attrName>ppt_x</p:attrName>
                                        </p:attrNameLst>
                                      </p:cBhvr>
                                      <p:tavLst>
                                        <p:tav tm="0">
                                          <p:val>
                                            <p:strVal val="#ppt_x"/>
                                          </p:val>
                                        </p:tav>
                                        <p:tav tm="100000">
                                          <p:val>
                                            <p:strVal val="#ppt_x"/>
                                          </p:val>
                                        </p:tav>
                                      </p:tavLst>
                                    </p:anim>
                                    <p:anim calcmode="lin" valueType="num">
                                      <p:cBhvr>
                                        <p:cTn id="19" dur="1000" fill="hold"/>
                                        <p:tgtEl>
                                          <p:spTgt spid="88"/>
                                        </p:tgtEl>
                                        <p:attrNameLst>
                                          <p:attrName>ppt_y</p:attrName>
                                        </p:attrNameLst>
                                      </p:cBhvr>
                                      <p:tavLst>
                                        <p:tav tm="0">
                                          <p:val>
                                            <p:strVal val="#ppt_y+.1"/>
                                          </p:val>
                                        </p:tav>
                                        <p:tav tm="100000">
                                          <p:val>
                                            <p:strVal val="#ppt_y"/>
                                          </p:val>
                                        </p:tav>
                                      </p:tavLst>
                                    </p:anim>
                                  </p:childTnLst>
                                </p:cTn>
                              </p:par>
                            </p:childTnLst>
                          </p:cTn>
                        </p:par>
                        <p:par>
                          <p:cTn id="20" fill="hold">
                            <p:stCondLst>
                              <p:cond delay="1500"/>
                            </p:stCondLst>
                            <p:childTnLst>
                              <p:par>
                                <p:cTn id="21" presetID="1" presetClass="entr" presetSubtype="0" fill="hold" nodeType="afterEffect">
                                  <p:stCondLst>
                                    <p:cond delay="0"/>
                                  </p:stCondLst>
                                  <p:childTnLst>
                                    <p:set>
                                      <p:cBhvr>
                                        <p:cTn id="22" dur="1" fill="hold">
                                          <p:stCondLst>
                                            <p:cond delay="0"/>
                                          </p:stCondLst>
                                        </p:cTn>
                                        <p:tgtEl>
                                          <p:spTgt spid="54"/>
                                        </p:tgtEl>
                                        <p:attrNameLst>
                                          <p:attrName>style.visibility</p:attrName>
                                        </p:attrNameLst>
                                      </p:cBhvr>
                                      <p:to>
                                        <p:strVal val="visible"/>
                                      </p:to>
                                    </p:set>
                                  </p:childTnLst>
                                </p:cTn>
                              </p:par>
                            </p:childTnLst>
                          </p:cTn>
                        </p:par>
                        <p:par>
                          <p:cTn id="23" fill="hold">
                            <p:stCondLst>
                              <p:cond delay="1500"/>
                            </p:stCondLst>
                            <p:childTnLst>
                              <p:par>
                                <p:cTn id="24" presetID="0" presetClass="path" presetSubtype="0" accel="50000" decel="50000" fill="hold" nodeType="afterEffect">
                                  <p:stCondLst>
                                    <p:cond delay="0"/>
                                  </p:stCondLst>
                                  <p:childTnLst>
                                    <p:animMotion origin="layout" path="M -0.02057 -0.10209 C -0.02722 -0.10602 -0.03307 -0.11204 -0.03932 -0.1169 C -0.04271 -0.11945 -0.04636 -0.12037 -0.04974 -0.12246 C -0.05091 -0.12315 -0.05169 -0.12546 -0.05287 -0.12616 C -0.05417 -0.12709 -0.06354 -0.12963 -0.06432 -0.12986 C -0.07162 -0.13241 -0.07761 -0.13588 -0.08516 -0.13727 C -0.08972 -0.13935 -0.09414 -0.1419 -0.0987 -0.14468 C -0.10222 -0.14676 -0.10391 -0.1456 -0.10703 -0.14838 C -0.11289 -0.15347 -0.11823 -0.15857 -0.12474 -0.16134 C -0.12578 -0.1625 -0.12669 -0.16412 -0.12787 -0.16505 C -0.12891 -0.16597 -0.13008 -0.16597 -0.13099 -0.1669 C -0.1375 -0.17338 -0.14258 -0.18125 -0.14974 -0.18542 C -0.15287 -0.19097 -0.15599 -0.19653 -0.15912 -0.20209 C -0.16081 -0.20509 -0.16341 -0.20533 -0.16537 -0.20764 C -0.16849 -0.21597 -0.17383 -0.22269 -0.17787 -0.22986 C -0.18399 -0.24074 -0.18998 -0.25139 -0.19557 -0.2632 C -0.20365 -0.28033 -0.20729 -0.30556 -0.2112 -0.32616 C -0.21211 -0.33773 -0.2138 -0.34815 -0.21537 -0.35949 C -0.21563 -0.38634 -0.2125 -0.44815 -0.21953 -0.48542 C -0.2224 -0.53079 -0.22149 -0.57037 -0.23307 -0.61134 C -0.23503 -0.61806 -0.23672 -0.62778 -0.23932 -0.63357 C -0.24675 -0.6507 -0.24297 -0.63982 -0.2487 -0.64838 C -0.25248 -0.65394 -0.25638 -0.66227 -0.2612 -0.66505 C -0.27448 -0.67292 -0.28659 -0.67639 -0.30078 -0.67801 C -0.32878 -0.69468 -0.36094 -0.68056 -0.39037 -0.67616 C -0.41211 -0.6632 -0.42669 -0.67824 -0.44349 -0.69468 C -0.44623 -0.69722 -0.44961 -0.69815 -0.45182 -0.70209 C -0.45547 -0.70857 -0.45821 -0.71088 -0.46328 -0.7132 C -0.46732 -0.72037 -0.4724 -0.72153 -0.47682 -0.72801 C -0.48099 -0.73426 -0.48451 -0.73704 -0.48932 -0.74283 C -0.49141 -0.74537 -0.4944 -0.74445 -0.49662 -0.74653 C -0.50313 -0.75301 -0.50612 -0.75625 -0.51328 -0.75949 C -0.51862 -0.76574 -0.52578 -0.76783 -0.53203 -0.7706 C -0.54219 -0.78264 -0.57383 -0.77778 -0.57787 -0.77801 C -0.58867 -0.78449 -0.57656 -0.77801 -0.60391 -0.77801 C -0.65287 -0.77801 -0.70182 -0.77917 -0.75078 -0.77986 C -0.76094 -0.78588 -0.76992 -0.79722 -0.77995 -0.80394 C -0.78334 -0.80625 -0.78568 -0.81134 -0.78932 -0.81134 " pathEditMode="relative" ptsTypes="fffffffffffffffffffffffffffffffffffffA">
                                      <p:cBhvr>
                                        <p:cTn id="25" dur="2000" fill="hold"/>
                                        <p:tgtEl>
                                          <p:spTgt spid="97"/>
                                        </p:tgtEl>
                                        <p:attrNameLst>
                                          <p:attrName>ppt_x</p:attrName>
                                          <p:attrName>ppt_y</p:attrName>
                                        </p:attrNameLst>
                                      </p:cBhvr>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6"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9"/>
          <p:cNvGrpSpPr/>
          <p:nvPr/>
        </p:nvGrpSpPr>
        <p:grpSpPr>
          <a:xfrm>
            <a:off x="171452" y="0"/>
            <a:ext cx="2453215" cy="818555"/>
            <a:chOff x="444500" y="496094"/>
            <a:chExt cx="2362200" cy="1091406"/>
          </a:xfrm>
          <a:solidFill>
            <a:schemeClr val="accent4">
              <a:lumMod val="20000"/>
              <a:lumOff val="80000"/>
            </a:schemeClr>
          </a:solidFill>
        </p:grpSpPr>
        <p:sp>
          <p:nvSpPr>
            <p:cNvPr id="15" name="圆角矩形 14"/>
            <p:cNvSpPr/>
            <p:nvPr/>
          </p:nvSpPr>
          <p:spPr>
            <a:xfrm>
              <a:off x="444500" y="901700"/>
              <a:ext cx="2362200" cy="685800"/>
            </a:xfrm>
            <a:prstGeom prst="roundRect">
              <a:avLst/>
            </a:prstGeom>
            <a:grpFill/>
            <a:ln w="1905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6" name="直接连接符 15"/>
            <p:cNvCxnSpPr/>
            <p:nvPr/>
          </p:nvCxnSpPr>
          <p:spPr>
            <a:xfrm rot="5400000">
              <a:off x="7810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cxnSp>
          <p:nvCxnSpPr>
            <p:cNvPr id="17" name="直接连接符 16"/>
            <p:cNvCxnSpPr/>
            <p:nvPr/>
          </p:nvCxnSpPr>
          <p:spPr>
            <a:xfrm rot="5400000">
              <a:off x="18859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grpSp>
      <p:pic>
        <p:nvPicPr>
          <p:cNvPr id="21" name="图片 20" descr="book3.png"/>
          <p:cNvPicPr>
            <a:picLocks noChangeAspect="1"/>
          </p:cNvPicPr>
          <p:nvPr/>
        </p:nvPicPr>
        <p:blipFill>
          <a:blip r:embed="rId1" cstate="print"/>
          <a:srcRect l="10980" t="7891" r="17050" b="13779"/>
          <a:stretch>
            <a:fillRect/>
          </a:stretch>
        </p:blipFill>
        <p:spPr>
          <a:xfrm>
            <a:off x="7968343" y="3947300"/>
            <a:ext cx="971550" cy="1057407"/>
          </a:xfrm>
          <a:prstGeom prst="rect">
            <a:avLst/>
          </a:prstGeom>
        </p:spPr>
      </p:pic>
      <p:sp>
        <p:nvSpPr>
          <p:cNvPr id="9" name="矩形 8"/>
          <p:cNvSpPr/>
          <p:nvPr/>
        </p:nvSpPr>
        <p:spPr>
          <a:xfrm>
            <a:off x="275120" y="348923"/>
            <a:ext cx="2318583" cy="484748"/>
          </a:xfrm>
          <a:prstGeom prst="rect">
            <a:avLst/>
          </a:prstGeom>
        </p:spPr>
        <p:txBody>
          <a:bodyPr wrap="none" lIns="68580" tIns="34290" rIns="68580" bIns="34290">
            <a:spAutoFit/>
          </a:bodyPr>
          <a:lstStyle/>
          <a:p>
            <a:r>
              <a:rPr lang="zh-CN" altLang="en-US" sz="2700" dirty="0" smtClean="0">
                <a:latin typeface="微软雅黑" panose="020B0503020204020204" pitchFamily="34" charset="-122"/>
                <a:ea typeface="微软雅黑" panose="020B0503020204020204" pitchFamily="34" charset="-122"/>
              </a:rPr>
              <a:t>知识点 体温计</a:t>
            </a:r>
            <a:endParaRPr lang="en-US" altLang="zh-CN" sz="2700" dirty="0" smtClean="0">
              <a:latin typeface="微软雅黑" panose="020B0503020204020204" pitchFamily="34" charset="-122"/>
              <a:ea typeface="微软雅黑" panose="020B0503020204020204" pitchFamily="34" charset="-122"/>
            </a:endParaRPr>
          </a:p>
        </p:txBody>
      </p:sp>
      <p:sp>
        <p:nvSpPr>
          <p:cNvPr id="19" name="矩形 18"/>
          <p:cNvSpPr/>
          <p:nvPr/>
        </p:nvSpPr>
        <p:spPr>
          <a:xfrm>
            <a:off x="1887920" y="1353414"/>
            <a:ext cx="6646480" cy="1015663"/>
          </a:xfrm>
          <a:prstGeom prst="rect">
            <a:avLst/>
          </a:prstGeom>
        </p:spPr>
        <p:txBody>
          <a:bodyPr wrap="square">
            <a:spAutoFit/>
          </a:bodyPr>
          <a:lstStyle/>
          <a:p>
            <a:pPr>
              <a:lnSpc>
                <a:spcPct val="150000"/>
              </a:lnSpc>
            </a:pPr>
            <a:r>
              <a:rPr lang="zh-CN" altLang="en-US" sz="2000" dirty="0" smtClean="0">
                <a:latin typeface="微软雅黑" panose="020B0503020204020204" pitchFamily="34" charset="-122"/>
                <a:ea typeface="微软雅黑" panose="020B0503020204020204" pitchFamily="34" charset="-122"/>
              </a:rPr>
              <a:t>小明生病去医院</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看到很多测体温的病人把体温计放到口腔中或者腋下</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这是为什么呢</a:t>
            </a:r>
            <a:r>
              <a:rPr lang="en-US" altLang="zh-CN" sz="2000" dirty="0" smtClean="0">
                <a:latin typeface="微软雅黑" panose="020B0503020204020204" pitchFamily="34" charset="-122"/>
                <a:ea typeface="微软雅黑" panose="020B0503020204020204" pitchFamily="34" charset="-122"/>
              </a:rPr>
              <a:t>?</a:t>
            </a:r>
            <a:endParaRPr lang="en-US" altLang="zh-CN" sz="2000" dirty="0" smtClean="0">
              <a:latin typeface="微软雅黑" panose="020B0503020204020204" pitchFamily="34" charset="-122"/>
              <a:ea typeface="微软雅黑" panose="020B0503020204020204" pitchFamily="34" charset="-122"/>
            </a:endParaRPr>
          </a:p>
        </p:txBody>
      </p:sp>
      <p:pic>
        <p:nvPicPr>
          <p:cNvPr id="11" name="图片 10" descr="图片5.png"/>
          <p:cNvPicPr>
            <a:picLocks noChangeAspect="1"/>
          </p:cNvPicPr>
          <p:nvPr/>
        </p:nvPicPr>
        <p:blipFill>
          <a:blip r:embed="rId2" cstate="print"/>
          <a:stretch>
            <a:fillRect/>
          </a:stretch>
        </p:blipFill>
        <p:spPr>
          <a:xfrm>
            <a:off x="0" y="809022"/>
            <a:ext cx="1597020" cy="670505"/>
          </a:xfrm>
          <a:prstGeom prst="rect">
            <a:avLst/>
          </a:prstGeom>
        </p:spPr>
      </p:pic>
      <p:pic>
        <p:nvPicPr>
          <p:cNvPr id="14" name="yb515.jpg" descr="id:2147512885;FounderCES"/>
          <p:cNvPicPr/>
          <p:nvPr/>
        </p:nvPicPr>
        <p:blipFill>
          <a:blip r:embed="rId3" cstate="print"/>
          <a:stretch>
            <a:fillRect/>
          </a:stretch>
        </p:blipFill>
        <p:spPr>
          <a:xfrm>
            <a:off x="0" y="1901013"/>
            <a:ext cx="1852375" cy="1809178"/>
          </a:xfrm>
          <a:prstGeom prst="rect">
            <a:avLst/>
          </a:prstGeom>
        </p:spPr>
      </p:pic>
      <p:sp>
        <p:nvSpPr>
          <p:cNvPr id="12" name="矩形 11"/>
          <p:cNvSpPr/>
          <p:nvPr/>
        </p:nvSpPr>
        <p:spPr>
          <a:xfrm>
            <a:off x="1972586" y="2555681"/>
            <a:ext cx="6646480" cy="1289905"/>
          </a:xfrm>
          <a:prstGeom prst="rect">
            <a:avLst/>
          </a:prstGeom>
        </p:spPr>
        <p:txBody>
          <a:bodyPr wrap="square">
            <a:spAutoFit/>
          </a:bodyPr>
          <a:lstStyle/>
          <a:p>
            <a:pPr>
              <a:lnSpc>
                <a:spcPct val="150000"/>
              </a:lnSpc>
            </a:pPr>
            <a:r>
              <a:rPr lang="zh-CN" altLang="en-US" sz="1800" dirty="0" smtClean="0">
                <a:latin typeface="微软雅黑" panose="020B0503020204020204" pitchFamily="34" charset="-122"/>
                <a:ea typeface="微软雅黑" panose="020B0503020204020204" pitchFamily="34" charset="-122"/>
              </a:rPr>
              <a:t>因为这两处是人体最温暖的地方</a:t>
            </a:r>
            <a:r>
              <a:rPr lang="en-US" altLang="zh-CN" sz="1800" dirty="0" smtClean="0">
                <a:latin typeface="微软雅黑" panose="020B0503020204020204" pitchFamily="34" charset="-122"/>
                <a:ea typeface="微软雅黑" panose="020B0503020204020204" pitchFamily="34" charset="-122"/>
              </a:rPr>
              <a:t>,</a:t>
            </a:r>
            <a:r>
              <a:rPr lang="zh-CN" altLang="en-US" sz="1800" dirty="0" smtClean="0">
                <a:latin typeface="微软雅黑" panose="020B0503020204020204" pitchFamily="34" charset="-122"/>
                <a:ea typeface="微软雅黑" panose="020B0503020204020204" pitchFamily="34" charset="-122"/>
              </a:rPr>
              <a:t>离人体内的温度最为接近</a:t>
            </a:r>
            <a:r>
              <a:rPr lang="en-US" altLang="zh-CN" sz="1800" dirty="0" smtClean="0">
                <a:latin typeface="微软雅黑" panose="020B0503020204020204" pitchFamily="34" charset="-122"/>
                <a:ea typeface="微软雅黑" panose="020B0503020204020204" pitchFamily="34" charset="-122"/>
              </a:rPr>
              <a:t>.</a:t>
            </a:r>
            <a:r>
              <a:rPr lang="zh-CN" altLang="en-US" sz="1800" dirty="0" smtClean="0">
                <a:latin typeface="微软雅黑" panose="020B0503020204020204" pitchFamily="34" charset="-122"/>
                <a:ea typeface="微软雅黑" panose="020B0503020204020204" pitchFamily="34" charset="-122"/>
              </a:rPr>
              <a:t>使用体温计之前都要用力甩几下</a:t>
            </a:r>
            <a:r>
              <a:rPr lang="en-US" altLang="zh-CN" sz="1800" dirty="0" smtClean="0">
                <a:latin typeface="微软雅黑" panose="020B0503020204020204" pitchFamily="34" charset="-122"/>
                <a:ea typeface="微软雅黑" panose="020B0503020204020204" pitchFamily="34" charset="-122"/>
              </a:rPr>
              <a:t>,</a:t>
            </a:r>
            <a:r>
              <a:rPr lang="zh-CN" altLang="en-US" sz="1800" dirty="0" smtClean="0">
                <a:latin typeface="微软雅黑" panose="020B0503020204020204" pitchFamily="34" charset="-122"/>
                <a:ea typeface="微软雅黑" panose="020B0503020204020204" pitchFamily="34" charset="-122"/>
              </a:rPr>
              <a:t>如果测出温度高于</a:t>
            </a:r>
            <a:r>
              <a:rPr lang="en-US" altLang="zh-CN" sz="1800" dirty="0" smtClean="0">
                <a:latin typeface="微软雅黑" panose="020B0503020204020204" pitchFamily="34" charset="-122"/>
                <a:ea typeface="微软雅黑" panose="020B0503020204020204" pitchFamily="34" charset="-122"/>
              </a:rPr>
              <a:t>37.5</a:t>
            </a:r>
            <a:r>
              <a:rPr lang="zh-CN" altLang="en-US" sz="1800" dirty="0" smtClean="0">
                <a:latin typeface="微软雅黑" panose="020B0503020204020204" pitchFamily="34" charset="-122"/>
                <a:ea typeface="微软雅黑" panose="020B0503020204020204" pitchFamily="34" charset="-122"/>
              </a:rPr>
              <a:t>摄氏度</a:t>
            </a:r>
            <a:r>
              <a:rPr lang="en-US" altLang="zh-CN" sz="1800" dirty="0" smtClean="0">
                <a:latin typeface="微软雅黑" panose="020B0503020204020204" pitchFamily="34" charset="-122"/>
                <a:ea typeface="微软雅黑" panose="020B0503020204020204" pitchFamily="34" charset="-122"/>
              </a:rPr>
              <a:t>,</a:t>
            </a:r>
            <a:r>
              <a:rPr lang="zh-CN" altLang="en-US" sz="1800" dirty="0" smtClean="0">
                <a:latin typeface="微软雅黑" panose="020B0503020204020204" pitchFamily="34" charset="-122"/>
                <a:ea typeface="微软雅黑" panose="020B0503020204020204" pitchFamily="34" charset="-122"/>
              </a:rPr>
              <a:t>体温就有点高了</a:t>
            </a:r>
            <a:r>
              <a:rPr lang="en-US" altLang="zh-CN" sz="1800" dirty="0" smtClean="0">
                <a:latin typeface="微软雅黑" panose="020B0503020204020204" pitchFamily="34" charset="-122"/>
                <a:ea typeface="微软雅黑" panose="020B0503020204020204" pitchFamily="34" charset="-122"/>
              </a:rPr>
              <a:t>.</a:t>
            </a:r>
            <a:endParaRPr lang="en-US" altLang="zh-CN" sz="1800" dirty="0" smtClean="0">
              <a:latin typeface="微软雅黑" panose="020B0503020204020204" pitchFamily="34" charset="-122"/>
              <a:ea typeface="微软雅黑" panose="020B0503020204020204" pitchFamily="34"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1" fill="hold"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slide(fromTop)">
                                      <p:cBhvr>
                                        <p:cTn id="7" dur="500"/>
                                        <p:tgtEl>
                                          <p:spTgt spid="2"/>
                                        </p:tgtEl>
                                      </p:cBhvr>
                                    </p:animEffect>
                                  </p:childTnLst>
                                </p:cTn>
                              </p:par>
                            </p:childTnLst>
                          </p:cTn>
                        </p:par>
                        <p:par>
                          <p:cTn id="8" fill="hold">
                            <p:stCondLst>
                              <p:cond delay="500"/>
                            </p:stCondLst>
                            <p:childTnLst>
                              <p:par>
                                <p:cTn id="9" presetID="12" presetClass="entr" presetSubtype="8" fill="hold" grpId="0" nodeType="afterEffect">
                                  <p:stCondLst>
                                    <p:cond delay="0"/>
                                  </p:stCondLst>
                                  <p:childTnLst>
                                    <p:set>
                                      <p:cBhvr>
                                        <p:cTn id="10" dur="1" fill="hold">
                                          <p:stCondLst>
                                            <p:cond delay="0"/>
                                          </p:stCondLst>
                                        </p:cTn>
                                        <p:tgtEl>
                                          <p:spTgt spid="9"/>
                                        </p:tgtEl>
                                        <p:attrNameLst>
                                          <p:attrName>style.visibility</p:attrName>
                                        </p:attrNameLst>
                                      </p:cBhvr>
                                      <p:to>
                                        <p:strVal val="visible"/>
                                      </p:to>
                                    </p:set>
                                    <p:animEffect transition="in" filter="slide(fromLeft)">
                                      <p:cBhvr>
                                        <p:cTn id="11" dur="500"/>
                                        <p:tgtEl>
                                          <p:spTgt spid="9"/>
                                        </p:tgtEl>
                                      </p:cBhvr>
                                    </p:animEffect>
                                  </p:childTnLst>
                                </p:cTn>
                              </p:par>
                              <p:par>
                                <p:cTn id="12" presetID="17" presetClass="entr" presetSubtype="10" fill="hold" nodeType="withEffect">
                                  <p:stCondLst>
                                    <p:cond delay="0"/>
                                  </p:stCondLst>
                                  <p:childTnLst>
                                    <p:set>
                                      <p:cBhvr>
                                        <p:cTn id="13" dur="1" fill="hold">
                                          <p:stCondLst>
                                            <p:cond delay="0"/>
                                          </p:stCondLst>
                                        </p:cTn>
                                        <p:tgtEl>
                                          <p:spTgt spid="21"/>
                                        </p:tgtEl>
                                        <p:attrNameLst>
                                          <p:attrName>style.visibility</p:attrName>
                                        </p:attrNameLst>
                                      </p:cBhvr>
                                      <p:to>
                                        <p:strVal val="visible"/>
                                      </p:to>
                                    </p:set>
                                    <p:anim calcmode="lin" valueType="num">
                                      <p:cBhvr>
                                        <p:cTn id="14" dur="500" fill="hold"/>
                                        <p:tgtEl>
                                          <p:spTgt spid="21"/>
                                        </p:tgtEl>
                                        <p:attrNameLst>
                                          <p:attrName>ppt_w</p:attrName>
                                        </p:attrNameLst>
                                      </p:cBhvr>
                                      <p:tavLst>
                                        <p:tav tm="0">
                                          <p:val>
                                            <p:fltVal val="0"/>
                                          </p:val>
                                        </p:tav>
                                        <p:tav tm="100000">
                                          <p:val>
                                            <p:strVal val="#ppt_w"/>
                                          </p:val>
                                        </p:tav>
                                      </p:tavLst>
                                    </p:anim>
                                    <p:anim calcmode="lin" valueType="num">
                                      <p:cBhvr>
                                        <p:cTn id="15" dur="500" fill="hold"/>
                                        <p:tgtEl>
                                          <p:spTgt spid="21"/>
                                        </p:tgtEl>
                                        <p:attrNameLst>
                                          <p:attrName>ppt_h</p:attrName>
                                        </p:attrNameLst>
                                      </p:cBhvr>
                                      <p:tavLst>
                                        <p:tav tm="0">
                                          <p:val>
                                            <p:strVal val="#ppt_h"/>
                                          </p:val>
                                        </p:tav>
                                        <p:tav tm="100000">
                                          <p:val>
                                            <p:strVal val="#ppt_h"/>
                                          </p:val>
                                        </p:tav>
                                      </p:tavLst>
                                    </p:anim>
                                  </p:childTnLst>
                                </p:cTn>
                              </p:par>
                            </p:childTnLst>
                          </p:cTn>
                        </p:par>
                        <p:par>
                          <p:cTn id="16" fill="hold">
                            <p:stCondLst>
                              <p:cond delay="1000"/>
                            </p:stCondLst>
                            <p:childTnLst>
                              <p:par>
                                <p:cTn id="17" presetID="1" presetClass="entr" presetSubtype="0" fill="hold" grpId="0" nodeType="afterEffect">
                                  <p:stCondLst>
                                    <p:cond delay="0"/>
                                  </p:stCondLst>
                                  <p:childTnLst>
                                    <p:set>
                                      <p:cBhvr>
                                        <p:cTn id="18" dur="1" fill="hold">
                                          <p:stCondLst>
                                            <p:cond delay="0"/>
                                          </p:stCondLst>
                                        </p:cTn>
                                        <p:tgtEl>
                                          <p:spTgt spid="19"/>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1"/>
                                        </p:tgtEl>
                                        <p:attrNameLst>
                                          <p:attrName>style.visibility</p:attrName>
                                        </p:attrNameLst>
                                      </p:cBhvr>
                                      <p:to>
                                        <p:strVal val="visible"/>
                                      </p:to>
                                    </p:set>
                                  </p:childTnLst>
                                </p:cTn>
                              </p:par>
                            </p:childTnLst>
                          </p:cTn>
                        </p:par>
                        <p:par>
                          <p:cTn id="21" fill="hold">
                            <p:stCondLst>
                              <p:cond delay="1000"/>
                            </p:stCondLst>
                            <p:childTnLst>
                              <p:par>
                                <p:cTn id="22" presetID="22" presetClass="entr" presetSubtype="4" fill="hold" nodeType="afterEffect">
                                  <p:stCondLst>
                                    <p:cond delay="0"/>
                                  </p:stCondLst>
                                  <p:childTnLst>
                                    <p:set>
                                      <p:cBhvr>
                                        <p:cTn id="23" dur="1" fill="hold">
                                          <p:stCondLst>
                                            <p:cond delay="0"/>
                                          </p:stCondLst>
                                        </p:cTn>
                                        <p:tgtEl>
                                          <p:spTgt spid="14"/>
                                        </p:tgtEl>
                                        <p:attrNameLst>
                                          <p:attrName>style.visibility</p:attrName>
                                        </p:attrNameLst>
                                      </p:cBhvr>
                                      <p:to>
                                        <p:strVal val="visible"/>
                                      </p:to>
                                    </p:set>
                                    <p:animEffect transition="in" filter="wipe(down)">
                                      <p:cBhvr>
                                        <p:cTn id="24" dur="500"/>
                                        <p:tgtEl>
                                          <p:spTgt spid="14"/>
                                        </p:tgtEl>
                                      </p:cBhvr>
                                    </p:animEffec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9" grpId="0"/>
      <p:bldP spid="12"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 name="TextBox 61"/>
          <p:cNvSpPr txBox="1"/>
          <p:nvPr/>
        </p:nvSpPr>
        <p:spPr>
          <a:xfrm>
            <a:off x="0" y="632541"/>
            <a:ext cx="9144000" cy="900246"/>
          </a:xfrm>
          <a:prstGeom prst="rect">
            <a:avLst/>
          </a:prstGeom>
          <a:noFill/>
        </p:spPr>
        <p:txBody>
          <a:bodyPr wrap="square" lIns="68580" tIns="34290" rIns="68580" bIns="34290" rtlCol="0">
            <a:spAutoFit/>
          </a:bodyPr>
          <a:lstStyle>
            <a:defPPr>
              <a:defRPr lang="zh-CN"/>
            </a:defPPr>
            <a:lvl1pPr>
              <a:defRPr sz="19900" b="1">
                <a:solidFill>
                  <a:srgbClr val="5FCACB"/>
                </a:solidFill>
              </a:defRPr>
            </a:lvl1pPr>
          </a:lstStyle>
          <a:p>
            <a:r>
              <a:rPr lang="zh-CN" altLang="en-US" sz="5400" dirty="0" smtClean="0">
                <a:solidFill>
                  <a:schemeClr val="accent1"/>
                </a:solidFill>
                <a:latin typeface="隶书" panose="02010509060101010101" pitchFamily="49" charset="-122"/>
                <a:ea typeface="隶书" panose="02010509060101010101" pitchFamily="49" charset="-122"/>
              </a:rPr>
              <a:t> 第四章 物质的形态及其变化</a:t>
            </a:r>
            <a:endParaRPr lang="zh-CN" altLang="en-US" sz="5400" dirty="0" smtClean="0">
              <a:solidFill>
                <a:schemeClr val="accent1"/>
              </a:solidFill>
              <a:latin typeface="隶书" panose="02010509060101010101" pitchFamily="49" charset="-122"/>
              <a:ea typeface="隶书" panose="02010509060101010101" pitchFamily="49" charset="-122"/>
            </a:endParaRPr>
          </a:p>
        </p:txBody>
      </p:sp>
      <p:sp>
        <p:nvSpPr>
          <p:cNvPr id="64" name="文本框 78"/>
          <p:cNvSpPr txBox="1"/>
          <p:nvPr/>
        </p:nvSpPr>
        <p:spPr>
          <a:xfrm>
            <a:off x="2185922" y="1986078"/>
            <a:ext cx="5901295" cy="577081"/>
          </a:xfrm>
          <a:prstGeom prst="rect">
            <a:avLst/>
          </a:prstGeom>
          <a:noFill/>
        </p:spPr>
        <p:txBody>
          <a:bodyPr wrap="none" lIns="68580" tIns="34290" rIns="68580" bIns="34290" rtlCol="0">
            <a:spAutoFit/>
          </a:bodyPr>
          <a:lstStyle>
            <a:defPPr>
              <a:defRPr lang="zh-CN"/>
            </a:defPPr>
            <a:lvl1pPr>
              <a:defRPr sz="3200" b="1">
                <a:solidFill>
                  <a:srgbClr val="F5841C"/>
                </a:solidFill>
                <a:latin typeface="微软雅黑" panose="020B0503020204020204" pitchFamily="34" charset="-122"/>
                <a:ea typeface="微软雅黑" panose="020B0503020204020204" pitchFamily="34" charset="-122"/>
              </a:defRPr>
            </a:lvl1pPr>
          </a:lstStyle>
          <a:p>
            <a:r>
              <a:rPr lang="zh-CN" altLang="en-US" sz="3300" dirty="0" smtClean="0">
                <a:solidFill>
                  <a:schemeClr val="accent1"/>
                </a:solidFill>
              </a:rPr>
              <a:t>第</a:t>
            </a:r>
            <a:r>
              <a:rPr lang="en-US" altLang="zh-CN" sz="3300" dirty="0" smtClean="0">
                <a:solidFill>
                  <a:schemeClr val="accent1"/>
                </a:solidFill>
              </a:rPr>
              <a:t>2</a:t>
            </a:r>
            <a:r>
              <a:rPr lang="zh-CN" altLang="en-US" sz="3300" dirty="0" smtClean="0">
                <a:solidFill>
                  <a:schemeClr val="accent1"/>
                </a:solidFill>
              </a:rPr>
              <a:t>节　探究汽化和液化的特点</a:t>
            </a:r>
            <a:endParaRPr lang="zh-CN" altLang="en-US" sz="3300" dirty="0" smtClean="0">
              <a:solidFill>
                <a:schemeClr val="accent1"/>
              </a:solidFill>
            </a:endParaRPr>
          </a:p>
        </p:txBody>
      </p:sp>
      <p:pic>
        <p:nvPicPr>
          <p:cNvPr id="25" name="Picture 12" descr="clouds1.png"/>
          <p:cNvPicPr>
            <a:picLocks noChangeAspect="1"/>
          </p:cNvPicPr>
          <p:nvPr/>
        </p:nvPicPr>
        <p:blipFill>
          <a:blip r:embed="rId1" cstate="print"/>
          <a:stretch>
            <a:fillRect/>
          </a:stretch>
        </p:blipFill>
        <p:spPr>
          <a:xfrm>
            <a:off x="1821839" y="3102759"/>
            <a:ext cx="4771653" cy="827958"/>
          </a:xfrm>
          <a:prstGeom prst="rect">
            <a:avLst/>
          </a:prstGeom>
        </p:spPr>
      </p:pic>
      <p:pic>
        <p:nvPicPr>
          <p:cNvPr id="26" name="Picture 10" descr="field1.png"/>
          <p:cNvPicPr>
            <a:picLocks noChangeAspect="1"/>
          </p:cNvPicPr>
          <p:nvPr/>
        </p:nvPicPr>
        <p:blipFill>
          <a:blip r:embed="rId2" cstate="print"/>
          <a:stretch>
            <a:fillRect/>
          </a:stretch>
        </p:blipFill>
        <p:spPr>
          <a:xfrm>
            <a:off x="88457" y="3838045"/>
            <a:ext cx="8916747" cy="1354442"/>
          </a:xfrm>
          <a:prstGeom prst="rect">
            <a:avLst/>
          </a:prstGeom>
        </p:spPr>
      </p:pic>
      <p:pic>
        <p:nvPicPr>
          <p:cNvPr id="27" name="Picture 11" descr="server.png"/>
          <p:cNvPicPr>
            <a:picLocks noChangeAspect="1"/>
          </p:cNvPicPr>
          <p:nvPr/>
        </p:nvPicPr>
        <p:blipFill>
          <a:blip r:embed="rId3" cstate="print"/>
          <a:stretch>
            <a:fillRect/>
          </a:stretch>
        </p:blipFill>
        <p:spPr>
          <a:xfrm>
            <a:off x="2759528" y="3294761"/>
            <a:ext cx="3559629" cy="1954878"/>
          </a:xfrm>
          <a:prstGeom prst="rect">
            <a:avLst/>
          </a:prstGeom>
        </p:spPr>
      </p:pic>
    </p:spTree>
  </p:cSld>
  <p:clrMapOvr>
    <a:masterClrMapping/>
  </p:clrMapOvr>
  <mc:AlternateContent xmlns:mc="http://schemas.openxmlformats.org/markup-compatibility/2006">
    <mc:Choice xmlns:p14="http://schemas.microsoft.com/office/powerpoint/2010/main" Requires="p14">
      <p:transition spd="slow" p14:dur="1200">
        <p14:prism dir="u"/>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afterEffect">
                                  <p:stCondLst>
                                    <p:cond delay="0"/>
                                  </p:stCondLst>
                                  <p:childTnLst>
                                    <p:set>
                                      <p:cBhvr>
                                        <p:cTn id="6" dur="1" fill="hold">
                                          <p:stCondLst>
                                            <p:cond delay="0"/>
                                          </p:stCondLst>
                                        </p:cTn>
                                        <p:tgtEl>
                                          <p:spTgt spid="27"/>
                                        </p:tgtEl>
                                        <p:attrNameLst>
                                          <p:attrName>style.visibility</p:attrName>
                                        </p:attrNameLst>
                                      </p:cBhvr>
                                      <p:to>
                                        <p:strVal val="visible"/>
                                      </p:to>
                                    </p:set>
                                    <p:anim calcmode="lin" valueType="num">
                                      <p:cBhvr additive="base">
                                        <p:cTn id="7" dur="500" fill="hold"/>
                                        <p:tgtEl>
                                          <p:spTgt spid="27"/>
                                        </p:tgtEl>
                                        <p:attrNameLst>
                                          <p:attrName>ppt_x</p:attrName>
                                        </p:attrNameLst>
                                      </p:cBhvr>
                                      <p:tavLst>
                                        <p:tav tm="0">
                                          <p:val>
                                            <p:strVal val="#ppt_x"/>
                                          </p:val>
                                        </p:tav>
                                        <p:tav tm="100000">
                                          <p:val>
                                            <p:strVal val="#ppt_x"/>
                                          </p:val>
                                        </p:tav>
                                      </p:tavLst>
                                    </p:anim>
                                    <p:anim calcmode="lin" valueType="num">
                                      <p:cBhvr additive="base">
                                        <p:cTn id="8" dur="500" fill="hold"/>
                                        <p:tgtEl>
                                          <p:spTgt spid="27"/>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25"/>
                                        </p:tgtEl>
                                        <p:attrNameLst>
                                          <p:attrName>style.visibility</p:attrName>
                                        </p:attrNameLst>
                                      </p:cBhvr>
                                      <p:to>
                                        <p:strVal val="visible"/>
                                      </p:to>
                                    </p:set>
                                    <p:anim calcmode="lin" valueType="num">
                                      <p:cBhvr additive="base">
                                        <p:cTn id="11" dur="500" fill="hold"/>
                                        <p:tgtEl>
                                          <p:spTgt spid="25"/>
                                        </p:tgtEl>
                                        <p:attrNameLst>
                                          <p:attrName>ppt_x</p:attrName>
                                        </p:attrNameLst>
                                      </p:cBhvr>
                                      <p:tavLst>
                                        <p:tav tm="0">
                                          <p:val>
                                            <p:strVal val="#ppt_x"/>
                                          </p:val>
                                        </p:tav>
                                        <p:tav tm="100000">
                                          <p:val>
                                            <p:strVal val="#ppt_x"/>
                                          </p:val>
                                        </p:tav>
                                      </p:tavLst>
                                    </p:anim>
                                    <p:anim calcmode="lin" valueType="num">
                                      <p:cBhvr additive="base">
                                        <p:cTn id="12" dur="500" fill="hold"/>
                                        <p:tgtEl>
                                          <p:spTgt spid="25"/>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26"/>
                                        </p:tgtEl>
                                        <p:attrNameLst>
                                          <p:attrName>style.visibility</p:attrName>
                                        </p:attrNameLst>
                                      </p:cBhvr>
                                      <p:to>
                                        <p:strVal val="visible"/>
                                      </p:to>
                                    </p:set>
                                    <p:anim calcmode="lin" valueType="num">
                                      <p:cBhvr additive="base">
                                        <p:cTn id="15" dur="500" fill="hold"/>
                                        <p:tgtEl>
                                          <p:spTgt spid="26"/>
                                        </p:tgtEl>
                                        <p:attrNameLst>
                                          <p:attrName>ppt_x</p:attrName>
                                        </p:attrNameLst>
                                      </p:cBhvr>
                                      <p:tavLst>
                                        <p:tav tm="0">
                                          <p:val>
                                            <p:strVal val="#ppt_x"/>
                                          </p:val>
                                        </p:tav>
                                        <p:tav tm="100000">
                                          <p:val>
                                            <p:strVal val="#ppt_x"/>
                                          </p:val>
                                        </p:tav>
                                      </p:tavLst>
                                    </p:anim>
                                    <p:anim calcmode="lin" valueType="num">
                                      <p:cBhvr additive="base">
                                        <p:cTn id="16" dur="500" fill="hold"/>
                                        <p:tgtEl>
                                          <p:spTgt spid="26"/>
                                        </p:tgtEl>
                                        <p:attrNameLst>
                                          <p:attrName>ppt_y</p:attrName>
                                        </p:attrNameLst>
                                      </p:cBhvr>
                                      <p:tavLst>
                                        <p:tav tm="0">
                                          <p:val>
                                            <p:strVal val="1+#ppt_h/2"/>
                                          </p:val>
                                        </p:tav>
                                        <p:tav tm="100000">
                                          <p:val>
                                            <p:strVal val="#ppt_y"/>
                                          </p:val>
                                        </p:tav>
                                      </p:tavLst>
                                    </p:anim>
                                  </p:childTnLst>
                                </p:cTn>
                              </p:par>
                            </p:childTnLst>
                          </p:cTn>
                        </p:par>
                        <p:par>
                          <p:cTn id="17" fill="hold">
                            <p:stCondLst>
                              <p:cond delay="500"/>
                            </p:stCondLst>
                            <p:childTnLst>
                              <p:par>
                                <p:cTn id="18" presetID="29" presetClass="entr" presetSubtype="0" fill="hold" grpId="0" nodeType="afterEffect">
                                  <p:stCondLst>
                                    <p:cond delay="0"/>
                                  </p:stCondLst>
                                  <p:iterate type="lt">
                                    <p:tmPct val="0"/>
                                  </p:iterate>
                                  <p:childTnLst>
                                    <p:set>
                                      <p:cBhvr>
                                        <p:cTn id="19" dur="1" fill="hold">
                                          <p:stCondLst>
                                            <p:cond delay="0"/>
                                          </p:stCondLst>
                                        </p:cTn>
                                        <p:tgtEl>
                                          <p:spTgt spid="62"/>
                                        </p:tgtEl>
                                        <p:attrNameLst>
                                          <p:attrName>style.visibility</p:attrName>
                                        </p:attrNameLst>
                                      </p:cBhvr>
                                      <p:to>
                                        <p:strVal val="visible"/>
                                      </p:to>
                                    </p:set>
                                    <p:anim calcmode="lin" valueType="num">
                                      <p:cBhvr>
                                        <p:cTn id="20" dur="1000" fill="hold"/>
                                        <p:tgtEl>
                                          <p:spTgt spid="62"/>
                                        </p:tgtEl>
                                        <p:attrNameLst>
                                          <p:attrName>ppt_x</p:attrName>
                                        </p:attrNameLst>
                                      </p:cBhvr>
                                      <p:tavLst>
                                        <p:tav tm="0">
                                          <p:val>
                                            <p:strVal val="#ppt_x-.2"/>
                                          </p:val>
                                        </p:tav>
                                        <p:tav tm="100000">
                                          <p:val>
                                            <p:strVal val="#ppt_x"/>
                                          </p:val>
                                        </p:tav>
                                      </p:tavLst>
                                    </p:anim>
                                    <p:anim calcmode="lin" valueType="num">
                                      <p:cBhvr>
                                        <p:cTn id="21" dur="1000" fill="hold"/>
                                        <p:tgtEl>
                                          <p:spTgt spid="62"/>
                                        </p:tgtEl>
                                        <p:attrNameLst>
                                          <p:attrName>ppt_y</p:attrName>
                                        </p:attrNameLst>
                                      </p:cBhvr>
                                      <p:tavLst>
                                        <p:tav tm="0">
                                          <p:val>
                                            <p:strVal val="#ppt_y"/>
                                          </p:val>
                                        </p:tav>
                                        <p:tav tm="100000">
                                          <p:val>
                                            <p:strVal val="#ppt_y"/>
                                          </p:val>
                                        </p:tav>
                                      </p:tavLst>
                                    </p:anim>
                                    <p:animEffect transition="in" filter="wipe(right)" prLst="gradientSize: 0.1">
                                      <p:cBhvr>
                                        <p:cTn id="22" dur="1000"/>
                                        <p:tgtEl>
                                          <p:spTgt spid="62"/>
                                        </p:tgtEl>
                                      </p:cBhvr>
                                    </p:animEffect>
                                  </p:childTnLst>
                                </p:cTn>
                              </p:par>
                              <p:par>
                                <p:cTn id="23" presetID="29" presetClass="entr" presetSubtype="0" fill="hold" grpId="0" nodeType="withEffect">
                                  <p:stCondLst>
                                    <p:cond delay="0"/>
                                  </p:stCondLst>
                                  <p:iterate type="lt">
                                    <p:tmPct val="0"/>
                                  </p:iterate>
                                  <p:childTnLst>
                                    <p:set>
                                      <p:cBhvr>
                                        <p:cTn id="24" dur="1" fill="hold">
                                          <p:stCondLst>
                                            <p:cond delay="0"/>
                                          </p:stCondLst>
                                        </p:cTn>
                                        <p:tgtEl>
                                          <p:spTgt spid="64"/>
                                        </p:tgtEl>
                                        <p:attrNameLst>
                                          <p:attrName>style.visibility</p:attrName>
                                        </p:attrNameLst>
                                      </p:cBhvr>
                                      <p:to>
                                        <p:strVal val="visible"/>
                                      </p:to>
                                    </p:set>
                                    <p:anim calcmode="lin" valueType="num">
                                      <p:cBhvr>
                                        <p:cTn id="25" dur="1000" fill="hold"/>
                                        <p:tgtEl>
                                          <p:spTgt spid="64"/>
                                        </p:tgtEl>
                                        <p:attrNameLst>
                                          <p:attrName>ppt_x</p:attrName>
                                        </p:attrNameLst>
                                      </p:cBhvr>
                                      <p:tavLst>
                                        <p:tav tm="0">
                                          <p:val>
                                            <p:strVal val="#ppt_x-.2"/>
                                          </p:val>
                                        </p:tav>
                                        <p:tav tm="100000">
                                          <p:val>
                                            <p:strVal val="#ppt_x"/>
                                          </p:val>
                                        </p:tav>
                                      </p:tavLst>
                                    </p:anim>
                                    <p:anim calcmode="lin" valueType="num">
                                      <p:cBhvr>
                                        <p:cTn id="26" dur="1000" fill="hold"/>
                                        <p:tgtEl>
                                          <p:spTgt spid="64"/>
                                        </p:tgtEl>
                                        <p:attrNameLst>
                                          <p:attrName>ppt_y</p:attrName>
                                        </p:attrNameLst>
                                      </p:cBhvr>
                                      <p:tavLst>
                                        <p:tav tm="0">
                                          <p:val>
                                            <p:strVal val="#ppt_y"/>
                                          </p:val>
                                        </p:tav>
                                        <p:tav tm="100000">
                                          <p:val>
                                            <p:strVal val="#ppt_y"/>
                                          </p:val>
                                        </p:tav>
                                      </p:tavLst>
                                    </p:anim>
                                    <p:animEffect transition="in" filter="wipe(right)" prLst="gradientSize: 0.1">
                                      <p:cBhvr>
                                        <p:cTn id="27" dur="1000"/>
                                        <p:tgtEl>
                                          <p:spTgt spid="6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2" grpId="0"/>
      <p:bldP spid="64"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9"/>
          <p:cNvGrpSpPr/>
          <p:nvPr/>
        </p:nvGrpSpPr>
        <p:grpSpPr>
          <a:xfrm>
            <a:off x="171452" y="0"/>
            <a:ext cx="3824815" cy="818555"/>
            <a:chOff x="444500" y="496094"/>
            <a:chExt cx="2362200" cy="1091406"/>
          </a:xfrm>
          <a:solidFill>
            <a:schemeClr val="accent4">
              <a:lumMod val="20000"/>
              <a:lumOff val="80000"/>
            </a:schemeClr>
          </a:solidFill>
        </p:grpSpPr>
        <p:sp>
          <p:nvSpPr>
            <p:cNvPr id="15" name="圆角矩形 14"/>
            <p:cNvSpPr/>
            <p:nvPr/>
          </p:nvSpPr>
          <p:spPr>
            <a:xfrm>
              <a:off x="444500" y="901700"/>
              <a:ext cx="2362200" cy="685800"/>
            </a:xfrm>
            <a:prstGeom prst="roundRect">
              <a:avLst/>
            </a:prstGeom>
            <a:grpFill/>
            <a:ln w="1905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6" name="直接连接符 15"/>
            <p:cNvCxnSpPr/>
            <p:nvPr/>
          </p:nvCxnSpPr>
          <p:spPr>
            <a:xfrm rot="5400000">
              <a:off x="7810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cxnSp>
          <p:nvCxnSpPr>
            <p:cNvPr id="17" name="直接连接符 16"/>
            <p:cNvCxnSpPr/>
            <p:nvPr/>
          </p:nvCxnSpPr>
          <p:spPr>
            <a:xfrm rot="5400000">
              <a:off x="18859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grpSp>
      <p:pic>
        <p:nvPicPr>
          <p:cNvPr id="21" name="图片 20" descr="book3.png"/>
          <p:cNvPicPr>
            <a:picLocks noChangeAspect="1"/>
          </p:cNvPicPr>
          <p:nvPr/>
        </p:nvPicPr>
        <p:blipFill>
          <a:blip r:embed="rId1" cstate="print"/>
          <a:srcRect l="10980" t="7891" r="17050" b="13779"/>
          <a:stretch>
            <a:fillRect/>
          </a:stretch>
        </p:blipFill>
        <p:spPr>
          <a:xfrm>
            <a:off x="7968343" y="3947300"/>
            <a:ext cx="971550" cy="1057407"/>
          </a:xfrm>
          <a:prstGeom prst="rect">
            <a:avLst/>
          </a:prstGeom>
        </p:spPr>
      </p:pic>
      <p:sp>
        <p:nvSpPr>
          <p:cNvPr id="9" name="矩形 8"/>
          <p:cNvSpPr/>
          <p:nvPr/>
        </p:nvSpPr>
        <p:spPr>
          <a:xfrm>
            <a:off x="275120" y="348923"/>
            <a:ext cx="3703578" cy="484748"/>
          </a:xfrm>
          <a:prstGeom prst="rect">
            <a:avLst/>
          </a:prstGeom>
        </p:spPr>
        <p:txBody>
          <a:bodyPr wrap="none" lIns="68580" tIns="34290" rIns="68580" bIns="34290">
            <a:spAutoFit/>
          </a:bodyPr>
          <a:lstStyle/>
          <a:p>
            <a:r>
              <a:rPr lang="zh-CN" altLang="en-US" sz="2700" dirty="0" smtClean="0">
                <a:latin typeface="微软雅黑" panose="020B0503020204020204" pitchFamily="34" charset="-122"/>
                <a:ea typeface="微软雅黑" panose="020B0503020204020204" pitchFamily="34" charset="-122"/>
              </a:rPr>
              <a:t>知识点 物质存在的形态</a:t>
            </a:r>
            <a:endParaRPr lang="en-US" altLang="zh-CN" sz="2700" dirty="0" smtClean="0">
              <a:latin typeface="微软雅黑" panose="020B0503020204020204" pitchFamily="34" charset="-122"/>
              <a:ea typeface="微软雅黑" panose="020B0503020204020204" pitchFamily="34" charset="-122"/>
            </a:endParaRPr>
          </a:p>
        </p:txBody>
      </p:sp>
      <p:pic>
        <p:nvPicPr>
          <p:cNvPr id="14" name="图片 13" descr="图片6.png"/>
          <p:cNvPicPr>
            <a:picLocks noChangeAspect="1"/>
          </p:cNvPicPr>
          <p:nvPr/>
        </p:nvPicPr>
        <p:blipFill>
          <a:blip r:embed="rId2" cstate="print"/>
          <a:stretch>
            <a:fillRect/>
          </a:stretch>
        </p:blipFill>
        <p:spPr>
          <a:xfrm>
            <a:off x="0" y="1069447"/>
            <a:ext cx="1597020" cy="580934"/>
          </a:xfrm>
          <a:prstGeom prst="rect">
            <a:avLst/>
          </a:prstGeom>
        </p:spPr>
      </p:pic>
      <p:sp>
        <p:nvSpPr>
          <p:cNvPr id="19" name="矩形 18"/>
          <p:cNvSpPr/>
          <p:nvPr/>
        </p:nvSpPr>
        <p:spPr>
          <a:xfrm>
            <a:off x="3699787" y="4117050"/>
            <a:ext cx="4572000" cy="501291"/>
          </a:xfrm>
          <a:prstGeom prst="rect">
            <a:avLst/>
          </a:prstGeom>
        </p:spPr>
        <p:txBody>
          <a:bodyPr>
            <a:spAutoFit/>
          </a:bodyPr>
          <a:lstStyle/>
          <a:p>
            <a:pPr>
              <a:lnSpc>
                <a:spcPct val="150000"/>
              </a:lnSpc>
            </a:pPr>
            <a:r>
              <a:rPr lang="zh-CN" altLang="en-US" sz="2000" dirty="0" smtClean="0">
                <a:latin typeface="微软雅黑" panose="020B0503020204020204" pitchFamily="34" charset="-122"/>
                <a:ea typeface="微软雅黑" panose="020B0503020204020204" pitchFamily="34" charset="-122"/>
              </a:rPr>
              <a:t>水果上的霜</a:t>
            </a:r>
            <a:endParaRPr lang="zh-CN" altLang="en-US" sz="2000" dirty="0" smtClean="0">
              <a:latin typeface="微软雅黑" panose="020B0503020204020204" pitchFamily="34" charset="-122"/>
              <a:ea typeface="微软雅黑" panose="020B0503020204020204" pitchFamily="34" charset="-122"/>
            </a:endParaRPr>
          </a:p>
        </p:txBody>
      </p:sp>
      <p:pic>
        <p:nvPicPr>
          <p:cNvPr id="12" name="yb527.jpg" descr="id:2147513222;FounderCES"/>
          <p:cNvPicPr/>
          <p:nvPr/>
        </p:nvPicPr>
        <p:blipFill>
          <a:blip r:embed="rId3" cstate="print"/>
          <a:stretch>
            <a:fillRect/>
          </a:stretch>
        </p:blipFill>
        <p:spPr>
          <a:xfrm>
            <a:off x="3185872" y="1390917"/>
            <a:ext cx="3096393" cy="2598408"/>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1" fill="hold"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slide(fromTop)">
                                      <p:cBhvr>
                                        <p:cTn id="7" dur="500"/>
                                        <p:tgtEl>
                                          <p:spTgt spid="2"/>
                                        </p:tgtEl>
                                      </p:cBhvr>
                                    </p:animEffect>
                                  </p:childTnLst>
                                </p:cTn>
                              </p:par>
                            </p:childTnLst>
                          </p:cTn>
                        </p:par>
                        <p:par>
                          <p:cTn id="8" fill="hold">
                            <p:stCondLst>
                              <p:cond delay="500"/>
                            </p:stCondLst>
                            <p:childTnLst>
                              <p:par>
                                <p:cTn id="9" presetID="1" presetClass="entr" presetSubtype="0" fill="hold" nodeType="afterEffect">
                                  <p:stCondLst>
                                    <p:cond delay="0"/>
                                  </p:stCondLst>
                                  <p:childTnLst>
                                    <p:set>
                                      <p:cBhvr>
                                        <p:cTn id="10" dur="1" fill="hold">
                                          <p:stCondLst>
                                            <p:cond delay="0"/>
                                          </p:stCondLst>
                                        </p:cTn>
                                        <p:tgtEl>
                                          <p:spTgt spid="14"/>
                                        </p:tgtEl>
                                        <p:attrNameLst>
                                          <p:attrName>style.visibility</p:attrName>
                                        </p:attrNameLst>
                                      </p:cBhvr>
                                      <p:to>
                                        <p:strVal val="visible"/>
                                      </p:to>
                                    </p:set>
                                  </p:childTnLst>
                                </p:cTn>
                              </p:par>
                            </p:childTnLst>
                          </p:cTn>
                        </p:par>
                        <p:par>
                          <p:cTn id="11" fill="hold">
                            <p:stCondLst>
                              <p:cond delay="500"/>
                            </p:stCondLst>
                            <p:childTnLst>
                              <p:par>
                                <p:cTn id="12" presetID="12" presetClass="entr" presetSubtype="8" fill="hold" grpId="0" nodeType="afterEffect">
                                  <p:stCondLst>
                                    <p:cond delay="0"/>
                                  </p:stCondLst>
                                  <p:childTnLst>
                                    <p:set>
                                      <p:cBhvr>
                                        <p:cTn id="13" dur="1" fill="hold">
                                          <p:stCondLst>
                                            <p:cond delay="0"/>
                                          </p:stCondLst>
                                        </p:cTn>
                                        <p:tgtEl>
                                          <p:spTgt spid="9"/>
                                        </p:tgtEl>
                                        <p:attrNameLst>
                                          <p:attrName>style.visibility</p:attrName>
                                        </p:attrNameLst>
                                      </p:cBhvr>
                                      <p:to>
                                        <p:strVal val="visible"/>
                                      </p:to>
                                    </p:set>
                                    <p:animEffect transition="in" filter="slide(fromLeft)">
                                      <p:cBhvr>
                                        <p:cTn id="14" dur="500"/>
                                        <p:tgtEl>
                                          <p:spTgt spid="9"/>
                                        </p:tgtEl>
                                      </p:cBhvr>
                                    </p:animEffect>
                                  </p:childTnLst>
                                </p:cTn>
                              </p:par>
                              <p:par>
                                <p:cTn id="15" presetID="17" presetClass="entr" presetSubtype="10" fill="hold" nodeType="withEffect">
                                  <p:stCondLst>
                                    <p:cond delay="0"/>
                                  </p:stCondLst>
                                  <p:childTnLst>
                                    <p:set>
                                      <p:cBhvr>
                                        <p:cTn id="16" dur="1" fill="hold">
                                          <p:stCondLst>
                                            <p:cond delay="0"/>
                                          </p:stCondLst>
                                        </p:cTn>
                                        <p:tgtEl>
                                          <p:spTgt spid="21"/>
                                        </p:tgtEl>
                                        <p:attrNameLst>
                                          <p:attrName>style.visibility</p:attrName>
                                        </p:attrNameLst>
                                      </p:cBhvr>
                                      <p:to>
                                        <p:strVal val="visible"/>
                                      </p:to>
                                    </p:set>
                                    <p:anim calcmode="lin" valueType="num">
                                      <p:cBhvr>
                                        <p:cTn id="17" dur="500" fill="hold"/>
                                        <p:tgtEl>
                                          <p:spTgt spid="21"/>
                                        </p:tgtEl>
                                        <p:attrNameLst>
                                          <p:attrName>ppt_w</p:attrName>
                                        </p:attrNameLst>
                                      </p:cBhvr>
                                      <p:tavLst>
                                        <p:tav tm="0">
                                          <p:val>
                                            <p:fltVal val="0"/>
                                          </p:val>
                                        </p:tav>
                                        <p:tav tm="100000">
                                          <p:val>
                                            <p:strVal val="#ppt_w"/>
                                          </p:val>
                                        </p:tav>
                                      </p:tavLst>
                                    </p:anim>
                                    <p:anim calcmode="lin" valueType="num">
                                      <p:cBhvr>
                                        <p:cTn id="18" dur="500" fill="hold"/>
                                        <p:tgtEl>
                                          <p:spTgt spid="21"/>
                                        </p:tgtEl>
                                        <p:attrNameLst>
                                          <p:attrName>ppt_h</p:attrName>
                                        </p:attrNameLst>
                                      </p:cBhvr>
                                      <p:tavLst>
                                        <p:tav tm="0">
                                          <p:val>
                                            <p:strVal val="#ppt_h"/>
                                          </p:val>
                                        </p:tav>
                                        <p:tav tm="100000">
                                          <p:val>
                                            <p:strVal val="#ppt_h"/>
                                          </p:val>
                                        </p:tav>
                                      </p:tavLst>
                                    </p:anim>
                                  </p:childTnLst>
                                </p:cTn>
                              </p:par>
                            </p:childTnLst>
                          </p:cTn>
                        </p:par>
                        <p:par>
                          <p:cTn id="19" fill="hold">
                            <p:stCondLst>
                              <p:cond delay="1000"/>
                            </p:stCondLst>
                            <p:childTnLst>
                              <p:par>
                                <p:cTn id="20" presetID="1" presetClass="entr" presetSubtype="0" fill="hold" grpId="0" nodeType="afterEffect">
                                  <p:stCondLst>
                                    <p:cond delay="0"/>
                                  </p:stCondLst>
                                  <p:childTnLst>
                                    <p:set>
                                      <p:cBhvr>
                                        <p:cTn id="21" dur="1" fill="hold">
                                          <p:stCondLst>
                                            <p:cond delay="0"/>
                                          </p:stCondLst>
                                        </p:cTn>
                                        <p:tgtEl>
                                          <p:spTgt spid="19"/>
                                        </p:tgtEl>
                                        <p:attrNameLst>
                                          <p:attrName>style.visibility</p:attrName>
                                        </p:attrNameLst>
                                      </p:cBhvr>
                                      <p:to>
                                        <p:strVal val="visible"/>
                                      </p:to>
                                    </p:set>
                                  </p:childTnLst>
                                </p:cTn>
                              </p:par>
                              <p:par>
                                <p:cTn id="22" presetID="4" presetClass="entr" presetSubtype="16" fill="hold" nodeType="withEffect">
                                  <p:stCondLst>
                                    <p:cond delay="0"/>
                                  </p:stCondLst>
                                  <p:childTnLst>
                                    <p:set>
                                      <p:cBhvr>
                                        <p:cTn id="23" dur="1" fill="hold">
                                          <p:stCondLst>
                                            <p:cond delay="0"/>
                                          </p:stCondLst>
                                        </p:cTn>
                                        <p:tgtEl>
                                          <p:spTgt spid="12"/>
                                        </p:tgtEl>
                                        <p:attrNameLst>
                                          <p:attrName>style.visibility</p:attrName>
                                        </p:attrNameLst>
                                      </p:cBhvr>
                                      <p:to>
                                        <p:strVal val="visible"/>
                                      </p:to>
                                    </p:set>
                                    <p:animEffect transition="in" filter="box(in)">
                                      <p:cBhvr>
                                        <p:cTn id="24"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9"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9"/>
          <p:cNvGrpSpPr/>
          <p:nvPr/>
        </p:nvGrpSpPr>
        <p:grpSpPr>
          <a:xfrm>
            <a:off x="171452" y="0"/>
            <a:ext cx="3824815" cy="818555"/>
            <a:chOff x="444500" y="496094"/>
            <a:chExt cx="2362200" cy="1091406"/>
          </a:xfrm>
          <a:solidFill>
            <a:schemeClr val="accent4">
              <a:lumMod val="20000"/>
              <a:lumOff val="80000"/>
            </a:schemeClr>
          </a:solidFill>
        </p:grpSpPr>
        <p:sp>
          <p:nvSpPr>
            <p:cNvPr id="15" name="圆角矩形 14"/>
            <p:cNvSpPr/>
            <p:nvPr/>
          </p:nvSpPr>
          <p:spPr>
            <a:xfrm>
              <a:off x="444500" y="901700"/>
              <a:ext cx="2362200" cy="685800"/>
            </a:xfrm>
            <a:prstGeom prst="roundRect">
              <a:avLst/>
            </a:prstGeom>
            <a:grpFill/>
            <a:ln w="1905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6" name="直接连接符 15"/>
            <p:cNvCxnSpPr/>
            <p:nvPr/>
          </p:nvCxnSpPr>
          <p:spPr>
            <a:xfrm rot="5400000">
              <a:off x="7810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cxnSp>
          <p:nvCxnSpPr>
            <p:cNvPr id="17" name="直接连接符 16"/>
            <p:cNvCxnSpPr/>
            <p:nvPr/>
          </p:nvCxnSpPr>
          <p:spPr>
            <a:xfrm rot="5400000">
              <a:off x="18859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grpSp>
      <p:pic>
        <p:nvPicPr>
          <p:cNvPr id="21" name="图片 20" descr="book3.png"/>
          <p:cNvPicPr>
            <a:picLocks noChangeAspect="1"/>
          </p:cNvPicPr>
          <p:nvPr/>
        </p:nvPicPr>
        <p:blipFill>
          <a:blip r:embed="rId1" cstate="print"/>
          <a:srcRect l="10980" t="7891" r="17050" b="13779"/>
          <a:stretch>
            <a:fillRect/>
          </a:stretch>
        </p:blipFill>
        <p:spPr>
          <a:xfrm>
            <a:off x="7968343" y="3947300"/>
            <a:ext cx="971550" cy="1057407"/>
          </a:xfrm>
          <a:prstGeom prst="rect">
            <a:avLst/>
          </a:prstGeom>
        </p:spPr>
      </p:pic>
      <p:sp>
        <p:nvSpPr>
          <p:cNvPr id="9" name="矩形 8"/>
          <p:cNvSpPr/>
          <p:nvPr/>
        </p:nvSpPr>
        <p:spPr>
          <a:xfrm>
            <a:off x="275120" y="348923"/>
            <a:ext cx="3703578" cy="484748"/>
          </a:xfrm>
          <a:prstGeom prst="rect">
            <a:avLst/>
          </a:prstGeom>
        </p:spPr>
        <p:txBody>
          <a:bodyPr wrap="none" lIns="68580" tIns="34290" rIns="68580" bIns="34290">
            <a:spAutoFit/>
          </a:bodyPr>
          <a:lstStyle/>
          <a:p>
            <a:r>
              <a:rPr lang="zh-CN" altLang="en-US" sz="2700" dirty="0" smtClean="0">
                <a:latin typeface="微软雅黑" panose="020B0503020204020204" pitchFamily="34" charset="-122"/>
                <a:ea typeface="微软雅黑" panose="020B0503020204020204" pitchFamily="34" charset="-122"/>
              </a:rPr>
              <a:t>知识点 物质存在的形态</a:t>
            </a:r>
            <a:endParaRPr lang="en-US" altLang="zh-CN" sz="2700" dirty="0" smtClean="0">
              <a:latin typeface="微软雅黑" panose="020B0503020204020204" pitchFamily="34" charset="-122"/>
              <a:ea typeface="微软雅黑" panose="020B0503020204020204" pitchFamily="34" charset="-122"/>
            </a:endParaRPr>
          </a:p>
        </p:txBody>
      </p:sp>
      <p:pic>
        <p:nvPicPr>
          <p:cNvPr id="14" name="图片 13" descr="图片6.png"/>
          <p:cNvPicPr>
            <a:picLocks noChangeAspect="1"/>
          </p:cNvPicPr>
          <p:nvPr/>
        </p:nvPicPr>
        <p:blipFill>
          <a:blip r:embed="rId2" cstate="print"/>
          <a:stretch>
            <a:fillRect/>
          </a:stretch>
        </p:blipFill>
        <p:spPr>
          <a:xfrm>
            <a:off x="0" y="1069447"/>
            <a:ext cx="1597020" cy="580934"/>
          </a:xfrm>
          <a:prstGeom prst="rect">
            <a:avLst/>
          </a:prstGeom>
        </p:spPr>
      </p:pic>
      <p:sp>
        <p:nvSpPr>
          <p:cNvPr id="19" name="矩形 18"/>
          <p:cNvSpPr/>
          <p:nvPr/>
        </p:nvSpPr>
        <p:spPr>
          <a:xfrm>
            <a:off x="3699787" y="4117050"/>
            <a:ext cx="4572000" cy="501291"/>
          </a:xfrm>
          <a:prstGeom prst="rect">
            <a:avLst/>
          </a:prstGeom>
        </p:spPr>
        <p:txBody>
          <a:bodyPr>
            <a:spAutoFit/>
          </a:bodyPr>
          <a:lstStyle/>
          <a:p>
            <a:pPr>
              <a:lnSpc>
                <a:spcPct val="150000"/>
              </a:lnSpc>
            </a:pPr>
            <a:r>
              <a:rPr lang="zh-CN" altLang="en-US" sz="2000" dirty="0" smtClean="0">
                <a:latin typeface="微软雅黑" panose="020B0503020204020204" pitchFamily="34" charset="-122"/>
                <a:ea typeface="微软雅黑" panose="020B0503020204020204" pitchFamily="34" charset="-122"/>
              </a:rPr>
              <a:t>缥缈的雾</a:t>
            </a:r>
            <a:endParaRPr lang="zh-CN" altLang="en-US" sz="2000" dirty="0" smtClean="0">
              <a:latin typeface="微软雅黑" panose="020B0503020204020204" pitchFamily="34" charset="-122"/>
              <a:ea typeface="微软雅黑" panose="020B0503020204020204" pitchFamily="34" charset="-122"/>
            </a:endParaRPr>
          </a:p>
        </p:txBody>
      </p:sp>
      <p:pic>
        <p:nvPicPr>
          <p:cNvPr id="11" name="yb528a.jpg" descr="id:2147513236;FounderCES"/>
          <p:cNvPicPr/>
          <p:nvPr/>
        </p:nvPicPr>
        <p:blipFill>
          <a:blip r:embed="rId3" cstate="print"/>
          <a:stretch>
            <a:fillRect/>
          </a:stretch>
        </p:blipFill>
        <p:spPr>
          <a:xfrm>
            <a:off x="2785920" y="1343175"/>
            <a:ext cx="3621072" cy="2263623"/>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1" fill="hold"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slide(fromTop)">
                                      <p:cBhvr>
                                        <p:cTn id="7" dur="500"/>
                                        <p:tgtEl>
                                          <p:spTgt spid="2"/>
                                        </p:tgtEl>
                                      </p:cBhvr>
                                    </p:animEffect>
                                  </p:childTnLst>
                                </p:cTn>
                              </p:par>
                            </p:childTnLst>
                          </p:cTn>
                        </p:par>
                        <p:par>
                          <p:cTn id="8" fill="hold">
                            <p:stCondLst>
                              <p:cond delay="500"/>
                            </p:stCondLst>
                            <p:childTnLst>
                              <p:par>
                                <p:cTn id="9" presetID="1" presetClass="entr" presetSubtype="0" fill="hold" nodeType="afterEffect">
                                  <p:stCondLst>
                                    <p:cond delay="0"/>
                                  </p:stCondLst>
                                  <p:childTnLst>
                                    <p:set>
                                      <p:cBhvr>
                                        <p:cTn id="10" dur="1" fill="hold">
                                          <p:stCondLst>
                                            <p:cond delay="0"/>
                                          </p:stCondLst>
                                        </p:cTn>
                                        <p:tgtEl>
                                          <p:spTgt spid="14"/>
                                        </p:tgtEl>
                                        <p:attrNameLst>
                                          <p:attrName>style.visibility</p:attrName>
                                        </p:attrNameLst>
                                      </p:cBhvr>
                                      <p:to>
                                        <p:strVal val="visible"/>
                                      </p:to>
                                    </p:set>
                                  </p:childTnLst>
                                </p:cTn>
                              </p:par>
                            </p:childTnLst>
                          </p:cTn>
                        </p:par>
                        <p:par>
                          <p:cTn id="11" fill="hold">
                            <p:stCondLst>
                              <p:cond delay="500"/>
                            </p:stCondLst>
                            <p:childTnLst>
                              <p:par>
                                <p:cTn id="12" presetID="12" presetClass="entr" presetSubtype="8" fill="hold" grpId="0" nodeType="afterEffect">
                                  <p:stCondLst>
                                    <p:cond delay="0"/>
                                  </p:stCondLst>
                                  <p:childTnLst>
                                    <p:set>
                                      <p:cBhvr>
                                        <p:cTn id="13" dur="1" fill="hold">
                                          <p:stCondLst>
                                            <p:cond delay="0"/>
                                          </p:stCondLst>
                                        </p:cTn>
                                        <p:tgtEl>
                                          <p:spTgt spid="9"/>
                                        </p:tgtEl>
                                        <p:attrNameLst>
                                          <p:attrName>style.visibility</p:attrName>
                                        </p:attrNameLst>
                                      </p:cBhvr>
                                      <p:to>
                                        <p:strVal val="visible"/>
                                      </p:to>
                                    </p:set>
                                    <p:animEffect transition="in" filter="slide(fromLeft)">
                                      <p:cBhvr>
                                        <p:cTn id="14" dur="500"/>
                                        <p:tgtEl>
                                          <p:spTgt spid="9"/>
                                        </p:tgtEl>
                                      </p:cBhvr>
                                    </p:animEffect>
                                  </p:childTnLst>
                                </p:cTn>
                              </p:par>
                              <p:par>
                                <p:cTn id="15" presetID="17" presetClass="entr" presetSubtype="10" fill="hold" nodeType="withEffect">
                                  <p:stCondLst>
                                    <p:cond delay="0"/>
                                  </p:stCondLst>
                                  <p:childTnLst>
                                    <p:set>
                                      <p:cBhvr>
                                        <p:cTn id="16" dur="1" fill="hold">
                                          <p:stCondLst>
                                            <p:cond delay="0"/>
                                          </p:stCondLst>
                                        </p:cTn>
                                        <p:tgtEl>
                                          <p:spTgt spid="21"/>
                                        </p:tgtEl>
                                        <p:attrNameLst>
                                          <p:attrName>style.visibility</p:attrName>
                                        </p:attrNameLst>
                                      </p:cBhvr>
                                      <p:to>
                                        <p:strVal val="visible"/>
                                      </p:to>
                                    </p:set>
                                    <p:anim calcmode="lin" valueType="num">
                                      <p:cBhvr>
                                        <p:cTn id="17" dur="500" fill="hold"/>
                                        <p:tgtEl>
                                          <p:spTgt spid="21"/>
                                        </p:tgtEl>
                                        <p:attrNameLst>
                                          <p:attrName>ppt_w</p:attrName>
                                        </p:attrNameLst>
                                      </p:cBhvr>
                                      <p:tavLst>
                                        <p:tav tm="0">
                                          <p:val>
                                            <p:fltVal val="0"/>
                                          </p:val>
                                        </p:tav>
                                        <p:tav tm="100000">
                                          <p:val>
                                            <p:strVal val="#ppt_w"/>
                                          </p:val>
                                        </p:tav>
                                      </p:tavLst>
                                    </p:anim>
                                    <p:anim calcmode="lin" valueType="num">
                                      <p:cBhvr>
                                        <p:cTn id="18" dur="500" fill="hold"/>
                                        <p:tgtEl>
                                          <p:spTgt spid="21"/>
                                        </p:tgtEl>
                                        <p:attrNameLst>
                                          <p:attrName>ppt_h</p:attrName>
                                        </p:attrNameLst>
                                      </p:cBhvr>
                                      <p:tavLst>
                                        <p:tav tm="0">
                                          <p:val>
                                            <p:strVal val="#ppt_h"/>
                                          </p:val>
                                        </p:tav>
                                        <p:tav tm="100000">
                                          <p:val>
                                            <p:strVal val="#ppt_h"/>
                                          </p:val>
                                        </p:tav>
                                      </p:tavLst>
                                    </p:anim>
                                  </p:childTnLst>
                                </p:cTn>
                              </p:par>
                            </p:childTnLst>
                          </p:cTn>
                        </p:par>
                        <p:par>
                          <p:cTn id="19" fill="hold">
                            <p:stCondLst>
                              <p:cond delay="1000"/>
                            </p:stCondLst>
                            <p:childTnLst>
                              <p:par>
                                <p:cTn id="20" presetID="1" presetClass="entr" presetSubtype="0" fill="hold" grpId="0" nodeType="afterEffect">
                                  <p:stCondLst>
                                    <p:cond delay="0"/>
                                  </p:stCondLst>
                                  <p:childTnLst>
                                    <p:set>
                                      <p:cBhvr>
                                        <p:cTn id="21" dur="1" fill="hold">
                                          <p:stCondLst>
                                            <p:cond delay="0"/>
                                          </p:stCondLst>
                                        </p:cTn>
                                        <p:tgtEl>
                                          <p:spTgt spid="19"/>
                                        </p:tgtEl>
                                        <p:attrNameLst>
                                          <p:attrName>style.visibility</p:attrName>
                                        </p:attrNameLst>
                                      </p:cBhvr>
                                      <p:to>
                                        <p:strVal val="visible"/>
                                      </p:to>
                                    </p:set>
                                  </p:childTnLst>
                                </p:cTn>
                              </p:par>
                              <p:par>
                                <p:cTn id="22" presetID="5" presetClass="entr" presetSubtype="10" fill="hold" nodeType="withEffect">
                                  <p:stCondLst>
                                    <p:cond delay="0"/>
                                  </p:stCondLst>
                                  <p:childTnLst>
                                    <p:set>
                                      <p:cBhvr>
                                        <p:cTn id="23" dur="1" fill="hold">
                                          <p:stCondLst>
                                            <p:cond delay="0"/>
                                          </p:stCondLst>
                                        </p:cTn>
                                        <p:tgtEl>
                                          <p:spTgt spid="11"/>
                                        </p:tgtEl>
                                        <p:attrNameLst>
                                          <p:attrName>style.visibility</p:attrName>
                                        </p:attrNameLst>
                                      </p:cBhvr>
                                      <p:to>
                                        <p:strVal val="visible"/>
                                      </p:to>
                                    </p:set>
                                    <p:animEffect transition="in" filter="checkerboard(across)">
                                      <p:cBhvr>
                                        <p:cTn id="24"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9"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9"/>
          <p:cNvGrpSpPr/>
          <p:nvPr/>
        </p:nvGrpSpPr>
        <p:grpSpPr>
          <a:xfrm>
            <a:off x="171453" y="0"/>
            <a:ext cx="2216148" cy="818555"/>
            <a:chOff x="444500" y="496094"/>
            <a:chExt cx="2362200" cy="1091406"/>
          </a:xfrm>
          <a:solidFill>
            <a:schemeClr val="accent4">
              <a:lumMod val="20000"/>
              <a:lumOff val="80000"/>
            </a:schemeClr>
          </a:solidFill>
        </p:grpSpPr>
        <p:sp>
          <p:nvSpPr>
            <p:cNvPr id="15" name="圆角矩形 14"/>
            <p:cNvSpPr/>
            <p:nvPr/>
          </p:nvSpPr>
          <p:spPr>
            <a:xfrm>
              <a:off x="444500" y="901700"/>
              <a:ext cx="2362200" cy="685800"/>
            </a:xfrm>
            <a:prstGeom prst="roundRect">
              <a:avLst/>
            </a:prstGeom>
            <a:grpFill/>
            <a:ln w="1905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6" name="直接连接符 15"/>
            <p:cNvCxnSpPr/>
            <p:nvPr/>
          </p:nvCxnSpPr>
          <p:spPr>
            <a:xfrm rot="5400000">
              <a:off x="7810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cxnSp>
          <p:nvCxnSpPr>
            <p:cNvPr id="17" name="直接连接符 16"/>
            <p:cNvCxnSpPr/>
            <p:nvPr/>
          </p:nvCxnSpPr>
          <p:spPr>
            <a:xfrm rot="5400000">
              <a:off x="18859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grpSp>
      <p:pic>
        <p:nvPicPr>
          <p:cNvPr id="21" name="图片 20" descr="book3.png"/>
          <p:cNvPicPr>
            <a:picLocks noChangeAspect="1"/>
          </p:cNvPicPr>
          <p:nvPr/>
        </p:nvPicPr>
        <p:blipFill>
          <a:blip r:embed="rId1" cstate="print"/>
          <a:srcRect l="10980" t="7891" r="17050" b="13779"/>
          <a:stretch>
            <a:fillRect/>
          </a:stretch>
        </p:blipFill>
        <p:spPr>
          <a:xfrm>
            <a:off x="7968343" y="3947300"/>
            <a:ext cx="971550" cy="1057407"/>
          </a:xfrm>
          <a:prstGeom prst="rect">
            <a:avLst/>
          </a:prstGeom>
        </p:spPr>
      </p:pic>
      <p:sp>
        <p:nvSpPr>
          <p:cNvPr id="9" name="矩形 8"/>
          <p:cNvSpPr/>
          <p:nvPr/>
        </p:nvSpPr>
        <p:spPr>
          <a:xfrm>
            <a:off x="275120" y="348923"/>
            <a:ext cx="1972335" cy="484748"/>
          </a:xfrm>
          <a:prstGeom prst="rect">
            <a:avLst/>
          </a:prstGeom>
        </p:spPr>
        <p:txBody>
          <a:bodyPr wrap="none" lIns="68580" tIns="34290" rIns="68580" bIns="34290">
            <a:spAutoFit/>
          </a:bodyPr>
          <a:lstStyle/>
          <a:p>
            <a:r>
              <a:rPr lang="zh-CN" altLang="en-US" sz="2700" dirty="0" smtClean="0">
                <a:latin typeface="微软雅黑" panose="020B0503020204020204" pitchFamily="34" charset="-122"/>
                <a:ea typeface="微软雅黑" panose="020B0503020204020204" pitchFamily="34" charset="-122"/>
              </a:rPr>
              <a:t>知识点 沸腾</a:t>
            </a:r>
            <a:endParaRPr lang="en-US" altLang="zh-CN" sz="2700" dirty="0" smtClean="0">
              <a:latin typeface="微软雅黑" panose="020B0503020204020204" pitchFamily="34" charset="-122"/>
              <a:ea typeface="微软雅黑" panose="020B0503020204020204" pitchFamily="34" charset="-122"/>
            </a:endParaRPr>
          </a:p>
        </p:txBody>
      </p:sp>
      <p:pic>
        <p:nvPicPr>
          <p:cNvPr id="14" name="图片 13" descr="图片6.png"/>
          <p:cNvPicPr>
            <a:picLocks noChangeAspect="1"/>
          </p:cNvPicPr>
          <p:nvPr/>
        </p:nvPicPr>
        <p:blipFill>
          <a:blip r:embed="rId2" cstate="print"/>
          <a:stretch>
            <a:fillRect/>
          </a:stretch>
        </p:blipFill>
        <p:spPr>
          <a:xfrm>
            <a:off x="0" y="1069447"/>
            <a:ext cx="1597020" cy="580934"/>
          </a:xfrm>
          <a:prstGeom prst="rect">
            <a:avLst/>
          </a:prstGeom>
        </p:spPr>
      </p:pic>
      <p:sp>
        <p:nvSpPr>
          <p:cNvPr id="19" name="矩形 18"/>
          <p:cNvSpPr/>
          <p:nvPr/>
        </p:nvSpPr>
        <p:spPr>
          <a:xfrm>
            <a:off x="1337733" y="3720546"/>
            <a:ext cx="6544587" cy="1015663"/>
          </a:xfrm>
          <a:prstGeom prst="rect">
            <a:avLst/>
          </a:prstGeom>
        </p:spPr>
        <p:txBody>
          <a:bodyPr wrap="square">
            <a:spAutoFit/>
          </a:bodyPr>
          <a:lstStyle/>
          <a:p>
            <a:pPr>
              <a:lnSpc>
                <a:spcPct val="150000"/>
              </a:lnSpc>
            </a:pPr>
            <a:r>
              <a:rPr lang="zh-CN" altLang="en-US" sz="2000" dirty="0" smtClean="0">
                <a:latin typeface="微软雅黑" panose="020B0503020204020204" pitchFamily="34" charset="-122"/>
                <a:ea typeface="微软雅黑" panose="020B0503020204020204" pitchFamily="34" charset="-122"/>
              </a:rPr>
              <a:t>湿衣服要尽快晾干</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通常需要将湿衣服撑开</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放置在有阳光且通风的位置</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这样衣服就能够干得更快一些</a:t>
            </a:r>
            <a:r>
              <a:rPr lang="en-US" altLang="zh-CN" sz="2000" dirty="0" smtClean="0">
                <a:latin typeface="微软雅黑" panose="020B0503020204020204" pitchFamily="34" charset="-122"/>
                <a:ea typeface="微软雅黑" panose="020B0503020204020204" pitchFamily="34" charset="-122"/>
              </a:rPr>
              <a:t>.</a:t>
            </a:r>
            <a:endParaRPr lang="en-US" altLang="zh-CN" sz="2000" dirty="0" smtClean="0">
              <a:latin typeface="微软雅黑" panose="020B0503020204020204" pitchFamily="34" charset="-122"/>
              <a:ea typeface="微软雅黑" panose="020B0503020204020204" pitchFamily="34" charset="-122"/>
            </a:endParaRPr>
          </a:p>
        </p:txBody>
      </p:sp>
      <p:pic>
        <p:nvPicPr>
          <p:cNvPr id="12" name="yb530.jpg" descr="id:2147513308;FounderCES"/>
          <p:cNvPicPr/>
          <p:nvPr/>
        </p:nvPicPr>
        <p:blipFill>
          <a:blip r:embed="rId3" cstate="print"/>
          <a:stretch>
            <a:fillRect/>
          </a:stretch>
        </p:blipFill>
        <p:spPr>
          <a:xfrm>
            <a:off x="3089752" y="1042341"/>
            <a:ext cx="2513427" cy="2699923"/>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1" fill="hold"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slide(fromTop)">
                                      <p:cBhvr>
                                        <p:cTn id="7" dur="500"/>
                                        <p:tgtEl>
                                          <p:spTgt spid="2"/>
                                        </p:tgtEl>
                                      </p:cBhvr>
                                    </p:animEffect>
                                  </p:childTnLst>
                                </p:cTn>
                              </p:par>
                            </p:childTnLst>
                          </p:cTn>
                        </p:par>
                        <p:par>
                          <p:cTn id="8" fill="hold">
                            <p:stCondLst>
                              <p:cond delay="500"/>
                            </p:stCondLst>
                            <p:childTnLst>
                              <p:par>
                                <p:cTn id="9" presetID="1" presetClass="entr" presetSubtype="0" fill="hold" nodeType="afterEffect">
                                  <p:stCondLst>
                                    <p:cond delay="0"/>
                                  </p:stCondLst>
                                  <p:childTnLst>
                                    <p:set>
                                      <p:cBhvr>
                                        <p:cTn id="10" dur="1" fill="hold">
                                          <p:stCondLst>
                                            <p:cond delay="0"/>
                                          </p:stCondLst>
                                        </p:cTn>
                                        <p:tgtEl>
                                          <p:spTgt spid="14"/>
                                        </p:tgtEl>
                                        <p:attrNameLst>
                                          <p:attrName>style.visibility</p:attrName>
                                        </p:attrNameLst>
                                      </p:cBhvr>
                                      <p:to>
                                        <p:strVal val="visible"/>
                                      </p:to>
                                    </p:set>
                                  </p:childTnLst>
                                </p:cTn>
                              </p:par>
                            </p:childTnLst>
                          </p:cTn>
                        </p:par>
                        <p:par>
                          <p:cTn id="11" fill="hold">
                            <p:stCondLst>
                              <p:cond delay="500"/>
                            </p:stCondLst>
                            <p:childTnLst>
                              <p:par>
                                <p:cTn id="12" presetID="12" presetClass="entr" presetSubtype="8" fill="hold" grpId="0" nodeType="afterEffect">
                                  <p:stCondLst>
                                    <p:cond delay="0"/>
                                  </p:stCondLst>
                                  <p:childTnLst>
                                    <p:set>
                                      <p:cBhvr>
                                        <p:cTn id="13" dur="1" fill="hold">
                                          <p:stCondLst>
                                            <p:cond delay="0"/>
                                          </p:stCondLst>
                                        </p:cTn>
                                        <p:tgtEl>
                                          <p:spTgt spid="9"/>
                                        </p:tgtEl>
                                        <p:attrNameLst>
                                          <p:attrName>style.visibility</p:attrName>
                                        </p:attrNameLst>
                                      </p:cBhvr>
                                      <p:to>
                                        <p:strVal val="visible"/>
                                      </p:to>
                                    </p:set>
                                    <p:animEffect transition="in" filter="slide(fromLeft)">
                                      <p:cBhvr>
                                        <p:cTn id="14" dur="500"/>
                                        <p:tgtEl>
                                          <p:spTgt spid="9"/>
                                        </p:tgtEl>
                                      </p:cBhvr>
                                    </p:animEffect>
                                  </p:childTnLst>
                                </p:cTn>
                              </p:par>
                              <p:par>
                                <p:cTn id="15" presetID="17" presetClass="entr" presetSubtype="10" fill="hold" nodeType="withEffect">
                                  <p:stCondLst>
                                    <p:cond delay="0"/>
                                  </p:stCondLst>
                                  <p:childTnLst>
                                    <p:set>
                                      <p:cBhvr>
                                        <p:cTn id="16" dur="1" fill="hold">
                                          <p:stCondLst>
                                            <p:cond delay="0"/>
                                          </p:stCondLst>
                                        </p:cTn>
                                        <p:tgtEl>
                                          <p:spTgt spid="21"/>
                                        </p:tgtEl>
                                        <p:attrNameLst>
                                          <p:attrName>style.visibility</p:attrName>
                                        </p:attrNameLst>
                                      </p:cBhvr>
                                      <p:to>
                                        <p:strVal val="visible"/>
                                      </p:to>
                                    </p:set>
                                    <p:anim calcmode="lin" valueType="num">
                                      <p:cBhvr>
                                        <p:cTn id="17" dur="500" fill="hold"/>
                                        <p:tgtEl>
                                          <p:spTgt spid="21"/>
                                        </p:tgtEl>
                                        <p:attrNameLst>
                                          <p:attrName>ppt_w</p:attrName>
                                        </p:attrNameLst>
                                      </p:cBhvr>
                                      <p:tavLst>
                                        <p:tav tm="0">
                                          <p:val>
                                            <p:fltVal val="0"/>
                                          </p:val>
                                        </p:tav>
                                        <p:tav tm="100000">
                                          <p:val>
                                            <p:strVal val="#ppt_w"/>
                                          </p:val>
                                        </p:tav>
                                      </p:tavLst>
                                    </p:anim>
                                    <p:anim calcmode="lin" valueType="num">
                                      <p:cBhvr>
                                        <p:cTn id="18" dur="500" fill="hold"/>
                                        <p:tgtEl>
                                          <p:spTgt spid="21"/>
                                        </p:tgtEl>
                                        <p:attrNameLst>
                                          <p:attrName>ppt_h</p:attrName>
                                        </p:attrNameLst>
                                      </p:cBhvr>
                                      <p:tavLst>
                                        <p:tav tm="0">
                                          <p:val>
                                            <p:strVal val="#ppt_h"/>
                                          </p:val>
                                        </p:tav>
                                        <p:tav tm="100000">
                                          <p:val>
                                            <p:strVal val="#ppt_h"/>
                                          </p:val>
                                        </p:tav>
                                      </p:tavLst>
                                    </p:anim>
                                  </p:childTnLst>
                                </p:cTn>
                              </p:par>
                              <p:par>
                                <p:cTn id="19" presetID="5" presetClass="entr" presetSubtype="10" fill="hold" nodeType="withEffect">
                                  <p:stCondLst>
                                    <p:cond delay="0"/>
                                  </p:stCondLst>
                                  <p:childTnLst>
                                    <p:set>
                                      <p:cBhvr>
                                        <p:cTn id="20" dur="1" fill="hold">
                                          <p:stCondLst>
                                            <p:cond delay="0"/>
                                          </p:stCondLst>
                                        </p:cTn>
                                        <p:tgtEl>
                                          <p:spTgt spid="12"/>
                                        </p:tgtEl>
                                        <p:attrNameLst>
                                          <p:attrName>style.visibility</p:attrName>
                                        </p:attrNameLst>
                                      </p:cBhvr>
                                      <p:to>
                                        <p:strVal val="visible"/>
                                      </p:to>
                                    </p:set>
                                    <p:animEffect transition="in" filter="checkerboard(across)">
                                      <p:cBhvr>
                                        <p:cTn id="21" dur="500"/>
                                        <p:tgtEl>
                                          <p:spTgt spid="12"/>
                                        </p:tgtEl>
                                      </p:cBhvr>
                                    </p:animEffect>
                                  </p:childTnLst>
                                </p:cTn>
                              </p:par>
                            </p:childTnLst>
                          </p:cTn>
                        </p:par>
                        <p:par>
                          <p:cTn id="22" fill="hold">
                            <p:stCondLst>
                              <p:cond delay="1000"/>
                            </p:stCondLst>
                            <p:childTnLst>
                              <p:par>
                                <p:cTn id="23" presetID="1" presetClass="entr" presetSubtype="0" fill="hold" grpId="0" nodeType="afterEffect">
                                  <p:stCondLst>
                                    <p:cond delay="0"/>
                                  </p:stCondLst>
                                  <p:childTnLst>
                                    <p:set>
                                      <p:cBhvr>
                                        <p:cTn id="24" dur="1" fill="hold">
                                          <p:stCondLst>
                                            <p:cond delay="0"/>
                                          </p:stCondLst>
                                        </p:cTn>
                                        <p:tgtEl>
                                          <p:spTgt spid="1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9"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9"/>
          <p:cNvGrpSpPr/>
          <p:nvPr/>
        </p:nvGrpSpPr>
        <p:grpSpPr>
          <a:xfrm>
            <a:off x="171453" y="0"/>
            <a:ext cx="2216148" cy="818555"/>
            <a:chOff x="444500" y="496094"/>
            <a:chExt cx="2362200" cy="1091406"/>
          </a:xfrm>
          <a:solidFill>
            <a:schemeClr val="accent4">
              <a:lumMod val="20000"/>
              <a:lumOff val="80000"/>
            </a:schemeClr>
          </a:solidFill>
        </p:grpSpPr>
        <p:sp>
          <p:nvSpPr>
            <p:cNvPr id="15" name="圆角矩形 14"/>
            <p:cNvSpPr/>
            <p:nvPr/>
          </p:nvSpPr>
          <p:spPr>
            <a:xfrm>
              <a:off x="444500" y="901700"/>
              <a:ext cx="2362200" cy="685800"/>
            </a:xfrm>
            <a:prstGeom prst="roundRect">
              <a:avLst/>
            </a:prstGeom>
            <a:grpFill/>
            <a:ln w="1905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6" name="直接连接符 15"/>
            <p:cNvCxnSpPr/>
            <p:nvPr/>
          </p:nvCxnSpPr>
          <p:spPr>
            <a:xfrm rot="5400000">
              <a:off x="7810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cxnSp>
          <p:nvCxnSpPr>
            <p:cNvPr id="17" name="直接连接符 16"/>
            <p:cNvCxnSpPr/>
            <p:nvPr/>
          </p:nvCxnSpPr>
          <p:spPr>
            <a:xfrm rot="5400000">
              <a:off x="18859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grpSp>
      <p:pic>
        <p:nvPicPr>
          <p:cNvPr id="21" name="图片 20" descr="book3.png"/>
          <p:cNvPicPr>
            <a:picLocks noChangeAspect="1"/>
          </p:cNvPicPr>
          <p:nvPr/>
        </p:nvPicPr>
        <p:blipFill>
          <a:blip r:embed="rId1" cstate="print"/>
          <a:srcRect l="10980" t="7891" r="17050" b="13779"/>
          <a:stretch>
            <a:fillRect/>
          </a:stretch>
        </p:blipFill>
        <p:spPr>
          <a:xfrm>
            <a:off x="7968343" y="3947300"/>
            <a:ext cx="971550" cy="1057407"/>
          </a:xfrm>
          <a:prstGeom prst="rect">
            <a:avLst/>
          </a:prstGeom>
        </p:spPr>
      </p:pic>
      <p:sp>
        <p:nvSpPr>
          <p:cNvPr id="9" name="矩形 8"/>
          <p:cNvSpPr/>
          <p:nvPr/>
        </p:nvSpPr>
        <p:spPr>
          <a:xfrm>
            <a:off x="275120" y="348923"/>
            <a:ext cx="1972335" cy="484748"/>
          </a:xfrm>
          <a:prstGeom prst="rect">
            <a:avLst/>
          </a:prstGeom>
        </p:spPr>
        <p:txBody>
          <a:bodyPr wrap="none" lIns="68580" tIns="34290" rIns="68580" bIns="34290">
            <a:spAutoFit/>
          </a:bodyPr>
          <a:lstStyle/>
          <a:p>
            <a:r>
              <a:rPr lang="zh-CN" altLang="en-US" sz="2700" dirty="0" smtClean="0">
                <a:latin typeface="微软雅黑" panose="020B0503020204020204" pitchFamily="34" charset="-122"/>
                <a:ea typeface="微软雅黑" panose="020B0503020204020204" pitchFamily="34" charset="-122"/>
              </a:rPr>
              <a:t>知识点 沸腾</a:t>
            </a:r>
            <a:endParaRPr lang="en-US" altLang="zh-CN" sz="2700" dirty="0" smtClean="0">
              <a:latin typeface="微软雅黑" panose="020B0503020204020204" pitchFamily="34" charset="-122"/>
              <a:ea typeface="微软雅黑" panose="020B0503020204020204" pitchFamily="34" charset="-122"/>
            </a:endParaRPr>
          </a:p>
        </p:txBody>
      </p:sp>
      <p:sp>
        <p:nvSpPr>
          <p:cNvPr id="19" name="矩形 18"/>
          <p:cNvSpPr/>
          <p:nvPr/>
        </p:nvSpPr>
        <p:spPr>
          <a:xfrm>
            <a:off x="927829" y="1749856"/>
            <a:ext cx="6544587" cy="2346283"/>
          </a:xfrm>
          <a:prstGeom prst="rect">
            <a:avLst/>
          </a:prstGeom>
        </p:spPr>
        <p:txBody>
          <a:bodyPr wrap="square">
            <a:spAutoFit/>
          </a:bodyPr>
          <a:lstStyle/>
          <a:p>
            <a:pPr>
              <a:lnSpc>
                <a:spcPct val="150000"/>
              </a:lnSpc>
            </a:pPr>
            <a:r>
              <a:rPr lang="zh-CN" altLang="en-US" sz="2000" dirty="0" smtClean="0">
                <a:latin typeface="微软雅黑" panose="020B0503020204020204" pitchFamily="34" charset="-122"/>
                <a:ea typeface="微软雅黑" panose="020B0503020204020204" pitchFamily="34" charset="-122"/>
              </a:rPr>
              <a:t>对蒸发快慢的研究应用了控制变量法</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影响蒸发快慢的因素有三个</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探究某一因素对蒸发快慢的影响时</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要保持其他两个因素不变</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比如</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探究液体蒸发快慢与液体表面积关系时</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要保证液体的温度和液体表面空气流速相同</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即只改变液体的表面积</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看是否对蒸发快慢有影响</a:t>
            </a:r>
            <a:r>
              <a:rPr lang="en-US" altLang="zh-CN" sz="2000" dirty="0" smtClean="0">
                <a:latin typeface="微软雅黑" panose="020B0503020204020204" pitchFamily="34" charset="-122"/>
                <a:ea typeface="微软雅黑" panose="020B0503020204020204" pitchFamily="34" charset="-122"/>
              </a:rPr>
              <a:t>.</a:t>
            </a:r>
            <a:endParaRPr lang="en-US" altLang="zh-CN" sz="2000" dirty="0" smtClean="0">
              <a:latin typeface="微软雅黑" panose="020B0503020204020204" pitchFamily="34" charset="-122"/>
              <a:ea typeface="微软雅黑" panose="020B0503020204020204" pitchFamily="34" charset="-122"/>
            </a:endParaRPr>
          </a:p>
        </p:txBody>
      </p:sp>
      <p:pic>
        <p:nvPicPr>
          <p:cNvPr id="11" name="图片 10" descr="图片3.png"/>
          <p:cNvPicPr>
            <a:picLocks noChangeAspect="1"/>
          </p:cNvPicPr>
          <p:nvPr/>
        </p:nvPicPr>
        <p:blipFill>
          <a:blip r:embed="rId2" cstate="print"/>
          <a:stretch>
            <a:fillRect/>
          </a:stretch>
        </p:blipFill>
        <p:spPr>
          <a:xfrm>
            <a:off x="226935" y="823235"/>
            <a:ext cx="1603116" cy="67660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1" fill="hold"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slide(fromTop)">
                                      <p:cBhvr>
                                        <p:cTn id="7" dur="500"/>
                                        <p:tgtEl>
                                          <p:spTgt spid="2"/>
                                        </p:tgtEl>
                                      </p:cBhvr>
                                    </p:animEffect>
                                  </p:childTnLst>
                                </p:cTn>
                              </p:par>
                            </p:childTnLst>
                          </p:cTn>
                        </p:par>
                        <p:par>
                          <p:cTn id="8" fill="hold">
                            <p:stCondLst>
                              <p:cond delay="500"/>
                            </p:stCondLst>
                            <p:childTnLst>
                              <p:par>
                                <p:cTn id="9" presetID="12" presetClass="entr" presetSubtype="8" fill="hold" grpId="0" nodeType="afterEffect">
                                  <p:stCondLst>
                                    <p:cond delay="0"/>
                                  </p:stCondLst>
                                  <p:childTnLst>
                                    <p:set>
                                      <p:cBhvr>
                                        <p:cTn id="10" dur="1" fill="hold">
                                          <p:stCondLst>
                                            <p:cond delay="0"/>
                                          </p:stCondLst>
                                        </p:cTn>
                                        <p:tgtEl>
                                          <p:spTgt spid="9"/>
                                        </p:tgtEl>
                                        <p:attrNameLst>
                                          <p:attrName>style.visibility</p:attrName>
                                        </p:attrNameLst>
                                      </p:cBhvr>
                                      <p:to>
                                        <p:strVal val="visible"/>
                                      </p:to>
                                    </p:set>
                                    <p:animEffect transition="in" filter="slide(fromLeft)">
                                      <p:cBhvr>
                                        <p:cTn id="11" dur="500"/>
                                        <p:tgtEl>
                                          <p:spTgt spid="9"/>
                                        </p:tgtEl>
                                      </p:cBhvr>
                                    </p:animEffect>
                                  </p:childTnLst>
                                </p:cTn>
                              </p:par>
                              <p:par>
                                <p:cTn id="12" presetID="17" presetClass="entr" presetSubtype="10" fill="hold" nodeType="withEffect">
                                  <p:stCondLst>
                                    <p:cond delay="0"/>
                                  </p:stCondLst>
                                  <p:childTnLst>
                                    <p:set>
                                      <p:cBhvr>
                                        <p:cTn id="13" dur="1" fill="hold">
                                          <p:stCondLst>
                                            <p:cond delay="0"/>
                                          </p:stCondLst>
                                        </p:cTn>
                                        <p:tgtEl>
                                          <p:spTgt spid="21"/>
                                        </p:tgtEl>
                                        <p:attrNameLst>
                                          <p:attrName>style.visibility</p:attrName>
                                        </p:attrNameLst>
                                      </p:cBhvr>
                                      <p:to>
                                        <p:strVal val="visible"/>
                                      </p:to>
                                    </p:set>
                                    <p:anim calcmode="lin" valueType="num">
                                      <p:cBhvr>
                                        <p:cTn id="14" dur="500" fill="hold"/>
                                        <p:tgtEl>
                                          <p:spTgt spid="21"/>
                                        </p:tgtEl>
                                        <p:attrNameLst>
                                          <p:attrName>ppt_w</p:attrName>
                                        </p:attrNameLst>
                                      </p:cBhvr>
                                      <p:tavLst>
                                        <p:tav tm="0">
                                          <p:val>
                                            <p:fltVal val="0"/>
                                          </p:val>
                                        </p:tav>
                                        <p:tav tm="100000">
                                          <p:val>
                                            <p:strVal val="#ppt_w"/>
                                          </p:val>
                                        </p:tav>
                                      </p:tavLst>
                                    </p:anim>
                                    <p:anim calcmode="lin" valueType="num">
                                      <p:cBhvr>
                                        <p:cTn id="15" dur="500" fill="hold"/>
                                        <p:tgtEl>
                                          <p:spTgt spid="21"/>
                                        </p:tgtEl>
                                        <p:attrNameLst>
                                          <p:attrName>ppt_h</p:attrName>
                                        </p:attrNameLst>
                                      </p:cBhvr>
                                      <p:tavLst>
                                        <p:tav tm="0">
                                          <p:val>
                                            <p:strVal val="#ppt_h"/>
                                          </p:val>
                                        </p:tav>
                                        <p:tav tm="100000">
                                          <p:val>
                                            <p:strVal val="#ppt_h"/>
                                          </p:val>
                                        </p:tav>
                                      </p:tavLst>
                                    </p:anim>
                                  </p:childTnLst>
                                </p:cTn>
                              </p:par>
                            </p:childTnLst>
                          </p:cTn>
                        </p:par>
                        <p:par>
                          <p:cTn id="16" fill="hold">
                            <p:stCondLst>
                              <p:cond delay="1000"/>
                            </p:stCondLst>
                            <p:childTnLst>
                              <p:par>
                                <p:cTn id="17" presetID="1" presetClass="entr" presetSubtype="0" fill="hold" grpId="0" nodeType="afterEffect">
                                  <p:stCondLst>
                                    <p:cond delay="0"/>
                                  </p:stCondLst>
                                  <p:childTnLst>
                                    <p:set>
                                      <p:cBhvr>
                                        <p:cTn id="18" dur="1" fill="hold">
                                          <p:stCondLst>
                                            <p:cond delay="0"/>
                                          </p:stCondLst>
                                        </p:cTn>
                                        <p:tgtEl>
                                          <p:spTgt spid="19"/>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9"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9"/>
          <p:cNvGrpSpPr/>
          <p:nvPr/>
        </p:nvGrpSpPr>
        <p:grpSpPr>
          <a:xfrm>
            <a:off x="171453" y="0"/>
            <a:ext cx="2216148" cy="818555"/>
            <a:chOff x="444500" y="496094"/>
            <a:chExt cx="2362200" cy="1091406"/>
          </a:xfrm>
          <a:solidFill>
            <a:schemeClr val="accent4">
              <a:lumMod val="20000"/>
              <a:lumOff val="80000"/>
            </a:schemeClr>
          </a:solidFill>
        </p:grpSpPr>
        <p:sp>
          <p:nvSpPr>
            <p:cNvPr id="15" name="圆角矩形 14"/>
            <p:cNvSpPr/>
            <p:nvPr/>
          </p:nvSpPr>
          <p:spPr>
            <a:xfrm>
              <a:off x="444500" y="901700"/>
              <a:ext cx="2362200" cy="685800"/>
            </a:xfrm>
            <a:prstGeom prst="roundRect">
              <a:avLst/>
            </a:prstGeom>
            <a:grpFill/>
            <a:ln w="1905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6" name="直接连接符 15"/>
            <p:cNvCxnSpPr/>
            <p:nvPr/>
          </p:nvCxnSpPr>
          <p:spPr>
            <a:xfrm rot="5400000">
              <a:off x="7810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cxnSp>
          <p:nvCxnSpPr>
            <p:cNvPr id="17" name="直接连接符 16"/>
            <p:cNvCxnSpPr/>
            <p:nvPr/>
          </p:nvCxnSpPr>
          <p:spPr>
            <a:xfrm rot="5400000">
              <a:off x="18859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grpSp>
      <p:pic>
        <p:nvPicPr>
          <p:cNvPr id="21" name="图片 20" descr="book3.png"/>
          <p:cNvPicPr>
            <a:picLocks noChangeAspect="1"/>
          </p:cNvPicPr>
          <p:nvPr/>
        </p:nvPicPr>
        <p:blipFill>
          <a:blip r:embed="rId1" cstate="print"/>
          <a:srcRect l="10980" t="7891" r="17050" b="13779"/>
          <a:stretch>
            <a:fillRect/>
          </a:stretch>
        </p:blipFill>
        <p:spPr>
          <a:xfrm>
            <a:off x="7968343" y="3947300"/>
            <a:ext cx="971550" cy="1057407"/>
          </a:xfrm>
          <a:prstGeom prst="rect">
            <a:avLst/>
          </a:prstGeom>
        </p:spPr>
      </p:pic>
      <p:sp>
        <p:nvSpPr>
          <p:cNvPr id="9" name="矩形 8"/>
          <p:cNvSpPr/>
          <p:nvPr/>
        </p:nvSpPr>
        <p:spPr>
          <a:xfrm>
            <a:off x="275120" y="348923"/>
            <a:ext cx="1972335" cy="484748"/>
          </a:xfrm>
          <a:prstGeom prst="rect">
            <a:avLst/>
          </a:prstGeom>
        </p:spPr>
        <p:txBody>
          <a:bodyPr wrap="none" lIns="68580" tIns="34290" rIns="68580" bIns="34290">
            <a:spAutoFit/>
          </a:bodyPr>
          <a:lstStyle/>
          <a:p>
            <a:r>
              <a:rPr lang="zh-CN" altLang="en-US" sz="2700" dirty="0" smtClean="0">
                <a:latin typeface="微软雅黑" panose="020B0503020204020204" pitchFamily="34" charset="-122"/>
                <a:ea typeface="微软雅黑" panose="020B0503020204020204" pitchFamily="34" charset="-122"/>
              </a:rPr>
              <a:t>知识点 沸腾</a:t>
            </a:r>
            <a:endParaRPr lang="en-US" altLang="zh-CN" sz="2700" dirty="0" smtClean="0">
              <a:latin typeface="微软雅黑" panose="020B0503020204020204" pitchFamily="34" charset="-122"/>
              <a:ea typeface="微软雅黑" panose="020B0503020204020204" pitchFamily="34" charset="-122"/>
            </a:endParaRPr>
          </a:p>
        </p:txBody>
      </p:sp>
      <p:sp>
        <p:nvSpPr>
          <p:cNvPr id="19" name="矩形 18"/>
          <p:cNvSpPr/>
          <p:nvPr/>
        </p:nvSpPr>
        <p:spPr>
          <a:xfrm>
            <a:off x="927829" y="1749856"/>
            <a:ext cx="6544587" cy="961289"/>
          </a:xfrm>
          <a:prstGeom prst="rect">
            <a:avLst/>
          </a:prstGeom>
        </p:spPr>
        <p:txBody>
          <a:bodyPr wrap="square">
            <a:spAutoFit/>
          </a:bodyPr>
          <a:lstStyle/>
          <a:p>
            <a:pPr>
              <a:lnSpc>
                <a:spcPct val="150000"/>
              </a:lnSpc>
            </a:pPr>
            <a:r>
              <a:rPr lang="zh-CN" altLang="en-US" sz="2000" dirty="0" smtClean="0">
                <a:latin typeface="微软雅黑" panose="020B0503020204020204" pitchFamily="34" charset="-122"/>
                <a:ea typeface="微软雅黑" panose="020B0503020204020204" pitchFamily="34" charset="-122"/>
              </a:rPr>
              <a:t>液体蒸发吸热</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吸收的是外界和自身的热量</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与之接触的物体放出热量</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温度降低</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达到制冷的效果</a:t>
            </a:r>
            <a:r>
              <a:rPr lang="en-US" altLang="zh-CN" sz="2000" dirty="0" smtClean="0">
                <a:latin typeface="微软雅黑" panose="020B0503020204020204" pitchFamily="34" charset="-122"/>
                <a:ea typeface="微软雅黑" panose="020B0503020204020204" pitchFamily="34" charset="-122"/>
              </a:rPr>
              <a:t>.</a:t>
            </a:r>
            <a:endParaRPr lang="en-US" altLang="zh-CN" sz="2000" dirty="0" smtClean="0">
              <a:latin typeface="微软雅黑" panose="020B0503020204020204" pitchFamily="34" charset="-122"/>
              <a:ea typeface="微软雅黑" panose="020B0503020204020204" pitchFamily="34" charset="-122"/>
            </a:endParaRPr>
          </a:p>
        </p:txBody>
      </p:sp>
      <p:pic>
        <p:nvPicPr>
          <p:cNvPr id="10" name="图片 9" descr="图片7.png"/>
          <p:cNvPicPr>
            <a:picLocks noChangeAspect="1"/>
          </p:cNvPicPr>
          <p:nvPr/>
        </p:nvPicPr>
        <p:blipFill>
          <a:blip r:embed="rId2" cstate="print"/>
          <a:stretch>
            <a:fillRect/>
          </a:stretch>
        </p:blipFill>
        <p:spPr>
          <a:xfrm>
            <a:off x="215704" y="883890"/>
            <a:ext cx="1597020" cy="670505"/>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1" fill="hold"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slide(fromTop)">
                                      <p:cBhvr>
                                        <p:cTn id="7" dur="500"/>
                                        <p:tgtEl>
                                          <p:spTgt spid="2"/>
                                        </p:tgtEl>
                                      </p:cBhvr>
                                    </p:animEffect>
                                  </p:childTnLst>
                                </p:cTn>
                              </p:par>
                            </p:childTnLst>
                          </p:cTn>
                        </p:par>
                        <p:par>
                          <p:cTn id="8" fill="hold">
                            <p:stCondLst>
                              <p:cond delay="500"/>
                            </p:stCondLst>
                            <p:childTnLst>
                              <p:par>
                                <p:cTn id="9" presetID="12" presetClass="entr" presetSubtype="8" fill="hold" grpId="0" nodeType="afterEffect">
                                  <p:stCondLst>
                                    <p:cond delay="0"/>
                                  </p:stCondLst>
                                  <p:childTnLst>
                                    <p:set>
                                      <p:cBhvr>
                                        <p:cTn id="10" dur="1" fill="hold">
                                          <p:stCondLst>
                                            <p:cond delay="0"/>
                                          </p:stCondLst>
                                        </p:cTn>
                                        <p:tgtEl>
                                          <p:spTgt spid="9"/>
                                        </p:tgtEl>
                                        <p:attrNameLst>
                                          <p:attrName>style.visibility</p:attrName>
                                        </p:attrNameLst>
                                      </p:cBhvr>
                                      <p:to>
                                        <p:strVal val="visible"/>
                                      </p:to>
                                    </p:set>
                                    <p:animEffect transition="in" filter="slide(fromLeft)">
                                      <p:cBhvr>
                                        <p:cTn id="11" dur="500"/>
                                        <p:tgtEl>
                                          <p:spTgt spid="9"/>
                                        </p:tgtEl>
                                      </p:cBhvr>
                                    </p:animEffect>
                                  </p:childTnLst>
                                </p:cTn>
                              </p:par>
                              <p:par>
                                <p:cTn id="12" presetID="17" presetClass="entr" presetSubtype="10" fill="hold" nodeType="withEffect">
                                  <p:stCondLst>
                                    <p:cond delay="0"/>
                                  </p:stCondLst>
                                  <p:childTnLst>
                                    <p:set>
                                      <p:cBhvr>
                                        <p:cTn id="13" dur="1" fill="hold">
                                          <p:stCondLst>
                                            <p:cond delay="0"/>
                                          </p:stCondLst>
                                        </p:cTn>
                                        <p:tgtEl>
                                          <p:spTgt spid="21"/>
                                        </p:tgtEl>
                                        <p:attrNameLst>
                                          <p:attrName>style.visibility</p:attrName>
                                        </p:attrNameLst>
                                      </p:cBhvr>
                                      <p:to>
                                        <p:strVal val="visible"/>
                                      </p:to>
                                    </p:set>
                                    <p:anim calcmode="lin" valueType="num">
                                      <p:cBhvr>
                                        <p:cTn id="14" dur="500" fill="hold"/>
                                        <p:tgtEl>
                                          <p:spTgt spid="21"/>
                                        </p:tgtEl>
                                        <p:attrNameLst>
                                          <p:attrName>ppt_w</p:attrName>
                                        </p:attrNameLst>
                                      </p:cBhvr>
                                      <p:tavLst>
                                        <p:tav tm="0">
                                          <p:val>
                                            <p:fltVal val="0"/>
                                          </p:val>
                                        </p:tav>
                                        <p:tav tm="100000">
                                          <p:val>
                                            <p:strVal val="#ppt_w"/>
                                          </p:val>
                                        </p:tav>
                                      </p:tavLst>
                                    </p:anim>
                                    <p:anim calcmode="lin" valueType="num">
                                      <p:cBhvr>
                                        <p:cTn id="15" dur="500" fill="hold"/>
                                        <p:tgtEl>
                                          <p:spTgt spid="21"/>
                                        </p:tgtEl>
                                        <p:attrNameLst>
                                          <p:attrName>ppt_h</p:attrName>
                                        </p:attrNameLst>
                                      </p:cBhvr>
                                      <p:tavLst>
                                        <p:tav tm="0">
                                          <p:val>
                                            <p:strVal val="#ppt_h"/>
                                          </p:val>
                                        </p:tav>
                                        <p:tav tm="100000">
                                          <p:val>
                                            <p:strVal val="#ppt_h"/>
                                          </p:val>
                                        </p:tav>
                                      </p:tavLst>
                                    </p:anim>
                                  </p:childTnLst>
                                </p:cTn>
                              </p:par>
                            </p:childTnLst>
                          </p:cTn>
                        </p:par>
                        <p:par>
                          <p:cTn id="16" fill="hold">
                            <p:stCondLst>
                              <p:cond delay="1000"/>
                            </p:stCondLst>
                            <p:childTnLst>
                              <p:par>
                                <p:cTn id="17" presetID="1" presetClass="entr" presetSubtype="0" fill="hold" grpId="0" nodeType="afterEffect">
                                  <p:stCondLst>
                                    <p:cond delay="0"/>
                                  </p:stCondLst>
                                  <p:childTnLst>
                                    <p:set>
                                      <p:cBhvr>
                                        <p:cTn id="18" dur="1" fill="hold">
                                          <p:stCondLst>
                                            <p:cond delay="0"/>
                                          </p:stCondLst>
                                        </p:cTn>
                                        <p:tgtEl>
                                          <p:spTgt spid="19"/>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9"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9"/>
          <p:cNvGrpSpPr/>
          <p:nvPr/>
        </p:nvGrpSpPr>
        <p:grpSpPr>
          <a:xfrm>
            <a:off x="171453" y="0"/>
            <a:ext cx="2216148" cy="818555"/>
            <a:chOff x="444500" y="496094"/>
            <a:chExt cx="2362200" cy="1091406"/>
          </a:xfrm>
          <a:solidFill>
            <a:schemeClr val="accent4">
              <a:lumMod val="20000"/>
              <a:lumOff val="80000"/>
            </a:schemeClr>
          </a:solidFill>
        </p:grpSpPr>
        <p:sp>
          <p:nvSpPr>
            <p:cNvPr id="15" name="圆角矩形 14"/>
            <p:cNvSpPr/>
            <p:nvPr/>
          </p:nvSpPr>
          <p:spPr>
            <a:xfrm>
              <a:off x="444500" y="901700"/>
              <a:ext cx="2362200" cy="685800"/>
            </a:xfrm>
            <a:prstGeom prst="roundRect">
              <a:avLst/>
            </a:prstGeom>
            <a:grpFill/>
            <a:ln w="1905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6" name="直接连接符 15"/>
            <p:cNvCxnSpPr/>
            <p:nvPr/>
          </p:nvCxnSpPr>
          <p:spPr>
            <a:xfrm rot="5400000">
              <a:off x="7810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cxnSp>
          <p:nvCxnSpPr>
            <p:cNvPr id="17" name="直接连接符 16"/>
            <p:cNvCxnSpPr/>
            <p:nvPr/>
          </p:nvCxnSpPr>
          <p:spPr>
            <a:xfrm rot="5400000">
              <a:off x="18859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grpSp>
      <p:pic>
        <p:nvPicPr>
          <p:cNvPr id="21" name="图片 20" descr="book3.png"/>
          <p:cNvPicPr>
            <a:picLocks noChangeAspect="1"/>
          </p:cNvPicPr>
          <p:nvPr/>
        </p:nvPicPr>
        <p:blipFill>
          <a:blip r:embed="rId1" cstate="print"/>
          <a:srcRect l="10980" t="7891" r="17050" b="13779"/>
          <a:stretch>
            <a:fillRect/>
          </a:stretch>
        </p:blipFill>
        <p:spPr>
          <a:xfrm>
            <a:off x="7968343" y="3947300"/>
            <a:ext cx="971550" cy="1057407"/>
          </a:xfrm>
          <a:prstGeom prst="rect">
            <a:avLst/>
          </a:prstGeom>
        </p:spPr>
      </p:pic>
      <p:sp>
        <p:nvSpPr>
          <p:cNvPr id="9" name="矩形 8"/>
          <p:cNvSpPr/>
          <p:nvPr/>
        </p:nvSpPr>
        <p:spPr>
          <a:xfrm>
            <a:off x="275120" y="348923"/>
            <a:ext cx="1972335" cy="484748"/>
          </a:xfrm>
          <a:prstGeom prst="rect">
            <a:avLst/>
          </a:prstGeom>
        </p:spPr>
        <p:txBody>
          <a:bodyPr wrap="none" lIns="68580" tIns="34290" rIns="68580" bIns="34290">
            <a:spAutoFit/>
          </a:bodyPr>
          <a:lstStyle/>
          <a:p>
            <a:r>
              <a:rPr lang="zh-CN" altLang="en-US" sz="2700" dirty="0" smtClean="0">
                <a:latin typeface="微软雅黑" panose="020B0503020204020204" pitchFamily="34" charset="-122"/>
                <a:ea typeface="微软雅黑" panose="020B0503020204020204" pitchFamily="34" charset="-122"/>
              </a:rPr>
              <a:t>知识点 沸腾</a:t>
            </a:r>
            <a:endParaRPr lang="en-US" altLang="zh-CN" sz="2700" dirty="0" smtClean="0">
              <a:latin typeface="微软雅黑" panose="020B0503020204020204" pitchFamily="34" charset="-122"/>
              <a:ea typeface="微软雅黑" panose="020B0503020204020204" pitchFamily="34" charset="-122"/>
            </a:endParaRPr>
          </a:p>
        </p:txBody>
      </p:sp>
      <p:pic>
        <p:nvPicPr>
          <p:cNvPr id="14" name="图片 13" descr="图片6.png"/>
          <p:cNvPicPr>
            <a:picLocks noChangeAspect="1"/>
          </p:cNvPicPr>
          <p:nvPr/>
        </p:nvPicPr>
        <p:blipFill>
          <a:blip r:embed="rId2" cstate="print"/>
          <a:stretch>
            <a:fillRect/>
          </a:stretch>
        </p:blipFill>
        <p:spPr>
          <a:xfrm>
            <a:off x="0" y="1069447"/>
            <a:ext cx="1597020" cy="580934"/>
          </a:xfrm>
          <a:prstGeom prst="rect">
            <a:avLst/>
          </a:prstGeom>
        </p:spPr>
      </p:pic>
      <p:sp>
        <p:nvSpPr>
          <p:cNvPr id="19" name="矩形 18"/>
          <p:cNvSpPr/>
          <p:nvPr/>
        </p:nvSpPr>
        <p:spPr>
          <a:xfrm>
            <a:off x="2599413" y="4126946"/>
            <a:ext cx="6544587" cy="499624"/>
          </a:xfrm>
          <a:prstGeom prst="rect">
            <a:avLst/>
          </a:prstGeom>
        </p:spPr>
        <p:txBody>
          <a:bodyPr wrap="square">
            <a:spAutoFit/>
          </a:bodyPr>
          <a:lstStyle/>
          <a:p>
            <a:pPr>
              <a:lnSpc>
                <a:spcPct val="150000"/>
              </a:lnSpc>
            </a:pPr>
            <a:r>
              <a:rPr lang="zh-CN" altLang="en-US" sz="2000" dirty="0" smtClean="0">
                <a:latin typeface="微软雅黑" panose="020B0503020204020204" pitchFamily="34" charset="-122"/>
                <a:ea typeface="微软雅黑" panose="020B0503020204020204" pitchFamily="34" charset="-122"/>
              </a:rPr>
              <a:t>平时我们所说的“水开了”就是沸腾</a:t>
            </a:r>
            <a:r>
              <a:rPr lang="en-US" altLang="zh-CN" sz="2000" dirty="0" smtClean="0">
                <a:latin typeface="微软雅黑" panose="020B0503020204020204" pitchFamily="34" charset="-122"/>
                <a:ea typeface="微软雅黑" panose="020B0503020204020204" pitchFamily="34" charset="-122"/>
              </a:rPr>
              <a:t>.</a:t>
            </a:r>
            <a:endParaRPr lang="en-US" altLang="zh-CN" sz="2000" dirty="0" smtClean="0">
              <a:latin typeface="微软雅黑" panose="020B0503020204020204" pitchFamily="34" charset="-122"/>
              <a:ea typeface="微软雅黑" panose="020B0503020204020204" pitchFamily="34" charset="-122"/>
            </a:endParaRPr>
          </a:p>
        </p:txBody>
      </p:sp>
      <p:pic>
        <p:nvPicPr>
          <p:cNvPr id="11" name="yb534a.jpg" descr="id:2147513402;FounderCES"/>
          <p:cNvPicPr/>
          <p:nvPr/>
        </p:nvPicPr>
        <p:blipFill>
          <a:blip r:embed="rId3" cstate="print"/>
          <a:stretch>
            <a:fillRect/>
          </a:stretch>
        </p:blipFill>
        <p:spPr>
          <a:xfrm>
            <a:off x="3281026" y="1043709"/>
            <a:ext cx="2730307" cy="2730307"/>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1" fill="hold"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slide(fromTop)">
                                      <p:cBhvr>
                                        <p:cTn id="7" dur="500"/>
                                        <p:tgtEl>
                                          <p:spTgt spid="2"/>
                                        </p:tgtEl>
                                      </p:cBhvr>
                                    </p:animEffect>
                                  </p:childTnLst>
                                </p:cTn>
                              </p:par>
                            </p:childTnLst>
                          </p:cTn>
                        </p:par>
                        <p:par>
                          <p:cTn id="8" fill="hold">
                            <p:stCondLst>
                              <p:cond delay="500"/>
                            </p:stCondLst>
                            <p:childTnLst>
                              <p:par>
                                <p:cTn id="9" presetID="1" presetClass="entr" presetSubtype="0" fill="hold" nodeType="afterEffect">
                                  <p:stCondLst>
                                    <p:cond delay="0"/>
                                  </p:stCondLst>
                                  <p:childTnLst>
                                    <p:set>
                                      <p:cBhvr>
                                        <p:cTn id="10" dur="1" fill="hold">
                                          <p:stCondLst>
                                            <p:cond delay="0"/>
                                          </p:stCondLst>
                                        </p:cTn>
                                        <p:tgtEl>
                                          <p:spTgt spid="14"/>
                                        </p:tgtEl>
                                        <p:attrNameLst>
                                          <p:attrName>style.visibility</p:attrName>
                                        </p:attrNameLst>
                                      </p:cBhvr>
                                      <p:to>
                                        <p:strVal val="visible"/>
                                      </p:to>
                                    </p:set>
                                  </p:childTnLst>
                                </p:cTn>
                              </p:par>
                            </p:childTnLst>
                          </p:cTn>
                        </p:par>
                        <p:par>
                          <p:cTn id="11" fill="hold">
                            <p:stCondLst>
                              <p:cond delay="500"/>
                            </p:stCondLst>
                            <p:childTnLst>
                              <p:par>
                                <p:cTn id="12" presetID="12" presetClass="entr" presetSubtype="8" fill="hold" grpId="0" nodeType="afterEffect">
                                  <p:stCondLst>
                                    <p:cond delay="0"/>
                                  </p:stCondLst>
                                  <p:childTnLst>
                                    <p:set>
                                      <p:cBhvr>
                                        <p:cTn id="13" dur="1" fill="hold">
                                          <p:stCondLst>
                                            <p:cond delay="0"/>
                                          </p:stCondLst>
                                        </p:cTn>
                                        <p:tgtEl>
                                          <p:spTgt spid="9"/>
                                        </p:tgtEl>
                                        <p:attrNameLst>
                                          <p:attrName>style.visibility</p:attrName>
                                        </p:attrNameLst>
                                      </p:cBhvr>
                                      <p:to>
                                        <p:strVal val="visible"/>
                                      </p:to>
                                    </p:set>
                                    <p:animEffect transition="in" filter="slide(fromLeft)">
                                      <p:cBhvr>
                                        <p:cTn id="14" dur="500"/>
                                        <p:tgtEl>
                                          <p:spTgt spid="9"/>
                                        </p:tgtEl>
                                      </p:cBhvr>
                                    </p:animEffect>
                                  </p:childTnLst>
                                </p:cTn>
                              </p:par>
                              <p:par>
                                <p:cTn id="15" presetID="17" presetClass="entr" presetSubtype="10" fill="hold" nodeType="withEffect">
                                  <p:stCondLst>
                                    <p:cond delay="0"/>
                                  </p:stCondLst>
                                  <p:childTnLst>
                                    <p:set>
                                      <p:cBhvr>
                                        <p:cTn id="16" dur="1" fill="hold">
                                          <p:stCondLst>
                                            <p:cond delay="0"/>
                                          </p:stCondLst>
                                        </p:cTn>
                                        <p:tgtEl>
                                          <p:spTgt spid="21"/>
                                        </p:tgtEl>
                                        <p:attrNameLst>
                                          <p:attrName>style.visibility</p:attrName>
                                        </p:attrNameLst>
                                      </p:cBhvr>
                                      <p:to>
                                        <p:strVal val="visible"/>
                                      </p:to>
                                    </p:set>
                                    <p:anim calcmode="lin" valueType="num">
                                      <p:cBhvr>
                                        <p:cTn id="17" dur="500" fill="hold"/>
                                        <p:tgtEl>
                                          <p:spTgt spid="21"/>
                                        </p:tgtEl>
                                        <p:attrNameLst>
                                          <p:attrName>ppt_w</p:attrName>
                                        </p:attrNameLst>
                                      </p:cBhvr>
                                      <p:tavLst>
                                        <p:tav tm="0">
                                          <p:val>
                                            <p:fltVal val="0"/>
                                          </p:val>
                                        </p:tav>
                                        <p:tav tm="100000">
                                          <p:val>
                                            <p:strVal val="#ppt_w"/>
                                          </p:val>
                                        </p:tav>
                                      </p:tavLst>
                                    </p:anim>
                                    <p:anim calcmode="lin" valueType="num">
                                      <p:cBhvr>
                                        <p:cTn id="18" dur="500" fill="hold"/>
                                        <p:tgtEl>
                                          <p:spTgt spid="21"/>
                                        </p:tgtEl>
                                        <p:attrNameLst>
                                          <p:attrName>ppt_h</p:attrName>
                                        </p:attrNameLst>
                                      </p:cBhvr>
                                      <p:tavLst>
                                        <p:tav tm="0">
                                          <p:val>
                                            <p:strVal val="#ppt_h"/>
                                          </p:val>
                                        </p:tav>
                                        <p:tav tm="100000">
                                          <p:val>
                                            <p:strVal val="#ppt_h"/>
                                          </p:val>
                                        </p:tav>
                                      </p:tavLst>
                                    </p:anim>
                                  </p:childTnLst>
                                </p:cTn>
                              </p:par>
                            </p:childTnLst>
                          </p:cTn>
                        </p:par>
                        <p:par>
                          <p:cTn id="19" fill="hold">
                            <p:stCondLst>
                              <p:cond delay="1000"/>
                            </p:stCondLst>
                            <p:childTnLst>
                              <p:par>
                                <p:cTn id="20" presetID="1" presetClass="entr" presetSubtype="0" fill="hold" grpId="0" nodeType="afterEffect">
                                  <p:stCondLst>
                                    <p:cond delay="0"/>
                                  </p:stCondLst>
                                  <p:childTnLst>
                                    <p:set>
                                      <p:cBhvr>
                                        <p:cTn id="21" dur="1" fill="hold">
                                          <p:stCondLst>
                                            <p:cond delay="0"/>
                                          </p:stCondLst>
                                        </p:cTn>
                                        <p:tgtEl>
                                          <p:spTgt spid="19"/>
                                        </p:tgtEl>
                                        <p:attrNameLst>
                                          <p:attrName>style.visibility</p:attrName>
                                        </p:attrNameLst>
                                      </p:cBhvr>
                                      <p:to>
                                        <p:strVal val="visible"/>
                                      </p:to>
                                    </p:set>
                                  </p:childTnLst>
                                </p:cTn>
                              </p:par>
                              <p:par>
                                <p:cTn id="22" presetID="4" presetClass="entr" presetSubtype="16" fill="hold" nodeType="withEffect">
                                  <p:stCondLst>
                                    <p:cond delay="0"/>
                                  </p:stCondLst>
                                  <p:childTnLst>
                                    <p:set>
                                      <p:cBhvr>
                                        <p:cTn id="23" dur="1" fill="hold">
                                          <p:stCondLst>
                                            <p:cond delay="0"/>
                                          </p:stCondLst>
                                        </p:cTn>
                                        <p:tgtEl>
                                          <p:spTgt spid="11"/>
                                        </p:tgtEl>
                                        <p:attrNameLst>
                                          <p:attrName>style.visibility</p:attrName>
                                        </p:attrNameLst>
                                      </p:cBhvr>
                                      <p:to>
                                        <p:strVal val="visible"/>
                                      </p:to>
                                    </p:set>
                                    <p:animEffect transition="in" filter="box(in)">
                                      <p:cBhvr>
                                        <p:cTn id="24"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9"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9"/>
          <p:cNvGrpSpPr/>
          <p:nvPr/>
        </p:nvGrpSpPr>
        <p:grpSpPr>
          <a:xfrm>
            <a:off x="171453" y="0"/>
            <a:ext cx="2216148" cy="818555"/>
            <a:chOff x="444500" y="496094"/>
            <a:chExt cx="2362200" cy="1091406"/>
          </a:xfrm>
          <a:solidFill>
            <a:schemeClr val="accent4">
              <a:lumMod val="20000"/>
              <a:lumOff val="80000"/>
            </a:schemeClr>
          </a:solidFill>
        </p:grpSpPr>
        <p:sp>
          <p:nvSpPr>
            <p:cNvPr id="15" name="圆角矩形 14"/>
            <p:cNvSpPr/>
            <p:nvPr/>
          </p:nvSpPr>
          <p:spPr>
            <a:xfrm>
              <a:off x="444500" y="901700"/>
              <a:ext cx="2362200" cy="685800"/>
            </a:xfrm>
            <a:prstGeom prst="roundRect">
              <a:avLst/>
            </a:prstGeom>
            <a:grpFill/>
            <a:ln w="1905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6" name="直接连接符 15"/>
            <p:cNvCxnSpPr/>
            <p:nvPr/>
          </p:nvCxnSpPr>
          <p:spPr>
            <a:xfrm rot="5400000">
              <a:off x="7810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cxnSp>
          <p:nvCxnSpPr>
            <p:cNvPr id="17" name="直接连接符 16"/>
            <p:cNvCxnSpPr/>
            <p:nvPr/>
          </p:nvCxnSpPr>
          <p:spPr>
            <a:xfrm rot="5400000">
              <a:off x="18859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grpSp>
      <p:pic>
        <p:nvPicPr>
          <p:cNvPr id="21" name="图片 20" descr="book3.png"/>
          <p:cNvPicPr>
            <a:picLocks noChangeAspect="1"/>
          </p:cNvPicPr>
          <p:nvPr/>
        </p:nvPicPr>
        <p:blipFill>
          <a:blip r:embed="rId1" cstate="print"/>
          <a:srcRect l="10980" t="7891" r="17050" b="13779"/>
          <a:stretch>
            <a:fillRect/>
          </a:stretch>
        </p:blipFill>
        <p:spPr>
          <a:xfrm>
            <a:off x="7968343" y="3947300"/>
            <a:ext cx="971550" cy="1057407"/>
          </a:xfrm>
          <a:prstGeom prst="rect">
            <a:avLst/>
          </a:prstGeom>
        </p:spPr>
      </p:pic>
      <p:sp>
        <p:nvSpPr>
          <p:cNvPr id="9" name="矩形 8"/>
          <p:cNvSpPr/>
          <p:nvPr/>
        </p:nvSpPr>
        <p:spPr>
          <a:xfrm>
            <a:off x="275120" y="348923"/>
            <a:ext cx="1972335" cy="484748"/>
          </a:xfrm>
          <a:prstGeom prst="rect">
            <a:avLst/>
          </a:prstGeom>
        </p:spPr>
        <p:txBody>
          <a:bodyPr wrap="none" lIns="68580" tIns="34290" rIns="68580" bIns="34290">
            <a:spAutoFit/>
          </a:bodyPr>
          <a:lstStyle/>
          <a:p>
            <a:r>
              <a:rPr lang="zh-CN" altLang="en-US" sz="2700" dirty="0" smtClean="0">
                <a:latin typeface="微软雅黑" panose="020B0503020204020204" pitchFamily="34" charset="-122"/>
                <a:ea typeface="微软雅黑" panose="020B0503020204020204" pitchFamily="34" charset="-122"/>
              </a:rPr>
              <a:t>知识点 沸腾</a:t>
            </a:r>
            <a:endParaRPr lang="en-US" altLang="zh-CN" sz="2700" dirty="0" smtClean="0">
              <a:latin typeface="微软雅黑" panose="020B0503020204020204" pitchFamily="34" charset="-122"/>
              <a:ea typeface="微软雅黑" panose="020B0503020204020204" pitchFamily="34" charset="-122"/>
            </a:endParaRPr>
          </a:p>
        </p:txBody>
      </p:sp>
      <p:sp>
        <p:nvSpPr>
          <p:cNvPr id="19" name="矩形 18"/>
          <p:cNvSpPr/>
          <p:nvPr/>
        </p:nvSpPr>
        <p:spPr>
          <a:xfrm>
            <a:off x="1480061" y="1604464"/>
            <a:ext cx="6544587" cy="961289"/>
          </a:xfrm>
          <a:prstGeom prst="rect">
            <a:avLst/>
          </a:prstGeom>
        </p:spPr>
        <p:txBody>
          <a:bodyPr wrap="square">
            <a:spAutoFit/>
          </a:bodyPr>
          <a:lstStyle/>
          <a:p>
            <a:pPr>
              <a:lnSpc>
                <a:spcPct val="150000"/>
              </a:lnSpc>
            </a:pPr>
            <a:r>
              <a:rPr lang="zh-CN" altLang="en-US" sz="2000" dirty="0" smtClean="0">
                <a:latin typeface="微软雅黑" panose="020B0503020204020204" pitchFamily="34" charset="-122"/>
                <a:ea typeface="微软雅黑" panose="020B0503020204020204" pitchFamily="34" charset="-122"/>
              </a:rPr>
              <a:t>减少水量和提高水的初温及盖上硬纸板都可以缩短给水加热的时间</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所以加入“适量温水”并“盖上硬纸板”</a:t>
            </a:r>
            <a:r>
              <a:rPr lang="en-US" altLang="zh-CN" sz="2000" dirty="0" smtClean="0">
                <a:latin typeface="微软雅黑" panose="020B0503020204020204" pitchFamily="34" charset="-122"/>
                <a:ea typeface="微软雅黑" panose="020B0503020204020204" pitchFamily="34" charset="-122"/>
              </a:rPr>
              <a:t>.</a:t>
            </a:r>
            <a:endParaRPr lang="en-US" altLang="zh-CN" sz="2000" dirty="0" smtClean="0">
              <a:latin typeface="微软雅黑" panose="020B0503020204020204" pitchFamily="34" charset="-122"/>
              <a:ea typeface="微软雅黑" panose="020B0503020204020204" pitchFamily="34" charset="-122"/>
            </a:endParaRPr>
          </a:p>
        </p:txBody>
      </p:sp>
      <p:pic>
        <p:nvPicPr>
          <p:cNvPr id="12" name="图片 11" descr="图片7.png"/>
          <p:cNvPicPr>
            <a:picLocks noChangeAspect="1"/>
          </p:cNvPicPr>
          <p:nvPr/>
        </p:nvPicPr>
        <p:blipFill>
          <a:blip r:embed="rId2" cstate="print"/>
          <a:stretch>
            <a:fillRect/>
          </a:stretch>
        </p:blipFill>
        <p:spPr>
          <a:xfrm>
            <a:off x="373360" y="962718"/>
            <a:ext cx="1597020" cy="670505"/>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1" fill="hold"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slide(fromTop)">
                                      <p:cBhvr>
                                        <p:cTn id="7" dur="500"/>
                                        <p:tgtEl>
                                          <p:spTgt spid="2"/>
                                        </p:tgtEl>
                                      </p:cBhvr>
                                    </p:animEffect>
                                  </p:childTnLst>
                                </p:cTn>
                              </p:par>
                            </p:childTnLst>
                          </p:cTn>
                        </p:par>
                        <p:par>
                          <p:cTn id="8" fill="hold">
                            <p:stCondLst>
                              <p:cond delay="500"/>
                            </p:stCondLst>
                            <p:childTnLst>
                              <p:par>
                                <p:cTn id="9" presetID="12" presetClass="entr" presetSubtype="8" fill="hold" grpId="0" nodeType="afterEffect">
                                  <p:stCondLst>
                                    <p:cond delay="0"/>
                                  </p:stCondLst>
                                  <p:childTnLst>
                                    <p:set>
                                      <p:cBhvr>
                                        <p:cTn id="10" dur="1" fill="hold">
                                          <p:stCondLst>
                                            <p:cond delay="0"/>
                                          </p:stCondLst>
                                        </p:cTn>
                                        <p:tgtEl>
                                          <p:spTgt spid="9"/>
                                        </p:tgtEl>
                                        <p:attrNameLst>
                                          <p:attrName>style.visibility</p:attrName>
                                        </p:attrNameLst>
                                      </p:cBhvr>
                                      <p:to>
                                        <p:strVal val="visible"/>
                                      </p:to>
                                    </p:set>
                                    <p:animEffect transition="in" filter="slide(fromLeft)">
                                      <p:cBhvr>
                                        <p:cTn id="11" dur="500"/>
                                        <p:tgtEl>
                                          <p:spTgt spid="9"/>
                                        </p:tgtEl>
                                      </p:cBhvr>
                                    </p:animEffect>
                                  </p:childTnLst>
                                </p:cTn>
                              </p:par>
                              <p:par>
                                <p:cTn id="12" presetID="17" presetClass="entr" presetSubtype="10" fill="hold" nodeType="withEffect">
                                  <p:stCondLst>
                                    <p:cond delay="0"/>
                                  </p:stCondLst>
                                  <p:childTnLst>
                                    <p:set>
                                      <p:cBhvr>
                                        <p:cTn id="13" dur="1" fill="hold">
                                          <p:stCondLst>
                                            <p:cond delay="0"/>
                                          </p:stCondLst>
                                        </p:cTn>
                                        <p:tgtEl>
                                          <p:spTgt spid="21"/>
                                        </p:tgtEl>
                                        <p:attrNameLst>
                                          <p:attrName>style.visibility</p:attrName>
                                        </p:attrNameLst>
                                      </p:cBhvr>
                                      <p:to>
                                        <p:strVal val="visible"/>
                                      </p:to>
                                    </p:set>
                                    <p:anim calcmode="lin" valueType="num">
                                      <p:cBhvr>
                                        <p:cTn id="14" dur="500" fill="hold"/>
                                        <p:tgtEl>
                                          <p:spTgt spid="21"/>
                                        </p:tgtEl>
                                        <p:attrNameLst>
                                          <p:attrName>ppt_w</p:attrName>
                                        </p:attrNameLst>
                                      </p:cBhvr>
                                      <p:tavLst>
                                        <p:tav tm="0">
                                          <p:val>
                                            <p:fltVal val="0"/>
                                          </p:val>
                                        </p:tav>
                                        <p:tav tm="100000">
                                          <p:val>
                                            <p:strVal val="#ppt_w"/>
                                          </p:val>
                                        </p:tav>
                                      </p:tavLst>
                                    </p:anim>
                                    <p:anim calcmode="lin" valueType="num">
                                      <p:cBhvr>
                                        <p:cTn id="15" dur="500" fill="hold"/>
                                        <p:tgtEl>
                                          <p:spTgt spid="21"/>
                                        </p:tgtEl>
                                        <p:attrNameLst>
                                          <p:attrName>ppt_h</p:attrName>
                                        </p:attrNameLst>
                                      </p:cBhvr>
                                      <p:tavLst>
                                        <p:tav tm="0">
                                          <p:val>
                                            <p:strVal val="#ppt_h"/>
                                          </p:val>
                                        </p:tav>
                                        <p:tav tm="100000">
                                          <p:val>
                                            <p:strVal val="#ppt_h"/>
                                          </p:val>
                                        </p:tav>
                                      </p:tavLst>
                                    </p:anim>
                                  </p:childTnLst>
                                </p:cTn>
                              </p:par>
                            </p:childTnLst>
                          </p:cTn>
                        </p:par>
                        <p:par>
                          <p:cTn id="16" fill="hold">
                            <p:stCondLst>
                              <p:cond delay="1000"/>
                            </p:stCondLst>
                            <p:childTnLst>
                              <p:par>
                                <p:cTn id="17" presetID="1" presetClass="entr" presetSubtype="0" fill="hold" grpId="0" nodeType="afterEffect">
                                  <p:stCondLst>
                                    <p:cond delay="0"/>
                                  </p:stCondLst>
                                  <p:childTnLst>
                                    <p:set>
                                      <p:cBhvr>
                                        <p:cTn id="18" dur="1" fill="hold">
                                          <p:stCondLst>
                                            <p:cond delay="0"/>
                                          </p:stCondLst>
                                        </p:cTn>
                                        <p:tgtEl>
                                          <p:spTgt spid="19"/>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9"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9"/>
          <p:cNvGrpSpPr/>
          <p:nvPr/>
        </p:nvGrpSpPr>
        <p:grpSpPr>
          <a:xfrm>
            <a:off x="171453" y="0"/>
            <a:ext cx="2216148" cy="818555"/>
            <a:chOff x="444500" y="496094"/>
            <a:chExt cx="2362200" cy="1091406"/>
          </a:xfrm>
          <a:solidFill>
            <a:schemeClr val="accent4">
              <a:lumMod val="20000"/>
              <a:lumOff val="80000"/>
            </a:schemeClr>
          </a:solidFill>
        </p:grpSpPr>
        <p:sp>
          <p:nvSpPr>
            <p:cNvPr id="15" name="圆角矩形 14"/>
            <p:cNvSpPr/>
            <p:nvPr/>
          </p:nvSpPr>
          <p:spPr>
            <a:xfrm>
              <a:off x="444500" y="901700"/>
              <a:ext cx="2362200" cy="685800"/>
            </a:xfrm>
            <a:prstGeom prst="roundRect">
              <a:avLst/>
            </a:prstGeom>
            <a:grpFill/>
            <a:ln w="1905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6" name="直接连接符 15"/>
            <p:cNvCxnSpPr/>
            <p:nvPr/>
          </p:nvCxnSpPr>
          <p:spPr>
            <a:xfrm rot="5400000">
              <a:off x="7810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cxnSp>
          <p:nvCxnSpPr>
            <p:cNvPr id="17" name="直接连接符 16"/>
            <p:cNvCxnSpPr/>
            <p:nvPr/>
          </p:nvCxnSpPr>
          <p:spPr>
            <a:xfrm rot="5400000">
              <a:off x="18859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grpSp>
      <p:pic>
        <p:nvPicPr>
          <p:cNvPr id="21" name="图片 20" descr="book3.png"/>
          <p:cNvPicPr>
            <a:picLocks noChangeAspect="1"/>
          </p:cNvPicPr>
          <p:nvPr/>
        </p:nvPicPr>
        <p:blipFill>
          <a:blip r:embed="rId1" cstate="print"/>
          <a:srcRect l="10980" t="7891" r="17050" b="13779"/>
          <a:stretch>
            <a:fillRect/>
          </a:stretch>
        </p:blipFill>
        <p:spPr>
          <a:xfrm>
            <a:off x="7968343" y="3947300"/>
            <a:ext cx="971550" cy="1057407"/>
          </a:xfrm>
          <a:prstGeom prst="rect">
            <a:avLst/>
          </a:prstGeom>
        </p:spPr>
      </p:pic>
      <p:sp>
        <p:nvSpPr>
          <p:cNvPr id="9" name="矩形 8"/>
          <p:cNvSpPr/>
          <p:nvPr/>
        </p:nvSpPr>
        <p:spPr>
          <a:xfrm>
            <a:off x="275120" y="348923"/>
            <a:ext cx="1972335" cy="484748"/>
          </a:xfrm>
          <a:prstGeom prst="rect">
            <a:avLst/>
          </a:prstGeom>
        </p:spPr>
        <p:txBody>
          <a:bodyPr wrap="none" lIns="68580" tIns="34290" rIns="68580" bIns="34290">
            <a:spAutoFit/>
          </a:bodyPr>
          <a:lstStyle/>
          <a:p>
            <a:r>
              <a:rPr lang="zh-CN" altLang="en-US" sz="2700" dirty="0" smtClean="0">
                <a:latin typeface="微软雅黑" panose="020B0503020204020204" pitchFamily="34" charset="-122"/>
                <a:ea typeface="微软雅黑" panose="020B0503020204020204" pitchFamily="34" charset="-122"/>
              </a:rPr>
              <a:t>知识点 沸腾</a:t>
            </a:r>
            <a:endParaRPr lang="en-US" altLang="zh-CN" sz="2700" dirty="0" smtClean="0">
              <a:latin typeface="微软雅黑" panose="020B0503020204020204" pitchFamily="34" charset="-122"/>
              <a:ea typeface="微软雅黑" panose="020B0503020204020204" pitchFamily="34" charset="-122"/>
            </a:endParaRPr>
          </a:p>
        </p:txBody>
      </p:sp>
      <p:sp>
        <p:nvSpPr>
          <p:cNvPr id="19" name="矩形 18"/>
          <p:cNvSpPr/>
          <p:nvPr/>
        </p:nvSpPr>
        <p:spPr>
          <a:xfrm>
            <a:off x="959799" y="2108961"/>
            <a:ext cx="7254035" cy="1477328"/>
          </a:xfrm>
          <a:prstGeom prst="rect">
            <a:avLst/>
          </a:prstGeom>
        </p:spPr>
        <p:txBody>
          <a:bodyPr wrap="square">
            <a:spAutoFit/>
          </a:bodyPr>
          <a:lstStyle/>
          <a:p>
            <a:pPr>
              <a:lnSpc>
                <a:spcPct val="150000"/>
              </a:lnSpc>
            </a:pPr>
            <a:r>
              <a:rPr lang="en-US" altLang="zh-CN" sz="2000" dirty="0" smtClean="0">
                <a:latin typeface="微软雅黑" panose="020B0503020204020204" pitchFamily="34" charset="-122"/>
                <a:ea typeface="微软雅黑" panose="020B0503020204020204" pitchFamily="34" charset="-122"/>
              </a:rPr>
              <a:t>(1)</a:t>
            </a:r>
            <a:r>
              <a:rPr lang="zh-CN" altLang="en-US" sz="2000" dirty="0" smtClean="0">
                <a:latin typeface="微软雅黑" panose="020B0503020204020204" pitchFamily="34" charset="-122"/>
                <a:ea typeface="微软雅黑" panose="020B0503020204020204" pitchFamily="34" charset="-122"/>
              </a:rPr>
              <a:t>两种测量工具</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温度计和停表</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作用分别是用来测量水温和计时</a:t>
            </a:r>
            <a:r>
              <a:rPr lang="en-US" altLang="zh-CN" sz="2000" dirty="0" smtClean="0">
                <a:latin typeface="微软雅黑" panose="020B0503020204020204" pitchFamily="34" charset="-122"/>
                <a:ea typeface="微软雅黑" panose="020B0503020204020204" pitchFamily="34" charset="-122"/>
              </a:rPr>
              <a:t>.</a:t>
            </a:r>
            <a:endParaRPr lang="en-US" altLang="zh-CN" sz="2000" dirty="0" smtClean="0">
              <a:latin typeface="微软雅黑" panose="020B0503020204020204" pitchFamily="34" charset="-122"/>
              <a:ea typeface="微软雅黑" panose="020B0503020204020204" pitchFamily="34" charset="-122"/>
            </a:endParaRPr>
          </a:p>
          <a:p>
            <a:pPr>
              <a:lnSpc>
                <a:spcPct val="150000"/>
              </a:lnSpc>
            </a:pPr>
            <a:r>
              <a:rPr lang="en-US" altLang="zh-CN" sz="2000" dirty="0" smtClean="0">
                <a:latin typeface="微软雅黑" panose="020B0503020204020204" pitchFamily="34" charset="-122"/>
                <a:ea typeface="微软雅黑" panose="020B0503020204020204" pitchFamily="34" charset="-122"/>
              </a:rPr>
              <a:t>(2)</a:t>
            </a:r>
            <a:r>
              <a:rPr lang="zh-CN" altLang="en-US" sz="2000" dirty="0" smtClean="0">
                <a:latin typeface="微软雅黑" panose="020B0503020204020204" pitchFamily="34" charset="-122"/>
                <a:ea typeface="微软雅黑" panose="020B0503020204020204" pitchFamily="34" charset="-122"/>
              </a:rPr>
              <a:t>器材的安装遵循“自下而上”的原则</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温度计使用时不要碰到容器底和容器壁</a:t>
            </a:r>
            <a:r>
              <a:rPr lang="en-US" altLang="zh-CN" sz="2000" dirty="0" smtClean="0">
                <a:latin typeface="微软雅黑" panose="020B0503020204020204" pitchFamily="34" charset="-122"/>
                <a:ea typeface="微软雅黑" panose="020B0503020204020204" pitchFamily="34" charset="-122"/>
              </a:rPr>
              <a:t>.</a:t>
            </a:r>
            <a:endParaRPr lang="en-US" altLang="zh-CN" sz="2000" dirty="0" smtClean="0">
              <a:latin typeface="微软雅黑" panose="020B0503020204020204" pitchFamily="34" charset="-122"/>
              <a:ea typeface="微软雅黑" panose="020B0503020204020204" pitchFamily="34" charset="-122"/>
            </a:endParaRPr>
          </a:p>
        </p:txBody>
      </p:sp>
      <p:pic>
        <p:nvPicPr>
          <p:cNvPr id="10" name="图片 9" descr="图片1.png"/>
          <p:cNvPicPr>
            <a:picLocks noChangeAspect="1"/>
          </p:cNvPicPr>
          <p:nvPr/>
        </p:nvPicPr>
        <p:blipFill>
          <a:blip r:embed="rId2" cstate="print"/>
          <a:stretch>
            <a:fillRect/>
          </a:stretch>
        </p:blipFill>
        <p:spPr>
          <a:xfrm>
            <a:off x="310029" y="913766"/>
            <a:ext cx="1548256" cy="670505"/>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1" fill="hold"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slide(fromTop)">
                                      <p:cBhvr>
                                        <p:cTn id="7" dur="500"/>
                                        <p:tgtEl>
                                          <p:spTgt spid="2"/>
                                        </p:tgtEl>
                                      </p:cBhvr>
                                    </p:animEffect>
                                  </p:childTnLst>
                                </p:cTn>
                              </p:par>
                            </p:childTnLst>
                          </p:cTn>
                        </p:par>
                        <p:par>
                          <p:cTn id="8" fill="hold">
                            <p:stCondLst>
                              <p:cond delay="500"/>
                            </p:stCondLst>
                            <p:childTnLst>
                              <p:par>
                                <p:cTn id="9" presetID="12" presetClass="entr" presetSubtype="8" fill="hold" grpId="0" nodeType="afterEffect">
                                  <p:stCondLst>
                                    <p:cond delay="0"/>
                                  </p:stCondLst>
                                  <p:childTnLst>
                                    <p:set>
                                      <p:cBhvr>
                                        <p:cTn id="10" dur="1" fill="hold">
                                          <p:stCondLst>
                                            <p:cond delay="0"/>
                                          </p:stCondLst>
                                        </p:cTn>
                                        <p:tgtEl>
                                          <p:spTgt spid="9"/>
                                        </p:tgtEl>
                                        <p:attrNameLst>
                                          <p:attrName>style.visibility</p:attrName>
                                        </p:attrNameLst>
                                      </p:cBhvr>
                                      <p:to>
                                        <p:strVal val="visible"/>
                                      </p:to>
                                    </p:set>
                                    <p:animEffect transition="in" filter="slide(fromLeft)">
                                      <p:cBhvr>
                                        <p:cTn id="11" dur="500"/>
                                        <p:tgtEl>
                                          <p:spTgt spid="9"/>
                                        </p:tgtEl>
                                      </p:cBhvr>
                                    </p:animEffect>
                                  </p:childTnLst>
                                </p:cTn>
                              </p:par>
                              <p:par>
                                <p:cTn id="12" presetID="17" presetClass="entr" presetSubtype="10" fill="hold" nodeType="withEffect">
                                  <p:stCondLst>
                                    <p:cond delay="0"/>
                                  </p:stCondLst>
                                  <p:childTnLst>
                                    <p:set>
                                      <p:cBhvr>
                                        <p:cTn id="13" dur="1" fill="hold">
                                          <p:stCondLst>
                                            <p:cond delay="0"/>
                                          </p:stCondLst>
                                        </p:cTn>
                                        <p:tgtEl>
                                          <p:spTgt spid="21"/>
                                        </p:tgtEl>
                                        <p:attrNameLst>
                                          <p:attrName>style.visibility</p:attrName>
                                        </p:attrNameLst>
                                      </p:cBhvr>
                                      <p:to>
                                        <p:strVal val="visible"/>
                                      </p:to>
                                    </p:set>
                                    <p:anim calcmode="lin" valueType="num">
                                      <p:cBhvr>
                                        <p:cTn id="14" dur="500" fill="hold"/>
                                        <p:tgtEl>
                                          <p:spTgt spid="21"/>
                                        </p:tgtEl>
                                        <p:attrNameLst>
                                          <p:attrName>ppt_w</p:attrName>
                                        </p:attrNameLst>
                                      </p:cBhvr>
                                      <p:tavLst>
                                        <p:tav tm="0">
                                          <p:val>
                                            <p:fltVal val="0"/>
                                          </p:val>
                                        </p:tav>
                                        <p:tav tm="100000">
                                          <p:val>
                                            <p:strVal val="#ppt_w"/>
                                          </p:val>
                                        </p:tav>
                                      </p:tavLst>
                                    </p:anim>
                                    <p:anim calcmode="lin" valueType="num">
                                      <p:cBhvr>
                                        <p:cTn id="15" dur="500" fill="hold"/>
                                        <p:tgtEl>
                                          <p:spTgt spid="21"/>
                                        </p:tgtEl>
                                        <p:attrNameLst>
                                          <p:attrName>ppt_h</p:attrName>
                                        </p:attrNameLst>
                                      </p:cBhvr>
                                      <p:tavLst>
                                        <p:tav tm="0">
                                          <p:val>
                                            <p:strVal val="#ppt_h"/>
                                          </p:val>
                                        </p:tav>
                                        <p:tav tm="100000">
                                          <p:val>
                                            <p:strVal val="#ppt_h"/>
                                          </p:val>
                                        </p:tav>
                                      </p:tavLst>
                                    </p:anim>
                                  </p:childTnLst>
                                </p:cTn>
                              </p:par>
                            </p:childTnLst>
                          </p:cTn>
                        </p:par>
                        <p:par>
                          <p:cTn id="16" fill="hold">
                            <p:stCondLst>
                              <p:cond delay="1000"/>
                            </p:stCondLst>
                            <p:childTnLst>
                              <p:par>
                                <p:cTn id="17" presetID="1" presetClass="entr" presetSubtype="0" fill="hold" grpId="0" nodeType="afterEffect">
                                  <p:stCondLst>
                                    <p:cond delay="0"/>
                                  </p:stCondLst>
                                  <p:childTnLst>
                                    <p:set>
                                      <p:cBhvr>
                                        <p:cTn id="18" dur="1" fill="hold">
                                          <p:stCondLst>
                                            <p:cond delay="0"/>
                                          </p:stCondLst>
                                        </p:cTn>
                                        <p:tgtEl>
                                          <p:spTgt spid="19"/>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9"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 name="TextBox 61"/>
          <p:cNvSpPr txBox="1"/>
          <p:nvPr/>
        </p:nvSpPr>
        <p:spPr>
          <a:xfrm>
            <a:off x="0" y="632541"/>
            <a:ext cx="9144000" cy="900246"/>
          </a:xfrm>
          <a:prstGeom prst="rect">
            <a:avLst/>
          </a:prstGeom>
          <a:noFill/>
        </p:spPr>
        <p:txBody>
          <a:bodyPr wrap="square" lIns="68580" tIns="34290" rIns="68580" bIns="34290" rtlCol="0">
            <a:spAutoFit/>
          </a:bodyPr>
          <a:lstStyle>
            <a:defPPr>
              <a:defRPr lang="zh-CN"/>
            </a:defPPr>
            <a:lvl1pPr>
              <a:defRPr sz="19900" b="1">
                <a:solidFill>
                  <a:srgbClr val="5FCACB"/>
                </a:solidFill>
              </a:defRPr>
            </a:lvl1pPr>
          </a:lstStyle>
          <a:p>
            <a:r>
              <a:rPr lang="zh-CN" altLang="en-US" sz="5400" dirty="0" smtClean="0">
                <a:solidFill>
                  <a:schemeClr val="accent1"/>
                </a:solidFill>
                <a:latin typeface="隶书" panose="02010509060101010101" pitchFamily="49" charset="-122"/>
                <a:ea typeface="隶书" panose="02010509060101010101" pitchFamily="49" charset="-122"/>
              </a:rPr>
              <a:t> 第四章 物质的形态及其变化</a:t>
            </a:r>
            <a:endParaRPr lang="zh-CN" altLang="en-US" sz="5400" dirty="0" smtClean="0">
              <a:solidFill>
                <a:schemeClr val="accent1"/>
              </a:solidFill>
              <a:latin typeface="隶书" panose="02010509060101010101" pitchFamily="49" charset="-122"/>
              <a:ea typeface="隶书" panose="02010509060101010101" pitchFamily="49" charset="-122"/>
            </a:endParaRPr>
          </a:p>
        </p:txBody>
      </p:sp>
      <p:sp>
        <p:nvSpPr>
          <p:cNvPr id="64" name="文本框 78"/>
          <p:cNvSpPr txBox="1"/>
          <p:nvPr/>
        </p:nvSpPr>
        <p:spPr>
          <a:xfrm>
            <a:off x="2456855" y="2003011"/>
            <a:ext cx="4631717" cy="577081"/>
          </a:xfrm>
          <a:prstGeom prst="rect">
            <a:avLst/>
          </a:prstGeom>
          <a:noFill/>
        </p:spPr>
        <p:txBody>
          <a:bodyPr wrap="none" lIns="68580" tIns="34290" rIns="68580" bIns="34290" rtlCol="0">
            <a:spAutoFit/>
          </a:bodyPr>
          <a:lstStyle>
            <a:defPPr>
              <a:defRPr lang="zh-CN"/>
            </a:defPPr>
            <a:lvl1pPr>
              <a:defRPr sz="3200" b="1">
                <a:solidFill>
                  <a:srgbClr val="F5841C"/>
                </a:solidFill>
                <a:latin typeface="微软雅黑" panose="020B0503020204020204" pitchFamily="34" charset="-122"/>
                <a:ea typeface="微软雅黑" panose="020B0503020204020204" pitchFamily="34" charset="-122"/>
              </a:defRPr>
            </a:lvl1pPr>
          </a:lstStyle>
          <a:p>
            <a:r>
              <a:rPr lang="zh-CN" altLang="en-US" sz="3300" dirty="0" smtClean="0">
                <a:solidFill>
                  <a:schemeClr val="accent1"/>
                </a:solidFill>
              </a:rPr>
              <a:t>第</a:t>
            </a:r>
            <a:r>
              <a:rPr lang="en-US" altLang="zh-CN" sz="3300" dirty="0" smtClean="0">
                <a:solidFill>
                  <a:schemeClr val="accent1"/>
                </a:solidFill>
              </a:rPr>
              <a:t>1</a:t>
            </a:r>
            <a:r>
              <a:rPr lang="zh-CN" altLang="en-US" sz="3300" dirty="0" smtClean="0">
                <a:solidFill>
                  <a:schemeClr val="accent1"/>
                </a:solidFill>
              </a:rPr>
              <a:t>节　从全球变暖谈起</a:t>
            </a:r>
            <a:endParaRPr lang="zh-CN" altLang="en-US" sz="3300" dirty="0" smtClean="0">
              <a:solidFill>
                <a:schemeClr val="accent1"/>
              </a:solidFill>
            </a:endParaRPr>
          </a:p>
        </p:txBody>
      </p:sp>
      <p:pic>
        <p:nvPicPr>
          <p:cNvPr id="25" name="Picture 12" descr="clouds1.png"/>
          <p:cNvPicPr>
            <a:picLocks noChangeAspect="1"/>
          </p:cNvPicPr>
          <p:nvPr/>
        </p:nvPicPr>
        <p:blipFill>
          <a:blip r:embed="rId1" cstate="print"/>
          <a:stretch>
            <a:fillRect/>
          </a:stretch>
        </p:blipFill>
        <p:spPr>
          <a:xfrm>
            <a:off x="1821839" y="3102759"/>
            <a:ext cx="4771653" cy="827958"/>
          </a:xfrm>
          <a:prstGeom prst="rect">
            <a:avLst/>
          </a:prstGeom>
        </p:spPr>
      </p:pic>
      <p:pic>
        <p:nvPicPr>
          <p:cNvPr id="26" name="Picture 10" descr="field1.png"/>
          <p:cNvPicPr>
            <a:picLocks noChangeAspect="1"/>
          </p:cNvPicPr>
          <p:nvPr/>
        </p:nvPicPr>
        <p:blipFill>
          <a:blip r:embed="rId2" cstate="print"/>
          <a:stretch>
            <a:fillRect/>
          </a:stretch>
        </p:blipFill>
        <p:spPr>
          <a:xfrm>
            <a:off x="88457" y="3838045"/>
            <a:ext cx="8916747" cy="1354442"/>
          </a:xfrm>
          <a:prstGeom prst="rect">
            <a:avLst/>
          </a:prstGeom>
        </p:spPr>
      </p:pic>
      <p:pic>
        <p:nvPicPr>
          <p:cNvPr id="27" name="Picture 11" descr="server.png"/>
          <p:cNvPicPr>
            <a:picLocks noChangeAspect="1"/>
          </p:cNvPicPr>
          <p:nvPr/>
        </p:nvPicPr>
        <p:blipFill>
          <a:blip r:embed="rId3" cstate="print"/>
          <a:stretch>
            <a:fillRect/>
          </a:stretch>
        </p:blipFill>
        <p:spPr>
          <a:xfrm>
            <a:off x="2759528" y="3294761"/>
            <a:ext cx="3559629" cy="1954878"/>
          </a:xfrm>
          <a:prstGeom prst="rect">
            <a:avLst/>
          </a:prstGeom>
        </p:spPr>
      </p:pic>
    </p:spTree>
  </p:cSld>
  <p:clrMapOvr>
    <a:masterClrMapping/>
  </p:clrMapOvr>
  <mc:AlternateContent xmlns:mc="http://schemas.openxmlformats.org/markup-compatibility/2006">
    <mc:Choice xmlns:p14="http://schemas.microsoft.com/office/powerpoint/2010/main" Requires="p14">
      <p:transition spd="slow" p14:dur="1200">
        <p14:prism dir="u"/>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afterEffect">
                                  <p:stCondLst>
                                    <p:cond delay="0"/>
                                  </p:stCondLst>
                                  <p:childTnLst>
                                    <p:set>
                                      <p:cBhvr>
                                        <p:cTn id="6" dur="1" fill="hold">
                                          <p:stCondLst>
                                            <p:cond delay="0"/>
                                          </p:stCondLst>
                                        </p:cTn>
                                        <p:tgtEl>
                                          <p:spTgt spid="27"/>
                                        </p:tgtEl>
                                        <p:attrNameLst>
                                          <p:attrName>style.visibility</p:attrName>
                                        </p:attrNameLst>
                                      </p:cBhvr>
                                      <p:to>
                                        <p:strVal val="visible"/>
                                      </p:to>
                                    </p:set>
                                    <p:anim calcmode="lin" valueType="num">
                                      <p:cBhvr additive="base">
                                        <p:cTn id="7" dur="500" fill="hold"/>
                                        <p:tgtEl>
                                          <p:spTgt spid="27"/>
                                        </p:tgtEl>
                                        <p:attrNameLst>
                                          <p:attrName>ppt_x</p:attrName>
                                        </p:attrNameLst>
                                      </p:cBhvr>
                                      <p:tavLst>
                                        <p:tav tm="0">
                                          <p:val>
                                            <p:strVal val="#ppt_x"/>
                                          </p:val>
                                        </p:tav>
                                        <p:tav tm="100000">
                                          <p:val>
                                            <p:strVal val="#ppt_x"/>
                                          </p:val>
                                        </p:tav>
                                      </p:tavLst>
                                    </p:anim>
                                    <p:anim calcmode="lin" valueType="num">
                                      <p:cBhvr additive="base">
                                        <p:cTn id="8" dur="500" fill="hold"/>
                                        <p:tgtEl>
                                          <p:spTgt spid="27"/>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25"/>
                                        </p:tgtEl>
                                        <p:attrNameLst>
                                          <p:attrName>style.visibility</p:attrName>
                                        </p:attrNameLst>
                                      </p:cBhvr>
                                      <p:to>
                                        <p:strVal val="visible"/>
                                      </p:to>
                                    </p:set>
                                    <p:anim calcmode="lin" valueType="num">
                                      <p:cBhvr additive="base">
                                        <p:cTn id="11" dur="500" fill="hold"/>
                                        <p:tgtEl>
                                          <p:spTgt spid="25"/>
                                        </p:tgtEl>
                                        <p:attrNameLst>
                                          <p:attrName>ppt_x</p:attrName>
                                        </p:attrNameLst>
                                      </p:cBhvr>
                                      <p:tavLst>
                                        <p:tav tm="0">
                                          <p:val>
                                            <p:strVal val="#ppt_x"/>
                                          </p:val>
                                        </p:tav>
                                        <p:tav tm="100000">
                                          <p:val>
                                            <p:strVal val="#ppt_x"/>
                                          </p:val>
                                        </p:tav>
                                      </p:tavLst>
                                    </p:anim>
                                    <p:anim calcmode="lin" valueType="num">
                                      <p:cBhvr additive="base">
                                        <p:cTn id="12" dur="500" fill="hold"/>
                                        <p:tgtEl>
                                          <p:spTgt spid="25"/>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26"/>
                                        </p:tgtEl>
                                        <p:attrNameLst>
                                          <p:attrName>style.visibility</p:attrName>
                                        </p:attrNameLst>
                                      </p:cBhvr>
                                      <p:to>
                                        <p:strVal val="visible"/>
                                      </p:to>
                                    </p:set>
                                    <p:anim calcmode="lin" valueType="num">
                                      <p:cBhvr additive="base">
                                        <p:cTn id="15" dur="500" fill="hold"/>
                                        <p:tgtEl>
                                          <p:spTgt spid="26"/>
                                        </p:tgtEl>
                                        <p:attrNameLst>
                                          <p:attrName>ppt_x</p:attrName>
                                        </p:attrNameLst>
                                      </p:cBhvr>
                                      <p:tavLst>
                                        <p:tav tm="0">
                                          <p:val>
                                            <p:strVal val="#ppt_x"/>
                                          </p:val>
                                        </p:tav>
                                        <p:tav tm="100000">
                                          <p:val>
                                            <p:strVal val="#ppt_x"/>
                                          </p:val>
                                        </p:tav>
                                      </p:tavLst>
                                    </p:anim>
                                    <p:anim calcmode="lin" valueType="num">
                                      <p:cBhvr additive="base">
                                        <p:cTn id="16" dur="500" fill="hold"/>
                                        <p:tgtEl>
                                          <p:spTgt spid="26"/>
                                        </p:tgtEl>
                                        <p:attrNameLst>
                                          <p:attrName>ppt_y</p:attrName>
                                        </p:attrNameLst>
                                      </p:cBhvr>
                                      <p:tavLst>
                                        <p:tav tm="0">
                                          <p:val>
                                            <p:strVal val="1+#ppt_h/2"/>
                                          </p:val>
                                        </p:tav>
                                        <p:tav tm="100000">
                                          <p:val>
                                            <p:strVal val="#ppt_y"/>
                                          </p:val>
                                        </p:tav>
                                      </p:tavLst>
                                    </p:anim>
                                  </p:childTnLst>
                                </p:cTn>
                              </p:par>
                            </p:childTnLst>
                          </p:cTn>
                        </p:par>
                        <p:par>
                          <p:cTn id="17" fill="hold">
                            <p:stCondLst>
                              <p:cond delay="500"/>
                            </p:stCondLst>
                            <p:childTnLst>
                              <p:par>
                                <p:cTn id="18" presetID="29" presetClass="entr" presetSubtype="0" fill="hold" grpId="0" nodeType="afterEffect">
                                  <p:stCondLst>
                                    <p:cond delay="0"/>
                                  </p:stCondLst>
                                  <p:iterate type="lt">
                                    <p:tmPct val="0"/>
                                  </p:iterate>
                                  <p:childTnLst>
                                    <p:set>
                                      <p:cBhvr>
                                        <p:cTn id="19" dur="1" fill="hold">
                                          <p:stCondLst>
                                            <p:cond delay="0"/>
                                          </p:stCondLst>
                                        </p:cTn>
                                        <p:tgtEl>
                                          <p:spTgt spid="62"/>
                                        </p:tgtEl>
                                        <p:attrNameLst>
                                          <p:attrName>style.visibility</p:attrName>
                                        </p:attrNameLst>
                                      </p:cBhvr>
                                      <p:to>
                                        <p:strVal val="visible"/>
                                      </p:to>
                                    </p:set>
                                    <p:anim calcmode="lin" valueType="num">
                                      <p:cBhvr>
                                        <p:cTn id="20" dur="1000" fill="hold"/>
                                        <p:tgtEl>
                                          <p:spTgt spid="62"/>
                                        </p:tgtEl>
                                        <p:attrNameLst>
                                          <p:attrName>ppt_x</p:attrName>
                                        </p:attrNameLst>
                                      </p:cBhvr>
                                      <p:tavLst>
                                        <p:tav tm="0">
                                          <p:val>
                                            <p:strVal val="#ppt_x-.2"/>
                                          </p:val>
                                        </p:tav>
                                        <p:tav tm="100000">
                                          <p:val>
                                            <p:strVal val="#ppt_x"/>
                                          </p:val>
                                        </p:tav>
                                      </p:tavLst>
                                    </p:anim>
                                    <p:anim calcmode="lin" valueType="num">
                                      <p:cBhvr>
                                        <p:cTn id="21" dur="1000" fill="hold"/>
                                        <p:tgtEl>
                                          <p:spTgt spid="62"/>
                                        </p:tgtEl>
                                        <p:attrNameLst>
                                          <p:attrName>ppt_y</p:attrName>
                                        </p:attrNameLst>
                                      </p:cBhvr>
                                      <p:tavLst>
                                        <p:tav tm="0">
                                          <p:val>
                                            <p:strVal val="#ppt_y"/>
                                          </p:val>
                                        </p:tav>
                                        <p:tav tm="100000">
                                          <p:val>
                                            <p:strVal val="#ppt_y"/>
                                          </p:val>
                                        </p:tav>
                                      </p:tavLst>
                                    </p:anim>
                                    <p:animEffect transition="in" filter="wipe(right)" prLst="gradientSize: 0.1">
                                      <p:cBhvr>
                                        <p:cTn id="22" dur="1000"/>
                                        <p:tgtEl>
                                          <p:spTgt spid="62"/>
                                        </p:tgtEl>
                                      </p:cBhvr>
                                    </p:animEffect>
                                  </p:childTnLst>
                                </p:cTn>
                              </p:par>
                              <p:par>
                                <p:cTn id="23" presetID="29" presetClass="entr" presetSubtype="0" fill="hold" grpId="0" nodeType="withEffect">
                                  <p:stCondLst>
                                    <p:cond delay="0"/>
                                  </p:stCondLst>
                                  <p:iterate type="lt">
                                    <p:tmPct val="0"/>
                                  </p:iterate>
                                  <p:childTnLst>
                                    <p:set>
                                      <p:cBhvr>
                                        <p:cTn id="24" dur="1" fill="hold">
                                          <p:stCondLst>
                                            <p:cond delay="0"/>
                                          </p:stCondLst>
                                        </p:cTn>
                                        <p:tgtEl>
                                          <p:spTgt spid="64"/>
                                        </p:tgtEl>
                                        <p:attrNameLst>
                                          <p:attrName>style.visibility</p:attrName>
                                        </p:attrNameLst>
                                      </p:cBhvr>
                                      <p:to>
                                        <p:strVal val="visible"/>
                                      </p:to>
                                    </p:set>
                                    <p:anim calcmode="lin" valueType="num">
                                      <p:cBhvr>
                                        <p:cTn id="25" dur="1000" fill="hold"/>
                                        <p:tgtEl>
                                          <p:spTgt spid="64"/>
                                        </p:tgtEl>
                                        <p:attrNameLst>
                                          <p:attrName>ppt_x</p:attrName>
                                        </p:attrNameLst>
                                      </p:cBhvr>
                                      <p:tavLst>
                                        <p:tav tm="0">
                                          <p:val>
                                            <p:strVal val="#ppt_x-.2"/>
                                          </p:val>
                                        </p:tav>
                                        <p:tav tm="100000">
                                          <p:val>
                                            <p:strVal val="#ppt_x"/>
                                          </p:val>
                                        </p:tav>
                                      </p:tavLst>
                                    </p:anim>
                                    <p:anim calcmode="lin" valueType="num">
                                      <p:cBhvr>
                                        <p:cTn id="26" dur="1000" fill="hold"/>
                                        <p:tgtEl>
                                          <p:spTgt spid="64"/>
                                        </p:tgtEl>
                                        <p:attrNameLst>
                                          <p:attrName>ppt_y</p:attrName>
                                        </p:attrNameLst>
                                      </p:cBhvr>
                                      <p:tavLst>
                                        <p:tav tm="0">
                                          <p:val>
                                            <p:strVal val="#ppt_y"/>
                                          </p:val>
                                        </p:tav>
                                        <p:tav tm="100000">
                                          <p:val>
                                            <p:strVal val="#ppt_y"/>
                                          </p:val>
                                        </p:tav>
                                      </p:tavLst>
                                    </p:anim>
                                    <p:animEffect transition="in" filter="wipe(right)" prLst="gradientSize: 0.1">
                                      <p:cBhvr>
                                        <p:cTn id="27" dur="1000"/>
                                        <p:tgtEl>
                                          <p:spTgt spid="6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2" grpId="0"/>
      <p:bldP spid="64"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9"/>
          <p:cNvGrpSpPr/>
          <p:nvPr/>
        </p:nvGrpSpPr>
        <p:grpSpPr>
          <a:xfrm>
            <a:off x="171453" y="0"/>
            <a:ext cx="2216148" cy="818555"/>
            <a:chOff x="444500" y="496094"/>
            <a:chExt cx="2362200" cy="1091406"/>
          </a:xfrm>
          <a:solidFill>
            <a:schemeClr val="accent4">
              <a:lumMod val="20000"/>
              <a:lumOff val="80000"/>
            </a:schemeClr>
          </a:solidFill>
        </p:grpSpPr>
        <p:sp>
          <p:nvSpPr>
            <p:cNvPr id="15" name="圆角矩形 14"/>
            <p:cNvSpPr/>
            <p:nvPr/>
          </p:nvSpPr>
          <p:spPr>
            <a:xfrm>
              <a:off x="444500" y="901700"/>
              <a:ext cx="2362200" cy="685800"/>
            </a:xfrm>
            <a:prstGeom prst="roundRect">
              <a:avLst/>
            </a:prstGeom>
            <a:grpFill/>
            <a:ln w="1905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6" name="直接连接符 15"/>
            <p:cNvCxnSpPr/>
            <p:nvPr/>
          </p:nvCxnSpPr>
          <p:spPr>
            <a:xfrm rot="5400000">
              <a:off x="7810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cxnSp>
          <p:nvCxnSpPr>
            <p:cNvPr id="17" name="直接连接符 16"/>
            <p:cNvCxnSpPr/>
            <p:nvPr/>
          </p:nvCxnSpPr>
          <p:spPr>
            <a:xfrm rot="5400000">
              <a:off x="18859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grpSp>
      <p:pic>
        <p:nvPicPr>
          <p:cNvPr id="21" name="图片 20" descr="book3.png"/>
          <p:cNvPicPr>
            <a:picLocks noChangeAspect="1"/>
          </p:cNvPicPr>
          <p:nvPr/>
        </p:nvPicPr>
        <p:blipFill>
          <a:blip r:embed="rId1" cstate="print"/>
          <a:srcRect l="10980" t="7891" r="17050" b="13779"/>
          <a:stretch>
            <a:fillRect/>
          </a:stretch>
        </p:blipFill>
        <p:spPr>
          <a:xfrm>
            <a:off x="7968343" y="3947300"/>
            <a:ext cx="971550" cy="1057407"/>
          </a:xfrm>
          <a:prstGeom prst="rect">
            <a:avLst/>
          </a:prstGeom>
        </p:spPr>
      </p:pic>
      <p:sp>
        <p:nvSpPr>
          <p:cNvPr id="9" name="矩形 8"/>
          <p:cNvSpPr/>
          <p:nvPr/>
        </p:nvSpPr>
        <p:spPr>
          <a:xfrm>
            <a:off x="275120" y="348923"/>
            <a:ext cx="1972335" cy="484748"/>
          </a:xfrm>
          <a:prstGeom prst="rect">
            <a:avLst/>
          </a:prstGeom>
        </p:spPr>
        <p:txBody>
          <a:bodyPr wrap="none" lIns="68580" tIns="34290" rIns="68580" bIns="34290">
            <a:spAutoFit/>
          </a:bodyPr>
          <a:lstStyle/>
          <a:p>
            <a:r>
              <a:rPr lang="zh-CN" altLang="en-US" sz="2700" dirty="0" smtClean="0">
                <a:latin typeface="微软雅黑" panose="020B0503020204020204" pitchFamily="34" charset="-122"/>
                <a:ea typeface="微软雅黑" panose="020B0503020204020204" pitchFamily="34" charset="-122"/>
              </a:rPr>
              <a:t>知识点 沸腾</a:t>
            </a:r>
            <a:endParaRPr lang="en-US" altLang="zh-CN" sz="2700" dirty="0" smtClean="0">
              <a:latin typeface="微软雅黑" panose="020B0503020204020204" pitchFamily="34" charset="-122"/>
              <a:ea typeface="微软雅黑" panose="020B0503020204020204" pitchFamily="34" charset="-122"/>
            </a:endParaRPr>
          </a:p>
        </p:txBody>
      </p:sp>
      <p:sp>
        <p:nvSpPr>
          <p:cNvPr id="19" name="矩形 18"/>
          <p:cNvSpPr/>
          <p:nvPr/>
        </p:nvSpPr>
        <p:spPr>
          <a:xfrm>
            <a:off x="959799" y="2108961"/>
            <a:ext cx="7254035" cy="1884618"/>
          </a:xfrm>
          <a:prstGeom prst="rect">
            <a:avLst/>
          </a:prstGeom>
        </p:spPr>
        <p:txBody>
          <a:bodyPr wrap="square">
            <a:spAutoFit/>
          </a:bodyPr>
          <a:lstStyle/>
          <a:p>
            <a:pPr>
              <a:lnSpc>
                <a:spcPct val="150000"/>
              </a:lnSpc>
            </a:pPr>
            <a:r>
              <a:rPr lang="en-US" altLang="zh-CN" sz="2000" dirty="0" smtClean="0">
                <a:latin typeface="微软雅黑" panose="020B0503020204020204" pitchFamily="34" charset="-122"/>
                <a:ea typeface="微软雅黑" panose="020B0503020204020204" pitchFamily="34" charset="-122"/>
              </a:rPr>
              <a:t>1.</a:t>
            </a:r>
            <a:r>
              <a:rPr lang="zh-CN" altLang="en-US" sz="2000" dirty="0" smtClean="0">
                <a:latin typeface="微软雅黑" panose="020B0503020204020204" pitchFamily="34" charset="-122"/>
                <a:ea typeface="微软雅黑" panose="020B0503020204020204" pitchFamily="34" charset="-122"/>
              </a:rPr>
              <a:t>沸腾时</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沸点不变</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与火力大小无关</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火力大小只能决定沸腾的剧烈程度</a:t>
            </a:r>
            <a:r>
              <a:rPr lang="en-US" altLang="zh-CN" sz="2000" dirty="0" smtClean="0">
                <a:latin typeface="微软雅黑" panose="020B0503020204020204" pitchFamily="34" charset="-122"/>
                <a:ea typeface="微软雅黑" panose="020B0503020204020204" pitchFamily="34" charset="-122"/>
              </a:rPr>
              <a:t>.</a:t>
            </a:r>
            <a:endParaRPr lang="en-US" altLang="zh-CN" sz="2000" dirty="0" smtClean="0">
              <a:latin typeface="微软雅黑" panose="020B0503020204020204" pitchFamily="34" charset="-122"/>
              <a:ea typeface="微软雅黑" panose="020B0503020204020204" pitchFamily="34" charset="-122"/>
            </a:endParaRPr>
          </a:p>
          <a:p>
            <a:pPr>
              <a:lnSpc>
                <a:spcPct val="150000"/>
              </a:lnSpc>
            </a:pPr>
            <a:r>
              <a:rPr lang="en-US" altLang="zh-CN" sz="2000" dirty="0" smtClean="0">
                <a:latin typeface="微软雅黑" panose="020B0503020204020204" pitchFamily="34" charset="-122"/>
                <a:ea typeface="微软雅黑" panose="020B0503020204020204" pitchFamily="34" charset="-122"/>
              </a:rPr>
              <a:t>2.</a:t>
            </a:r>
            <a:r>
              <a:rPr lang="zh-CN" altLang="en-US" sz="2000" dirty="0" smtClean="0">
                <a:latin typeface="微软雅黑" panose="020B0503020204020204" pitchFamily="34" charset="-122"/>
                <a:ea typeface="微软雅黑" panose="020B0503020204020204" pitchFamily="34" charset="-122"/>
              </a:rPr>
              <a:t>撤去酒精灯</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由于石棉网有余温</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水还会继续沸腾</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一小段时间后发现水停止沸腾</a:t>
            </a:r>
            <a:r>
              <a:rPr lang="en-US" altLang="zh-CN" sz="2000" dirty="0" smtClean="0">
                <a:latin typeface="微软雅黑" panose="020B0503020204020204" pitchFamily="34" charset="-122"/>
                <a:ea typeface="微软雅黑" panose="020B0503020204020204" pitchFamily="34" charset="-122"/>
              </a:rPr>
              <a:t>.</a:t>
            </a:r>
            <a:endParaRPr lang="en-US" altLang="zh-CN" sz="2000" dirty="0" smtClean="0">
              <a:latin typeface="微软雅黑" panose="020B0503020204020204" pitchFamily="34" charset="-122"/>
              <a:ea typeface="微软雅黑" panose="020B0503020204020204" pitchFamily="34" charset="-122"/>
            </a:endParaRPr>
          </a:p>
        </p:txBody>
      </p:sp>
      <p:pic>
        <p:nvPicPr>
          <p:cNvPr id="11" name="图片 10" descr="图片7.png"/>
          <p:cNvPicPr>
            <a:picLocks noChangeAspect="1"/>
          </p:cNvPicPr>
          <p:nvPr/>
        </p:nvPicPr>
        <p:blipFill>
          <a:blip r:embed="rId2" cstate="print"/>
          <a:stretch>
            <a:fillRect/>
          </a:stretch>
        </p:blipFill>
        <p:spPr>
          <a:xfrm>
            <a:off x="278767" y="931187"/>
            <a:ext cx="1597020" cy="670505"/>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1" fill="hold"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slide(fromTop)">
                                      <p:cBhvr>
                                        <p:cTn id="7" dur="500"/>
                                        <p:tgtEl>
                                          <p:spTgt spid="2"/>
                                        </p:tgtEl>
                                      </p:cBhvr>
                                    </p:animEffect>
                                  </p:childTnLst>
                                </p:cTn>
                              </p:par>
                            </p:childTnLst>
                          </p:cTn>
                        </p:par>
                        <p:par>
                          <p:cTn id="8" fill="hold">
                            <p:stCondLst>
                              <p:cond delay="500"/>
                            </p:stCondLst>
                            <p:childTnLst>
                              <p:par>
                                <p:cTn id="9" presetID="12" presetClass="entr" presetSubtype="8" fill="hold" grpId="0" nodeType="afterEffect">
                                  <p:stCondLst>
                                    <p:cond delay="0"/>
                                  </p:stCondLst>
                                  <p:childTnLst>
                                    <p:set>
                                      <p:cBhvr>
                                        <p:cTn id="10" dur="1" fill="hold">
                                          <p:stCondLst>
                                            <p:cond delay="0"/>
                                          </p:stCondLst>
                                        </p:cTn>
                                        <p:tgtEl>
                                          <p:spTgt spid="9"/>
                                        </p:tgtEl>
                                        <p:attrNameLst>
                                          <p:attrName>style.visibility</p:attrName>
                                        </p:attrNameLst>
                                      </p:cBhvr>
                                      <p:to>
                                        <p:strVal val="visible"/>
                                      </p:to>
                                    </p:set>
                                    <p:animEffect transition="in" filter="slide(fromLeft)">
                                      <p:cBhvr>
                                        <p:cTn id="11" dur="500"/>
                                        <p:tgtEl>
                                          <p:spTgt spid="9"/>
                                        </p:tgtEl>
                                      </p:cBhvr>
                                    </p:animEffect>
                                  </p:childTnLst>
                                </p:cTn>
                              </p:par>
                              <p:par>
                                <p:cTn id="12" presetID="17" presetClass="entr" presetSubtype="10" fill="hold" nodeType="withEffect">
                                  <p:stCondLst>
                                    <p:cond delay="0"/>
                                  </p:stCondLst>
                                  <p:childTnLst>
                                    <p:set>
                                      <p:cBhvr>
                                        <p:cTn id="13" dur="1" fill="hold">
                                          <p:stCondLst>
                                            <p:cond delay="0"/>
                                          </p:stCondLst>
                                        </p:cTn>
                                        <p:tgtEl>
                                          <p:spTgt spid="21"/>
                                        </p:tgtEl>
                                        <p:attrNameLst>
                                          <p:attrName>style.visibility</p:attrName>
                                        </p:attrNameLst>
                                      </p:cBhvr>
                                      <p:to>
                                        <p:strVal val="visible"/>
                                      </p:to>
                                    </p:set>
                                    <p:anim calcmode="lin" valueType="num">
                                      <p:cBhvr>
                                        <p:cTn id="14" dur="500" fill="hold"/>
                                        <p:tgtEl>
                                          <p:spTgt spid="21"/>
                                        </p:tgtEl>
                                        <p:attrNameLst>
                                          <p:attrName>ppt_w</p:attrName>
                                        </p:attrNameLst>
                                      </p:cBhvr>
                                      <p:tavLst>
                                        <p:tav tm="0">
                                          <p:val>
                                            <p:fltVal val="0"/>
                                          </p:val>
                                        </p:tav>
                                        <p:tav tm="100000">
                                          <p:val>
                                            <p:strVal val="#ppt_w"/>
                                          </p:val>
                                        </p:tav>
                                      </p:tavLst>
                                    </p:anim>
                                    <p:anim calcmode="lin" valueType="num">
                                      <p:cBhvr>
                                        <p:cTn id="15" dur="500" fill="hold"/>
                                        <p:tgtEl>
                                          <p:spTgt spid="21"/>
                                        </p:tgtEl>
                                        <p:attrNameLst>
                                          <p:attrName>ppt_h</p:attrName>
                                        </p:attrNameLst>
                                      </p:cBhvr>
                                      <p:tavLst>
                                        <p:tav tm="0">
                                          <p:val>
                                            <p:strVal val="#ppt_h"/>
                                          </p:val>
                                        </p:tav>
                                        <p:tav tm="100000">
                                          <p:val>
                                            <p:strVal val="#ppt_h"/>
                                          </p:val>
                                        </p:tav>
                                      </p:tavLst>
                                    </p:anim>
                                  </p:childTnLst>
                                </p:cTn>
                              </p:par>
                            </p:childTnLst>
                          </p:cTn>
                        </p:par>
                        <p:par>
                          <p:cTn id="16" fill="hold">
                            <p:stCondLst>
                              <p:cond delay="1000"/>
                            </p:stCondLst>
                            <p:childTnLst>
                              <p:par>
                                <p:cTn id="17" presetID="1" presetClass="entr" presetSubtype="0" fill="hold" grpId="0" nodeType="afterEffect">
                                  <p:stCondLst>
                                    <p:cond delay="0"/>
                                  </p:stCondLst>
                                  <p:childTnLst>
                                    <p:set>
                                      <p:cBhvr>
                                        <p:cTn id="18" dur="1" fill="hold">
                                          <p:stCondLst>
                                            <p:cond delay="0"/>
                                          </p:stCondLst>
                                        </p:cTn>
                                        <p:tgtEl>
                                          <p:spTgt spid="19"/>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9"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9"/>
          <p:cNvGrpSpPr/>
          <p:nvPr/>
        </p:nvGrpSpPr>
        <p:grpSpPr>
          <a:xfrm>
            <a:off x="171453" y="0"/>
            <a:ext cx="2216148" cy="818555"/>
            <a:chOff x="444500" y="496094"/>
            <a:chExt cx="2362200" cy="1091406"/>
          </a:xfrm>
          <a:solidFill>
            <a:schemeClr val="accent4">
              <a:lumMod val="20000"/>
              <a:lumOff val="80000"/>
            </a:schemeClr>
          </a:solidFill>
        </p:grpSpPr>
        <p:sp>
          <p:nvSpPr>
            <p:cNvPr id="15" name="圆角矩形 14"/>
            <p:cNvSpPr/>
            <p:nvPr/>
          </p:nvSpPr>
          <p:spPr>
            <a:xfrm>
              <a:off x="444500" y="901700"/>
              <a:ext cx="2362200" cy="685800"/>
            </a:xfrm>
            <a:prstGeom prst="roundRect">
              <a:avLst/>
            </a:prstGeom>
            <a:grpFill/>
            <a:ln w="1905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6" name="直接连接符 15"/>
            <p:cNvCxnSpPr/>
            <p:nvPr/>
          </p:nvCxnSpPr>
          <p:spPr>
            <a:xfrm rot="5400000">
              <a:off x="7810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cxnSp>
          <p:nvCxnSpPr>
            <p:cNvPr id="17" name="直接连接符 16"/>
            <p:cNvCxnSpPr/>
            <p:nvPr/>
          </p:nvCxnSpPr>
          <p:spPr>
            <a:xfrm rot="5400000">
              <a:off x="18859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grpSp>
      <p:pic>
        <p:nvPicPr>
          <p:cNvPr id="21" name="图片 20" descr="book3.png"/>
          <p:cNvPicPr>
            <a:picLocks noChangeAspect="1"/>
          </p:cNvPicPr>
          <p:nvPr/>
        </p:nvPicPr>
        <p:blipFill>
          <a:blip r:embed="rId1" cstate="print"/>
          <a:srcRect l="10980" t="7891" r="17050" b="13779"/>
          <a:stretch>
            <a:fillRect/>
          </a:stretch>
        </p:blipFill>
        <p:spPr>
          <a:xfrm>
            <a:off x="7968343" y="3947300"/>
            <a:ext cx="971550" cy="1057407"/>
          </a:xfrm>
          <a:prstGeom prst="rect">
            <a:avLst/>
          </a:prstGeom>
        </p:spPr>
      </p:pic>
      <p:sp>
        <p:nvSpPr>
          <p:cNvPr id="9" name="矩形 8"/>
          <p:cNvSpPr/>
          <p:nvPr/>
        </p:nvSpPr>
        <p:spPr>
          <a:xfrm>
            <a:off x="275120" y="348923"/>
            <a:ext cx="1972335" cy="484748"/>
          </a:xfrm>
          <a:prstGeom prst="rect">
            <a:avLst/>
          </a:prstGeom>
        </p:spPr>
        <p:txBody>
          <a:bodyPr wrap="none" lIns="68580" tIns="34290" rIns="68580" bIns="34290">
            <a:spAutoFit/>
          </a:bodyPr>
          <a:lstStyle/>
          <a:p>
            <a:r>
              <a:rPr lang="zh-CN" altLang="en-US" sz="2700" dirty="0" smtClean="0">
                <a:latin typeface="微软雅黑" panose="020B0503020204020204" pitchFamily="34" charset="-122"/>
                <a:ea typeface="微软雅黑" panose="020B0503020204020204" pitchFamily="34" charset="-122"/>
              </a:rPr>
              <a:t>知识点 沸腾</a:t>
            </a:r>
            <a:endParaRPr lang="en-US" altLang="zh-CN" sz="2700" dirty="0" smtClean="0">
              <a:latin typeface="微软雅黑" panose="020B0503020204020204" pitchFamily="34" charset="-122"/>
              <a:ea typeface="微软雅黑" panose="020B0503020204020204" pitchFamily="34" charset="-122"/>
            </a:endParaRPr>
          </a:p>
        </p:txBody>
      </p:sp>
      <p:sp>
        <p:nvSpPr>
          <p:cNvPr id="19" name="矩形 18"/>
          <p:cNvSpPr/>
          <p:nvPr/>
        </p:nvSpPr>
        <p:spPr>
          <a:xfrm>
            <a:off x="959799" y="2108961"/>
            <a:ext cx="7254035" cy="2346283"/>
          </a:xfrm>
          <a:prstGeom prst="rect">
            <a:avLst/>
          </a:prstGeom>
        </p:spPr>
        <p:txBody>
          <a:bodyPr wrap="square">
            <a:spAutoFit/>
          </a:bodyPr>
          <a:lstStyle/>
          <a:p>
            <a:pPr>
              <a:lnSpc>
                <a:spcPct val="150000"/>
              </a:lnSpc>
            </a:pPr>
            <a:r>
              <a:rPr lang="zh-CN" altLang="en-US" sz="2000" dirty="0" smtClean="0">
                <a:latin typeface="微软雅黑" panose="020B0503020204020204" pitchFamily="34" charset="-122"/>
                <a:ea typeface="微软雅黑" panose="020B0503020204020204" pitchFamily="34" charset="-122"/>
              </a:rPr>
              <a:t>扬汤止沸不如釜底抽薪</a:t>
            </a:r>
            <a:r>
              <a:rPr lang="en-US" altLang="zh-CN" sz="2000" dirty="0" smtClean="0">
                <a:latin typeface="微软雅黑" panose="020B0503020204020204" pitchFamily="34" charset="-122"/>
                <a:ea typeface="微软雅黑" panose="020B0503020204020204" pitchFamily="34" charset="-122"/>
              </a:rPr>
              <a:t>:</a:t>
            </a:r>
            <a:endParaRPr lang="en-US" altLang="zh-CN" sz="2000" dirty="0" smtClean="0">
              <a:latin typeface="微软雅黑" panose="020B0503020204020204" pitchFamily="34" charset="-122"/>
              <a:ea typeface="微软雅黑" panose="020B0503020204020204" pitchFamily="34" charset="-122"/>
            </a:endParaRPr>
          </a:p>
          <a:p>
            <a:pPr>
              <a:lnSpc>
                <a:spcPct val="150000"/>
              </a:lnSpc>
            </a:pPr>
            <a:r>
              <a:rPr lang="zh-CN" altLang="en-US" sz="2000" dirty="0" smtClean="0">
                <a:latin typeface="微软雅黑" panose="020B0503020204020204" pitchFamily="34" charset="-122"/>
                <a:ea typeface="微软雅黑" panose="020B0503020204020204" pitchFamily="34" charset="-122"/>
              </a:rPr>
              <a:t>把开水舀起来再倒回去</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不如把锅底的柴火抽掉</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水的沸腾就会马上停止</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从物理角度来说</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把水舀起来可以增加水的表面积</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从而加快了水的蒸发速度</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由此而降低了温度</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可以暂时缓解水的沸腾</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但不能解决根本问题</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要使水停止沸腾</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就必须停止加热</a:t>
            </a:r>
            <a:r>
              <a:rPr lang="en-US" altLang="zh-CN" sz="2000" dirty="0" smtClean="0">
                <a:latin typeface="微软雅黑" panose="020B0503020204020204" pitchFamily="34" charset="-122"/>
                <a:ea typeface="微软雅黑" panose="020B0503020204020204" pitchFamily="34" charset="-122"/>
              </a:rPr>
              <a:t>.</a:t>
            </a:r>
            <a:endParaRPr lang="en-US" altLang="zh-CN" sz="2000" dirty="0" smtClean="0">
              <a:latin typeface="微软雅黑" panose="020B0503020204020204" pitchFamily="34" charset="-122"/>
              <a:ea typeface="微软雅黑" panose="020B0503020204020204" pitchFamily="34" charset="-122"/>
            </a:endParaRPr>
          </a:p>
        </p:txBody>
      </p:sp>
      <p:pic>
        <p:nvPicPr>
          <p:cNvPr id="10" name="图片 9" descr="图片1.png"/>
          <p:cNvPicPr>
            <a:picLocks noChangeAspect="1"/>
          </p:cNvPicPr>
          <p:nvPr/>
        </p:nvPicPr>
        <p:blipFill>
          <a:blip r:embed="rId2" cstate="print"/>
          <a:stretch>
            <a:fillRect/>
          </a:stretch>
        </p:blipFill>
        <p:spPr>
          <a:xfrm>
            <a:off x="0" y="1024125"/>
            <a:ext cx="1548256" cy="670505"/>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1" fill="hold"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slide(fromTop)">
                                      <p:cBhvr>
                                        <p:cTn id="7" dur="500"/>
                                        <p:tgtEl>
                                          <p:spTgt spid="2"/>
                                        </p:tgtEl>
                                      </p:cBhvr>
                                    </p:animEffect>
                                  </p:childTnLst>
                                </p:cTn>
                              </p:par>
                            </p:childTnLst>
                          </p:cTn>
                        </p:par>
                        <p:par>
                          <p:cTn id="8" fill="hold">
                            <p:stCondLst>
                              <p:cond delay="500"/>
                            </p:stCondLst>
                            <p:childTnLst>
                              <p:par>
                                <p:cTn id="9" presetID="12" presetClass="entr" presetSubtype="8" fill="hold" grpId="0" nodeType="afterEffect">
                                  <p:stCondLst>
                                    <p:cond delay="0"/>
                                  </p:stCondLst>
                                  <p:childTnLst>
                                    <p:set>
                                      <p:cBhvr>
                                        <p:cTn id="10" dur="1" fill="hold">
                                          <p:stCondLst>
                                            <p:cond delay="0"/>
                                          </p:stCondLst>
                                        </p:cTn>
                                        <p:tgtEl>
                                          <p:spTgt spid="9"/>
                                        </p:tgtEl>
                                        <p:attrNameLst>
                                          <p:attrName>style.visibility</p:attrName>
                                        </p:attrNameLst>
                                      </p:cBhvr>
                                      <p:to>
                                        <p:strVal val="visible"/>
                                      </p:to>
                                    </p:set>
                                    <p:animEffect transition="in" filter="slide(fromLeft)">
                                      <p:cBhvr>
                                        <p:cTn id="11" dur="500"/>
                                        <p:tgtEl>
                                          <p:spTgt spid="9"/>
                                        </p:tgtEl>
                                      </p:cBhvr>
                                    </p:animEffect>
                                  </p:childTnLst>
                                </p:cTn>
                              </p:par>
                              <p:par>
                                <p:cTn id="12" presetID="17" presetClass="entr" presetSubtype="10" fill="hold" nodeType="withEffect">
                                  <p:stCondLst>
                                    <p:cond delay="0"/>
                                  </p:stCondLst>
                                  <p:childTnLst>
                                    <p:set>
                                      <p:cBhvr>
                                        <p:cTn id="13" dur="1" fill="hold">
                                          <p:stCondLst>
                                            <p:cond delay="0"/>
                                          </p:stCondLst>
                                        </p:cTn>
                                        <p:tgtEl>
                                          <p:spTgt spid="21"/>
                                        </p:tgtEl>
                                        <p:attrNameLst>
                                          <p:attrName>style.visibility</p:attrName>
                                        </p:attrNameLst>
                                      </p:cBhvr>
                                      <p:to>
                                        <p:strVal val="visible"/>
                                      </p:to>
                                    </p:set>
                                    <p:anim calcmode="lin" valueType="num">
                                      <p:cBhvr>
                                        <p:cTn id="14" dur="500" fill="hold"/>
                                        <p:tgtEl>
                                          <p:spTgt spid="21"/>
                                        </p:tgtEl>
                                        <p:attrNameLst>
                                          <p:attrName>ppt_w</p:attrName>
                                        </p:attrNameLst>
                                      </p:cBhvr>
                                      <p:tavLst>
                                        <p:tav tm="0">
                                          <p:val>
                                            <p:fltVal val="0"/>
                                          </p:val>
                                        </p:tav>
                                        <p:tav tm="100000">
                                          <p:val>
                                            <p:strVal val="#ppt_w"/>
                                          </p:val>
                                        </p:tav>
                                      </p:tavLst>
                                    </p:anim>
                                    <p:anim calcmode="lin" valueType="num">
                                      <p:cBhvr>
                                        <p:cTn id="15" dur="500" fill="hold"/>
                                        <p:tgtEl>
                                          <p:spTgt spid="21"/>
                                        </p:tgtEl>
                                        <p:attrNameLst>
                                          <p:attrName>ppt_h</p:attrName>
                                        </p:attrNameLst>
                                      </p:cBhvr>
                                      <p:tavLst>
                                        <p:tav tm="0">
                                          <p:val>
                                            <p:strVal val="#ppt_h"/>
                                          </p:val>
                                        </p:tav>
                                        <p:tav tm="100000">
                                          <p:val>
                                            <p:strVal val="#ppt_h"/>
                                          </p:val>
                                        </p:tav>
                                      </p:tavLst>
                                    </p:anim>
                                  </p:childTnLst>
                                </p:cTn>
                              </p:par>
                            </p:childTnLst>
                          </p:cTn>
                        </p:par>
                        <p:par>
                          <p:cTn id="16" fill="hold">
                            <p:stCondLst>
                              <p:cond delay="1000"/>
                            </p:stCondLst>
                            <p:childTnLst>
                              <p:par>
                                <p:cTn id="17" presetID="1" presetClass="entr" presetSubtype="0" fill="hold" grpId="0" nodeType="afterEffect">
                                  <p:stCondLst>
                                    <p:cond delay="0"/>
                                  </p:stCondLst>
                                  <p:childTnLst>
                                    <p:set>
                                      <p:cBhvr>
                                        <p:cTn id="18" dur="1" fill="hold">
                                          <p:stCondLst>
                                            <p:cond delay="0"/>
                                          </p:stCondLst>
                                        </p:cTn>
                                        <p:tgtEl>
                                          <p:spTgt spid="19"/>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9"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9"/>
          <p:cNvGrpSpPr/>
          <p:nvPr/>
        </p:nvGrpSpPr>
        <p:grpSpPr>
          <a:xfrm>
            <a:off x="171453" y="0"/>
            <a:ext cx="2216148" cy="818555"/>
            <a:chOff x="444500" y="496094"/>
            <a:chExt cx="2362200" cy="1091406"/>
          </a:xfrm>
          <a:solidFill>
            <a:schemeClr val="accent4">
              <a:lumMod val="20000"/>
              <a:lumOff val="80000"/>
            </a:schemeClr>
          </a:solidFill>
        </p:grpSpPr>
        <p:sp>
          <p:nvSpPr>
            <p:cNvPr id="15" name="圆角矩形 14"/>
            <p:cNvSpPr/>
            <p:nvPr/>
          </p:nvSpPr>
          <p:spPr>
            <a:xfrm>
              <a:off x="444500" y="901700"/>
              <a:ext cx="2362200" cy="685800"/>
            </a:xfrm>
            <a:prstGeom prst="roundRect">
              <a:avLst/>
            </a:prstGeom>
            <a:grpFill/>
            <a:ln w="1905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6" name="直接连接符 15"/>
            <p:cNvCxnSpPr/>
            <p:nvPr/>
          </p:nvCxnSpPr>
          <p:spPr>
            <a:xfrm rot="5400000">
              <a:off x="7810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cxnSp>
          <p:nvCxnSpPr>
            <p:cNvPr id="17" name="直接连接符 16"/>
            <p:cNvCxnSpPr/>
            <p:nvPr/>
          </p:nvCxnSpPr>
          <p:spPr>
            <a:xfrm rot="5400000">
              <a:off x="18859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grpSp>
      <p:pic>
        <p:nvPicPr>
          <p:cNvPr id="21" name="图片 20" descr="book3.png"/>
          <p:cNvPicPr>
            <a:picLocks noChangeAspect="1"/>
          </p:cNvPicPr>
          <p:nvPr/>
        </p:nvPicPr>
        <p:blipFill>
          <a:blip r:embed="rId1" cstate="print"/>
          <a:srcRect l="10980" t="7891" r="17050" b="13779"/>
          <a:stretch>
            <a:fillRect/>
          </a:stretch>
        </p:blipFill>
        <p:spPr>
          <a:xfrm>
            <a:off x="7968343" y="3947300"/>
            <a:ext cx="971550" cy="1057407"/>
          </a:xfrm>
          <a:prstGeom prst="rect">
            <a:avLst/>
          </a:prstGeom>
        </p:spPr>
      </p:pic>
      <p:sp>
        <p:nvSpPr>
          <p:cNvPr id="9" name="矩形 8"/>
          <p:cNvSpPr/>
          <p:nvPr/>
        </p:nvSpPr>
        <p:spPr>
          <a:xfrm>
            <a:off x="275120" y="348923"/>
            <a:ext cx="1972335" cy="484748"/>
          </a:xfrm>
          <a:prstGeom prst="rect">
            <a:avLst/>
          </a:prstGeom>
        </p:spPr>
        <p:txBody>
          <a:bodyPr wrap="none" lIns="68580" tIns="34290" rIns="68580" bIns="34290">
            <a:spAutoFit/>
          </a:bodyPr>
          <a:lstStyle/>
          <a:p>
            <a:r>
              <a:rPr lang="zh-CN" altLang="en-US" sz="2700" dirty="0" smtClean="0">
                <a:latin typeface="微软雅黑" panose="020B0503020204020204" pitchFamily="34" charset="-122"/>
                <a:ea typeface="微软雅黑" panose="020B0503020204020204" pitchFamily="34" charset="-122"/>
              </a:rPr>
              <a:t>知识点 沸腾</a:t>
            </a:r>
            <a:endParaRPr lang="en-US" altLang="zh-CN" sz="2700" dirty="0" smtClean="0">
              <a:latin typeface="微软雅黑" panose="020B0503020204020204" pitchFamily="34" charset="-122"/>
              <a:ea typeface="微软雅黑" panose="020B0503020204020204" pitchFamily="34" charset="-122"/>
            </a:endParaRPr>
          </a:p>
        </p:txBody>
      </p:sp>
      <p:sp>
        <p:nvSpPr>
          <p:cNvPr id="19" name="矩形 18"/>
          <p:cNvSpPr/>
          <p:nvPr/>
        </p:nvSpPr>
        <p:spPr>
          <a:xfrm>
            <a:off x="1480061" y="3701276"/>
            <a:ext cx="6544587" cy="499624"/>
          </a:xfrm>
          <a:prstGeom prst="rect">
            <a:avLst/>
          </a:prstGeom>
        </p:spPr>
        <p:txBody>
          <a:bodyPr wrap="square">
            <a:spAutoFit/>
          </a:bodyPr>
          <a:lstStyle/>
          <a:p>
            <a:pPr>
              <a:lnSpc>
                <a:spcPct val="150000"/>
              </a:lnSpc>
            </a:pPr>
            <a:r>
              <a:rPr lang="zh-CN" altLang="en-US" sz="2000" dirty="0" smtClean="0">
                <a:latin typeface="微软雅黑" panose="020B0503020204020204" pitchFamily="34" charset="-122"/>
                <a:ea typeface="微软雅黑" panose="020B0503020204020204" pitchFamily="34" charset="-122"/>
              </a:rPr>
              <a:t>高原上气压低沸点低</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煮不熟食物</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故需要用高压锅煮食物</a:t>
            </a:r>
            <a:endParaRPr lang="en-US" altLang="zh-CN" sz="2000" dirty="0" smtClean="0">
              <a:latin typeface="微软雅黑" panose="020B0503020204020204" pitchFamily="34" charset="-122"/>
              <a:ea typeface="微软雅黑" panose="020B0503020204020204" pitchFamily="34" charset="-122"/>
            </a:endParaRPr>
          </a:p>
        </p:txBody>
      </p:sp>
      <p:pic>
        <p:nvPicPr>
          <p:cNvPr id="12" name="图片 11" descr="图片1.png"/>
          <p:cNvPicPr>
            <a:picLocks noChangeAspect="1"/>
          </p:cNvPicPr>
          <p:nvPr/>
        </p:nvPicPr>
        <p:blipFill>
          <a:blip r:embed="rId2" cstate="print"/>
          <a:stretch>
            <a:fillRect/>
          </a:stretch>
        </p:blipFill>
        <p:spPr>
          <a:xfrm>
            <a:off x="0" y="834939"/>
            <a:ext cx="1548256" cy="670505"/>
          </a:xfrm>
          <a:prstGeom prst="rect">
            <a:avLst/>
          </a:prstGeom>
        </p:spPr>
      </p:pic>
      <p:pic>
        <p:nvPicPr>
          <p:cNvPr id="13" name="yb538.jpg" descr="id:2147513444;FounderCES"/>
          <p:cNvPicPr/>
          <p:nvPr/>
        </p:nvPicPr>
        <p:blipFill>
          <a:blip r:embed="rId3" cstate="print"/>
          <a:stretch>
            <a:fillRect/>
          </a:stretch>
        </p:blipFill>
        <p:spPr>
          <a:xfrm>
            <a:off x="3018588" y="1458984"/>
            <a:ext cx="2861950" cy="1859406"/>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1" fill="hold"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slide(fromTop)">
                                      <p:cBhvr>
                                        <p:cTn id="7" dur="500"/>
                                        <p:tgtEl>
                                          <p:spTgt spid="2"/>
                                        </p:tgtEl>
                                      </p:cBhvr>
                                    </p:animEffect>
                                  </p:childTnLst>
                                </p:cTn>
                              </p:par>
                            </p:childTnLst>
                          </p:cTn>
                        </p:par>
                        <p:par>
                          <p:cTn id="8" fill="hold">
                            <p:stCondLst>
                              <p:cond delay="500"/>
                            </p:stCondLst>
                            <p:childTnLst>
                              <p:par>
                                <p:cTn id="9" presetID="12" presetClass="entr" presetSubtype="8" fill="hold" grpId="0" nodeType="afterEffect">
                                  <p:stCondLst>
                                    <p:cond delay="0"/>
                                  </p:stCondLst>
                                  <p:childTnLst>
                                    <p:set>
                                      <p:cBhvr>
                                        <p:cTn id="10" dur="1" fill="hold">
                                          <p:stCondLst>
                                            <p:cond delay="0"/>
                                          </p:stCondLst>
                                        </p:cTn>
                                        <p:tgtEl>
                                          <p:spTgt spid="9"/>
                                        </p:tgtEl>
                                        <p:attrNameLst>
                                          <p:attrName>style.visibility</p:attrName>
                                        </p:attrNameLst>
                                      </p:cBhvr>
                                      <p:to>
                                        <p:strVal val="visible"/>
                                      </p:to>
                                    </p:set>
                                    <p:animEffect transition="in" filter="slide(fromLeft)">
                                      <p:cBhvr>
                                        <p:cTn id="11" dur="500"/>
                                        <p:tgtEl>
                                          <p:spTgt spid="9"/>
                                        </p:tgtEl>
                                      </p:cBhvr>
                                    </p:animEffect>
                                  </p:childTnLst>
                                </p:cTn>
                              </p:par>
                              <p:par>
                                <p:cTn id="12" presetID="17" presetClass="entr" presetSubtype="10" fill="hold" nodeType="withEffect">
                                  <p:stCondLst>
                                    <p:cond delay="0"/>
                                  </p:stCondLst>
                                  <p:childTnLst>
                                    <p:set>
                                      <p:cBhvr>
                                        <p:cTn id="13" dur="1" fill="hold">
                                          <p:stCondLst>
                                            <p:cond delay="0"/>
                                          </p:stCondLst>
                                        </p:cTn>
                                        <p:tgtEl>
                                          <p:spTgt spid="21"/>
                                        </p:tgtEl>
                                        <p:attrNameLst>
                                          <p:attrName>style.visibility</p:attrName>
                                        </p:attrNameLst>
                                      </p:cBhvr>
                                      <p:to>
                                        <p:strVal val="visible"/>
                                      </p:to>
                                    </p:set>
                                    <p:anim calcmode="lin" valueType="num">
                                      <p:cBhvr>
                                        <p:cTn id="14" dur="500" fill="hold"/>
                                        <p:tgtEl>
                                          <p:spTgt spid="21"/>
                                        </p:tgtEl>
                                        <p:attrNameLst>
                                          <p:attrName>ppt_w</p:attrName>
                                        </p:attrNameLst>
                                      </p:cBhvr>
                                      <p:tavLst>
                                        <p:tav tm="0">
                                          <p:val>
                                            <p:fltVal val="0"/>
                                          </p:val>
                                        </p:tav>
                                        <p:tav tm="100000">
                                          <p:val>
                                            <p:strVal val="#ppt_w"/>
                                          </p:val>
                                        </p:tav>
                                      </p:tavLst>
                                    </p:anim>
                                    <p:anim calcmode="lin" valueType="num">
                                      <p:cBhvr>
                                        <p:cTn id="15" dur="500" fill="hold"/>
                                        <p:tgtEl>
                                          <p:spTgt spid="21"/>
                                        </p:tgtEl>
                                        <p:attrNameLst>
                                          <p:attrName>ppt_h</p:attrName>
                                        </p:attrNameLst>
                                      </p:cBhvr>
                                      <p:tavLst>
                                        <p:tav tm="0">
                                          <p:val>
                                            <p:strVal val="#ppt_h"/>
                                          </p:val>
                                        </p:tav>
                                        <p:tav tm="100000">
                                          <p:val>
                                            <p:strVal val="#ppt_h"/>
                                          </p:val>
                                        </p:tav>
                                      </p:tavLst>
                                    </p:anim>
                                  </p:childTnLst>
                                </p:cTn>
                              </p:par>
                            </p:childTnLst>
                          </p:cTn>
                        </p:par>
                        <p:par>
                          <p:cTn id="16" fill="hold">
                            <p:stCondLst>
                              <p:cond delay="1000"/>
                            </p:stCondLst>
                            <p:childTnLst>
                              <p:par>
                                <p:cTn id="17" presetID="1" presetClass="entr" presetSubtype="0" fill="hold" grpId="0" nodeType="afterEffect">
                                  <p:stCondLst>
                                    <p:cond delay="0"/>
                                  </p:stCondLst>
                                  <p:childTnLst>
                                    <p:set>
                                      <p:cBhvr>
                                        <p:cTn id="18" dur="1" fill="hold">
                                          <p:stCondLst>
                                            <p:cond delay="0"/>
                                          </p:stCondLst>
                                        </p:cTn>
                                        <p:tgtEl>
                                          <p:spTgt spid="19"/>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2"/>
                                        </p:tgtEl>
                                        <p:attrNameLst>
                                          <p:attrName>style.visibility</p:attrName>
                                        </p:attrNameLst>
                                      </p:cBhvr>
                                      <p:to>
                                        <p:strVal val="visible"/>
                                      </p:to>
                                    </p:set>
                                  </p:childTnLst>
                                </p:cTn>
                              </p:par>
                              <p:par>
                                <p:cTn id="21" presetID="12" presetClass="entr" presetSubtype="4" fill="hold" nodeType="withEffect">
                                  <p:stCondLst>
                                    <p:cond delay="0"/>
                                  </p:stCondLst>
                                  <p:childTnLst>
                                    <p:set>
                                      <p:cBhvr>
                                        <p:cTn id="22" dur="1" fill="hold">
                                          <p:stCondLst>
                                            <p:cond delay="0"/>
                                          </p:stCondLst>
                                        </p:cTn>
                                        <p:tgtEl>
                                          <p:spTgt spid="13"/>
                                        </p:tgtEl>
                                        <p:attrNameLst>
                                          <p:attrName>style.visibility</p:attrName>
                                        </p:attrNameLst>
                                      </p:cBhvr>
                                      <p:to>
                                        <p:strVal val="visible"/>
                                      </p:to>
                                    </p:set>
                                    <p:animEffect transition="in" filter="slide(fromBottom)">
                                      <p:cBhvr>
                                        <p:cTn id="23"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9"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9"/>
          <p:cNvGrpSpPr/>
          <p:nvPr/>
        </p:nvGrpSpPr>
        <p:grpSpPr>
          <a:xfrm>
            <a:off x="171453" y="0"/>
            <a:ext cx="2216148" cy="818555"/>
            <a:chOff x="444500" y="496094"/>
            <a:chExt cx="2362200" cy="1091406"/>
          </a:xfrm>
          <a:solidFill>
            <a:schemeClr val="accent4">
              <a:lumMod val="20000"/>
              <a:lumOff val="80000"/>
            </a:schemeClr>
          </a:solidFill>
        </p:grpSpPr>
        <p:sp>
          <p:nvSpPr>
            <p:cNvPr id="15" name="圆角矩形 14"/>
            <p:cNvSpPr/>
            <p:nvPr/>
          </p:nvSpPr>
          <p:spPr>
            <a:xfrm>
              <a:off x="444500" y="901700"/>
              <a:ext cx="2362200" cy="685800"/>
            </a:xfrm>
            <a:prstGeom prst="roundRect">
              <a:avLst/>
            </a:prstGeom>
            <a:grpFill/>
            <a:ln w="1905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6" name="直接连接符 15"/>
            <p:cNvCxnSpPr/>
            <p:nvPr/>
          </p:nvCxnSpPr>
          <p:spPr>
            <a:xfrm rot="5400000">
              <a:off x="7810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cxnSp>
          <p:nvCxnSpPr>
            <p:cNvPr id="17" name="直接连接符 16"/>
            <p:cNvCxnSpPr/>
            <p:nvPr/>
          </p:nvCxnSpPr>
          <p:spPr>
            <a:xfrm rot="5400000">
              <a:off x="18859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grpSp>
      <p:pic>
        <p:nvPicPr>
          <p:cNvPr id="21" name="图片 20" descr="book3.png"/>
          <p:cNvPicPr>
            <a:picLocks noChangeAspect="1"/>
          </p:cNvPicPr>
          <p:nvPr/>
        </p:nvPicPr>
        <p:blipFill>
          <a:blip r:embed="rId1" cstate="print"/>
          <a:srcRect l="10980" t="7891" r="17050" b="13779"/>
          <a:stretch>
            <a:fillRect/>
          </a:stretch>
        </p:blipFill>
        <p:spPr>
          <a:xfrm>
            <a:off x="7968343" y="3947300"/>
            <a:ext cx="971550" cy="1057407"/>
          </a:xfrm>
          <a:prstGeom prst="rect">
            <a:avLst/>
          </a:prstGeom>
        </p:spPr>
      </p:pic>
      <p:sp>
        <p:nvSpPr>
          <p:cNvPr id="9" name="矩形 8"/>
          <p:cNvSpPr/>
          <p:nvPr/>
        </p:nvSpPr>
        <p:spPr>
          <a:xfrm>
            <a:off x="275120" y="348923"/>
            <a:ext cx="1972335" cy="484748"/>
          </a:xfrm>
          <a:prstGeom prst="rect">
            <a:avLst/>
          </a:prstGeom>
        </p:spPr>
        <p:txBody>
          <a:bodyPr wrap="none" lIns="68580" tIns="34290" rIns="68580" bIns="34290">
            <a:spAutoFit/>
          </a:bodyPr>
          <a:lstStyle/>
          <a:p>
            <a:r>
              <a:rPr lang="zh-CN" altLang="en-US" sz="2700" dirty="0" smtClean="0">
                <a:latin typeface="微软雅黑" panose="020B0503020204020204" pitchFamily="34" charset="-122"/>
                <a:ea typeface="微软雅黑" panose="020B0503020204020204" pitchFamily="34" charset="-122"/>
              </a:rPr>
              <a:t>知识点 液化</a:t>
            </a:r>
            <a:endParaRPr lang="en-US" altLang="zh-CN" sz="2700" dirty="0" smtClean="0">
              <a:latin typeface="微软雅黑" panose="020B0503020204020204" pitchFamily="34" charset="-122"/>
              <a:ea typeface="微软雅黑" panose="020B0503020204020204" pitchFamily="34" charset="-122"/>
            </a:endParaRPr>
          </a:p>
        </p:txBody>
      </p:sp>
      <p:sp>
        <p:nvSpPr>
          <p:cNvPr id="19" name="矩形 18"/>
          <p:cNvSpPr/>
          <p:nvPr/>
        </p:nvSpPr>
        <p:spPr>
          <a:xfrm>
            <a:off x="496906" y="1690882"/>
            <a:ext cx="8647094" cy="1422954"/>
          </a:xfrm>
          <a:prstGeom prst="rect">
            <a:avLst/>
          </a:prstGeom>
        </p:spPr>
        <p:txBody>
          <a:bodyPr wrap="square">
            <a:spAutoFit/>
          </a:bodyPr>
          <a:lstStyle/>
          <a:p>
            <a:pPr>
              <a:lnSpc>
                <a:spcPct val="150000"/>
              </a:lnSpc>
            </a:pPr>
            <a:r>
              <a:rPr lang="en-US" altLang="zh-CN" sz="2000" dirty="0" smtClean="0">
                <a:latin typeface="微软雅黑" panose="020B0503020204020204" pitchFamily="34" charset="-122"/>
                <a:ea typeface="微软雅黑" panose="020B0503020204020204" pitchFamily="34" charset="-122"/>
              </a:rPr>
              <a:t>1.</a:t>
            </a:r>
            <a:r>
              <a:rPr lang="zh-CN" altLang="en-US" sz="2000" dirty="0" smtClean="0">
                <a:latin typeface="微软雅黑" panose="020B0503020204020204" pitchFamily="34" charset="-122"/>
                <a:ea typeface="微软雅黑" panose="020B0503020204020204" pitchFamily="34" charset="-122"/>
              </a:rPr>
              <a:t>热锅上冒的“白气”和冰激凌周围的“白气”能看到的“白气”是水蒸气液化形成的小液滴</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前者是锅中水先汽化成水蒸气</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再遇到周围冷的空气液化形成的</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后者是周围空气中的水蒸气遇到冷的冰激凌液化形成的</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如图甲所示</a:t>
            </a:r>
            <a:r>
              <a:rPr lang="en-US" altLang="zh-CN" sz="2000" dirty="0" smtClean="0">
                <a:latin typeface="微软雅黑" panose="020B0503020204020204" pitchFamily="34" charset="-122"/>
                <a:ea typeface="微软雅黑" panose="020B0503020204020204" pitchFamily="34" charset="-122"/>
              </a:rPr>
              <a:t>).</a:t>
            </a:r>
            <a:endParaRPr lang="en-US" altLang="zh-CN" sz="2000" dirty="0" smtClean="0">
              <a:latin typeface="微软雅黑" panose="020B0503020204020204" pitchFamily="34" charset="-122"/>
              <a:ea typeface="微软雅黑" panose="020B0503020204020204" pitchFamily="34" charset="-122"/>
            </a:endParaRPr>
          </a:p>
        </p:txBody>
      </p:sp>
      <p:pic>
        <p:nvPicPr>
          <p:cNvPr id="11" name="Picture 2" descr="C:\Users\Administrator\Desktop\生活中的物理.png"/>
          <p:cNvPicPr>
            <a:picLocks noChangeAspect="1" noChangeArrowheads="1"/>
          </p:cNvPicPr>
          <p:nvPr/>
        </p:nvPicPr>
        <p:blipFill>
          <a:blip r:embed="rId2" cstate="print"/>
          <a:srcRect/>
          <a:stretch>
            <a:fillRect/>
          </a:stretch>
        </p:blipFill>
        <p:spPr bwMode="auto">
          <a:xfrm>
            <a:off x="222629" y="1024772"/>
            <a:ext cx="1858963" cy="523875"/>
          </a:xfrm>
          <a:prstGeom prst="rect">
            <a:avLst/>
          </a:prstGeom>
          <a:noFill/>
        </p:spPr>
      </p:pic>
      <p:pic>
        <p:nvPicPr>
          <p:cNvPr id="13" name="yb543a.jpg" descr="id:2147513474;FounderCES"/>
          <p:cNvPicPr/>
          <p:nvPr/>
        </p:nvPicPr>
        <p:blipFill>
          <a:blip r:embed="rId3" cstate="print"/>
          <a:stretch>
            <a:fillRect/>
          </a:stretch>
        </p:blipFill>
        <p:spPr>
          <a:xfrm>
            <a:off x="3715652" y="3204319"/>
            <a:ext cx="1896872" cy="1627866"/>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1" fill="hold"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slide(fromTop)">
                                      <p:cBhvr>
                                        <p:cTn id="7" dur="500"/>
                                        <p:tgtEl>
                                          <p:spTgt spid="2"/>
                                        </p:tgtEl>
                                      </p:cBhvr>
                                    </p:animEffect>
                                  </p:childTnLst>
                                </p:cTn>
                              </p:par>
                            </p:childTnLst>
                          </p:cTn>
                        </p:par>
                        <p:par>
                          <p:cTn id="8" fill="hold">
                            <p:stCondLst>
                              <p:cond delay="500"/>
                            </p:stCondLst>
                            <p:childTnLst>
                              <p:par>
                                <p:cTn id="9" presetID="12" presetClass="entr" presetSubtype="8" fill="hold" grpId="0" nodeType="afterEffect">
                                  <p:stCondLst>
                                    <p:cond delay="0"/>
                                  </p:stCondLst>
                                  <p:childTnLst>
                                    <p:set>
                                      <p:cBhvr>
                                        <p:cTn id="10" dur="1" fill="hold">
                                          <p:stCondLst>
                                            <p:cond delay="0"/>
                                          </p:stCondLst>
                                        </p:cTn>
                                        <p:tgtEl>
                                          <p:spTgt spid="9"/>
                                        </p:tgtEl>
                                        <p:attrNameLst>
                                          <p:attrName>style.visibility</p:attrName>
                                        </p:attrNameLst>
                                      </p:cBhvr>
                                      <p:to>
                                        <p:strVal val="visible"/>
                                      </p:to>
                                    </p:set>
                                    <p:animEffect transition="in" filter="slide(fromLeft)">
                                      <p:cBhvr>
                                        <p:cTn id="11" dur="500"/>
                                        <p:tgtEl>
                                          <p:spTgt spid="9"/>
                                        </p:tgtEl>
                                      </p:cBhvr>
                                    </p:animEffect>
                                  </p:childTnLst>
                                </p:cTn>
                              </p:par>
                              <p:par>
                                <p:cTn id="12" presetID="17" presetClass="entr" presetSubtype="10" fill="hold" nodeType="withEffect">
                                  <p:stCondLst>
                                    <p:cond delay="0"/>
                                  </p:stCondLst>
                                  <p:childTnLst>
                                    <p:set>
                                      <p:cBhvr>
                                        <p:cTn id="13" dur="1" fill="hold">
                                          <p:stCondLst>
                                            <p:cond delay="0"/>
                                          </p:stCondLst>
                                        </p:cTn>
                                        <p:tgtEl>
                                          <p:spTgt spid="21"/>
                                        </p:tgtEl>
                                        <p:attrNameLst>
                                          <p:attrName>style.visibility</p:attrName>
                                        </p:attrNameLst>
                                      </p:cBhvr>
                                      <p:to>
                                        <p:strVal val="visible"/>
                                      </p:to>
                                    </p:set>
                                    <p:anim calcmode="lin" valueType="num">
                                      <p:cBhvr>
                                        <p:cTn id="14" dur="500" fill="hold"/>
                                        <p:tgtEl>
                                          <p:spTgt spid="21"/>
                                        </p:tgtEl>
                                        <p:attrNameLst>
                                          <p:attrName>ppt_w</p:attrName>
                                        </p:attrNameLst>
                                      </p:cBhvr>
                                      <p:tavLst>
                                        <p:tav tm="0">
                                          <p:val>
                                            <p:fltVal val="0"/>
                                          </p:val>
                                        </p:tav>
                                        <p:tav tm="100000">
                                          <p:val>
                                            <p:strVal val="#ppt_w"/>
                                          </p:val>
                                        </p:tav>
                                      </p:tavLst>
                                    </p:anim>
                                    <p:anim calcmode="lin" valueType="num">
                                      <p:cBhvr>
                                        <p:cTn id="15" dur="500" fill="hold"/>
                                        <p:tgtEl>
                                          <p:spTgt spid="21"/>
                                        </p:tgtEl>
                                        <p:attrNameLst>
                                          <p:attrName>ppt_h</p:attrName>
                                        </p:attrNameLst>
                                      </p:cBhvr>
                                      <p:tavLst>
                                        <p:tav tm="0">
                                          <p:val>
                                            <p:strVal val="#ppt_h"/>
                                          </p:val>
                                        </p:tav>
                                        <p:tav tm="100000">
                                          <p:val>
                                            <p:strVal val="#ppt_h"/>
                                          </p:val>
                                        </p:tav>
                                      </p:tavLst>
                                    </p:anim>
                                  </p:childTnLst>
                                </p:cTn>
                              </p:par>
                            </p:childTnLst>
                          </p:cTn>
                        </p:par>
                        <p:par>
                          <p:cTn id="16" fill="hold">
                            <p:stCondLst>
                              <p:cond delay="1000"/>
                            </p:stCondLst>
                            <p:childTnLst>
                              <p:par>
                                <p:cTn id="17" presetID="1" presetClass="entr" presetSubtype="0" fill="hold" grpId="0" nodeType="afterEffect">
                                  <p:stCondLst>
                                    <p:cond delay="0"/>
                                  </p:stCondLst>
                                  <p:childTnLst>
                                    <p:set>
                                      <p:cBhvr>
                                        <p:cTn id="18" dur="1" fill="hold">
                                          <p:stCondLst>
                                            <p:cond delay="0"/>
                                          </p:stCondLst>
                                        </p:cTn>
                                        <p:tgtEl>
                                          <p:spTgt spid="19"/>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1"/>
                                        </p:tgtEl>
                                        <p:attrNameLst>
                                          <p:attrName>style.visibility</p:attrName>
                                        </p:attrNameLst>
                                      </p:cBhvr>
                                      <p:to>
                                        <p:strVal val="visible"/>
                                      </p:to>
                                    </p:set>
                                  </p:childTnLst>
                                </p:cTn>
                              </p:par>
                            </p:childTnLst>
                          </p:cTn>
                        </p:par>
                        <p:par>
                          <p:cTn id="21" fill="hold">
                            <p:stCondLst>
                              <p:cond delay="1000"/>
                            </p:stCondLst>
                            <p:childTnLst>
                              <p:par>
                                <p:cTn id="22" presetID="4" presetClass="entr" presetSubtype="16" fill="hold" nodeType="afterEffect">
                                  <p:stCondLst>
                                    <p:cond delay="0"/>
                                  </p:stCondLst>
                                  <p:childTnLst>
                                    <p:set>
                                      <p:cBhvr>
                                        <p:cTn id="23" dur="1" fill="hold">
                                          <p:stCondLst>
                                            <p:cond delay="0"/>
                                          </p:stCondLst>
                                        </p:cTn>
                                        <p:tgtEl>
                                          <p:spTgt spid="13"/>
                                        </p:tgtEl>
                                        <p:attrNameLst>
                                          <p:attrName>style.visibility</p:attrName>
                                        </p:attrNameLst>
                                      </p:cBhvr>
                                      <p:to>
                                        <p:strVal val="visible"/>
                                      </p:to>
                                    </p:set>
                                    <p:animEffect transition="in" filter="box(in)">
                                      <p:cBhvr>
                                        <p:cTn id="24"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9"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9"/>
          <p:cNvGrpSpPr/>
          <p:nvPr/>
        </p:nvGrpSpPr>
        <p:grpSpPr>
          <a:xfrm>
            <a:off x="171453" y="0"/>
            <a:ext cx="2216148" cy="818555"/>
            <a:chOff x="444500" y="496094"/>
            <a:chExt cx="2362200" cy="1091406"/>
          </a:xfrm>
          <a:solidFill>
            <a:schemeClr val="accent4">
              <a:lumMod val="20000"/>
              <a:lumOff val="80000"/>
            </a:schemeClr>
          </a:solidFill>
        </p:grpSpPr>
        <p:sp>
          <p:nvSpPr>
            <p:cNvPr id="15" name="圆角矩形 14"/>
            <p:cNvSpPr/>
            <p:nvPr/>
          </p:nvSpPr>
          <p:spPr>
            <a:xfrm>
              <a:off x="444500" y="901700"/>
              <a:ext cx="2362200" cy="685800"/>
            </a:xfrm>
            <a:prstGeom prst="roundRect">
              <a:avLst/>
            </a:prstGeom>
            <a:grpFill/>
            <a:ln w="1905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6" name="直接连接符 15"/>
            <p:cNvCxnSpPr/>
            <p:nvPr/>
          </p:nvCxnSpPr>
          <p:spPr>
            <a:xfrm rot="5400000">
              <a:off x="7810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cxnSp>
          <p:nvCxnSpPr>
            <p:cNvPr id="17" name="直接连接符 16"/>
            <p:cNvCxnSpPr/>
            <p:nvPr/>
          </p:nvCxnSpPr>
          <p:spPr>
            <a:xfrm rot="5400000">
              <a:off x="18859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grpSp>
      <p:pic>
        <p:nvPicPr>
          <p:cNvPr id="21" name="图片 20" descr="book3.png"/>
          <p:cNvPicPr>
            <a:picLocks noChangeAspect="1"/>
          </p:cNvPicPr>
          <p:nvPr/>
        </p:nvPicPr>
        <p:blipFill>
          <a:blip r:embed="rId1" cstate="print"/>
          <a:srcRect l="10980" t="7891" r="17050" b="13779"/>
          <a:stretch>
            <a:fillRect/>
          </a:stretch>
        </p:blipFill>
        <p:spPr>
          <a:xfrm>
            <a:off x="7968343" y="3947300"/>
            <a:ext cx="971550" cy="1057407"/>
          </a:xfrm>
          <a:prstGeom prst="rect">
            <a:avLst/>
          </a:prstGeom>
        </p:spPr>
      </p:pic>
      <p:sp>
        <p:nvSpPr>
          <p:cNvPr id="9" name="矩形 8"/>
          <p:cNvSpPr/>
          <p:nvPr/>
        </p:nvSpPr>
        <p:spPr>
          <a:xfrm>
            <a:off x="275120" y="348923"/>
            <a:ext cx="1972335" cy="484748"/>
          </a:xfrm>
          <a:prstGeom prst="rect">
            <a:avLst/>
          </a:prstGeom>
        </p:spPr>
        <p:txBody>
          <a:bodyPr wrap="none" lIns="68580" tIns="34290" rIns="68580" bIns="34290">
            <a:spAutoFit/>
          </a:bodyPr>
          <a:lstStyle/>
          <a:p>
            <a:r>
              <a:rPr lang="zh-CN" altLang="en-US" sz="2700" dirty="0" smtClean="0">
                <a:latin typeface="微软雅黑" panose="020B0503020204020204" pitchFamily="34" charset="-122"/>
                <a:ea typeface="微软雅黑" panose="020B0503020204020204" pitchFamily="34" charset="-122"/>
              </a:rPr>
              <a:t>知识点 液化</a:t>
            </a:r>
            <a:endParaRPr lang="en-US" altLang="zh-CN" sz="2700" dirty="0" smtClean="0">
              <a:latin typeface="微软雅黑" panose="020B0503020204020204" pitchFamily="34" charset="-122"/>
              <a:ea typeface="微软雅黑" panose="020B0503020204020204" pitchFamily="34" charset="-122"/>
            </a:endParaRPr>
          </a:p>
        </p:txBody>
      </p:sp>
      <p:sp>
        <p:nvSpPr>
          <p:cNvPr id="19" name="矩形 18"/>
          <p:cNvSpPr/>
          <p:nvPr/>
        </p:nvSpPr>
        <p:spPr>
          <a:xfrm>
            <a:off x="496906" y="1690882"/>
            <a:ext cx="8647094" cy="1884618"/>
          </a:xfrm>
          <a:prstGeom prst="rect">
            <a:avLst/>
          </a:prstGeom>
        </p:spPr>
        <p:txBody>
          <a:bodyPr wrap="square">
            <a:spAutoFit/>
          </a:bodyPr>
          <a:lstStyle/>
          <a:p>
            <a:pPr>
              <a:lnSpc>
                <a:spcPct val="150000"/>
              </a:lnSpc>
            </a:pPr>
            <a:r>
              <a:rPr lang="en-US" altLang="zh-CN" sz="2000" dirty="0" smtClean="0">
                <a:latin typeface="微软雅黑" panose="020B0503020204020204" pitchFamily="34" charset="-122"/>
                <a:ea typeface="微软雅黑" panose="020B0503020204020204" pitchFamily="34" charset="-122"/>
              </a:rPr>
              <a:t>2.</a:t>
            </a:r>
            <a:r>
              <a:rPr lang="zh-CN" altLang="en-US" sz="2000" dirty="0" smtClean="0">
                <a:latin typeface="微软雅黑" panose="020B0503020204020204" pitchFamily="34" charset="-122"/>
                <a:ea typeface="微软雅黑" panose="020B0503020204020204" pitchFamily="34" charset="-122"/>
              </a:rPr>
              <a:t>夏天和冬天的空调车</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小水珠分别在哪边的玻璃上</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如图乙所示</a:t>
            </a:r>
            <a:r>
              <a:rPr lang="en-US" altLang="zh-CN" sz="2000" dirty="0" smtClean="0">
                <a:latin typeface="微软雅黑" panose="020B0503020204020204" pitchFamily="34" charset="-122"/>
                <a:ea typeface="微软雅黑" panose="020B0503020204020204" pitchFamily="34" charset="-122"/>
              </a:rPr>
              <a:t>)?</a:t>
            </a:r>
            <a:endParaRPr lang="en-US" altLang="zh-CN" sz="2000" dirty="0" smtClean="0">
              <a:latin typeface="微软雅黑" panose="020B0503020204020204" pitchFamily="34" charset="-122"/>
              <a:ea typeface="微软雅黑" panose="020B0503020204020204" pitchFamily="34" charset="-122"/>
            </a:endParaRPr>
          </a:p>
          <a:p>
            <a:pPr>
              <a:lnSpc>
                <a:spcPct val="150000"/>
              </a:lnSpc>
            </a:pPr>
            <a:r>
              <a:rPr lang="zh-CN" altLang="en-US" sz="2000" dirty="0" smtClean="0">
                <a:latin typeface="微软雅黑" panose="020B0503020204020204" pitchFamily="34" charset="-122"/>
                <a:ea typeface="微软雅黑" panose="020B0503020204020204" pitchFamily="34" charset="-122"/>
              </a:rPr>
              <a:t>夏天</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车内温度低车外温度高</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车外热的水蒸气遇冷的玻璃液化形成小水滴附着在玻璃外面</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冬天</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车内温度高车外温度低</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车内的水蒸气遇冷液化成小水滴附着在玻璃里面</a:t>
            </a:r>
            <a:r>
              <a:rPr lang="en-US" altLang="zh-CN" sz="2000" dirty="0" smtClean="0">
                <a:latin typeface="微软雅黑" panose="020B0503020204020204" pitchFamily="34" charset="-122"/>
                <a:ea typeface="微软雅黑" panose="020B0503020204020204" pitchFamily="34" charset="-122"/>
              </a:rPr>
              <a:t>.</a:t>
            </a:r>
            <a:endParaRPr lang="en-US" altLang="zh-CN" sz="2000" dirty="0" smtClean="0">
              <a:latin typeface="微软雅黑" panose="020B0503020204020204" pitchFamily="34" charset="-122"/>
              <a:ea typeface="微软雅黑" panose="020B0503020204020204" pitchFamily="34" charset="-122"/>
            </a:endParaRPr>
          </a:p>
        </p:txBody>
      </p:sp>
      <p:pic>
        <p:nvPicPr>
          <p:cNvPr id="11" name="Picture 2" descr="C:\Users\Administrator\Desktop\生活中的物理.png"/>
          <p:cNvPicPr>
            <a:picLocks noChangeAspect="1" noChangeArrowheads="1"/>
          </p:cNvPicPr>
          <p:nvPr/>
        </p:nvPicPr>
        <p:blipFill>
          <a:blip r:embed="rId2" cstate="print"/>
          <a:srcRect/>
          <a:stretch>
            <a:fillRect/>
          </a:stretch>
        </p:blipFill>
        <p:spPr bwMode="auto">
          <a:xfrm>
            <a:off x="222629" y="1024772"/>
            <a:ext cx="1858963" cy="523875"/>
          </a:xfrm>
          <a:prstGeom prst="rect">
            <a:avLst/>
          </a:prstGeom>
          <a:noFill/>
        </p:spPr>
      </p:pic>
      <p:pic>
        <p:nvPicPr>
          <p:cNvPr id="12" name="ee271.jpg" descr="id:2147513481;FounderCES"/>
          <p:cNvPicPr/>
          <p:nvPr/>
        </p:nvPicPr>
        <p:blipFill>
          <a:blip r:embed="rId3" cstate="print"/>
          <a:stretch>
            <a:fillRect/>
          </a:stretch>
        </p:blipFill>
        <p:spPr>
          <a:xfrm>
            <a:off x="3252562" y="3240265"/>
            <a:ext cx="2785631" cy="1601503"/>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1" fill="hold"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slide(fromTop)">
                                      <p:cBhvr>
                                        <p:cTn id="7" dur="500"/>
                                        <p:tgtEl>
                                          <p:spTgt spid="2"/>
                                        </p:tgtEl>
                                      </p:cBhvr>
                                    </p:animEffect>
                                  </p:childTnLst>
                                </p:cTn>
                              </p:par>
                            </p:childTnLst>
                          </p:cTn>
                        </p:par>
                        <p:par>
                          <p:cTn id="8" fill="hold">
                            <p:stCondLst>
                              <p:cond delay="500"/>
                            </p:stCondLst>
                            <p:childTnLst>
                              <p:par>
                                <p:cTn id="9" presetID="12" presetClass="entr" presetSubtype="8" fill="hold" grpId="0" nodeType="afterEffect">
                                  <p:stCondLst>
                                    <p:cond delay="0"/>
                                  </p:stCondLst>
                                  <p:childTnLst>
                                    <p:set>
                                      <p:cBhvr>
                                        <p:cTn id="10" dur="1" fill="hold">
                                          <p:stCondLst>
                                            <p:cond delay="0"/>
                                          </p:stCondLst>
                                        </p:cTn>
                                        <p:tgtEl>
                                          <p:spTgt spid="9"/>
                                        </p:tgtEl>
                                        <p:attrNameLst>
                                          <p:attrName>style.visibility</p:attrName>
                                        </p:attrNameLst>
                                      </p:cBhvr>
                                      <p:to>
                                        <p:strVal val="visible"/>
                                      </p:to>
                                    </p:set>
                                    <p:animEffect transition="in" filter="slide(fromLeft)">
                                      <p:cBhvr>
                                        <p:cTn id="11" dur="500"/>
                                        <p:tgtEl>
                                          <p:spTgt spid="9"/>
                                        </p:tgtEl>
                                      </p:cBhvr>
                                    </p:animEffect>
                                  </p:childTnLst>
                                </p:cTn>
                              </p:par>
                              <p:par>
                                <p:cTn id="12" presetID="17" presetClass="entr" presetSubtype="10" fill="hold" nodeType="withEffect">
                                  <p:stCondLst>
                                    <p:cond delay="0"/>
                                  </p:stCondLst>
                                  <p:childTnLst>
                                    <p:set>
                                      <p:cBhvr>
                                        <p:cTn id="13" dur="1" fill="hold">
                                          <p:stCondLst>
                                            <p:cond delay="0"/>
                                          </p:stCondLst>
                                        </p:cTn>
                                        <p:tgtEl>
                                          <p:spTgt spid="21"/>
                                        </p:tgtEl>
                                        <p:attrNameLst>
                                          <p:attrName>style.visibility</p:attrName>
                                        </p:attrNameLst>
                                      </p:cBhvr>
                                      <p:to>
                                        <p:strVal val="visible"/>
                                      </p:to>
                                    </p:set>
                                    <p:anim calcmode="lin" valueType="num">
                                      <p:cBhvr>
                                        <p:cTn id="14" dur="500" fill="hold"/>
                                        <p:tgtEl>
                                          <p:spTgt spid="21"/>
                                        </p:tgtEl>
                                        <p:attrNameLst>
                                          <p:attrName>ppt_w</p:attrName>
                                        </p:attrNameLst>
                                      </p:cBhvr>
                                      <p:tavLst>
                                        <p:tav tm="0">
                                          <p:val>
                                            <p:fltVal val="0"/>
                                          </p:val>
                                        </p:tav>
                                        <p:tav tm="100000">
                                          <p:val>
                                            <p:strVal val="#ppt_w"/>
                                          </p:val>
                                        </p:tav>
                                      </p:tavLst>
                                    </p:anim>
                                    <p:anim calcmode="lin" valueType="num">
                                      <p:cBhvr>
                                        <p:cTn id="15" dur="500" fill="hold"/>
                                        <p:tgtEl>
                                          <p:spTgt spid="21"/>
                                        </p:tgtEl>
                                        <p:attrNameLst>
                                          <p:attrName>ppt_h</p:attrName>
                                        </p:attrNameLst>
                                      </p:cBhvr>
                                      <p:tavLst>
                                        <p:tav tm="0">
                                          <p:val>
                                            <p:strVal val="#ppt_h"/>
                                          </p:val>
                                        </p:tav>
                                        <p:tav tm="100000">
                                          <p:val>
                                            <p:strVal val="#ppt_h"/>
                                          </p:val>
                                        </p:tav>
                                      </p:tavLst>
                                    </p:anim>
                                  </p:childTnLst>
                                </p:cTn>
                              </p:par>
                            </p:childTnLst>
                          </p:cTn>
                        </p:par>
                        <p:par>
                          <p:cTn id="16" fill="hold">
                            <p:stCondLst>
                              <p:cond delay="1000"/>
                            </p:stCondLst>
                            <p:childTnLst>
                              <p:par>
                                <p:cTn id="17" presetID="1" presetClass="entr" presetSubtype="0" fill="hold" grpId="0" nodeType="afterEffect">
                                  <p:stCondLst>
                                    <p:cond delay="0"/>
                                  </p:stCondLst>
                                  <p:childTnLst>
                                    <p:set>
                                      <p:cBhvr>
                                        <p:cTn id="18" dur="1" fill="hold">
                                          <p:stCondLst>
                                            <p:cond delay="0"/>
                                          </p:stCondLst>
                                        </p:cTn>
                                        <p:tgtEl>
                                          <p:spTgt spid="19"/>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1"/>
                                        </p:tgtEl>
                                        <p:attrNameLst>
                                          <p:attrName>style.visibility</p:attrName>
                                        </p:attrNameLst>
                                      </p:cBhvr>
                                      <p:to>
                                        <p:strVal val="visible"/>
                                      </p:to>
                                    </p:set>
                                  </p:childTnLst>
                                </p:cTn>
                              </p:par>
                            </p:childTnLst>
                          </p:cTn>
                        </p:par>
                        <p:par>
                          <p:cTn id="21" fill="hold">
                            <p:stCondLst>
                              <p:cond delay="1000"/>
                            </p:stCondLst>
                            <p:childTnLst>
                              <p:par>
                                <p:cTn id="22" presetID="4" presetClass="entr" presetSubtype="16" fill="hold" nodeType="afterEffect">
                                  <p:stCondLst>
                                    <p:cond delay="0"/>
                                  </p:stCondLst>
                                  <p:childTnLst>
                                    <p:set>
                                      <p:cBhvr>
                                        <p:cTn id="23" dur="1" fill="hold">
                                          <p:stCondLst>
                                            <p:cond delay="0"/>
                                          </p:stCondLst>
                                        </p:cTn>
                                        <p:tgtEl>
                                          <p:spTgt spid="12"/>
                                        </p:tgtEl>
                                        <p:attrNameLst>
                                          <p:attrName>style.visibility</p:attrName>
                                        </p:attrNameLst>
                                      </p:cBhvr>
                                      <p:to>
                                        <p:strVal val="visible"/>
                                      </p:to>
                                    </p:set>
                                    <p:animEffect transition="in" filter="box(in)">
                                      <p:cBhvr>
                                        <p:cTn id="24"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9"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9"/>
          <p:cNvGrpSpPr/>
          <p:nvPr/>
        </p:nvGrpSpPr>
        <p:grpSpPr>
          <a:xfrm>
            <a:off x="171453" y="0"/>
            <a:ext cx="2216148" cy="818555"/>
            <a:chOff x="444500" y="496094"/>
            <a:chExt cx="2362200" cy="1091406"/>
          </a:xfrm>
          <a:solidFill>
            <a:schemeClr val="accent4">
              <a:lumMod val="20000"/>
              <a:lumOff val="80000"/>
            </a:schemeClr>
          </a:solidFill>
        </p:grpSpPr>
        <p:sp>
          <p:nvSpPr>
            <p:cNvPr id="15" name="圆角矩形 14"/>
            <p:cNvSpPr/>
            <p:nvPr/>
          </p:nvSpPr>
          <p:spPr>
            <a:xfrm>
              <a:off x="444500" y="901700"/>
              <a:ext cx="2362200" cy="685800"/>
            </a:xfrm>
            <a:prstGeom prst="roundRect">
              <a:avLst/>
            </a:prstGeom>
            <a:grpFill/>
            <a:ln w="1905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6" name="直接连接符 15"/>
            <p:cNvCxnSpPr/>
            <p:nvPr/>
          </p:nvCxnSpPr>
          <p:spPr>
            <a:xfrm rot="5400000">
              <a:off x="7810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cxnSp>
          <p:nvCxnSpPr>
            <p:cNvPr id="17" name="直接连接符 16"/>
            <p:cNvCxnSpPr/>
            <p:nvPr/>
          </p:nvCxnSpPr>
          <p:spPr>
            <a:xfrm rot="5400000">
              <a:off x="18859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grpSp>
      <p:pic>
        <p:nvPicPr>
          <p:cNvPr id="21" name="图片 20" descr="book3.png"/>
          <p:cNvPicPr>
            <a:picLocks noChangeAspect="1"/>
          </p:cNvPicPr>
          <p:nvPr/>
        </p:nvPicPr>
        <p:blipFill>
          <a:blip r:embed="rId1" cstate="print"/>
          <a:srcRect l="10980" t="7891" r="17050" b="13779"/>
          <a:stretch>
            <a:fillRect/>
          </a:stretch>
        </p:blipFill>
        <p:spPr>
          <a:xfrm>
            <a:off x="7968343" y="3947300"/>
            <a:ext cx="971550" cy="1057407"/>
          </a:xfrm>
          <a:prstGeom prst="rect">
            <a:avLst/>
          </a:prstGeom>
        </p:spPr>
      </p:pic>
      <p:sp>
        <p:nvSpPr>
          <p:cNvPr id="9" name="矩形 8"/>
          <p:cNvSpPr/>
          <p:nvPr/>
        </p:nvSpPr>
        <p:spPr>
          <a:xfrm>
            <a:off x="275120" y="348923"/>
            <a:ext cx="1972335" cy="484748"/>
          </a:xfrm>
          <a:prstGeom prst="rect">
            <a:avLst/>
          </a:prstGeom>
        </p:spPr>
        <p:txBody>
          <a:bodyPr wrap="none" lIns="68580" tIns="34290" rIns="68580" bIns="34290">
            <a:spAutoFit/>
          </a:bodyPr>
          <a:lstStyle/>
          <a:p>
            <a:r>
              <a:rPr lang="zh-CN" altLang="en-US" sz="2700" dirty="0" smtClean="0">
                <a:latin typeface="微软雅黑" panose="020B0503020204020204" pitchFamily="34" charset="-122"/>
                <a:ea typeface="微软雅黑" panose="020B0503020204020204" pitchFamily="34" charset="-122"/>
              </a:rPr>
              <a:t>知识点 液化</a:t>
            </a:r>
            <a:endParaRPr lang="en-US" altLang="zh-CN" sz="2700" dirty="0" smtClean="0">
              <a:latin typeface="微软雅黑" panose="020B0503020204020204" pitchFamily="34" charset="-122"/>
              <a:ea typeface="微软雅黑" panose="020B0503020204020204" pitchFamily="34" charset="-122"/>
            </a:endParaRPr>
          </a:p>
        </p:txBody>
      </p:sp>
      <p:pic>
        <p:nvPicPr>
          <p:cNvPr id="11" name="图片 10" descr="图片1.png"/>
          <p:cNvPicPr>
            <a:picLocks noChangeAspect="1"/>
          </p:cNvPicPr>
          <p:nvPr/>
        </p:nvPicPr>
        <p:blipFill>
          <a:blip r:embed="rId2" cstate="print"/>
          <a:stretch>
            <a:fillRect/>
          </a:stretch>
        </p:blipFill>
        <p:spPr>
          <a:xfrm>
            <a:off x="262732" y="913766"/>
            <a:ext cx="1548256" cy="670505"/>
          </a:xfrm>
          <a:prstGeom prst="rect">
            <a:avLst/>
          </a:prstGeom>
        </p:spPr>
      </p:pic>
      <p:sp>
        <p:nvSpPr>
          <p:cNvPr id="13" name="矩形 12"/>
          <p:cNvSpPr/>
          <p:nvPr/>
        </p:nvSpPr>
        <p:spPr>
          <a:xfrm>
            <a:off x="496905" y="2037724"/>
            <a:ext cx="7603067" cy="1422954"/>
          </a:xfrm>
          <a:prstGeom prst="rect">
            <a:avLst/>
          </a:prstGeom>
        </p:spPr>
        <p:txBody>
          <a:bodyPr wrap="square">
            <a:spAutoFit/>
          </a:bodyPr>
          <a:lstStyle/>
          <a:p>
            <a:pPr>
              <a:lnSpc>
                <a:spcPct val="150000"/>
              </a:lnSpc>
            </a:pPr>
            <a:r>
              <a:rPr lang="zh-CN" altLang="en-US" sz="2000" dirty="0" smtClean="0">
                <a:latin typeface="微软雅黑" panose="020B0503020204020204" pitchFamily="34" charset="-122"/>
                <a:ea typeface="微软雅黑" panose="020B0503020204020204" pitchFamily="34" charset="-122"/>
              </a:rPr>
              <a:t>纸锅烧水</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纸不会燃烧</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但是可以将水烧开</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因为水沸腾</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标准大气压下</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时需要不断从外界吸收热量</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温度保持在</a:t>
            </a:r>
            <a:r>
              <a:rPr lang="en-US" altLang="zh-CN" sz="2000" dirty="0" smtClean="0">
                <a:latin typeface="微软雅黑" panose="020B0503020204020204" pitchFamily="34" charset="-122"/>
                <a:ea typeface="微软雅黑" panose="020B0503020204020204" pitchFamily="34" charset="-122"/>
              </a:rPr>
              <a:t>100 ℃</a:t>
            </a:r>
            <a:r>
              <a:rPr lang="zh-CN" altLang="en-US" sz="2000" dirty="0" smtClean="0">
                <a:latin typeface="微软雅黑" panose="020B0503020204020204" pitchFamily="34" charset="-122"/>
                <a:ea typeface="微软雅黑" panose="020B0503020204020204" pitchFamily="34" charset="-122"/>
              </a:rPr>
              <a:t>不变</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达不到纸的着火点</a:t>
            </a:r>
            <a:r>
              <a:rPr lang="en-US" altLang="zh-CN" sz="2000" dirty="0" smtClean="0">
                <a:latin typeface="微软雅黑" panose="020B0503020204020204" pitchFamily="34" charset="-122"/>
                <a:ea typeface="微软雅黑" panose="020B0503020204020204" pitchFamily="34" charset="-122"/>
              </a:rPr>
              <a:t>(183 ℃).</a:t>
            </a:r>
            <a:endParaRPr lang="en-US" altLang="zh-CN" sz="2000" dirty="0" smtClean="0">
              <a:latin typeface="微软雅黑" panose="020B0503020204020204" pitchFamily="34" charset="-122"/>
              <a:ea typeface="微软雅黑" panose="020B0503020204020204" pitchFamily="34"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1" fill="hold"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slide(fromTop)">
                                      <p:cBhvr>
                                        <p:cTn id="7" dur="500"/>
                                        <p:tgtEl>
                                          <p:spTgt spid="2"/>
                                        </p:tgtEl>
                                      </p:cBhvr>
                                    </p:animEffect>
                                  </p:childTnLst>
                                </p:cTn>
                              </p:par>
                            </p:childTnLst>
                          </p:cTn>
                        </p:par>
                        <p:par>
                          <p:cTn id="8" fill="hold">
                            <p:stCondLst>
                              <p:cond delay="500"/>
                            </p:stCondLst>
                            <p:childTnLst>
                              <p:par>
                                <p:cTn id="9" presetID="12" presetClass="entr" presetSubtype="8" fill="hold" grpId="0" nodeType="afterEffect">
                                  <p:stCondLst>
                                    <p:cond delay="0"/>
                                  </p:stCondLst>
                                  <p:childTnLst>
                                    <p:set>
                                      <p:cBhvr>
                                        <p:cTn id="10" dur="1" fill="hold">
                                          <p:stCondLst>
                                            <p:cond delay="0"/>
                                          </p:stCondLst>
                                        </p:cTn>
                                        <p:tgtEl>
                                          <p:spTgt spid="9"/>
                                        </p:tgtEl>
                                        <p:attrNameLst>
                                          <p:attrName>style.visibility</p:attrName>
                                        </p:attrNameLst>
                                      </p:cBhvr>
                                      <p:to>
                                        <p:strVal val="visible"/>
                                      </p:to>
                                    </p:set>
                                    <p:animEffect transition="in" filter="slide(fromLeft)">
                                      <p:cBhvr>
                                        <p:cTn id="11" dur="500"/>
                                        <p:tgtEl>
                                          <p:spTgt spid="9"/>
                                        </p:tgtEl>
                                      </p:cBhvr>
                                    </p:animEffect>
                                  </p:childTnLst>
                                </p:cTn>
                              </p:par>
                              <p:par>
                                <p:cTn id="12" presetID="17" presetClass="entr" presetSubtype="10" fill="hold" nodeType="withEffect">
                                  <p:stCondLst>
                                    <p:cond delay="0"/>
                                  </p:stCondLst>
                                  <p:childTnLst>
                                    <p:set>
                                      <p:cBhvr>
                                        <p:cTn id="13" dur="1" fill="hold">
                                          <p:stCondLst>
                                            <p:cond delay="0"/>
                                          </p:stCondLst>
                                        </p:cTn>
                                        <p:tgtEl>
                                          <p:spTgt spid="21"/>
                                        </p:tgtEl>
                                        <p:attrNameLst>
                                          <p:attrName>style.visibility</p:attrName>
                                        </p:attrNameLst>
                                      </p:cBhvr>
                                      <p:to>
                                        <p:strVal val="visible"/>
                                      </p:to>
                                    </p:set>
                                    <p:anim calcmode="lin" valueType="num">
                                      <p:cBhvr>
                                        <p:cTn id="14" dur="500" fill="hold"/>
                                        <p:tgtEl>
                                          <p:spTgt spid="21"/>
                                        </p:tgtEl>
                                        <p:attrNameLst>
                                          <p:attrName>ppt_w</p:attrName>
                                        </p:attrNameLst>
                                      </p:cBhvr>
                                      <p:tavLst>
                                        <p:tav tm="0">
                                          <p:val>
                                            <p:fltVal val="0"/>
                                          </p:val>
                                        </p:tav>
                                        <p:tav tm="100000">
                                          <p:val>
                                            <p:strVal val="#ppt_w"/>
                                          </p:val>
                                        </p:tav>
                                      </p:tavLst>
                                    </p:anim>
                                    <p:anim calcmode="lin" valueType="num">
                                      <p:cBhvr>
                                        <p:cTn id="15" dur="500" fill="hold"/>
                                        <p:tgtEl>
                                          <p:spTgt spid="21"/>
                                        </p:tgtEl>
                                        <p:attrNameLst>
                                          <p:attrName>ppt_h</p:attrName>
                                        </p:attrNameLst>
                                      </p:cBhvr>
                                      <p:tavLst>
                                        <p:tav tm="0">
                                          <p:val>
                                            <p:strVal val="#ppt_h"/>
                                          </p:val>
                                        </p:tav>
                                        <p:tav tm="100000">
                                          <p:val>
                                            <p:strVal val="#ppt_h"/>
                                          </p:val>
                                        </p:tav>
                                      </p:tavLst>
                                    </p:anim>
                                  </p:childTnLst>
                                </p:cTn>
                              </p:par>
                              <p:par>
                                <p:cTn id="16" presetID="1" presetClass="entr" presetSubtype="0" fill="hold" nodeType="withEffect">
                                  <p:stCondLst>
                                    <p:cond delay="0"/>
                                  </p:stCondLst>
                                  <p:childTnLst>
                                    <p:set>
                                      <p:cBhvr>
                                        <p:cTn id="17" dur="1" fill="hold">
                                          <p:stCondLst>
                                            <p:cond delay="0"/>
                                          </p:stCondLst>
                                        </p:cTn>
                                        <p:tgtEl>
                                          <p:spTgt spid="11"/>
                                        </p:tgtEl>
                                        <p:attrNameLst>
                                          <p:attrName>style.visibility</p:attrName>
                                        </p:attrNameLst>
                                      </p:cBhvr>
                                      <p:to>
                                        <p:strVal val="visible"/>
                                      </p:to>
                                    </p:set>
                                  </p:childTnLst>
                                </p:cTn>
                              </p:par>
                            </p:childTnLst>
                          </p:cTn>
                        </p:par>
                        <p:par>
                          <p:cTn id="18" fill="hold">
                            <p:stCondLst>
                              <p:cond delay="1000"/>
                            </p:stCondLst>
                            <p:childTnLst>
                              <p:par>
                                <p:cTn id="19" presetID="1" presetClass="entr" presetSubtype="0" fill="hold" grpId="0" nodeType="afterEffect">
                                  <p:stCondLst>
                                    <p:cond delay="0"/>
                                  </p:stCondLst>
                                  <p:childTnLst>
                                    <p:set>
                                      <p:cBhvr>
                                        <p:cTn id="20"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3"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9"/>
          <p:cNvGrpSpPr/>
          <p:nvPr/>
        </p:nvGrpSpPr>
        <p:grpSpPr>
          <a:xfrm>
            <a:off x="171453" y="0"/>
            <a:ext cx="2216148" cy="818555"/>
            <a:chOff x="444500" y="496094"/>
            <a:chExt cx="2362200" cy="1091406"/>
          </a:xfrm>
          <a:solidFill>
            <a:schemeClr val="accent4">
              <a:lumMod val="20000"/>
              <a:lumOff val="80000"/>
            </a:schemeClr>
          </a:solidFill>
        </p:grpSpPr>
        <p:sp>
          <p:nvSpPr>
            <p:cNvPr id="15" name="圆角矩形 14"/>
            <p:cNvSpPr/>
            <p:nvPr/>
          </p:nvSpPr>
          <p:spPr>
            <a:xfrm>
              <a:off x="444500" y="901700"/>
              <a:ext cx="2362200" cy="685800"/>
            </a:xfrm>
            <a:prstGeom prst="roundRect">
              <a:avLst/>
            </a:prstGeom>
            <a:grpFill/>
            <a:ln w="1905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6" name="直接连接符 15"/>
            <p:cNvCxnSpPr/>
            <p:nvPr/>
          </p:nvCxnSpPr>
          <p:spPr>
            <a:xfrm rot="5400000">
              <a:off x="7810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cxnSp>
          <p:nvCxnSpPr>
            <p:cNvPr id="17" name="直接连接符 16"/>
            <p:cNvCxnSpPr/>
            <p:nvPr/>
          </p:nvCxnSpPr>
          <p:spPr>
            <a:xfrm rot="5400000">
              <a:off x="18859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grpSp>
      <p:pic>
        <p:nvPicPr>
          <p:cNvPr id="21" name="图片 20" descr="book3.png"/>
          <p:cNvPicPr>
            <a:picLocks noChangeAspect="1"/>
          </p:cNvPicPr>
          <p:nvPr/>
        </p:nvPicPr>
        <p:blipFill>
          <a:blip r:embed="rId1" cstate="print"/>
          <a:srcRect l="10980" t="7891" r="17050" b="13779"/>
          <a:stretch>
            <a:fillRect/>
          </a:stretch>
        </p:blipFill>
        <p:spPr>
          <a:xfrm>
            <a:off x="7968343" y="3947300"/>
            <a:ext cx="971550" cy="1057407"/>
          </a:xfrm>
          <a:prstGeom prst="rect">
            <a:avLst/>
          </a:prstGeom>
        </p:spPr>
      </p:pic>
      <p:sp>
        <p:nvSpPr>
          <p:cNvPr id="9" name="矩形 8"/>
          <p:cNvSpPr/>
          <p:nvPr/>
        </p:nvSpPr>
        <p:spPr>
          <a:xfrm>
            <a:off x="275120" y="348923"/>
            <a:ext cx="1972335" cy="484748"/>
          </a:xfrm>
          <a:prstGeom prst="rect">
            <a:avLst/>
          </a:prstGeom>
        </p:spPr>
        <p:txBody>
          <a:bodyPr wrap="none" lIns="68580" tIns="34290" rIns="68580" bIns="34290">
            <a:spAutoFit/>
          </a:bodyPr>
          <a:lstStyle/>
          <a:p>
            <a:r>
              <a:rPr lang="zh-CN" altLang="en-US" sz="2700" dirty="0" smtClean="0">
                <a:latin typeface="微软雅黑" panose="020B0503020204020204" pitchFamily="34" charset="-122"/>
                <a:ea typeface="微软雅黑" panose="020B0503020204020204" pitchFamily="34" charset="-122"/>
              </a:rPr>
              <a:t>知识点 液化</a:t>
            </a:r>
            <a:endParaRPr lang="en-US" altLang="zh-CN" sz="2700" dirty="0" smtClean="0">
              <a:latin typeface="微软雅黑" panose="020B0503020204020204" pitchFamily="34" charset="-122"/>
              <a:ea typeface="微软雅黑" panose="020B0503020204020204" pitchFamily="34" charset="-122"/>
            </a:endParaRPr>
          </a:p>
        </p:txBody>
      </p:sp>
      <p:sp>
        <p:nvSpPr>
          <p:cNvPr id="19" name="矩形 18"/>
          <p:cNvSpPr/>
          <p:nvPr/>
        </p:nvSpPr>
        <p:spPr>
          <a:xfrm>
            <a:off x="559968" y="2179613"/>
            <a:ext cx="7984942" cy="553998"/>
          </a:xfrm>
          <a:prstGeom prst="rect">
            <a:avLst/>
          </a:prstGeom>
        </p:spPr>
        <p:txBody>
          <a:bodyPr wrap="square">
            <a:spAutoFit/>
          </a:bodyPr>
          <a:lstStyle/>
          <a:p>
            <a:pPr>
              <a:lnSpc>
                <a:spcPct val="150000"/>
              </a:lnSpc>
            </a:pPr>
            <a:r>
              <a:rPr lang="zh-CN" altLang="en-US" sz="2000" dirty="0" smtClean="0">
                <a:latin typeface="微软雅黑" panose="020B0503020204020204" pitchFamily="34" charset="-122"/>
                <a:ea typeface="微软雅黑" panose="020B0503020204020204" pitchFamily="34" charset="-122"/>
              </a:rPr>
              <a:t>水蒸气无色无味</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看不见摸不着</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我们看到的“白气”一定不是水蒸气</a:t>
            </a:r>
            <a:r>
              <a:rPr lang="en-US" altLang="zh-CN" sz="2000" dirty="0" smtClean="0">
                <a:latin typeface="微软雅黑" panose="020B0503020204020204" pitchFamily="34" charset="-122"/>
                <a:ea typeface="微软雅黑" panose="020B0503020204020204" pitchFamily="34" charset="-122"/>
              </a:rPr>
              <a:t>.</a:t>
            </a:r>
            <a:endParaRPr lang="en-US" altLang="zh-CN" sz="2000" dirty="0" smtClean="0">
              <a:latin typeface="微软雅黑" panose="020B0503020204020204" pitchFamily="34" charset="-122"/>
              <a:ea typeface="微软雅黑" panose="020B0503020204020204" pitchFamily="34" charset="-122"/>
            </a:endParaRPr>
          </a:p>
        </p:txBody>
      </p:sp>
      <p:pic>
        <p:nvPicPr>
          <p:cNvPr id="11" name="图片 10" descr="图片7.png"/>
          <p:cNvPicPr>
            <a:picLocks noChangeAspect="1"/>
          </p:cNvPicPr>
          <p:nvPr/>
        </p:nvPicPr>
        <p:blipFill>
          <a:blip r:embed="rId2" cstate="print"/>
          <a:stretch>
            <a:fillRect/>
          </a:stretch>
        </p:blipFill>
        <p:spPr>
          <a:xfrm>
            <a:off x="404891" y="994249"/>
            <a:ext cx="1597020" cy="670505"/>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1" fill="hold"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slide(fromTop)">
                                      <p:cBhvr>
                                        <p:cTn id="7" dur="500"/>
                                        <p:tgtEl>
                                          <p:spTgt spid="2"/>
                                        </p:tgtEl>
                                      </p:cBhvr>
                                    </p:animEffect>
                                  </p:childTnLst>
                                </p:cTn>
                              </p:par>
                            </p:childTnLst>
                          </p:cTn>
                        </p:par>
                        <p:par>
                          <p:cTn id="8" fill="hold">
                            <p:stCondLst>
                              <p:cond delay="500"/>
                            </p:stCondLst>
                            <p:childTnLst>
                              <p:par>
                                <p:cTn id="9" presetID="12" presetClass="entr" presetSubtype="8" fill="hold" grpId="0" nodeType="afterEffect">
                                  <p:stCondLst>
                                    <p:cond delay="0"/>
                                  </p:stCondLst>
                                  <p:childTnLst>
                                    <p:set>
                                      <p:cBhvr>
                                        <p:cTn id="10" dur="1" fill="hold">
                                          <p:stCondLst>
                                            <p:cond delay="0"/>
                                          </p:stCondLst>
                                        </p:cTn>
                                        <p:tgtEl>
                                          <p:spTgt spid="9"/>
                                        </p:tgtEl>
                                        <p:attrNameLst>
                                          <p:attrName>style.visibility</p:attrName>
                                        </p:attrNameLst>
                                      </p:cBhvr>
                                      <p:to>
                                        <p:strVal val="visible"/>
                                      </p:to>
                                    </p:set>
                                    <p:animEffect transition="in" filter="slide(fromLeft)">
                                      <p:cBhvr>
                                        <p:cTn id="11" dur="500"/>
                                        <p:tgtEl>
                                          <p:spTgt spid="9"/>
                                        </p:tgtEl>
                                      </p:cBhvr>
                                    </p:animEffect>
                                  </p:childTnLst>
                                </p:cTn>
                              </p:par>
                              <p:par>
                                <p:cTn id="12" presetID="17" presetClass="entr" presetSubtype="10" fill="hold" nodeType="withEffect">
                                  <p:stCondLst>
                                    <p:cond delay="0"/>
                                  </p:stCondLst>
                                  <p:childTnLst>
                                    <p:set>
                                      <p:cBhvr>
                                        <p:cTn id="13" dur="1" fill="hold">
                                          <p:stCondLst>
                                            <p:cond delay="0"/>
                                          </p:stCondLst>
                                        </p:cTn>
                                        <p:tgtEl>
                                          <p:spTgt spid="21"/>
                                        </p:tgtEl>
                                        <p:attrNameLst>
                                          <p:attrName>style.visibility</p:attrName>
                                        </p:attrNameLst>
                                      </p:cBhvr>
                                      <p:to>
                                        <p:strVal val="visible"/>
                                      </p:to>
                                    </p:set>
                                    <p:anim calcmode="lin" valueType="num">
                                      <p:cBhvr>
                                        <p:cTn id="14" dur="500" fill="hold"/>
                                        <p:tgtEl>
                                          <p:spTgt spid="21"/>
                                        </p:tgtEl>
                                        <p:attrNameLst>
                                          <p:attrName>ppt_w</p:attrName>
                                        </p:attrNameLst>
                                      </p:cBhvr>
                                      <p:tavLst>
                                        <p:tav tm="0">
                                          <p:val>
                                            <p:fltVal val="0"/>
                                          </p:val>
                                        </p:tav>
                                        <p:tav tm="100000">
                                          <p:val>
                                            <p:strVal val="#ppt_w"/>
                                          </p:val>
                                        </p:tav>
                                      </p:tavLst>
                                    </p:anim>
                                    <p:anim calcmode="lin" valueType="num">
                                      <p:cBhvr>
                                        <p:cTn id="15" dur="500" fill="hold"/>
                                        <p:tgtEl>
                                          <p:spTgt spid="21"/>
                                        </p:tgtEl>
                                        <p:attrNameLst>
                                          <p:attrName>ppt_h</p:attrName>
                                        </p:attrNameLst>
                                      </p:cBhvr>
                                      <p:tavLst>
                                        <p:tav tm="0">
                                          <p:val>
                                            <p:strVal val="#ppt_h"/>
                                          </p:val>
                                        </p:tav>
                                        <p:tav tm="100000">
                                          <p:val>
                                            <p:strVal val="#ppt_h"/>
                                          </p:val>
                                        </p:tav>
                                      </p:tavLst>
                                    </p:anim>
                                  </p:childTnLst>
                                </p:cTn>
                              </p:par>
                            </p:childTnLst>
                          </p:cTn>
                        </p:par>
                        <p:par>
                          <p:cTn id="16" fill="hold">
                            <p:stCondLst>
                              <p:cond delay="1000"/>
                            </p:stCondLst>
                            <p:childTnLst>
                              <p:par>
                                <p:cTn id="17" presetID="1" presetClass="entr" presetSubtype="0" fill="hold" grpId="0" nodeType="afterEffect">
                                  <p:stCondLst>
                                    <p:cond delay="0"/>
                                  </p:stCondLst>
                                  <p:childTnLst>
                                    <p:set>
                                      <p:cBhvr>
                                        <p:cTn id="18" dur="1" fill="hold">
                                          <p:stCondLst>
                                            <p:cond delay="0"/>
                                          </p:stCondLst>
                                        </p:cTn>
                                        <p:tgtEl>
                                          <p:spTgt spid="19"/>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9"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9"/>
          <p:cNvGrpSpPr/>
          <p:nvPr/>
        </p:nvGrpSpPr>
        <p:grpSpPr>
          <a:xfrm>
            <a:off x="171453" y="0"/>
            <a:ext cx="2216148" cy="818555"/>
            <a:chOff x="444500" y="496094"/>
            <a:chExt cx="2362200" cy="1091406"/>
          </a:xfrm>
          <a:solidFill>
            <a:schemeClr val="accent4">
              <a:lumMod val="20000"/>
              <a:lumOff val="80000"/>
            </a:schemeClr>
          </a:solidFill>
        </p:grpSpPr>
        <p:sp>
          <p:nvSpPr>
            <p:cNvPr id="15" name="圆角矩形 14"/>
            <p:cNvSpPr/>
            <p:nvPr/>
          </p:nvSpPr>
          <p:spPr>
            <a:xfrm>
              <a:off x="444500" y="901700"/>
              <a:ext cx="2362200" cy="685800"/>
            </a:xfrm>
            <a:prstGeom prst="roundRect">
              <a:avLst/>
            </a:prstGeom>
            <a:grpFill/>
            <a:ln w="1905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6" name="直接连接符 15"/>
            <p:cNvCxnSpPr/>
            <p:nvPr/>
          </p:nvCxnSpPr>
          <p:spPr>
            <a:xfrm rot="5400000">
              <a:off x="7810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cxnSp>
          <p:nvCxnSpPr>
            <p:cNvPr id="17" name="直接连接符 16"/>
            <p:cNvCxnSpPr/>
            <p:nvPr/>
          </p:nvCxnSpPr>
          <p:spPr>
            <a:xfrm rot="5400000">
              <a:off x="18859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grpSp>
      <p:pic>
        <p:nvPicPr>
          <p:cNvPr id="21" name="图片 20" descr="book3.png"/>
          <p:cNvPicPr>
            <a:picLocks noChangeAspect="1"/>
          </p:cNvPicPr>
          <p:nvPr/>
        </p:nvPicPr>
        <p:blipFill>
          <a:blip r:embed="rId1" cstate="print"/>
          <a:srcRect l="10980" t="7891" r="17050" b="13779"/>
          <a:stretch>
            <a:fillRect/>
          </a:stretch>
        </p:blipFill>
        <p:spPr>
          <a:xfrm>
            <a:off x="7968343" y="3947300"/>
            <a:ext cx="971550" cy="1057407"/>
          </a:xfrm>
          <a:prstGeom prst="rect">
            <a:avLst/>
          </a:prstGeom>
        </p:spPr>
      </p:pic>
      <p:sp>
        <p:nvSpPr>
          <p:cNvPr id="9" name="矩形 8"/>
          <p:cNvSpPr/>
          <p:nvPr/>
        </p:nvSpPr>
        <p:spPr>
          <a:xfrm>
            <a:off x="275120" y="348923"/>
            <a:ext cx="1972335" cy="484748"/>
          </a:xfrm>
          <a:prstGeom prst="rect">
            <a:avLst/>
          </a:prstGeom>
        </p:spPr>
        <p:txBody>
          <a:bodyPr wrap="none" lIns="68580" tIns="34290" rIns="68580" bIns="34290">
            <a:spAutoFit/>
          </a:bodyPr>
          <a:lstStyle/>
          <a:p>
            <a:r>
              <a:rPr lang="zh-CN" altLang="en-US" sz="2700" dirty="0" smtClean="0">
                <a:latin typeface="微软雅黑" panose="020B0503020204020204" pitchFamily="34" charset="-122"/>
                <a:ea typeface="微软雅黑" panose="020B0503020204020204" pitchFamily="34" charset="-122"/>
              </a:rPr>
              <a:t>知识点 液化</a:t>
            </a:r>
            <a:endParaRPr lang="en-US" altLang="zh-CN" sz="2700" dirty="0" smtClean="0">
              <a:latin typeface="微软雅黑" panose="020B0503020204020204" pitchFamily="34" charset="-122"/>
              <a:ea typeface="微软雅黑" panose="020B0503020204020204" pitchFamily="34" charset="-122"/>
            </a:endParaRPr>
          </a:p>
        </p:txBody>
      </p:sp>
      <p:sp>
        <p:nvSpPr>
          <p:cNvPr id="19" name="矩形 18"/>
          <p:cNvSpPr/>
          <p:nvPr/>
        </p:nvSpPr>
        <p:spPr>
          <a:xfrm>
            <a:off x="559968" y="2179613"/>
            <a:ext cx="7984942" cy="961289"/>
          </a:xfrm>
          <a:prstGeom prst="rect">
            <a:avLst/>
          </a:prstGeom>
        </p:spPr>
        <p:txBody>
          <a:bodyPr wrap="square">
            <a:spAutoFit/>
          </a:bodyPr>
          <a:lstStyle/>
          <a:p>
            <a:pPr>
              <a:lnSpc>
                <a:spcPct val="150000"/>
              </a:lnSpc>
            </a:pPr>
            <a:r>
              <a:rPr lang="zh-CN" altLang="en-US" sz="2000" dirty="0" smtClean="0">
                <a:latin typeface="微软雅黑" panose="020B0503020204020204" pitchFamily="34" charset="-122"/>
                <a:ea typeface="微软雅黑" panose="020B0503020204020204" pitchFamily="34" charset="-122"/>
              </a:rPr>
              <a:t>水的气态形式是水蒸气</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水是由水蒸气液化形成的</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而不是由空气液化形成的</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空气的成分复杂</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还有二氧化碳、氧气等气体</a:t>
            </a:r>
            <a:r>
              <a:rPr lang="en-US" altLang="zh-CN" sz="2000" dirty="0" smtClean="0">
                <a:latin typeface="微软雅黑" panose="020B0503020204020204" pitchFamily="34" charset="-122"/>
                <a:ea typeface="微软雅黑" panose="020B0503020204020204" pitchFamily="34" charset="-122"/>
              </a:rPr>
              <a:t>.</a:t>
            </a:r>
            <a:endParaRPr lang="en-US" altLang="zh-CN" sz="2000" dirty="0" smtClean="0">
              <a:latin typeface="微软雅黑" panose="020B0503020204020204" pitchFamily="34" charset="-122"/>
              <a:ea typeface="微软雅黑" panose="020B0503020204020204" pitchFamily="34" charset="-122"/>
            </a:endParaRPr>
          </a:p>
        </p:txBody>
      </p:sp>
      <p:pic>
        <p:nvPicPr>
          <p:cNvPr id="11" name="图片 10" descr="图片7.png"/>
          <p:cNvPicPr>
            <a:picLocks noChangeAspect="1"/>
          </p:cNvPicPr>
          <p:nvPr/>
        </p:nvPicPr>
        <p:blipFill>
          <a:blip r:embed="rId2" cstate="print"/>
          <a:stretch>
            <a:fillRect/>
          </a:stretch>
        </p:blipFill>
        <p:spPr>
          <a:xfrm>
            <a:off x="404891" y="994249"/>
            <a:ext cx="1597020" cy="670505"/>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1" fill="hold"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slide(fromTop)">
                                      <p:cBhvr>
                                        <p:cTn id="7" dur="500"/>
                                        <p:tgtEl>
                                          <p:spTgt spid="2"/>
                                        </p:tgtEl>
                                      </p:cBhvr>
                                    </p:animEffect>
                                  </p:childTnLst>
                                </p:cTn>
                              </p:par>
                            </p:childTnLst>
                          </p:cTn>
                        </p:par>
                        <p:par>
                          <p:cTn id="8" fill="hold">
                            <p:stCondLst>
                              <p:cond delay="500"/>
                            </p:stCondLst>
                            <p:childTnLst>
                              <p:par>
                                <p:cTn id="9" presetID="12" presetClass="entr" presetSubtype="8" fill="hold" grpId="0" nodeType="afterEffect">
                                  <p:stCondLst>
                                    <p:cond delay="0"/>
                                  </p:stCondLst>
                                  <p:childTnLst>
                                    <p:set>
                                      <p:cBhvr>
                                        <p:cTn id="10" dur="1" fill="hold">
                                          <p:stCondLst>
                                            <p:cond delay="0"/>
                                          </p:stCondLst>
                                        </p:cTn>
                                        <p:tgtEl>
                                          <p:spTgt spid="9"/>
                                        </p:tgtEl>
                                        <p:attrNameLst>
                                          <p:attrName>style.visibility</p:attrName>
                                        </p:attrNameLst>
                                      </p:cBhvr>
                                      <p:to>
                                        <p:strVal val="visible"/>
                                      </p:to>
                                    </p:set>
                                    <p:animEffect transition="in" filter="slide(fromLeft)">
                                      <p:cBhvr>
                                        <p:cTn id="11" dur="500"/>
                                        <p:tgtEl>
                                          <p:spTgt spid="9"/>
                                        </p:tgtEl>
                                      </p:cBhvr>
                                    </p:animEffect>
                                  </p:childTnLst>
                                </p:cTn>
                              </p:par>
                              <p:par>
                                <p:cTn id="12" presetID="17" presetClass="entr" presetSubtype="10" fill="hold" nodeType="withEffect">
                                  <p:stCondLst>
                                    <p:cond delay="0"/>
                                  </p:stCondLst>
                                  <p:childTnLst>
                                    <p:set>
                                      <p:cBhvr>
                                        <p:cTn id="13" dur="1" fill="hold">
                                          <p:stCondLst>
                                            <p:cond delay="0"/>
                                          </p:stCondLst>
                                        </p:cTn>
                                        <p:tgtEl>
                                          <p:spTgt spid="21"/>
                                        </p:tgtEl>
                                        <p:attrNameLst>
                                          <p:attrName>style.visibility</p:attrName>
                                        </p:attrNameLst>
                                      </p:cBhvr>
                                      <p:to>
                                        <p:strVal val="visible"/>
                                      </p:to>
                                    </p:set>
                                    <p:anim calcmode="lin" valueType="num">
                                      <p:cBhvr>
                                        <p:cTn id="14" dur="500" fill="hold"/>
                                        <p:tgtEl>
                                          <p:spTgt spid="21"/>
                                        </p:tgtEl>
                                        <p:attrNameLst>
                                          <p:attrName>ppt_w</p:attrName>
                                        </p:attrNameLst>
                                      </p:cBhvr>
                                      <p:tavLst>
                                        <p:tav tm="0">
                                          <p:val>
                                            <p:fltVal val="0"/>
                                          </p:val>
                                        </p:tav>
                                        <p:tav tm="100000">
                                          <p:val>
                                            <p:strVal val="#ppt_w"/>
                                          </p:val>
                                        </p:tav>
                                      </p:tavLst>
                                    </p:anim>
                                    <p:anim calcmode="lin" valueType="num">
                                      <p:cBhvr>
                                        <p:cTn id="15" dur="500" fill="hold"/>
                                        <p:tgtEl>
                                          <p:spTgt spid="21"/>
                                        </p:tgtEl>
                                        <p:attrNameLst>
                                          <p:attrName>ppt_h</p:attrName>
                                        </p:attrNameLst>
                                      </p:cBhvr>
                                      <p:tavLst>
                                        <p:tav tm="0">
                                          <p:val>
                                            <p:strVal val="#ppt_h"/>
                                          </p:val>
                                        </p:tav>
                                        <p:tav tm="100000">
                                          <p:val>
                                            <p:strVal val="#ppt_h"/>
                                          </p:val>
                                        </p:tav>
                                      </p:tavLst>
                                    </p:anim>
                                  </p:childTnLst>
                                </p:cTn>
                              </p:par>
                            </p:childTnLst>
                          </p:cTn>
                        </p:par>
                        <p:par>
                          <p:cTn id="16" fill="hold">
                            <p:stCondLst>
                              <p:cond delay="1000"/>
                            </p:stCondLst>
                            <p:childTnLst>
                              <p:par>
                                <p:cTn id="17" presetID="1" presetClass="entr" presetSubtype="0" fill="hold" grpId="0" nodeType="afterEffect">
                                  <p:stCondLst>
                                    <p:cond delay="0"/>
                                  </p:stCondLst>
                                  <p:childTnLst>
                                    <p:set>
                                      <p:cBhvr>
                                        <p:cTn id="18" dur="1" fill="hold">
                                          <p:stCondLst>
                                            <p:cond delay="0"/>
                                          </p:stCondLst>
                                        </p:cTn>
                                        <p:tgtEl>
                                          <p:spTgt spid="19"/>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9"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9"/>
          <p:cNvGrpSpPr/>
          <p:nvPr/>
        </p:nvGrpSpPr>
        <p:grpSpPr>
          <a:xfrm>
            <a:off x="171453" y="0"/>
            <a:ext cx="2216148" cy="818555"/>
            <a:chOff x="444500" y="496094"/>
            <a:chExt cx="2362200" cy="1091406"/>
          </a:xfrm>
          <a:solidFill>
            <a:schemeClr val="accent4">
              <a:lumMod val="20000"/>
              <a:lumOff val="80000"/>
            </a:schemeClr>
          </a:solidFill>
        </p:grpSpPr>
        <p:sp>
          <p:nvSpPr>
            <p:cNvPr id="15" name="圆角矩形 14"/>
            <p:cNvSpPr/>
            <p:nvPr/>
          </p:nvSpPr>
          <p:spPr>
            <a:xfrm>
              <a:off x="444500" y="901700"/>
              <a:ext cx="2362200" cy="685800"/>
            </a:xfrm>
            <a:prstGeom prst="roundRect">
              <a:avLst/>
            </a:prstGeom>
            <a:grpFill/>
            <a:ln w="1905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6" name="直接连接符 15"/>
            <p:cNvCxnSpPr/>
            <p:nvPr/>
          </p:nvCxnSpPr>
          <p:spPr>
            <a:xfrm rot="5400000">
              <a:off x="7810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cxnSp>
          <p:nvCxnSpPr>
            <p:cNvPr id="17" name="直接连接符 16"/>
            <p:cNvCxnSpPr/>
            <p:nvPr/>
          </p:nvCxnSpPr>
          <p:spPr>
            <a:xfrm rot="5400000">
              <a:off x="18859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grpSp>
      <p:pic>
        <p:nvPicPr>
          <p:cNvPr id="21" name="图片 20" descr="book3.png"/>
          <p:cNvPicPr>
            <a:picLocks noChangeAspect="1"/>
          </p:cNvPicPr>
          <p:nvPr/>
        </p:nvPicPr>
        <p:blipFill>
          <a:blip r:embed="rId1" cstate="print"/>
          <a:srcRect l="10980" t="7891" r="17050" b="13779"/>
          <a:stretch>
            <a:fillRect/>
          </a:stretch>
        </p:blipFill>
        <p:spPr>
          <a:xfrm>
            <a:off x="7968343" y="3947300"/>
            <a:ext cx="971550" cy="1057407"/>
          </a:xfrm>
          <a:prstGeom prst="rect">
            <a:avLst/>
          </a:prstGeom>
        </p:spPr>
      </p:pic>
      <p:sp>
        <p:nvSpPr>
          <p:cNvPr id="9" name="矩形 8"/>
          <p:cNvSpPr/>
          <p:nvPr/>
        </p:nvSpPr>
        <p:spPr>
          <a:xfrm>
            <a:off x="275120" y="348923"/>
            <a:ext cx="1972335" cy="484748"/>
          </a:xfrm>
          <a:prstGeom prst="rect">
            <a:avLst/>
          </a:prstGeom>
        </p:spPr>
        <p:txBody>
          <a:bodyPr wrap="none" lIns="68580" tIns="34290" rIns="68580" bIns="34290">
            <a:spAutoFit/>
          </a:bodyPr>
          <a:lstStyle/>
          <a:p>
            <a:r>
              <a:rPr lang="zh-CN" altLang="en-US" sz="2700" dirty="0" smtClean="0">
                <a:latin typeface="微软雅黑" panose="020B0503020204020204" pitchFamily="34" charset="-122"/>
                <a:ea typeface="微软雅黑" panose="020B0503020204020204" pitchFamily="34" charset="-122"/>
              </a:rPr>
              <a:t>知识点 液化</a:t>
            </a:r>
            <a:endParaRPr lang="en-US" altLang="zh-CN" sz="2700" dirty="0" smtClean="0">
              <a:latin typeface="微软雅黑" panose="020B0503020204020204" pitchFamily="34" charset="-122"/>
              <a:ea typeface="微软雅黑" panose="020B0503020204020204" pitchFamily="34" charset="-122"/>
            </a:endParaRPr>
          </a:p>
        </p:txBody>
      </p:sp>
      <p:sp>
        <p:nvSpPr>
          <p:cNvPr id="19" name="矩形 18"/>
          <p:cNvSpPr/>
          <p:nvPr/>
        </p:nvSpPr>
        <p:spPr>
          <a:xfrm>
            <a:off x="559968" y="1864303"/>
            <a:ext cx="7603067" cy="961289"/>
          </a:xfrm>
          <a:prstGeom prst="rect">
            <a:avLst/>
          </a:prstGeom>
        </p:spPr>
        <p:txBody>
          <a:bodyPr wrap="square">
            <a:spAutoFit/>
          </a:bodyPr>
          <a:lstStyle/>
          <a:p>
            <a:pPr>
              <a:lnSpc>
                <a:spcPct val="150000"/>
              </a:lnSpc>
            </a:pPr>
            <a:r>
              <a:rPr lang="zh-CN" altLang="en-US" sz="2000" dirty="0" smtClean="0">
                <a:latin typeface="微软雅黑" panose="020B0503020204020204" pitchFamily="34" charset="-122"/>
                <a:ea typeface="微软雅黑" panose="020B0503020204020204" pitchFamily="34" charset="-122"/>
              </a:rPr>
              <a:t>雾、露、“白气”“出汗”等都是热的水蒸气遇到冷的物体液化形成的小水滴</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热的水蒸气在哪面</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哪面有小水滴附着</a:t>
            </a:r>
            <a:r>
              <a:rPr lang="en-US" altLang="zh-CN" sz="2000" dirty="0" smtClean="0">
                <a:latin typeface="微软雅黑" panose="020B0503020204020204" pitchFamily="34" charset="-122"/>
                <a:ea typeface="微软雅黑" panose="020B0503020204020204" pitchFamily="34" charset="-122"/>
              </a:rPr>
              <a:t>.</a:t>
            </a:r>
            <a:endParaRPr lang="en-US" altLang="zh-CN" sz="2000" dirty="0" smtClean="0">
              <a:latin typeface="微软雅黑" panose="020B0503020204020204" pitchFamily="34" charset="-122"/>
              <a:ea typeface="微软雅黑" panose="020B0503020204020204" pitchFamily="34" charset="-122"/>
            </a:endParaRPr>
          </a:p>
        </p:txBody>
      </p:sp>
      <p:pic>
        <p:nvPicPr>
          <p:cNvPr id="11" name="图片 10" descr="图片3.png"/>
          <p:cNvPicPr>
            <a:picLocks noChangeAspect="1"/>
          </p:cNvPicPr>
          <p:nvPr/>
        </p:nvPicPr>
        <p:blipFill>
          <a:blip r:embed="rId2" cstate="print"/>
          <a:stretch>
            <a:fillRect/>
          </a:stretch>
        </p:blipFill>
        <p:spPr>
          <a:xfrm>
            <a:off x="195404" y="917828"/>
            <a:ext cx="1603116" cy="67660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1" fill="hold"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slide(fromTop)">
                                      <p:cBhvr>
                                        <p:cTn id="7" dur="500"/>
                                        <p:tgtEl>
                                          <p:spTgt spid="2"/>
                                        </p:tgtEl>
                                      </p:cBhvr>
                                    </p:animEffect>
                                  </p:childTnLst>
                                </p:cTn>
                              </p:par>
                            </p:childTnLst>
                          </p:cTn>
                        </p:par>
                        <p:par>
                          <p:cTn id="8" fill="hold">
                            <p:stCondLst>
                              <p:cond delay="500"/>
                            </p:stCondLst>
                            <p:childTnLst>
                              <p:par>
                                <p:cTn id="9" presetID="12" presetClass="entr" presetSubtype="8" fill="hold" grpId="0" nodeType="afterEffect">
                                  <p:stCondLst>
                                    <p:cond delay="0"/>
                                  </p:stCondLst>
                                  <p:childTnLst>
                                    <p:set>
                                      <p:cBhvr>
                                        <p:cTn id="10" dur="1" fill="hold">
                                          <p:stCondLst>
                                            <p:cond delay="0"/>
                                          </p:stCondLst>
                                        </p:cTn>
                                        <p:tgtEl>
                                          <p:spTgt spid="9"/>
                                        </p:tgtEl>
                                        <p:attrNameLst>
                                          <p:attrName>style.visibility</p:attrName>
                                        </p:attrNameLst>
                                      </p:cBhvr>
                                      <p:to>
                                        <p:strVal val="visible"/>
                                      </p:to>
                                    </p:set>
                                    <p:animEffect transition="in" filter="slide(fromLeft)">
                                      <p:cBhvr>
                                        <p:cTn id="11" dur="500"/>
                                        <p:tgtEl>
                                          <p:spTgt spid="9"/>
                                        </p:tgtEl>
                                      </p:cBhvr>
                                    </p:animEffect>
                                  </p:childTnLst>
                                </p:cTn>
                              </p:par>
                              <p:par>
                                <p:cTn id="12" presetID="17" presetClass="entr" presetSubtype="10" fill="hold" nodeType="withEffect">
                                  <p:stCondLst>
                                    <p:cond delay="0"/>
                                  </p:stCondLst>
                                  <p:childTnLst>
                                    <p:set>
                                      <p:cBhvr>
                                        <p:cTn id="13" dur="1" fill="hold">
                                          <p:stCondLst>
                                            <p:cond delay="0"/>
                                          </p:stCondLst>
                                        </p:cTn>
                                        <p:tgtEl>
                                          <p:spTgt spid="21"/>
                                        </p:tgtEl>
                                        <p:attrNameLst>
                                          <p:attrName>style.visibility</p:attrName>
                                        </p:attrNameLst>
                                      </p:cBhvr>
                                      <p:to>
                                        <p:strVal val="visible"/>
                                      </p:to>
                                    </p:set>
                                    <p:anim calcmode="lin" valueType="num">
                                      <p:cBhvr>
                                        <p:cTn id="14" dur="500" fill="hold"/>
                                        <p:tgtEl>
                                          <p:spTgt spid="21"/>
                                        </p:tgtEl>
                                        <p:attrNameLst>
                                          <p:attrName>ppt_w</p:attrName>
                                        </p:attrNameLst>
                                      </p:cBhvr>
                                      <p:tavLst>
                                        <p:tav tm="0">
                                          <p:val>
                                            <p:fltVal val="0"/>
                                          </p:val>
                                        </p:tav>
                                        <p:tav tm="100000">
                                          <p:val>
                                            <p:strVal val="#ppt_w"/>
                                          </p:val>
                                        </p:tav>
                                      </p:tavLst>
                                    </p:anim>
                                    <p:anim calcmode="lin" valueType="num">
                                      <p:cBhvr>
                                        <p:cTn id="15" dur="500" fill="hold"/>
                                        <p:tgtEl>
                                          <p:spTgt spid="21"/>
                                        </p:tgtEl>
                                        <p:attrNameLst>
                                          <p:attrName>ppt_h</p:attrName>
                                        </p:attrNameLst>
                                      </p:cBhvr>
                                      <p:tavLst>
                                        <p:tav tm="0">
                                          <p:val>
                                            <p:strVal val="#ppt_h"/>
                                          </p:val>
                                        </p:tav>
                                        <p:tav tm="100000">
                                          <p:val>
                                            <p:strVal val="#ppt_h"/>
                                          </p:val>
                                        </p:tav>
                                      </p:tavLst>
                                    </p:anim>
                                  </p:childTnLst>
                                </p:cTn>
                              </p:par>
                            </p:childTnLst>
                          </p:cTn>
                        </p:par>
                        <p:par>
                          <p:cTn id="16" fill="hold">
                            <p:stCondLst>
                              <p:cond delay="1000"/>
                            </p:stCondLst>
                            <p:childTnLst>
                              <p:par>
                                <p:cTn id="17" presetID="1" presetClass="entr" presetSubtype="0" fill="hold" grpId="0" nodeType="afterEffect">
                                  <p:stCondLst>
                                    <p:cond delay="0"/>
                                  </p:stCondLst>
                                  <p:childTnLst>
                                    <p:set>
                                      <p:cBhvr>
                                        <p:cTn id="18" dur="1" fill="hold">
                                          <p:stCondLst>
                                            <p:cond delay="0"/>
                                          </p:stCondLst>
                                        </p:cTn>
                                        <p:tgtEl>
                                          <p:spTgt spid="19"/>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9"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9"/>
          <p:cNvGrpSpPr/>
          <p:nvPr/>
        </p:nvGrpSpPr>
        <p:grpSpPr>
          <a:xfrm>
            <a:off x="171453" y="0"/>
            <a:ext cx="2216148" cy="818555"/>
            <a:chOff x="444500" y="496094"/>
            <a:chExt cx="2362200" cy="1091406"/>
          </a:xfrm>
          <a:solidFill>
            <a:schemeClr val="accent4">
              <a:lumMod val="20000"/>
              <a:lumOff val="80000"/>
            </a:schemeClr>
          </a:solidFill>
        </p:grpSpPr>
        <p:sp>
          <p:nvSpPr>
            <p:cNvPr id="15" name="圆角矩形 14"/>
            <p:cNvSpPr/>
            <p:nvPr/>
          </p:nvSpPr>
          <p:spPr>
            <a:xfrm>
              <a:off x="444500" y="901700"/>
              <a:ext cx="2362200" cy="685800"/>
            </a:xfrm>
            <a:prstGeom prst="roundRect">
              <a:avLst/>
            </a:prstGeom>
            <a:grpFill/>
            <a:ln w="1905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6" name="直接连接符 15"/>
            <p:cNvCxnSpPr/>
            <p:nvPr/>
          </p:nvCxnSpPr>
          <p:spPr>
            <a:xfrm rot="5400000">
              <a:off x="7810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cxnSp>
          <p:nvCxnSpPr>
            <p:cNvPr id="17" name="直接连接符 16"/>
            <p:cNvCxnSpPr/>
            <p:nvPr/>
          </p:nvCxnSpPr>
          <p:spPr>
            <a:xfrm rot="5400000">
              <a:off x="18859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grpSp>
      <p:pic>
        <p:nvPicPr>
          <p:cNvPr id="21" name="图片 20" descr="book3.png"/>
          <p:cNvPicPr>
            <a:picLocks noChangeAspect="1"/>
          </p:cNvPicPr>
          <p:nvPr/>
        </p:nvPicPr>
        <p:blipFill>
          <a:blip r:embed="rId1" cstate="print"/>
          <a:srcRect l="10980" t="7891" r="17050" b="13779"/>
          <a:stretch>
            <a:fillRect/>
          </a:stretch>
        </p:blipFill>
        <p:spPr>
          <a:xfrm>
            <a:off x="7968343" y="3947300"/>
            <a:ext cx="971550" cy="1057407"/>
          </a:xfrm>
          <a:prstGeom prst="rect">
            <a:avLst/>
          </a:prstGeom>
        </p:spPr>
      </p:pic>
      <p:sp>
        <p:nvSpPr>
          <p:cNvPr id="9" name="矩形 8"/>
          <p:cNvSpPr/>
          <p:nvPr/>
        </p:nvSpPr>
        <p:spPr>
          <a:xfrm>
            <a:off x="275120" y="348923"/>
            <a:ext cx="1972335" cy="484748"/>
          </a:xfrm>
          <a:prstGeom prst="rect">
            <a:avLst/>
          </a:prstGeom>
        </p:spPr>
        <p:txBody>
          <a:bodyPr wrap="none" lIns="68580" tIns="34290" rIns="68580" bIns="34290">
            <a:spAutoFit/>
          </a:bodyPr>
          <a:lstStyle/>
          <a:p>
            <a:r>
              <a:rPr lang="zh-CN" altLang="en-US" sz="2700" dirty="0" smtClean="0">
                <a:latin typeface="微软雅黑" panose="020B0503020204020204" pitchFamily="34" charset="-122"/>
                <a:ea typeface="微软雅黑" panose="020B0503020204020204" pitchFamily="34" charset="-122"/>
              </a:rPr>
              <a:t>知识点 液化</a:t>
            </a:r>
            <a:endParaRPr lang="en-US" altLang="zh-CN" sz="2700" dirty="0" smtClean="0">
              <a:latin typeface="微软雅黑" panose="020B0503020204020204" pitchFamily="34" charset="-122"/>
              <a:ea typeface="微软雅黑" panose="020B0503020204020204" pitchFamily="34" charset="-122"/>
            </a:endParaRPr>
          </a:p>
        </p:txBody>
      </p:sp>
      <p:pic>
        <p:nvPicPr>
          <p:cNvPr id="14" name="图片 13" descr="图片6.png"/>
          <p:cNvPicPr>
            <a:picLocks noChangeAspect="1"/>
          </p:cNvPicPr>
          <p:nvPr/>
        </p:nvPicPr>
        <p:blipFill>
          <a:blip r:embed="rId2" cstate="print"/>
          <a:stretch>
            <a:fillRect/>
          </a:stretch>
        </p:blipFill>
        <p:spPr>
          <a:xfrm>
            <a:off x="0" y="1069447"/>
            <a:ext cx="1597020" cy="580934"/>
          </a:xfrm>
          <a:prstGeom prst="rect">
            <a:avLst/>
          </a:prstGeom>
        </p:spPr>
      </p:pic>
      <p:sp>
        <p:nvSpPr>
          <p:cNvPr id="19" name="矩形 18"/>
          <p:cNvSpPr/>
          <p:nvPr/>
        </p:nvSpPr>
        <p:spPr>
          <a:xfrm>
            <a:off x="575733" y="4008413"/>
            <a:ext cx="7603067" cy="553998"/>
          </a:xfrm>
          <a:prstGeom prst="rect">
            <a:avLst/>
          </a:prstGeom>
        </p:spPr>
        <p:txBody>
          <a:bodyPr wrap="square">
            <a:spAutoFit/>
          </a:bodyPr>
          <a:lstStyle/>
          <a:p>
            <a:pPr>
              <a:lnSpc>
                <a:spcPct val="150000"/>
              </a:lnSpc>
            </a:pPr>
            <a:r>
              <a:rPr lang="zh-CN" altLang="en-US" sz="2000" dirty="0" smtClean="0">
                <a:latin typeface="微软雅黑" panose="020B0503020204020204" pitchFamily="34" charset="-122"/>
                <a:ea typeface="微软雅黑" panose="020B0503020204020204" pitchFamily="34" charset="-122"/>
              </a:rPr>
              <a:t>水蒸气遇到冷的玻璃板液化成小水滴</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可以解释大自然中雨的形成</a:t>
            </a:r>
            <a:r>
              <a:rPr lang="en-US" altLang="zh-CN" sz="2000" dirty="0" smtClean="0">
                <a:latin typeface="微软雅黑" panose="020B0503020204020204" pitchFamily="34" charset="-122"/>
                <a:ea typeface="微软雅黑" panose="020B0503020204020204" pitchFamily="34" charset="-122"/>
              </a:rPr>
              <a:t>.</a:t>
            </a:r>
            <a:endParaRPr lang="en-US" altLang="zh-CN" sz="2000" dirty="0" smtClean="0">
              <a:latin typeface="微软雅黑" panose="020B0503020204020204" pitchFamily="34" charset="-122"/>
              <a:ea typeface="微软雅黑" panose="020B0503020204020204" pitchFamily="34" charset="-122"/>
            </a:endParaRPr>
          </a:p>
        </p:txBody>
      </p:sp>
      <p:pic>
        <p:nvPicPr>
          <p:cNvPr id="12" name="yb544a.jpg" descr="id:2147513530;FounderCES"/>
          <p:cNvPicPr/>
          <p:nvPr/>
        </p:nvPicPr>
        <p:blipFill>
          <a:blip r:embed="rId3" cstate="print"/>
          <a:stretch>
            <a:fillRect/>
          </a:stretch>
        </p:blipFill>
        <p:spPr>
          <a:xfrm>
            <a:off x="2817839" y="1264229"/>
            <a:ext cx="3362827" cy="2471203"/>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1" fill="hold"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slide(fromTop)">
                                      <p:cBhvr>
                                        <p:cTn id="7" dur="500"/>
                                        <p:tgtEl>
                                          <p:spTgt spid="2"/>
                                        </p:tgtEl>
                                      </p:cBhvr>
                                    </p:animEffect>
                                  </p:childTnLst>
                                </p:cTn>
                              </p:par>
                            </p:childTnLst>
                          </p:cTn>
                        </p:par>
                        <p:par>
                          <p:cTn id="8" fill="hold">
                            <p:stCondLst>
                              <p:cond delay="500"/>
                            </p:stCondLst>
                            <p:childTnLst>
                              <p:par>
                                <p:cTn id="9" presetID="1" presetClass="entr" presetSubtype="0" fill="hold" nodeType="afterEffect">
                                  <p:stCondLst>
                                    <p:cond delay="0"/>
                                  </p:stCondLst>
                                  <p:childTnLst>
                                    <p:set>
                                      <p:cBhvr>
                                        <p:cTn id="10" dur="1" fill="hold">
                                          <p:stCondLst>
                                            <p:cond delay="0"/>
                                          </p:stCondLst>
                                        </p:cTn>
                                        <p:tgtEl>
                                          <p:spTgt spid="14"/>
                                        </p:tgtEl>
                                        <p:attrNameLst>
                                          <p:attrName>style.visibility</p:attrName>
                                        </p:attrNameLst>
                                      </p:cBhvr>
                                      <p:to>
                                        <p:strVal val="visible"/>
                                      </p:to>
                                    </p:set>
                                  </p:childTnLst>
                                </p:cTn>
                              </p:par>
                            </p:childTnLst>
                          </p:cTn>
                        </p:par>
                        <p:par>
                          <p:cTn id="11" fill="hold">
                            <p:stCondLst>
                              <p:cond delay="500"/>
                            </p:stCondLst>
                            <p:childTnLst>
                              <p:par>
                                <p:cTn id="12" presetID="12" presetClass="entr" presetSubtype="8" fill="hold" grpId="0" nodeType="afterEffect">
                                  <p:stCondLst>
                                    <p:cond delay="0"/>
                                  </p:stCondLst>
                                  <p:childTnLst>
                                    <p:set>
                                      <p:cBhvr>
                                        <p:cTn id="13" dur="1" fill="hold">
                                          <p:stCondLst>
                                            <p:cond delay="0"/>
                                          </p:stCondLst>
                                        </p:cTn>
                                        <p:tgtEl>
                                          <p:spTgt spid="9"/>
                                        </p:tgtEl>
                                        <p:attrNameLst>
                                          <p:attrName>style.visibility</p:attrName>
                                        </p:attrNameLst>
                                      </p:cBhvr>
                                      <p:to>
                                        <p:strVal val="visible"/>
                                      </p:to>
                                    </p:set>
                                    <p:animEffect transition="in" filter="slide(fromLeft)">
                                      <p:cBhvr>
                                        <p:cTn id="14" dur="500"/>
                                        <p:tgtEl>
                                          <p:spTgt spid="9"/>
                                        </p:tgtEl>
                                      </p:cBhvr>
                                    </p:animEffect>
                                  </p:childTnLst>
                                </p:cTn>
                              </p:par>
                              <p:par>
                                <p:cTn id="15" presetID="17" presetClass="entr" presetSubtype="10" fill="hold" nodeType="withEffect">
                                  <p:stCondLst>
                                    <p:cond delay="0"/>
                                  </p:stCondLst>
                                  <p:childTnLst>
                                    <p:set>
                                      <p:cBhvr>
                                        <p:cTn id="16" dur="1" fill="hold">
                                          <p:stCondLst>
                                            <p:cond delay="0"/>
                                          </p:stCondLst>
                                        </p:cTn>
                                        <p:tgtEl>
                                          <p:spTgt spid="21"/>
                                        </p:tgtEl>
                                        <p:attrNameLst>
                                          <p:attrName>style.visibility</p:attrName>
                                        </p:attrNameLst>
                                      </p:cBhvr>
                                      <p:to>
                                        <p:strVal val="visible"/>
                                      </p:to>
                                    </p:set>
                                    <p:anim calcmode="lin" valueType="num">
                                      <p:cBhvr>
                                        <p:cTn id="17" dur="500" fill="hold"/>
                                        <p:tgtEl>
                                          <p:spTgt spid="21"/>
                                        </p:tgtEl>
                                        <p:attrNameLst>
                                          <p:attrName>ppt_w</p:attrName>
                                        </p:attrNameLst>
                                      </p:cBhvr>
                                      <p:tavLst>
                                        <p:tav tm="0">
                                          <p:val>
                                            <p:fltVal val="0"/>
                                          </p:val>
                                        </p:tav>
                                        <p:tav tm="100000">
                                          <p:val>
                                            <p:strVal val="#ppt_w"/>
                                          </p:val>
                                        </p:tav>
                                      </p:tavLst>
                                    </p:anim>
                                    <p:anim calcmode="lin" valueType="num">
                                      <p:cBhvr>
                                        <p:cTn id="18" dur="500" fill="hold"/>
                                        <p:tgtEl>
                                          <p:spTgt spid="21"/>
                                        </p:tgtEl>
                                        <p:attrNameLst>
                                          <p:attrName>ppt_h</p:attrName>
                                        </p:attrNameLst>
                                      </p:cBhvr>
                                      <p:tavLst>
                                        <p:tav tm="0">
                                          <p:val>
                                            <p:strVal val="#ppt_h"/>
                                          </p:val>
                                        </p:tav>
                                        <p:tav tm="100000">
                                          <p:val>
                                            <p:strVal val="#ppt_h"/>
                                          </p:val>
                                        </p:tav>
                                      </p:tavLst>
                                    </p:anim>
                                  </p:childTnLst>
                                </p:cTn>
                              </p:par>
                            </p:childTnLst>
                          </p:cTn>
                        </p:par>
                        <p:par>
                          <p:cTn id="19" fill="hold">
                            <p:stCondLst>
                              <p:cond delay="1000"/>
                            </p:stCondLst>
                            <p:childTnLst>
                              <p:par>
                                <p:cTn id="20" presetID="1" presetClass="entr" presetSubtype="0" fill="hold" grpId="0" nodeType="afterEffect">
                                  <p:stCondLst>
                                    <p:cond delay="0"/>
                                  </p:stCondLst>
                                  <p:childTnLst>
                                    <p:set>
                                      <p:cBhvr>
                                        <p:cTn id="21" dur="1" fill="hold">
                                          <p:stCondLst>
                                            <p:cond delay="0"/>
                                          </p:stCondLst>
                                        </p:cTn>
                                        <p:tgtEl>
                                          <p:spTgt spid="19"/>
                                        </p:tgtEl>
                                        <p:attrNameLst>
                                          <p:attrName>style.visibility</p:attrName>
                                        </p:attrNameLst>
                                      </p:cBhvr>
                                      <p:to>
                                        <p:strVal val="visible"/>
                                      </p:to>
                                    </p:set>
                                  </p:childTnLst>
                                </p:cTn>
                              </p:par>
                              <p:par>
                                <p:cTn id="22" presetID="5" presetClass="entr" presetSubtype="10" fill="hold" nodeType="withEffect">
                                  <p:stCondLst>
                                    <p:cond delay="0"/>
                                  </p:stCondLst>
                                  <p:childTnLst>
                                    <p:set>
                                      <p:cBhvr>
                                        <p:cTn id="23" dur="1" fill="hold">
                                          <p:stCondLst>
                                            <p:cond delay="0"/>
                                          </p:stCondLst>
                                        </p:cTn>
                                        <p:tgtEl>
                                          <p:spTgt spid="12"/>
                                        </p:tgtEl>
                                        <p:attrNameLst>
                                          <p:attrName>style.visibility</p:attrName>
                                        </p:attrNameLst>
                                      </p:cBhvr>
                                      <p:to>
                                        <p:strVal val="visible"/>
                                      </p:to>
                                    </p:set>
                                    <p:animEffect transition="in" filter="checkerboard(across)">
                                      <p:cBhvr>
                                        <p:cTn id="24"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9"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9"/>
          <p:cNvGrpSpPr/>
          <p:nvPr/>
        </p:nvGrpSpPr>
        <p:grpSpPr>
          <a:xfrm>
            <a:off x="171452" y="0"/>
            <a:ext cx="3401481" cy="818555"/>
            <a:chOff x="444500" y="496094"/>
            <a:chExt cx="2362200" cy="1091406"/>
          </a:xfrm>
          <a:solidFill>
            <a:schemeClr val="accent4">
              <a:lumMod val="20000"/>
              <a:lumOff val="80000"/>
            </a:schemeClr>
          </a:solidFill>
        </p:grpSpPr>
        <p:sp>
          <p:nvSpPr>
            <p:cNvPr id="15" name="圆角矩形 14"/>
            <p:cNvSpPr/>
            <p:nvPr/>
          </p:nvSpPr>
          <p:spPr>
            <a:xfrm>
              <a:off x="444500" y="901700"/>
              <a:ext cx="2362200" cy="685800"/>
            </a:xfrm>
            <a:prstGeom prst="roundRect">
              <a:avLst/>
            </a:prstGeom>
            <a:grpFill/>
            <a:ln w="1905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6" name="直接连接符 15"/>
            <p:cNvCxnSpPr/>
            <p:nvPr/>
          </p:nvCxnSpPr>
          <p:spPr>
            <a:xfrm rot="5400000">
              <a:off x="7810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cxnSp>
          <p:nvCxnSpPr>
            <p:cNvPr id="17" name="直接连接符 16"/>
            <p:cNvCxnSpPr/>
            <p:nvPr/>
          </p:nvCxnSpPr>
          <p:spPr>
            <a:xfrm rot="5400000">
              <a:off x="18859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grpSp>
      <p:pic>
        <p:nvPicPr>
          <p:cNvPr id="21" name="图片 20" descr="book3.png"/>
          <p:cNvPicPr>
            <a:picLocks noChangeAspect="1"/>
          </p:cNvPicPr>
          <p:nvPr/>
        </p:nvPicPr>
        <p:blipFill>
          <a:blip r:embed="rId1" cstate="print"/>
          <a:srcRect l="10980" t="7891" r="17050" b="13779"/>
          <a:stretch>
            <a:fillRect/>
          </a:stretch>
        </p:blipFill>
        <p:spPr>
          <a:xfrm>
            <a:off x="7968343" y="3947300"/>
            <a:ext cx="971550" cy="1057407"/>
          </a:xfrm>
          <a:prstGeom prst="rect">
            <a:avLst/>
          </a:prstGeom>
        </p:spPr>
      </p:pic>
      <p:sp>
        <p:nvSpPr>
          <p:cNvPr id="9" name="矩形 8"/>
          <p:cNvSpPr/>
          <p:nvPr/>
        </p:nvSpPr>
        <p:spPr>
          <a:xfrm>
            <a:off x="275120" y="348923"/>
            <a:ext cx="3254737" cy="484748"/>
          </a:xfrm>
          <a:prstGeom prst="rect">
            <a:avLst/>
          </a:prstGeom>
        </p:spPr>
        <p:txBody>
          <a:bodyPr wrap="none" lIns="68580" tIns="34290" rIns="68580" bIns="34290">
            <a:spAutoFit/>
          </a:bodyPr>
          <a:lstStyle/>
          <a:p>
            <a:r>
              <a:rPr lang="zh-CN" altLang="en-US" sz="2700" dirty="0" smtClean="0">
                <a:latin typeface="微软雅黑" panose="020B0503020204020204" pitchFamily="34" charset="-122"/>
                <a:ea typeface="微软雅黑" panose="020B0503020204020204" pitchFamily="34" charset="-122"/>
              </a:rPr>
              <a:t>知识点温度和温度计</a:t>
            </a:r>
            <a:endParaRPr lang="en-US" altLang="zh-CN" sz="2700" dirty="0" smtClean="0">
              <a:latin typeface="微软雅黑" panose="020B0503020204020204" pitchFamily="34" charset="-122"/>
              <a:ea typeface="微软雅黑" panose="020B0503020204020204" pitchFamily="34" charset="-122"/>
            </a:endParaRPr>
          </a:p>
        </p:txBody>
      </p:sp>
      <p:pic>
        <p:nvPicPr>
          <p:cNvPr id="14" name="图片 13" descr="图片6.png"/>
          <p:cNvPicPr>
            <a:picLocks noChangeAspect="1"/>
          </p:cNvPicPr>
          <p:nvPr/>
        </p:nvPicPr>
        <p:blipFill>
          <a:blip r:embed="rId2" cstate="print"/>
          <a:stretch>
            <a:fillRect/>
          </a:stretch>
        </p:blipFill>
        <p:spPr>
          <a:xfrm>
            <a:off x="0" y="1069447"/>
            <a:ext cx="1597020" cy="580934"/>
          </a:xfrm>
          <a:prstGeom prst="rect">
            <a:avLst/>
          </a:prstGeom>
        </p:spPr>
      </p:pic>
      <p:sp>
        <p:nvSpPr>
          <p:cNvPr id="19" name="矩形 18"/>
          <p:cNvSpPr/>
          <p:nvPr/>
        </p:nvSpPr>
        <p:spPr>
          <a:xfrm>
            <a:off x="2243519" y="3321184"/>
            <a:ext cx="4572000" cy="962956"/>
          </a:xfrm>
          <a:prstGeom prst="rect">
            <a:avLst/>
          </a:prstGeom>
        </p:spPr>
        <p:txBody>
          <a:bodyPr>
            <a:spAutoFit/>
          </a:bodyPr>
          <a:lstStyle/>
          <a:p>
            <a:pPr>
              <a:lnSpc>
                <a:spcPct val="150000"/>
              </a:lnSpc>
            </a:pPr>
            <a:r>
              <a:rPr lang="zh-CN" altLang="en-US" sz="2000" dirty="0" smtClean="0">
                <a:latin typeface="微软雅黑" panose="020B0503020204020204" pitchFamily="34" charset="-122"/>
                <a:ea typeface="微软雅黑" panose="020B0503020204020204" pitchFamily="34" charset="-122"/>
              </a:rPr>
              <a:t>二八月乱穿衣</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不同的人对温度变化的敏感程度不同</a:t>
            </a:r>
            <a:r>
              <a:rPr lang="en-US" altLang="zh-CN" sz="2000" dirty="0" smtClean="0">
                <a:latin typeface="微软雅黑" panose="020B0503020204020204" pitchFamily="34" charset="-122"/>
                <a:ea typeface="微软雅黑" panose="020B0503020204020204" pitchFamily="34" charset="-122"/>
              </a:rPr>
              <a:t>.</a:t>
            </a:r>
            <a:endParaRPr lang="en-US" altLang="zh-CN" sz="2000" dirty="0" smtClean="0">
              <a:latin typeface="微软雅黑" panose="020B0503020204020204" pitchFamily="34" charset="-122"/>
              <a:ea typeface="微软雅黑" panose="020B0503020204020204" pitchFamily="34" charset="-122"/>
            </a:endParaRPr>
          </a:p>
        </p:txBody>
      </p:sp>
      <p:pic>
        <p:nvPicPr>
          <p:cNvPr id="12" name="yb507.jpg" descr="id:2147512705;FounderCES"/>
          <p:cNvPicPr/>
          <p:nvPr/>
        </p:nvPicPr>
        <p:blipFill>
          <a:blip r:embed="rId3" cstate="print"/>
          <a:stretch>
            <a:fillRect/>
          </a:stretch>
        </p:blipFill>
        <p:spPr>
          <a:xfrm>
            <a:off x="3152006" y="1163683"/>
            <a:ext cx="3248793" cy="215719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afterEffect">
                                  <p:stCondLst>
                                    <p:cond delay="0"/>
                                  </p:stCondLst>
                                  <p:childTnLst>
                                    <p:set>
                                      <p:cBhvr>
                                        <p:cTn id="6" dur="1" fill="hold">
                                          <p:stCondLst>
                                            <p:cond delay="0"/>
                                          </p:stCondLst>
                                        </p:cTn>
                                        <p:tgtEl>
                                          <p:spTgt spid="14"/>
                                        </p:tgtEl>
                                        <p:attrNameLst>
                                          <p:attrName>style.visibility</p:attrName>
                                        </p:attrNameLst>
                                      </p:cBhvr>
                                      <p:to>
                                        <p:strVal val="visible"/>
                                      </p:to>
                                    </p:set>
                                  </p:childTnLst>
                                </p:cTn>
                              </p:par>
                              <p:par>
                                <p:cTn id="7" presetID="12" presetClass="entr" presetSubtype="1" fill="hold" nodeType="withEffect">
                                  <p:stCondLst>
                                    <p:cond delay="0"/>
                                  </p:stCondLst>
                                  <p:childTnLst>
                                    <p:set>
                                      <p:cBhvr>
                                        <p:cTn id="8" dur="1" fill="hold">
                                          <p:stCondLst>
                                            <p:cond delay="0"/>
                                          </p:stCondLst>
                                        </p:cTn>
                                        <p:tgtEl>
                                          <p:spTgt spid="2"/>
                                        </p:tgtEl>
                                        <p:attrNameLst>
                                          <p:attrName>style.visibility</p:attrName>
                                        </p:attrNameLst>
                                      </p:cBhvr>
                                      <p:to>
                                        <p:strVal val="visible"/>
                                      </p:to>
                                    </p:set>
                                    <p:animEffect transition="in" filter="slide(fromTop)">
                                      <p:cBhvr>
                                        <p:cTn id="9" dur="500"/>
                                        <p:tgtEl>
                                          <p:spTgt spid="2"/>
                                        </p:tgtEl>
                                      </p:cBhvr>
                                    </p:animEffect>
                                  </p:childTnLst>
                                </p:cTn>
                              </p:par>
                            </p:childTnLst>
                          </p:cTn>
                        </p:par>
                        <p:par>
                          <p:cTn id="10" fill="hold">
                            <p:stCondLst>
                              <p:cond delay="0"/>
                            </p:stCondLst>
                            <p:childTnLst>
                              <p:par>
                                <p:cTn id="11" presetID="12" presetClass="entr" presetSubtype="8" fill="hold" grpId="0" nodeType="afterEffect">
                                  <p:stCondLst>
                                    <p:cond delay="0"/>
                                  </p:stCondLst>
                                  <p:childTnLst>
                                    <p:set>
                                      <p:cBhvr>
                                        <p:cTn id="12" dur="1" fill="hold">
                                          <p:stCondLst>
                                            <p:cond delay="0"/>
                                          </p:stCondLst>
                                        </p:cTn>
                                        <p:tgtEl>
                                          <p:spTgt spid="9"/>
                                        </p:tgtEl>
                                        <p:attrNameLst>
                                          <p:attrName>style.visibility</p:attrName>
                                        </p:attrNameLst>
                                      </p:cBhvr>
                                      <p:to>
                                        <p:strVal val="visible"/>
                                      </p:to>
                                    </p:set>
                                    <p:animEffect transition="in" filter="slide(fromLeft)">
                                      <p:cBhvr>
                                        <p:cTn id="13" dur="500"/>
                                        <p:tgtEl>
                                          <p:spTgt spid="9"/>
                                        </p:tgtEl>
                                      </p:cBhvr>
                                    </p:animEffect>
                                  </p:childTnLst>
                                </p:cTn>
                              </p:par>
                              <p:par>
                                <p:cTn id="14" presetID="17" presetClass="entr" presetSubtype="10" fill="hold" nodeType="withEffect">
                                  <p:stCondLst>
                                    <p:cond delay="0"/>
                                  </p:stCondLst>
                                  <p:childTnLst>
                                    <p:set>
                                      <p:cBhvr>
                                        <p:cTn id="15" dur="1" fill="hold">
                                          <p:stCondLst>
                                            <p:cond delay="0"/>
                                          </p:stCondLst>
                                        </p:cTn>
                                        <p:tgtEl>
                                          <p:spTgt spid="21"/>
                                        </p:tgtEl>
                                        <p:attrNameLst>
                                          <p:attrName>style.visibility</p:attrName>
                                        </p:attrNameLst>
                                      </p:cBhvr>
                                      <p:to>
                                        <p:strVal val="visible"/>
                                      </p:to>
                                    </p:set>
                                    <p:anim calcmode="lin" valueType="num">
                                      <p:cBhvr>
                                        <p:cTn id="16" dur="500" fill="hold"/>
                                        <p:tgtEl>
                                          <p:spTgt spid="21"/>
                                        </p:tgtEl>
                                        <p:attrNameLst>
                                          <p:attrName>ppt_w</p:attrName>
                                        </p:attrNameLst>
                                      </p:cBhvr>
                                      <p:tavLst>
                                        <p:tav tm="0">
                                          <p:val>
                                            <p:fltVal val="0"/>
                                          </p:val>
                                        </p:tav>
                                        <p:tav tm="100000">
                                          <p:val>
                                            <p:strVal val="#ppt_w"/>
                                          </p:val>
                                        </p:tav>
                                      </p:tavLst>
                                    </p:anim>
                                    <p:anim calcmode="lin" valueType="num">
                                      <p:cBhvr>
                                        <p:cTn id="17" dur="500" fill="hold"/>
                                        <p:tgtEl>
                                          <p:spTgt spid="21"/>
                                        </p:tgtEl>
                                        <p:attrNameLst>
                                          <p:attrName>ppt_h</p:attrName>
                                        </p:attrNameLst>
                                      </p:cBhvr>
                                      <p:tavLst>
                                        <p:tav tm="0">
                                          <p:val>
                                            <p:strVal val="#ppt_h"/>
                                          </p:val>
                                        </p:tav>
                                        <p:tav tm="100000">
                                          <p:val>
                                            <p:strVal val="#ppt_h"/>
                                          </p:val>
                                        </p:tav>
                                      </p:tavLst>
                                    </p:anim>
                                  </p:childTnLst>
                                </p:cTn>
                              </p:par>
                            </p:childTnLst>
                          </p:cTn>
                        </p:par>
                        <p:par>
                          <p:cTn id="18" fill="hold">
                            <p:stCondLst>
                              <p:cond delay="500"/>
                            </p:stCondLst>
                            <p:childTnLst>
                              <p:par>
                                <p:cTn id="19" presetID="1" presetClass="entr" presetSubtype="0" fill="hold" grpId="0" nodeType="afterEffect">
                                  <p:stCondLst>
                                    <p:cond delay="0"/>
                                  </p:stCondLst>
                                  <p:childTnLst>
                                    <p:set>
                                      <p:cBhvr>
                                        <p:cTn id="20" dur="1" fill="hold">
                                          <p:stCondLst>
                                            <p:cond delay="0"/>
                                          </p:stCondLst>
                                        </p:cTn>
                                        <p:tgtEl>
                                          <p:spTgt spid="19"/>
                                        </p:tgtEl>
                                        <p:attrNameLst>
                                          <p:attrName>style.visibility</p:attrName>
                                        </p:attrNameLst>
                                      </p:cBhvr>
                                      <p:to>
                                        <p:strVal val="visible"/>
                                      </p:to>
                                    </p:set>
                                  </p:childTnLst>
                                </p:cTn>
                              </p:par>
                              <p:par>
                                <p:cTn id="21" presetID="5" presetClass="entr" presetSubtype="10" fill="hold" nodeType="withEffect">
                                  <p:stCondLst>
                                    <p:cond delay="0"/>
                                  </p:stCondLst>
                                  <p:childTnLst>
                                    <p:set>
                                      <p:cBhvr>
                                        <p:cTn id="22" dur="1" fill="hold">
                                          <p:stCondLst>
                                            <p:cond delay="0"/>
                                          </p:stCondLst>
                                        </p:cTn>
                                        <p:tgtEl>
                                          <p:spTgt spid="12"/>
                                        </p:tgtEl>
                                        <p:attrNameLst>
                                          <p:attrName>style.visibility</p:attrName>
                                        </p:attrNameLst>
                                      </p:cBhvr>
                                      <p:to>
                                        <p:strVal val="visible"/>
                                      </p:to>
                                    </p:set>
                                    <p:animEffect transition="in" filter="checkerboard(across)">
                                      <p:cBhvr>
                                        <p:cTn id="23"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9" grpId="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 name="TextBox 61"/>
          <p:cNvSpPr txBox="1"/>
          <p:nvPr/>
        </p:nvSpPr>
        <p:spPr>
          <a:xfrm>
            <a:off x="0" y="632541"/>
            <a:ext cx="9144000" cy="900246"/>
          </a:xfrm>
          <a:prstGeom prst="rect">
            <a:avLst/>
          </a:prstGeom>
          <a:noFill/>
        </p:spPr>
        <p:txBody>
          <a:bodyPr wrap="square" lIns="68580" tIns="34290" rIns="68580" bIns="34290" rtlCol="0">
            <a:spAutoFit/>
          </a:bodyPr>
          <a:lstStyle>
            <a:defPPr>
              <a:defRPr lang="zh-CN"/>
            </a:defPPr>
            <a:lvl1pPr>
              <a:defRPr sz="19900" b="1">
                <a:solidFill>
                  <a:srgbClr val="5FCACB"/>
                </a:solidFill>
              </a:defRPr>
            </a:lvl1pPr>
          </a:lstStyle>
          <a:p>
            <a:r>
              <a:rPr lang="zh-CN" altLang="en-US" sz="5400" dirty="0" smtClean="0">
                <a:solidFill>
                  <a:schemeClr val="accent1"/>
                </a:solidFill>
                <a:latin typeface="隶书" panose="02010509060101010101" pitchFamily="49" charset="-122"/>
                <a:ea typeface="隶书" panose="02010509060101010101" pitchFamily="49" charset="-122"/>
              </a:rPr>
              <a:t> 第四章 物质的形态及其变化</a:t>
            </a:r>
            <a:endParaRPr lang="zh-CN" altLang="en-US" sz="5400" dirty="0" smtClean="0">
              <a:solidFill>
                <a:schemeClr val="accent1"/>
              </a:solidFill>
              <a:latin typeface="隶书" panose="02010509060101010101" pitchFamily="49" charset="-122"/>
              <a:ea typeface="隶书" panose="02010509060101010101" pitchFamily="49" charset="-122"/>
            </a:endParaRPr>
          </a:p>
        </p:txBody>
      </p:sp>
      <p:sp>
        <p:nvSpPr>
          <p:cNvPr id="64" name="文本框 78"/>
          <p:cNvSpPr txBox="1"/>
          <p:nvPr/>
        </p:nvSpPr>
        <p:spPr>
          <a:xfrm>
            <a:off x="2185922" y="1986078"/>
            <a:ext cx="5901295" cy="577081"/>
          </a:xfrm>
          <a:prstGeom prst="rect">
            <a:avLst/>
          </a:prstGeom>
          <a:noFill/>
        </p:spPr>
        <p:txBody>
          <a:bodyPr wrap="none" lIns="68580" tIns="34290" rIns="68580" bIns="34290" rtlCol="0">
            <a:spAutoFit/>
          </a:bodyPr>
          <a:lstStyle>
            <a:defPPr>
              <a:defRPr lang="zh-CN"/>
            </a:defPPr>
            <a:lvl1pPr>
              <a:defRPr sz="3200" b="1">
                <a:solidFill>
                  <a:srgbClr val="F5841C"/>
                </a:solidFill>
                <a:latin typeface="微软雅黑" panose="020B0503020204020204" pitchFamily="34" charset="-122"/>
                <a:ea typeface="微软雅黑" panose="020B0503020204020204" pitchFamily="34" charset="-122"/>
              </a:defRPr>
            </a:lvl1pPr>
          </a:lstStyle>
          <a:p>
            <a:r>
              <a:rPr lang="zh-CN" altLang="en-US" sz="3300" dirty="0" smtClean="0">
                <a:solidFill>
                  <a:schemeClr val="accent1"/>
                </a:solidFill>
              </a:rPr>
              <a:t>第</a:t>
            </a:r>
            <a:r>
              <a:rPr lang="en-US" altLang="zh-CN" sz="3300" dirty="0" smtClean="0">
                <a:solidFill>
                  <a:schemeClr val="accent1"/>
                </a:solidFill>
              </a:rPr>
              <a:t>3</a:t>
            </a:r>
            <a:r>
              <a:rPr lang="zh-CN" altLang="en-US" sz="3300" dirty="0" smtClean="0">
                <a:solidFill>
                  <a:schemeClr val="accent1"/>
                </a:solidFill>
              </a:rPr>
              <a:t>节　探究熔化和凝固的特点</a:t>
            </a:r>
            <a:endParaRPr lang="zh-CN" altLang="en-US" sz="3300" dirty="0" smtClean="0">
              <a:solidFill>
                <a:schemeClr val="accent1"/>
              </a:solidFill>
            </a:endParaRPr>
          </a:p>
        </p:txBody>
      </p:sp>
      <p:pic>
        <p:nvPicPr>
          <p:cNvPr id="25" name="Picture 12" descr="clouds1.png"/>
          <p:cNvPicPr>
            <a:picLocks noChangeAspect="1"/>
          </p:cNvPicPr>
          <p:nvPr/>
        </p:nvPicPr>
        <p:blipFill>
          <a:blip r:embed="rId1" cstate="print"/>
          <a:stretch>
            <a:fillRect/>
          </a:stretch>
        </p:blipFill>
        <p:spPr>
          <a:xfrm>
            <a:off x="1821839" y="3102759"/>
            <a:ext cx="4771653" cy="827958"/>
          </a:xfrm>
          <a:prstGeom prst="rect">
            <a:avLst/>
          </a:prstGeom>
        </p:spPr>
      </p:pic>
      <p:pic>
        <p:nvPicPr>
          <p:cNvPr id="26" name="Picture 10" descr="field1.png"/>
          <p:cNvPicPr>
            <a:picLocks noChangeAspect="1"/>
          </p:cNvPicPr>
          <p:nvPr/>
        </p:nvPicPr>
        <p:blipFill>
          <a:blip r:embed="rId2" cstate="print"/>
          <a:stretch>
            <a:fillRect/>
          </a:stretch>
        </p:blipFill>
        <p:spPr>
          <a:xfrm>
            <a:off x="88457" y="3838045"/>
            <a:ext cx="8916747" cy="1354442"/>
          </a:xfrm>
          <a:prstGeom prst="rect">
            <a:avLst/>
          </a:prstGeom>
        </p:spPr>
      </p:pic>
      <p:pic>
        <p:nvPicPr>
          <p:cNvPr id="27" name="Picture 11" descr="server.png"/>
          <p:cNvPicPr>
            <a:picLocks noChangeAspect="1"/>
          </p:cNvPicPr>
          <p:nvPr/>
        </p:nvPicPr>
        <p:blipFill>
          <a:blip r:embed="rId3" cstate="print"/>
          <a:stretch>
            <a:fillRect/>
          </a:stretch>
        </p:blipFill>
        <p:spPr>
          <a:xfrm>
            <a:off x="2759528" y="3294761"/>
            <a:ext cx="3559629" cy="1954878"/>
          </a:xfrm>
          <a:prstGeom prst="rect">
            <a:avLst/>
          </a:prstGeom>
        </p:spPr>
      </p:pic>
    </p:spTree>
  </p:cSld>
  <p:clrMapOvr>
    <a:masterClrMapping/>
  </p:clrMapOvr>
  <mc:AlternateContent xmlns:mc="http://schemas.openxmlformats.org/markup-compatibility/2006">
    <mc:Choice xmlns:p14="http://schemas.microsoft.com/office/powerpoint/2010/main" Requires="p14">
      <p:transition spd="slow" p14:dur="1200">
        <p14:prism dir="u"/>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afterEffect">
                                  <p:stCondLst>
                                    <p:cond delay="0"/>
                                  </p:stCondLst>
                                  <p:childTnLst>
                                    <p:set>
                                      <p:cBhvr>
                                        <p:cTn id="6" dur="1" fill="hold">
                                          <p:stCondLst>
                                            <p:cond delay="0"/>
                                          </p:stCondLst>
                                        </p:cTn>
                                        <p:tgtEl>
                                          <p:spTgt spid="27"/>
                                        </p:tgtEl>
                                        <p:attrNameLst>
                                          <p:attrName>style.visibility</p:attrName>
                                        </p:attrNameLst>
                                      </p:cBhvr>
                                      <p:to>
                                        <p:strVal val="visible"/>
                                      </p:to>
                                    </p:set>
                                    <p:anim calcmode="lin" valueType="num">
                                      <p:cBhvr additive="base">
                                        <p:cTn id="7" dur="500" fill="hold"/>
                                        <p:tgtEl>
                                          <p:spTgt spid="27"/>
                                        </p:tgtEl>
                                        <p:attrNameLst>
                                          <p:attrName>ppt_x</p:attrName>
                                        </p:attrNameLst>
                                      </p:cBhvr>
                                      <p:tavLst>
                                        <p:tav tm="0">
                                          <p:val>
                                            <p:strVal val="#ppt_x"/>
                                          </p:val>
                                        </p:tav>
                                        <p:tav tm="100000">
                                          <p:val>
                                            <p:strVal val="#ppt_x"/>
                                          </p:val>
                                        </p:tav>
                                      </p:tavLst>
                                    </p:anim>
                                    <p:anim calcmode="lin" valueType="num">
                                      <p:cBhvr additive="base">
                                        <p:cTn id="8" dur="500" fill="hold"/>
                                        <p:tgtEl>
                                          <p:spTgt spid="27"/>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25"/>
                                        </p:tgtEl>
                                        <p:attrNameLst>
                                          <p:attrName>style.visibility</p:attrName>
                                        </p:attrNameLst>
                                      </p:cBhvr>
                                      <p:to>
                                        <p:strVal val="visible"/>
                                      </p:to>
                                    </p:set>
                                    <p:anim calcmode="lin" valueType="num">
                                      <p:cBhvr additive="base">
                                        <p:cTn id="11" dur="500" fill="hold"/>
                                        <p:tgtEl>
                                          <p:spTgt spid="25"/>
                                        </p:tgtEl>
                                        <p:attrNameLst>
                                          <p:attrName>ppt_x</p:attrName>
                                        </p:attrNameLst>
                                      </p:cBhvr>
                                      <p:tavLst>
                                        <p:tav tm="0">
                                          <p:val>
                                            <p:strVal val="#ppt_x"/>
                                          </p:val>
                                        </p:tav>
                                        <p:tav tm="100000">
                                          <p:val>
                                            <p:strVal val="#ppt_x"/>
                                          </p:val>
                                        </p:tav>
                                      </p:tavLst>
                                    </p:anim>
                                    <p:anim calcmode="lin" valueType="num">
                                      <p:cBhvr additive="base">
                                        <p:cTn id="12" dur="500" fill="hold"/>
                                        <p:tgtEl>
                                          <p:spTgt spid="25"/>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26"/>
                                        </p:tgtEl>
                                        <p:attrNameLst>
                                          <p:attrName>style.visibility</p:attrName>
                                        </p:attrNameLst>
                                      </p:cBhvr>
                                      <p:to>
                                        <p:strVal val="visible"/>
                                      </p:to>
                                    </p:set>
                                    <p:anim calcmode="lin" valueType="num">
                                      <p:cBhvr additive="base">
                                        <p:cTn id="15" dur="500" fill="hold"/>
                                        <p:tgtEl>
                                          <p:spTgt spid="26"/>
                                        </p:tgtEl>
                                        <p:attrNameLst>
                                          <p:attrName>ppt_x</p:attrName>
                                        </p:attrNameLst>
                                      </p:cBhvr>
                                      <p:tavLst>
                                        <p:tav tm="0">
                                          <p:val>
                                            <p:strVal val="#ppt_x"/>
                                          </p:val>
                                        </p:tav>
                                        <p:tav tm="100000">
                                          <p:val>
                                            <p:strVal val="#ppt_x"/>
                                          </p:val>
                                        </p:tav>
                                      </p:tavLst>
                                    </p:anim>
                                    <p:anim calcmode="lin" valueType="num">
                                      <p:cBhvr additive="base">
                                        <p:cTn id="16" dur="500" fill="hold"/>
                                        <p:tgtEl>
                                          <p:spTgt spid="26"/>
                                        </p:tgtEl>
                                        <p:attrNameLst>
                                          <p:attrName>ppt_y</p:attrName>
                                        </p:attrNameLst>
                                      </p:cBhvr>
                                      <p:tavLst>
                                        <p:tav tm="0">
                                          <p:val>
                                            <p:strVal val="1+#ppt_h/2"/>
                                          </p:val>
                                        </p:tav>
                                        <p:tav tm="100000">
                                          <p:val>
                                            <p:strVal val="#ppt_y"/>
                                          </p:val>
                                        </p:tav>
                                      </p:tavLst>
                                    </p:anim>
                                  </p:childTnLst>
                                </p:cTn>
                              </p:par>
                            </p:childTnLst>
                          </p:cTn>
                        </p:par>
                        <p:par>
                          <p:cTn id="17" fill="hold">
                            <p:stCondLst>
                              <p:cond delay="500"/>
                            </p:stCondLst>
                            <p:childTnLst>
                              <p:par>
                                <p:cTn id="18" presetID="29" presetClass="entr" presetSubtype="0" fill="hold" grpId="0" nodeType="afterEffect">
                                  <p:stCondLst>
                                    <p:cond delay="0"/>
                                  </p:stCondLst>
                                  <p:iterate type="lt">
                                    <p:tmPct val="0"/>
                                  </p:iterate>
                                  <p:childTnLst>
                                    <p:set>
                                      <p:cBhvr>
                                        <p:cTn id="19" dur="1" fill="hold">
                                          <p:stCondLst>
                                            <p:cond delay="0"/>
                                          </p:stCondLst>
                                        </p:cTn>
                                        <p:tgtEl>
                                          <p:spTgt spid="62"/>
                                        </p:tgtEl>
                                        <p:attrNameLst>
                                          <p:attrName>style.visibility</p:attrName>
                                        </p:attrNameLst>
                                      </p:cBhvr>
                                      <p:to>
                                        <p:strVal val="visible"/>
                                      </p:to>
                                    </p:set>
                                    <p:anim calcmode="lin" valueType="num">
                                      <p:cBhvr>
                                        <p:cTn id="20" dur="1000" fill="hold"/>
                                        <p:tgtEl>
                                          <p:spTgt spid="62"/>
                                        </p:tgtEl>
                                        <p:attrNameLst>
                                          <p:attrName>ppt_x</p:attrName>
                                        </p:attrNameLst>
                                      </p:cBhvr>
                                      <p:tavLst>
                                        <p:tav tm="0">
                                          <p:val>
                                            <p:strVal val="#ppt_x-.2"/>
                                          </p:val>
                                        </p:tav>
                                        <p:tav tm="100000">
                                          <p:val>
                                            <p:strVal val="#ppt_x"/>
                                          </p:val>
                                        </p:tav>
                                      </p:tavLst>
                                    </p:anim>
                                    <p:anim calcmode="lin" valueType="num">
                                      <p:cBhvr>
                                        <p:cTn id="21" dur="1000" fill="hold"/>
                                        <p:tgtEl>
                                          <p:spTgt spid="62"/>
                                        </p:tgtEl>
                                        <p:attrNameLst>
                                          <p:attrName>ppt_y</p:attrName>
                                        </p:attrNameLst>
                                      </p:cBhvr>
                                      <p:tavLst>
                                        <p:tav tm="0">
                                          <p:val>
                                            <p:strVal val="#ppt_y"/>
                                          </p:val>
                                        </p:tav>
                                        <p:tav tm="100000">
                                          <p:val>
                                            <p:strVal val="#ppt_y"/>
                                          </p:val>
                                        </p:tav>
                                      </p:tavLst>
                                    </p:anim>
                                    <p:animEffect transition="in" filter="wipe(right)" prLst="gradientSize: 0.1">
                                      <p:cBhvr>
                                        <p:cTn id="22" dur="1000"/>
                                        <p:tgtEl>
                                          <p:spTgt spid="62"/>
                                        </p:tgtEl>
                                      </p:cBhvr>
                                    </p:animEffect>
                                  </p:childTnLst>
                                </p:cTn>
                              </p:par>
                              <p:par>
                                <p:cTn id="23" presetID="29" presetClass="entr" presetSubtype="0" fill="hold" grpId="0" nodeType="withEffect">
                                  <p:stCondLst>
                                    <p:cond delay="0"/>
                                  </p:stCondLst>
                                  <p:iterate type="lt">
                                    <p:tmPct val="0"/>
                                  </p:iterate>
                                  <p:childTnLst>
                                    <p:set>
                                      <p:cBhvr>
                                        <p:cTn id="24" dur="1" fill="hold">
                                          <p:stCondLst>
                                            <p:cond delay="0"/>
                                          </p:stCondLst>
                                        </p:cTn>
                                        <p:tgtEl>
                                          <p:spTgt spid="64"/>
                                        </p:tgtEl>
                                        <p:attrNameLst>
                                          <p:attrName>style.visibility</p:attrName>
                                        </p:attrNameLst>
                                      </p:cBhvr>
                                      <p:to>
                                        <p:strVal val="visible"/>
                                      </p:to>
                                    </p:set>
                                    <p:anim calcmode="lin" valueType="num">
                                      <p:cBhvr>
                                        <p:cTn id="25" dur="1000" fill="hold"/>
                                        <p:tgtEl>
                                          <p:spTgt spid="64"/>
                                        </p:tgtEl>
                                        <p:attrNameLst>
                                          <p:attrName>ppt_x</p:attrName>
                                        </p:attrNameLst>
                                      </p:cBhvr>
                                      <p:tavLst>
                                        <p:tav tm="0">
                                          <p:val>
                                            <p:strVal val="#ppt_x-.2"/>
                                          </p:val>
                                        </p:tav>
                                        <p:tav tm="100000">
                                          <p:val>
                                            <p:strVal val="#ppt_x"/>
                                          </p:val>
                                        </p:tav>
                                      </p:tavLst>
                                    </p:anim>
                                    <p:anim calcmode="lin" valueType="num">
                                      <p:cBhvr>
                                        <p:cTn id="26" dur="1000" fill="hold"/>
                                        <p:tgtEl>
                                          <p:spTgt spid="64"/>
                                        </p:tgtEl>
                                        <p:attrNameLst>
                                          <p:attrName>ppt_y</p:attrName>
                                        </p:attrNameLst>
                                      </p:cBhvr>
                                      <p:tavLst>
                                        <p:tav tm="0">
                                          <p:val>
                                            <p:strVal val="#ppt_y"/>
                                          </p:val>
                                        </p:tav>
                                        <p:tav tm="100000">
                                          <p:val>
                                            <p:strVal val="#ppt_y"/>
                                          </p:val>
                                        </p:tav>
                                      </p:tavLst>
                                    </p:anim>
                                    <p:animEffect transition="in" filter="wipe(right)" prLst="gradientSize: 0.1">
                                      <p:cBhvr>
                                        <p:cTn id="27" dur="1000"/>
                                        <p:tgtEl>
                                          <p:spTgt spid="6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2" grpId="0"/>
      <p:bldP spid="64"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9"/>
          <p:cNvGrpSpPr/>
          <p:nvPr/>
        </p:nvGrpSpPr>
        <p:grpSpPr>
          <a:xfrm>
            <a:off x="171453" y="0"/>
            <a:ext cx="3062814" cy="818555"/>
            <a:chOff x="444500" y="496094"/>
            <a:chExt cx="2362200" cy="1091406"/>
          </a:xfrm>
          <a:solidFill>
            <a:schemeClr val="accent4">
              <a:lumMod val="20000"/>
              <a:lumOff val="80000"/>
            </a:schemeClr>
          </a:solidFill>
        </p:grpSpPr>
        <p:sp>
          <p:nvSpPr>
            <p:cNvPr id="15" name="圆角矩形 14"/>
            <p:cNvSpPr/>
            <p:nvPr/>
          </p:nvSpPr>
          <p:spPr>
            <a:xfrm>
              <a:off x="444500" y="901700"/>
              <a:ext cx="2362200" cy="685800"/>
            </a:xfrm>
            <a:prstGeom prst="roundRect">
              <a:avLst/>
            </a:prstGeom>
            <a:grpFill/>
            <a:ln w="1905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6" name="直接连接符 15"/>
            <p:cNvCxnSpPr/>
            <p:nvPr/>
          </p:nvCxnSpPr>
          <p:spPr>
            <a:xfrm rot="5400000">
              <a:off x="7810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cxnSp>
          <p:nvCxnSpPr>
            <p:cNvPr id="17" name="直接连接符 16"/>
            <p:cNvCxnSpPr/>
            <p:nvPr/>
          </p:nvCxnSpPr>
          <p:spPr>
            <a:xfrm rot="5400000">
              <a:off x="18859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grpSp>
      <p:pic>
        <p:nvPicPr>
          <p:cNvPr id="21" name="图片 20" descr="book3.png"/>
          <p:cNvPicPr>
            <a:picLocks noChangeAspect="1"/>
          </p:cNvPicPr>
          <p:nvPr/>
        </p:nvPicPr>
        <p:blipFill>
          <a:blip r:embed="rId1" cstate="print"/>
          <a:srcRect l="10980" t="7891" r="17050" b="13779"/>
          <a:stretch>
            <a:fillRect/>
          </a:stretch>
        </p:blipFill>
        <p:spPr>
          <a:xfrm>
            <a:off x="7968343" y="3947300"/>
            <a:ext cx="971550" cy="1057407"/>
          </a:xfrm>
          <a:prstGeom prst="rect">
            <a:avLst/>
          </a:prstGeom>
        </p:spPr>
      </p:pic>
      <p:sp>
        <p:nvSpPr>
          <p:cNvPr id="9" name="矩形 8"/>
          <p:cNvSpPr/>
          <p:nvPr/>
        </p:nvSpPr>
        <p:spPr>
          <a:xfrm>
            <a:off x="275120" y="348923"/>
            <a:ext cx="2908489" cy="484748"/>
          </a:xfrm>
          <a:prstGeom prst="rect">
            <a:avLst/>
          </a:prstGeom>
        </p:spPr>
        <p:txBody>
          <a:bodyPr wrap="none" lIns="68580" tIns="34290" rIns="68580" bIns="34290">
            <a:spAutoFit/>
          </a:bodyPr>
          <a:lstStyle/>
          <a:p>
            <a:r>
              <a:rPr lang="zh-CN" altLang="en-US" sz="2700" dirty="0" smtClean="0">
                <a:latin typeface="微软雅黑" panose="020B0503020204020204" pitchFamily="34" charset="-122"/>
                <a:ea typeface="微软雅黑" panose="020B0503020204020204" pitchFamily="34" charset="-122"/>
              </a:rPr>
              <a:t>知识点熔化和凝固</a:t>
            </a:r>
            <a:endParaRPr lang="en-US" altLang="zh-CN" sz="2700" dirty="0" smtClean="0">
              <a:latin typeface="微软雅黑" panose="020B0503020204020204" pitchFamily="34" charset="-122"/>
              <a:ea typeface="微软雅黑" panose="020B0503020204020204" pitchFamily="34" charset="-122"/>
            </a:endParaRPr>
          </a:p>
        </p:txBody>
      </p:sp>
      <p:pic>
        <p:nvPicPr>
          <p:cNvPr id="14" name="图片 13" descr="图片6.png"/>
          <p:cNvPicPr>
            <a:picLocks noChangeAspect="1"/>
          </p:cNvPicPr>
          <p:nvPr/>
        </p:nvPicPr>
        <p:blipFill>
          <a:blip r:embed="rId2" cstate="print"/>
          <a:stretch>
            <a:fillRect/>
          </a:stretch>
        </p:blipFill>
        <p:spPr>
          <a:xfrm>
            <a:off x="0" y="1069447"/>
            <a:ext cx="1597020" cy="580934"/>
          </a:xfrm>
          <a:prstGeom prst="rect">
            <a:avLst/>
          </a:prstGeom>
        </p:spPr>
      </p:pic>
      <p:sp>
        <p:nvSpPr>
          <p:cNvPr id="19" name="矩形 18"/>
          <p:cNvSpPr/>
          <p:nvPr/>
        </p:nvSpPr>
        <p:spPr>
          <a:xfrm>
            <a:off x="575733" y="4008413"/>
            <a:ext cx="7603067" cy="961289"/>
          </a:xfrm>
          <a:prstGeom prst="rect">
            <a:avLst/>
          </a:prstGeom>
        </p:spPr>
        <p:txBody>
          <a:bodyPr wrap="square">
            <a:spAutoFit/>
          </a:bodyPr>
          <a:lstStyle/>
          <a:p>
            <a:pPr>
              <a:lnSpc>
                <a:spcPct val="150000"/>
              </a:lnSpc>
            </a:pPr>
            <a:r>
              <a:rPr lang="zh-CN" altLang="en-US" sz="2000" dirty="0" smtClean="0">
                <a:latin typeface="微软雅黑" panose="020B0503020204020204" pitchFamily="34" charset="-122"/>
                <a:ea typeface="微软雅黑" panose="020B0503020204020204" pitchFamily="34" charset="-122"/>
              </a:rPr>
              <a:t>我国研制的一种新型聚乙烯材料</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可以在</a:t>
            </a:r>
            <a:r>
              <a:rPr lang="en-US" altLang="zh-CN" sz="2000" dirty="0" smtClean="0">
                <a:latin typeface="微软雅黑" panose="020B0503020204020204" pitchFamily="34" charset="-122"/>
                <a:ea typeface="微软雅黑" panose="020B0503020204020204" pitchFamily="34" charset="-122"/>
              </a:rPr>
              <a:t>15~40 ℃</a:t>
            </a:r>
            <a:r>
              <a:rPr lang="zh-CN" altLang="en-US" sz="2000" dirty="0" smtClean="0">
                <a:latin typeface="微软雅黑" panose="020B0503020204020204" pitchFamily="34" charset="-122"/>
                <a:ea typeface="微软雅黑" panose="020B0503020204020204" pitchFamily="34" charset="-122"/>
              </a:rPr>
              <a:t>之间发生物态变化</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把它掺在水泥中</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制成墙壁和地板</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可以使房间“冬暖夏凉”</a:t>
            </a:r>
            <a:r>
              <a:rPr lang="en-US" altLang="zh-CN" sz="2000" dirty="0" smtClean="0">
                <a:latin typeface="微软雅黑" panose="020B0503020204020204" pitchFamily="34" charset="-122"/>
                <a:ea typeface="微软雅黑" panose="020B0503020204020204" pitchFamily="34" charset="-122"/>
              </a:rPr>
              <a:t>.</a:t>
            </a:r>
            <a:endParaRPr lang="en-US" altLang="zh-CN" sz="2000" dirty="0" smtClean="0">
              <a:latin typeface="微软雅黑" panose="020B0503020204020204" pitchFamily="34" charset="-122"/>
              <a:ea typeface="微软雅黑" panose="020B0503020204020204" pitchFamily="34" charset="-122"/>
            </a:endParaRPr>
          </a:p>
        </p:txBody>
      </p:sp>
      <p:pic>
        <p:nvPicPr>
          <p:cNvPr id="11" name="yb572.jpg" descr="id:2147514060;FounderCES"/>
          <p:cNvPicPr/>
          <p:nvPr/>
        </p:nvPicPr>
        <p:blipFill>
          <a:blip r:embed="rId3" cstate="print"/>
          <a:stretch>
            <a:fillRect/>
          </a:stretch>
        </p:blipFill>
        <p:spPr>
          <a:xfrm>
            <a:off x="2767160" y="1334176"/>
            <a:ext cx="3379640" cy="2255454"/>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1" fill="hold"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slide(fromTop)">
                                      <p:cBhvr>
                                        <p:cTn id="7" dur="500"/>
                                        <p:tgtEl>
                                          <p:spTgt spid="2"/>
                                        </p:tgtEl>
                                      </p:cBhvr>
                                    </p:animEffect>
                                  </p:childTnLst>
                                </p:cTn>
                              </p:par>
                            </p:childTnLst>
                          </p:cTn>
                        </p:par>
                        <p:par>
                          <p:cTn id="8" fill="hold">
                            <p:stCondLst>
                              <p:cond delay="500"/>
                            </p:stCondLst>
                            <p:childTnLst>
                              <p:par>
                                <p:cTn id="9" presetID="1" presetClass="entr" presetSubtype="0" fill="hold" nodeType="afterEffect">
                                  <p:stCondLst>
                                    <p:cond delay="0"/>
                                  </p:stCondLst>
                                  <p:childTnLst>
                                    <p:set>
                                      <p:cBhvr>
                                        <p:cTn id="10" dur="1" fill="hold">
                                          <p:stCondLst>
                                            <p:cond delay="0"/>
                                          </p:stCondLst>
                                        </p:cTn>
                                        <p:tgtEl>
                                          <p:spTgt spid="14"/>
                                        </p:tgtEl>
                                        <p:attrNameLst>
                                          <p:attrName>style.visibility</p:attrName>
                                        </p:attrNameLst>
                                      </p:cBhvr>
                                      <p:to>
                                        <p:strVal val="visible"/>
                                      </p:to>
                                    </p:set>
                                  </p:childTnLst>
                                </p:cTn>
                              </p:par>
                            </p:childTnLst>
                          </p:cTn>
                        </p:par>
                        <p:par>
                          <p:cTn id="11" fill="hold">
                            <p:stCondLst>
                              <p:cond delay="500"/>
                            </p:stCondLst>
                            <p:childTnLst>
                              <p:par>
                                <p:cTn id="12" presetID="12" presetClass="entr" presetSubtype="8" fill="hold" grpId="0" nodeType="afterEffect">
                                  <p:stCondLst>
                                    <p:cond delay="0"/>
                                  </p:stCondLst>
                                  <p:childTnLst>
                                    <p:set>
                                      <p:cBhvr>
                                        <p:cTn id="13" dur="1" fill="hold">
                                          <p:stCondLst>
                                            <p:cond delay="0"/>
                                          </p:stCondLst>
                                        </p:cTn>
                                        <p:tgtEl>
                                          <p:spTgt spid="9"/>
                                        </p:tgtEl>
                                        <p:attrNameLst>
                                          <p:attrName>style.visibility</p:attrName>
                                        </p:attrNameLst>
                                      </p:cBhvr>
                                      <p:to>
                                        <p:strVal val="visible"/>
                                      </p:to>
                                    </p:set>
                                    <p:animEffect transition="in" filter="slide(fromLeft)">
                                      <p:cBhvr>
                                        <p:cTn id="14" dur="500"/>
                                        <p:tgtEl>
                                          <p:spTgt spid="9"/>
                                        </p:tgtEl>
                                      </p:cBhvr>
                                    </p:animEffect>
                                  </p:childTnLst>
                                </p:cTn>
                              </p:par>
                              <p:par>
                                <p:cTn id="15" presetID="17" presetClass="entr" presetSubtype="10" fill="hold" nodeType="withEffect">
                                  <p:stCondLst>
                                    <p:cond delay="0"/>
                                  </p:stCondLst>
                                  <p:childTnLst>
                                    <p:set>
                                      <p:cBhvr>
                                        <p:cTn id="16" dur="1" fill="hold">
                                          <p:stCondLst>
                                            <p:cond delay="0"/>
                                          </p:stCondLst>
                                        </p:cTn>
                                        <p:tgtEl>
                                          <p:spTgt spid="21"/>
                                        </p:tgtEl>
                                        <p:attrNameLst>
                                          <p:attrName>style.visibility</p:attrName>
                                        </p:attrNameLst>
                                      </p:cBhvr>
                                      <p:to>
                                        <p:strVal val="visible"/>
                                      </p:to>
                                    </p:set>
                                    <p:anim calcmode="lin" valueType="num">
                                      <p:cBhvr>
                                        <p:cTn id="17" dur="500" fill="hold"/>
                                        <p:tgtEl>
                                          <p:spTgt spid="21"/>
                                        </p:tgtEl>
                                        <p:attrNameLst>
                                          <p:attrName>ppt_w</p:attrName>
                                        </p:attrNameLst>
                                      </p:cBhvr>
                                      <p:tavLst>
                                        <p:tav tm="0">
                                          <p:val>
                                            <p:fltVal val="0"/>
                                          </p:val>
                                        </p:tav>
                                        <p:tav tm="100000">
                                          <p:val>
                                            <p:strVal val="#ppt_w"/>
                                          </p:val>
                                        </p:tav>
                                      </p:tavLst>
                                    </p:anim>
                                    <p:anim calcmode="lin" valueType="num">
                                      <p:cBhvr>
                                        <p:cTn id="18" dur="500" fill="hold"/>
                                        <p:tgtEl>
                                          <p:spTgt spid="21"/>
                                        </p:tgtEl>
                                        <p:attrNameLst>
                                          <p:attrName>ppt_h</p:attrName>
                                        </p:attrNameLst>
                                      </p:cBhvr>
                                      <p:tavLst>
                                        <p:tav tm="0">
                                          <p:val>
                                            <p:strVal val="#ppt_h"/>
                                          </p:val>
                                        </p:tav>
                                        <p:tav tm="100000">
                                          <p:val>
                                            <p:strVal val="#ppt_h"/>
                                          </p:val>
                                        </p:tav>
                                      </p:tavLst>
                                    </p:anim>
                                  </p:childTnLst>
                                </p:cTn>
                              </p:par>
                            </p:childTnLst>
                          </p:cTn>
                        </p:par>
                        <p:par>
                          <p:cTn id="19" fill="hold">
                            <p:stCondLst>
                              <p:cond delay="1000"/>
                            </p:stCondLst>
                            <p:childTnLst>
                              <p:par>
                                <p:cTn id="20" presetID="1" presetClass="entr" presetSubtype="0" fill="hold" grpId="0" nodeType="afterEffect">
                                  <p:stCondLst>
                                    <p:cond delay="0"/>
                                  </p:stCondLst>
                                  <p:childTnLst>
                                    <p:set>
                                      <p:cBhvr>
                                        <p:cTn id="21" dur="1" fill="hold">
                                          <p:stCondLst>
                                            <p:cond delay="0"/>
                                          </p:stCondLst>
                                        </p:cTn>
                                        <p:tgtEl>
                                          <p:spTgt spid="19"/>
                                        </p:tgtEl>
                                        <p:attrNameLst>
                                          <p:attrName>style.visibility</p:attrName>
                                        </p:attrNameLst>
                                      </p:cBhvr>
                                      <p:to>
                                        <p:strVal val="visible"/>
                                      </p:to>
                                    </p:set>
                                  </p:childTnLst>
                                </p:cTn>
                              </p:par>
                              <p:par>
                                <p:cTn id="22" presetID="5" presetClass="entr" presetSubtype="10" fill="hold" nodeType="withEffect">
                                  <p:stCondLst>
                                    <p:cond delay="0"/>
                                  </p:stCondLst>
                                  <p:childTnLst>
                                    <p:set>
                                      <p:cBhvr>
                                        <p:cTn id="23" dur="1" fill="hold">
                                          <p:stCondLst>
                                            <p:cond delay="0"/>
                                          </p:stCondLst>
                                        </p:cTn>
                                        <p:tgtEl>
                                          <p:spTgt spid="11"/>
                                        </p:tgtEl>
                                        <p:attrNameLst>
                                          <p:attrName>style.visibility</p:attrName>
                                        </p:attrNameLst>
                                      </p:cBhvr>
                                      <p:to>
                                        <p:strVal val="visible"/>
                                      </p:to>
                                    </p:set>
                                    <p:animEffect transition="in" filter="checkerboard(across)">
                                      <p:cBhvr>
                                        <p:cTn id="24"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9"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9"/>
          <p:cNvGrpSpPr/>
          <p:nvPr/>
        </p:nvGrpSpPr>
        <p:grpSpPr>
          <a:xfrm>
            <a:off x="171453" y="0"/>
            <a:ext cx="3062814" cy="818555"/>
            <a:chOff x="444500" y="496094"/>
            <a:chExt cx="2362200" cy="1091406"/>
          </a:xfrm>
          <a:solidFill>
            <a:schemeClr val="accent4">
              <a:lumMod val="20000"/>
              <a:lumOff val="80000"/>
            </a:schemeClr>
          </a:solidFill>
        </p:grpSpPr>
        <p:sp>
          <p:nvSpPr>
            <p:cNvPr id="15" name="圆角矩形 14"/>
            <p:cNvSpPr/>
            <p:nvPr/>
          </p:nvSpPr>
          <p:spPr>
            <a:xfrm>
              <a:off x="444500" y="901700"/>
              <a:ext cx="2362200" cy="685800"/>
            </a:xfrm>
            <a:prstGeom prst="roundRect">
              <a:avLst/>
            </a:prstGeom>
            <a:grpFill/>
            <a:ln w="1905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6" name="直接连接符 15"/>
            <p:cNvCxnSpPr/>
            <p:nvPr/>
          </p:nvCxnSpPr>
          <p:spPr>
            <a:xfrm rot="5400000">
              <a:off x="7810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cxnSp>
          <p:nvCxnSpPr>
            <p:cNvPr id="17" name="直接连接符 16"/>
            <p:cNvCxnSpPr/>
            <p:nvPr/>
          </p:nvCxnSpPr>
          <p:spPr>
            <a:xfrm rot="5400000">
              <a:off x="18859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grpSp>
      <p:pic>
        <p:nvPicPr>
          <p:cNvPr id="21" name="图片 20" descr="book3.png"/>
          <p:cNvPicPr>
            <a:picLocks noChangeAspect="1"/>
          </p:cNvPicPr>
          <p:nvPr/>
        </p:nvPicPr>
        <p:blipFill>
          <a:blip r:embed="rId1" cstate="print"/>
          <a:srcRect l="10980" t="7891" r="17050" b="13779"/>
          <a:stretch>
            <a:fillRect/>
          </a:stretch>
        </p:blipFill>
        <p:spPr>
          <a:xfrm>
            <a:off x="7968343" y="3947300"/>
            <a:ext cx="971550" cy="1057407"/>
          </a:xfrm>
          <a:prstGeom prst="rect">
            <a:avLst/>
          </a:prstGeom>
        </p:spPr>
      </p:pic>
      <p:sp>
        <p:nvSpPr>
          <p:cNvPr id="9" name="矩形 8"/>
          <p:cNvSpPr/>
          <p:nvPr/>
        </p:nvSpPr>
        <p:spPr>
          <a:xfrm>
            <a:off x="275120" y="348923"/>
            <a:ext cx="2908489" cy="484748"/>
          </a:xfrm>
          <a:prstGeom prst="rect">
            <a:avLst/>
          </a:prstGeom>
        </p:spPr>
        <p:txBody>
          <a:bodyPr wrap="none" lIns="68580" tIns="34290" rIns="68580" bIns="34290">
            <a:spAutoFit/>
          </a:bodyPr>
          <a:lstStyle/>
          <a:p>
            <a:r>
              <a:rPr lang="zh-CN" altLang="en-US" sz="2700" dirty="0" smtClean="0">
                <a:latin typeface="微软雅黑" panose="020B0503020204020204" pitchFamily="34" charset="-122"/>
                <a:ea typeface="微软雅黑" panose="020B0503020204020204" pitchFamily="34" charset="-122"/>
              </a:rPr>
              <a:t>知识点熔化和凝固</a:t>
            </a:r>
            <a:endParaRPr lang="en-US" altLang="zh-CN" sz="2700" dirty="0" smtClean="0">
              <a:latin typeface="微软雅黑" panose="020B0503020204020204" pitchFamily="34" charset="-122"/>
              <a:ea typeface="微软雅黑" panose="020B0503020204020204" pitchFamily="34" charset="-122"/>
            </a:endParaRPr>
          </a:p>
        </p:txBody>
      </p:sp>
      <p:pic>
        <p:nvPicPr>
          <p:cNvPr id="14" name="图片 13" descr="图片6.png"/>
          <p:cNvPicPr>
            <a:picLocks noChangeAspect="1"/>
          </p:cNvPicPr>
          <p:nvPr/>
        </p:nvPicPr>
        <p:blipFill>
          <a:blip r:embed="rId2" cstate="print"/>
          <a:stretch>
            <a:fillRect/>
          </a:stretch>
        </p:blipFill>
        <p:spPr>
          <a:xfrm>
            <a:off x="0" y="1069447"/>
            <a:ext cx="1597020" cy="580934"/>
          </a:xfrm>
          <a:prstGeom prst="rect">
            <a:avLst/>
          </a:prstGeom>
        </p:spPr>
      </p:pic>
      <p:sp>
        <p:nvSpPr>
          <p:cNvPr id="19" name="矩形 18"/>
          <p:cNvSpPr/>
          <p:nvPr/>
        </p:nvSpPr>
        <p:spPr>
          <a:xfrm>
            <a:off x="728133" y="3703613"/>
            <a:ext cx="7603067" cy="499624"/>
          </a:xfrm>
          <a:prstGeom prst="rect">
            <a:avLst/>
          </a:prstGeom>
        </p:spPr>
        <p:txBody>
          <a:bodyPr wrap="square">
            <a:spAutoFit/>
          </a:bodyPr>
          <a:lstStyle/>
          <a:p>
            <a:pPr>
              <a:lnSpc>
                <a:spcPct val="150000"/>
              </a:lnSpc>
            </a:pPr>
            <a:r>
              <a:rPr lang="zh-CN" altLang="en-US" sz="2000" dirty="0" smtClean="0">
                <a:latin typeface="微软雅黑" panose="020B0503020204020204" pitchFamily="34" charset="-122"/>
                <a:ea typeface="微软雅黑" panose="020B0503020204020204" pitchFamily="34" charset="-122"/>
              </a:rPr>
              <a:t>“春江水暖鸭先知”</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冰熔化成水</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最先感知到的是在水里的鸭子</a:t>
            </a:r>
            <a:r>
              <a:rPr lang="en-US" altLang="zh-CN" sz="2000" dirty="0" smtClean="0">
                <a:latin typeface="微软雅黑" panose="020B0503020204020204" pitchFamily="34" charset="-122"/>
                <a:ea typeface="微软雅黑" panose="020B0503020204020204" pitchFamily="34" charset="-122"/>
              </a:rPr>
              <a:t>.</a:t>
            </a:r>
            <a:endParaRPr lang="en-US" altLang="zh-CN" sz="2000" dirty="0" smtClean="0">
              <a:latin typeface="微软雅黑" panose="020B0503020204020204" pitchFamily="34" charset="-122"/>
              <a:ea typeface="微软雅黑" panose="020B0503020204020204" pitchFamily="34" charset="-122"/>
            </a:endParaRPr>
          </a:p>
        </p:txBody>
      </p:sp>
      <p:pic>
        <p:nvPicPr>
          <p:cNvPr id="12" name="yb574.jpg" descr="id:2147514081;FounderCES"/>
          <p:cNvPicPr/>
          <p:nvPr/>
        </p:nvPicPr>
        <p:blipFill>
          <a:blip r:embed="rId3" cstate="print"/>
          <a:stretch>
            <a:fillRect/>
          </a:stretch>
        </p:blipFill>
        <p:spPr>
          <a:xfrm>
            <a:off x="2805793" y="1213237"/>
            <a:ext cx="3357940" cy="2241128"/>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1" fill="hold"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slide(fromTop)">
                                      <p:cBhvr>
                                        <p:cTn id="7" dur="500"/>
                                        <p:tgtEl>
                                          <p:spTgt spid="2"/>
                                        </p:tgtEl>
                                      </p:cBhvr>
                                    </p:animEffect>
                                  </p:childTnLst>
                                </p:cTn>
                              </p:par>
                            </p:childTnLst>
                          </p:cTn>
                        </p:par>
                        <p:par>
                          <p:cTn id="8" fill="hold">
                            <p:stCondLst>
                              <p:cond delay="500"/>
                            </p:stCondLst>
                            <p:childTnLst>
                              <p:par>
                                <p:cTn id="9" presetID="1" presetClass="entr" presetSubtype="0" fill="hold" nodeType="afterEffect">
                                  <p:stCondLst>
                                    <p:cond delay="0"/>
                                  </p:stCondLst>
                                  <p:childTnLst>
                                    <p:set>
                                      <p:cBhvr>
                                        <p:cTn id="10" dur="1" fill="hold">
                                          <p:stCondLst>
                                            <p:cond delay="0"/>
                                          </p:stCondLst>
                                        </p:cTn>
                                        <p:tgtEl>
                                          <p:spTgt spid="14"/>
                                        </p:tgtEl>
                                        <p:attrNameLst>
                                          <p:attrName>style.visibility</p:attrName>
                                        </p:attrNameLst>
                                      </p:cBhvr>
                                      <p:to>
                                        <p:strVal val="visible"/>
                                      </p:to>
                                    </p:set>
                                  </p:childTnLst>
                                </p:cTn>
                              </p:par>
                            </p:childTnLst>
                          </p:cTn>
                        </p:par>
                        <p:par>
                          <p:cTn id="11" fill="hold">
                            <p:stCondLst>
                              <p:cond delay="500"/>
                            </p:stCondLst>
                            <p:childTnLst>
                              <p:par>
                                <p:cTn id="12" presetID="12" presetClass="entr" presetSubtype="8" fill="hold" grpId="0" nodeType="afterEffect">
                                  <p:stCondLst>
                                    <p:cond delay="0"/>
                                  </p:stCondLst>
                                  <p:childTnLst>
                                    <p:set>
                                      <p:cBhvr>
                                        <p:cTn id="13" dur="1" fill="hold">
                                          <p:stCondLst>
                                            <p:cond delay="0"/>
                                          </p:stCondLst>
                                        </p:cTn>
                                        <p:tgtEl>
                                          <p:spTgt spid="9"/>
                                        </p:tgtEl>
                                        <p:attrNameLst>
                                          <p:attrName>style.visibility</p:attrName>
                                        </p:attrNameLst>
                                      </p:cBhvr>
                                      <p:to>
                                        <p:strVal val="visible"/>
                                      </p:to>
                                    </p:set>
                                    <p:animEffect transition="in" filter="slide(fromLeft)">
                                      <p:cBhvr>
                                        <p:cTn id="14" dur="500"/>
                                        <p:tgtEl>
                                          <p:spTgt spid="9"/>
                                        </p:tgtEl>
                                      </p:cBhvr>
                                    </p:animEffect>
                                  </p:childTnLst>
                                </p:cTn>
                              </p:par>
                              <p:par>
                                <p:cTn id="15" presetID="17" presetClass="entr" presetSubtype="10" fill="hold" nodeType="withEffect">
                                  <p:stCondLst>
                                    <p:cond delay="0"/>
                                  </p:stCondLst>
                                  <p:childTnLst>
                                    <p:set>
                                      <p:cBhvr>
                                        <p:cTn id="16" dur="1" fill="hold">
                                          <p:stCondLst>
                                            <p:cond delay="0"/>
                                          </p:stCondLst>
                                        </p:cTn>
                                        <p:tgtEl>
                                          <p:spTgt spid="21"/>
                                        </p:tgtEl>
                                        <p:attrNameLst>
                                          <p:attrName>style.visibility</p:attrName>
                                        </p:attrNameLst>
                                      </p:cBhvr>
                                      <p:to>
                                        <p:strVal val="visible"/>
                                      </p:to>
                                    </p:set>
                                    <p:anim calcmode="lin" valueType="num">
                                      <p:cBhvr>
                                        <p:cTn id="17" dur="500" fill="hold"/>
                                        <p:tgtEl>
                                          <p:spTgt spid="21"/>
                                        </p:tgtEl>
                                        <p:attrNameLst>
                                          <p:attrName>ppt_w</p:attrName>
                                        </p:attrNameLst>
                                      </p:cBhvr>
                                      <p:tavLst>
                                        <p:tav tm="0">
                                          <p:val>
                                            <p:fltVal val="0"/>
                                          </p:val>
                                        </p:tav>
                                        <p:tav tm="100000">
                                          <p:val>
                                            <p:strVal val="#ppt_w"/>
                                          </p:val>
                                        </p:tav>
                                      </p:tavLst>
                                    </p:anim>
                                    <p:anim calcmode="lin" valueType="num">
                                      <p:cBhvr>
                                        <p:cTn id="18" dur="500" fill="hold"/>
                                        <p:tgtEl>
                                          <p:spTgt spid="21"/>
                                        </p:tgtEl>
                                        <p:attrNameLst>
                                          <p:attrName>ppt_h</p:attrName>
                                        </p:attrNameLst>
                                      </p:cBhvr>
                                      <p:tavLst>
                                        <p:tav tm="0">
                                          <p:val>
                                            <p:strVal val="#ppt_h"/>
                                          </p:val>
                                        </p:tav>
                                        <p:tav tm="100000">
                                          <p:val>
                                            <p:strVal val="#ppt_h"/>
                                          </p:val>
                                        </p:tav>
                                      </p:tavLst>
                                    </p:anim>
                                  </p:childTnLst>
                                </p:cTn>
                              </p:par>
                            </p:childTnLst>
                          </p:cTn>
                        </p:par>
                        <p:par>
                          <p:cTn id="19" fill="hold">
                            <p:stCondLst>
                              <p:cond delay="1000"/>
                            </p:stCondLst>
                            <p:childTnLst>
                              <p:par>
                                <p:cTn id="20" presetID="1" presetClass="entr" presetSubtype="0" fill="hold" grpId="0" nodeType="afterEffect">
                                  <p:stCondLst>
                                    <p:cond delay="0"/>
                                  </p:stCondLst>
                                  <p:childTnLst>
                                    <p:set>
                                      <p:cBhvr>
                                        <p:cTn id="21" dur="1" fill="hold">
                                          <p:stCondLst>
                                            <p:cond delay="0"/>
                                          </p:stCondLst>
                                        </p:cTn>
                                        <p:tgtEl>
                                          <p:spTgt spid="19"/>
                                        </p:tgtEl>
                                        <p:attrNameLst>
                                          <p:attrName>style.visibility</p:attrName>
                                        </p:attrNameLst>
                                      </p:cBhvr>
                                      <p:to>
                                        <p:strVal val="visible"/>
                                      </p:to>
                                    </p:set>
                                  </p:childTnLst>
                                </p:cTn>
                              </p:par>
                              <p:par>
                                <p:cTn id="22" presetID="4" presetClass="entr" presetSubtype="16" fill="hold" nodeType="withEffect">
                                  <p:stCondLst>
                                    <p:cond delay="0"/>
                                  </p:stCondLst>
                                  <p:childTnLst>
                                    <p:set>
                                      <p:cBhvr>
                                        <p:cTn id="23" dur="1" fill="hold">
                                          <p:stCondLst>
                                            <p:cond delay="0"/>
                                          </p:stCondLst>
                                        </p:cTn>
                                        <p:tgtEl>
                                          <p:spTgt spid="12"/>
                                        </p:tgtEl>
                                        <p:attrNameLst>
                                          <p:attrName>style.visibility</p:attrName>
                                        </p:attrNameLst>
                                      </p:cBhvr>
                                      <p:to>
                                        <p:strVal val="visible"/>
                                      </p:to>
                                    </p:set>
                                    <p:animEffect transition="in" filter="box(in)">
                                      <p:cBhvr>
                                        <p:cTn id="24"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9"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9"/>
          <p:cNvGrpSpPr/>
          <p:nvPr/>
        </p:nvGrpSpPr>
        <p:grpSpPr>
          <a:xfrm>
            <a:off x="171453" y="0"/>
            <a:ext cx="3062814" cy="818555"/>
            <a:chOff x="444500" y="496094"/>
            <a:chExt cx="2362200" cy="1091406"/>
          </a:xfrm>
          <a:solidFill>
            <a:schemeClr val="accent4">
              <a:lumMod val="20000"/>
              <a:lumOff val="80000"/>
            </a:schemeClr>
          </a:solidFill>
        </p:grpSpPr>
        <p:sp>
          <p:nvSpPr>
            <p:cNvPr id="15" name="圆角矩形 14"/>
            <p:cNvSpPr/>
            <p:nvPr/>
          </p:nvSpPr>
          <p:spPr>
            <a:xfrm>
              <a:off x="444500" y="901700"/>
              <a:ext cx="2362200" cy="685800"/>
            </a:xfrm>
            <a:prstGeom prst="roundRect">
              <a:avLst/>
            </a:prstGeom>
            <a:grpFill/>
            <a:ln w="1905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6" name="直接连接符 15"/>
            <p:cNvCxnSpPr/>
            <p:nvPr/>
          </p:nvCxnSpPr>
          <p:spPr>
            <a:xfrm rot="5400000">
              <a:off x="7810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cxnSp>
          <p:nvCxnSpPr>
            <p:cNvPr id="17" name="直接连接符 16"/>
            <p:cNvCxnSpPr/>
            <p:nvPr/>
          </p:nvCxnSpPr>
          <p:spPr>
            <a:xfrm rot="5400000">
              <a:off x="18859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grpSp>
      <p:pic>
        <p:nvPicPr>
          <p:cNvPr id="21" name="图片 20" descr="book3.png"/>
          <p:cNvPicPr>
            <a:picLocks noChangeAspect="1"/>
          </p:cNvPicPr>
          <p:nvPr/>
        </p:nvPicPr>
        <p:blipFill>
          <a:blip r:embed="rId1" cstate="print"/>
          <a:srcRect l="10980" t="7891" r="17050" b="13779"/>
          <a:stretch>
            <a:fillRect/>
          </a:stretch>
        </p:blipFill>
        <p:spPr>
          <a:xfrm>
            <a:off x="7968343" y="3947300"/>
            <a:ext cx="971550" cy="1057407"/>
          </a:xfrm>
          <a:prstGeom prst="rect">
            <a:avLst/>
          </a:prstGeom>
        </p:spPr>
      </p:pic>
      <p:sp>
        <p:nvSpPr>
          <p:cNvPr id="9" name="矩形 8"/>
          <p:cNvSpPr/>
          <p:nvPr/>
        </p:nvSpPr>
        <p:spPr>
          <a:xfrm>
            <a:off x="275120" y="348923"/>
            <a:ext cx="2908489" cy="484748"/>
          </a:xfrm>
          <a:prstGeom prst="rect">
            <a:avLst/>
          </a:prstGeom>
        </p:spPr>
        <p:txBody>
          <a:bodyPr wrap="none" lIns="68580" tIns="34290" rIns="68580" bIns="34290">
            <a:spAutoFit/>
          </a:bodyPr>
          <a:lstStyle/>
          <a:p>
            <a:r>
              <a:rPr lang="zh-CN" altLang="en-US" sz="2700" dirty="0" smtClean="0">
                <a:latin typeface="微软雅黑" panose="020B0503020204020204" pitchFamily="34" charset="-122"/>
                <a:ea typeface="微软雅黑" panose="020B0503020204020204" pitchFamily="34" charset="-122"/>
              </a:rPr>
              <a:t>知识点熔化和凝固</a:t>
            </a:r>
            <a:endParaRPr lang="en-US" altLang="zh-CN" sz="2700" dirty="0" smtClean="0">
              <a:latin typeface="微软雅黑" panose="020B0503020204020204" pitchFamily="34" charset="-122"/>
              <a:ea typeface="微软雅黑" panose="020B0503020204020204" pitchFamily="34" charset="-122"/>
            </a:endParaRPr>
          </a:p>
        </p:txBody>
      </p:sp>
      <p:sp>
        <p:nvSpPr>
          <p:cNvPr id="19" name="矩形 18"/>
          <p:cNvSpPr/>
          <p:nvPr/>
        </p:nvSpPr>
        <p:spPr>
          <a:xfrm>
            <a:off x="507416" y="2142827"/>
            <a:ext cx="7603067" cy="1884618"/>
          </a:xfrm>
          <a:prstGeom prst="rect">
            <a:avLst/>
          </a:prstGeom>
        </p:spPr>
        <p:txBody>
          <a:bodyPr wrap="square">
            <a:spAutoFit/>
          </a:bodyPr>
          <a:lstStyle/>
          <a:p>
            <a:pPr>
              <a:lnSpc>
                <a:spcPct val="150000"/>
              </a:lnSpc>
            </a:pPr>
            <a:r>
              <a:rPr lang="zh-CN" altLang="en-US" sz="2000" dirty="0" smtClean="0">
                <a:latin typeface="微软雅黑" panose="020B0503020204020204" pitchFamily="34" charset="-122"/>
                <a:ea typeface="微软雅黑" panose="020B0503020204020204" pitchFamily="34" charset="-122"/>
              </a:rPr>
              <a:t>酒精灯使用时</a:t>
            </a:r>
            <a:r>
              <a:rPr lang="en-US" altLang="zh-CN" sz="2000" dirty="0" smtClean="0">
                <a:latin typeface="微软雅黑" panose="020B0503020204020204" pitchFamily="34" charset="-122"/>
                <a:ea typeface="微软雅黑" panose="020B0503020204020204" pitchFamily="34" charset="-122"/>
              </a:rPr>
              <a:t>:</a:t>
            </a:r>
            <a:endParaRPr lang="en-US" altLang="zh-CN" sz="2000" dirty="0" smtClean="0">
              <a:latin typeface="微软雅黑" panose="020B0503020204020204" pitchFamily="34" charset="-122"/>
              <a:ea typeface="微软雅黑" panose="020B0503020204020204" pitchFamily="34" charset="-122"/>
            </a:endParaRPr>
          </a:p>
          <a:p>
            <a:pPr>
              <a:lnSpc>
                <a:spcPct val="150000"/>
              </a:lnSpc>
            </a:pPr>
            <a:r>
              <a:rPr lang="en-US" altLang="zh-CN" sz="2000" dirty="0" smtClean="0">
                <a:latin typeface="微软雅黑" panose="020B0503020204020204" pitchFamily="34" charset="-122"/>
                <a:ea typeface="微软雅黑" panose="020B0503020204020204" pitchFamily="34" charset="-122"/>
              </a:rPr>
              <a:t>1.</a:t>
            </a:r>
            <a:r>
              <a:rPr lang="zh-CN" altLang="en-US" sz="2000" dirty="0" smtClean="0">
                <a:latin typeface="微软雅黑" panose="020B0503020204020204" pitchFamily="34" charset="-122"/>
                <a:ea typeface="微软雅黑" panose="020B0503020204020204" pitchFamily="34" charset="-122"/>
              </a:rPr>
              <a:t>不能用燃着的酒精灯点燃另一个酒精灯</a:t>
            </a:r>
            <a:r>
              <a:rPr lang="en-US" altLang="zh-CN" sz="2000" dirty="0" smtClean="0">
                <a:latin typeface="微软雅黑" panose="020B0503020204020204" pitchFamily="34" charset="-122"/>
                <a:ea typeface="微软雅黑" panose="020B0503020204020204" pitchFamily="34" charset="-122"/>
              </a:rPr>
              <a:t>;</a:t>
            </a:r>
            <a:endParaRPr lang="en-US" altLang="zh-CN" sz="2000" dirty="0" smtClean="0">
              <a:latin typeface="微软雅黑" panose="020B0503020204020204" pitchFamily="34" charset="-122"/>
              <a:ea typeface="微软雅黑" panose="020B0503020204020204" pitchFamily="34" charset="-122"/>
            </a:endParaRPr>
          </a:p>
          <a:p>
            <a:pPr>
              <a:lnSpc>
                <a:spcPct val="150000"/>
              </a:lnSpc>
            </a:pPr>
            <a:r>
              <a:rPr lang="en-US" altLang="zh-CN" sz="2000" dirty="0" smtClean="0">
                <a:latin typeface="微软雅黑" panose="020B0503020204020204" pitchFamily="34" charset="-122"/>
                <a:ea typeface="微软雅黑" panose="020B0503020204020204" pitchFamily="34" charset="-122"/>
              </a:rPr>
              <a:t>2.</a:t>
            </a:r>
            <a:r>
              <a:rPr lang="zh-CN" altLang="en-US" sz="2000" dirty="0" smtClean="0">
                <a:latin typeface="微软雅黑" panose="020B0503020204020204" pitchFamily="34" charset="-122"/>
                <a:ea typeface="微软雅黑" panose="020B0503020204020204" pitchFamily="34" charset="-122"/>
              </a:rPr>
              <a:t>酒精灯要用灯帽盖灭</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不能用嘴吹灭</a:t>
            </a:r>
            <a:r>
              <a:rPr lang="en-US" altLang="zh-CN" sz="2000" dirty="0" smtClean="0">
                <a:latin typeface="微软雅黑" panose="020B0503020204020204" pitchFamily="34" charset="-122"/>
                <a:ea typeface="微软雅黑" panose="020B0503020204020204" pitchFamily="34" charset="-122"/>
              </a:rPr>
              <a:t>;</a:t>
            </a:r>
            <a:endParaRPr lang="en-US" altLang="zh-CN" sz="2000" dirty="0" smtClean="0">
              <a:latin typeface="微软雅黑" panose="020B0503020204020204" pitchFamily="34" charset="-122"/>
              <a:ea typeface="微软雅黑" panose="020B0503020204020204" pitchFamily="34" charset="-122"/>
            </a:endParaRPr>
          </a:p>
          <a:p>
            <a:pPr>
              <a:lnSpc>
                <a:spcPct val="150000"/>
              </a:lnSpc>
            </a:pPr>
            <a:r>
              <a:rPr lang="en-US" altLang="zh-CN" sz="2000" dirty="0" smtClean="0">
                <a:latin typeface="微软雅黑" panose="020B0503020204020204" pitchFamily="34" charset="-122"/>
                <a:ea typeface="微软雅黑" panose="020B0503020204020204" pitchFamily="34" charset="-122"/>
              </a:rPr>
              <a:t>3.</a:t>
            </a:r>
            <a:r>
              <a:rPr lang="zh-CN" altLang="en-US" sz="2000" dirty="0" smtClean="0">
                <a:latin typeface="微软雅黑" panose="020B0503020204020204" pitchFamily="34" charset="-122"/>
                <a:ea typeface="微软雅黑" panose="020B0503020204020204" pitchFamily="34" charset="-122"/>
              </a:rPr>
              <a:t>万一酒精洒到桌子上</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甚至燃烧起来</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立即用湿抹布扑盖</a:t>
            </a:r>
            <a:r>
              <a:rPr lang="en-US" altLang="zh-CN" sz="2000" dirty="0" smtClean="0">
                <a:latin typeface="微软雅黑" panose="020B0503020204020204" pitchFamily="34" charset="-122"/>
                <a:ea typeface="微软雅黑" panose="020B0503020204020204" pitchFamily="34" charset="-122"/>
              </a:rPr>
              <a:t>.</a:t>
            </a:r>
            <a:endParaRPr lang="en-US" altLang="zh-CN" sz="2000" dirty="0" smtClean="0">
              <a:latin typeface="微软雅黑" panose="020B0503020204020204" pitchFamily="34" charset="-122"/>
              <a:ea typeface="微软雅黑" panose="020B0503020204020204" pitchFamily="34" charset="-122"/>
            </a:endParaRPr>
          </a:p>
        </p:txBody>
      </p:sp>
      <p:pic>
        <p:nvPicPr>
          <p:cNvPr id="11" name="图片 10" descr="图片7.png"/>
          <p:cNvPicPr>
            <a:picLocks noChangeAspect="1"/>
          </p:cNvPicPr>
          <p:nvPr/>
        </p:nvPicPr>
        <p:blipFill>
          <a:blip r:embed="rId2" cstate="print"/>
          <a:stretch>
            <a:fillRect/>
          </a:stretch>
        </p:blipFill>
        <p:spPr>
          <a:xfrm>
            <a:off x="0" y="946952"/>
            <a:ext cx="1597020" cy="670505"/>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1" fill="hold"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slide(fromTop)">
                                      <p:cBhvr>
                                        <p:cTn id="7" dur="500"/>
                                        <p:tgtEl>
                                          <p:spTgt spid="2"/>
                                        </p:tgtEl>
                                      </p:cBhvr>
                                    </p:animEffect>
                                  </p:childTnLst>
                                </p:cTn>
                              </p:par>
                            </p:childTnLst>
                          </p:cTn>
                        </p:par>
                        <p:par>
                          <p:cTn id="8" fill="hold">
                            <p:stCondLst>
                              <p:cond delay="500"/>
                            </p:stCondLst>
                            <p:childTnLst>
                              <p:par>
                                <p:cTn id="9" presetID="12" presetClass="entr" presetSubtype="8" fill="hold" grpId="0" nodeType="afterEffect">
                                  <p:stCondLst>
                                    <p:cond delay="0"/>
                                  </p:stCondLst>
                                  <p:childTnLst>
                                    <p:set>
                                      <p:cBhvr>
                                        <p:cTn id="10" dur="1" fill="hold">
                                          <p:stCondLst>
                                            <p:cond delay="0"/>
                                          </p:stCondLst>
                                        </p:cTn>
                                        <p:tgtEl>
                                          <p:spTgt spid="9"/>
                                        </p:tgtEl>
                                        <p:attrNameLst>
                                          <p:attrName>style.visibility</p:attrName>
                                        </p:attrNameLst>
                                      </p:cBhvr>
                                      <p:to>
                                        <p:strVal val="visible"/>
                                      </p:to>
                                    </p:set>
                                    <p:animEffect transition="in" filter="slide(fromLeft)">
                                      <p:cBhvr>
                                        <p:cTn id="11" dur="500"/>
                                        <p:tgtEl>
                                          <p:spTgt spid="9"/>
                                        </p:tgtEl>
                                      </p:cBhvr>
                                    </p:animEffect>
                                  </p:childTnLst>
                                </p:cTn>
                              </p:par>
                              <p:par>
                                <p:cTn id="12" presetID="17" presetClass="entr" presetSubtype="10" fill="hold" nodeType="withEffect">
                                  <p:stCondLst>
                                    <p:cond delay="0"/>
                                  </p:stCondLst>
                                  <p:childTnLst>
                                    <p:set>
                                      <p:cBhvr>
                                        <p:cTn id="13" dur="1" fill="hold">
                                          <p:stCondLst>
                                            <p:cond delay="0"/>
                                          </p:stCondLst>
                                        </p:cTn>
                                        <p:tgtEl>
                                          <p:spTgt spid="21"/>
                                        </p:tgtEl>
                                        <p:attrNameLst>
                                          <p:attrName>style.visibility</p:attrName>
                                        </p:attrNameLst>
                                      </p:cBhvr>
                                      <p:to>
                                        <p:strVal val="visible"/>
                                      </p:to>
                                    </p:set>
                                    <p:anim calcmode="lin" valueType="num">
                                      <p:cBhvr>
                                        <p:cTn id="14" dur="500" fill="hold"/>
                                        <p:tgtEl>
                                          <p:spTgt spid="21"/>
                                        </p:tgtEl>
                                        <p:attrNameLst>
                                          <p:attrName>ppt_w</p:attrName>
                                        </p:attrNameLst>
                                      </p:cBhvr>
                                      <p:tavLst>
                                        <p:tav tm="0">
                                          <p:val>
                                            <p:fltVal val="0"/>
                                          </p:val>
                                        </p:tav>
                                        <p:tav tm="100000">
                                          <p:val>
                                            <p:strVal val="#ppt_w"/>
                                          </p:val>
                                        </p:tav>
                                      </p:tavLst>
                                    </p:anim>
                                    <p:anim calcmode="lin" valueType="num">
                                      <p:cBhvr>
                                        <p:cTn id="15" dur="500" fill="hold"/>
                                        <p:tgtEl>
                                          <p:spTgt spid="21"/>
                                        </p:tgtEl>
                                        <p:attrNameLst>
                                          <p:attrName>ppt_h</p:attrName>
                                        </p:attrNameLst>
                                      </p:cBhvr>
                                      <p:tavLst>
                                        <p:tav tm="0">
                                          <p:val>
                                            <p:strVal val="#ppt_h"/>
                                          </p:val>
                                        </p:tav>
                                        <p:tav tm="100000">
                                          <p:val>
                                            <p:strVal val="#ppt_h"/>
                                          </p:val>
                                        </p:tav>
                                      </p:tavLst>
                                    </p:anim>
                                  </p:childTnLst>
                                </p:cTn>
                              </p:par>
                            </p:childTnLst>
                          </p:cTn>
                        </p:par>
                        <p:par>
                          <p:cTn id="16" fill="hold">
                            <p:stCondLst>
                              <p:cond delay="1000"/>
                            </p:stCondLst>
                            <p:childTnLst>
                              <p:par>
                                <p:cTn id="17" presetID="1" presetClass="entr" presetSubtype="0" fill="hold" grpId="0" nodeType="afterEffect">
                                  <p:stCondLst>
                                    <p:cond delay="0"/>
                                  </p:stCondLst>
                                  <p:childTnLst>
                                    <p:set>
                                      <p:cBhvr>
                                        <p:cTn id="18" dur="1" fill="hold">
                                          <p:stCondLst>
                                            <p:cond delay="0"/>
                                          </p:stCondLst>
                                        </p:cTn>
                                        <p:tgtEl>
                                          <p:spTgt spid="19"/>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9"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9"/>
          <p:cNvGrpSpPr/>
          <p:nvPr/>
        </p:nvGrpSpPr>
        <p:grpSpPr>
          <a:xfrm>
            <a:off x="171453" y="0"/>
            <a:ext cx="3418414" cy="818555"/>
            <a:chOff x="444500" y="496094"/>
            <a:chExt cx="2362200" cy="1091406"/>
          </a:xfrm>
          <a:solidFill>
            <a:schemeClr val="accent4">
              <a:lumMod val="20000"/>
              <a:lumOff val="80000"/>
            </a:schemeClr>
          </a:solidFill>
        </p:grpSpPr>
        <p:sp>
          <p:nvSpPr>
            <p:cNvPr id="15" name="圆角矩形 14"/>
            <p:cNvSpPr/>
            <p:nvPr/>
          </p:nvSpPr>
          <p:spPr>
            <a:xfrm>
              <a:off x="444500" y="901700"/>
              <a:ext cx="2362200" cy="685800"/>
            </a:xfrm>
            <a:prstGeom prst="roundRect">
              <a:avLst/>
            </a:prstGeom>
            <a:grpFill/>
            <a:ln w="1905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6" name="直接连接符 15"/>
            <p:cNvCxnSpPr/>
            <p:nvPr/>
          </p:nvCxnSpPr>
          <p:spPr>
            <a:xfrm rot="5400000">
              <a:off x="7810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cxnSp>
          <p:nvCxnSpPr>
            <p:cNvPr id="17" name="直接连接符 16"/>
            <p:cNvCxnSpPr/>
            <p:nvPr/>
          </p:nvCxnSpPr>
          <p:spPr>
            <a:xfrm rot="5400000">
              <a:off x="18859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grpSp>
      <p:pic>
        <p:nvPicPr>
          <p:cNvPr id="21" name="图片 20" descr="book3.png"/>
          <p:cNvPicPr>
            <a:picLocks noChangeAspect="1"/>
          </p:cNvPicPr>
          <p:nvPr/>
        </p:nvPicPr>
        <p:blipFill>
          <a:blip r:embed="rId1" cstate="print"/>
          <a:srcRect l="10980" t="7891" r="17050" b="13779"/>
          <a:stretch>
            <a:fillRect/>
          </a:stretch>
        </p:blipFill>
        <p:spPr>
          <a:xfrm>
            <a:off x="7968343" y="3947300"/>
            <a:ext cx="971550" cy="1057407"/>
          </a:xfrm>
          <a:prstGeom prst="rect">
            <a:avLst/>
          </a:prstGeom>
        </p:spPr>
      </p:pic>
      <p:sp>
        <p:nvSpPr>
          <p:cNvPr id="9" name="矩形 8"/>
          <p:cNvSpPr/>
          <p:nvPr/>
        </p:nvSpPr>
        <p:spPr>
          <a:xfrm>
            <a:off x="275120" y="348923"/>
            <a:ext cx="3357329" cy="484748"/>
          </a:xfrm>
          <a:prstGeom prst="rect">
            <a:avLst/>
          </a:prstGeom>
        </p:spPr>
        <p:txBody>
          <a:bodyPr wrap="none" lIns="68580" tIns="34290" rIns="68580" bIns="34290">
            <a:spAutoFit/>
          </a:bodyPr>
          <a:lstStyle/>
          <a:p>
            <a:r>
              <a:rPr lang="zh-CN" altLang="en-US" sz="2700" dirty="0" smtClean="0">
                <a:latin typeface="微软雅黑" panose="020B0503020204020204" pitchFamily="34" charset="-122"/>
                <a:ea typeface="微软雅黑" panose="020B0503020204020204" pitchFamily="34" charset="-122"/>
              </a:rPr>
              <a:t>知识点 晶体和非晶体</a:t>
            </a:r>
            <a:endParaRPr lang="en-US" altLang="zh-CN" sz="2700" dirty="0" smtClean="0">
              <a:latin typeface="微软雅黑" panose="020B0503020204020204" pitchFamily="34" charset="-122"/>
              <a:ea typeface="微软雅黑" panose="020B0503020204020204" pitchFamily="34" charset="-122"/>
            </a:endParaRPr>
          </a:p>
        </p:txBody>
      </p:sp>
      <p:sp>
        <p:nvSpPr>
          <p:cNvPr id="19" name="矩形 18"/>
          <p:cNvSpPr/>
          <p:nvPr/>
        </p:nvSpPr>
        <p:spPr>
          <a:xfrm>
            <a:off x="660400" y="1722413"/>
            <a:ext cx="7941733" cy="1938992"/>
          </a:xfrm>
          <a:prstGeom prst="rect">
            <a:avLst/>
          </a:prstGeom>
        </p:spPr>
        <p:txBody>
          <a:bodyPr wrap="square">
            <a:spAutoFit/>
          </a:bodyPr>
          <a:lstStyle/>
          <a:p>
            <a:pPr>
              <a:lnSpc>
                <a:spcPct val="150000"/>
              </a:lnSpc>
            </a:pPr>
            <a:r>
              <a:rPr lang="en-US" altLang="zh-CN" sz="2000" dirty="0" smtClean="0">
                <a:latin typeface="微软雅黑" panose="020B0503020204020204" pitchFamily="34" charset="-122"/>
                <a:ea typeface="微软雅黑" panose="020B0503020204020204" pitchFamily="34" charset="-122"/>
              </a:rPr>
              <a:t>1.</a:t>
            </a:r>
            <a:r>
              <a:rPr lang="zh-CN" altLang="en-US" sz="2000" dirty="0" smtClean="0">
                <a:latin typeface="微软雅黑" panose="020B0503020204020204" pitchFamily="34" charset="-122"/>
                <a:ea typeface="微软雅黑" panose="020B0503020204020204" pitchFamily="34" charset="-122"/>
              </a:rPr>
              <a:t>安装实验器材应按照自下而上的顺序进行安装</a:t>
            </a:r>
            <a:r>
              <a:rPr lang="en-US" altLang="zh-CN" sz="2000" dirty="0" smtClean="0">
                <a:latin typeface="微软雅黑" panose="020B0503020204020204" pitchFamily="34" charset="-122"/>
                <a:ea typeface="微软雅黑" panose="020B0503020204020204" pitchFamily="34" charset="-122"/>
              </a:rPr>
              <a:t>.</a:t>
            </a:r>
            <a:endParaRPr lang="en-US" altLang="zh-CN" sz="2000" dirty="0" smtClean="0">
              <a:latin typeface="微软雅黑" panose="020B0503020204020204" pitchFamily="34" charset="-122"/>
              <a:ea typeface="微软雅黑" panose="020B0503020204020204" pitchFamily="34" charset="-122"/>
            </a:endParaRPr>
          </a:p>
          <a:p>
            <a:pPr>
              <a:lnSpc>
                <a:spcPct val="150000"/>
              </a:lnSpc>
            </a:pPr>
            <a:r>
              <a:rPr lang="en-US" altLang="zh-CN" sz="2000" dirty="0" smtClean="0">
                <a:latin typeface="微软雅黑" panose="020B0503020204020204" pitchFamily="34" charset="-122"/>
                <a:ea typeface="微软雅黑" panose="020B0503020204020204" pitchFamily="34" charset="-122"/>
              </a:rPr>
              <a:t>2.</a:t>
            </a:r>
            <a:r>
              <a:rPr lang="zh-CN" altLang="en-US" sz="2000" dirty="0" smtClean="0">
                <a:latin typeface="微软雅黑" panose="020B0503020204020204" pitchFamily="34" charset="-122"/>
                <a:ea typeface="微软雅黑" panose="020B0503020204020204" pitchFamily="34" charset="-122"/>
              </a:rPr>
              <a:t>海波和石蜡要适量</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目的是避免加热时间过短或过长</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影响实验效果</a:t>
            </a:r>
            <a:r>
              <a:rPr lang="en-US" altLang="zh-CN" sz="2000" dirty="0" smtClean="0">
                <a:latin typeface="微软雅黑" panose="020B0503020204020204" pitchFamily="34" charset="-122"/>
                <a:ea typeface="微软雅黑" panose="020B0503020204020204" pitchFamily="34" charset="-122"/>
              </a:rPr>
              <a:t>.</a:t>
            </a:r>
            <a:endParaRPr lang="en-US" altLang="zh-CN" sz="2000" dirty="0" smtClean="0">
              <a:latin typeface="微软雅黑" panose="020B0503020204020204" pitchFamily="34" charset="-122"/>
              <a:ea typeface="微软雅黑" panose="020B0503020204020204" pitchFamily="34" charset="-122"/>
            </a:endParaRPr>
          </a:p>
          <a:p>
            <a:pPr>
              <a:lnSpc>
                <a:spcPct val="150000"/>
              </a:lnSpc>
            </a:pPr>
            <a:r>
              <a:rPr lang="en-US" altLang="zh-CN" sz="2000" dirty="0" smtClean="0">
                <a:latin typeface="微软雅黑" panose="020B0503020204020204" pitchFamily="34" charset="-122"/>
                <a:ea typeface="微软雅黑" panose="020B0503020204020204" pitchFamily="34" charset="-122"/>
              </a:rPr>
              <a:t>3.</a:t>
            </a:r>
            <a:r>
              <a:rPr lang="zh-CN" altLang="en-US" sz="2000" dirty="0" smtClean="0">
                <a:latin typeface="微软雅黑" panose="020B0503020204020204" pitchFamily="34" charset="-122"/>
                <a:ea typeface="微软雅黑" panose="020B0503020204020204" pitchFamily="34" charset="-122"/>
              </a:rPr>
              <a:t>记录时间间隔不能过长</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否则可能记录不到物体熔化时温度不变的过程</a:t>
            </a:r>
            <a:r>
              <a:rPr lang="en-US" altLang="zh-CN" sz="2000" dirty="0" smtClean="0">
                <a:latin typeface="微软雅黑" panose="020B0503020204020204" pitchFamily="34" charset="-122"/>
                <a:ea typeface="微软雅黑" panose="020B0503020204020204" pitchFamily="34" charset="-122"/>
              </a:rPr>
              <a:t>.</a:t>
            </a:r>
            <a:endParaRPr lang="en-US" altLang="zh-CN" sz="2000" dirty="0" smtClean="0">
              <a:latin typeface="微软雅黑" panose="020B0503020204020204" pitchFamily="34" charset="-122"/>
              <a:ea typeface="微软雅黑" panose="020B0503020204020204" pitchFamily="34" charset="-122"/>
            </a:endParaRPr>
          </a:p>
        </p:txBody>
      </p:sp>
      <p:pic>
        <p:nvPicPr>
          <p:cNvPr id="11" name="图片 10" descr="图片1.png"/>
          <p:cNvPicPr>
            <a:picLocks noChangeAspect="1"/>
          </p:cNvPicPr>
          <p:nvPr/>
        </p:nvPicPr>
        <p:blipFill>
          <a:blip r:embed="rId2" cstate="print"/>
          <a:stretch>
            <a:fillRect/>
          </a:stretch>
        </p:blipFill>
        <p:spPr>
          <a:xfrm>
            <a:off x="0" y="866470"/>
            <a:ext cx="1548256" cy="670505"/>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1" fill="hold"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slide(fromTop)">
                                      <p:cBhvr>
                                        <p:cTn id="7" dur="500"/>
                                        <p:tgtEl>
                                          <p:spTgt spid="2"/>
                                        </p:tgtEl>
                                      </p:cBhvr>
                                    </p:animEffect>
                                  </p:childTnLst>
                                </p:cTn>
                              </p:par>
                            </p:childTnLst>
                          </p:cTn>
                        </p:par>
                        <p:par>
                          <p:cTn id="8" fill="hold">
                            <p:stCondLst>
                              <p:cond delay="500"/>
                            </p:stCondLst>
                            <p:childTnLst>
                              <p:par>
                                <p:cTn id="9" presetID="12" presetClass="entr" presetSubtype="8" fill="hold" grpId="0" nodeType="afterEffect">
                                  <p:stCondLst>
                                    <p:cond delay="0"/>
                                  </p:stCondLst>
                                  <p:childTnLst>
                                    <p:set>
                                      <p:cBhvr>
                                        <p:cTn id="10" dur="1" fill="hold">
                                          <p:stCondLst>
                                            <p:cond delay="0"/>
                                          </p:stCondLst>
                                        </p:cTn>
                                        <p:tgtEl>
                                          <p:spTgt spid="9"/>
                                        </p:tgtEl>
                                        <p:attrNameLst>
                                          <p:attrName>style.visibility</p:attrName>
                                        </p:attrNameLst>
                                      </p:cBhvr>
                                      <p:to>
                                        <p:strVal val="visible"/>
                                      </p:to>
                                    </p:set>
                                    <p:animEffect transition="in" filter="slide(fromLeft)">
                                      <p:cBhvr>
                                        <p:cTn id="11" dur="500"/>
                                        <p:tgtEl>
                                          <p:spTgt spid="9"/>
                                        </p:tgtEl>
                                      </p:cBhvr>
                                    </p:animEffect>
                                  </p:childTnLst>
                                </p:cTn>
                              </p:par>
                              <p:par>
                                <p:cTn id="12" presetID="17" presetClass="entr" presetSubtype="10" fill="hold" nodeType="withEffect">
                                  <p:stCondLst>
                                    <p:cond delay="0"/>
                                  </p:stCondLst>
                                  <p:childTnLst>
                                    <p:set>
                                      <p:cBhvr>
                                        <p:cTn id="13" dur="1" fill="hold">
                                          <p:stCondLst>
                                            <p:cond delay="0"/>
                                          </p:stCondLst>
                                        </p:cTn>
                                        <p:tgtEl>
                                          <p:spTgt spid="21"/>
                                        </p:tgtEl>
                                        <p:attrNameLst>
                                          <p:attrName>style.visibility</p:attrName>
                                        </p:attrNameLst>
                                      </p:cBhvr>
                                      <p:to>
                                        <p:strVal val="visible"/>
                                      </p:to>
                                    </p:set>
                                    <p:anim calcmode="lin" valueType="num">
                                      <p:cBhvr>
                                        <p:cTn id="14" dur="500" fill="hold"/>
                                        <p:tgtEl>
                                          <p:spTgt spid="21"/>
                                        </p:tgtEl>
                                        <p:attrNameLst>
                                          <p:attrName>ppt_w</p:attrName>
                                        </p:attrNameLst>
                                      </p:cBhvr>
                                      <p:tavLst>
                                        <p:tav tm="0">
                                          <p:val>
                                            <p:fltVal val="0"/>
                                          </p:val>
                                        </p:tav>
                                        <p:tav tm="100000">
                                          <p:val>
                                            <p:strVal val="#ppt_w"/>
                                          </p:val>
                                        </p:tav>
                                      </p:tavLst>
                                    </p:anim>
                                    <p:anim calcmode="lin" valueType="num">
                                      <p:cBhvr>
                                        <p:cTn id="15" dur="500" fill="hold"/>
                                        <p:tgtEl>
                                          <p:spTgt spid="21"/>
                                        </p:tgtEl>
                                        <p:attrNameLst>
                                          <p:attrName>ppt_h</p:attrName>
                                        </p:attrNameLst>
                                      </p:cBhvr>
                                      <p:tavLst>
                                        <p:tav tm="0">
                                          <p:val>
                                            <p:strVal val="#ppt_h"/>
                                          </p:val>
                                        </p:tav>
                                        <p:tav tm="100000">
                                          <p:val>
                                            <p:strVal val="#ppt_h"/>
                                          </p:val>
                                        </p:tav>
                                      </p:tavLst>
                                    </p:anim>
                                  </p:childTnLst>
                                </p:cTn>
                              </p:par>
                            </p:childTnLst>
                          </p:cTn>
                        </p:par>
                        <p:par>
                          <p:cTn id="16" fill="hold">
                            <p:stCondLst>
                              <p:cond delay="1000"/>
                            </p:stCondLst>
                            <p:childTnLst>
                              <p:par>
                                <p:cTn id="17" presetID="1" presetClass="entr" presetSubtype="0" fill="hold" grpId="0" nodeType="afterEffect">
                                  <p:stCondLst>
                                    <p:cond delay="0"/>
                                  </p:stCondLst>
                                  <p:childTnLst>
                                    <p:set>
                                      <p:cBhvr>
                                        <p:cTn id="18" dur="1" fill="hold">
                                          <p:stCondLst>
                                            <p:cond delay="0"/>
                                          </p:stCondLst>
                                        </p:cTn>
                                        <p:tgtEl>
                                          <p:spTgt spid="19"/>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9" grpId="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 name="TextBox 61"/>
          <p:cNvSpPr txBox="1"/>
          <p:nvPr/>
        </p:nvSpPr>
        <p:spPr>
          <a:xfrm>
            <a:off x="0" y="632541"/>
            <a:ext cx="9144000" cy="900246"/>
          </a:xfrm>
          <a:prstGeom prst="rect">
            <a:avLst/>
          </a:prstGeom>
          <a:noFill/>
        </p:spPr>
        <p:txBody>
          <a:bodyPr wrap="square" lIns="68580" tIns="34290" rIns="68580" bIns="34290" rtlCol="0">
            <a:spAutoFit/>
          </a:bodyPr>
          <a:lstStyle>
            <a:defPPr>
              <a:defRPr lang="zh-CN"/>
            </a:defPPr>
            <a:lvl1pPr>
              <a:defRPr sz="19900" b="1">
                <a:solidFill>
                  <a:srgbClr val="5FCACB"/>
                </a:solidFill>
              </a:defRPr>
            </a:lvl1pPr>
          </a:lstStyle>
          <a:p>
            <a:r>
              <a:rPr lang="zh-CN" altLang="en-US" sz="5400" dirty="0" smtClean="0">
                <a:solidFill>
                  <a:schemeClr val="accent1"/>
                </a:solidFill>
                <a:latin typeface="隶书" panose="02010509060101010101" pitchFamily="49" charset="-122"/>
                <a:ea typeface="隶书" panose="02010509060101010101" pitchFamily="49" charset="-122"/>
              </a:rPr>
              <a:t> 第四章 物质的形态及其变化</a:t>
            </a:r>
            <a:endParaRPr lang="zh-CN" altLang="en-US" sz="5400" dirty="0" smtClean="0">
              <a:solidFill>
                <a:schemeClr val="accent1"/>
              </a:solidFill>
              <a:latin typeface="隶书" panose="02010509060101010101" pitchFamily="49" charset="-122"/>
              <a:ea typeface="隶书" panose="02010509060101010101" pitchFamily="49" charset="-122"/>
            </a:endParaRPr>
          </a:p>
        </p:txBody>
      </p:sp>
      <p:sp>
        <p:nvSpPr>
          <p:cNvPr id="64" name="文本框 78"/>
          <p:cNvSpPr txBox="1"/>
          <p:nvPr/>
        </p:nvSpPr>
        <p:spPr>
          <a:xfrm>
            <a:off x="2575389" y="1986078"/>
            <a:ext cx="3785332" cy="577081"/>
          </a:xfrm>
          <a:prstGeom prst="rect">
            <a:avLst/>
          </a:prstGeom>
          <a:noFill/>
        </p:spPr>
        <p:txBody>
          <a:bodyPr wrap="none" lIns="68580" tIns="34290" rIns="68580" bIns="34290" rtlCol="0">
            <a:spAutoFit/>
          </a:bodyPr>
          <a:lstStyle>
            <a:defPPr>
              <a:defRPr lang="zh-CN"/>
            </a:defPPr>
            <a:lvl1pPr>
              <a:defRPr sz="3200" b="1">
                <a:solidFill>
                  <a:srgbClr val="F5841C"/>
                </a:solidFill>
                <a:latin typeface="微软雅黑" panose="020B0503020204020204" pitchFamily="34" charset="-122"/>
                <a:ea typeface="微软雅黑" panose="020B0503020204020204" pitchFamily="34" charset="-122"/>
              </a:defRPr>
            </a:lvl1pPr>
          </a:lstStyle>
          <a:p>
            <a:r>
              <a:rPr lang="zh-CN" altLang="en-US" sz="3300" dirty="0" smtClean="0">
                <a:solidFill>
                  <a:schemeClr val="accent1"/>
                </a:solidFill>
              </a:rPr>
              <a:t>第</a:t>
            </a:r>
            <a:r>
              <a:rPr lang="en-US" altLang="zh-CN" sz="3300" dirty="0" smtClean="0">
                <a:solidFill>
                  <a:schemeClr val="accent1"/>
                </a:solidFill>
              </a:rPr>
              <a:t>4</a:t>
            </a:r>
            <a:r>
              <a:rPr lang="zh-CN" altLang="en-US" sz="3300" dirty="0" smtClean="0">
                <a:solidFill>
                  <a:schemeClr val="accent1"/>
                </a:solidFill>
              </a:rPr>
              <a:t>节　升华和凝华</a:t>
            </a:r>
            <a:endParaRPr lang="zh-CN" altLang="en-US" sz="3300" dirty="0" smtClean="0">
              <a:solidFill>
                <a:schemeClr val="accent1"/>
              </a:solidFill>
            </a:endParaRPr>
          </a:p>
        </p:txBody>
      </p:sp>
      <p:pic>
        <p:nvPicPr>
          <p:cNvPr id="25" name="Picture 12" descr="clouds1.png"/>
          <p:cNvPicPr>
            <a:picLocks noChangeAspect="1"/>
          </p:cNvPicPr>
          <p:nvPr/>
        </p:nvPicPr>
        <p:blipFill>
          <a:blip r:embed="rId1" cstate="print"/>
          <a:stretch>
            <a:fillRect/>
          </a:stretch>
        </p:blipFill>
        <p:spPr>
          <a:xfrm>
            <a:off x="1821839" y="3102759"/>
            <a:ext cx="4771653" cy="827958"/>
          </a:xfrm>
          <a:prstGeom prst="rect">
            <a:avLst/>
          </a:prstGeom>
        </p:spPr>
      </p:pic>
      <p:pic>
        <p:nvPicPr>
          <p:cNvPr id="26" name="Picture 10" descr="field1.png"/>
          <p:cNvPicPr>
            <a:picLocks noChangeAspect="1"/>
          </p:cNvPicPr>
          <p:nvPr/>
        </p:nvPicPr>
        <p:blipFill>
          <a:blip r:embed="rId2" cstate="print"/>
          <a:stretch>
            <a:fillRect/>
          </a:stretch>
        </p:blipFill>
        <p:spPr>
          <a:xfrm>
            <a:off x="88457" y="3838045"/>
            <a:ext cx="8916747" cy="1354442"/>
          </a:xfrm>
          <a:prstGeom prst="rect">
            <a:avLst/>
          </a:prstGeom>
        </p:spPr>
      </p:pic>
      <p:pic>
        <p:nvPicPr>
          <p:cNvPr id="27" name="Picture 11" descr="server.png"/>
          <p:cNvPicPr>
            <a:picLocks noChangeAspect="1"/>
          </p:cNvPicPr>
          <p:nvPr/>
        </p:nvPicPr>
        <p:blipFill>
          <a:blip r:embed="rId3" cstate="print"/>
          <a:stretch>
            <a:fillRect/>
          </a:stretch>
        </p:blipFill>
        <p:spPr>
          <a:xfrm>
            <a:off x="2759528" y="3294761"/>
            <a:ext cx="3559629" cy="1954878"/>
          </a:xfrm>
          <a:prstGeom prst="rect">
            <a:avLst/>
          </a:prstGeom>
        </p:spPr>
      </p:pic>
    </p:spTree>
  </p:cSld>
  <p:clrMapOvr>
    <a:masterClrMapping/>
  </p:clrMapOvr>
  <mc:AlternateContent xmlns:mc="http://schemas.openxmlformats.org/markup-compatibility/2006">
    <mc:Choice xmlns:p14="http://schemas.microsoft.com/office/powerpoint/2010/main" Requires="p14">
      <p:transition spd="slow" p14:dur="1200">
        <p14:prism dir="u"/>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afterEffect">
                                  <p:stCondLst>
                                    <p:cond delay="0"/>
                                  </p:stCondLst>
                                  <p:childTnLst>
                                    <p:set>
                                      <p:cBhvr>
                                        <p:cTn id="6" dur="1" fill="hold">
                                          <p:stCondLst>
                                            <p:cond delay="0"/>
                                          </p:stCondLst>
                                        </p:cTn>
                                        <p:tgtEl>
                                          <p:spTgt spid="27"/>
                                        </p:tgtEl>
                                        <p:attrNameLst>
                                          <p:attrName>style.visibility</p:attrName>
                                        </p:attrNameLst>
                                      </p:cBhvr>
                                      <p:to>
                                        <p:strVal val="visible"/>
                                      </p:to>
                                    </p:set>
                                    <p:anim calcmode="lin" valueType="num">
                                      <p:cBhvr additive="base">
                                        <p:cTn id="7" dur="500" fill="hold"/>
                                        <p:tgtEl>
                                          <p:spTgt spid="27"/>
                                        </p:tgtEl>
                                        <p:attrNameLst>
                                          <p:attrName>ppt_x</p:attrName>
                                        </p:attrNameLst>
                                      </p:cBhvr>
                                      <p:tavLst>
                                        <p:tav tm="0">
                                          <p:val>
                                            <p:strVal val="#ppt_x"/>
                                          </p:val>
                                        </p:tav>
                                        <p:tav tm="100000">
                                          <p:val>
                                            <p:strVal val="#ppt_x"/>
                                          </p:val>
                                        </p:tav>
                                      </p:tavLst>
                                    </p:anim>
                                    <p:anim calcmode="lin" valueType="num">
                                      <p:cBhvr additive="base">
                                        <p:cTn id="8" dur="500" fill="hold"/>
                                        <p:tgtEl>
                                          <p:spTgt spid="27"/>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25"/>
                                        </p:tgtEl>
                                        <p:attrNameLst>
                                          <p:attrName>style.visibility</p:attrName>
                                        </p:attrNameLst>
                                      </p:cBhvr>
                                      <p:to>
                                        <p:strVal val="visible"/>
                                      </p:to>
                                    </p:set>
                                    <p:anim calcmode="lin" valueType="num">
                                      <p:cBhvr additive="base">
                                        <p:cTn id="11" dur="500" fill="hold"/>
                                        <p:tgtEl>
                                          <p:spTgt spid="25"/>
                                        </p:tgtEl>
                                        <p:attrNameLst>
                                          <p:attrName>ppt_x</p:attrName>
                                        </p:attrNameLst>
                                      </p:cBhvr>
                                      <p:tavLst>
                                        <p:tav tm="0">
                                          <p:val>
                                            <p:strVal val="#ppt_x"/>
                                          </p:val>
                                        </p:tav>
                                        <p:tav tm="100000">
                                          <p:val>
                                            <p:strVal val="#ppt_x"/>
                                          </p:val>
                                        </p:tav>
                                      </p:tavLst>
                                    </p:anim>
                                    <p:anim calcmode="lin" valueType="num">
                                      <p:cBhvr additive="base">
                                        <p:cTn id="12" dur="500" fill="hold"/>
                                        <p:tgtEl>
                                          <p:spTgt spid="25"/>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26"/>
                                        </p:tgtEl>
                                        <p:attrNameLst>
                                          <p:attrName>style.visibility</p:attrName>
                                        </p:attrNameLst>
                                      </p:cBhvr>
                                      <p:to>
                                        <p:strVal val="visible"/>
                                      </p:to>
                                    </p:set>
                                    <p:anim calcmode="lin" valueType="num">
                                      <p:cBhvr additive="base">
                                        <p:cTn id="15" dur="500" fill="hold"/>
                                        <p:tgtEl>
                                          <p:spTgt spid="26"/>
                                        </p:tgtEl>
                                        <p:attrNameLst>
                                          <p:attrName>ppt_x</p:attrName>
                                        </p:attrNameLst>
                                      </p:cBhvr>
                                      <p:tavLst>
                                        <p:tav tm="0">
                                          <p:val>
                                            <p:strVal val="#ppt_x"/>
                                          </p:val>
                                        </p:tav>
                                        <p:tav tm="100000">
                                          <p:val>
                                            <p:strVal val="#ppt_x"/>
                                          </p:val>
                                        </p:tav>
                                      </p:tavLst>
                                    </p:anim>
                                    <p:anim calcmode="lin" valueType="num">
                                      <p:cBhvr additive="base">
                                        <p:cTn id="16" dur="500" fill="hold"/>
                                        <p:tgtEl>
                                          <p:spTgt spid="26"/>
                                        </p:tgtEl>
                                        <p:attrNameLst>
                                          <p:attrName>ppt_y</p:attrName>
                                        </p:attrNameLst>
                                      </p:cBhvr>
                                      <p:tavLst>
                                        <p:tav tm="0">
                                          <p:val>
                                            <p:strVal val="1+#ppt_h/2"/>
                                          </p:val>
                                        </p:tav>
                                        <p:tav tm="100000">
                                          <p:val>
                                            <p:strVal val="#ppt_y"/>
                                          </p:val>
                                        </p:tav>
                                      </p:tavLst>
                                    </p:anim>
                                  </p:childTnLst>
                                </p:cTn>
                              </p:par>
                            </p:childTnLst>
                          </p:cTn>
                        </p:par>
                        <p:par>
                          <p:cTn id="17" fill="hold">
                            <p:stCondLst>
                              <p:cond delay="500"/>
                            </p:stCondLst>
                            <p:childTnLst>
                              <p:par>
                                <p:cTn id="18" presetID="29" presetClass="entr" presetSubtype="0" fill="hold" grpId="0" nodeType="afterEffect">
                                  <p:stCondLst>
                                    <p:cond delay="0"/>
                                  </p:stCondLst>
                                  <p:iterate type="lt">
                                    <p:tmPct val="0"/>
                                  </p:iterate>
                                  <p:childTnLst>
                                    <p:set>
                                      <p:cBhvr>
                                        <p:cTn id="19" dur="1" fill="hold">
                                          <p:stCondLst>
                                            <p:cond delay="0"/>
                                          </p:stCondLst>
                                        </p:cTn>
                                        <p:tgtEl>
                                          <p:spTgt spid="62"/>
                                        </p:tgtEl>
                                        <p:attrNameLst>
                                          <p:attrName>style.visibility</p:attrName>
                                        </p:attrNameLst>
                                      </p:cBhvr>
                                      <p:to>
                                        <p:strVal val="visible"/>
                                      </p:to>
                                    </p:set>
                                    <p:anim calcmode="lin" valueType="num">
                                      <p:cBhvr>
                                        <p:cTn id="20" dur="1000" fill="hold"/>
                                        <p:tgtEl>
                                          <p:spTgt spid="62"/>
                                        </p:tgtEl>
                                        <p:attrNameLst>
                                          <p:attrName>ppt_x</p:attrName>
                                        </p:attrNameLst>
                                      </p:cBhvr>
                                      <p:tavLst>
                                        <p:tav tm="0">
                                          <p:val>
                                            <p:strVal val="#ppt_x-.2"/>
                                          </p:val>
                                        </p:tav>
                                        <p:tav tm="100000">
                                          <p:val>
                                            <p:strVal val="#ppt_x"/>
                                          </p:val>
                                        </p:tav>
                                      </p:tavLst>
                                    </p:anim>
                                    <p:anim calcmode="lin" valueType="num">
                                      <p:cBhvr>
                                        <p:cTn id="21" dur="1000" fill="hold"/>
                                        <p:tgtEl>
                                          <p:spTgt spid="62"/>
                                        </p:tgtEl>
                                        <p:attrNameLst>
                                          <p:attrName>ppt_y</p:attrName>
                                        </p:attrNameLst>
                                      </p:cBhvr>
                                      <p:tavLst>
                                        <p:tav tm="0">
                                          <p:val>
                                            <p:strVal val="#ppt_y"/>
                                          </p:val>
                                        </p:tav>
                                        <p:tav tm="100000">
                                          <p:val>
                                            <p:strVal val="#ppt_y"/>
                                          </p:val>
                                        </p:tav>
                                      </p:tavLst>
                                    </p:anim>
                                    <p:animEffect transition="in" filter="wipe(right)" prLst="gradientSize: 0.1">
                                      <p:cBhvr>
                                        <p:cTn id="22" dur="1000"/>
                                        <p:tgtEl>
                                          <p:spTgt spid="62"/>
                                        </p:tgtEl>
                                      </p:cBhvr>
                                    </p:animEffect>
                                  </p:childTnLst>
                                </p:cTn>
                              </p:par>
                              <p:par>
                                <p:cTn id="23" presetID="29" presetClass="entr" presetSubtype="0" fill="hold" grpId="0" nodeType="withEffect">
                                  <p:stCondLst>
                                    <p:cond delay="0"/>
                                  </p:stCondLst>
                                  <p:iterate type="lt">
                                    <p:tmPct val="0"/>
                                  </p:iterate>
                                  <p:childTnLst>
                                    <p:set>
                                      <p:cBhvr>
                                        <p:cTn id="24" dur="1" fill="hold">
                                          <p:stCondLst>
                                            <p:cond delay="0"/>
                                          </p:stCondLst>
                                        </p:cTn>
                                        <p:tgtEl>
                                          <p:spTgt spid="64"/>
                                        </p:tgtEl>
                                        <p:attrNameLst>
                                          <p:attrName>style.visibility</p:attrName>
                                        </p:attrNameLst>
                                      </p:cBhvr>
                                      <p:to>
                                        <p:strVal val="visible"/>
                                      </p:to>
                                    </p:set>
                                    <p:anim calcmode="lin" valueType="num">
                                      <p:cBhvr>
                                        <p:cTn id="25" dur="1000" fill="hold"/>
                                        <p:tgtEl>
                                          <p:spTgt spid="64"/>
                                        </p:tgtEl>
                                        <p:attrNameLst>
                                          <p:attrName>ppt_x</p:attrName>
                                        </p:attrNameLst>
                                      </p:cBhvr>
                                      <p:tavLst>
                                        <p:tav tm="0">
                                          <p:val>
                                            <p:strVal val="#ppt_x-.2"/>
                                          </p:val>
                                        </p:tav>
                                        <p:tav tm="100000">
                                          <p:val>
                                            <p:strVal val="#ppt_x"/>
                                          </p:val>
                                        </p:tav>
                                      </p:tavLst>
                                    </p:anim>
                                    <p:anim calcmode="lin" valueType="num">
                                      <p:cBhvr>
                                        <p:cTn id="26" dur="1000" fill="hold"/>
                                        <p:tgtEl>
                                          <p:spTgt spid="64"/>
                                        </p:tgtEl>
                                        <p:attrNameLst>
                                          <p:attrName>ppt_y</p:attrName>
                                        </p:attrNameLst>
                                      </p:cBhvr>
                                      <p:tavLst>
                                        <p:tav tm="0">
                                          <p:val>
                                            <p:strVal val="#ppt_y"/>
                                          </p:val>
                                        </p:tav>
                                        <p:tav tm="100000">
                                          <p:val>
                                            <p:strVal val="#ppt_y"/>
                                          </p:val>
                                        </p:tav>
                                      </p:tavLst>
                                    </p:anim>
                                    <p:animEffect transition="in" filter="wipe(right)" prLst="gradientSize: 0.1">
                                      <p:cBhvr>
                                        <p:cTn id="27" dur="1000"/>
                                        <p:tgtEl>
                                          <p:spTgt spid="6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2" grpId="0"/>
      <p:bldP spid="64" grpId="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9"/>
          <p:cNvGrpSpPr/>
          <p:nvPr/>
        </p:nvGrpSpPr>
        <p:grpSpPr>
          <a:xfrm>
            <a:off x="171453" y="0"/>
            <a:ext cx="2063747" cy="818555"/>
            <a:chOff x="444500" y="496094"/>
            <a:chExt cx="2362200" cy="1091406"/>
          </a:xfrm>
          <a:solidFill>
            <a:schemeClr val="accent4">
              <a:lumMod val="20000"/>
              <a:lumOff val="80000"/>
            </a:schemeClr>
          </a:solidFill>
        </p:grpSpPr>
        <p:sp>
          <p:nvSpPr>
            <p:cNvPr id="15" name="圆角矩形 14"/>
            <p:cNvSpPr/>
            <p:nvPr/>
          </p:nvSpPr>
          <p:spPr>
            <a:xfrm>
              <a:off x="444500" y="901700"/>
              <a:ext cx="2362200" cy="685800"/>
            </a:xfrm>
            <a:prstGeom prst="roundRect">
              <a:avLst/>
            </a:prstGeom>
            <a:grpFill/>
            <a:ln w="1905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6" name="直接连接符 15"/>
            <p:cNvCxnSpPr/>
            <p:nvPr/>
          </p:nvCxnSpPr>
          <p:spPr>
            <a:xfrm rot="5400000">
              <a:off x="7810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cxnSp>
          <p:nvCxnSpPr>
            <p:cNvPr id="17" name="直接连接符 16"/>
            <p:cNvCxnSpPr/>
            <p:nvPr/>
          </p:nvCxnSpPr>
          <p:spPr>
            <a:xfrm rot="5400000">
              <a:off x="18859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grpSp>
      <p:pic>
        <p:nvPicPr>
          <p:cNvPr id="21" name="图片 20" descr="book3.png"/>
          <p:cNvPicPr>
            <a:picLocks noChangeAspect="1"/>
          </p:cNvPicPr>
          <p:nvPr/>
        </p:nvPicPr>
        <p:blipFill>
          <a:blip r:embed="rId1" cstate="print"/>
          <a:srcRect l="10980" t="7891" r="17050" b="13779"/>
          <a:stretch>
            <a:fillRect/>
          </a:stretch>
        </p:blipFill>
        <p:spPr>
          <a:xfrm>
            <a:off x="7968343" y="3947300"/>
            <a:ext cx="971550" cy="1057407"/>
          </a:xfrm>
          <a:prstGeom prst="rect">
            <a:avLst/>
          </a:prstGeom>
        </p:spPr>
      </p:pic>
      <p:sp>
        <p:nvSpPr>
          <p:cNvPr id="9" name="矩形 8"/>
          <p:cNvSpPr/>
          <p:nvPr/>
        </p:nvSpPr>
        <p:spPr>
          <a:xfrm>
            <a:off x="275120" y="348923"/>
            <a:ext cx="1972335" cy="484748"/>
          </a:xfrm>
          <a:prstGeom prst="rect">
            <a:avLst/>
          </a:prstGeom>
        </p:spPr>
        <p:txBody>
          <a:bodyPr wrap="none" lIns="68580" tIns="34290" rIns="68580" bIns="34290">
            <a:spAutoFit/>
          </a:bodyPr>
          <a:lstStyle/>
          <a:p>
            <a:r>
              <a:rPr lang="zh-CN" altLang="en-US" sz="2700" dirty="0" smtClean="0">
                <a:latin typeface="微软雅黑" panose="020B0503020204020204" pitchFamily="34" charset="-122"/>
                <a:ea typeface="微软雅黑" panose="020B0503020204020204" pitchFamily="34" charset="-122"/>
              </a:rPr>
              <a:t>知识点 升华</a:t>
            </a:r>
            <a:endParaRPr lang="en-US" altLang="zh-CN" sz="2700" dirty="0" smtClean="0">
              <a:latin typeface="微软雅黑" panose="020B0503020204020204" pitchFamily="34" charset="-122"/>
              <a:ea typeface="微软雅黑" panose="020B0503020204020204" pitchFamily="34" charset="-122"/>
            </a:endParaRPr>
          </a:p>
        </p:txBody>
      </p:sp>
      <p:pic>
        <p:nvPicPr>
          <p:cNvPr id="14" name="图片 13" descr="图片6.png"/>
          <p:cNvPicPr>
            <a:picLocks noChangeAspect="1"/>
          </p:cNvPicPr>
          <p:nvPr/>
        </p:nvPicPr>
        <p:blipFill>
          <a:blip r:embed="rId2" cstate="print"/>
          <a:stretch>
            <a:fillRect/>
          </a:stretch>
        </p:blipFill>
        <p:spPr>
          <a:xfrm>
            <a:off x="0" y="1069447"/>
            <a:ext cx="1597020" cy="580934"/>
          </a:xfrm>
          <a:prstGeom prst="rect">
            <a:avLst/>
          </a:prstGeom>
        </p:spPr>
      </p:pic>
      <p:sp>
        <p:nvSpPr>
          <p:cNvPr id="19" name="矩形 18"/>
          <p:cNvSpPr/>
          <p:nvPr/>
        </p:nvSpPr>
        <p:spPr>
          <a:xfrm>
            <a:off x="728133" y="3703613"/>
            <a:ext cx="7603067" cy="961289"/>
          </a:xfrm>
          <a:prstGeom prst="rect">
            <a:avLst/>
          </a:prstGeom>
        </p:spPr>
        <p:txBody>
          <a:bodyPr wrap="square">
            <a:spAutoFit/>
          </a:bodyPr>
          <a:lstStyle/>
          <a:p>
            <a:pPr>
              <a:lnSpc>
                <a:spcPct val="150000"/>
              </a:lnSpc>
            </a:pPr>
            <a:r>
              <a:rPr lang="zh-CN" altLang="en-US" sz="2000" dirty="0" smtClean="0">
                <a:latin typeface="微软雅黑" panose="020B0503020204020204" pitchFamily="34" charset="-122"/>
                <a:ea typeface="微软雅黑" panose="020B0503020204020204" pitchFamily="34" charset="-122"/>
              </a:rPr>
              <a:t>南极常年是冰川</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这里降水量很小</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和撒哈拉沙漠差不多</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但这里的空气比北京还要湿润</a:t>
            </a:r>
            <a:r>
              <a:rPr lang="en-US" altLang="zh-CN" sz="2000" dirty="0" smtClean="0">
                <a:latin typeface="微软雅黑" panose="020B0503020204020204" pitchFamily="34" charset="-122"/>
                <a:ea typeface="微软雅黑" panose="020B0503020204020204" pitchFamily="34" charset="-122"/>
              </a:rPr>
              <a:t>.</a:t>
            </a:r>
            <a:endParaRPr lang="en-US" altLang="zh-CN" sz="2000" dirty="0" smtClean="0">
              <a:latin typeface="微软雅黑" panose="020B0503020204020204" pitchFamily="34" charset="-122"/>
              <a:ea typeface="微软雅黑" panose="020B0503020204020204" pitchFamily="34" charset="-122"/>
            </a:endParaRPr>
          </a:p>
        </p:txBody>
      </p:sp>
      <p:pic>
        <p:nvPicPr>
          <p:cNvPr id="11" name="yb609.jpg" descr="id:2147514592;FounderCES"/>
          <p:cNvPicPr/>
          <p:nvPr/>
        </p:nvPicPr>
        <p:blipFill>
          <a:blip r:embed="rId3" cstate="print"/>
          <a:stretch>
            <a:fillRect/>
          </a:stretch>
        </p:blipFill>
        <p:spPr>
          <a:xfrm>
            <a:off x="3017978" y="1421976"/>
            <a:ext cx="3162687" cy="1881317"/>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1" fill="hold"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slide(fromTop)">
                                      <p:cBhvr>
                                        <p:cTn id="7" dur="500"/>
                                        <p:tgtEl>
                                          <p:spTgt spid="2"/>
                                        </p:tgtEl>
                                      </p:cBhvr>
                                    </p:animEffect>
                                  </p:childTnLst>
                                </p:cTn>
                              </p:par>
                            </p:childTnLst>
                          </p:cTn>
                        </p:par>
                        <p:par>
                          <p:cTn id="8" fill="hold">
                            <p:stCondLst>
                              <p:cond delay="500"/>
                            </p:stCondLst>
                            <p:childTnLst>
                              <p:par>
                                <p:cTn id="9" presetID="12" presetClass="entr" presetSubtype="8" fill="hold" grpId="0" nodeType="afterEffect">
                                  <p:stCondLst>
                                    <p:cond delay="0"/>
                                  </p:stCondLst>
                                  <p:childTnLst>
                                    <p:set>
                                      <p:cBhvr>
                                        <p:cTn id="10" dur="1" fill="hold">
                                          <p:stCondLst>
                                            <p:cond delay="0"/>
                                          </p:stCondLst>
                                        </p:cTn>
                                        <p:tgtEl>
                                          <p:spTgt spid="9"/>
                                        </p:tgtEl>
                                        <p:attrNameLst>
                                          <p:attrName>style.visibility</p:attrName>
                                        </p:attrNameLst>
                                      </p:cBhvr>
                                      <p:to>
                                        <p:strVal val="visible"/>
                                      </p:to>
                                    </p:set>
                                    <p:animEffect transition="in" filter="slide(fromLeft)">
                                      <p:cBhvr>
                                        <p:cTn id="11" dur="500"/>
                                        <p:tgtEl>
                                          <p:spTgt spid="9"/>
                                        </p:tgtEl>
                                      </p:cBhvr>
                                    </p:animEffect>
                                  </p:childTnLst>
                                </p:cTn>
                              </p:par>
                            </p:childTnLst>
                          </p:cTn>
                        </p:par>
                        <p:par>
                          <p:cTn id="12" fill="hold">
                            <p:stCondLst>
                              <p:cond delay="1000"/>
                            </p:stCondLst>
                            <p:childTnLst>
                              <p:par>
                                <p:cTn id="13" presetID="1" presetClass="entr" presetSubtype="0" fill="hold" nodeType="afterEffect">
                                  <p:stCondLst>
                                    <p:cond delay="0"/>
                                  </p:stCondLst>
                                  <p:childTnLst>
                                    <p:set>
                                      <p:cBhvr>
                                        <p:cTn id="14" dur="1" fill="hold">
                                          <p:stCondLst>
                                            <p:cond delay="0"/>
                                          </p:stCondLst>
                                        </p:cTn>
                                        <p:tgtEl>
                                          <p:spTgt spid="14"/>
                                        </p:tgtEl>
                                        <p:attrNameLst>
                                          <p:attrName>style.visibility</p:attrName>
                                        </p:attrNameLst>
                                      </p:cBhvr>
                                      <p:to>
                                        <p:strVal val="visible"/>
                                      </p:to>
                                    </p:set>
                                  </p:childTnLst>
                                </p:cTn>
                              </p:par>
                              <p:par>
                                <p:cTn id="15" presetID="17" presetClass="entr" presetSubtype="10" fill="hold" nodeType="withEffect">
                                  <p:stCondLst>
                                    <p:cond delay="0"/>
                                  </p:stCondLst>
                                  <p:childTnLst>
                                    <p:set>
                                      <p:cBhvr>
                                        <p:cTn id="16" dur="1" fill="hold">
                                          <p:stCondLst>
                                            <p:cond delay="0"/>
                                          </p:stCondLst>
                                        </p:cTn>
                                        <p:tgtEl>
                                          <p:spTgt spid="21"/>
                                        </p:tgtEl>
                                        <p:attrNameLst>
                                          <p:attrName>style.visibility</p:attrName>
                                        </p:attrNameLst>
                                      </p:cBhvr>
                                      <p:to>
                                        <p:strVal val="visible"/>
                                      </p:to>
                                    </p:set>
                                    <p:anim calcmode="lin" valueType="num">
                                      <p:cBhvr>
                                        <p:cTn id="17" dur="500" fill="hold"/>
                                        <p:tgtEl>
                                          <p:spTgt spid="21"/>
                                        </p:tgtEl>
                                        <p:attrNameLst>
                                          <p:attrName>ppt_w</p:attrName>
                                        </p:attrNameLst>
                                      </p:cBhvr>
                                      <p:tavLst>
                                        <p:tav tm="0">
                                          <p:val>
                                            <p:fltVal val="0"/>
                                          </p:val>
                                        </p:tav>
                                        <p:tav tm="100000">
                                          <p:val>
                                            <p:strVal val="#ppt_w"/>
                                          </p:val>
                                        </p:tav>
                                      </p:tavLst>
                                    </p:anim>
                                    <p:anim calcmode="lin" valueType="num">
                                      <p:cBhvr>
                                        <p:cTn id="18" dur="500" fill="hold"/>
                                        <p:tgtEl>
                                          <p:spTgt spid="21"/>
                                        </p:tgtEl>
                                        <p:attrNameLst>
                                          <p:attrName>ppt_h</p:attrName>
                                        </p:attrNameLst>
                                      </p:cBhvr>
                                      <p:tavLst>
                                        <p:tav tm="0">
                                          <p:val>
                                            <p:strVal val="#ppt_h"/>
                                          </p:val>
                                        </p:tav>
                                        <p:tav tm="100000">
                                          <p:val>
                                            <p:strVal val="#ppt_h"/>
                                          </p:val>
                                        </p:tav>
                                      </p:tavLst>
                                    </p:anim>
                                  </p:childTnLst>
                                </p:cTn>
                              </p:par>
                            </p:childTnLst>
                          </p:cTn>
                        </p:par>
                        <p:par>
                          <p:cTn id="19" fill="hold">
                            <p:stCondLst>
                              <p:cond delay="1000"/>
                            </p:stCondLst>
                            <p:childTnLst>
                              <p:par>
                                <p:cTn id="20" presetID="1" presetClass="entr" presetSubtype="0" fill="hold" grpId="0" nodeType="afterEffect">
                                  <p:stCondLst>
                                    <p:cond delay="0"/>
                                  </p:stCondLst>
                                  <p:childTnLst>
                                    <p:set>
                                      <p:cBhvr>
                                        <p:cTn id="21" dur="1" fill="hold">
                                          <p:stCondLst>
                                            <p:cond delay="0"/>
                                          </p:stCondLst>
                                        </p:cTn>
                                        <p:tgtEl>
                                          <p:spTgt spid="19"/>
                                        </p:tgtEl>
                                        <p:attrNameLst>
                                          <p:attrName>style.visibility</p:attrName>
                                        </p:attrNameLst>
                                      </p:cBhvr>
                                      <p:to>
                                        <p:strVal val="visible"/>
                                      </p:to>
                                    </p:set>
                                  </p:childTnLst>
                                </p:cTn>
                              </p:par>
                              <p:par>
                                <p:cTn id="22" presetID="5" presetClass="entr" presetSubtype="10" fill="hold" nodeType="withEffect">
                                  <p:stCondLst>
                                    <p:cond delay="0"/>
                                  </p:stCondLst>
                                  <p:childTnLst>
                                    <p:set>
                                      <p:cBhvr>
                                        <p:cTn id="23" dur="1" fill="hold">
                                          <p:stCondLst>
                                            <p:cond delay="0"/>
                                          </p:stCondLst>
                                        </p:cTn>
                                        <p:tgtEl>
                                          <p:spTgt spid="11"/>
                                        </p:tgtEl>
                                        <p:attrNameLst>
                                          <p:attrName>style.visibility</p:attrName>
                                        </p:attrNameLst>
                                      </p:cBhvr>
                                      <p:to>
                                        <p:strVal val="visible"/>
                                      </p:to>
                                    </p:set>
                                    <p:animEffect transition="in" filter="checkerboard(across)">
                                      <p:cBhvr>
                                        <p:cTn id="24"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9" grpId="0"/>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9"/>
          <p:cNvGrpSpPr/>
          <p:nvPr/>
        </p:nvGrpSpPr>
        <p:grpSpPr>
          <a:xfrm>
            <a:off x="171453" y="0"/>
            <a:ext cx="2063747" cy="818555"/>
            <a:chOff x="444500" y="496094"/>
            <a:chExt cx="2362200" cy="1091406"/>
          </a:xfrm>
          <a:solidFill>
            <a:schemeClr val="accent4">
              <a:lumMod val="20000"/>
              <a:lumOff val="80000"/>
            </a:schemeClr>
          </a:solidFill>
        </p:grpSpPr>
        <p:sp>
          <p:nvSpPr>
            <p:cNvPr id="15" name="圆角矩形 14"/>
            <p:cNvSpPr/>
            <p:nvPr/>
          </p:nvSpPr>
          <p:spPr>
            <a:xfrm>
              <a:off x="444500" y="901700"/>
              <a:ext cx="2362200" cy="685800"/>
            </a:xfrm>
            <a:prstGeom prst="roundRect">
              <a:avLst/>
            </a:prstGeom>
            <a:grpFill/>
            <a:ln w="1905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6" name="直接连接符 15"/>
            <p:cNvCxnSpPr/>
            <p:nvPr/>
          </p:nvCxnSpPr>
          <p:spPr>
            <a:xfrm rot="5400000">
              <a:off x="7810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cxnSp>
          <p:nvCxnSpPr>
            <p:cNvPr id="17" name="直接连接符 16"/>
            <p:cNvCxnSpPr/>
            <p:nvPr/>
          </p:nvCxnSpPr>
          <p:spPr>
            <a:xfrm rot="5400000">
              <a:off x="18859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grpSp>
      <p:pic>
        <p:nvPicPr>
          <p:cNvPr id="21" name="图片 20" descr="book3.png"/>
          <p:cNvPicPr>
            <a:picLocks noChangeAspect="1"/>
          </p:cNvPicPr>
          <p:nvPr/>
        </p:nvPicPr>
        <p:blipFill>
          <a:blip r:embed="rId1" cstate="print"/>
          <a:srcRect l="10980" t="7891" r="17050" b="13779"/>
          <a:stretch>
            <a:fillRect/>
          </a:stretch>
        </p:blipFill>
        <p:spPr>
          <a:xfrm>
            <a:off x="7968343" y="3947300"/>
            <a:ext cx="971550" cy="1057407"/>
          </a:xfrm>
          <a:prstGeom prst="rect">
            <a:avLst/>
          </a:prstGeom>
        </p:spPr>
      </p:pic>
      <p:sp>
        <p:nvSpPr>
          <p:cNvPr id="9" name="矩形 8"/>
          <p:cNvSpPr/>
          <p:nvPr/>
        </p:nvSpPr>
        <p:spPr>
          <a:xfrm>
            <a:off x="275120" y="348923"/>
            <a:ext cx="1972335" cy="484748"/>
          </a:xfrm>
          <a:prstGeom prst="rect">
            <a:avLst/>
          </a:prstGeom>
        </p:spPr>
        <p:txBody>
          <a:bodyPr wrap="none" lIns="68580" tIns="34290" rIns="68580" bIns="34290">
            <a:spAutoFit/>
          </a:bodyPr>
          <a:lstStyle/>
          <a:p>
            <a:r>
              <a:rPr lang="zh-CN" altLang="en-US" sz="2700" dirty="0" smtClean="0">
                <a:latin typeface="微软雅黑" panose="020B0503020204020204" pitchFamily="34" charset="-122"/>
                <a:ea typeface="微软雅黑" panose="020B0503020204020204" pitchFamily="34" charset="-122"/>
              </a:rPr>
              <a:t>知识点 升华</a:t>
            </a:r>
            <a:endParaRPr lang="en-US" altLang="zh-CN" sz="2700" dirty="0" smtClean="0">
              <a:latin typeface="微软雅黑" panose="020B0503020204020204" pitchFamily="34" charset="-122"/>
              <a:ea typeface="微软雅黑" panose="020B0503020204020204" pitchFamily="34" charset="-122"/>
            </a:endParaRPr>
          </a:p>
        </p:txBody>
      </p:sp>
      <p:sp>
        <p:nvSpPr>
          <p:cNvPr id="19" name="矩形 18"/>
          <p:cNvSpPr/>
          <p:nvPr/>
        </p:nvSpPr>
        <p:spPr>
          <a:xfrm>
            <a:off x="602009" y="1953640"/>
            <a:ext cx="7603067" cy="1422954"/>
          </a:xfrm>
          <a:prstGeom prst="rect">
            <a:avLst/>
          </a:prstGeom>
        </p:spPr>
        <p:txBody>
          <a:bodyPr wrap="square">
            <a:spAutoFit/>
          </a:bodyPr>
          <a:lstStyle/>
          <a:p>
            <a:pPr>
              <a:lnSpc>
                <a:spcPct val="150000"/>
              </a:lnSpc>
            </a:pPr>
            <a:r>
              <a:rPr lang="en-US" altLang="zh-CN" sz="2000" dirty="0" smtClean="0">
                <a:latin typeface="微软雅黑" panose="020B0503020204020204" pitchFamily="34" charset="-122"/>
                <a:ea typeface="微软雅黑" panose="020B0503020204020204" pitchFamily="34" charset="-122"/>
              </a:rPr>
              <a:t>1.</a:t>
            </a:r>
            <a:r>
              <a:rPr lang="zh-CN" altLang="en-US" sz="2000" dirty="0" smtClean="0">
                <a:latin typeface="微软雅黑" panose="020B0503020204020204" pitchFamily="34" charset="-122"/>
                <a:ea typeface="微软雅黑" panose="020B0503020204020204" pitchFamily="34" charset="-122"/>
              </a:rPr>
              <a:t>升华是固态不经过液态这一状态直接变为气态的过程</a:t>
            </a:r>
            <a:r>
              <a:rPr lang="en-US" altLang="zh-CN" sz="2000" dirty="0" smtClean="0">
                <a:latin typeface="微软雅黑" panose="020B0503020204020204" pitchFamily="34" charset="-122"/>
                <a:ea typeface="微软雅黑" panose="020B0503020204020204" pitchFamily="34" charset="-122"/>
              </a:rPr>
              <a:t>.</a:t>
            </a:r>
            <a:endParaRPr lang="en-US" altLang="zh-CN" sz="2000" dirty="0" smtClean="0">
              <a:latin typeface="微软雅黑" panose="020B0503020204020204" pitchFamily="34" charset="-122"/>
              <a:ea typeface="微软雅黑" panose="020B0503020204020204" pitchFamily="34" charset="-122"/>
            </a:endParaRPr>
          </a:p>
          <a:p>
            <a:pPr>
              <a:lnSpc>
                <a:spcPct val="150000"/>
              </a:lnSpc>
            </a:pPr>
            <a:r>
              <a:rPr lang="en-US" altLang="zh-CN" sz="2000" dirty="0" smtClean="0">
                <a:latin typeface="微软雅黑" panose="020B0503020204020204" pitchFamily="34" charset="-122"/>
                <a:ea typeface="微软雅黑" panose="020B0503020204020204" pitchFamily="34" charset="-122"/>
              </a:rPr>
              <a:t>2.</a:t>
            </a:r>
            <a:r>
              <a:rPr lang="zh-CN" altLang="en-US" sz="2000" dirty="0" smtClean="0">
                <a:latin typeface="微软雅黑" panose="020B0503020204020204" pitchFamily="34" charset="-122"/>
                <a:ea typeface="微软雅黑" panose="020B0503020204020204" pitchFamily="34" charset="-122"/>
              </a:rPr>
              <a:t>一般在任意温度下</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任何固体的表面都会发生升华现象</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如闻到香皂的气味就是固体表面发生了升华</a:t>
            </a:r>
            <a:r>
              <a:rPr lang="en-US" altLang="zh-CN" sz="2000" dirty="0" smtClean="0">
                <a:latin typeface="微软雅黑" panose="020B0503020204020204" pitchFamily="34" charset="-122"/>
                <a:ea typeface="微软雅黑" panose="020B0503020204020204" pitchFamily="34" charset="-122"/>
              </a:rPr>
              <a:t>.</a:t>
            </a:r>
            <a:endParaRPr lang="en-US" altLang="zh-CN" sz="2000" dirty="0" smtClean="0">
              <a:latin typeface="微软雅黑" panose="020B0503020204020204" pitchFamily="34" charset="-122"/>
              <a:ea typeface="微软雅黑" panose="020B0503020204020204" pitchFamily="34" charset="-122"/>
            </a:endParaRPr>
          </a:p>
        </p:txBody>
      </p:sp>
      <p:pic>
        <p:nvPicPr>
          <p:cNvPr id="12" name="图片 11" descr="图片1.png"/>
          <p:cNvPicPr>
            <a:picLocks noChangeAspect="1"/>
          </p:cNvPicPr>
          <p:nvPr/>
        </p:nvPicPr>
        <p:blipFill>
          <a:blip r:embed="rId2" cstate="print"/>
          <a:stretch>
            <a:fillRect/>
          </a:stretch>
        </p:blipFill>
        <p:spPr>
          <a:xfrm>
            <a:off x="262732" y="1008360"/>
            <a:ext cx="1548256" cy="670505"/>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1" fill="hold"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slide(fromTop)">
                                      <p:cBhvr>
                                        <p:cTn id="7" dur="500"/>
                                        <p:tgtEl>
                                          <p:spTgt spid="2"/>
                                        </p:tgtEl>
                                      </p:cBhvr>
                                    </p:animEffect>
                                  </p:childTnLst>
                                </p:cTn>
                              </p:par>
                            </p:childTnLst>
                          </p:cTn>
                        </p:par>
                        <p:par>
                          <p:cTn id="8" fill="hold">
                            <p:stCondLst>
                              <p:cond delay="500"/>
                            </p:stCondLst>
                            <p:childTnLst>
                              <p:par>
                                <p:cTn id="9" presetID="12" presetClass="entr" presetSubtype="8" fill="hold" grpId="0" nodeType="afterEffect">
                                  <p:stCondLst>
                                    <p:cond delay="0"/>
                                  </p:stCondLst>
                                  <p:childTnLst>
                                    <p:set>
                                      <p:cBhvr>
                                        <p:cTn id="10" dur="1" fill="hold">
                                          <p:stCondLst>
                                            <p:cond delay="0"/>
                                          </p:stCondLst>
                                        </p:cTn>
                                        <p:tgtEl>
                                          <p:spTgt spid="9"/>
                                        </p:tgtEl>
                                        <p:attrNameLst>
                                          <p:attrName>style.visibility</p:attrName>
                                        </p:attrNameLst>
                                      </p:cBhvr>
                                      <p:to>
                                        <p:strVal val="visible"/>
                                      </p:to>
                                    </p:set>
                                    <p:animEffect transition="in" filter="slide(fromLeft)">
                                      <p:cBhvr>
                                        <p:cTn id="11" dur="500"/>
                                        <p:tgtEl>
                                          <p:spTgt spid="9"/>
                                        </p:tgtEl>
                                      </p:cBhvr>
                                    </p:animEffect>
                                  </p:childTnLst>
                                </p:cTn>
                              </p:par>
                              <p:par>
                                <p:cTn id="12" presetID="17" presetClass="entr" presetSubtype="10" fill="hold" nodeType="withEffect">
                                  <p:stCondLst>
                                    <p:cond delay="0"/>
                                  </p:stCondLst>
                                  <p:childTnLst>
                                    <p:set>
                                      <p:cBhvr>
                                        <p:cTn id="13" dur="1" fill="hold">
                                          <p:stCondLst>
                                            <p:cond delay="0"/>
                                          </p:stCondLst>
                                        </p:cTn>
                                        <p:tgtEl>
                                          <p:spTgt spid="21"/>
                                        </p:tgtEl>
                                        <p:attrNameLst>
                                          <p:attrName>style.visibility</p:attrName>
                                        </p:attrNameLst>
                                      </p:cBhvr>
                                      <p:to>
                                        <p:strVal val="visible"/>
                                      </p:to>
                                    </p:set>
                                    <p:anim calcmode="lin" valueType="num">
                                      <p:cBhvr>
                                        <p:cTn id="14" dur="500" fill="hold"/>
                                        <p:tgtEl>
                                          <p:spTgt spid="21"/>
                                        </p:tgtEl>
                                        <p:attrNameLst>
                                          <p:attrName>ppt_w</p:attrName>
                                        </p:attrNameLst>
                                      </p:cBhvr>
                                      <p:tavLst>
                                        <p:tav tm="0">
                                          <p:val>
                                            <p:fltVal val="0"/>
                                          </p:val>
                                        </p:tav>
                                        <p:tav tm="100000">
                                          <p:val>
                                            <p:strVal val="#ppt_w"/>
                                          </p:val>
                                        </p:tav>
                                      </p:tavLst>
                                    </p:anim>
                                    <p:anim calcmode="lin" valueType="num">
                                      <p:cBhvr>
                                        <p:cTn id="15" dur="500" fill="hold"/>
                                        <p:tgtEl>
                                          <p:spTgt spid="21"/>
                                        </p:tgtEl>
                                        <p:attrNameLst>
                                          <p:attrName>ppt_h</p:attrName>
                                        </p:attrNameLst>
                                      </p:cBhvr>
                                      <p:tavLst>
                                        <p:tav tm="0">
                                          <p:val>
                                            <p:strVal val="#ppt_h"/>
                                          </p:val>
                                        </p:tav>
                                        <p:tav tm="100000">
                                          <p:val>
                                            <p:strVal val="#ppt_h"/>
                                          </p:val>
                                        </p:tav>
                                      </p:tavLst>
                                    </p:anim>
                                  </p:childTnLst>
                                </p:cTn>
                              </p:par>
                            </p:childTnLst>
                          </p:cTn>
                        </p:par>
                        <p:par>
                          <p:cTn id="16" fill="hold">
                            <p:stCondLst>
                              <p:cond delay="1000"/>
                            </p:stCondLst>
                            <p:childTnLst>
                              <p:par>
                                <p:cTn id="17" presetID="1" presetClass="entr" presetSubtype="0" fill="hold" grpId="0" nodeType="afterEffect">
                                  <p:stCondLst>
                                    <p:cond delay="0"/>
                                  </p:stCondLst>
                                  <p:childTnLst>
                                    <p:set>
                                      <p:cBhvr>
                                        <p:cTn id="18" dur="1" fill="hold">
                                          <p:stCondLst>
                                            <p:cond delay="0"/>
                                          </p:stCondLst>
                                        </p:cTn>
                                        <p:tgtEl>
                                          <p:spTgt spid="19"/>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9" grpId="0"/>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9"/>
          <p:cNvGrpSpPr/>
          <p:nvPr/>
        </p:nvGrpSpPr>
        <p:grpSpPr>
          <a:xfrm>
            <a:off x="171453" y="0"/>
            <a:ext cx="4569880" cy="818555"/>
            <a:chOff x="444500" y="496094"/>
            <a:chExt cx="2362200" cy="1091406"/>
          </a:xfrm>
          <a:solidFill>
            <a:schemeClr val="accent4">
              <a:lumMod val="20000"/>
              <a:lumOff val="80000"/>
            </a:schemeClr>
          </a:solidFill>
        </p:grpSpPr>
        <p:sp>
          <p:nvSpPr>
            <p:cNvPr id="15" name="圆角矩形 14"/>
            <p:cNvSpPr/>
            <p:nvPr/>
          </p:nvSpPr>
          <p:spPr>
            <a:xfrm>
              <a:off x="444500" y="901700"/>
              <a:ext cx="2362200" cy="685800"/>
            </a:xfrm>
            <a:prstGeom prst="roundRect">
              <a:avLst/>
            </a:prstGeom>
            <a:grpFill/>
            <a:ln w="1905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6" name="直接连接符 15"/>
            <p:cNvCxnSpPr/>
            <p:nvPr/>
          </p:nvCxnSpPr>
          <p:spPr>
            <a:xfrm rot="5400000">
              <a:off x="7810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cxnSp>
          <p:nvCxnSpPr>
            <p:cNvPr id="17" name="直接连接符 16"/>
            <p:cNvCxnSpPr/>
            <p:nvPr/>
          </p:nvCxnSpPr>
          <p:spPr>
            <a:xfrm rot="5400000">
              <a:off x="18859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grpSp>
      <p:pic>
        <p:nvPicPr>
          <p:cNvPr id="21" name="图片 20" descr="book3.png"/>
          <p:cNvPicPr>
            <a:picLocks noChangeAspect="1"/>
          </p:cNvPicPr>
          <p:nvPr/>
        </p:nvPicPr>
        <p:blipFill>
          <a:blip r:embed="rId1" cstate="print"/>
          <a:srcRect l="10980" t="7891" r="17050" b="13779"/>
          <a:stretch>
            <a:fillRect/>
          </a:stretch>
        </p:blipFill>
        <p:spPr>
          <a:xfrm>
            <a:off x="7968343" y="3947300"/>
            <a:ext cx="971550" cy="1057407"/>
          </a:xfrm>
          <a:prstGeom prst="rect">
            <a:avLst/>
          </a:prstGeom>
        </p:spPr>
      </p:pic>
      <p:sp>
        <p:nvSpPr>
          <p:cNvPr id="9" name="矩形 8"/>
          <p:cNvSpPr/>
          <p:nvPr/>
        </p:nvSpPr>
        <p:spPr>
          <a:xfrm>
            <a:off x="275120" y="348923"/>
            <a:ext cx="4396075" cy="484748"/>
          </a:xfrm>
          <a:prstGeom prst="rect">
            <a:avLst/>
          </a:prstGeom>
        </p:spPr>
        <p:txBody>
          <a:bodyPr wrap="none" lIns="68580" tIns="34290" rIns="68580" bIns="34290">
            <a:spAutoFit/>
          </a:bodyPr>
          <a:lstStyle/>
          <a:p>
            <a:r>
              <a:rPr lang="zh-CN" altLang="en-US" sz="2700" dirty="0" smtClean="0">
                <a:latin typeface="微软雅黑" panose="020B0503020204020204" pitchFamily="34" charset="-122"/>
                <a:ea typeface="微软雅黑" panose="020B0503020204020204" pitchFamily="34" charset="-122"/>
              </a:rPr>
              <a:t>知识点 升华吸热、凝华放热</a:t>
            </a:r>
            <a:endParaRPr lang="en-US" altLang="zh-CN" sz="2700" dirty="0" smtClean="0">
              <a:latin typeface="微软雅黑" panose="020B0503020204020204" pitchFamily="34" charset="-122"/>
              <a:ea typeface="微软雅黑" panose="020B0503020204020204" pitchFamily="34" charset="-122"/>
            </a:endParaRPr>
          </a:p>
        </p:txBody>
      </p:sp>
      <p:pic>
        <p:nvPicPr>
          <p:cNvPr id="14" name="图片 13" descr="图片6.png"/>
          <p:cNvPicPr>
            <a:picLocks noChangeAspect="1"/>
          </p:cNvPicPr>
          <p:nvPr/>
        </p:nvPicPr>
        <p:blipFill>
          <a:blip r:embed="rId2" cstate="print"/>
          <a:stretch>
            <a:fillRect/>
          </a:stretch>
        </p:blipFill>
        <p:spPr>
          <a:xfrm>
            <a:off x="0" y="1069447"/>
            <a:ext cx="1597020" cy="580934"/>
          </a:xfrm>
          <a:prstGeom prst="rect">
            <a:avLst/>
          </a:prstGeom>
        </p:spPr>
      </p:pic>
      <p:sp>
        <p:nvSpPr>
          <p:cNvPr id="19" name="矩形 18"/>
          <p:cNvSpPr/>
          <p:nvPr/>
        </p:nvSpPr>
        <p:spPr>
          <a:xfrm>
            <a:off x="728133" y="3703613"/>
            <a:ext cx="7603067" cy="1422954"/>
          </a:xfrm>
          <a:prstGeom prst="rect">
            <a:avLst/>
          </a:prstGeom>
        </p:spPr>
        <p:txBody>
          <a:bodyPr wrap="square">
            <a:spAutoFit/>
          </a:bodyPr>
          <a:lstStyle/>
          <a:p>
            <a:pPr>
              <a:lnSpc>
                <a:spcPct val="150000"/>
              </a:lnSpc>
            </a:pPr>
            <a:r>
              <a:rPr lang="zh-CN" altLang="en-US" sz="2000" dirty="0" smtClean="0">
                <a:latin typeface="微软雅黑" panose="020B0503020204020204" pitchFamily="34" charset="-122"/>
                <a:ea typeface="微软雅黑" panose="020B0503020204020204" pitchFamily="34" charset="-122"/>
              </a:rPr>
              <a:t>“月落乌啼霜满天</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江枫渔火对愁眠”出自张继的</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枫桥夜泊</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霜是由地表上的水蒸气在较低温度下放热凝华形成</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落在草、树枝等近地表的位置</a:t>
            </a:r>
            <a:r>
              <a:rPr lang="en-US" altLang="zh-CN" sz="2000" dirty="0" smtClean="0">
                <a:latin typeface="微软雅黑" panose="020B0503020204020204" pitchFamily="34" charset="-122"/>
                <a:ea typeface="微软雅黑" panose="020B0503020204020204" pitchFamily="34" charset="-122"/>
              </a:rPr>
              <a:t>.</a:t>
            </a:r>
            <a:endParaRPr lang="en-US" altLang="zh-CN" sz="2000" dirty="0" smtClean="0">
              <a:latin typeface="微软雅黑" panose="020B0503020204020204" pitchFamily="34" charset="-122"/>
              <a:ea typeface="微软雅黑" panose="020B0503020204020204" pitchFamily="34" charset="-122"/>
            </a:endParaRPr>
          </a:p>
        </p:txBody>
      </p:sp>
      <p:pic>
        <p:nvPicPr>
          <p:cNvPr id="12" name="yb612.jpg" descr="id:2147514678;FounderCES"/>
          <p:cNvPicPr/>
          <p:nvPr/>
        </p:nvPicPr>
        <p:blipFill>
          <a:blip r:embed="rId3" cstate="print"/>
          <a:stretch>
            <a:fillRect/>
          </a:stretch>
        </p:blipFill>
        <p:spPr>
          <a:xfrm>
            <a:off x="3448859" y="1189737"/>
            <a:ext cx="2359273" cy="2303868"/>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1" fill="hold"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slide(fromTop)">
                                      <p:cBhvr>
                                        <p:cTn id="7" dur="500"/>
                                        <p:tgtEl>
                                          <p:spTgt spid="2"/>
                                        </p:tgtEl>
                                      </p:cBhvr>
                                    </p:animEffect>
                                  </p:childTnLst>
                                </p:cTn>
                              </p:par>
                            </p:childTnLst>
                          </p:cTn>
                        </p:par>
                        <p:par>
                          <p:cTn id="8" fill="hold">
                            <p:stCondLst>
                              <p:cond delay="500"/>
                            </p:stCondLst>
                            <p:childTnLst>
                              <p:par>
                                <p:cTn id="9" presetID="12" presetClass="entr" presetSubtype="8" fill="hold" grpId="0" nodeType="afterEffect">
                                  <p:stCondLst>
                                    <p:cond delay="0"/>
                                  </p:stCondLst>
                                  <p:childTnLst>
                                    <p:set>
                                      <p:cBhvr>
                                        <p:cTn id="10" dur="1" fill="hold">
                                          <p:stCondLst>
                                            <p:cond delay="0"/>
                                          </p:stCondLst>
                                        </p:cTn>
                                        <p:tgtEl>
                                          <p:spTgt spid="9"/>
                                        </p:tgtEl>
                                        <p:attrNameLst>
                                          <p:attrName>style.visibility</p:attrName>
                                        </p:attrNameLst>
                                      </p:cBhvr>
                                      <p:to>
                                        <p:strVal val="visible"/>
                                      </p:to>
                                    </p:set>
                                    <p:animEffect transition="in" filter="slide(fromLeft)">
                                      <p:cBhvr>
                                        <p:cTn id="11" dur="500"/>
                                        <p:tgtEl>
                                          <p:spTgt spid="9"/>
                                        </p:tgtEl>
                                      </p:cBhvr>
                                    </p:animEffect>
                                  </p:childTnLst>
                                </p:cTn>
                              </p:par>
                            </p:childTnLst>
                          </p:cTn>
                        </p:par>
                        <p:par>
                          <p:cTn id="12" fill="hold">
                            <p:stCondLst>
                              <p:cond delay="1000"/>
                            </p:stCondLst>
                            <p:childTnLst>
                              <p:par>
                                <p:cTn id="13" presetID="1" presetClass="entr" presetSubtype="0" fill="hold" nodeType="afterEffect">
                                  <p:stCondLst>
                                    <p:cond delay="0"/>
                                  </p:stCondLst>
                                  <p:childTnLst>
                                    <p:set>
                                      <p:cBhvr>
                                        <p:cTn id="14" dur="1" fill="hold">
                                          <p:stCondLst>
                                            <p:cond delay="0"/>
                                          </p:stCondLst>
                                        </p:cTn>
                                        <p:tgtEl>
                                          <p:spTgt spid="14"/>
                                        </p:tgtEl>
                                        <p:attrNameLst>
                                          <p:attrName>style.visibility</p:attrName>
                                        </p:attrNameLst>
                                      </p:cBhvr>
                                      <p:to>
                                        <p:strVal val="visible"/>
                                      </p:to>
                                    </p:set>
                                  </p:childTnLst>
                                </p:cTn>
                              </p:par>
                              <p:par>
                                <p:cTn id="15" presetID="17" presetClass="entr" presetSubtype="10" fill="hold" nodeType="withEffect">
                                  <p:stCondLst>
                                    <p:cond delay="0"/>
                                  </p:stCondLst>
                                  <p:childTnLst>
                                    <p:set>
                                      <p:cBhvr>
                                        <p:cTn id="16" dur="1" fill="hold">
                                          <p:stCondLst>
                                            <p:cond delay="0"/>
                                          </p:stCondLst>
                                        </p:cTn>
                                        <p:tgtEl>
                                          <p:spTgt spid="21"/>
                                        </p:tgtEl>
                                        <p:attrNameLst>
                                          <p:attrName>style.visibility</p:attrName>
                                        </p:attrNameLst>
                                      </p:cBhvr>
                                      <p:to>
                                        <p:strVal val="visible"/>
                                      </p:to>
                                    </p:set>
                                    <p:anim calcmode="lin" valueType="num">
                                      <p:cBhvr>
                                        <p:cTn id="17" dur="500" fill="hold"/>
                                        <p:tgtEl>
                                          <p:spTgt spid="21"/>
                                        </p:tgtEl>
                                        <p:attrNameLst>
                                          <p:attrName>ppt_w</p:attrName>
                                        </p:attrNameLst>
                                      </p:cBhvr>
                                      <p:tavLst>
                                        <p:tav tm="0">
                                          <p:val>
                                            <p:fltVal val="0"/>
                                          </p:val>
                                        </p:tav>
                                        <p:tav tm="100000">
                                          <p:val>
                                            <p:strVal val="#ppt_w"/>
                                          </p:val>
                                        </p:tav>
                                      </p:tavLst>
                                    </p:anim>
                                    <p:anim calcmode="lin" valueType="num">
                                      <p:cBhvr>
                                        <p:cTn id="18" dur="500" fill="hold"/>
                                        <p:tgtEl>
                                          <p:spTgt spid="21"/>
                                        </p:tgtEl>
                                        <p:attrNameLst>
                                          <p:attrName>ppt_h</p:attrName>
                                        </p:attrNameLst>
                                      </p:cBhvr>
                                      <p:tavLst>
                                        <p:tav tm="0">
                                          <p:val>
                                            <p:strVal val="#ppt_h"/>
                                          </p:val>
                                        </p:tav>
                                        <p:tav tm="100000">
                                          <p:val>
                                            <p:strVal val="#ppt_h"/>
                                          </p:val>
                                        </p:tav>
                                      </p:tavLst>
                                    </p:anim>
                                  </p:childTnLst>
                                </p:cTn>
                              </p:par>
                            </p:childTnLst>
                          </p:cTn>
                        </p:par>
                        <p:par>
                          <p:cTn id="19" fill="hold">
                            <p:stCondLst>
                              <p:cond delay="1000"/>
                            </p:stCondLst>
                            <p:childTnLst>
                              <p:par>
                                <p:cTn id="20" presetID="1" presetClass="entr" presetSubtype="0" fill="hold" grpId="0" nodeType="afterEffect">
                                  <p:stCondLst>
                                    <p:cond delay="0"/>
                                  </p:stCondLst>
                                  <p:childTnLst>
                                    <p:set>
                                      <p:cBhvr>
                                        <p:cTn id="21" dur="1" fill="hold">
                                          <p:stCondLst>
                                            <p:cond delay="0"/>
                                          </p:stCondLst>
                                        </p:cTn>
                                        <p:tgtEl>
                                          <p:spTgt spid="19"/>
                                        </p:tgtEl>
                                        <p:attrNameLst>
                                          <p:attrName>style.visibility</p:attrName>
                                        </p:attrNameLst>
                                      </p:cBhvr>
                                      <p:to>
                                        <p:strVal val="visible"/>
                                      </p:to>
                                    </p:set>
                                  </p:childTnLst>
                                </p:cTn>
                              </p:par>
                              <p:par>
                                <p:cTn id="22" presetID="5" presetClass="entr" presetSubtype="10" fill="hold" nodeType="withEffect">
                                  <p:stCondLst>
                                    <p:cond delay="0"/>
                                  </p:stCondLst>
                                  <p:childTnLst>
                                    <p:set>
                                      <p:cBhvr>
                                        <p:cTn id="23" dur="1" fill="hold">
                                          <p:stCondLst>
                                            <p:cond delay="0"/>
                                          </p:stCondLst>
                                        </p:cTn>
                                        <p:tgtEl>
                                          <p:spTgt spid="12"/>
                                        </p:tgtEl>
                                        <p:attrNameLst>
                                          <p:attrName>style.visibility</p:attrName>
                                        </p:attrNameLst>
                                      </p:cBhvr>
                                      <p:to>
                                        <p:strVal val="visible"/>
                                      </p:to>
                                    </p:set>
                                    <p:animEffect transition="in" filter="checkerboard(across)">
                                      <p:cBhvr>
                                        <p:cTn id="24"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9" grpId="0"/>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9"/>
          <p:cNvGrpSpPr/>
          <p:nvPr/>
        </p:nvGrpSpPr>
        <p:grpSpPr>
          <a:xfrm>
            <a:off x="171453" y="0"/>
            <a:ext cx="4569880" cy="818555"/>
            <a:chOff x="444500" y="496094"/>
            <a:chExt cx="2362200" cy="1091406"/>
          </a:xfrm>
          <a:solidFill>
            <a:schemeClr val="accent4">
              <a:lumMod val="20000"/>
              <a:lumOff val="80000"/>
            </a:schemeClr>
          </a:solidFill>
        </p:grpSpPr>
        <p:sp>
          <p:nvSpPr>
            <p:cNvPr id="15" name="圆角矩形 14"/>
            <p:cNvSpPr/>
            <p:nvPr/>
          </p:nvSpPr>
          <p:spPr>
            <a:xfrm>
              <a:off x="444500" y="901700"/>
              <a:ext cx="2362200" cy="685800"/>
            </a:xfrm>
            <a:prstGeom prst="roundRect">
              <a:avLst/>
            </a:prstGeom>
            <a:grpFill/>
            <a:ln w="1905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6" name="直接连接符 15"/>
            <p:cNvCxnSpPr/>
            <p:nvPr/>
          </p:nvCxnSpPr>
          <p:spPr>
            <a:xfrm rot="5400000">
              <a:off x="7810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cxnSp>
          <p:nvCxnSpPr>
            <p:cNvPr id="17" name="直接连接符 16"/>
            <p:cNvCxnSpPr/>
            <p:nvPr/>
          </p:nvCxnSpPr>
          <p:spPr>
            <a:xfrm rot="5400000">
              <a:off x="18859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grpSp>
      <p:pic>
        <p:nvPicPr>
          <p:cNvPr id="21" name="图片 20" descr="book3.png"/>
          <p:cNvPicPr>
            <a:picLocks noChangeAspect="1"/>
          </p:cNvPicPr>
          <p:nvPr/>
        </p:nvPicPr>
        <p:blipFill>
          <a:blip r:embed="rId1" cstate="print"/>
          <a:srcRect l="10980" t="7891" r="17050" b="13779"/>
          <a:stretch>
            <a:fillRect/>
          </a:stretch>
        </p:blipFill>
        <p:spPr>
          <a:xfrm>
            <a:off x="7968343" y="3947300"/>
            <a:ext cx="971550" cy="1057407"/>
          </a:xfrm>
          <a:prstGeom prst="rect">
            <a:avLst/>
          </a:prstGeom>
        </p:spPr>
      </p:pic>
      <p:sp>
        <p:nvSpPr>
          <p:cNvPr id="9" name="矩形 8"/>
          <p:cNvSpPr/>
          <p:nvPr/>
        </p:nvSpPr>
        <p:spPr>
          <a:xfrm>
            <a:off x="275120" y="348923"/>
            <a:ext cx="4396075" cy="484748"/>
          </a:xfrm>
          <a:prstGeom prst="rect">
            <a:avLst/>
          </a:prstGeom>
        </p:spPr>
        <p:txBody>
          <a:bodyPr wrap="none" lIns="68580" tIns="34290" rIns="68580" bIns="34290">
            <a:spAutoFit/>
          </a:bodyPr>
          <a:lstStyle/>
          <a:p>
            <a:r>
              <a:rPr lang="zh-CN" altLang="en-US" sz="2700" dirty="0" smtClean="0">
                <a:latin typeface="微软雅黑" panose="020B0503020204020204" pitchFamily="34" charset="-122"/>
                <a:ea typeface="微软雅黑" panose="020B0503020204020204" pitchFamily="34" charset="-122"/>
              </a:rPr>
              <a:t>知识点 升华吸热、凝华放热</a:t>
            </a:r>
            <a:endParaRPr lang="en-US" altLang="zh-CN" sz="2700" dirty="0" smtClean="0">
              <a:latin typeface="微软雅黑" panose="020B0503020204020204" pitchFamily="34" charset="-122"/>
              <a:ea typeface="微软雅黑" panose="020B0503020204020204" pitchFamily="34" charset="-122"/>
            </a:endParaRPr>
          </a:p>
        </p:txBody>
      </p:sp>
      <p:sp>
        <p:nvSpPr>
          <p:cNvPr id="19" name="矩形 18"/>
          <p:cNvSpPr/>
          <p:nvPr/>
        </p:nvSpPr>
        <p:spPr>
          <a:xfrm>
            <a:off x="523181" y="1859047"/>
            <a:ext cx="7603067" cy="499624"/>
          </a:xfrm>
          <a:prstGeom prst="rect">
            <a:avLst/>
          </a:prstGeom>
        </p:spPr>
        <p:txBody>
          <a:bodyPr wrap="square">
            <a:spAutoFit/>
          </a:bodyPr>
          <a:lstStyle/>
          <a:p>
            <a:pPr>
              <a:lnSpc>
                <a:spcPct val="150000"/>
              </a:lnSpc>
            </a:pPr>
            <a:r>
              <a:rPr lang="zh-CN" altLang="en-US" sz="2000" dirty="0" smtClean="0">
                <a:latin typeface="微软雅黑" panose="020B0503020204020204" pitchFamily="34" charset="-122"/>
                <a:ea typeface="微软雅黑" panose="020B0503020204020204" pitchFamily="34" charset="-122"/>
              </a:rPr>
              <a:t>“窗花”出现在玻璃窗的内侧还是外侧</a:t>
            </a:r>
            <a:r>
              <a:rPr lang="en-US" altLang="zh-CN" sz="2000" dirty="0" smtClean="0">
                <a:latin typeface="微软雅黑" panose="020B0503020204020204" pitchFamily="34" charset="-122"/>
                <a:ea typeface="微软雅黑" panose="020B0503020204020204" pitchFamily="34" charset="-122"/>
              </a:rPr>
              <a:t>?</a:t>
            </a:r>
            <a:endParaRPr lang="en-US" altLang="zh-CN" sz="2000" dirty="0" smtClean="0">
              <a:latin typeface="微软雅黑" panose="020B0503020204020204" pitchFamily="34" charset="-122"/>
              <a:ea typeface="微软雅黑" panose="020B0503020204020204" pitchFamily="34" charset="-122"/>
            </a:endParaRPr>
          </a:p>
        </p:txBody>
      </p:sp>
      <p:pic>
        <p:nvPicPr>
          <p:cNvPr id="11" name="图片 10" descr="图片5.png"/>
          <p:cNvPicPr>
            <a:picLocks noChangeAspect="1"/>
          </p:cNvPicPr>
          <p:nvPr/>
        </p:nvPicPr>
        <p:blipFill>
          <a:blip r:embed="rId2" cstate="print"/>
          <a:stretch>
            <a:fillRect/>
          </a:stretch>
        </p:blipFill>
        <p:spPr>
          <a:xfrm>
            <a:off x="338048" y="974267"/>
            <a:ext cx="1597020" cy="670505"/>
          </a:xfrm>
          <a:prstGeom prst="rect">
            <a:avLst/>
          </a:prstGeom>
        </p:spPr>
      </p:pic>
      <p:sp>
        <p:nvSpPr>
          <p:cNvPr id="13" name="矩形 12"/>
          <p:cNvSpPr/>
          <p:nvPr/>
        </p:nvSpPr>
        <p:spPr>
          <a:xfrm>
            <a:off x="675581" y="2736661"/>
            <a:ext cx="7603067" cy="961289"/>
          </a:xfrm>
          <a:prstGeom prst="rect">
            <a:avLst/>
          </a:prstGeom>
        </p:spPr>
        <p:txBody>
          <a:bodyPr wrap="square">
            <a:spAutoFit/>
          </a:bodyPr>
          <a:lstStyle/>
          <a:p>
            <a:pPr>
              <a:lnSpc>
                <a:spcPct val="150000"/>
              </a:lnSpc>
            </a:pPr>
            <a:r>
              <a:rPr lang="zh-CN" altLang="en-US" sz="2000" dirty="0" smtClean="0">
                <a:latin typeface="微软雅黑" panose="020B0503020204020204" pitchFamily="34" charset="-122"/>
                <a:ea typeface="微软雅黑" panose="020B0503020204020204" pitchFamily="34" charset="-122"/>
              </a:rPr>
              <a:t>冰花是由室内温度较高的水蒸气遇冷的玻璃放热凝华形成在玻璃的内侧</a:t>
            </a:r>
            <a:r>
              <a:rPr lang="en-US" altLang="zh-CN" sz="2000" dirty="0" smtClean="0">
                <a:latin typeface="微软雅黑" panose="020B0503020204020204" pitchFamily="34" charset="-122"/>
                <a:ea typeface="微软雅黑" panose="020B0503020204020204" pitchFamily="34" charset="-122"/>
              </a:rPr>
              <a:t>.</a:t>
            </a:r>
            <a:endParaRPr lang="en-US" altLang="zh-CN" sz="2000" dirty="0" smtClean="0">
              <a:latin typeface="微软雅黑" panose="020B0503020204020204" pitchFamily="34" charset="-122"/>
              <a:ea typeface="微软雅黑" panose="020B0503020204020204" pitchFamily="34"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1" fill="hold"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slide(fromTop)">
                                      <p:cBhvr>
                                        <p:cTn id="7" dur="500"/>
                                        <p:tgtEl>
                                          <p:spTgt spid="2"/>
                                        </p:tgtEl>
                                      </p:cBhvr>
                                    </p:animEffect>
                                  </p:childTnLst>
                                </p:cTn>
                              </p:par>
                            </p:childTnLst>
                          </p:cTn>
                        </p:par>
                        <p:par>
                          <p:cTn id="8" fill="hold">
                            <p:stCondLst>
                              <p:cond delay="500"/>
                            </p:stCondLst>
                            <p:childTnLst>
                              <p:par>
                                <p:cTn id="9" presetID="12" presetClass="entr" presetSubtype="8" fill="hold" grpId="0" nodeType="afterEffect">
                                  <p:stCondLst>
                                    <p:cond delay="0"/>
                                  </p:stCondLst>
                                  <p:childTnLst>
                                    <p:set>
                                      <p:cBhvr>
                                        <p:cTn id="10" dur="1" fill="hold">
                                          <p:stCondLst>
                                            <p:cond delay="0"/>
                                          </p:stCondLst>
                                        </p:cTn>
                                        <p:tgtEl>
                                          <p:spTgt spid="9"/>
                                        </p:tgtEl>
                                        <p:attrNameLst>
                                          <p:attrName>style.visibility</p:attrName>
                                        </p:attrNameLst>
                                      </p:cBhvr>
                                      <p:to>
                                        <p:strVal val="visible"/>
                                      </p:to>
                                    </p:set>
                                    <p:animEffect transition="in" filter="slide(fromLeft)">
                                      <p:cBhvr>
                                        <p:cTn id="11" dur="500"/>
                                        <p:tgtEl>
                                          <p:spTgt spid="9"/>
                                        </p:tgtEl>
                                      </p:cBhvr>
                                    </p:animEffect>
                                  </p:childTnLst>
                                </p:cTn>
                              </p:par>
                              <p:par>
                                <p:cTn id="12" presetID="17" presetClass="entr" presetSubtype="10" fill="hold" nodeType="withEffect">
                                  <p:stCondLst>
                                    <p:cond delay="0"/>
                                  </p:stCondLst>
                                  <p:childTnLst>
                                    <p:set>
                                      <p:cBhvr>
                                        <p:cTn id="13" dur="1" fill="hold">
                                          <p:stCondLst>
                                            <p:cond delay="0"/>
                                          </p:stCondLst>
                                        </p:cTn>
                                        <p:tgtEl>
                                          <p:spTgt spid="21"/>
                                        </p:tgtEl>
                                        <p:attrNameLst>
                                          <p:attrName>style.visibility</p:attrName>
                                        </p:attrNameLst>
                                      </p:cBhvr>
                                      <p:to>
                                        <p:strVal val="visible"/>
                                      </p:to>
                                    </p:set>
                                    <p:anim calcmode="lin" valueType="num">
                                      <p:cBhvr>
                                        <p:cTn id="14" dur="500" fill="hold"/>
                                        <p:tgtEl>
                                          <p:spTgt spid="21"/>
                                        </p:tgtEl>
                                        <p:attrNameLst>
                                          <p:attrName>ppt_w</p:attrName>
                                        </p:attrNameLst>
                                      </p:cBhvr>
                                      <p:tavLst>
                                        <p:tav tm="0">
                                          <p:val>
                                            <p:fltVal val="0"/>
                                          </p:val>
                                        </p:tav>
                                        <p:tav tm="100000">
                                          <p:val>
                                            <p:strVal val="#ppt_w"/>
                                          </p:val>
                                        </p:tav>
                                      </p:tavLst>
                                    </p:anim>
                                    <p:anim calcmode="lin" valueType="num">
                                      <p:cBhvr>
                                        <p:cTn id="15" dur="500" fill="hold"/>
                                        <p:tgtEl>
                                          <p:spTgt spid="21"/>
                                        </p:tgtEl>
                                        <p:attrNameLst>
                                          <p:attrName>ppt_h</p:attrName>
                                        </p:attrNameLst>
                                      </p:cBhvr>
                                      <p:tavLst>
                                        <p:tav tm="0">
                                          <p:val>
                                            <p:strVal val="#ppt_h"/>
                                          </p:val>
                                        </p:tav>
                                        <p:tav tm="100000">
                                          <p:val>
                                            <p:strVal val="#ppt_h"/>
                                          </p:val>
                                        </p:tav>
                                      </p:tavLst>
                                    </p:anim>
                                  </p:childTnLst>
                                </p:cTn>
                              </p:par>
                            </p:childTnLst>
                          </p:cTn>
                        </p:par>
                        <p:par>
                          <p:cTn id="16" fill="hold">
                            <p:stCondLst>
                              <p:cond delay="1000"/>
                            </p:stCondLst>
                            <p:childTnLst>
                              <p:par>
                                <p:cTn id="17" presetID="1" presetClass="entr" presetSubtype="0" fill="hold" grpId="0" nodeType="afterEffect">
                                  <p:stCondLst>
                                    <p:cond delay="0"/>
                                  </p:stCondLst>
                                  <p:childTnLst>
                                    <p:set>
                                      <p:cBhvr>
                                        <p:cTn id="18" dur="1" fill="hold">
                                          <p:stCondLst>
                                            <p:cond delay="0"/>
                                          </p:stCondLst>
                                        </p:cTn>
                                        <p:tgtEl>
                                          <p:spTgt spid="19"/>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1"/>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9" grpId="0"/>
      <p:bldP spid="13"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9"/>
          <p:cNvGrpSpPr/>
          <p:nvPr/>
        </p:nvGrpSpPr>
        <p:grpSpPr>
          <a:xfrm>
            <a:off x="171452" y="0"/>
            <a:ext cx="3401481" cy="818555"/>
            <a:chOff x="444500" y="496094"/>
            <a:chExt cx="2362200" cy="1091406"/>
          </a:xfrm>
          <a:solidFill>
            <a:schemeClr val="accent4">
              <a:lumMod val="20000"/>
              <a:lumOff val="80000"/>
            </a:schemeClr>
          </a:solidFill>
        </p:grpSpPr>
        <p:sp>
          <p:nvSpPr>
            <p:cNvPr id="15" name="圆角矩形 14"/>
            <p:cNvSpPr/>
            <p:nvPr/>
          </p:nvSpPr>
          <p:spPr>
            <a:xfrm>
              <a:off x="444500" y="901700"/>
              <a:ext cx="2362200" cy="685800"/>
            </a:xfrm>
            <a:prstGeom prst="roundRect">
              <a:avLst/>
            </a:prstGeom>
            <a:grpFill/>
            <a:ln w="1905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6" name="直接连接符 15"/>
            <p:cNvCxnSpPr/>
            <p:nvPr/>
          </p:nvCxnSpPr>
          <p:spPr>
            <a:xfrm rot="5400000">
              <a:off x="7810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cxnSp>
          <p:nvCxnSpPr>
            <p:cNvPr id="17" name="直接连接符 16"/>
            <p:cNvCxnSpPr/>
            <p:nvPr/>
          </p:nvCxnSpPr>
          <p:spPr>
            <a:xfrm rot="5400000">
              <a:off x="18859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grpSp>
      <p:pic>
        <p:nvPicPr>
          <p:cNvPr id="21" name="图片 20" descr="book3.png"/>
          <p:cNvPicPr>
            <a:picLocks noChangeAspect="1"/>
          </p:cNvPicPr>
          <p:nvPr/>
        </p:nvPicPr>
        <p:blipFill>
          <a:blip r:embed="rId1" cstate="print"/>
          <a:srcRect l="10980" t="7891" r="17050" b="13779"/>
          <a:stretch>
            <a:fillRect/>
          </a:stretch>
        </p:blipFill>
        <p:spPr>
          <a:xfrm>
            <a:off x="7968343" y="3947300"/>
            <a:ext cx="971550" cy="1057407"/>
          </a:xfrm>
          <a:prstGeom prst="rect">
            <a:avLst/>
          </a:prstGeom>
        </p:spPr>
      </p:pic>
      <p:sp>
        <p:nvSpPr>
          <p:cNvPr id="9" name="矩形 8"/>
          <p:cNvSpPr/>
          <p:nvPr/>
        </p:nvSpPr>
        <p:spPr>
          <a:xfrm>
            <a:off x="275120" y="348923"/>
            <a:ext cx="3254737" cy="484748"/>
          </a:xfrm>
          <a:prstGeom prst="rect">
            <a:avLst/>
          </a:prstGeom>
        </p:spPr>
        <p:txBody>
          <a:bodyPr wrap="none" lIns="68580" tIns="34290" rIns="68580" bIns="34290">
            <a:spAutoFit/>
          </a:bodyPr>
          <a:lstStyle/>
          <a:p>
            <a:r>
              <a:rPr lang="zh-CN" altLang="en-US" sz="2700" dirty="0" smtClean="0">
                <a:latin typeface="微软雅黑" panose="020B0503020204020204" pitchFamily="34" charset="-122"/>
                <a:ea typeface="微软雅黑" panose="020B0503020204020204" pitchFamily="34" charset="-122"/>
              </a:rPr>
              <a:t>知识点温度和温度计</a:t>
            </a:r>
            <a:endParaRPr lang="en-US" altLang="zh-CN" sz="2700" dirty="0" smtClean="0">
              <a:latin typeface="微软雅黑" panose="020B0503020204020204" pitchFamily="34" charset="-122"/>
              <a:ea typeface="微软雅黑" panose="020B0503020204020204" pitchFamily="34" charset="-122"/>
            </a:endParaRPr>
          </a:p>
        </p:txBody>
      </p:sp>
      <p:pic>
        <p:nvPicPr>
          <p:cNvPr id="14" name="图片 13" descr="图片6.png"/>
          <p:cNvPicPr>
            <a:picLocks noChangeAspect="1"/>
          </p:cNvPicPr>
          <p:nvPr/>
        </p:nvPicPr>
        <p:blipFill>
          <a:blip r:embed="rId2" cstate="print"/>
          <a:stretch>
            <a:fillRect/>
          </a:stretch>
        </p:blipFill>
        <p:spPr>
          <a:xfrm>
            <a:off x="0" y="1069447"/>
            <a:ext cx="1597020" cy="580934"/>
          </a:xfrm>
          <a:prstGeom prst="rect">
            <a:avLst/>
          </a:prstGeom>
        </p:spPr>
      </p:pic>
      <p:sp>
        <p:nvSpPr>
          <p:cNvPr id="19" name="矩形 18"/>
          <p:cNvSpPr/>
          <p:nvPr/>
        </p:nvSpPr>
        <p:spPr>
          <a:xfrm>
            <a:off x="3056320" y="4066250"/>
            <a:ext cx="4572000" cy="499624"/>
          </a:xfrm>
          <a:prstGeom prst="rect">
            <a:avLst/>
          </a:prstGeom>
        </p:spPr>
        <p:txBody>
          <a:bodyPr>
            <a:spAutoFit/>
          </a:bodyPr>
          <a:lstStyle/>
          <a:p>
            <a:pPr>
              <a:lnSpc>
                <a:spcPct val="150000"/>
              </a:lnSpc>
            </a:pPr>
            <a:r>
              <a:rPr lang="zh-CN" altLang="en-US" sz="2000" dirty="0" smtClean="0">
                <a:latin typeface="微软雅黑" panose="020B0503020204020204" pitchFamily="34" charset="-122"/>
                <a:ea typeface="微软雅黑" panose="020B0503020204020204" pitchFamily="34" charset="-122"/>
              </a:rPr>
              <a:t>石家庄二中钟楼上的温度计</a:t>
            </a:r>
            <a:r>
              <a:rPr lang="en-US" altLang="zh-CN" sz="2000" dirty="0" smtClean="0">
                <a:latin typeface="微软雅黑" panose="020B0503020204020204" pitchFamily="34" charset="-122"/>
                <a:ea typeface="微软雅黑" panose="020B0503020204020204" pitchFamily="34" charset="-122"/>
              </a:rPr>
              <a:t>.</a:t>
            </a:r>
            <a:endParaRPr lang="en-US" altLang="zh-CN" sz="2000" dirty="0" smtClean="0">
              <a:latin typeface="微软雅黑" panose="020B0503020204020204" pitchFamily="34" charset="-122"/>
              <a:ea typeface="微软雅黑" panose="020B0503020204020204" pitchFamily="34" charset="-122"/>
            </a:endParaRPr>
          </a:p>
        </p:txBody>
      </p:sp>
      <p:pic>
        <p:nvPicPr>
          <p:cNvPr id="11" name="yb508.jpg" descr="id:2147512769;FounderCES"/>
          <p:cNvPicPr/>
          <p:nvPr/>
        </p:nvPicPr>
        <p:blipFill>
          <a:blip r:embed="rId3" cstate="print"/>
          <a:stretch>
            <a:fillRect/>
          </a:stretch>
        </p:blipFill>
        <p:spPr>
          <a:xfrm>
            <a:off x="3735627" y="1128715"/>
            <a:ext cx="1666106" cy="2981695"/>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afterEffect">
                                  <p:stCondLst>
                                    <p:cond delay="0"/>
                                  </p:stCondLst>
                                  <p:childTnLst>
                                    <p:set>
                                      <p:cBhvr>
                                        <p:cTn id="6" dur="1" fill="hold">
                                          <p:stCondLst>
                                            <p:cond delay="0"/>
                                          </p:stCondLst>
                                        </p:cTn>
                                        <p:tgtEl>
                                          <p:spTgt spid="14"/>
                                        </p:tgtEl>
                                        <p:attrNameLst>
                                          <p:attrName>style.visibility</p:attrName>
                                        </p:attrNameLst>
                                      </p:cBhvr>
                                      <p:to>
                                        <p:strVal val="visible"/>
                                      </p:to>
                                    </p:set>
                                  </p:childTnLst>
                                </p:cTn>
                              </p:par>
                              <p:par>
                                <p:cTn id="7" presetID="12" presetClass="entr" presetSubtype="1" fill="hold" nodeType="withEffect">
                                  <p:stCondLst>
                                    <p:cond delay="0"/>
                                  </p:stCondLst>
                                  <p:childTnLst>
                                    <p:set>
                                      <p:cBhvr>
                                        <p:cTn id="8" dur="1" fill="hold">
                                          <p:stCondLst>
                                            <p:cond delay="0"/>
                                          </p:stCondLst>
                                        </p:cTn>
                                        <p:tgtEl>
                                          <p:spTgt spid="2"/>
                                        </p:tgtEl>
                                        <p:attrNameLst>
                                          <p:attrName>style.visibility</p:attrName>
                                        </p:attrNameLst>
                                      </p:cBhvr>
                                      <p:to>
                                        <p:strVal val="visible"/>
                                      </p:to>
                                    </p:set>
                                    <p:animEffect transition="in" filter="slide(fromTop)">
                                      <p:cBhvr>
                                        <p:cTn id="9" dur="500"/>
                                        <p:tgtEl>
                                          <p:spTgt spid="2"/>
                                        </p:tgtEl>
                                      </p:cBhvr>
                                    </p:animEffect>
                                  </p:childTnLst>
                                </p:cTn>
                              </p:par>
                            </p:childTnLst>
                          </p:cTn>
                        </p:par>
                        <p:par>
                          <p:cTn id="10" fill="hold">
                            <p:stCondLst>
                              <p:cond delay="0"/>
                            </p:stCondLst>
                            <p:childTnLst>
                              <p:par>
                                <p:cTn id="11" presetID="12" presetClass="entr" presetSubtype="8" fill="hold" grpId="0" nodeType="afterEffect">
                                  <p:stCondLst>
                                    <p:cond delay="0"/>
                                  </p:stCondLst>
                                  <p:childTnLst>
                                    <p:set>
                                      <p:cBhvr>
                                        <p:cTn id="12" dur="1" fill="hold">
                                          <p:stCondLst>
                                            <p:cond delay="0"/>
                                          </p:stCondLst>
                                        </p:cTn>
                                        <p:tgtEl>
                                          <p:spTgt spid="9"/>
                                        </p:tgtEl>
                                        <p:attrNameLst>
                                          <p:attrName>style.visibility</p:attrName>
                                        </p:attrNameLst>
                                      </p:cBhvr>
                                      <p:to>
                                        <p:strVal val="visible"/>
                                      </p:to>
                                    </p:set>
                                    <p:animEffect transition="in" filter="slide(fromLeft)">
                                      <p:cBhvr>
                                        <p:cTn id="13" dur="500"/>
                                        <p:tgtEl>
                                          <p:spTgt spid="9"/>
                                        </p:tgtEl>
                                      </p:cBhvr>
                                    </p:animEffect>
                                  </p:childTnLst>
                                </p:cTn>
                              </p:par>
                              <p:par>
                                <p:cTn id="14" presetID="17" presetClass="entr" presetSubtype="10" fill="hold" nodeType="withEffect">
                                  <p:stCondLst>
                                    <p:cond delay="0"/>
                                  </p:stCondLst>
                                  <p:childTnLst>
                                    <p:set>
                                      <p:cBhvr>
                                        <p:cTn id="15" dur="1" fill="hold">
                                          <p:stCondLst>
                                            <p:cond delay="0"/>
                                          </p:stCondLst>
                                        </p:cTn>
                                        <p:tgtEl>
                                          <p:spTgt spid="21"/>
                                        </p:tgtEl>
                                        <p:attrNameLst>
                                          <p:attrName>style.visibility</p:attrName>
                                        </p:attrNameLst>
                                      </p:cBhvr>
                                      <p:to>
                                        <p:strVal val="visible"/>
                                      </p:to>
                                    </p:set>
                                    <p:anim calcmode="lin" valueType="num">
                                      <p:cBhvr>
                                        <p:cTn id="16" dur="500" fill="hold"/>
                                        <p:tgtEl>
                                          <p:spTgt spid="21"/>
                                        </p:tgtEl>
                                        <p:attrNameLst>
                                          <p:attrName>ppt_w</p:attrName>
                                        </p:attrNameLst>
                                      </p:cBhvr>
                                      <p:tavLst>
                                        <p:tav tm="0">
                                          <p:val>
                                            <p:fltVal val="0"/>
                                          </p:val>
                                        </p:tav>
                                        <p:tav tm="100000">
                                          <p:val>
                                            <p:strVal val="#ppt_w"/>
                                          </p:val>
                                        </p:tav>
                                      </p:tavLst>
                                    </p:anim>
                                    <p:anim calcmode="lin" valueType="num">
                                      <p:cBhvr>
                                        <p:cTn id="17" dur="500" fill="hold"/>
                                        <p:tgtEl>
                                          <p:spTgt spid="21"/>
                                        </p:tgtEl>
                                        <p:attrNameLst>
                                          <p:attrName>ppt_h</p:attrName>
                                        </p:attrNameLst>
                                      </p:cBhvr>
                                      <p:tavLst>
                                        <p:tav tm="0">
                                          <p:val>
                                            <p:strVal val="#ppt_h"/>
                                          </p:val>
                                        </p:tav>
                                        <p:tav tm="100000">
                                          <p:val>
                                            <p:strVal val="#ppt_h"/>
                                          </p:val>
                                        </p:tav>
                                      </p:tavLst>
                                    </p:anim>
                                  </p:childTnLst>
                                </p:cTn>
                              </p:par>
                            </p:childTnLst>
                          </p:cTn>
                        </p:par>
                        <p:par>
                          <p:cTn id="18" fill="hold">
                            <p:stCondLst>
                              <p:cond delay="500"/>
                            </p:stCondLst>
                            <p:childTnLst>
                              <p:par>
                                <p:cTn id="19" presetID="1" presetClass="entr" presetSubtype="0" fill="hold" grpId="0" nodeType="afterEffect">
                                  <p:stCondLst>
                                    <p:cond delay="0"/>
                                  </p:stCondLst>
                                  <p:childTnLst>
                                    <p:set>
                                      <p:cBhvr>
                                        <p:cTn id="20" dur="1" fill="hold">
                                          <p:stCondLst>
                                            <p:cond delay="0"/>
                                          </p:stCondLst>
                                        </p:cTn>
                                        <p:tgtEl>
                                          <p:spTgt spid="19"/>
                                        </p:tgtEl>
                                        <p:attrNameLst>
                                          <p:attrName>style.visibility</p:attrName>
                                        </p:attrNameLst>
                                      </p:cBhvr>
                                      <p:to>
                                        <p:strVal val="visible"/>
                                      </p:to>
                                    </p:set>
                                  </p:childTnLst>
                                </p:cTn>
                              </p:par>
                              <p:par>
                                <p:cTn id="21" presetID="5" presetClass="entr" presetSubtype="10" fill="hold" nodeType="withEffect">
                                  <p:stCondLst>
                                    <p:cond delay="0"/>
                                  </p:stCondLst>
                                  <p:childTnLst>
                                    <p:set>
                                      <p:cBhvr>
                                        <p:cTn id="22" dur="1" fill="hold">
                                          <p:stCondLst>
                                            <p:cond delay="0"/>
                                          </p:stCondLst>
                                        </p:cTn>
                                        <p:tgtEl>
                                          <p:spTgt spid="11"/>
                                        </p:tgtEl>
                                        <p:attrNameLst>
                                          <p:attrName>style.visibility</p:attrName>
                                        </p:attrNameLst>
                                      </p:cBhvr>
                                      <p:to>
                                        <p:strVal val="visible"/>
                                      </p:to>
                                    </p:set>
                                    <p:animEffect transition="in" filter="checkerboard(across)">
                                      <p:cBhvr>
                                        <p:cTn id="23"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9" grpId="0"/>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9"/>
          <p:cNvGrpSpPr/>
          <p:nvPr/>
        </p:nvGrpSpPr>
        <p:grpSpPr>
          <a:xfrm>
            <a:off x="171453" y="0"/>
            <a:ext cx="4569880" cy="818555"/>
            <a:chOff x="444500" y="496094"/>
            <a:chExt cx="2362200" cy="1091406"/>
          </a:xfrm>
          <a:solidFill>
            <a:schemeClr val="accent4">
              <a:lumMod val="20000"/>
              <a:lumOff val="80000"/>
            </a:schemeClr>
          </a:solidFill>
        </p:grpSpPr>
        <p:sp>
          <p:nvSpPr>
            <p:cNvPr id="15" name="圆角矩形 14"/>
            <p:cNvSpPr/>
            <p:nvPr/>
          </p:nvSpPr>
          <p:spPr>
            <a:xfrm>
              <a:off x="444500" y="901700"/>
              <a:ext cx="2362200" cy="685800"/>
            </a:xfrm>
            <a:prstGeom prst="roundRect">
              <a:avLst/>
            </a:prstGeom>
            <a:grpFill/>
            <a:ln w="1905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6" name="直接连接符 15"/>
            <p:cNvCxnSpPr/>
            <p:nvPr/>
          </p:nvCxnSpPr>
          <p:spPr>
            <a:xfrm rot="5400000">
              <a:off x="7810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cxnSp>
          <p:nvCxnSpPr>
            <p:cNvPr id="17" name="直接连接符 16"/>
            <p:cNvCxnSpPr/>
            <p:nvPr/>
          </p:nvCxnSpPr>
          <p:spPr>
            <a:xfrm rot="5400000">
              <a:off x="18859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grpSp>
      <p:pic>
        <p:nvPicPr>
          <p:cNvPr id="21" name="图片 20" descr="book3.png"/>
          <p:cNvPicPr>
            <a:picLocks noChangeAspect="1"/>
          </p:cNvPicPr>
          <p:nvPr/>
        </p:nvPicPr>
        <p:blipFill>
          <a:blip r:embed="rId1" cstate="print"/>
          <a:srcRect l="10980" t="7891" r="17050" b="13779"/>
          <a:stretch>
            <a:fillRect/>
          </a:stretch>
        </p:blipFill>
        <p:spPr>
          <a:xfrm>
            <a:off x="7968343" y="3947300"/>
            <a:ext cx="971550" cy="1057407"/>
          </a:xfrm>
          <a:prstGeom prst="rect">
            <a:avLst/>
          </a:prstGeom>
        </p:spPr>
      </p:pic>
      <p:sp>
        <p:nvSpPr>
          <p:cNvPr id="9" name="矩形 8"/>
          <p:cNvSpPr/>
          <p:nvPr/>
        </p:nvSpPr>
        <p:spPr>
          <a:xfrm>
            <a:off x="275120" y="348923"/>
            <a:ext cx="4396075" cy="484748"/>
          </a:xfrm>
          <a:prstGeom prst="rect">
            <a:avLst/>
          </a:prstGeom>
        </p:spPr>
        <p:txBody>
          <a:bodyPr wrap="none" lIns="68580" tIns="34290" rIns="68580" bIns="34290">
            <a:spAutoFit/>
          </a:bodyPr>
          <a:lstStyle/>
          <a:p>
            <a:r>
              <a:rPr lang="zh-CN" altLang="en-US" sz="2700" dirty="0" smtClean="0">
                <a:latin typeface="微软雅黑" panose="020B0503020204020204" pitchFamily="34" charset="-122"/>
                <a:ea typeface="微软雅黑" panose="020B0503020204020204" pitchFamily="34" charset="-122"/>
              </a:rPr>
              <a:t>知识点 升华吸热、凝华放热</a:t>
            </a:r>
            <a:endParaRPr lang="en-US" altLang="zh-CN" sz="2700" dirty="0" smtClean="0">
              <a:latin typeface="微软雅黑" panose="020B0503020204020204" pitchFamily="34" charset="-122"/>
              <a:ea typeface="微软雅黑" panose="020B0503020204020204" pitchFamily="34" charset="-122"/>
            </a:endParaRPr>
          </a:p>
        </p:txBody>
      </p:sp>
      <p:sp>
        <p:nvSpPr>
          <p:cNvPr id="19" name="矩形 18"/>
          <p:cNvSpPr/>
          <p:nvPr/>
        </p:nvSpPr>
        <p:spPr>
          <a:xfrm>
            <a:off x="523181" y="1859047"/>
            <a:ext cx="7603067" cy="961289"/>
          </a:xfrm>
          <a:prstGeom prst="rect">
            <a:avLst/>
          </a:prstGeom>
        </p:spPr>
        <p:txBody>
          <a:bodyPr wrap="square">
            <a:spAutoFit/>
          </a:bodyPr>
          <a:lstStyle/>
          <a:p>
            <a:pPr>
              <a:lnSpc>
                <a:spcPct val="150000"/>
              </a:lnSpc>
            </a:pPr>
            <a:r>
              <a:rPr lang="zh-CN" altLang="en-US" sz="2000" dirty="0" smtClean="0">
                <a:latin typeface="微软雅黑" panose="020B0503020204020204" pitchFamily="34" charset="-122"/>
                <a:ea typeface="微软雅黑" panose="020B0503020204020204" pitchFamily="34" charset="-122"/>
              </a:rPr>
              <a:t>难得的雾凇景观的形成需要一定的气候条件</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空气寒冷</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并含有丰富的水蒸气</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晴朗无风的夜晚容易形成霜</a:t>
            </a:r>
            <a:r>
              <a:rPr lang="en-US" altLang="zh-CN" sz="2000" dirty="0" smtClean="0">
                <a:latin typeface="微软雅黑" panose="020B0503020204020204" pitchFamily="34" charset="-122"/>
                <a:ea typeface="微软雅黑" panose="020B0503020204020204" pitchFamily="34" charset="-122"/>
              </a:rPr>
              <a:t>.</a:t>
            </a:r>
            <a:endParaRPr lang="en-US" altLang="zh-CN" sz="2000" dirty="0" smtClean="0">
              <a:latin typeface="微软雅黑" panose="020B0503020204020204" pitchFamily="34" charset="-122"/>
              <a:ea typeface="微软雅黑" panose="020B0503020204020204" pitchFamily="34" charset="-122"/>
            </a:endParaRPr>
          </a:p>
        </p:txBody>
      </p:sp>
      <p:pic>
        <p:nvPicPr>
          <p:cNvPr id="12" name="图片 11" descr="图片7.png"/>
          <p:cNvPicPr>
            <a:picLocks noChangeAspect="1"/>
          </p:cNvPicPr>
          <p:nvPr/>
        </p:nvPicPr>
        <p:blipFill>
          <a:blip r:embed="rId2" cstate="print"/>
          <a:stretch>
            <a:fillRect/>
          </a:stretch>
        </p:blipFill>
        <p:spPr>
          <a:xfrm>
            <a:off x="0" y="899656"/>
            <a:ext cx="1597020" cy="670505"/>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1" fill="hold"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slide(fromTop)">
                                      <p:cBhvr>
                                        <p:cTn id="7" dur="500"/>
                                        <p:tgtEl>
                                          <p:spTgt spid="2"/>
                                        </p:tgtEl>
                                      </p:cBhvr>
                                    </p:animEffect>
                                  </p:childTnLst>
                                </p:cTn>
                              </p:par>
                            </p:childTnLst>
                          </p:cTn>
                        </p:par>
                        <p:par>
                          <p:cTn id="8" fill="hold">
                            <p:stCondLst>
                              <p:cond delay="500"/>
                            </p:stCondLst>
                            <p:childTnLst>
                              <p:par>
                                <p:cTn id="9" presetID="12" presetClass="entr" presetSubtype="8" fill="hold" grpId="0" nodeType="afterEffect">
                                  <p:stCondLst>
                                    <p:cond delay="0"/>
                                  </p:stCondLst>
                                  <p:childTnLst>
                                    <p:set>
                                      <p:cBhvr>
                                        <p:cTn id="10" dur="1" fill="hold">
                                          <p:stCondLst>
                                            <p:cond delay="0"/>
                                          </p:stCondLst>
                                        </p:cTn>
                                        <p:tgtEl>
                                          <p:spTgt spid="9"/>
                                        </p:tgtEl>
                                        <p:attrNameLst>
                                          <p:attrName>style.visibility</p:attrName>
                                        </p:attrNameLst>
                                      </p:cBhvr>
                                      <p:to>
                                        <p:strVal val="visible"/>
                                      </p:to>
                                    </p:set>
                                    <p:animEffect transition="in" filter="slide(fromLeft)">
                                      <p:cBhvr>
                                        <p:cTn id="11" dur="500"/>
                                        <p:tgtEl>
                                          <p:spTgt spid="9"/>
                                        </p:tgtEl>
                                      </p:cBhvr>
                                    </p:animEffect>
                                  </p:childTnLst>
                                </p:cTn>
                              </p:par>
                              <p:par>
                                <p:cTn id="12" presetID="17" presetClass="entr" presetSubtype="10" fill="hold" nodeType="withEffect">
                                  <p:stCondLst>
                                    <p:cond delay="0"/>
                                  </p:stCondLst>
                                  <p:childTnLst>
                                    <p:set>
                                      <p:cBhvr>
                                        <p:cTn id="13" dur="1" fill="hold">
                                          <p:stCondLst>
                                            <p:cond delay="0"/>
                                          </p:stCondLst>
                                        </p:cTn>
                                        <p:tgtEl>
                                          <p:spTgt spid="21"/>
                                        </p:tgtEl>
                                        <p:attrNameLst>
                                          <p:attrName>style.visibility</p:attrName>
                                        </p:attrNameLst>
                                      </p:cBhvr>
                                      <p:to>
                                        <p:strVal val="visible"/>
                                      </p:to>
                                    </p:set>
                                    <p:anim calcmode="lin" valueType="num">
                                      <p:cBhvr>
                                        <p:cTn id="14" dur="500" fill="hold"/>
                                        <p:tgtEl>
                                          <p:spTgt spid="21"/>
                                        </p:tgtEl>
                                        <p:attrNameLst>
                                          <p:attrName>ppt_w</p:attrName>
                                        </p:attrNameLst>
                                      </p:cBhvr>
                                      <p:tavLst>
                                        <p:tav tm="0">
                                          <p:val>
                                            <p:fltVal val="0"/>
                                          </p:val>
                                        </p:tav>
                                        <p:tav tm="100000">
                                          <p:val>
                                            <p:strVal val="#ppt_w"/>
                                          </p:val>
                                        </p:tav>
                                      </p:tavLst>
                                    </p:anim>
                                    <p:anim calcmode="lin" valueType="num">
                                      <p:cBhvr>
                                        <p:cTn id="15" dur="500" fill="hold"/>
                                        <p:tgtEl>
                                          <p:spTgt spid="21"/>
                                        </p:tgtEl>
                                        <p:attrNameLst>
                                          <p:attrName>ppt_h</p:attrName>
                                        </p:attrNameLst>
                                      </p:cBhvr>
                                      <p:tavLst>
                                        <p:tav tm="0">
                                          <p:val>
                                            <p:strVal val="#ppt_h"/>
                                          </p:val>
                                        </p:tav>
                                        <p:tav tm="100000">
                                          <p:val>
                                            <p:strVal val="#ppt_h"/>
                                          </p:val>
                                        </p:tav>
                                      </p:tavLst>
                                    </p:anim>
                                  </p:childTnLst>
                                </p:cTn>
                              </p:par>
                            </p:childTnLst>
                          </p:cTn>
                        </p:par>
                        <p:par>
                          <p:cTn id="16" fill="hold">
                            <p:stCondLst>
                              <p:cond delay="1000"/>
                            </p:stCondLst>
                            <p:childTnLst>
                              <p:par>
                                <p:cTn id="17" presetID="1" presetClass="entr" presetSubtype="0" fill="hold" grpId="0" nodeType="afterEffect">
                                  <p:stCondLst>
                                    <p:cond delay="0"/>
                                  </p:stCondLst>
                                  <p:childTnLst>
                                    <p:set>
                                      <p:cBhvr>
                                        <p:cTn id="18" dur="1" fill="hold">
                                          <p:stCondLst>
                                            <p:cond delay="0"/>
                                          </p:stCondLst>
                                        </p:cTn>
                                        <p:tgtEl>
                                          <p:spTgt spid="19"/>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9" grpId="0"/>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9"/>
          <p:cNvGrpSpPr/>
          <p:nvPr/>
        </p:nvGrpSpPr>
        <p:grpSpPr>
          <a:xfrm>
            <a:off x="171453" y="0"/>
            <a:ext cx="4569880" cy="818555"/>
            <a:chOff x="444500" y="496094"/>
            <a:chExt cx="2362200" cy="1091406"/>
          </a:xfrm>
          <a:solidFill>
            <a:schemeClr val="accent4">
              <a:lumMod val="20000"/>
              <a:lumOff val="80000"/>
            </a:schemeClr>
          </a:solidFill>
        </p:grpSpPr>
        <p:sp>
          <p:nvSpPr>
            <p:cNvPr id="15" name="圆角矩形 14"/>
            <p:cNvSpPr/>
            <p:nvPr/>
          </p:nvSpPr>
          <p:spPr>
            <a:xfrm>
              <a:off x="444500" y="901700"/>
              <a:ext cx="2362200" cy="685800"/>
            </a:xfrm>
            <a:prstGeom prst="roundRect">
              <a:avLst/>
            </a:prstGeom>
            <a:grpFill/>
            <a:ln w="1905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6" name="直接连接符 15"/>
            <p:cNvCxnSpPr/>
            <p:nvPr/>
          </p:nvCxnSpPr>
          <p:spPr>
            <a:xfrm rot="5400000">
              <a:off x="7810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cxnSp>
          <p:nvCxnSpPr>
            <p:cNvPr id="17" name="直接连接符 16"/>
            <p:cNvCxnSpPr/>
            <p:nvPr/>
          </p:nvCxnSpPr>
          <p:spPr>
            <a:xfrm rot="5400000">
              <a:off x="18859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grpSp>
      <p:pic>
        <p:nvPicPr>
          <p:cNvPr id="21" name="图片 20" descr="book3.png"/>
          <p:cNvPicPr>
            <a:picLocks noChangeAspect="1"/>
          </p:cNvPicPr>
          <p:nvPr/>
        </p:nvPicPr>
        <p:blipFill>
          <a:blip r:embed="rId1" cstate="print"/>
          <a:srcRect l="10980" t="7891" r="17050" b="13779"/>
          <a:stretch>
            <a:fillRect/>
          </a:stretch>
        </p:blipFill>
        <p:spPr>
          <a:xfrm>
            <a:off x="7968343" y="3947300"/>
            <a:ext cx="971550" cy="1057407"/>
          </a:xfrm>
          <a:prstGeom prst="rect">
            <a:avLst/>
          </a:prstGeom>
        </p:spPr>
      </p:pic>
      <p:sp>
        <p:nvSpPr>
          <p:cNvPr id="9" name="矩形 8"/>
          <p:cNvSpPr/>
          <p:nvPr/>
        </p:nvSpPr>
        <p:spPr>
          <a:xfrm>
            <a:off x="275120" y="348923"/>
            <a:ext cx="4396075" cy="484748"/>
          </a:xfrm>
          <a:prstGeom prst="rect">
            <a:avLst/>
          </a:prstGeom>
        </p:spPr>
        <p:txBody>
          <a:bodyPr wrap="none" lIns="68580" tIns="34290" rIns="68580" bIns="34290">
            <a:spAutoFit/>
          </a:bodyPr>
          <a:lstStyle/>
          <a:p>
            <a:r>
              <a:rPr lang="zh-CN" altLang="en-US" sz="2700" dirty="0" smtClean="0">
                <a:latin typeface="微软雅黑" panose="020B0503020204020204" pitchFamily="34" charset="-122"/>
                <a:ea typeface="微软雅黑" panose="020B0503020204020204" pitchFamily="34" charset="-122"/>
              </a:rPr>
              <a:t>知识点 升华吸热、凝华放热</a:t>
            </a:r>
            <a:endParaRPr lang="en-US" altLang="zh-CN" sz="2700" dirty="0" smtClean="0">
              <a:latin typeface="微软雅黑" panose="020B0503020204020204" pitchFamily="34" charset="-122"/>
              <a:ea typeface="微软雅黑" panose="020B0503020204020204" pitchFamily="34" charset="-122"/>
            </a:endParaRPr>
          </a:p>
        </p:txBody>
      </p:sp>
      <p:pic>
        <p:nvPicPr>
          <p:cNvPr id="14" name="图片 13" descr="图片6.png"/>
          <p:cNvPicPr>
            <a:picLocks noChangeAspect="1"/>
          </p:cNvPicPr>
          <p:nvPr/>
        </p:nvPicPr>
        <p:blipFill>
          <a:blip r:embed="rId2" cstate="print"/>
          <a:stretch>
            <a:fillRect/>
          </a:stretch>
        </p:blipFill>
        <p:spPr>
          <a:xfrm>
            <a:off x="0" y="1069447"/>
            <a:ext cx="1597020" cy="580934"/>
          </a:xfrm>
          <a:prstGeom prst="rect">
            <a:avLst/>
          </a:prstGeom>
        </p:spPr>
      </p:pic>
      <p:sp>
        <p:nvSpPr>
          <p:cNvPr id="19" name="矩形 18"/>
          <p:cNvSpPr/>
          <p:nvPr/>
        </p:nvSpPr>
        <p:spPr>
          <a:xfrm>
            <a:off x="728133" y="3263347"/>
            <a:ext cx="7603067" cy="1477328"/>
          </a:xfrm>
          <a:prstGeom prst="rect">
            <a:avLst/>
          </a:prstGeom>
        </p:spPr>
        <p:txBody>
          <a:bodyPr wrap="square">
            <a:spAutoFit/>
          </a:bodyPr>
          <a:lstStyle/>
          <a:p>
            <a:pPr>
              <a:lnSpc>
                <a:spcPct val="150000"/>
              </a:lnSpc>
            </a:pPr>
            <a:r>
              <a:rPr lang="zh-CN" altLang="en-US" sz="2000" dirty="0" smtClean="0">
                <a:latin typeface="微软雅黑" panose="020B0503020204020204" pitchFamily="34" charset="-122"/>
                <a:ea typeface="微软雅黑" panose="020B0503020204020204" pitchFamily="34" charset="-122"/>
              </a:rPr>
              <a:t>                       干冰吸热可直接升华为气体</a:t>
            </a:r>
            <a:endParaRPr lang="en-US" altLang="zh-CN" sz="2000" dirty="0" smtClean="0">
              <a:latin typeface="微软雅黑" panose="020B0503020204020204" pitchFamily="34" charset="-122"/>
              <a:ea typeface="微软雅黑" panose="020B0503020204020204" pitchFamily="34" charset="-122"/>
            </a:endParaRPr>
          </a:p>
          <a:p>
            <a:pPr>
              <a:lnSpc>
                <a:spcPct val="150000"/>
              </a:lnSpc>
            </a:pPr>
            <a:r>
              <a:rPr lang="zh-CN" altLang="en-US" sz="2000" dirty="0" smtClean="0">
                <a:latin typeface="微软雅黑" panose="020B0503020204020204" pitchFamily="34" charset="-122"/>
                <a:ea typeface="微软雅黑" panose="020B0503020204020204" pitchFamily="34" charset="-122"/>
              </a:rPr>
              <a:t>舞台上喷出的粉状干冰瞬间升华</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从周围吸热</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温度下降</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周围空气中水蒸气遇冷液化成小水珠飘浮在空中</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即我们所见的白雾</a:t>
            </a:r>
            <a:r>
              <a:rPr lang="en-US" altLang="zh-CN" sz="2000" dirty="0" smtClean="0">
                <a:latin typeface="微软雅黑" panose="020B0503020204020204" pitchFamily="34" charset="-122"/>
                <a:ea typeface="微软雅黑" panose="020B0503020204020204" pitchFamily="34" charset="-122"/>
              </a:rPr>
              <a:t>.</a:t>
            </a:r>
            <a:endParaRPr lang="en-US" altLang="zh-CN" sz="2000" dirty="0" smtClean="0">
              <a:latin typeface="微软雅黑" panose="020B0503020204020204" pitchFamily="34" charset="-122"/>
              <a:ea typeface="微软雅黑" panose="020B0503020204020204" pitchFamily="34" charset="-122"/>
            </a:endParaRPr>
          </a:p>
        </p:txBody>
      </p:sp>
      <p:pic>
        <p:nvPicPr>
          <p:cNvPr id="11" name="yb614.jpg" descr="id:2147514713;FounderCES"/>
          <p:cNvPicPr/>
          <p:nvPr/>
        </p:nvPicPr>
        <p:blipFill>
          <a:blip r:embed="rId3" cstate="print"/>
          <a:stretch>
            <a:fillRect/>
          </a:stretch>
        </p:blipFill>
        <p:spPr>
          <a:xfrm>
            <a:off x="1771360" y="1145057"/>
            <a:ext cx="2682107" cy="1850842"/>
          </a:xfrm>
          <a:prstGeom prst="rect">
            <a:avLst/>
          </a:prstGeom>
        </p:spPr>
      </p:pic>
      <p:pic>
        <p:nvPicPr>
          <p:cNvPr id="13" name="yb615.jpg" descr="id:2147514720;FounderCES"/>
          <p:cNvPicPr/>
          <p:nvPr/>
        </p:nvPicPr>
        <p:blipFill>
          <a:blip r:embed="rId4" cstate="print"/>
          <a:stretch>
            <a:fillRect/>
          </a:stretch>
        </p:blipFill>
        <p:spPr>
          <a:xfrm>
            <a:off x="5513626" y="1217663"/>
            <a:ext cx="2580507" cy="1824085"/>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1" fill="hold"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slide(fromTop)">
                                      <p:cBhvr>
                                        <p:cTn id="7" dur="500"/>
                                        <p:tgtEl>
                                          <p:spTgt spid="2"/>
                                        </p:tgtEl>
                                      </p:cBhvr>
                                    </p:animEffect>
                                  </p:childTnLst>
                                </p:cTn>
                              </p:par>
                            </p:childTnLst>
                          </p:cTn>
                        </p:par>
                        <p:par>
                          <p:cTn id="8" fill="hold">
                            <p:stCondLst>
                              <p:cond delay="500"/>
                            </p:stCondLst>
                            <p:childTnLst>
                              <p:par>
                                <p:cTn id="9" presetID="12" presetClass="entr" presetSubtype="8" fill="hold" grpId="0" nodeType="afterEffect">
                                  <p:stCondLst>
                                    <p:cond delay="0"/>
                                  </p:stCondLst>
                                  <p:childTnLst>
                                    <p:set>
                                      <p:cBhvr>
                                        <p:cTn id="10" dur="1" fill="hold">
                                          <p:stCondLst>
                                            <p:cond delay="0"/>
                                          </p:stCondLst>
                                        </p:cTn>
                                        <p:tgtEl>
                                          <p:spTgt spid="9"/>
                                        </p:tgtEl>
                                        <p:attrNameLst>
                                          <p:attrName>style.visibility</p:attrName>
                                        </p:attrNameLst>
                                      </p:cBhvr>
                                      <p:to>
                                        <p:strVal val="visible"/>
                                      </p:to>
                                    </p:set>
                                    <p:animEffect transition="in" filter="slide(fromLeft)">
                                      <p:cBhvr>
                                        <p:cTn id="11" dur="500"/>
                                        <p:tgtEl>
                                          <p:spTgt spid="9"/>
                                        </p:tgtEl>
                                      </p:cBhvr>
                                    </p:animEffect>
                                  </p:childTnLst>
                                </p:cTn>
                              </p:par>
                            </p:childTnLst>
                          </p:cTn>
                        </p:par>
                        <p:par>
                          <p:cTn id="12" fill="hold">
                            <p:stCondLst>
                              <p:cond delay="1000"/>
                            </p:stCondLst>
                            <p:childTnLst>
                              <p:par>
                                <p:cTn id="13" presetID="1" presetClass="entr" presetSubtype="0" fill="hold" nodeType="afterEffect">
                                  <p:stCondLst>
                                    <p:cond delay="0"/>
                                  </p:stCondLst>
                                  <p:childTnLst>
                                    <p:set>
                                      <p:cBhvr>
                                        <p:cTn id="14" dur="1" fill="hold">
                                          <p:stCondLst>
                                            <p:cond delay="0"/>
                                          </p:stCondLst>
                                        </p:cTn>
                                        <p:tgtEl>
                                          <p:spTgt spid="14"/>
                                        </p:tgtEl>
                                        <p:attrNameLst>
                                          <p:attrName>style.visibility</p:attrName>
                                        </p:attrNameLst>
                                      </p:cBhvr>
                                      <p:to>
                                        <p:strVal val="visible"/>
                                      </p:to>
                                    </p:set>
                                  </p:childTnLst>
                                </p:cTn>
                              </p:par>
                              <p:par>
                                <p:cTn id="15" presetID="17" presetClass="entr" presetSubtype="10" fill="hold" nodeType="withEffect">
                                  <p:stCondLst>
                                    <p:cond delay="0"/>
                                  </p:stCondLst>
                                  <p:childTnLst>
                                    <p:set>
                                      <p:cBhvr>
                                        <p:cTn id="16" dur="1" fill="hold">
                                          <p:stCondLst>
                                            <p:cond delay="0"/>
                                          </p:stCondLst>
                                        </p:cTn>
                                        <p:tgtEl>
                                          <p:spTgt spid="21"/>
                                        </p:tgtEl>
                                        <p:attrNameLst>
                                          <p:attrName>style.visibility</p:attrName>
                                        </p:attrNameLst>
                                      </p:cBhvr>
                                      <p:to>
                                        <p:strVal val="visible"/>
                                      </p:to>
                                    </p:set>
                                    <p:anim calcmode="lin" valueType="num">
                                      <p:cBhvr>
                                        <p:cTn id="17" dur="500" fill="hold"/>
                                        <p:tgtEl>
                                          <p:spTgt spid="21"/>
                                        </p:tgtEl>
                                        <p:attrNameLst>
                                          <p:attrName>ppt_w</p:attrName>
                                        </p:attrNameLst>
                                      </p:cBhvr>
                                      <p:tavLst>
                                        <p:tav tm="0">
                                          <p:val>
                                            <p:fltVal val="0"/>
                                          </p:val>
                                        </p:tav>
                                        <p:tav tm="100000">
                                          <p:val>
                                            <p:strVal val="#ppt_w"/>
                                          </p:val>
                                        </p:tav>
                                      </p:tavLst>
                                    </p:anim>
                                    <p:anim calcmode="lin" valueType="num">
                                      <p:cBhvr>
                                        <p:cTn id="18" dur="500" fill="hold"/>
                                        <p:tgtEl>
                                          <p:spTgt spid="21"/>
                                        </p:tgtEl>
                                        <p:attrNameLst>
                                          <p:attrName>ppt_h</p:attrName>
                                        </p:attrNameLst>
                                      </p:cBhvr>
                                      <p:tavLst>
                                        <p:tav tm="0">
                                          <p:val>
                                            <p:strVal val="#ppt_h"/>
                                          </p:val>
                                        </p:tav>
                                        <p:tav tm="100000">
                                          <p:val>
                                            <p:strVal val="#ppt_h"/>
                                          </p:val>
                                        </p:tav>
                                      </p:tavLst>
                                    </p:anim>
                                  </p:childTnLst>
                                </p:cTn>
                              </p:par>
                            </p:childTnLst>
                          </p:cTn>
                        </p:par>
                        <p:par>
                          <p:cTn id="19" fill="hold">
                            <p:stCondLst>
                              <p:cond delay="1000"/>
                            </p:stCondLst>
                            <p:childTnLst>
                              <p:par>
                                <p:cTn id="20" presetID="1" presetClass="entr" presetSubtype="0" fill="hold" grpId="0" nodeType="afterEffect">
                                  <p:stCondLst>
                                    <p:cond delay="0"/>
                                  </p:stCondLst>
                                  <p:childTnLst>
                                    <p:set>
                                      <p:cBhvr>
                                        <p:cTn id="21" dur="1" fill="hold">
                                          <p:stCondLst>
                                            <p:cond delay="0"/>
                                          </p:stCondLst>
                                        </p:cTn>
                                        <p:tgtEl>
                                          <p:spTgt spid="19"/>
                                        </p:tgtEl>
                                        <p:attrNameLst>
                                          <p:attrName>style.visibility</p:attrName>
                                        </p:attrNameLst>
                                      </p:cBhvr>
                                      <p:to>
                                        <p:strVal val="visible"/>
                                      </p:to>
                                    </p:set>
                                  </p:childTnLst>
                                </p:cTn>
                              </p:par>
                              <p:par>
                                <p:cTn id="22" presetID="4" presetClass="entr" presetSubtype="16" fill="hold" nodeType="withEffect">
                                  <p:stCondLst>
                                    <p:cond delay="0"/>
                                  </p:stCondLst>
                                  <p:childTnLst>
                                    <p:set>
                                      <p:cBhvr>
                                        <p:cTn id="23" dur="1" fill="hold">
                                          <p:stCondLst>
                                            <p:cond delay="0"/>
                                          </p:stCondLst>
                                        </p:cTn>
                                        <p:tgtEl>
                                          <p:spTgt spid="11"/>
                                        </p:tgtEl>
                                        <p:attrNameLst>
                                          <p:attrName>style.visibility</p:attrName>
                                        </p:attrNameLst>
                                      </p:cBhvr>
                                      <p:to>
                                        <p:strVal val="visible"/>
                                      </p:to>
                                    </p:set>
                                    <p:animEffect transition="in" filter="box(in)">
                                      <p:cBhvr>
                                        <p:cTn id="24" dur="500"/>
                                        <p:tgtEl>
                                          <p:spTgt spid="11"/>
                                        </p:tgtEl>
                                      </p:cBhvr>
                                    </p:animEffect>
                                  </p:childTnLst>
                                </p:cTn>
                              </p:par>
                              <p:par>
                                <p:cTn id="25" presetID="4" presetClass="entr" presetSubtype="16" fill="hold" nodeType="withEffect">
                                  <p:stCondLst>
                                    <p:cond delay="0"/>
                                  </p:stCondLst>
                                  <p:childTnLst>
                                    <p:set>
                                      <p:cBhvr>
                                        <p:cTn id="26" dur="1" fill="hold">
                                          <p:stCondLst>
                                            <p:cond delay="0"/>
                                          </p:stCondLst>
                                        </p:cTn>
                                        <p:tgtEl>
                                          <p:spTgt spid="13"/>
                                        </p:tgtEl>
                                        <p:attrNameLst>
                                          <p:attrName>style.visibility</p:attrName>
                                        </p:attrNameLst>
                                      </p:cBhvr>
                                      <p:to>
                                        <p:strVal val="visible"/>
                                      </p:to>
                                    </p:set>
                                    <p:animEffect transition="in" filter="box(in)">
                                      <p:cBhvr>
                                        <p:cTn id="27"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9" grpId="0"/>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 name="TextBox 61"/>
          <p:cNvSpPr txBox="1"/>
          <p:nvPr/>
        </p:nvSpPr>
        <p:spPr>
          <a:xfrm>
            <a:off x="0" y="632541"/>
            <a:ext cx="9144000" cy="900246"/>
          </a:xfrm>
          <a:prstGeom prst="rect">
            <a:avLst/>
          </a:prstGeom>
          <a:noFill/>
        </p:spPr>
        <p:txBody>
          <a:bodyPr wrap="square" lIns="68580" tIns="34290" rIns="68580" bIns="34290" rtlCol="0">
            <a:spAutoFit/>
          </a:bodyPr>
          <a:lstStyle>
            <a:defPPr>
              <a:defRPr lang="zh-CN"/>
            </a:defPPr>
            <a:lvl1pPr>
              <a:defRPr sz="19900" b="1">
                <a:solidFill>
                  <a:srgbClr val="5FCACB"/>
                </a:solidFill>
              </a:defRPr>
            </a:lvl1pPr>
          </a:lstStyle>
          <a:p>
            <a:r>
              <a:rPr lang="zh-CN" altLang="en-US" sz="5400" dirty="0" smtClean="0">
                <a:solidFill>
                  <a:schemeClr val="accent1"/>
                </a:solidFill>
                <a:latin typeface="隶书" panose="02010509060101010101" pitchFamily="49" charset="-122"/>
                <a:ea typeface="隶书" panose="02010509060101010101" pitchFamily="49" charset="-122"/>
              </a:rPr>
              <a:t> 第四章 物质的形态及其变化</a:t>
            </a:r>
            <a:endParaRPr lang="zh-CN" altLang="en-US" sz="5400" dirty="0" smtClean="0">
              <a:solidFill>
                <a:schemeClr val="accent1"/>
              </a:solidFill>
              <a:latin typeface="隶书" panose="02010509060101010101" pitchFamily="49" charset="-122"/>
              <a:ea typeface="隶书" panose="02010509060101010101" pitchFamily="49" charset="-122"/>
            </a:endParaRPr>
          </a:p>
        </p:txBody>
      </p:sp>
      <p:sp>
        <p:nvSpPr>
          <p:cNvPr id="64" name="文本框 78"/>
          <p:cNvSpPr txBox="1"/>
          <p:nvPr/>
        </p:nvSpPr>
        <p:spPr>
          <a:xfrm>
            <a:off x="2575389" y="1986078"/>
            <a:ext cx="4631717" cy="577081"/>
          </a:xfrm>
          <a:prstGeom prst="rect">
            <a:avLst/>
          </a:prstGeom>
          <a:noFill/>
        </p:spPr>
        <p:txBody>
          <a:bodyPr wrap="none" lIns="68580" tIns="34290" rIns="68580" bIns="34290" rtlCol="0">
            <a:spAutoFit/>
          </a:bodyPr>
          <a:lstStyle>
            <a:defPPr>
              <a:defRPr lang="zh-CN"/>
            </a:defPPr>
            <a:lvl1pPr>
              <a:defRPr sz="3200" b="1">
                <a:solidFill>
                  <a:srgbClr val="F5841C"/>
                </a:solidFill>
                <a:latin typeface="微软雅黑" panose="020B0503020204020204" pitchFamily="34" charset="-122"/>
                <a:ea typeface="微软雅黑" panose="020B0503020204020204" pitchFamily="34" charset="-122"/>
              </a:defRPr>
            </a:lvl1pPr>
          </a:lstStyle>
          <a:p>
            <a:r>
              <a:rPr lang="zh-CN" altLang="en-US" sz="3300" dirty="0" smtClean="0">
                <a:solidFill>
                  <a:schemeClr val="accent1"/>
                </a:solidFill>
              </a:rPr>
              <a:t>第</a:t>
            </a:r>
            <a:r>
              <a:rPr lang="en-US" altLang="zh-CN" sz="3300" dirty="0" smtClean="0">
                <a:solidFill>
                  <a:schemeClr val="accent1"/>
                </a:solidFill>
              </a:rPr>
              <a:t>5</a:t>
            </a:r>
            <a:r>
              <a:rPr lang="zh-CN" altLang="en-US" sz="3300" dirty="0" smtClean="0">
                <a:solidFill>
                  <a:schemeClr val="accent1"/>
                </a:solidFill>
              </a:rPr>
              <a:t>节　水循环与水资源</a:t>
            </a:r>
            <a:endParaRPr lang="zh-CN" altLang="en-US" sz="3300" dirty="0" smtClean="0">
              <a:solidFill>
                <a:schemeClr val="accent1"/>
              </a:solidFill>
            </a:endParaRPr>
          </a:p>
        </p:txBody>
      </p:sp>
      <p:pic>
        <p:nvPicPr>
          <p:cNvPr id="25" name="Picture 12" descr="clouds1.png"/>
          <p:cNvPicPr>
            <a:picLocks noChangeAspect="1"/>
          </p:cNvPicPr>
          <p:nvPr/>
        </p:nvPicPr>
        <p:blipFill>
          <a:blip r:embed="rId1" cstate="print"/>
          <a:stretch>
            <a:fillRect/>
          </a:stretch>
        </p:blipFill>
        <p:spPr>
          <a:xfrm>
            <a:off x="1821839" y="3102759"/>
            <a:ext cx="4771653" cy="827958"/>
          </a:xfrm>
          <a:prstGeom prst="rect">
            <a:avLst/>
          </a:prstGeom>
        </p:spPr>
      </p:pic>
      <p:pic>
        <p:nvPicPr>
          <p:cNvPr id="26" name="Picture 10" descr="field1.png"/>
          <p:cNvPicPr>
            <a:picLocks noChangeAspect="1"/>
          </p:cNvPicPr>
          <p:nvPr/>
        </p:nvPicPr>
        <p:blipFill>
          <a:blip r:embed="rId2" cstate="print"/>
          <a:stretch>
            <a:fillRect/>
          </a:stretch>
        </p:blipFill>
        <p:spPr>
          <a:xfrm>
            <a:off x="88457" y="3838045"/>
            <a:ext cx="8916747" cy="1354442"/>
          </a:xfrm>
          <a:prstGeom prst="rect">
            <a:avLst/>
          </a:prstGeom>
        </p:spPr>
      </p:pic>
      <p:pic>
        <p:nvPicPr>
          <p:cNvPr id="27" name="Picture 11" descr="server.png"/>
          <p:cNvPicPr>
            <a:picLocks noChangeAspect="1"/>
          </p:cNvPicPr>
          <p:nvPr/>
        </p:nvPicPr>
        <p:blipFill>
          <a:blip r:embed="rId3" cstate="print"/>
          <a:stretch>
            <a:fillRect/>
          </a:stretch>
        </p:blipFill>
        <p:spPr>
          <a:xfrm>
            <a:off x="2759528" y="3294761"/>
            <a:ext cx="3559629" cy="1954878"/>
          </a:xfrm>
          <a:prstGeom prst="rect">
            <a:avLst/>
          </a:prstGeom>
        </p:spPr>
      </p:pic>
    </p:spTree>
  </p:cSld>
  <p:clrMapOvr>
    <a:masterClrMapping/>
  </p:clrMapOvr>
  <mc:AlternateContent xmlns:mc="http://schemas.openxmlformats.org/markup-compatibility/2006">
    <mc:Choice xmlns:p14="http://schemas.microsoft.com/office/powerpoint/2010/main" Requires="p14">
      <p:transition spd="slow" p14:dur="1200">
        <p14:prism dir="u"/>
      </p:transition>
    </mc:Choice>
    <mc:Fallback>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afterEffect">
                                  <p:stCondLst>
                                    <p:cond delay="0"/>
                                  </p:stCondLst>
                                  <p:childTnLst>
                                    <p:set>
                                      <p:cBhvr>
                                        <p:cTn id="6" dur="1" fill="hold">
                                          <p:stCondLst>
                                            <p:cond delay="0"/>
                                          </p:stCondLst>
                                        </p:cTn>
                                        <p:tgtEl>
                                          <p:spTgt spid="27"/>
                                        </p:tgtEl>
                                        <p:attrNameLst>
                                          <p:attrName>style.visibility</p:attrName>
                                        </p:attrNameLst>
                                      </p:cBhvr>
                                      <p:to>
                                        <p:strVal val="visible"/>
                                      </p:to>
                                    </p:set>
                                    <p:anim calcmode="lin" valueType="num">
                                      <p:cBhvr additive="base">
                                        <p:cTn id="7" dur="500" fill="hold"/>
                                        <p:tgtEl>
                                          <p:spTgt spid="27"/>
                                        </p:tgtEl>
                                        <p:attrNameLst>
                                          <p:attrName>ppt_x</p:attrName>
                                        </p:attrNameLst>
                                      </p:cBhvr>
                                      <p:tavLst>
                                        <p:tav tm="0">
                                          <p:val>
                                            <p:strVal val="#ppt_x"/>
                                          </p:val>
                                        </p:tav>
                                        <p:tav tm="100000">
                                          <p:val>
                                            <p:strVal val="#ppt_x"/>
                                          </p:val>
                                        </p:tav>
                                      </p:tavLst>
                                    </p:anim>
                                    <p:anim calcmode="lin" valueType="num">
                                      <p:cBhvr additive="base">
                                        <p:cTn id="8" dur="500" fill="hold"/>
                                        <p:tgtEl>
                                          <p:spTgt spid="27"/>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25"/>
                                        </p:tgtEl>
                                        <p:attrNameLst>
                                          <p:attrName>style.visibility</p:attrName>
                                        </p:attrNameLst>
                                      </p:cBhvr>
                                      <p:to>
                                        <p:strVal val="visible"/>
                                      </p:to>
                                    </p:set>
                                    <p:anim calcmode="lin" valueType="num">
                                      <p:cBhvr additive="base">
                                        <p:cTn id="11" dur="500" fill="hold"/>
                                        <p:tgtEl>
                                          <p:spTgt spid="25"/>
                                        </p:tgtEl>
                                        <p:attrNameLst>
                                          <p:attrName>ppt_x</p:attrName>
                                        </p:attrNameLst>
                                      </p:cBhvr>
                                      <p:tavLst>
                                        <p:tav tm="0">
                                          <p:val>
                                            <p:strVal val="#ppt_x"/>
                                          </p:val>
                                        </p:tav>
                                        <p:tav tm="100000">
                                          <p:val>
                                            <p:strVal val="#ppt_x"/>
                                          </p:val>
                                        </p:tav>
                                      </p:tavLst>
                                    </p:anim>
                                    <p:anim calcmode="lin" valueType="num">
                                      <p:cBhvr additive="base">
                                        <p:cTn id="12" dur="500" fill="hold"/>
                                        <p:tgtEl>
                                          <p:spTgt spid="25"/>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26"/>
                                        </p:tgtEl>
                                        <p:attrNameLst>
                                          <p:attrName>style.visibility</p:attrName>
                                        </p:attrNameLst>
                                      </p:cBhvr>
                                      <p:to>
                                        <p:strVal val="visible"/>
                                      </p:to>
                                    </p:set>
                                    <p:anim calcmode="lin" valueType="num">
                                      <p:cBhvr additive="base">
                                        <p:cTn id="15" dur="500" fill="hold"/>
                                        <p:tgtEl>
                                          <p:spTgt spid="26"/>
                                        </p:tgtEl>
                                        <p:attrNameLst>
                                          <p:attrName>ppt_x</p:attrName>
                                        </p:attrNameLst>
                                      </p:cBhvr>
                                      <p:tavLst>
                                        <p:tav tm="0">
                                          <p:val>
                                            <p:strVal val="#ppt_x"/>
                                          </p:val>
                                        </p:tav>
                                        <p:tav tm="100000">
                                          <p:val>
                                            <p:strVal val="#ppt_x"/>
                                          </p:val>
                                        </p:tav>
                                      </p:tavLst>
                                    </p:anim>
                                    <p:anim calcmode="lin" valueType="num">
                                      <p:cBhvr additive="base">
                                        <p:cTn id="16" dur="500" fill="hold"/>
                                        <p:tgtEl>
                                          <p:spTgt spid="26"/>
                                        </p:tgtEl>
                                        <p:attrNameLst>
                                          <p:attrName>ppt_y</p:attrName>
                                        </p:attrNameLst>
                                      </p:cBhvr>
                                      <p:tavLst>
                                        <p:tav tm="0">
                                          <p:val>
                                            <p:strVal val="1+#ppt_h/2"/>
                                          </p:val>
                                        </p:tav>
                                        <p:tav tm="100000">
                                          <p:val>
                                            <p:strVal val="#ppt_y"/>
                                          </p:val>
                                        </p:tav>
                                      </p:tavLst>
                                    </p:anim>
                                  </p:childTnLst>
                                </p:cTn>
                              </p:par>
                            </p:childTnLst>
                          </p:cTn>
                        </p:par>
                        <p:par>
                          <p:cTn id="17" fill="hold">
                            <p:stCondLst>
                              <p:cond delay="500"/>
                            </p:stCondLst>
                            <p:childTnLst>
                              <p:par>
                                <p:cTn id="18" presetID="29" presetClass="entr" presetSubtype="0" fill="hold" grpId="0" nodeType="afterEffect">
                                  <p:stCondLst>
                                    <p:cond delay="0"/>
                                  </p:stCondLst>
                                  <p:iterate type="lt">
                                    <p:tmPct val="0"/>
                                  </p:iterate>
                                  <p:childTnLst>
                                    <p:set>
                                      <p:cBhvr>
                                        <p:cTn id="19" dur="1" fill="hold">
                                          <p:stCondLst>
                                            <p:cond delay="0"/>
                                          </p:stCondLst>
                                        </p:cTn>
                                        <p:tgtEl>
                                          <p:spTgt spid="62"/>
                                        </p:tgtEl>
                                        <p:attrNameLst>
                                          <p:attrName>style.visibility</p:attrName>
                                        </p:attrNameLst>
                                      </p:cBhvr>
                                      <p:to>
                                        <p:strVal val="visible"/>
                                      </p:to>
                                    </p:set>
                                    <p:anim calcmode="lin" valueType="num">
                                      <p:cBhvr>
                                        <p:cTn id="20" dur="1000" fill="hold"/>
                                        <p:tgtEl>
                                          <p:spTgt spid="62"/>
                                        </p:tgtEl>
                                        <p:attrNameLst>
                                          <p:attrName>ppt_x</p:attrName>
                                        </p:attrNameLst>
                                      </p:cBhvr>
                                      <p:tavLst>
                                        <p:tav tm="0">
                                          <p:val>
                                            <p:strVal val="#ppt_x-.2"/>
                                          </p:val>
                                        </p:tav>
                                        <p:tav tm="100000">
                                          <p:val>
                                            <p:strVal val="#ppt_x"/>
                                          </p:val>
                                        </p:tav>
                                      </p:tavLst>
                                    </p:anim>
                                    <p:anim calcmode="lin" valueType="num">
                                      <p:cBhvr>
                                        <p:cTn id="21" dur="1000" fill="hold"/>
                                        <p:tgtEl>
                                          <p:spTgt spid="62"/>
                                        </p:tgtEl>
                                        <p:attrNameLst>
                                          <p:attrName>ppt_y</p:attrName>
                                        </p:attrNameLst>
                                      </p:cBhvr>
                                      <p:tavLst>
                                        <p:tav tm="0">
                                          <p:val>
                                            <p:strVal val="#ppt_y"/>
                                          </p:val>
                                        </p:tav>
                                        <p:tav tm="100000">
                                          <p:val>
                                            <p:strVal val="#ppt_y"/>
                                          </p:val>
                                        </p:tav>
                                      </p:tavLst>
                                    </p:anim>
                                    <p:animEffect transition="in" filter="wipe(right)" prLst="gradientSize: 0.1">
                                      <p:cBhvr>
                                        <p:cTn id="22" dur="1000"/>
                                        <p:tgtEl>
                                          <p:spTgt spid="62"/>
                                        </p:tgtEl>
                                      </p:cBhvr>
                                    </p:animEffect>
                                  </p:childTnLst>
                                </p:cTn>
                              </p:par>
                              <p:par>
                                <p:cTn id="23" presetID="29" presetClass="entr" presetSubtype="0" fill="hold" grpId="0" nodeType="withEffect">
                                  <p:stCondLst>
                                    <p:cond delay="0"/>
                                  </p:stCondLst>
                                  <p:iterate type="lt">
                                    <p:tmPct val="0"/>
                                  </p:iterate>
                                  <p:childTnLst>
                                    <p:set>
                                      <p:cBhvr>
                                        <p:cTn id="24" dur="1" fill="hold">
                                          <p:stCondLst>
                                            <p:cond delay="0"/>
                                          </p:stCondLst>
                                        </p:cTn>
                                        <p:tgtEl>
                                          <p:spTgt spid="64"/>
                                        </p:tgtEl>
                                        <p:attrNameLst>
                                          <p:attrName>style.visibility</p:attrName>
                                        </p:attrNameLst>
                                      </p:cBhvr>
                                      <p:to>
                                        <p:strVal val="visible"/>
                                      </p:to>
                                    </p:set>
                                    <p:anim calcmode="lin" valueType="num">
                                      <p:cBhvr>
                                        <p:cTn id="25" dur="1000" fill="hold"/>
                                        <p:tgtEl>
                                          <p:spTgt spid="64"/>
                                        </p:tgtEl>
                                        <p:attrNameLst>
                                          <p:attrName>ppt_x</p:attrName>
                                        </p:attrNameLst>
                                      </p:cBhvr>
                                      <p:tavLst>
                                        <p:tav tm="0">
                                          <p:val>
                                            <p:strVal val="#ppt_x-.2"/>
                                          </p:val>
                                        </p:tav>
                                        <p:tav tm="100000">
                                          <p:val>
                                            <p:strVal val="#ppt_x"/>
                                          </p:val>
                                        </p:tav>
                                      </p:tavLst>
                                    </p:anim>
                                    <p:anim calcmode="lin" valueType="num">
                                      <p:cBhvr>
                                        <p:cTn id="26" dur="1000" fill="hold"/>
                                        <p:tgtEl>
                                          <p:spTgt spid="64"/>
                                        </p:tgtEl>
                                        <p:attrNameLst>
                                          <p:attrName>ppt_y</p:attrName>
                                        </p:attrNameLst>
                                      </p:cBhvr>
                                      <p:tavLst>
                                        <p:tav tm="0">
                                          <p:val>
                                            <p:strVal val="#ppt_y"/>
                                          </p:val>
                                        </p:tav>
                                        <p:tav tm="100000">
                                          <p:val>
                                            <p:strVal val="#ppt_y"/>
                                          </p:val>
                                        </p:tav>
                                      </p:tavLst>
                                    </p:anim>
                                    <p:animEffect transition="in" filter="wipe(right)" prLst="gradientSize: 0.1">
                                      <p:cBhvr>
                                        <p:cTn id="27" dur="1000"/>
                                        <p:tgtEl>
                                          <p:spTgt spid="6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2" grpId="0"/>
      <p:bldP spid="64" grpId="0"/>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9"/>
          <p:cNvGrpSpPr/>
          <p:nvPr/>
        </p:nvGrpSpPr>
        <p:grpSpPr>
          <a:xfrm>
            <a:off x="171453" y="0"/>
            <a:ext cx="2825747" cy="818555"/>
            <a:chOff x="444500" y="496094"/>
            <a:chExt cx="2362200" cy="1091406"/>
          </a:xfrm>
          <a:solidFill>
            <a:schemeClr val="accent4">
              <a:lumMod val="20000"/>
              <a:lumOff val="80000"/>
            </a:schemeClr>
          </a:solidFill>
        </p:grpSpPr>
        <p:sp>
          <p:nvSpPr>
            <p:cNvPr id="15" name="圆角矩形 14"/>
            <p:cNvSpPr/>
            <p:nvPr/>
          </p:nvSpPr>
          <p:spPr>
            <a:xfrm>
              <a:off x="444500" y="901700"/>
              <a:ext cx="2362200" cy="685800"/>
            </a:xfrm>
            <a:prstGeom prst="roundRect">
              <a:avLst/>
            </a:prstGeom>
            <a:grpFill/>
            <a:ln w="1905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6" name="直接连接符 15"/>
            <p:cNvCxnSpPr/>
            <p:nvPr/>
          </p:nvCxnSpPr>
          <p:spPr>
            <a:xfrm rot="5400000">
              <a:off x="7810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cxnSp>
          <p:nvCxnSpPr>
            <p:cNvPr id="17" name="直接连接符 16"/>
            <p:cNvCxnSpPr/>
            <p:nvPr/>
          </p:nvCxnSpPr>
          <p:spPr>
            <a:xfrm rot="5400000">
              <a:off x="18859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grpSp>
      <p:pic>
        <p:nvPicPr>
          <p:cNvPr id="21" name="图片 20" descr="book3.png"/>
          <p:cNvPicPr>
            <a:picLocks noChangeAspect="1"/>
          </p:cNvPicPr>
          <p:nvPr/>
        </p:nvPicPr>
        <p:blipFill>
          <a:blip r:embed="rId1" cstate="print"/>
          <a:srcRect l="10980" t="7891" r="17050" b="13779"/>
          <a:stretch>
            <a:fillRect/>
          </a:stretch>
        </p:blipFill>
        <p:spPr>
          <a:xfrm>
            <a:off x="7968343" y="3947300"/>
            <a:ext cx="971550" cy="1057407"/>
          </a:xfrm>
          <a:prstGeom prst="rect">
            <a:avLst/>
          </a:prstGeom>
        </p:spPr>
      </p:pic>
      <p:sp>
        <p:nvSpPr>
          <p:cNvPr id="9" name="矩形 8"/>
          <p:cNvSpPr/>
          <p:nvPr/>
        </p:nvSpPr>
        <p:spPr>
          <a:xfrm>
            <a:off x="275120" y="348923"/>
            <a:ext cx="2664832" cy="484748"/>
          </a:xfrm>
          <a:prstGeom prst="rect">
            <a:avLst/>
          </a:prstGeom>
        </p:spPr>
        <p:txBody>
          <a:bodyPr wrap="none" lIns="68580" tIns="34290" rIns="68580" bIns="34290">
            <a:spAutoFit/>
          </a:bodyPr>
          <a:lstStyle/>
          <a:p>
            <a:r>
              <a:rPr lang="zh-CN" altLang="en-US" sz="2700" dirty="0" smtClean="0">
                <a:latin typeface="微软雅黑" panose="020B0503020204020204" pitchFamily="34" charset="-122"/>
                <a:ea typeface="微软雅黑" panose="020B0503020204020204" pitchFamily="34" charset="-122"/>
              </a:rPr>
              <a:t>知识点 节约用水</a:t>
            </a:r>
            <a:endParaRPr lang="en-US" altLang="zh-CN" sz="2700" dirty="0" smtClean="0">
              <a:latin typeface="微软雅黑" panose="020B0503020204020204" pitchFamily="34" charset="-122"/>
              <a:ea typeface="微软雅黑" panose="020B0503020204020204" pitchFamily="34" charset="-122"/>
            </a:endParaRPr>
          </a:p>
        </p:txBody>
      </p:sp>
      <p:sp>
        <p:nvSpPr>
          <p:cNvPr id="19" name="矩形 18"/>
          <p:cNvSpPr/>
          <p:nvPr/>
        </p:nvSpPr>
        <p:spPr>
          <a:xfrm>
            <a:off x="680837" y="1734091"/>
            <a:ext cx="7603067" cy="1884618"/>
          </a:xfrm>
          <a:prstGeom prst="rect">
            <a:avLst/>
          </a:prstGeom>
        </p:spPr>
        <p:txBody>
          <a:bodyPr wrap="square">
            <a:spAutoFit/>
          </a:bodyPr>
          <a:lstStyle/>
          <a:p>
            <a:pPr>
              <a:lnSpc>
                <a:spcPct val="150000"/>
              </a:lnSpc>
            </a:pPr>
            <a:r>
              <a:rPr lang="zh-CN" altLang="en-US" sz="2000" dirty="0" smtClean="0">
                <a:latin typeface="微软雅黑" panose="020B0503020204020204" pitchFamily="34" charset="-122"/>
                <a:ea typeface="微软雅黑" panose="020B0503020204020204" pitchFamily="34" charset="-122"/>
              </a:rPr>
              <a:t>水的三态变化比较复杂</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它包含了六种物态变化</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在解答时需要注意的是如果题中明确要求填写物态变化名称</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一定要注意只在六种物态变化中选择</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尤其是要注意汽化的两种方式</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蒸发和沸腾不要填写进去</a:t>
            </a:r>
            <a:r>
              <a:rPr lang="en-US" altLang="zh-CN" sz="2000" dirty="0" smtClean="0">
                <a:latin typeface="微软雅黑" panose="020B0503020204020204" pitchFamily="34" charset="-122"/>
                <a:ea typeface="微软雅黑" panose="020B0503020204020204" pitchFamily="34" charset="-122"/>
              </a:rPr>
              <a:t>.</a:t>
            </a:r>
            <a:endParaRPr lang="en-US" altLang="zh-CN" sz="2000" dirty="0" smtClean="0">
              <a:latin typeface="微软雅黑" panose="020B0503020204020204" pitchFamily="34" charset="-122"/>
              <a:ea typeface="微软雅黑" panose="020B0503020204020204" pitchFamily="34" charset="-122"/>
            </a:endParaRPr>
          </a:p>
        </p:txBody>
      </p:sp>
      <p:pic>
        <p:nvPicPr>
          <p:cNvPr id="11" name="图片 10" descr="图片7.png"/>
          <p:cNvPicPr>
            <a:picLocks noChangeAspect="1"/>
          </p:cNvPicPr>
          <p:nvPr/>
        </p:nvPicPr>
        <p:blipFill>
          <a:blip r:embed="rId2" cstate="print"/>
          <a:stretch>
            <a:fillRect/>
          </a:stretch>
        </p:blipFill>
        <p:spPr>
          <a:xfrm>
            <a:off x="278767" y="931187"/>
            <a:ext cx="1597020" cy="670505"/>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1" fill="hold"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slide(fromTop)">
                                      <p:cBhvr>
                                        <p:cTn id="7" dur="500"/>
                                        <p:tgtEl>
                                          <p:spTgt spid="2"/>
                                        </p:tgtEl>
                                      </p:cBhvr>
                                    </p:animEffect>
                                  </p:childTnLst>
                                </p:cTn>
                              </p:par>
                            </p:childTnLst>
                          </p:cTn>
                        </p:par>
                        <p:par>
                          <p:cTn id="8" fill="hold">
                            <p:stCondLst>
                              <p:cond delay="500"/>
                            </p:stCondLst>
                            <p:childTnLst>
                              <p:par>
                                <p:cTn id="9" presetID="12" presetClass="entr" presetSubtype="8" fill="hold" grpId="0" nodeType="afterEffect">
                                  <p:stCondLst>
                                    <p:cond delay="0"/>
                                  </p:stCondLst>
                                  <p:childTnLst>
                                    <p:set>
                                      <p:cBhvr>
                                        <p:cTn id="10" dur="1" fill="hold">
                                          <p:stCondLst>
                                            <p:cond delay="0"/>
                                          </p:stCondLst>
                                        </p:cTn>
                                        <p:tgtEl>
                                          <p:spTgt spid="9"/>
                                        </p:tgtEl>
                                        <p:attrNameLst>
                                          <p:attrName>style.visibility</p:attrName>
                                        </p:attrNameLst>
                                      </p:cBhvr>
                                      <p:to>
                                        <p:strVal val="visible"/>
                                      </p:to>
                                    </p:set>
                                    <p:animEffect transition="in" filter="slide(fromLeft)">
                                      <p:cBhvr>
                                        <p:cTn id="11" dur="500"/>
                                        <p:tgtEl>
                                          <p:spTgt spid="9"/>
                                        </p:tgtEl>
                                      </p:cBhvr>
                                    </p:animEffect>
                                  </p:childTnLst>
                                </p:cTn>
                              </p:par>
                              <p:par>
                                <p:cTn id="12" presetID="17" presetClass="entr" presetSubtype="10" fill="hold" nodeType="withEffect">
                                  <p:stCondLst>
                                    <p:cond delay="0"/>
                                  </p:stCondLst>
                                  <p:childTnLst>
                                    <p:set>
                                      <p:cBhvr>
                                        <p:cTn id="13" dur="1" fill="hold">
                                          <p:stCondLst>
                                            <p:cond delay="0"/>
                                          </p:stCondLst>
                                        </p:cTn>
                                        <p:tgtEl>
                                          <p:spTgt spid="21"/>
                                        </p:tgtEl>
                                        <p:attrNameLst>
                                          <p:attrName>style.visibility</p:attrName>
                                        </p:attrNameLst>
                                      </p:cBhvr>
                                      <p:to>
                                        <p:strVal val="visible"/>
                                      </p:to>
                                    </p:set>
                                    <p:anim calcmode="lin" valueType="num">
                                      <p:cBhvr>
                                        <p:cTn id="14" dur="500" fill="hold"/>
                                        <p:tgtEl>
                                          <p:spTgt spid="21"/>
                                        </p:tgtEl>
                                        <p:attrNameLst>
                                          <p:attrName>ppt_w</p:attrName>
                                        </p:attrNameLst>
                                      </p:cBhvr>
                                      <p:tavLst>
                                        <p:tav tm="0">
                                          <p:val>
                                            <p:fltVal val="0"/>
                                          </p:val>
                                        </p:tav>
                                        <p:tav tm="100000">
                                          <p:val>
                                            <p:strVal val="#ppt_w"/>
                                          </p:val>
                                        </p:tav>
                                      </p:tavLst>
                                    </p:anim>
                                    <p:anim calcmode="lin" valueType="num">
                                      <p:cBhvr>
                                        <p:cTn id="15" dur="500" fill="hold"/>
                                        <p:tgtEl>
                                          <p:spTgt spid="21"/>
                                        </p:tgtEl>
                                        <p:attrNameLst>
                                          <p:attrName>ppt_h</p:attrName>
                                        </p:attrNameLst>
                                      </p:cBhvr>
                                      <p:tavLst>
                                        <p:tav tm="0">
                                          <p:val>
                                            <p:strVal val="#ppt_h"/>
                                          </p:val>
                                        </p:tav>
                                        <p:tav tm="100000">
                                          <p:val>
                                            <p:strVal val="#ppt_h"/>
                                          </p:val>
                                        </p:tav>
                                      </p:tavLst>
                                    </p:anim>
                                  </p:childTnLst>
                                </p:cTn>
                              </p:par>
                            </p:childTnLst>
                          </p:cTn>
                        </p:par>
                        <p:par>
                          <p:cTn id="16" fill="hold">
                            <p:stCondLst>
                              <p:cond delay="1000"/>
                            </p:stCondLst>
                            <p:childTnLst>
                              <p:par>
                                <p:cTn id="17" presetID="1" presetClass="entr" presetSubtype="0" fill="hold" grpId="0" nodeType="afterEffect">
                                  <p:stCondLst>
                                    <p:cond delay="0"/>
                                  </p:stCondLst>
                                  <p:childTnLst>
                                    <p:set>
                                      <p:cBhvr>
                                        <p:cTn id="18" dur="1" fill="hold">
                                          <p:stCondLst>
                                            <p:cond delay="0"/>
                                          </p:stCondLst>
                                        </p:cTn>
                                        <p:tgtEl>
                                          <p:spTgt spid="19"/>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9" grpId="0"/>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9"/>
          <p:cNvGrpSpPr/>
          <p:nvPr/>
        </p:nvGrpSpPr>
        <p:grpSpPr>
          <a:xfrm>
            <a:off x="171453" y="0"/>
            <a:ext cx="2825747" cy="818555"/>
            <a:chOff x="444500" y="496094"/>
            <a:chExt cx="2362200" cy="1091406"/>
          </a:xfrm>
          <a:solidFill>
            <a:schemeClr val="accent4">
              <a:lumMod val="20000"/>
              <a:lumOff val="80000"/>
            </a:schemeClr>
          </a:solidFill>
        </p:grpSpPr>
        <p:sp>
          <p:nvSpPr>
            <p:cNvPr id="15" name="圆角矩形 14"/>
            <p:cNvSpPr/>
            <p:nvPr/>
          </p:nvSpPr>
          <p:spPr>
            <a:xfrm>
              <a:off x="444500" y="901700"/>
              <a:ext cx="2362200" cy="685800"/>
            </a:xfrm>
            <a:prstGeom prst="roundRect">
              <a:avLst/>
            </a:prstGeom>
            <a:grpFill/>
            <a:ln w="1905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6" name="直接连接符 15"/>
            <p:cNvCxnSpPr/>
            <p:nvPr/>
          </p:nvCxnSpPr>
          <p:spPr>
            <a:xfrm rot="5400000">
              <a:off x="7810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cxnSp>
          <p:nvCxnSpPr>
            <p:cNvPr id="17" name="直接连接符 16"/>
            <p:cNvCxnSpPr/>
            <p:nvPr/>
          </p:nvCxnSpPr>
          <p:spPr>
            <a:xfrm rot="5400000">
              <a:off x="18859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grpSp>
      <p:pic>
        <p:nvPicPr>
          <p:cNvPr id="21" name="图片 20" descr="book3.png"/>
          <p:cNvPicPr>
            <a:picLocks noChangeAspect="1"/>
          </p:cNvPicPr>
          <p:nvPr/>
        </p:nvPicPr>
        <p:blipFill>
          <a:blip r:embed="rId1" cstate="print"/>
          <a:srcRect l="10980" t="7891" r="17050" b="13779"/>
          <a:stretch>
            <a:fillRect/>
          </a:stretch>
        </p:blipFill>
        <p:spPr>
          <a:xfrm>
            <a:off x="7968343" y="3947300"/>
            <a:ext cx="971550" cy="1057407"/>
          </a:xfrm>
          <a:prstGeom prst="rect">
            <a:avLst/>
          </a:prstGeom>
        </p:spPr>
      </p:pic>
      <p:sp>
        <p:nvSpPr>
          <p:cNvPr id="9" name="矩形 8"/>
          <p:cNvSpPr/>
          <p:nvPr/>
        </p:nvSpPr>
        <p:spPr>
          <a:xfrm>
            <a:off x="275120" y="348923"/>
            <a:ext cx="2664832" cy="484748"/>
          </a:xfrm>
          <a:prstGeom prst="rect">
            <a:avLst/>
          </a:prstGeom>
        </p:spPr>
        <p:txBody>
          <a:bodyPr wrap="none" lIns="68580" tIns="34290" rIns="68580" bIns="34290">
            <a:spAutoFit/>
          </a:bodyPr>
          <a:lstStyle/>
          <a:p>
            <a:r>
              <a:rPr lang="zh-CN" altLang="en-US" sz="2700" dirty="0" smtClean="0">
                <a:latin typeface="微软雅黑" panose="020B0503020204020204" pitchFamily="34" charset="-122"/>
                <a:ea typeface="微软雅黑" panose="020B0503020204020204" pitchFamily="34" charset="-122"/>
              </a:rPr>
              <a:t>知识点 节约用水</a:t>
            </a:r>
            <a:endParaRPr lang="en-US" altLang="zh-CN" sz="2700" dirty="0" smtClean="0">
              <a:latin typeface="微软雅黑" panose="020B0503020204020204" pitchFamily="34" charset="-122"/>
              <a:ea typeface="微软雅黑" panose="020B0503020204020204" pitchFamily="34" charset="-122"/>
            </a:endParaRPr>
          </a:p>
        </p:txBody>
      </p:sp>
      <p:sp>
        <p:nvSpPr>
          <p:cNvPr id="19" name="矩形 18"/>
          <p:cNvSpPr/>
          <p:nvPr/>
        </p:nvSpPr>
        <p:spPr>
          <a:xfrm>
            <a:off x="822726" y="1734092"/>
            <a:ext cx="7603067" cy="1422954"/>
          </a:xfrm>
          <a:prstGeom prst="rect">
            <a:avLst/>
          </a:prstGeom>
        </p:spPr>
        <p:txBody>
          <a:bodyPr wrap="square">
            <a:spAutoFit/>
          </a:bodyPr>
          <a:lstStyle/>
          <a:p>
            <a:pPr>
              <a:lnSpc>
                <a:spcPct val="150000"/>
              </a:lnSpc>
            </a:pPr>
            <a:r>
              <a:rPr lang="zh-CN" altLang="en-US" sz="2000" dirty="0" smtClean="0">
                <a:latin typeface="微软雅黑" panose="020B0503020204020204" pitchFamily="34" charset="-122"/>
                <a:ea typeface="微软雅黑" panose="020B0503020204020204" pitchFamily="34" charset="-122"/>
              </a:rPr>
              <a:t>水的三态变化</a:t>
            </a:r>
            <a:r>
              <a:rPr lang="en-US" altLang="zh-CN" sz="2000" dirty="0" smtClean="0">
                <a:latin typeface="微软雅黑" panose="020B0503020204020204" pitchFamily="34" charset="-122"/>
                <a:ea typeface="微软雅黑" panose="020B0503020204020204" pitchFamily="34" charset="-122"/>
              </a:rPr>
              <a:t>:</a:t>
            </a:r>
            <a:endParaRPr lang="en-US" altLang="zh-CN" sz="2000" dirty="0" smtClean="0">
              <a:latin typeface="微软雅黑" panose="020B0503020204020204" pitchFamily="34" charset="-122"/>
              <a:ea typeface="微软雅黑" panose="020B0503020204020204" pitchFamily="34" charset="-122"/>
            </a:endParaRPr>
          </a:p>
          <a:p>
            <a:pPr>
              <a:lnSpc>
                <a:spcPct val="150000"/>
              </a:lnSpc>
            </a:pPr>
            <a:r>
              <a:rPr lang="zh-CN" altLang="en-US" sz="2000" dirty="0" smtClean="0">
                <a:latin typeface="微软雅黑" panose="020B0503020204020204" pitchFamily="34" charset="-122"/>
                <a:ea typeface="微软雅黑" panose="020B0503020204020204" pitchFamily="34" charset="-122"/>
              </a:rPr>
              <a:t>水的三态变化是冰、水和水蒸气</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它们之间的转化过程以及吸热、放热关系如图</a:t>
            </a:r>
            <a:r>
              <a:rPr lang="en-US" altLang="zh-CN" sz="2000" dirty="0" smtClean="0">
                <a:latin typeface="微软雅黑" panose="020B0503020204020204" pitchFamily="34" charset="-122"/>
                <a:ea typeface="微软雅黑" panose="020B0503020204020204" pitchFamily="34" charset="-122"/>
              </a:rPr>
              <a:t>.</a:t>
            </a:r>
            <a:endParaRPr lang="en-US" altLang="zh-CN" sz="2000" dirty="0" smtClean="0">
              <a:latin typeface="微软雅黑" panose="020B0503020204020204" pitchFamily="34" charset="-122"/>
              <a:ea typeface="微软雅黑" panose="020B0503020204020204" pitchFamily="34" charset="-122"/>
            </a:endParaRPr>
          </a:p>
        </p:txBody>
      </p:sp>
      <p:pic>
        <p:nvPicPr>
          <p:cNvPr id="11" name="图片 10" descr="图片1.png"/>
          <p:cNvPicPr>
            <a:picLocks noChangeAspect="1"/>
          </p:cNvPicPr>
          <p:nvPr/>
        </p:nvPicPr>
        <p:blipFill>
          <a:blip r:embed="rId2" cstate="print"/>
          <a:stretch>
            <a:fillRect/>
          </a:stretch>
        </p:blipFill>
        <p:spPr>
          <a:xfrm>
            <a:off x="215435" y="1055657"/>
            <a:ext cx="1548256" cy="670505"/>
          </a:xfrm>
          <a:prstGeom prst="rect">
            <a:avLst/>
          </a:prstGeom>
        </p:spPr>
      </p:pic>
      <p:pic>
        <p:nvPicPr>
          <p:cNvPr id="13" name="wj828.jpg" descr="id:2147515023;FounderCES"/>
          <p:cNvPicPr/>
          <p:nvPr/>
        </p:nvPicPr>
        <p:blipFill>
          <a:blip r:embed="rId3" cstate="print"/>
          <a:stretch>
            <a:fillRect/>
          </a:stretch>
        </p:blipFill>
        <p:spPr>
          <a:xfrm>
            <a:off x="3682254" y="2793642"/>
            <a:ext cx="2277112" cy="2046592"/>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1" fill="hold"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slide(fromTop)">
                                      <p:cBhvr>
                                        <p:cTn id="7" dur="500"/>
                                        <p:tgtEl>
                                          <p:spTgt spid="2"/>
                                        </p:tgtEl>
                                      </p:cBhvr>
                                    </p:animEffect>
                                  </p:childTnLst>
                                </p:cTn>
                              </p:par>
                            </p:childTnLst>
                          </p:cTn>
                        </p:par>
                        <p:par>
                          <p:cTn id="8" fill="hold">
                            <p:stCondLst>
                              <p:cond delay="500"/>
                            </p:stCondLst>
                            <p:childTnLst>
                              <p:par>
                                <p:cTn id="9" presetID="12" presetClass="entr" presetSubtype="8" fill="hold" grpId="0" nodeType="afterEffect">
                                  <p:stCondLst>
                                    <p:cond delay="0"/>
                                  </p:stCondLst>
                                  <p:childTnLst>
                                    <p:set>
                                      <p:cBhvr>
                                        <p:cTn id="10" dur="1" fill="hold">
                                          <p:stCondLst>
                                            <p:cond delay="0"/>
                                          </p:stCondLst>
                                        </p:cTn>
                                        <p:tgtEl>
                                          <p:spTgt spid="9"/>
                                        </p:tgtEl>
                                        <p:attrNameLst>
                                          <p:attrName>style.visibility</p:attrName>
                                        </p:attrNameLst>
                                      </p:cBhvr>
                                      <p:to>
                                        <p:strVal val="visible"/>
                                      </p:to>
                                    </p:set>
                                    <p:animEffect transition="in" filter="slide(fromLeft)">
                                      <p:cBhvr>
                                        <p:cTn id="11" dur="500"/>
                                        <p:tgtEl>
                                          <p:spTgt spid="9"/>
                                        </p:tgtEl>
                                      </p:cBhvr>
                                    </p:animEffect>
                                  </p:childTnLst>
                                </p:cTn>
                              </p:par>
                              <p:par>
                                <p:cTn id="12" presetID="17" presetClass="entr" presetSubtype="10" fill="hold" nodeType="withEffect">
                                  <p:stCondLst>
                                    <p:cond delay="0"/>
                                  </p:stCondLst>
                                  <p:childTnLst>
                                    <p:set>
                                      <p:cBhvr>
                                        <p:cTn id="13" dur="1" fill="hold">
                                          <p:stCondLst>
                                            <p:cond delay="0"/>
                                          </p:stCondLst>
                                        </p:cTn>
                                        <p:tgtEl>
                                          <p:spTgt spid="21"/>
                                        </p:tgtEl>
                                        <p:attrNameLst>
                                          <p:attrName>style.visibility</p:attrName>
                                        </p:attrNameLst>
                                      </p:cBhvr>
                                      <p:to>
                                        <p:strVal val="visible"/>
                                      </p:to>
                                    </p:set>
                                    <p:anim calcmode="lin" valueType="num">
                                      <p:cBhvr>
                                        <p:cTn id="14" dur="500" fill="hold"/>
                                        <p:tgtEl>
                                          <p:spTgt spid="21"/>
                                        </p:tgtEl>
                                        <p:attrNameLst>
                                          <p:attrName>ppt_w</p:attrName>
                                        </p:attrNameLst>
                                      </p:cBhvr>
                                      <p:tavLst>
                                        <p:tav tm="0">
                                          <p:val>
                                            <p:fltVal val="0"/>
                                          </p:val>
                                        </p:tav>
                                        <p:tav tm="100000">
                                          <p:val>
                                            <p:strVal val="#ppt_w"/>
                                          </p:val>
                                        </p:tav>
                                      </p:tavLst>
                                    </p:anim>
                                    <p:anim calcmode="lin" valueType="num">
                                      <p:cBhvr>
                                        <p:cTn id="15" dur="500" fill="hold"/>
                                        <p:tgtEl>
                                          <p:spTgt spid="21"/>
                                        </p:tgtEl>
                                        <p:attrNameLst>
                                          <p:attrName>ppt_h</p:attrName>
                                        </p:attrNameLst>
                                      </p:cBhvr>
                                      <p:tavLst>
                                        <p:tav tm="0">
                                          <p:val>
                                            <p:strVal val="#ppt_h"/>
                                          </p:val>
                                        </p:tav>
                                        <p:tav tm="100000">
                                          <p:val>
                                            <p:strVal val="#ppt_h"/>
                                          </p:val>
                                        </p:tav>
                                      </p:tavLst>
                                    </p:anim>
                                  </p:childTnLst>
                                </p:cTn>
                              </p:par>
                            </p:childTnLst>
                          </p:cTn>
                        </p:par>
                        <p:par>
                          <p:cTn id="16" fill="hold">
                            <p:stCondLst>
                              <p:cond delay="1000"/>
                            </p:stCondLst>
                            <p:childTnLst>
                              <p:par>
                                <p:cTn id="17" presetID="1" presetClass="entr" presetSubtype="0" fill="hold" grpId="0" nodeType="afterEffect">
                                  <p:stCondLst>
                                    <p:cond delay="0"/>
                                  </p:stCondLst>
                                  <p:childTnLst>
                                    <p:set>
                                      <p:cBhvr>
                                        <p:cTn id="18" dur="1" fill="hold">
                                          <p:stCondLst>
                                            <p:cond delay="0"/>
                                          </p:stCondLst>
                                        </p:cTn>
                                        <p:tgtEl>
                                          <p:spTgt spid="19"/>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1"/>
                                        </p:tgtEl>
                                        <p:attrNameLst>
                                          <p:attrName>style.visibility</p:attrName>
                                        </p:attrNameLst>
                                      </p:cBhvr>
                                      <p:to>
                                        <p:strVal val="visible"/>
                                      </p:to>
                                    </p:set>
                                  </p:childTnLst>
                                </p:cTn>
                              </p:par>
                            </p:childTnLst>
                          </p:cTn>
                        </p:par>
                        <p:par>
                          <p:cTn id="21" fill="hold">
                            <p:stCondLst>
                              <p:cond delay="1000"/>
                            </p:stCondLst>
                            <p:childTnLst>
                              <p:par>
                                <p:cTn id="22" presetID="22" presetClass="entr" presetSubtype="4" fill="hold" nodeType="afterEffect">
                                  <p:stCondLst>
                                    <p:cond delay="0"/>
                                  </p:stCondLst>
                                  <p:childTnLst>
                                    <p:set>
                                      <p:cBhvr>
                                        <p:cTn id="23" dur="1" fill="hold">
                                          <p:stCondLst>
                                            <p:cond delay="0"/>
                                          </p:stCondLst>
                                        </p:cTn>
                                        <p:tgtEl>
                                          <p:spTgt spid="13"/>
                                        </p:tgtEl>
                                        <p:attrNameLst>
                                          <p:attrName>style.visibility</p:attrName>
                                        </p:attrNameLst>
                                      </p:cBhvr>
                                      <p:to>
                                        <p:strVal val="visible"/>
                                      </p:to>
                                    </p:set>
                                    <p:animEffect transition="in" filter="wipe(down)">
                                      <p:cBhvr>
                                        <p:cTn id="24"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9" grpId="0"/>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9"/>
          <p:cNvGrpSpPr/>
          <p:nvPr/>
        </p:nvGrpSpPr>
        <p:grpSpPr>
          <a:xfrm>
            <a:off x="171453" y="0"/>
            <a:ext cx="2825747" cy="818555"/>
            <a:chOff x="444500" y="496094"/>
            <a:chExt cx="2362200" cy="1091406"/>
          </a:xfrm>
          <a:solidFill>
            <a:schemeClr val="accent4">
              <a:lumMod val="20000"/>
              <a:lumOff val="80000"/>
            </a:schemeClr>
          </a:solidFill>
        </p:grpSpPr>
        <p:sp>
          <p:nvSpPr>
            <p:cNvPr id="15" name="圆角矩形 14"/>
            <p:cNvSpPr/>
            <p:nvPr/>
          </p:nvSpPr>
          <p:spPr>
            <a:xfrm>
              <a:off x="444500" y="901700"/>
              <a:ext cx="2362200" cy="685800"/>
            </a:xfrm>
            <a:prstGeom prst="roundRect">
              <a:avLst/>
            </a:prstGeom>
            <a:grpFill/>
            <a:ln w="1905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6" name="直接连接符 15"/>
            <p:cNvCxnSpPr/>
            <p:nvPr/>
          </p:nvCxnSpPr>
          <p:spPr>
            <a:xfrm rot="5400000">
              <a:off x="7810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cxnSp>
          <p:nvCxnSpPr>
            <p:cNvPr id="17" name="直接连接符 16"/>
            <p:cNvCxnSpPr/>
            <p:nvPr/>
          </p:nvCxnSpPr>
          <p:spPr>
            <a:xfrm rot="5400000">
              <a:off x="18859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grpSp>
      <p:pic>
        <p:nvPicPr>
          <p:cNvPr id="21" name="图片 20" descr="book3.png"/>
          <p:cNvPicPr>
            <a:picLocks noChangeAspect="1"/>
          </p:cNvPicPr>
          <p:nvPr/>
        </p:nvPicPr>
        <p:blipFill>
          <a:blip r:embed="rId1" cstate="print"/>
          <a:srcRect l="10980" t="7891" r="17050" b="13779"/>
          <a:stretch>
            <a:fillRect/>
          </a:stretch>
        </p:blipFill>
        <p:spPr>
          <a:xfrm>
            <a:off x="7968343" y="3947300"/>
            <a:ext cx="971550" cy="1057407"/>
          </a:xfrm>
          <a:prstGeom prst="rect">
            <a:avLst/>
          </a:prstGeom>
        </p:spPr>
      </p:pic>
      <p:sp>
        <p:nvSpPr>
          <p:cNvPr id="9" name="矩形 8"/>
          <p:cNvSpPr/>
          <p:nvPr/>
        </p:nvSpPr>
        <p:spPr>
          <a:xfrm>
            <a:off x="275120" y="348923"/>
            <a:ext cx="2664832" cy="484748"/>
          </a:xfrm>
          <a:prstGeom prst="rect">
            <a:avLst/>
          </a:prstGeom>
        </p:spPr>
        <p:txBody>
          <a:bodyPr wrap="none" lIns="68580" tIns="34290" rIns="68580" bIns="34290">
            <a:spAutoFit/>
          </a:bodyPr>
          <a:lstStyle/>
          <a:p>
            <a:r>
              <a:rPr lang="zh-CN" altLang="en-US" sz="2700" dirty="0" smtClean="0">
                <a:latin typeface="微软雅黑" panose="020B0503020204020204" pitchFamily="34" charset="-122"/>
                <a:ea typeface="微软雅黑" panose="020B0503020204020204" pitchFamily="34" charset="-122"/>
              </a:rPr>
              <a:t>知识点 节约用水</a:t>
            </a:r>
            <a:endParaRPr lang="en-US" altLang="zh-CN" sz="2700" dirty="0" smtClean="0">
              <a:latin typeface="微软雅黑" panose="020B0503020204020204" pitchFamily="34" charset="-122"/>
              <a:ea typeface="微软雅黑" panose="020B0503020204020204" pitchFamily="34" charset="-122"/>
            </a:endParaRPr>
          </a:p>
        </p:txBody>
      </p:sp>
      <p:pic>
        <p:nvPicPr>
          <p:cNvPr id="14" name="图片 13" descr="图片6.png"/>
          <p:cNvPicPr>
            <a:picLocks noChangeAspect="1"/>
          </p:cNvPicPr>
          <p:nvPr/>
        </p:nvPicPr>
        <p:blipFill>
          <a:blip r:embed="rId2" cstate="print"/>
          <a:stretch>
            <a:fillRect/>
          </a:stretch>
        </p:blipFill>
        <p:spPr>
          <a:xfrm>
            <a:off x="0" y="1069447"/>
            <a:ext cx="1597020" cy="580934"/>
          </a:xfrm>
          <a:prstGeom prst="rect">
            <a:avLst/>
          </a:prstGeom>
        </p:spPr>
      </p:pic>
      <p:sp>
        <p:nvSpPr>
          <p:cNvPr id="19" name="矩形 18"/>
          <p:cNvSpPr/>
          <p:nvPr/>
        </p:nvSpPr>
        <p:spPr>
          <a:xfrm>
            <a:off x="728133" y="3263347"/>
            <a:ext cx="7603067" cy="961289"/>
          </a:xfrm>
          <a:prstGeom prst="rect">
            <a:avLst/>
          </a:prstGeom>
        </p:spPr>
        <p:txBody>
          <a:bodyPr wrap="square">
            <a:spAutoFit/>
          </a:bodyPr>
          <a:lstStyle/>
          <a:p>
            <a:pPr>
              <a:lnSpc>
                <a:spcPct val="150000"/>
              </a:lnSpc>
            </a:pPr>
            <a:r>
              <a:rPr lang="zh-CN" altLang="en-US" sz="2000" dirty="0" smtClean="0">
                <a:latin typeface="微软雅黑" panose="020B0503020204020204" pitchFamily="34" charset="-122"/>
                <a:ea typeface="微软雅黑" panose="020B0503020204020204" pitchFamily="34" charset="-122"/>
              </a:rPr>
              <a:t>“雾凇”非“雾”</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它也是水蒸气凝华成大量的小冰晶</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这些小冰晶附着在树枝上就形成了像雪一样的物体</a:t>
            </a:r>
            <a:r>
              <a:rPr lang="en-US" altLang="zh-CN" sz="2000" dirty="0" smtClean="0">
                <a:latin typeface="微软雅黑" panose="020B0503020204020204" pitchFamily="34" charset="-122"/>
                <a:ea typeface="微软雅黑" panose="020B0503020204020204" pitchFamily="34" charset="-122"/>
              </a:rPr>
              <a:t>.</a:t>
            </a:r>
            <a:endParaRPr lang="en-US" altLang="zh-CN" sz="2000" dirty="0" smtClean="0">
              <a:latin typeface="微软雅黑" panose="020B0503020204020204" pitchFamily="34" charset="-122"/>
              <a:ea typeface="微软雅黑" panose="020B0503020204020204" pitchFamily="34" charset="-122"/>
            </a:endParaRPr>
          </a:p>
        </p:txBody>
      </p:sp>
      <p:pic>
        <p:nvPicPr>
          <p:cNvPr id="12" name="yb620a.jpg" descr="id:2147515037;FounderCES"/>
          <p:cNvPicPr/>
          <p:nvPr/>
        </p:nvPicPr>
        <p:blipFill>
          <a:blip r:embed="rId3" cstate="print"/>
          <a:stretch>
            <a:fillRect/>
          </a:stretch>
        </p:blipFill>
        <p:spPr>
          <a:xfrm>
            <a:off x="2762540" y="1006783"/>
            <a:ext cx="3079460" cy="2070441"/>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1" fill="hold"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slide(fromTop)">
                                      <p:cBhvr>
                                        <p:cTn id="7" dur="500"/>
                                        <p:tgtEl>
                                          <p:spTgt spid="2"/>
                                        </p:tgtEl>
                                      </p:cBhvr>
                                    </p:animEffect>
                                  </p:childTnLst>
                                </p:cTn>
                              </p:par>
                            </p:childTnLst>
                          </p:cTn>
                        </p:par>
                        <p:par>
                          <p:cTn id="8" fill="hold">
                            <p:stCondLst>
                              <p:cond delay="500"/>
                            </p:stCondLst>
                            <p:childTnLst>
                              <p:par>
                                <p:cTn id="9" presetID="12" presetClass="entr" presetSubtype="8" fill="hold" grpId="0" nodeType="afterEffect">
                                  <p:stCondLst>
                                    <p:cond delay="0"/>
                                  </p:stCondLst>
                                  <p:childTnLst>
                                    <p:set>
                                      <p:cBhvr>
                                        <p:cTn id="10" dur="1" fill="hold">
                                          <p:stCondLst>
                                            <p:cond delay="0"/>
                                          </p:stCondLst>
                                        </p:cTn>
                                        <p:tgtEl>
                                          <p:spTgt spid="9"/>
                                        </p:tgtEl>
                                        <p:attrNameLst>
                                          <p:attrName>style.visibility</p:attrName>
                                        </p:attrNameLst>
                                      </p:cBhvr>
                                      <p:to>
                                        <p:strVal val="visible"/>
                                      </p:to>
                                    </p:set>
                                    <p:animEffect transition="in" filter="slide(fromLeft)">
                                      <p:cBhvr>
                                        <p:cTn id="11" dur="500"/>
                                        <p:tgtEl>
                                          <p:spTgt spid="9"/>
                                        </p:tgtEl>
                                      </p:cBhvr>
                                    </p:animEffect>
                                  </p:childTnLst>
                                </p:cTn>
                              </p:par>
                            </p:childTnLst>
                          </p:cTn>
                        </p:par>
                        <p:par>
                          <p:cTn id="12" fill="hold">
                            <p:stCondLst>
                              <p:cond delay="1000"/>
                            </p:stCondLst>
                            <p:childTnLst>
                              <p:par>
                                <p:cTn id="13" presetID="1" presetClass="entr" presetSubtype="0" fill="hold" nodeType="afterEffect">
                                  <p:stCondLst>
                                    <p:cond delay="0"/>
                                  </p:stCondLst>
                                  <p:childTnLst>
                                    <p:set>
                                      <p:cBhvr>
                                        <p:cTn id="14" dur="1" fill="hold">
                                          <p:stCondLst>
                                            <p:cond delay="0"/>
                                          </p:stCondLst>
                                        </p:cTn>
                                        <p:tgtEl>
                                          <p:spTgt spid="14"/>
                                        </p:tgtEl>
                                        <p:attrNameLst>
                                          <p:attrName>style.visibility</p:attrName>
                                        </p:attrNameLst>
                                      </p:cBhvr>
                                      <p:to>
                                        <p:strVal val="visible"/>
                                      </p:to>
                                    </p:set>
                                  </p:childTnLst>
                                </p:cTn>
                              </p:par>
                              <p:par>
                                <p:cTn id="15" presetID="17" presetClass="entr" presetSubtype="10" fill="hold" nodeType="withEffect">
                                  <p:stCondLst>
                                    <p:cond delay="0"/>
                                  </p:stCondLst>
                                  <p:childTnLst>
                                    <p:set>
                                      <p:cBhvr>
                                        <p:cTn id="16" dur="1" fill="hold">
                                          <p:stCondLst>
                                            <p:cond delay="0"/>
                                          </p:stCondLst>
                                        </p:cTn>
                                        <p:tgtEl>
                                          <p:spTgt spid="21"/>
                                        </p:tgtEl>
                                        <p:attrNameLst>
                                          <p:attrName>style.visibility</p:attrName>
                                        </p:attrNameLst>
                                      </p:cBhvr>
                                      <p:to>
                                        <p:strVal val="visible"/>
                                      </p:to>
                                    </p:set>
                                    <p:anim calcmode="lin" valueType="num">
                                      <p:cBhvr>
                                        <p:cTn id="17" dur="500" fill="hold"/>
                                        <p:tgtEl>
                                          <p:spTgt spid="21"/>
                                        </p:tgtEl>
                                        <p:attrNameLst>
                                          <p:attrName>ppt_w</p:attrName>
                                        </p:attrNameLst>
                                      </p:cBhvr>
                                      <p:tavLst>
                                        <p:tav tm="0">
                                          <p:val>
                                            <p:fltVal val="0"/>
                                          </p:val>
                                        </p:tav>
                                        <p:tav tm="100000">
                                          <p:val>
                                            <p:strVal val="#ppt_w"/>
                                          </p:val>
                                        </p:tav>
                                      </p:tavLst>
                                    </p:anim>
                                    <p:anim calcmode="lin" valueType="num">
                                      <p:cBhvr>
                                        <p:cTn id="18" dur="500" fill="hold"/>
                                        <p:tgtEl>
                                          <p:spTgt spid="21"/>
                                        </p:tgtEl>
                                        <p:attrNameLst>
                                          <p:attrName>ppt_h</p:attrName>
                                        </p:attrNameLst>
                                      </p:cBhvr>
                                      <p:tavLst>
                                        <p:tav tm="0">
                                          <p:val>
                                            <p:strVal val="#ppt_h"/>
                                          </p:val>
                                        </p:tav>
                                        <p:tav tm="100000">
                                          <p:val>
                                            <p:strVal val="#ppt_h"/>
                                          </p:val>
                                        </p:tav>
                                      </p:tavLst>
                                    </p:anim>
                                  </p:childTnLst>
                                </p:cTn>
                              </p:par>
                            </p:childTnLst>
                          </p:cTn>
                        </p:par>
                        <p:par>
                          <p:cTn id="19" fill="hold">
                            <p:stCondLst>
                              <p:cond delay="1000"/>
                            </p:stCondLst>
                            <p:childTnLst>
                              <p:par>
                                <p:cTn id="20" presetID="1" presetClass="entr" presetSubtype="0" fill="hold" grpId="0" nodeType="afterEffect">
                                  <p:stCondLst>
                                    <p:cond delay="0"/>
                                  </p:stCondLst>
                                  <p:childTnLst>
                                    <p:set>
                                      <p:cBhvr>
                                        <p:cTn id="21" dur="1" fill="hold">
                                          <p:stCondLst>
                                            <p:cond delay="0"/>
                                          </p:stCondLst>
                                        </p:cTn>
                                        <p:tgtEl>
                                          <p:spTgt spid="19"/>
                                        </p:tgtEl>
                                        <p:attrNameLst>
                                          <p:attrName>style.visibility</p:attrName>
                                        </p:attrNameLst>
                                      </p:cBhvr>
                                      <p:to>
                                        <p:strVal val="visible"/>
                                      </p:to>
                                    </p:set>
                                  </p:childTnLst>
                                </p:cTn>
                              </p:par>
                              <p:par>
                                <p:cTn id="22" presetID="5" presetClass="entr" presetSubtype="10" fill="hold" nodeType="withEffect">
                                  <p:stCondLst>
                                    <p:cond delay="0"/>
                                  </p:stCondLst>
                                  <p:childTnLst>
                                    <p:set>
                                      <p:cBhvr>
                                        <p:cTn id="23" dur="1" fill="hold">
                                          <p:stCondLst>
                                            <p:cond delay="0"/>
                                          </p:stCondLst>
                                        </p:cTn>
                                        <p:tgtEl>
                                          <p:spTgt spid="12"/>
                                        </p:tgtEl>
                                        <p:attrNameLst>
                                          <p:attrName>style.visibility</p:attrName>
                                        </p:attrNameLst>
                                      </p:cBhvr>
                                      <p:to>
                                        <p:strVal val="visible"/>
                                      </p:to>
                                    </p:set>
                                    <p:animEffect transition="in" filter="checkerboard(across)">
                                      <p:cBhvr>
                                        <p:cTn id="24"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9" grpId="0"/>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9"/>
          <p:cNvGrpSpPr/>
          <p:nvPr/>
        </p:nvGrpSpPr>
        <p:grpSpPr>
          <a:xfrm>
            <a:off x="171453" y="0"/>
            <a:ext cx="2825747" cy="818555"/>
            <a:chOff x="444500" y="496094"/>
            <a:chExt cx="2362200" cy="1091406"/>
          </a:xfrm>
          <a:solidFill>
            <a:schemeClr val="accent4">
              <a:lumMod val="20000"/>
              <a:lumOff val="80000"/>
            </a:schemeClr>
          </a:solidFill>
        </p:grpSpPr>
        <p:sp>
          <p:nvSpPr>
            <p:cNvPr id="15" name="圆角矩形 14"/>
            <p:cNvSpPr/>
            <p:nvPr/>
          </p:nvSpPr>
          <p:spPr>
            <a:xfrm>
              <a:off x="444500" y="901700"/>
              <a:ext cx="2362200" cy="685800"/>
            </a:xfrm>
            <a:prstGeom prst="roundRect">
              <a:avLst/>
            </a:prstGeom>
            <a:grpFill/>
            <a:ln w="1905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6" name="直接连接符 15"/>
            <p:cNvCxnSpPr/>
            <p:nvPr/>
          </p:nvCxnSpPr>
          <p:spPr>
            <a:xfrm rot="5400000">
              <a:off x="7810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cxnSp>
          <p:nvCxnSpPr>
            <p:cNvPr id="17" name="直接连接符 16"/>
            <p:cNvCxnSpPr/>
            <p:nvPr/>
          </p:nvCxnSpPr>
          <p:spPr>
            <a:xfrm rot="5400000">
              <a:off x="18859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grpSp>
      <p:pic>
        <p:nvPicPr>
          <p:cNvPr id="21" name="图片 20" descr="book3.png"/>
          <p:cNvPicPr>
            <a:picLocks noChangeAspect="1"/>
          </p:cNvPicPr>
          <p:nvPr/>
        </p:nvPicPr>
        <p:blipFill>
          <a:blip r:embed="rId1" cstate="print"/>
          <a:srcRect l="10980" t="7891" r="17050" b="13779"/>
          <a:stretch>
            <a:fillRect/>
          </a:stretch>
        </p:blipFill>
        <p:spPr>
          <a:xfrm>
            <a:off x="7968343" y="3947300"/>
            <a:ext cx="971550" cy="1057407"/>
          </a:xfrm>
          <a:prstGeom prst="rect">
            <a:avLst/>
          </a:prstGeom>
        </p:spPr>
      </p:pic>
      <p:sp>
        <p:nvSpPr>
          <p:cNvPr id="9" name="矩形 8"/>
          <p:cNvSpPr/>
          <p:nvPr/>
        </p:nvSpPr>
        <p:spPr>
          <a:xfrm>
            <a:off x="275120" y="348923"/>
            <a:ext cx="2664832" cy="484748"/>
          </a:xfrm>
          <a:prstGeom prst="rect">
            <a:avLst/>
          </a:prstGeom>
        </p:spPr>
        <p:txBody>
          <a:bodyPr wrap="none" lIns="68580" tIns="34290" rIns="68580" bIns="34290">
            <a:spAutoFit/>
          </a:bodyPr>
          <a:lstStyle/>
          <a:p>
            <a:r>
              <a:rPr lang="zh-CN" altLang="en-US" sz="2700" dirty="0" smtClean="0">
                <a:latin typeface="微软雅黑" panose="020B0503020204020204" pitchFamily="34" charset="-122"/>
                <a:ea typeface="微软雅黑" panose="020B0503020204020204" pitchFamily="34" charset="-122"/>
              </a:rPr>
              <a:t>知识点 节约用水</a:t>
            </a:r>
            <a:endParaRPr lang="en-US" altLang="zh-CN" sz="2700" dirty="0" smtClean="0">
              <a:latin typeface="微软雅黑" panose="020B0503020204020204" pitchFamily="34" charset="-122"/>
              <a:ea typeface="微软雅黑" panose="020B0503020204020204" pitchFamily="34" charset="-122"/>
            </a:endParaRPr>
          </a:p>
        </p:txBody>
      </p:sp>
      <p:pic>
        <p:nvPicPr>
          <p:cNvPr id="14" name="图片 13" descr="图片6.png"/>
          <p:cNvPicPr>
            <a:picLocks noChangeAspect="1"/>
          </p:cNvPicPr>
          <p:nvPr/>
        </p:nvPicPr>
        <p:blipFill>
          <a:blip r:embed="rId2" cstate="print"/>
          <a:stretch>
            <a:fillRect/>
          </a:stretch>
        </p:blipFill>
        <p:spPr>
          <a:xfrm>
            <a:off x="0" y="1069447"/>
            <a:ext cx="1597020" cy="580934"/>
          </a:xfrm>
          <a:prstGeom prst="rect">
            <a:avLst/>
          </a:prstGeom>
        </p:spPr>
      </p:pic>
      <p:sp>
        <p:nvSpPr>
          <p:cNvPr id="19" name="矩形 18"/>
          <p:cNvSpPr/>
          <p:nvPr/>
        </p:nvSpPr>
        <p:spPr>
          <a:xfrm>
            <a:off x="728133" y="3263347"/>
            <a:ext cx="7603067" cy="1422954"/>
          </a:xfrm>
          <a:prstGeom prst="rect">
            <a:avLst/>
          </a:prstGeom>
        </p:spPr>
        <p:txBody>
          <a:bodyPr wrap="square">
            <a:spAutoFit/>
          </a:bodyPr>
          <a:lstStyle/>
          <a:p>
            <a:pPr>
              <a:lnSpc>
                <a:spcPct val="150000"/>
              </a:lnSpc>
            </a:pPr>
            <a:r>
              <a:rPr lang="zh-CN" altLang="en-US" sz="2000" dirty="0" smtClean="0">
                <a:latin typeface="微软雅黑" panose="020B0503020204020204" pitchFamily="34" charset="-122"/>
                <a:ea typeface="微软雅黑" panose="020B0503020204020204" pitchFamily="34" charset="-122"/>
              </a:rPr>
              <a:t>“下雪”不“下霜”</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霜是地表附近的水蒸气在气温骤然下降到零摄氏度以下凝华形成的</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雪是水蒸气在高空凝华形成的小冰晶飘落下来形成的</a:t>
            </a:r>
            <a:r>
              <a:rPr lang="en-US" altLang="zh-CN" sz="2000" dirty="0" smtClean="0">
                <a:latin typeface="微软雅黑" panose="020B0503020204020204" pitchFamily="34" charset="-122"/>
                <a:ea typeface="微软雅黑" panose="020B0503020204020204" pitchFamily="34" charset="-122"/>
              </a:rPr>
              <a:t>.</a:t>
            </a:r>
            <a:endParaRPr lang="en-US" altLang="zh-CN" sz="2000" dirty="0" smtClean="0">
              <a:latin typeface="微软雅黑" panose="020B0503020204020204" pitchFamily="34" charset="-122"/>
              <a:ea typeface="微软雅黑" panose="020B0503020204020204" pitchFamily="34" charset="-122"/>
            </a:endParaRPr>
          </a:p>
        </p:txBody>
      </p:sp>
      <p:pic>
        <p:nvPicPr>
          <p:cNvPr id="11" name="yb621a.jpg" descr="id:2147515044;FounderCES"/>
          <p:cNvPicPr/>
          <p:nvPr/>
        </p:nvPicPr>
        <p:blipFill>
          <a:blip r:embed="rId3" cstate="print"/>
          <a:stretch>
            <a:fillRect/>
          </a:stretch>
        </p:blipFill>
        <p:spPr>
          <a:xfrm>
            <a:off x="3321340" y="1192010"/>
            <a:ext cx="2571460" cy="197600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1" fill="hold"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slide(fromTop)">
                                      <p:cBhvr>
                                        <p:cTn id="7" dur="500"/>
                                        <p:tgtEl>
                                          <p:spTgt spid="2"/>
                                        </p:tgtEl>
                                      </p:cBhvr>
                                    </p:animEffect>
                                  </p:childTnLst>
                                </p:cTn>
                              </p:par>
                            </p:childTnLst>
                          </p:cTn>
                        </p:par>
                        <p:par>
                          <p:cTn id="8" fill="hold">
                            <p:stCondLst>
                              <p:cond delay="500"/>
                            </p:stCondLst>
                            <p:childTnLst>
                              <p:par>
                                <p:cTn id="9" presetID="12" presetClass="entr" presetSubtype="8" fill="hold" grpId="0" nodeType="afterEffect">
                                  <p:stCondLst>
                                    <p:cond delay="0"/>
                                  </p:stCondLst>
                                  <p:childTnLst>
                                    <p:set>
                                      <p:cBhvr>
                                        <p:cTn id="10" dur="1" fill="hold">
                                          <p:stCondLst>
                                            <p:cond delay="0"/>
                                          </p:stCondLst>
                                        </p:cTn>
                                        <p:tgtEl>
                                          <p:spTgt spid="9"/>
                                        </p:tgtEl>
                                        <p:attrNameLst>
                                          <p:attrName>style.visibility</p:attrName>
                                        </p:attrNameLst>
                                      </p:cBhvr>
                                      <p:to>
                                        <p:strVal val="visible"/>
                                      </p:to>
                                    </p:set>
                                    <p:animEffect transition="in" filter="slide(fromLeft)">
                                      <p:cBhvr>
                                        <p:cTn id="11" dur="500"/>
                                        <p:tgtEl>
                                          <p:spTgt spid="9"/>
                                        </p:tgtEl>
                                      </p:cBhvr>
                                    </p:animEffect>
                                  </p:childTnLst>
                                </p:cTn>
                              </p:par>
                            </p:childTnLst>
                          </p:cTn>
                        </p:par>
                        <p:par>
                          <p:cTn id="12" fill="hold">
                            <p:stCondLst>
                              <p:cond delay="1000"/>
                            </p:stCondLst>
                            <p:childTnLst>
                              <p:par>
                                <p:cTn id="13" presetID="1" presetClass="entr" presetSubtype="0" fill="hold" nodeType="afterEffect">
                                  <p:stCondLst>
                                    <p:cond delay="0"/>
                                  </p:stCondLst>
                                  <p:childTnLst>
                                    <p:set>
                                      <p:cBhvr>
                                        <p:cTn id="14" dur="1" fill="hold">
                                          <p:stCondLst>
                                            <p:cond delay="0"/>
                                          </p:stCondLst>
                                        </p:cTn>
                                        <p:tgtEl>
                                          <p:spTgt spid="14"/>
                                        </p:tgtEl>
                                        <p:attrNameLst>
                                          <p:attrName>style.visibility</p:attrName>
                                        </p:attrNameLst>
                                      </p:cBhvr>
                                      <p:to>
                                        <p:strVal val="visible"/>
                                      </p:to>
                                    </p:set>
                                  </p:childTnLst>
                                </p:cTn>
                              </p:par>
                              <p:par>
                                <p:cTn id="15" presetID="17" presetClass="entr" presetSubtype="10" fill="hold" nodeType="withEffect">
                                  <p:stCondLst>
                                    <p:cond delay="0"/>
                                  </p:stCondLst>
                                  <p:childTnLst>
                                    <p:set>
                                      <p:cBhvr>
                                        <p:cTn id="16" dur="1" fill="hold">
                                          <p:stCondLst>
                                            <p:cond delay="0"/>
                                          </p:stCondLst>
                                        </p:cTn>
                                        <p:tgtEl>
                                          <p:spTgt spid="21"/>
                                        </p:tgtEl>
                                        <p:attrNameLst>
                                          <p:attrName>style.visibility</p:attrName>
                                        </p:attrNameLst>
                                      </p:cBhvr>
                                      <p:to>
                                        <p:strVal val="visible"/>
                                      </p:to>
                                    </p:set>
                                    <p:anim calcmode="lin" valueType="num">
                                      <p:cBhvr>
                                        <p:cTn id="17" dur="500" fill="hold"/>
                                        <p:tgtEl>
                                          <p:spTgt spid="21"/>
                                        </p:tgtEl>
                                        <p:attrNameLst>
                                          <p:attrName>ppt_w</p:attrName>
                                        </p:attrNameLst>
                                      </p:cBhvr>
                                      <p:tavLst>
                                        <p:tav tm="0">
                                          <p:val>
                                            <p:fltVal val="0"/>
                                          </p:val>
                                        </p:tav>
                                        <p:tav tm="100000">
                                          <p:val>
                                            <p:strVal val="#ppt_w"/>
                                          </p:val>
                                        </p:tav>
                                      </p:tavLst>
                                    </p:anim>
                                    <p:anim calcmode="lin" valueType="num">
                                      <p:cBhvr>
                                        <p:cTn id="18" dur="500" fill="hold"/>
                                        <p:tgtEl>
                                          <p:spTgt spid="21"/>
                                        </p:tgtEl>
                                        <p:attrNameLst>
                                          <p:attrName>ppt_h</p:attrName>
                                        </p:attrNameLst>
                                      </p:cBhvr>
                                      <p:tavLst>
                                        <p:tav tm="0">
                                          <p:val>
                                            <p:strVal val="#ppt_h"/>
                                          </p:val>
                                        </p:tav>
                                        <p:tav tm="100000">
                                          <p:val>
                                            <p:strVal val="#ppt_h"/>
                                          </p:val>
                                        </p:tav>
                                      </p:tavLst>
                                    </p:anim>
                                  </p:childTnLst>
                                </p:cTn>
                              </p:par>
                            </p:childTnLst>
                          </p:cTn>
                        </p:par>
                        <p:par>
                          <p:cTn id="19" fill="hold">
                            <p:stCondLst>
                              <p:cond delay="1000"/>
                            </p:stCondLst>
                            <p:childTnLst>
                              <p:par>
                                <p:cTn id="20" presetID="1" presetClass="entr" presetSubtype="0" fill="hold" grpId="0" nodeType="afterEffect">
                                  <p:stCondLst>
                                    <p:cond delay="0"/>
                                  </p:stCondLst>
                                  <p:childTnLst>
                                    <p:set>
                                      <p:cBhvr>
                                        <p:cTn id="21" dur="1" fill="hold">
                                          <p:stCondLst>
                                            <p:cond delay="0"/>
                                          </p:stCondLst>
                                        </p:cTn>
                                        <p:tgtEl>
                                          <p:spTgt spid="19"/>
                                        </p:tgtEl>
                                        <p:attrNameLst>
                                          <p:attrName>style.visibility</p:attrName>
                                        </p:attrNameLst>
                                      </p:cBhvr>
                                      <p:to>
                                        <p:strVal val="visible"/>
                                      </p:to>
                                    </p:set>
                                  </p:childTnLst>
                                </p:cTn>
                              </p:par>
                              <p:par>
                                <p:cTn id="22" presetID="5" presetClass="entr" presetSubtype="10" fill="hold" nodeType="withEffect">
                                  <p:stCondLst>
                                    <p:cond delay="0"/>
                                  </p:stCondLst>
                                  <p:childTnLst>
                                    <p:set>
                                      <p:cBhvr>
                                        <p:cTn id="23" dur="1" fill="hold">
                                          <p:stCondLst>
                                            <p:cond delay="0"/>
                                          </p:stCondLst>
                                        </p:cTn>
                                        <p:tgtEl>
                                          <p:spTgt spid="11"/>
                                        </p:tgtEl>
                                        <p:attrNameLst>
                                          <p:attrName>style.visibility</p:attrName>
                                        </p:attrNameLst>
                                      </p:cBhvr>
                                      <p:to>
                                        <p:strVal val="visible"/>
                                      </p:to>
                                    </p:set>
                                    <p:animEffect transition="in" filter="checkerboard(across)">
                                      <p:cBhvr>
                                        <p:cTn id="24"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9" grpId="0"/>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9"/>
          <p:cNvGrpSpPr/>
          <p:nvPr/>
        </p:nvGrpSpPr>
        <p:grpSpPr>
          <a:xfrm>
            <a:off x="171453" y="0"/>
            <a:ext cx="2825747" cy="818555"/>
            <a:chOff x="444500" y="496094"/>
            <a:chExt cx="2362200" cy="1091406"/>
          </a:xfrm>
          <a:solidFill>
            <a:schemeClr val="accent4">
              <a:lumMod val="20000"/>
              <a:lumOff val="80000"/>
            </a:schemeClr>
          </a:solidFill>
        </p:grpSpPr>
        <p:sp>
          <p:nvSpPr>
            <p:cNvPr id="15" name="圆角矩形 14"/>
            <p:cNvSpPr/>
            <p:nvPr/>
          </p:nvSpPr>
          <p:spPr>
            <a:xfrm>
              <a:off x="444500" y="901700"/>
              <a:ext cx="2362200" cy="685800"/>
            </a:xfrm>
            <a:prstGeom prst="roundRect">
              <a:avLst/>
            </a:prstGeom>
            <a:grpFill/>
            <a:ln w="1905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6" name="直接连接符 15"/>
            <p:cNvCxnSpPr/>
            <p:nvPr/>
          </p:nvCxnSpPr>
          <p:spPr>
            <a:xfrm rot="5400000">
              <a:off x="7810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cxnSp>
          <p:nvCxnSpPr>
            <p:cNvPr id="17" name="直接连接符 16"/>
            <p:cNvCxnSpPr/>
            <p:nvPr/>
          </p:nvCxnSpPr>
          <p:spPr>
            <a:xfrm rot="5400000">
              <a:off x="18859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grpSp>
      <p:pic>
        <p:nvPicPr>
          <p:cNvPr id="21" name="图片 20" descr="book3.png"/>
          <p:cNvPicPr>
            <a:picLocks noChangeAspect="1"/>
          </p:cNvPicPr>
          <p:nvPr/>
        </p:nvPicPr>
        <p:blipFill>
          <a:blip r:embed="rId1" cstate="print"/>
          <a:srcRect l="10980" t="7891" r="17050" b="13779"/>
          <a:stretch>
            <a:fillRect/>
          </a:stretch>
        </p:blipFill>
        <p:spPr>
          <a:xfrm>
            <a:off x="7968343" y="3947300"/>
            <a:ext cx="971550" cy="1057407"/>
          </a:xfrm>
          <a:prstGeom prst="rect">
            <a:avLst/>
          </a:prstGeom>
        </p:spPr>
      </p:pic>
      <p:sp>
        <p:nvSpPr>
          <p:cNvPr id="9" name="矩形 8"/>
          <p:cNvSpPr/>
          <p:nvPr/>
        </p:nvSpPr>
        <p:spPr>
          <a:xfrm>
            <a:off x="275120" y="348923"/>
            <a:ext cx="2664832" cy="484748"/>
          </a:xfrm>
          <a:prstGeom prst="rect">
            <a:avLst/>
          </a:prstGeom>
        </p:spPr>
        <p:txBody>
          <a:bodyPr wrap="none" lIns="68580" tIns="34290" rIns="68580" bIns="34290">
            <a:spAutoFit/>
          </a:bodyPr>
          <a:lstStyle/>
          <a:p>
            <a:r>
              <a:rPr lang="zh-CN" altLang="en-US" sz="2700" dirty="0" smtClean="0">
                <a:latin typeface="微软雅黑" panose="020B0503020204020204" pitchFamily="34" charset="-122"/>
                <a:ea typeface="微软雅黑" panose="020B0503020204020204" pitchFamily="34" charset="-122"/>
              </a:rPr>
              <a:t>知识点 节约用水</a:t>
            </a:r>
            <a:endParaRPr lang="en-US" altLang="zh-CN" sz="2700" dirty="0" smtClean="0">
              <a:latin typeface="微软雅黑" panose="020B0503020204020204" pitchFamily="34" charset="-122"/>
              <a:ea typeface="微软雅黑" panose="020B0503020204020204" pitchFamily="34" charset="-122"/>
            </a:endParaRPr>
          </a:p>
        </p:txBody>
      </p:sp>
      <p:sp>
        <p:nvSpPr>
          <p:cNvPr id="19" name="矩形 18"/>
          <p:cNvSpPr/>
          <p:nvPr/>
        </p:nvSpPr>
        <p:spPr>
          <a:xfrm>
            <a:off x="2714589" y="1008878"/>
            <a:ext cx="2093894" cy="553998"/>
          </a:xfrm>
          <a:prstGeom prst="rect">
            <a:avLst/>
          </a:prstGeom>
        </p:spPr>
        <p:txBody>
          <a:bodyPr wrap="square">
            <a:spAutoFit/>
          </a:bodyPr>
          <a:lstStyle/>
          <a:p>
            <a:pPr>
              <a:lnSpc>
                <a:spcPct val="150000"/>
              </a:lnSpc>
            </a:pPr>
            <a:r>
              <a:rPr lang="zh-CN" altLang="en-US" sz="2000" dirty="0" smtClean="0">
                <a:latin typeface="微软雅黑" panose="020B0503020204020204" pitchFamily="34" charset="-122"/>
                <a:ea typeface="微软雅黑" panose="020B0503020204020204" pitchFamily="34" charset="-122"/>
              </a:rPr>
              <a:t>节水标志的含义</a:t>
            </a:r>
            <a:endParaRPr lang="zh-CN" altLang="en-US" sz="2000" dirty="0" smtClean="0">
              <a:latin typeface="微软雅黑" panose="020B0503020204020204" pitchFamily="34" charset="-122"/>
              <a:ea typeface="微软雅黑" panose="020B0503020204020204" pitchFamily="34" charset="-122"/>
            </a:endParaRPr>
          </a:p>
        </p:txBody>
      </p:sp>
      <p:pic>
        <p:nvPicPr>
          <p:cNvPr id="11" name="Picture 2" descr="C:\Users\Administrator\Desktop\生活中的物理.png"/>
          <p:cNvPicPr>
            <a:picLocks noChangeAspect="1" noChangeArrowheads="1"/>
          </p:cNvPicPr>
          <p:nvPr/>
        </p:nvPicPr>
        <p:blipFill>
          <a:blip r:embed="rId2" cstate="print"/>
          <a:srcRect/>
          <a:stretch>
            <a:fillRect/>
          </a:stretch>
        </p:blipFill>
        <p:spPr bwMode="auto">
          <a:xfrm>
            <a:off x="238395" y="1024772"/>
            <a:ext cx="1858963" cy="523875"/>
          </a:xfrm>
          <a:prstGeom prst="rect">
            <a:avLst/>
          </a:prstGeom>
          <a:noFill/>
        </p:spPr>
      </p:pic>
      <p:pic>
        <p:nvPicPr>
          <p:cNvPr id="13" name="yb623a.jpg" descr="id:2147515058;FounderCES"/>
          <p:cNvPicPr/>
          <p:nvPr/>
        </p:nvPicPr>
        <p:blipFill>
          <a:blip r:embed="rId3" cstate="print"/>
          <a:stretch>
            <a:fillRect/>
          </a:stretch>
        </p:blipFill>
        <p:spPr>
          <a:xfrm>
            <a:off x="2110586" y="1660037"/>
            <a:ext cx="1671671" cy="1657130"/>
          </a:xfrm>
          <a:prstGeom prst="rect">
            <a:avLst/>
          </a:prstGeom>
        </p:spPr>
      </p:pic>
      <p:pic>
        <p:nvPicPr>
          <p:cNvPr id="18" name="yb623.jpg" descr="id:2147515065;FounderCES"/>
          <p:cNvPicPr/>
          <p:nvPr/>
        </p:nvPicPr>
        <p:blipFill>
          <a:blip r:embed="rId4" cstate="print"/>
          <a:stretch>
            <a:fillRect/>
          </a:stretch>
        </p:blipFill>
        <p:spPr>
          <a:xfrm>
            <a:off x="4498225" y="1730057"/>
            <a:ext cx="2580492" cy="1439572"/>
          </a:xfrm>
          <a:prstGeom prst="rect">
            <a:avLst/>
          </a:prstGeom>
        </p:spPr>
      </p:pic>
      <p:sp>
        <p:nvSpPr>
          <p:cNvPr id="20" name="矩形 19"/>
          <p:cNvSpPr/>
          <p:nvPr/>
        </p:nvSpPr>
        <p:spPr>
          <a:xfrm>
            <a:off x="1087821" y="3415747"/>
            <a:ext cx="6605752" cy="1477328"/>
          </a:xfrm>
          <a:prstGeom prst="rect">
            <a:avLst/>
          </a:prstGeom>
        </p:spPr>
        <p:txBody>
          <a:bodyPr wrap="square">
            <a:spAutoFit/>
          </a:bodyPr>
          <a:lstStyle/>
          <a:p>
            <a:pPr>
              <a:lnSpc>
                <a:spcPct val="150000"/>
              </a:lnSpc>
            </a:pPr>
            <a:r>
              <a:rPr lang="zh-CN" altLang="en-US" sz="2000" dirty="0" smtClean="0">
                <a:latin typeface="微软雅黑" panose="020B0503020204020204" pitchFamily="34" charset="-122"/>
                <a:ea typeface="微软雅黑" panose="020B0503020204020204" pitchFamily="34" charset="-122"/>
              </a:rPr>
              <a:t>圆形代表地球</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标志留白部分托起一滴水</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寓意节水</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表示需要公众参与</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鼓励人们从我做起</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人人动手节约每一滴水</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手又像一条蜿蜒的河流</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象征滴水汇成江河</a:t>
            </a:r>
            <a:r>
              <a:rPr lang="en-US" altLang="zh-CN" sz="2000" dirty="0" smtClean="0">
                <a:latin typeface="微软雅黑" panose="020B0503020204020204" pitchFamily="34" charset="-122"/>
                <a:ea typeface="微软雅黑" panose="020B0503020204020204" pitchFamily="34" charset="-122"/>
              </a:rPr>
              <a:t>.</a:t>
            </a:r>
            <a:endParaRPr lang="en-US" altLang="zh-CN" sz="2000" dirty="0" smtClean="0">
              <a:latin typeface="微软雅黑" panose="020B0503020204020204" pitchFamily="34" charset="-122"/>
              <a:ea typeface="微软雅黑" panose="020B0503020204020204" pitchFamily="34"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1" fill="hold"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slide(fromTop)">
                                      <p:cBhvr>
                                        <p:cTn id="7" dur="500"/>
                                        <p:tgtEl>
                                          <p:spTgt spid="2"/>
                                        </p:tgtEl>
                                      </p:cBhvr>
                                    </p:animEffect>
                                  </p:childTnLst>
                                </p:cTn>
                              </p:par>
                            </p:childTnLst>
                          </p:cTn>
                        </p:par>
                        <p:par>
                          <p:cTn id="8" fill="hold">
                            <p:stCondLst>
                              <p:cond delay="500"/>
                            </p:stCondLst>
                            <p:childTnLst>
                              <p:par>
                                <p:cTn id="9" presetID="12" presetClass="entr" presetSubtype="8" fill="hold" grpId="0" nodeType="afterEffect">
                                  <p:stCondLst>
                                    <p:cond delay="0"/>
                                  </p:stCondLst>
                                  <p:childTnLst>
                                    <p:set>
                                      <p:cBhvr>
                                        <p:cTn id="10" dur="1" fill="hold">
                                          <p:stCondLst>
                                            <p:cond delay="0"/>
                                          </p:stCondLst>
                                        </p:cTn>
                                        <p:tgtEl>
                                          <p:spTgt spid="9"/>
                                        </p:tgtEl>
                                        <p:attrNameLst>
                                          <p:attrName>style.visibility</p:attrName>
                                        </p:attrNameLst>
                                      </p:cBhvr>
                                      <p:to>
                                        <p:strVal val="visible"/>
                                      </p:to>
                                    </p:set>
                                    <p:animEffect transition="in" filter="slide(fromLeft)">
                                      <p:cBhvr>
                                        <p:cTn id="11" dur="500"/>
                                        <p:tgtEl>
                                          <p:spTgt spid="9"/>
                                        </p:tgtEl>
                                      </p:cBhvr>
                                    </p:animEffect>
                                  </p:childTnLst>
                                </p:cTn>
                              </p:par>
                              <p:par>
                                <p:cTn id="12" presetID="17" presetClass="entr" presetSubtype="10" fill="hold" nodeType="withEffect">
                                  <p:stCondLst>
                                    <p:cond delay="0"/>
                                  </p:stCondLst>
                                  <p:childTnLst>
                                    <p:set>
                                      <p:cBhvr>
                                        <p:cTn id="13" dur="1" fill="hold">
                                          <p:stCondLst>
                                            <p:cond delay="0"/>
                                          </p:stCondLst>
                                        </p:cTn>
                                        <p:tgtEl>
                                          <p:spTgt spid="21"/>
                                        </p:tgtEl>
                                        <p:attrNameLst>
                                          <p:attrName>style.visibility</p:attrName>
                                        </p:attrNameLst>
                                      </p:cBhvr>
                                      <p:to>
                                        <p:strVal val="visible"/>
                                      </p:to>
                                    </p:set>
                                    <p:anim calcmode="lin" valueType="num">
                                      <p:cBhvr>
                                        <p:cTn id="14" dur="500" fill="hold"/>
                                        <p:tgtEl>
                                          <p:spTgt spid="21"/>
                                        </p:tgtEl>
                                        <p:attrNameLst>
                                          <p:attrName>ppt_w</p:attrName>
                                        </p:attrNameLst>
                                      </p:cBhvr>
                                      <p:tavLst>
                                        <p:tav tm="0">
                                          <p:val>
                                            <p:fltVal val="0"/>
                                          </p:val>
                                        </p:tav>
                                        <p:tav tm="100000">
                                          <p:val>
                                            <p:strVal val="#ppt_w"/>
                                          </p:val>
                                        </p:tav>
                                      </p:tavLst>
                                    </p:anim>
                                    <p:anim calcmode="lin" valueType="num">
                                      <p:cBhvr>
                                        <p:cTn id="15" dur="500" fill="hold"/>
                                        <p:tgtEl>
                                          <p:spTgt spid="21"/>
                                        </p:tgtEl>
                                        <p:attrNameLst>
                                          <p:attrName>ppt_h</p:attrName>
                                        </p:attrNameLst>
                                      </p:cBhvr>
                                      <p:tavLst>
                                        <p:tav tm="0">
                                          <p:val>
                                            <p:strVal val="#ppt_h"/>
                                          </p:val>
                                        </p:tav>
                                        <p:tav tm="100000">
                                          <p:val>
                                            <p:strVal val="#ppt_h"/>
                                          </p:val>
                                        </p:tav>
                                      </p:tavLst>
                                    </p:anim>
                                  </p:childTnLst>
                                </p:cTn>
                              </p:par>
                            </p:childTnLst>
                          </p:cTn>
                        </p:par>
                        <p:par>
                          <p:cTn id="16" fill="hold">
                            <p:stCondLst>
                              <p:cond delay="1000"/>
                            </p:stCondLst>
                            <p:childTnLst>
                              <p:par>
                                <p:cTn id="17" presetID="1" presetClass="entr" presetSubtype="0" fill="hold" grpId="0" nodeType="afterEffect">
                                  <p:stCondLst>
                                    <p:cond delay="0"/>
                                  </p:stCondLst>
                                  <p:childTnLst>
                                    <p:set>
                                      <p:cBhvr>
                                        <p:cTn id="18" dur="1" fill="hold">
                                          <p:stCondLst>
                                            <p:cond delay="0"/>
                                          </p:stCondLst>
                                        </p:cTn>
                                        <p:tgtEl>
                                          <p:spTgt spid="19"/>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1"/>
                                        </p:tgtEl>
                                        <p:attrNameLst>
                                          <p:attrName>style.visibility</p:attrName>
                                        </p:attrNameLst>
                                      </p:cBhvr>
                                      <p:to>
                                        <p:strVal val="visible"/>
                                      </p:to>
                                    </p:set>
                                  </p:childTnLst>
                                </p:cTn>
                              </p:par>
                            </p:childTnLst>
                          </p:cTn>
                        </p:par>
                        <p:par>
                          <p:cTn id="21" fill="hold">
                            <p:stCondLst>
                              <p:cond delay="1000"/>
                            </p:stCondLst>
                            <p:childTnLst>
                              <p:par>
                                <p:cTn id="22" presetID="1" presetClass="entr" presetSubtype="0" fill="hold" grpId="0" nodeType="afterEffect">
                                  <p:stCondLst>
                                    <p:cond delay="0"/>
                                  </p:stCondLst>
                                  <p:childTnLst>
                                    <p:set>
                                      <p:cBhvr>
                                        <p:cTn id="23" dur="1" fill="hold">
                                          <p:stCondLst>
                                            <p:cond delay="0"/>
                                          </p:stCondLst>
                                        </p:cTn>
                                        <p:tgtEl>
                                          <p:spTgt spid="20"/>
                                        </p:tgtEl>
                                        <p:attrNameLst>
                                          <p:attrName>style.visibility</p:attrName>
                                        </p:attrNameLst>
                                      </p:cBhvr>
                                      <p:to>
                                        <p:strVal val="visible"/>
                                      </p:to>
                                    </p:set>
                                  </p:childTnLst>
                                </p:cTn>
                              </p:par>
                              <p:par>
                                <p:cTn id="24" presetID="4" presetClass="entr" presetSubtype="16" fill="hold" nodeType="withEffect">
                                  <p:stCondLst>
                                    <p:cond delay="0"/>
                                  </p:stCondLst>
                                  <p:childTnLst>
                                    <p:set>
                                      <p:cBhvr>
                                        <p:cTn id="25" dur="1" fill="hold">
                                          <p:stCondLst>
                                            <p:cond delay="0"/>
                                          </p:stCondLst>
                                        </p:cTn>
                                        <p:tgtEl>
                                          <p:spTgt spid="13"/>
                                        </p:tgtEl>
                                        <p:attrNameLst>
                                          <p:attrName>style.visibility</p:attrName>
                                        </p:attrNameLst>
                                      </p:cBhvr>
                                      <p:to>
                                        <p:strVal val="visible"/>
                                      </p:to>
                                    </p:set>
                                    <p:animEffect transition="in" filter="box(in)">
                                      <p:cBhvr>
                                        <p:cTn id="26" dur="500"/>
                                        <p:tgtEl>
                                          <p:spTgt spid="13"/>
                                        </p:tgtEl>
                                      </p:cBhvr>
                                    </p:animEffect>
                                  </p:childTnLst>
                                </p:cTn>
                              </p:par>
                              <p:par>
                                <p:cTn id="27" presetID="4" presetClass="entr" presetSubtype="16" fill="hold" nodeType="withEffect">
                                  <p:stCondLst>
                                    <p:cond delay="0"/>
                                  </p:stCondLst>
                                  <p:childTnLst>
                                    <p:set>
                                      <p:cBhvr>
                                        <p:cTn id="28" dur="1" fill="hold">
                                          <p:stCondLst>
                                            <p:cond delay="0"/>
                                          </p:stCondLst>
                                        </p:cTn>
                                        <p:tgtEl>
                                          <p:spTgt spid="18"/>
                                        </p:tgtEl>
                                        <p:attrNameLst>
                                          <p:attrName>style.visibility</p:attrName>
                                        </p:attrNameLst>
                                      </p:cBhvr>
                                      <p:to>
                                        <p:strVal val="visible"/>
                                      </p:to>
                                    </p:set>
                                    <p:animEffect transition="in" filter="box(in)">
                                      <p:cBhvr>
                                        <p:cTn id="29"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9" grpId="0"/>
      <p:bldP spid="20" grpId="0"/>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9"/>
          <p:cNvGrpSpPr/>
          <p:nvPr/>
        </p:nvGrpSpPr>
        <p:grpSpPr>
          <a:xfrm>
            <a:off x="171453" y="0"/>
            <a:ext cx="2825747" cy="818555"/>
            <a:chOff x="444500" y="496094"/>
            <a:chExt cx="2362200" cy="1091406"/>
          </a:xfrm>
          <a:solidFill>
            <a:schemeClr val="accent4">
              <a:lumMod val="20000"/>
              <a:lumOff val="80000"/>
            </a:schemeClr>
          </a:solidFill>
        </p:grpSpPr>
        <p:sp>
          <p:nvSpPr>
            <p:cNvPr id="15" name="圆角矩形 14"/>
            <p:cNvSpPr/>
            <p:nvPr/>
          </p:nvSpPr>
          <p:spPr>
            <a:xfrm>
              <a:off x="444500" y="901700"/>
              <a:ext cx="2362200" cy="685800"/>
            </a:xfrm>
            <a:prstGeom prst="roundRect">
              <a:avLst/>
            </a:prstGeom>
            <a:grpFill/>
            <a:ln w="1905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6" name="直接连接符 15"/>
            <p:cNvCxnSpPr/>
            <p:nvPr/>
          </p:nvCxnSpPr>
          <p:spPr>
            <a:xfrm rot="5400000">
              <a:off x="7810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cxnSp>
          <p:nvCxnSpPr>
            <p:cNvPr id="17" name="直接连接符 16"/>
            <p:cNvCxnSpPr/>
            <p:nvPr/>
          </p:nvCxnSpPr>
          <p:spPr>
            <a:xfrm rot="5400000">
              <a:off x="18859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grpSp>
      <p:pic>
        <p:nvPicPr>
          <p:cNvPr id="21" name="图片 20" descr="book3.png"/>
          <p:cNvPicPr>
            <a:picLocks noChangeAspect="1"/>
          </p:cNvPicPr>
          <p:nvPr/>
        </p:nvPicPr>
        <p:blipFill>
          <a:blip r:embed="rId1" cstate="print"/>
          <a:srcRect l="10980" t="7891" r="17050" b="13779"/>
          <a:stretch>
            <a:fillRect/>
          </a:stretch>
        </p:blipFill>
        <p:spPr>
          <a:xfrm>
            <a:off x="7968343" y="3947300"/>
            <a:ext cx="971550" cy="1057407"/>
          </a:xfrm>
          <a:prstGeom prst="rect">
            <a:avLst/>
          </a:prstGeom>
        </p:spPr>
      </p:pic>
      <p:sp>
        <p:nvSpPr>
          <p:cNvPr id="9" name="矩形 8"/>
          <p:cNvSpPr/>
          <p:nvPr/>
        </p:nvSpPr>
        <p:spPr>
          <a:xfrm>
            <a:off x="275120" y="348923"/>
            <a:ext cx="2664832" cy="484748"/>
          </a:xfrm>
          <a:prstGeom prst="rect">
            <a:avLst/>
          </a:prstGeom>
        </p:spPr>
        <p:txBody>
          <a:bodyPr wrap="none" lIns="68580" tIns="34290" rIns="68580" bIns="34290">
            <a:spAutoFit/>
          </a:bodyPr>
          <a:lstStyle/>
          <a:p>
            <a:r>
              <a:rPr lang="zh-CN" altLang="en-US" sz="2700" dirty="0" smtClean="0">
                <a:latin typeface="微软雅黑" panose="020B0503020204020204" pitchFamily="34" charset="-122"/>
                <a:ea typeface="微软雅黑" panose="020B0503020204020204" pitchFamily="34" charset="-122"/>
              </a:rPr>
              <a:t>知识点 节约用水</a:t>
            </a:r>
            <a:endParaRPr lang="en-US" altLang="zh-CN" sz="2700" dirty="0" smtClean="0">
              <a:latin typeface="微软雅黑" panose="020B0503020204020204" pitchFamily="34" charset="-122"/>
              <a:ea typeface="微软雅黑" panose="020B0503020204020204" pitchFamily="34" charset="-122"/>
            </a:endParaRPr>
          </a:p>
        </p:txBody>
      </p:sp>
      <p:pic>
        <p:nvPicPr>
          <p:cNvPr id="14" name="图片 13" descr="图片6.png"/>
          <p:cNvPicPr>
            <a:picLocks noChangeAspect="1"/>
          </p:cNvPicPr>
          <p:nvPr/>
        </p:nvPicPr>
        <p:blipFill>
          <a:blip r:embed="rId2" cstate="print"/>
          <a:stretch>
            <a:fillRect/>
          </a:stretch>
        </p:blipFill>
        <p:spPr>
          <a:xfrm>
            <a:off x="0" y="1069447"/>
            <a:ext cx="1597020" cy="580934"/>
          </a:xfrm>
          <a:prstGeom prst="rect">
            <a:avLst/>
          </a:prstGeom>
        </p:spPr>
      </p:pic>
      <p:sp>
        <p:nvSpPr>
          <p:cNvPr id="19" name="矩形 18"/>
          <p:cNvSpPr/>
          <p:nvPr/>
        </p:nvSpPr>
        <p:spPr>
          <a:xfrm>
            <a:off x="728133" y="3263347"/>
            <a:ext cx="7603067" cy="1424621"/>
          </a:xfrm>
          <a:prstGeom prst="rect">
            <a:avLst/>
          </a:prstGeom>
        </p:spPr>
        <p:txBody>
          <a:bodyPr wrap="square">
            <a:spAutoFit/>
          </a:bodyPr>
          <a:lstStyle/>
          <a:p>
            <a:pPr>
              <a:lnSpc>
                <a:spcPct val="150000"/>
              </a:lnSpc>
            </a:pPr>
            <a:r>
              <a:rPr lang="zh-CN" altLang="en-US" sz="2000" dirty="0" smtClean="0">
                <a:latin typeface="微软雅黑" panose="020B0503020204020204" pitchFamily="34" charset="-122"/>
                <a:ea typeface="微软雅黑" panose="020B0503020204020204" pitchFamily="34" charset="-122"/>
              </a:rPr>
              <a:t>水的总量虽然是不变的</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总是在地表和空中不停地循环</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按理不会有水资源缺乏的问题出现</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但有大量的水是不能为人类直接使用的</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如海水</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还有一些在荒无人烟的沼泽地、南北极、雪山顶</a:t>
            </a:r>
            <a:r>
              <a:rPr lang="en-US" altLang="zh-CN" sz="2000" dirty="0" smtClean="0">
                <a:latin typeface="微软雅黑" panose="020B0503020204020204" pitchFamily="34" charset="-122"/>
                <a:ea typeface="微软雅黑" panose="020B0503020204020204" pitchFamily="34" charset="-122"/>
              </a:rPr>
              <a:t>.</a:t>
            </a:r>
            <a:endParaRPr lang="en-US" altLang="zh-CN" sz="2000" dirty="0" smtClean="0">
              <a:latin typeface="微软雅黑" panose="020B0503020204020204" pitchFamily="34" charset="-122"/>
              <a:ea typeface="微软雅黑" panose="020B0503020204020204" pitchFamily="34" charset="-122"/>
            </a:endParaRPr>
          </a:p>
        </p:txBody>
      </p:sp>
      <p:pic>
        <p:nvPicPr>
          <p:cNvPr id="12" name="yb622.jpg" descr="id:2147515086;FounderCES"/>
          <p:cNvPicPr/>
          <p:nvPr/>
        </p:nvPicPr>
        <p:blipFill>
          <a:blip r:embed="rId3" cstate="print"/>
          <a:stretch>
            <a:fillRect/>
          </a:stretch>
        </p:blipFill>
        <p:spPr>
          <a:xfrm>
            <a:off x="3845373" y="830850"/>
            <a:ext cx="1200760" cy="2513916"/>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1" fill="hold"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slide(fromTop)">
                                      <p:cBhvr>
                                        <p:cTn id="7" dur="500"/>
                                        <p:tgtEl>
                                          <p:spTgt spid="2"/>
                                        </p:tgtEl>
                                      </p:cBhvr>
                                    </p:animEffect>
                                  </p:childTnLst>
                                </p:cTn>
                              </p:par>
                            </p:childTnLst>
                          </p:cTn>
                        </p:par>
                        <p:par>
                          <p:cTn id="8" fill="hold">
                            <p:stCondLst>
                              <p:cond delay="500"/>
                            </p:stCondLst>
                            <p:childTnLst>
                              <p:par>
                                <p:cTn id="9" presetID="12" presetClass="entr" presetSubtype="8" fill="hold" grpId="0" nodeType="afterEffect">
                                  <p:stCondLst>
                                    <p:cond delay="0"/>
                                  </p:stCondLst>
                                  <p:childTnLst>
                                    <p:set>
                                      <p:cBhvr>
                                        <p:cTn id="10" dur="1" fill="hold">
                                          <p:stCondLst>
                                            <p:cond delay="0"/>
                                          </p:stCondLst>
                                        </p:cTn>
                                        <p:tgtEl>
                                          <p:spTgt spid="9"/>
                                        </p:tgtEl>
                                        <p:attrNameLst>
                                          <p:attrName>style.visibility</p:attrName>
                                        </p:attrNameLst>
                                      </p:cBhvr>
                                      <p:to>
                                        <p:strVal val="visible"/>
                                      </p:to>
                                    </p:set>
                                    <p:animEffect transition="in" filter="slide(fromLeft)">
                                      <p:cBhvr>
                                        <p:cTn id="11" dur="500"/>
                                        <p:tgtEl>
                                          <p:spTgt spid="9"/>
                                        </p:tgtEl>
                                      </p:cBhvr>
                                    </p:animEffect>
                                  </p:childTnLst>
                                </p:cTn>
                              </p:par>
                            </p:childTnLst>
                          </p:cTn>
                        </p:par>
                        <p:par>
                          <p:cTn id="12" fill="hold">
                            <p:stCondLst>
                              <p:cond delay="1000"/>
                            </p:stCondLst>
                            <p:childTnLst>
                              <p:par>
                                <p:cTn id="13" presetID="1" presetClass="entr" presetSubtype="0" fill="hold" nodeType="afterEffect">
                                  <p:stCondLst>
                                    <p:cond delay="0"/>
                                  </p:stCondLst>
                                  <p:childTnLst>
                                    <p:set>
                                      <p:cBhvr>
                                        <p:cTn id="14" dur="1" fill="hold">
                                          <p:stCondLst>
                                            <p:cond delay="0"/>
                                          </p:stCondLst>
                                        </p:cTn>
                                        <p:tgtEl>
                                          <p:spTgt spid="14"/>
                                        </p:tgtEl>
                                        <p:attrNameLst>
                                          <p:attrName>style.visibility</p:attrName>
                                        </p:attrNameLst>
                                      </p:cBhvr>
                                      <p:to>
                                        <p:strVal val="visible"/>
                                      </p:to>
                                    </p:set>
                                  </p:childTnLst>
                                </p:cTn>
                              </p:par>
                              <p:par>
                                <p:cTn id="15" presetID="17" presetClass="entr" presetSubtype="10" fill="hold" nodeType="withEffect">
                                  <p:stCondLst>
                                    <p:cond delay="0"/>
                                  </p:stCondLst>
                                  <p:childTnLst>
                                    <p:set>
                                      <p:cBhvr>
                                        <p:cTn id="16" dur="1" fill="hold">
                                          <p:stCondLst>
                                            <p:cond delay="0"/>
                                          </p:stCondLst>
                                        </p:cTn>
                                        <p:tgtEl>
                                          <p:spTgt spid="21"/>
                                        </p:tgtEl>
                                        <p:attrNameLst>
                                          <p:attrName>style.visibility</p:attrName>
                                        </p:attrNameLst>
                                      </p:cBhvr>
                                      <p:to>
                                        <p:strVal val="visible"/>
                                      </p:to>
                                    </p:set>
                                    <p:anim calcmode="lin" valueType="num">
                                      <p:cBhvr>
                                        <p:cTn id="17" dur="500" fill="hold"/>
                                        <p:tgtEl>
                                          <p:spTgt spid="21"/>
                                        </p:tgtEl>
                                        <p:attrNameLst>
                                          <p:attrName>ppt_w</p:attrName>
                                        </p:attrNameLst>
                                      </p:cBhvr>
                                      <p:tavLst>
                                        <p:tav tm="0">
                                          <p:val>
                                            <p:fltVal val="0"/>
                                          </p:val>
                                        </p:tav>
                                        <p:tav tm="100000">
                                          <p:val>
                                            <p:strVal val="#ppt_w"/>
                                          </p:val>
                                        </p:tav>
                                      </p:tavLst>
                                    </p:anim>
                                    <p:anim calcmode="lin" valueType="num">
                                      <p:cBhvr>
                                        <p:cTn id="18" dur="500" fill="hold"/>
                                        <p:tgtEl>
                                          <p:spTgt spid="21"/>
                                        </p:tgtEl>
                                        <p:attrNameLst>
                                          <p:attrName>ppt_h</p:attrName>
                                        </p:attrNameLst>
                                      </p:cBhvr>
                                      <p:tavLst>
                                        <p:tav tm="0">
                                          <p:val>
                                            <p:strVal val="#ppt_h"/>
                                          </p:val>
                                        </p:tav>
                                        <p:tav tm="100000">
                                          <p:val>
                                            <p:strVal val="#ppt_h"/>
                                          </p:val>
                                        </p:tav>
                                      </p:tavLst>
                                    </p:anim>
                                  </p:childTnLst>
                                </p:cTn>
                              </p:par>
                            </p:childTnLst>
                          </p:cTn>
                        </p:par>
                        <p:par>
                          <p:cTn id="19" fill="hold">
                            <p:stCondLst>
                              <p:cond delay="1000"/>
                            </p:stCondLst>
                            <p:childTnLst>
                              <p:par>
                                <p:cTn id="20" presetID="1" presetClass="entr" presetSubtype="0" fill="hold" grpId="0" nodeType="afterEffect">
                                  <p:stCondLst>
                                    <p:cond delay="0"/>
                                  </p:stCondLst>
                                  <p:childTnLst>
                                    <p:set>
                                      <p:cBhvr>
                                        <p:cTn id="21" dur="1" fill="hold">
                                          <p:stCondLst>
                                            <p:cond delay="0"/>
                                          </p:stCondLst>
                                        </p:cTn>
                                        <p:tgtEl>
                                          <p:spTgt spid="19"/>
                                        </p:tgtEl>
                                        <p:attrNameLst>
                                          <p:attrName>style.visibility</p:attrName>
                                        </p:attrNameLst>
                                      </p:cBhvr>
                                      <p:to>
                                        <p:strVal val="visible"/>
                                      </p:to>
                                    </p:set>
                                  </p:childTnLst>
                                </p:cTn>
                              </p:par>
                              <p:par>
                                <p:cTn id="22" presetID="5" presetClass="entr" presetSubtype="10" fill="hold" nodeType="withEffect">
                                  <p:stCondLst>
                                    <p:cond delay="0"/>
                                  </p:stCondLst>
                                  <p:childTnLst>
                                    <p:set>
                                      <p:cBhvr>
                                        <p:cTn id="23" dur="1" fill="hold">
                                          <p:stCondLst>
                                            <p:cond delay="0"/>
                                          </p:stCondLst>
                                        </p:cTn>
                                        <p:tgtEl>
                                          <p:spTgt spid="12"/>
                                        </p:tgtEl>
                                        <p:attrNameLst>
                                          <p:attrName>style.visibility</p:attrName>
                                        </p:attrNameLst>
                                      </p:cBhvr>
                                      <p:to>
                                        <p:strVal val="visible"/>
                                      </p:to>
                                    </p:set>
                                    <p:animEffect transition="in" filter="checkerboard(across)">
                                      <p:cBhvr>
                                        <p:cTn id="24"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9" grpId="0"/>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 name="文本框 78"/>
          <p:cNvSpPr txBox="1"/>
          <p:nvPr/>
        </p:nvSpPr>
        <p:spPr>
          <a:xfrm>
            <a:off x="3711968" y="2078424"/>
            <a:ext cx="2123477" cy="655252"/>
          </a:xfrm>
          <a:prstGeom prst="rect">
            <a:avLst/>
          </a:prstGeom>
          <a:noFill/>
        </p:spPr>
        <p:txBody>
          <a:bodyPr wrap="none" lIns="68580" tIns="34290" rIns="68580" bIns="34290" rtlCol="0">
            <a:prstTxWarp prst="textArchUp">
              <a:avLst/>
            </a:prstTxWarp>
            <a:spAutoFit/>
          </a:bodyPr>
          <a:lstStyle>
            <a:defPPr>
              <a:defRPr lang="zh-CN"/>
            </a:defPPr>
            <a:lvl1pPr>
              <a:defRPr sz="3200" b="1">
                <a:solidFill>
                  <a:srgbClr val="F5841C"/>
                </a:solidFill>
                <a:latin typeface="微软雅黑" panose="020B0503020204020204" pitchFamily="34" charset="-122"/>
                <a:ea typeface="微软雅黑" panose="020B0503020204020204" pitchFamily="34" charset="-122"/>
              </a:defRPr>
            </a:lvl1pPr>
          </a:lstStyle>
          <a:p>
            <a:r>
              <a:rPr lang="zh-CN" altLang="en-US" sz="5400" dirty="0" smtClean="0">
                <a:solidFill>
                  <a:schemeClr val="accent5"/>
                </a:solidFill>
              </a:rPr>
              <a:t>谢    谢</a:t>
            </a:r>
            <a:endParaRPr lang="zh-CN" altLang="en-US" sz="5400" dirty="0">
              <a:solidFill>
                <a:schemeClr val="accent5"/>
              </a:solidFill>
            </a:endParaRPr>
          </a:p>
        </p:txBody>
      </p:sp>
      <p:pic>
        <p:nvPicPr>
          <p:cNvPr id="44" name="Picture 4" descr="clouds.png"/>
          <p:cNvPicPr>
            <a:picLocks noChangeAspect="1"/>
          </p:cNvPicPr>
          <p:nvPr/>
        </p:nvPicPr>
        <p:blipFill>
          <a:blip r:embed="rId1" cstate="print"/>
          <a:stretch>
            <a:fillRect/>
          </a:stretch>
        </p:blipFill>
        <p:spPr>
          <a:xfrm>
            <a:off x="5705475" y="123144"/>
            <a:ext cx="3228975" cy="611433"/>
          </a:xfrm>
          <a:prstGeom prst="rect">
            <a:avLst/>
          </a:prstGeom>
        </p:spPr>
      </p:pic>
      <p:pic>
        <p:nvPicPr>
          <p:cNvPr id="45" name="Picture 3" descr="field.png"/>
          <p:cNvPicPr>
            <a:picLocks noChangeAspect="1"/>
          </p:cNvPicPr>
          <p:nvPr/>
        </p:nvPicPr>
        <p:blipFill>
          <a:blip r:embed="rId2" cstate="print"/>
          <a:stretch>
            <a:fillRect/>
          </a:stretch>
        </p:blipFill>
        <p:spPr>
          <a:xfrm>
            <a:off x="1" y="4076700"/>
            <a:ext cx="9183278" cy="1066800"/>
          </a:xfrm>
          <a:prstGeom prst="rect">
            <a:avLst/>
          </a:prstGeom>
        </p:spPr>
      </p:pic>
      <p:pic>
        <p:nvPicPr>
          <p:cNvPr id="47" name="Picture 4" descr="cloud_ballon.png"/>
          <p:cNvPicPr>
            <a:picLocks noChangeAspect="1"/>
          </p:cNvPicPr>
          <p:nvPr/>
        </p:nvPicPr>
        <p:blipFill>
          <a:blip r:embed="rId3" cstate="print"/>
          <a:stretch>
            <a:fillRect/>
          </a:stretch>
        </p:blipFill>
        <p:spPr>
          <a:xfrm>
            <a:off x="7796518" y="5143500"/>
            <a:ext cx="842657" cy="689895"/>
          </a:xfrm>
          <a:prstGeom prst="rect">
            <a:avLst/>
          </a:prstGeom>
        </p:spPr>
      </p:pic>
      <p:pic>
        <p:nvPicPr>
          <p:cNvPr id="48" name="Picture 4" descr="clouds.png"/>
          <p:cNvPicPr>
            <a:picLocks noChangeAspect="1"/>
          </p:cNvPicPr>
          <p:nvPr/>
        </p:nvPicPr>
        <p:blipFill>
          <a:blip r:embed="rId1" cstate="print"/>
          <a:stretch>
            <a:fillRect/>
          </a:stretch>
        </p:blipFill>
        <p:spPr>
          <a:xfrm>
            <a:off x="323850" y="513669"/>
            <a:ext cx="5134350" cy="972232"/>
          </a:xfrm>
          <a:prstGeom prst="rect">
            <a:avLst/>
          </a:prstGeom>
        </p:spPr>
      </p:pic>
      <p:pic>
        <p:nvPicPr>
          <p:cNvPr id="49" name="Picture 10" descr="together.png"/>
          <p:cNvPicPr>
            <a:picLocks noChangeAspect="1"/>
          </p:cNvPicPr>
          <p:nvPr/>
        </p:nvPicPr>
        <p:blipFill>
          <a:blip r:embed="rId4" cstate="print"/>
          <a:stretch>
            <a:fillRect/>
          </a:stretch>
        </p:blipFill>
        <p:spPr>
          <a:xfrm>
            <a:off x="2654378" y="3448050"/>
            <a:ext cx="4251379" cy="1200150"/>
          </a:xfrm>
          <a:prstGeom prst="rect">
            <a:avLst/>
          </a:prstGeom>
        </p:spPr>
      </p:pic>
      <p:pic>
        <p:nvPicPr>
          <p:cNvPr id="50" name="Picture 2" descr="C:\Users\Administrator\Desktop\兔子.png"/>
          <p:cNvPicPr>
            <a:picLocks noChangeAspect="1" noChangeArrowheads="1"/>
          </p:cNvPicPr>
          <p:nvPr/>
        </p:nvPicPr>
        <p:blipFill>
          <a:blip r:embed="rId5" cstate="print"/>
          <a:srcRect/>
          <a:stretch>
            <a:fillRect/>
          </a:stretch>
        </p:blipFill>
        <p:spPr bwMode="auto">
          <a:xfrm>
            <a:off x="5876925" y="4352925"/>
            <a:ext cx="800100" cy="790575"/>
          </a:xfrm>
          <a:prstGeom prst="rect">
            <a:avLst/>
          </a:prstGeom>
          <a:noFill/>
        </p:spPr>
      </p:pic>
    </p:spTree>
  </p:cSld>
  <p:clrMapOvr>
    <a:masterClrMapping/>
  </p:clrMapOvr>
  <mc:AlternateContent xmlns:mc="http://schemas.openxmlformats.org/markup-compatibility/2006">
    <mc:Choice xmlns:p14="http://schemas.microsoft.com/office/powerpoint/2010/main" Requires="p14">
      <p:transition spd="slow" p14:dur="1500">
        <p:split orient="vert" dir="in"/>
      </p:transition>
    </mc:Choice>
    <mc:Fallback>
      <p:transition spd="slow">
        <p:split orient="vert" dir="in"/>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afterEffect">
                                  <p:stCondLst>
                                    <p:cond delay="0"/>
                                  </p:stCondLst>
                                  <p:childTnLst>
                                    <p:set>
                                      <p:cBhvr>
                                        <p:cTn id="6" dur="1" fill="hold">
                                          <p:stCondLst>
                                            <p:cond delay="0"/>
                                          </p:stCondLst>
                                        </p:cTn>
                                        <p:tgtEl>
                                          <p:spTgt spid="45"/>
                                        </p:tgtEl>
                                        <p:attrNameLst>
                                          <p:attrName>style.visibility</p:attrName>
                                        </p:attrNameLst>
                                      </p:cBhvr>
                                      <p:to>
                                        <p:strVal val="visible"/>
                                      </p:to>
                                    </p:set>
                                    <p:animEffect transition="in" filter="fade">
                                      <p:cBhvr>
                                        <p:cTn id="7" dur="1000"/>
                                        <p:tgtEl>
                                          <p:spTgt spid="45"/>
                                        </p:tgtEl>
                                      </p:cBhvr>
                                    </p:animEffect>
                                    <p:anim calcmode="lin" valueType="num">
                                      <p:cBhvr>
                                        <p:cTn id="8" dur="1000" fill="hold"/>
                                        <p:tgtEl>
                                          <p:spTgt spid="45"/>
                                        </p:tgtEl>
                                        <p:attrNameLst>
                                          <p:attrName>ppt_x</p:attrName>
                                        </p:attrNameLst>
                                      </p:cBhvr>
                                      <p:tavLst>
                                        <p:tav tm="0">
                                          <p:val>
                                            <p:strVal val="#ppt_x"/>
                                          </p:val>
                                        </p:tav>
                                        <p:tav tm="100000">
                                          <p:val>
                                            <p:strVal val="#ppt_x"/>
                                          </p:val>
                                        </p:tav>
                                      </p:tavLst>
                                    </p:anim>
                                    <p:anim calcmode="lin" valueType="num">
                                      <p:cBhvr>
                                        <p:cTn id="9" dur="1000" fill="hold"/>
                                        <p:tgtEl>
                                          <p:spTgt spid="45"/>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29" presetClass="entr" presetSubtype="0" fill="hold" nodeType="afterEffect">
                                  <p:stCondLst>
                                    <p:cond delay="0"/>
                                  </p:stCondLst>
                                  <p:childTnLst>
                                    <p:set>
                                      <p:cBhvr>
                                        <p:cTn id="12" dur="1" fill="hold">
                                          <p:stCondLst>
                                            <p:cond delay="0"/>
                                          </p:stCondLst>
                                        </p:cTn>
                                        <p:tgtEl>
                                          <p:spTgt spid="44"/>
                                        </p:tgtEl>
                                        <p:attrNameLst>
                                          <p:attrName>style.visibility</p:attrName>
                                        </p:attrNameLst>
                                      </p:cBhvr>
                                      <p:to>
                                        <p:strVal val="visible"/>
                                      </p:to>
                                    </p:set>
                                    <p:anim calcmode="lin" valueType="num">
                                      <p:cBhvr>
                                        <p:cTn id="13" dur="1000" fill="hold"/>
                                        <p:tgtEl>
                                          <p:spTgt spid="44"/>
                                        </p:tgtEl>
                                        <p:attrNameLst>
                                          <p:attrName>ppt_x</p:attrName>
                                        </p:attrNameLst>
                                      </p:cBhvr>
                                      <p:tavLst>
                                        <p:tav tm="0">
                                          <p:val>
                                            <p:strVal val="#ppt_x-.2"/>
                                          </p:val>
                                        </p:tav>
                                        <p:tav tm="100000">
                                          <p:val>
                                            <p:strVal val="#ppt_x"/>
                                          </p:val>
                                        </p:tav>
                                      </p:tavLst>
                                    </p:anim>
                                    <p:anim calcmode="lin" valueType="num">
                                      <p:cBhvr>
                                        <p:cTn id="14" dur="1000" fill="hold"/>
                                        <p:tgtEl>
                                          <p:spTgt spid="44"/>
                                        </p:tgtEl>
                                        <p:attrNameLst>
                                          <p:attrName>ppt_y</p:attrName>
                                        </p:attrNameLst>
                                      </p:cBhvr>
                                      <p:tavLst>
                                        <p:tav tm="0">
                                          <p:val>
                                            <p:strVal val="#ppt_y"/>
                                          </p:val>
                                        </p:tav>
                                        <p:tav tm="100000">
                                          <p:val>
                                            <p:strVal val="#ppt_y"/>
                                          </p:val>
                                        </p:tav>
                                      </p:tavLst>
                                    </p:anim>
                                    <p:animEffect transition="in" filter="wipe(right)" prLst="gradientSize: 0.1">
                                      <p:cBhvr>
                                        <p:cTn id="15" dur="1000"/>
                                        <p:tgtEl>
                                          <p:spTgt spid="44"/>
                                        </p:tgtEl>
                                      </p:cBhvr>
                                    </p:animEffect>
                                  </p:childTnLst>
                                </p:cTn>
                              </p:par>
                            </p:childTnLst>
                          </p:cTn>
                        </p:par>
                        <p:par>
                          <p:cTn id="16" fill="hold">
                            <p:stCondLst>
                              <p:cond delay="2000"/>
                            </p:stCondLst>
                            <p:childTnLst>
                              <p:par>
                                <p:cTn id="17" presetID="29" presetClass="entr" presetSubtype="0" fill="hold" nodeType="afterEffect">
                                  <p:stCondLst>
                                    <p:cond delay="0"/>
                                  </p:stCondLst>
                                  <p:childTnLst>
                                    <p:set>
                                      <p:cBhvr>
                                        <p:cTn id="18" dur="1" fill="hold">
                                          <p:stCondLst>
                                            <p:cond delay="0"/>
                                          </p:stCondLst>
                                        </p:cTn>
                                        <p:tgtEl>
                                          <p:spTgt spid="48"/>
                                        </p:tgtEl>
                                        <p:attrNameLst>
                                          <p:attrName>style.visibility</p:attrName>
                                        </p:attrNameLst>
                                      </p:cBhvr>
                                      <p:to>
                                        <p:strVal val="visible"/>
                                      </p:to>
                                    </p:set>
                                    <p:anim calcmode="lin" valueType="num">
                                      <p:cBhvr>
                                        <p:cTn id="19" dur="1000" fill="hold"/>
                                        <p:tgtEl>
                                          <p:spTgt spid="48"/>
                                        </p:tgtEl>
                                        <p:attrNameLst>
                                          <p:attrName>ppt_x</p:attrName>
                                        </p:attrNameLst>
                                      </p:cBhvr>
                                      <p:tavLst>
                                        <p:tav tm="0">
                                          <p:val>
                                            <p:strVal val="#ppt_x-.2"/>
                                          </p:val>
                                        </p:tav>
                                        <p:tav tm="100000">
                                          <p:val>
                                            <p:strVal val="#ppt_x"/>
                                          </p:val>
                                        </p:tav>
                                      </p:tavLst>
                                    </p:anim>
                                    <p:anim calcmode="lin" valueType="num">
                                      <p:cBhvr>
                                        <p:cTn id="20" dur="1000" fill="hold"/>
                                        <p:tgtEl>
                                          <p:spTgt spid="48"/>
                                        </p:tgtEl>
                                        <p:attrNameLst>
                                          <p:attrName>ppt_y</p:attrName>
                                        </p:attrNameLst>
                                      </p:cBhvr>
                                      <p:tavLst>
                                        <p:tav tm="0">
                                          <p:val>
                                            <p:strVal val="#ppt_y"/>
                                          </p:val>
                                        </p:tav>
                                        <p:tav tm="100000">
                                          <p:val>
                                            <p:strVal val="#ppt_y"/>
                                          </p:val>
                                        </p:tav>
                                      </p:tavLst>
                                    </p:anim>
                                    <p:animEffect transition="in" filter="wipe(right)" prLst="gradientSize: 0.1">
                                      <p:cBhvr>
                                        <p:cTn id="21" dur="1000"/>
                                        <p:tgtEl>
                                          <p:spTgt spid="48"/>
                                        </p:tgtEl>
                                      </p:cBhvr>
                                    </p:animEffect>
                                  </p:childTnLst>
                                </p:cTn>
                              </p:par>
                            </p:childTnLst>
                          </p:cTn>
                        </p:par>
                        <p:par>
                          <p:cTn id="22" fill="hold">
                            <p:stCondLst>
                              <p:cond delay="3000"/>
                            </p:stCondLst>
                            <p:childTnLst>
                              <p:par>
                                <p:cTn id="23" presetID="0" presetClass="path" presetSubtype="0" accel="50000" decel="50000" fill="hold" nodeType="afterEffect">
                                  <p:stCondLst>
                                    <p:cond delay="0"/>
                                  </p:stCondLst>
                                  <p:childTnLst>
                                    <p:animMotion origin="layout" path="M 0.03984 -0.24838 C 0.03346 -0.25232 0.02799 -0.25787 0.02213 -0.2625 C 0.01888 -0.26505 0.01549 -0.26597 0.01237 -0.26783 C 0.0112 -0.26852 0.01041 -0.27084 0.00937 -0.27153 C 0.0082 -0.27222 -0.00065 -0.27477 -0.00143 -0.275 C -0.00834 -0.27732 -0.01393 -0.28079 -0.0211 -0.28195 C -0.02539 -0.28403 -0.02956 -0.28634 -0.03386 -0.28912 C -0.03711 -0.29097 -0.03867 -0.29005 -0.04167 -0.29259 C -0.04714 -0.29746 -0.05222 -0.30232 -0.05834 -0.30486 C -0.05925 -0.30602 -0.06016 -0.30764 -0.0612 -0.30857 C -0.06224 -0.30949 -0.06328 -0.30949 -0.06419 -0.31019 C -0.07031 -0.31644 -0.07513 -0.32384 -0.0819 -0.32801 C -0.08477 -0.3331 -0.08776 -0.33843 -0.09076 -0.34375 C -0.09232 -0.34676 -0.09479 -0.34699 -0.09662 -0.34908 C -0.09948 -0.35695 -0.10456 -0.36343 -0.10834 -0.37037 C -0.11406 -0.38056 -0.11979 -0.39074 -0.125 -0.40209 C -0.13268 -0.41829 -0.13607 -0.44236 -0.13972 -0.46204 C -0.14063 -0.47315 -0.14219 -0.4831 -0.14362 -0.49375 C -0.14388 -0.51945 -0.14102 -0.57824 -0.14753 -0.61389 C -0.15026 -0.65695 -0.14948 -0.69468 -0.16029 -0.7338 C -0.16224 -0.74028 -0.1638 -0.74954 -0.16628 -0.75509 C -0.17318 -0.7713 -0.16966 -0.76088 -0.175 -0.76921 C -0.17865 -0.77431 -0.18229 -0.78241 -0.18685 -0.78496 C -0.19935 -0.79259 -0.21068 -0.79584 -0.22409 -0.79746 C -0.25052 -0.8132 -0.28073 -0.79977 -0.30847 -0.7956 C -0.32891 -0.78334 -0.34271 -0.79769 -0.35847 -0.8132 C -0.36107 -0.81574 -0.36432 -0.81644 -0.36641 -0.82037 C -0.36979 -0.82639 -0.3724 -0.82871 -0.37709 -0.83079 C -0.38099 -0.83773 -0.38568 -0.83889 -0.38985 -0.84491 C -0.39375 -0.85093 -0.39714 -0.85371 -0.40169 -0.85903 C -0.40365 -0.86158 -0.40638 -0.86065 -0.40847 -0.86273 C -0.41472 -0.86875 -0.41745 -0.87199 -0.42422 -0.875 C -0.4293 -0.88102 -0.43594 -0.88287 -0.44193 -0.88565 C -0.45143 -0.89699 -0.48125 -0.89236 -0.48503 -0.89259 C -0.49518 -0.89884 -0.48386 -0.89259 -0.50951 -0.89259 C -0.55573 -0.89259 -0.60182 -0.89375 -0.64792 -0.89445 C -0.65742 -0.90023 -0.66589 -0.91088 -0.67539 -0.91736 C -0.67852 -0.91968 -0.68073 -0.92431 -0.68412 -0.92431 " pathEditMode="relative" rAng="0" ptsTypes="fffffffffffffffffffffffffffffffffffffA">
                                      <p:cBhvr>
                                        <p:cTn id="24" dur="2000" fill="hold"/>
                                        <p:tgtEl>
                                          <p:spTgt spid="47"/>
                                        </p:tgtEl>
                                        <p:attrNameLst>
                                          <p:attrName>ppt_x</p:attrName>
                                          <p:attrName>ppt_y</p:attrName>
                                        </p:attrNameLst>
                                      </p:cBhvr>
                                      <p:rCtr x="-362" y="-338"/>
                                    </p:animMotion>
                                  </p:childTnLst>
                                </p:cTn>
                              </p:par>
                            </p:childTnLst>
                          </p:cTn>
                        </p:par>
                        <p:par>
                          <p:cTn id="25" fill="hold">
                            <p:stCondLst>
                              <p:cond delay="5000"/>
                            </p:stCondLst>
                            <p:childTnLst>
                              <p:par>
                                <p:cTn id="26" presetID="26" presetClass="entr" presetSubtype="0" fill="hold" grpId="0" nodeType="afterEffect">
                                  <p:stCondLst>
                                    <p:cond delay="0"/>
                                  </p:stCondLst>
                                  <p:childTnLst>
                                    <p:set>
                                      <p:cBhvr>
                                        <p:cTn id="27" dur="1" fill="hold">
                                          <p:stCondLst>
                                            <p:cond delay="0"/>
                                          </p:stCondLst>
                                        </p:cTn>
                                        <p:tgtEl>
                                          <p:spTgt spid="64"/>
                                        </p:tgtEl>
                                        <p:attrNameLst>
                                          <p:attrName>style.visibility</p:attrName>
                                        </p:attrNameLst>
                                      </p:cBhvr>
                                      <p:to>
                                        <p:strVal val="visible"/>
                                      </p:to>
                                    </p:set>
                                    <p:animEffect transition="in" filter="wipe(down)">
                                      <p:cBhvr>
                                        <p:cTn id="28" dur="580">
                                          <p:stCondLst>
                                            <p:cond delay="0"/>
                                          </p:stCondLst>
                                        </p:cTn>
                                        <p:tgtEl>
                                          <p:spTgt spid="64"/>
                                        </p:tgtEl>
                                      </p:cBhvr>
                                    </p:animEffect>
                                    <p:anim calcmode="lin" valueType="num">
                                      <p:cBhvr>
                                        <p:cTn id="29" dur="1822" tmFilter="0,0; 0.14,0.36; 0.43,0.73; 0.71,0.91; 1.0,1.0">
                                          <p:stCondLst>
                                            <p:cond delay="0"/>
                                          </p:stCondLst>
                                        </p:cTn>
                                        <p:tgtEl>
                                          <p:spTgt spid="64"/>
                                        </p:tgtEl>
                                        <p:attrNameLst>
                                          <p:attrName>ppt_x</p:attrName>
                                        </p:attrNameLst>
                                      </p:cBhvr>
                                      <p:tavLst>
                                        <p:tav tm="0">
                                          <p:val>
                                            <p:strVal val="#ppt_x-0.25"/>
                                          </p:val>
                                        </p:tav>
                                        <p:tav tm="100000">
                                          <p:val>
                                            <p:strVal val="#ppt_x"/>
                                          </p:val>
                                        </p:tav>
                                      </p:tavLst>
                                    </p:anim>
                                    <p:anim calcmode="lin" valueType="num">
                                      <p:cBhvr>
                                        <p:cTn id="30" dur="664" tmFilter="0.0,0.0; 0.25,0.07; 0.50,0.2; 0.75,0.467; 1.0,1.0">
                                          <p:stCondLst>
                                            <p:cond delay="0"/>
                                          </p:stCondLst>
                                        </p:cTn>
                                        <p:tgtEl>
                                          <p:spTgt spid="64"/>
                                        </p:tgtEl>
                                        <p:attrNameLst>
                                          <p:attrName>ppt_y</p:attrName>
                                        </p:attrNameLst>
                                      </p:cBhvr>
                                      <p:tavLst>
                                        <p:tav tm="0" fmla="#ppt_y-sin(pi*$)/3">
                                          <p:val>
                                            <p:fltVal val="0.5"/>
                                          </p:val>
                                        </p:tav>
                                        <p:tav tm="100000">
                                          <p:val>
                                            <p:fltVal val="1"/>
                                          </p:val>
                                        </p:tav>
                                      </p:tavLst>
                                    </p:anim>
                                    <p:anim calcmode="lin" valueType="num">
                                      <p:cBhvr>
                                        <p:cTn id="31" dur="664" tmFilter="0, 0; 0.125,0.2665; 0.25,0.4; 0.375,0.465; 0.5,0.5;  0.625,0.535; 0.75,0.6; 0.875,0.7335; 1,1">
                                          <p:stCondLst>
                                            <p:cond delay="664"/>
                                          </p:stCondLst>
                                        </p:cTn>
                                        <p:tgtEl>
                                          <p:spTgt spid="64"/>
                                        </p:tgtEl>
                                        <p:attrNameLst>
                                          <p:attrName>ppt_y</p:attrName>
                                        </p:attrNameLst>
                                      </p:cBhvr>
                                      <p:tavLst>
                                        <p:tav tm="0" fmla="#ppt_y-sin(pi*$)/9">
                                          <p:val>
                                            <p:fltVal val="0"/>
                                          </p:val>
                                        </p:tav>
                                        <p:tav tm="100000">
                                          <p:val>
                                            <p:fltVal val="1"/>
                                          </p:val>
                                        </p:tav>
                                      </p:tavLst>
                                    </p:anim>
                                    <p:anim calcmode="lin" valueType="num">
                                      <p:cBhvr>
                                        <p:cTn id="32" dur="332" tmFilter="0, 0; 0.125,0.2665; 0.25,0.4; 0.375,0.465; 0.5,0.5;  0.625,0.535; 0.75,0.6; 0.875,0.7335; 1,1">
                                          <p:stCondLst>
                                            <p:cond delay="1324"/>
                                          </p:stCondLst>
                                        </p:cTn>
                                        <p:tgtEl>
                                          <p:spTgt spid="64"/>
                                        </p:tgtEl>
                                        <p:attrNameLst>
                                          <p:attrName>ppt_y</p:attrName>
                                        </p:attrNameLst>
                                      </p:cBhvr>
                                      <p:tavLst>
                                        <p:tav tm="0" fmla="#ppt_y-sin(pi*$)/27">
                                          <p:val>
                                            <p:fltVal val="0"/>
                                          </p:val>
                                        </p:tav>
                                        <p:tav tm="100000">
                                          <p:val>
                                            <p:fltVal val="1"/>
                                          </p:val>
                                        </p:tav>
                                      </p:tavLst>
                                    </p:anim>
                                    <p:anim calcmode="lin" valueType="num">
                                      <p:cBhvr>
                                        <p:cTn id="33" dur="164" tmFilter="0, 0; 0.125,0.2665; 0.25,0.4; 0.375,0.465; 0.5,0.5;  0.625,0.535; 0.75,0.6; 0.875,0.7335; 1,1">
                                          <p:stCondLst>
                                            <p:cond delay="1656"/>
                                          </p:stCondLst>
                                        </p:cTn>
                                        <p:tgtEl>
                                          <p:spTgt spid="64"/>
                                        </p:tgtEl>
                                        <p:attrNameLst>
                                          <p:attrName>ppt_y</p:attrName>
                                        </p:attrNameLst>
                                      </p:cBhvr>
                                      <p:tavLst>
                                        <p:tav tm="0" fmla="#ppt_y-sin(pi*$)/81">
                                          <p:val>
                                            <p:fltVal val="0"/>
                                          </p:val>
                                        </p:tav>
                                        <p:tav tm="100000">
                                          <p:val>
                                            <p:fltVal val="1"/>
                                          </p:val>
                                        </p:tav>
                                      </p:tavLst>
                                    </p:anim>
                                    <p:animScale>
                                      <p:cBhvr>
                                        <p:cTn id="34" dur="26">
                                          <p:stCondLst>
                                            <p:cond delay="650"/>
                                          </p:stCondLst>
                                        </p:cTn>
                                        <p:tgtEl>
                                          <p:spTgt spid="64"/>
                                        </p:tgtEl>
                                      </p:cBhvr>
                                      <p:to x="100000" y="60000"/>
                                    </p:animScale>
                                    <p:animScale>
                                      <p:cBhvr>
                                        <p:cTn id="35" dur="166" decel="50000">
                                          <p:stCondLst>
                                            <p:cond delay="676"/>
                                          </p:stCondLst>
                                        </p:cTn>
                                        <p:tgtEl>
                                          <p:spTgt spid="64"/>
                                        </p:tgtEl>
                                      </p:cBhvr>
                                      <p:to x="100000" y="100000"/>
                                    </p:animScale>
                                    <p:animScale>
                                      <p:cBhvr>
                                        <p:cTn id="36" dur="26">
                                          <p:stCondLst>
                                            <p:cond delay="1312"/>
                                          </p:stCondLst>
                                        </p:cTn>
                                        <p:tgtEl>
                                          <p:spTgt spid="64"/>
                                        </p:tgtEl>
                                      </p:cBhvr>
                                      <p:to x="100000" y="80000"/>
                                    </p:animScale>
                                    <p:animScale>
                                      <p:cBhvr>
                                        <p:cTn id="37" dur="166" decel="50000">
                                          <p:stCondLst>
                                            <p:cond delay="1338"/>
                                          </p:stCondLst>
                                        </p:cTn>
                                        <p:tgtEl>
                                          <p:spTgt spid="64"/>
                                        </p:tgtEl>
                                      </p:cBhvr>
                                      <p:to x="100000" y="100000"/>
                                    </p:animScale>
                                    <p:animScale>
                                      <p:cBhvr>
                                        <p:cTn id="38" dur="26">
                                          <p:stCondLst>
                                            <p:cond delay="1642"/>
                                          </p:stCondLst>
                                        </p:cTn>
                                        <p:tgtEl>
                                          <p:spTgt spid="64"/>
                                        </p:tgtEl>
                                      </p:cBhvr>
                                      <p:to x="100000" y="90000"/>
                                    </p:animScale>
                                    <p:animScale>
                                      <p:cBhvr>
                                        <p:cTn id="39" dur="166" decel="50000">
                                          <p:stCondLst>
                                            <p:cond delay="1668"/>
                                          </p:stCondLst>
                                        </p:cTn>
                                        <p:tgtEl>
                                          <p:spTgt spid="64"/>
                                        </p:tgtEl>
                                      </p:cBhvr>
                                      <p:to x="100000" y="100000"/>
                                    </p:animScale>
                                    <p:animScale>
                                      <p:cBhvr>
                                        <p:cTn id="40" dur="26">
                                          <p:stCondLst>
                                            <p:cond delay="1808"/>
                                          </p:stCondLst>
                                        </p:cTn>
                                        <p:tgtEl>
                                          <p:spTgt spid="64"/>
                                        </p:tgtEl>
                                      </p:cBhvr>
                                      <p:to x="100000" y="95000"/>
                                    </p:animScale>
                                    <p:animScale>
                                      <p:cBhvr>
                                        <p:cTn id="41" dur="166" decel="50000">
                                          <p:stCondLst>
                                            <p:cond delay="1834"/>
                                          </p:stCondLst>
                                        </p:cTn>
                                        <p:tgtEl>
                                          <p:spTgt spid="64"/>
                                        </p:tgtEl>
                                      </p:cBhvr>
                                      <p:to x="100000" y="100000"/>
                                    </p:animScale>
                                  </p:childTnLst>
                                </p:cTn>
                              </p:par>
                            </p:childTnLst>
                          </p:cTn>
                        </p:par>
                        <p:par>
                          <p:cTn id="42" fill="hold">
                            <p:stCondLst>
                              <p:cond delay="7000"/>
                            </p:stCondLst>
                            <p:childTnLst>
                              <p:par>
                                <p:cTn id="43" presetID="23" presetClass="entr" presetSubtype="16" fill="hold" nodeType="afterEffect">
                                  <p:stCondLst>
                                    <p:cond delay="0"/>
                                  </p:stCondLst>
                                  <p:childTnLst>
                                    <p:set>
                                      <p:cBhvr>
                                        <p:cTn id="44" dur="1" fill="hold">
                                          <p:stCondLst>
                                            <p:cond delay="0"/>
                                          </p:stCondLst>
                                        </p:cTn>
                                        <p:tgtEl>
                                          <p:spTgt spid="49"/>
                                        </p:tgtEl>
                                        <p:attrNameLst>
                                          <p:attrName>style.visibility</p:attrName>
                                        </p:attrNameLst>
                                      </p:cBhvr>
                                      <p:to>
                                        <p:strVal val="visible"/>
                                      </p:to>
                                    </p:set>
                                    <p:anim calcmode="lin" valueType="num">
                                      <p:cBhvr>
                                        <p:cTn id="45" dur="500" fill="hold"/>
                                        <p:tgtEl>
                                          <p:spTgt spid="49"/>
                                        </p:tgtEl>
                                        <p:attrNameLst>
                                          <p:attrName>ppt_w</p:attrName>
                                        </p:attrNameLst>
                                      </p:cBhvr>
                                      <p:tavLst>
                                        <p:tav tm="0">
                                          <p:val>
                                            <p:fltVal val="0"/>
                                          </p:val>
                                        </p:tav>
                                        <p:tav tm="100000">
                                          <p:val>
                                            <p:strVal val="#ppt_w"/>
                                          </p:val>
                                        </p:tav>
                                      </p:tavLst>
                                    </p:anim>
                                    <p:anim calcmode="lin" valueType="num">
                                      <p:cBhvr>
                                        <p:cTn id="46" dur="500" fill="hold"/>
                                        <p:tgtEl>
                                          <p:spTgt spid="49"/>
                                        </p:tgtEl>
                                        <p:attrNameLst>
                                          <p:attrName>ppt_h</p:attrName>
                                        </p:attrNameLst>
                                      </p:cBhvr>
                                      <p:tavLst>
                                        <p:tav tm="0">
                                          <p:val>
                                            <p:fltVal val="0"/>
                                          </p:val>
                                        </p:tav>
                                        <p:tav tm="100000">
                                          <p:val>
                                            <p:strVal val="#ppt_h"/>
                                          </p:val>
                                        </p:tav>
                                      </p:tavLst>
                                    </p:anim>
                                  </p:childTnLst>
                                </p:cTn>
                              </p:par>
                              <p:par>
                                <p:cTn id="47" presetID="1" presetClass="entr" presetSubtype="0" fill="hold" nodeType="withEffect">
                                  <p:stCondLst>
                                    <p:cond delay="0"/>
                                  </p:stCondLst>
                                  <p:childTnLst>
                                    <p:set>
                                      <p:cBhvr>
                                        <p:cTn id="48" dur="1" fill="hold">
                                          <p:stCondLst>
                                            <p:cond delay="0"/>
                                          </p:stCondLst>
                                        </p:cTn>
                                        <p:tgtEl>
                                          <p:spTgt spid="50"/>
                                        </p:tgtEl>
                                        <p:attrNameLst>
                                          <p:attrName>style.visibility</p:attrName>
                                        </p:attrNameLst>
                                      </p:cBhvr>
                                      <p:to>
                                        <p:strVal val="visible"/>
                                      </p:to>
                                    </p:set>
                                  </p:childTnLst>
                                </p:cTn>
                              </p:par>
                              <p:par>
                                <p:cTn id="49" presetID="0" presetClass="path" presetSubtype="0" accel="50000" decel="50000" fill="hold" nodeType="withEffect">
                                  <p:stCondLst>
                                    <p:cond delay="0"/>
                                  </p:stCondLst>
                                  <p:childTnLst>
                                    <p:animMotion origin="layout" path="M -0.05104 0.01759 C -0.05638 0.01134 -0.05586 0.00416 -0.05938 -0.00463 C -0.06029 -0.00671 -0.06159 -0.0081 -0.0625 -0.01019 C -0.06706 -0.0206 -0.06836 -0.03033 -0.075 -0.03611 C -0.08464 -0.03033 -0.09271 -0.02685 -0.1 -0.01389 C -0.10195 -0.00324 -0.10039 0.00926 -0.10313 0.01944 C -0.10404 0.02291 -0.10938 0.02315 -0.10938 0.02338 C -0.11498 0.02199 -0.1207 0.02222 -0.12604 0.01944 C -0.12722 0.01875 -0.12761 0.01597 -0.12813 0.01389 C -0.13307 -0.00671 -0.12266 0.02407 -0.13333 -0.00463 C -0.13477 -0.00857 -0.13503 -0.01366 -0.13646 -0.01759 C -0.13867 -0.02338 -0.14154 -0.02847 -0.14375 -0.03426 C -0.1444 -0.03611 -0.14466 -0.03912 -0.14583 -0.03982 C -0.15013 -0.04236 -0.14805 -0.04051 -0.15208 -0.04537 C -0.16315 -0.04468 -0.17435 -0.04584 -0.18542 -0.04352 C -0.18672 -0.04329 -0.18724 -0.04005 -0.1875 -0.03796 C -0.18841 -0.02871 -0.18737 -0.01921 -0.18854 -0.01019 C -0.18906 -0.00579 -0.19128 -0.00278 -0.19271 0.00092 C -0.1957 0.00879 -0.19623 0.01643 -0.2 0.02315 C -0.20169 0.03241 -0.20534 0.0368 -0.21042 0.03981 C -0.21862 0.03773 -0.22214 0.03704 -0.22917 0.0287 C -0.23125 0.02616 -0.23542 0.02129 -0.23542 0.02153 C -0.23685 0.01759 -0.23815 0.01389 -0.23958 0.01018 C -0.24505 -0.00417 -0.24219 -0.02477 -0.25104 -0.03611 C -0.25404 -0.03982 -0.25599 -0.04028 -0.25938 -0.04167 C -0.26914 -0.04097 -0.27891 -0.04213 -0.28854 -0.03982 C -0.29219 -0.03889 -0.2918 -0.03056 -0.29271 -0.02685 C -0.29518 -0.0169 -0.29857 -0.01412 -0.30208 -0.00463 C -0.30352 -0.00093 -0.3043 0.0037 -0.30625 0.00648 C -0.31133 0.01342 -0.31693 0.01597 -0.32292 0.01944 C -0.32852 0.02268 -0.33281 0.03079 -0.33854 0.03426 C -0.34037 0.03403 -0.34974 0.0331 -0.35313 0.03055 C -0.35625 0.02824 -0.35768 0.025 -0.36146 0.025 " pathEditMode="relative" rAng="0" ptsTypes="ffffffffffffffffffffffffffffffffA">
                                      <p:cBhvr>
                                        <p:cTn id="50" dur="2000" fill="hold"/>
                                        <p:tgtEl>
                                          <p:spTgt spid="50"/>
                                        </p:tgtEl>
                                        <p:attrNameLst>
                                          <p:attrName>ppt_x</p:attrName>
                                          <p:attrName>ppt_y</p:attrName>
                                        </p:attrNameLst>
                                      </p:cBhvr>
                                      <p:rCtr x="-155" y="-21"/>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4"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9"/>
          <p:cNvGrpSpPr/>
          <p:nvPr/>
        </p:nvGrpSpPr>
        <p:grpSpPr>
          <a:xfrm>
            <a:off x="171452" y="0"/>
            <a:ext cx="3401481" cy="818555"/>
            <a:chOff x="444500" y="496094"/>
            <a:chExt cx="2362200" cy="1091406"/>
          </a:xfrm>
          <a:solidFill>
            <a:schemeClr val="accent4">
              <a:lumMod val="20000"/>
              <a:lumOff val="80000"/>
            </a:schemeClr>
          </a:solidFill>
        </p:grpSpPr>
        <p:sp>
          <p:nvSpPr>
            <p:cNvPr id="15" name="圆角矩形 14"/>
            <p:cNvSpPr/>
            <p:nvPr/>
          </p:nvSpPr>
          <p:spPr>
            <a:xfrm>
              <a:off x="444500" y="901700"/>
              <a:ext cx="2362200" cy="685800"/>
            </a:xfrm>
            <a:prstGeom prst="roundRect">
              <a:avLst/>
            </a:prstGeom>
            <a:grpFill/>
            <a:ln w="1905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6" name="直接连接符 15"/>
            <p:cNvCxnSpPr/>
            <p:nvPr/>
          </p:nvCxnSpPr>
          <p:spPr>
            <a:xfrm rot="5400000">
              <a:off x="7810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cxnSp>
          <p:nvCxnSpPr>
            <p:cNvPr id="17" name="直接连接符 16"/>
            <p:cNvCxnSpPr/>
            <p:nvPr/>
          </p:nvCxnSpPr>
          <p:spPr>
            <a:xfrm rot="5400000">
              <a:off x="18859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grpSp>
      <p:pic>
        <p:nvPicPr>
          <p:cNvPr id="21" name="图片 20" descr="book3.png"/>
          <p:cNvPicPr>
            <a:picLocks noChangeAspect="1"/>
          </p:cNvPicPr>
          <p:nvPr/>
        </p:nvPicPr>
        <p:blipFill>
          <a:blip r:embed="rId1" cstate="print"/>
          <a:srcRect l="10980" t="7891" r="17050" b="13779"/>
          <a:stretch>
            <a:fillRect/>
          </a:stretch>
        </p:blipFill>
        <p:spPr>
          <a:xfrm>
            <a:off x="7968343" y="3947300"/>
            <a:ext cx="971550" cy="1057407"/>
          </a:xfrm>
          <a:prstGeom prst="rect">
            <a:avLst/>
          </a:prstGeom>
        </p:spPr>
      </p:pic>
      <p:sp>
        <p:nvSpPr>
          <p:cNvPr id="9" name="矩形 8"/>
          <p:cNvSpPr/>
          <p:nvPr/>
        </p:nvSpPr>
        <p:spPr>
          <a:xfrm>
            <a:off x="275120" y="348923"/>
            <a:ext cx="3254737" cy="484748"/>
          </a:xfrm>
          <a:prstGeom prst="rect">
            <a:avLst/>
          </a:prstGeom>
        </p:spPr>
        <p:txBody>
          <a:bodyPr wrap="none" lIns="68580" tIns="34290" rIns="68580" bIns="34290">
            <a:spAutoFit/>
          </a:bodyPr>
          <a:lstStyle/>
          <a:p>
            <a:r>
              <a:rPr lang="zh-CN" altLang="en-US" sz="2700" dirty="0" smtClean="0">
                <a:latin typeface="微软雅黑" panose="020B0503020204020204" pitchFamily="34" charset="-122"/>
                <a:ea typeface="微软雅黑" panose="020B0503020204020204" pitchFamily="34" charset="-122"/>
              </a:rPr>
              <a:t>知识点温度和温度计</a:t>
            </a:r>
            <a:endParaRPr lang="en-US" altLang="zh-CN" sz="2700" dirty="0" smtClean="0">
              <a:latin typeface="微软雅黑" panose="020B0503020204020204" pitchFamily="34" charset="-122"/>
              <a:ea typeface="微软雅黑" panose="020B0503020204020204" pitchFamily="34" charset="-122"/>
            </a:endParaRPr>
          </a:p>
        </p:txBody>
      </p:sp>
      <p:sp>
        <p:nvSpPr>
          <p:cNvPr id="19" name="矩形 18"/>
          <p:cNvSpPr/>
          <p:nvPr/>
        </p:nvSpPr>
        <p:spPr>
          <a:xfrm>
            <a:off x="1747783" y="1575298"/>
            <a:ext cx="5614714" cy="2400657"/>
          </a:xfrm>
          <a:prstGeom prst="rect">
            <a:avLst/>
          </a:prstGeom>
        </p:spPr>
        <p:txBody>
          <a:bodyPr wrap="square">
            <a:spAutoFit/>
          </a:bodyPr>
          <a:lstStyle/>
          <a:p>
            <a:pPr>
              <a:lnSpc>
                <a:spcPct val="150000"/>
              </a:lnSpc>
            </a:pPr>
            <a:r>
              <a:rPr lang="zh-CN" altLang="en-US" sz="2000" dirty="0" smtClean="0">
                <a:latin typeface="微软雅黑" panose="020B0503020204020204" pitchFamily="34" charset="-122"/>
                <a:ea typeface="微软雅黑" panose="020B0503020204020204" pitchFamily="34" charset="-122"/>
              </a:rPr>
              <a:t>为使温度计的测量结果更为精确</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通常温度计的下端的玻璃泡较大</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而温度计内的玻璃管则较细</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这样可以使液体体积变化更明显</a:t>
            </a:r>
            <a:r>
              <a:rPr lang="en-US" altLang="zh-CN" sz="2000" dirty="0" smtClean="0">
                <a:latin typeface="微软雅黑" panose="020B0503020204020204" pitchFamily="34" charset="-122"/>
                <a:ea typeface="微软雅黑" panose="020B0503020204020204" pitchFamily="34" charset="-122"/>
              </a:rPr>
              <a:t>.</a:t>
            </a:r>
            <a:endParaRPr lang="en-US" altLang="zh-CN" sz="2000" dirty="0" smtClean="0">
              <a:latin typeface="微软雅黑" panose="020B0503020204020204" pitchFamily="34" charset="-122"/>
              <a:ea typeface="微软雅黑" panose="020B0503020204020204" pitchFamily="34" charset="-122"/>
            </a:endParaRPr>
          </a:p>
          <a:p>
            <a:pPr>
              <a:lnSpc>
                <a:spcPct val="150000"/>
              </a:lnSpc>
            </a:pPr>
            <a:r>
              <a:rPr lang="zh-CN" altLang="en-US" sz="2000" dirty="0" smtClean="0">
                <a:latin typeface="微软雅黑" panose="020B0503020204020204" pitchFamily="34" charset="-122"/>
                <a:ea typeface="微软雅黑" panose="020B0503020204020204" pitchFamily="34" charset="-122"/>
              </a:rPr>
              <a:t>温度计玻璃泡的玻璃壁很薄</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这是为了使温度计玻璃泡内的液体能很快与被测物体的温度相同</a:t>
            </a:r>
            <a:r>
              <a:rPr lang="en-US" altLang="zh-CN" sz="2000" dirty="0" smtClean="0">
                <a:latin typeface="微软雅黑" panose="020B0503020204020204" pitchFamily="34" charset="-122"/>
                <a:ea typeface="微软雅黑" panose="020B0503020204020204" pitchFamily="34" charset="-122"/>
              </a:rPr>
              <a:t>.</a:t>
            </a:r>
            <a:endParaRPr lang="en-US" altLang="zh-CN" sz="2000" dirty="0" smtClean="0">
              <a:latin typeface="微软雅黑" panose="020B0503020204020204" pitchFamily="34" charset="-122"/>
              <a:ea typeface="微软雅黑" panose="020B0503020204020204" pitchFamily="34" charset="-122"/>
            </a:endParaRPr>
          </a:p>
        </p:txBody>
      </p:sp>
      <p:pic>
        <p:nvPicPr>
          <p:cNvPr id="12" name="图片 11" descr="图片1.png"/>
          <p:cNvPicPr>
            <a:picLocks noChangeAspect="1"/>
          </p:cNvPicPr>
          <p:nvPr/>
        </p:nvPicPr>
        <p:blipFill>
          <a:blip r:embed="rId2" cstate="print"/>
          <a:stretch>
            <a:fillRect/>
          </a:stretch>
        </p:blipFill>
        <p:spPr>
          <a:xfrm>
            <a:off x="0" y="898001"/>
            <a:ext cx="1548256" cy="670505"/>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1" fill="hold"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slide(fromTop)">
                                      <p:cBhvr>
                                        <p:cTn id="7" dur="500"/>
                                        <p:tgtEl>
                                          <p:spTgt spid="2"/>
                                        </p:tgtEl>
                                      </p:cBhvr>
                                    </p:animEffect>
                                  </p:childTnLst>
                                </p:cTn>
                              </p:par>
                            </p:childTnLst>
                          </p:cTn>
                        </p:par>
                        <p:par>
                          <p:cTn id="8" fill="hold">
                            <p:stCondLst>
                              <p:cond delay="500"/>
                            </p:stCondLst>
                            <p:childTnLst>
                              <p:par>
                                <p:cTn id="9" presetID="12" presetClass="entr" presetSubtype="8" fill="hold" grpId="0" nodeType="afterEffect">
                                  <p:stCondLst>
                                    <p:cond delay="0"/>
                                  </p:stCondLst>
                                  <p:childTnLst>
                                    <p:set>
                                      <p:cBhvr>
                                        <p:cTn id="10" dur="1" fill="hold">
                                          <p:stCondLst>
                                            <p:cond delay="0"/>
                                          </p:stCondLst>
                                        </p:cTn>
                                        <p:tgtEl>
                                          <p:spTgt spid="9"/>
                                        </p:tgtEl>
                                        <p:attrNameLst>
                                          <p:attrName>style.visibility</p:attrName>
                                        </p:attrNameLst>
                                      </p:cBhvr>
                                      <p:to>
                                        <p:strVal val="visible"/>
                                      </p:to>
                                    </p:set>
                                    <p:animEffect transition="in" filter="slide(fromLeft)">
                                      <p:cBhvr>
                                        <p:cTn id="11" dur="500"/>
                                        <p:tgtEl>
                                          <p:spTgt spid="9"/>
                                        </p:tgtEl>
                                      </p:cBhvr>
                                    </p:animEffect>
                                  </p:childTnLst>
                                </p:cTn>
                              </p:par>
                              <p:par>
                                <p:cTn id="12" presetID="17" presetClass="entr" presetSubtype="10" fill="hold" nodeType="withEffect">
                                  <p:stCondLst>
                                    <p:cond delay="0"/>
                                  </p:stCondLst>
                                  <p:childTnLst>
                                    <p:set>
                                      <p:cBhvr>
                                        <p:cTn id="13" dur="1" fill="hold">
                                          <p:stCondLst>
                                            <p:cond delay="0"/>
                                          </p:stCondLst>
                                        </p:cTn>
                                        <p:tgtEl>
                                          <p:spTgt spid="21"/>
                                        </p:tgtEl>
                                        <p:attrNameLst>
                                          <p:attrName>style.visibility</p:attrName>
                                        </p:attrNameLst>
                                      </p:cBhvr>
                                      <p:to>
                                        <p:strVal val="visible"/>
                                      </p:to>
                                    </p:set>
                                    <p:anim calcmode="lin" valueType="num">
                                      <p:cBhvr>
                                        <p:cTn id="14" dur="500" fill="hold"/>
                                        <p:tgtEl>
                                          <p:spTgt spid="21"/>
                                        </p:tgtEl>
                                        <p:attrNameLst>
                                          <p:attrName>ppt_w</p:attrName>
                                        </p:attrNameLst>
                                      </p:cBhvr>
                                      <p:tavLst>
                                        <p:tav tm="0">
                                          <p:val>
                                            <p:fltVal val="0"/>
                                          </p:val>
                                        </p:tav>
                                        <p:tav tm="100000">
                                          <p:val>
                                            <p:strVal val="#ppt_w"/>
                                          </p:val>
                                        </p:tav>
                                      </p:tavLst>
                                    </p:anim>
                                    <p:anim calcmode="lin" valueType="num">
                                      <p:cBhvr>
                                        <p:cTn id="15" dur="500" fill="hold"/>
                                        <p:tgtEl>
                                          <p:spTgt spid="21"/>
                                        </p:tgtEl>
                                        <p:attrNameLst>
                                          <p:attrName>ppt_h</p:attrName>
                                        </p:attrNameLst>
                                      </p:cBhvr>
                                      <p:tavLst>
                                        <p:tav tm="0">
                                          <p:val>
                                            <p:strVal val="#ppt_h"/>
                                          </p:val>
                                        </p:tav>
                                        <p:tav tm="100000">
                                          <p:val>
                                            <p:strVal val="#ppt_h"/>
                                          </p:val>
                                        </p:tav>
                                      </p:tavLst>
                                    </p:anim>
                                  </p:childTnLst>
                                </p:cTn>
                              </p:par>
                            </p:childTnLst>
                          </p:cTn>
                        </p:par>
                        <p:par>
                          <p:cTn id="16" fill="hold">
                            <p:stCondLst>
                              <p:cond delay="1000"/>
                            </p:stCondLst>
                            <p:childTnLst>
                              <p:par>
                                <p:cTn id="17" presetID="1" presetClass="entr" presetSubtype="0" fill="hold" grpId="0" nodeType="afterEffect">
                                  <p:stCondLst>
                                    <p:cond delay="0"/>
                                  </p:stCondLst>
                                  <p:childTnLst>
                                    <p:set>
                                      <p:cBhvr>
                                        <p:cTn id="18" dur="1" fill="hold">
                                          <p:stCondLst>
                                            <p:cond delay="0"/>
                                          </p:stCondLst>
                                        </p:cTn>
                                        <p:tgtEl>
                                          <p:spTgt spid="19"/>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9"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9"/>
          <p:cNvGrpSpPr/>
          <p:nvPr/>
        </p:nvGrpSpPr>
        <p:grpSpPr>
          <a:xfrm>
            <a:off x="171452" y="0"/>
            <a:ext cx="3401481" cy="818555"/>
            <a:chOff x="444500" y="496094"/>
            <a:chExt cx="2362200" cy="1091406"/>
          </a:xfrm>
          <a:solidFill>
            <a:schemeClr val="accent4">
              <a:lumMod val="20000"/>
              <a:lumOff val="80000"/>
            </a:schemeClr>
          </a:solidFill>
        </p:grpSpPr>
        <p:sp>
          <p:nvSpPr>
            <p:cNvPr id="15" name="圆角矩形 14"/>
            <p:cNvSpPr/>
            <p:nvPr/>
          </p:nvSpPr>
          <p:spPr>
            <a:xfrm>
              <a:off x="444500" y="901700"/>
              <a:ext cx="2362200" cy="685800"/>
            </a:xfrm>
            <a:prstGeom prst="roundRect">
              <a:avLst/>
            </a:prstGeom>
            <a:grpFill/>
            <a:ln w="1905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6" name="直接连接符 15"/>
            <p:cNvCxnSpPr/>
            <p:nvPr/>
          </p:nvCxnSpPr>
          <p:spPr>
            <a:xfrm rot="5400000">
              <a:off x="7810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cxnSp>
          <p:nvCxnSpPr>
            <p:cNvPr id="17" name="直接连接符 16"/>
            <p:cNvCxnSpPr/>
            <p:nvPr/>
          </p:nvCxnSpPr>
          <p:spPr>
            <a:xfrm rot="5400000">
              <a:off x="18859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grpSp>
      <p:pic>
        <p:nvPicPr>
          <p:cNvPr id="21" name="图片 20" descr="book3.png"/>
          <p:cNvPicPr>
            <a:picLocks noChangeAspect="1"/>
          </p:cNvPicPr>
          <p:nvPr/>
        </p:nvPicPr>
        <p:blipFill>
          <a:blip r:embed="rId1" cstate="print"/>
          <a:srcRect l="10980" t="7891" r="17050" b="13779"/>
          <a:stretch>
            <a:fillRect/>
          </a:stretch>
        </p:blipFill>
        <p:spPr>
          <a:xfrm>
            <a:off x="7968343" y="3947300"/>
            <a:ext cx="971550" cy="1057407"/>
          </a:xfrm>
          <a:prstGeom prst="rect">
            <a:avLst/>
          </a:prstGeom>
        </p:spPr>
      </p:pic>
      <p:sp>
        <p:nvSpPr>
          <p:cNvPr id="9" name="矩形 8"/>
          <p:cNvSpPr/>
          <p:nvPr/>
        </p:nvSpPr>
        <p:spPr>
          <a:xfrm>
            <a:off x="275120" y="348923"/>
            <a:ext cx="3254737" cy="484748"/>
          </a:xfrm>
          <a:prstGeom prst="rect">
            <a:avLst/>
          </a:prstGeom>
        </p:spPr>
        <p:txBody>
          <a:bodyPr wrap="none" lIns="68580" tIns="34290" rIns="68580" bIns="34290">
            <a:spAutoFit/>
          </a:bodyPr>
          <a:lstStyle/>
          <a:p>
            <a:r>
              <a:rPr lang="zh-CN" altLang="en-US" sz="2700" dirty="0" smtClean="0">
                <a:latin typeface="微软雅黑" panose="020B0503020204020204" pitchFamily="34" charset="-122"/>
                <a:ea typeface="微软雅黑" panose="020B0503020204020204" pitchFamily="34" charset="-122"/>
              </a:rPr>
              <a:t>知识点温度和温度计</a:t>
            </a:r>
            <a:endParaRPr lang="en-US" altLang="zh-CN" sz="2700" dirty="0" smtClean="0">
              <a:latin typeface="微软雅黑" panose="020B0503020204020204" pitchFamily="34" charset="-122"/>
              <a:ea typeface="微软雅黑" panose="020B0503020204020204" pitchFamily="34" charset="-122"/>
            </a:endParaRPr>
          </a:p>
        </p:txBody>
      </p:sp>
      <p:sp>
        <p:nvSpPr>
          <p:cNvPr id="19" name="矩形 18"/>
          <p:cNvSpPr/>
          <p:nvPr/>
        </p:nvSpPr>
        <p:spPr>
          <a:xfrm>
            <a:off x="961697" y="1764484"/>
            <a:ext cx="6763406" cy="1938992"/>
          </a:xfrm>
          <a:prstGeom prst="rect">
            <a:avLst/>
          </a:prstGeom>
        </p:spPr>
        <p:txBody>
          <a:bodyPr wrap="square">
            <a:spAutoFit/>
          </a:bodyPr>
          <a:lstStyle/>
          <a:p>
            <a:pPr>
              <a:lnSpc>
                <a:spcPct val="150000"/>
              </a:lnSpc>
            </a:pPr>
            <a:r>
              <a:rPr lang="en-US" altLang="zh-CN" sz="2000" dirty="0" smtClean="0">
                <a:latin typeface="微软雅黑" panose="020B0503020204020204" pitchFamily="34" charset="-122"/>
                <a:ea typeface="微软雅黑" panose="020B0503020204020204" pitchFamily="34" charset="-122"/>
              </a:rPr>
              <a:t>(1)“</a:t>
            </a:r>
            <a:r>
              <a:rPr lang="zh-CN" altLang="en-US" sz="2000" dirty="0" smtClean="0">
                <a:latin typeface="微软雅黑" panose="020B0503020204020204" pitchFamily="34" charset="-122"/>
                <a:ea typeface="微软雅黑" panose="020B0503020204020204" pitchFamily="34" charset="-122"/>
              </a:rPr>
              <a:t>摄氏度”不能分开读</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如</a:t>
            </a:r>
            <a:r>
              <a:rPr lang="en-US" altLang="zh-CN" sz="2000" dirty="0" smtClean="0">
                <a:latin typeface="微软雅黑" panose="020B0503020204020204" pitchFamily="34" charset="-122"/>
                <a:ea typeface="微软雅黑" panose="020B0503020204020204" pitchFamily="34" charset="-122"/>
              </a:rPr>
              <a:t>37 ℃</a:t>
            </a:r>
            <a:r>
              <a:rPr lang="zh-CN" altLang="en-US" sz="2000" dirty="0" smtClean="0">
                <a:latin typeface="微软雅黑" panose="020B0503020204020204" pitchFamily="34" charset="-122"/>
                <a:ea typeface="微软雅黑" panose="020B0503020204020204" pitchFamily="34" charset="-122"/>
              </a:rPr>
              <a:t>不能读作“摄氏</a:t>
            </a:r>
            <a:r>
              <a:rPr lang="en-US" altLang="zh-CN" sz="2000" dirty="0" smtClean="0">
                <a:latin typeface="微软雅黑" panose="020B0503020204020204" pitchFamily="34" charset="-122"/>
                <a:ea typeface="微软雅黑" panose="020B0503020204020204" pitchFamily="34" charset="-122"/>
              </a:rPr>
              <a:t>37</a:t>
            </a:r>
            <a:r>
              <a:rPr lang="zh-CN" altLang="en-US" sz="2000" dirty="0" smtClean="0">
                <a:latin typeface="微软雅黑" panose="020B0503020204020204" pitchFamily="34" charset="-122"/>
                <a:ea typeface="微软雅黑" panose="020B0503020204020204" pitchFamily="34" charset="-122"/>
              </a:rPr>
              <a:t>度”</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也不能读作“</a:t>
            </a:r>
            <a:r>
              <a:rPr lang="en-US" altLang="zh-CN" sz="2000" dirty="0" smtClean="0">
                <a:latin typeface="微软雅黑" panose="020B0503020204020204" pitchFamily="34" charset="-122"/>
                <a:ea typeface="微软雅黑" panose="020B0503020204020204" pitchFamily="34" charset="-122"/>
              </a:rPr>
              <a:t>37</a:t>
            </a:r>
            <a:r>
              <a:rPr lang="zh-CN" altLang="en-US" sz="2000" dirty="0" smtClean="0">
                <a:latin typeface="微软雅黑" panose="020B0503020204020204" pitchFamily="34" charset="-122"/>
                <a:ea typeface="微软雅黑" panose="020B0503020204020204" pitchFamily="34" charset="-122"/>
              </a:rPr>
              <a:t>度”</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单位符号书写要注意格式</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字母左上角的小圆圈不能漏掉也不能分开</a:t>
            </a:r>
            <a:r>
              <a:rPr lang="en-US" altLang="zh-CN" sz="2000" dirty="0" smtClean="0">
                <a:latin typeface="微软雅黑" panose="020B0503020204020204" pitchFamily="34" charset="-122"/>
                <a:ea typeface="微软雅黑" panose="020B0503020204020204" pitchFamily="34" charset="-122"/>
              </a:rPr>
              <a:t>.</a:t>
            </a:r>
            <a:endParaRPr lang="en-US" altLang="zh-CN" sz="2000" dirty="0" smtClean="0">
              <a:latin typeface="微软雅黑" panose="020B0503020204020204" pitchFamily="34" charset="-122"/>
              <a:ea typeface="微软雅黑" panose="020B0503020204020204" pitchFamily="34" charset="-122"/>
            </a:endParaRPr>
          </a:p>
          <a:p>
            <a:pPr>
              <a:lnSpc>
                <a:spcPct val="150000"/>
              </a:lnSpc>
            </a:pPr>
            <a:r>
              <a:rPr lang="en-US" altLang="zh-CN" sz="2000" dirty="0" smtClean="0">
                <a:latin typeface="微软雅黑" panose="020B0503020204020204" pitchFamily="34" charset="-122"/>
                <a:ea typeface="微软雅黑" panose="020B0503020204020204" pitchFamily="34" charset="-122"/>
              </a:rPr>
              <a:t>(2)</a:t>
            </a:r>
            <a:r>
              <a:rPr lang="zh-CN" altLang="en-US" sz="2000" dirty="0" smtClean="0">
                <a:latin typeface="微软雅黑" panose="020B0503020204020204" pitchFamily="34" charset="-122"/>
                <a:ea typeface="微软雅黑" panose="020B0503020204020204" pitchFamily="34" charset="-122"/>
              </a:rPr>
              <a:t>不论冰多还是水多</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只要是冰水混合物</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其温度就是</a:t>
            </a:r>
            <a:r>
              <a:rPr lang="en-US" altLang="zh-CN" sz="2000" dirty="0" smtClean="0">
                <a:latin typeface="微软雅黑" panose="020B0503020204020204" pitchFamily="34" charset="-122"/>
                <a:ea typeface="微软雅黑" panose="020B0503020204020204" pitchFamily="34" charset="-122"/>
              </a:rPr>
              <a:t>0 ℃.</a:t>
            </a:r>
            <a:endParaRPr lang="en-US" altLang="zh-CN" sz="2000" dirty="0" smtClean="0">
              <a:latin typeface="微软雅黑" panose="020B0503020204020204" pitchFamily="34" charset="-122"/>
              <a:ea typeface="微软雅黑" panose="020B0503020204020204" pitchFamily="34" charset="-122"/>
            </a:endParaRPr>
          </a:p>
        </p:txBody>
      </p:sp>
      <p:pic>
        <p:nvPicPr>
          <p:cNvPr id="10" name="图片 9" descr="图片3.png"/>
          <p:cNvPicPr>
            <a:picLocks noChangeAspect="1"/>
          </p:cNvPicPr>
          <p:nvPr/>
        </p:nvPicPr>
        <p:blipFill>
          <a:blip r:embed="rId2" cstate="print"/>
          <a:stretch>
            <a:fillRect/>
          </a:stretch>
        </p:blipFill>
        <p:spPr>
          <a:xfrm>
            <a:off x="289997" y="870531"/>
            <a:ext cx="1603116" cy="67660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1" fill="hold"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slide(fromTop)">
                                      <p:cBhvr>
                                        <p:cTn id="7" dur="500"/>
                                        <p:tgtEl>
                                          <p:spTgt spid="2"/>
                                        </p:tgtEl>
                                      </p:cBhvr>
                                    </p:animEffect>
                                  </p:childTnLst>
                                </p:cTn>
                              </p:par>
                            </p:childTnLst>
                          </p:cTn>
                        </p:par>
                        <p:par>
                          <p:cTn id="8" fill="hold">
                            <p:stCondLst>
                              <p:cond delay="500"/>
                            </p:stCondLst>
                            <p:childTnLst>
                              <p:par>
                                <p:cTn id="9" presetID="12" presetClass="entr" presetSubtype="8" fill="hold" grpId="0" nodeType="afterEffect">
                                  <p:stCondLst>
                                    <p:cond delay="0"/>
                                  </p:stCondLst>
                                  <p:childTnLst>
                                    <p:set>
                                      <p:cBhvr>
                                        <p:cTn id="10" dur="1" fill="hold">
                                          <p:stCondLst>
                                            <p:cond delay="0"/>
                                          </p:stCondLst>
                                        </p:cTn>
                                        <p:tgtEl>
                                          <p:spTgt spid="9"/>
                                        </p:tgtEl>
                                        <p:attrNameLst>
                                          <p:attrName>style.visibility</p:attrName>
                                        </p:attrNameLst>
                                      </p:cBhvr>
                                      <p:to>
                                        <p:strVal val="visible"/>
                                      </p:to>
                                    </p:set>
                                    <p:animEffect transition="in" filter="slide(fromLeft)">
                                      <p:cBhvr>
                                        <p:cTn id="11" dur="500"/>
                                        <p:tgtEl>
                                          <p:spTgt spid="9"/>
                                        </p:tgtEl>
                                      </p:cBhvr>
                                    </p:animEffect>
                                  </p:childTnLst>
                                </p:cTn>
                              </p:par>
                              <p:par>
                                <p:cTn id="12" presetID="17" presetClass="entr" presetSubtype="10" fill="hold" nodeType="withEffect">
                                  <p:stCondLst>
                                    <p:cond delay="0"/>
                                  </p:stCondLst>
                                  <p:childTnLst>
                                    <p:set>
                                      <p:cBhvr>
                                        <p:cTn id="13" dur="1" fill="hold">
                                          <p:stCondLst>
                                            <p:cond delay="0"/>
                                          </p:stCondLst>
                                        </p:cTn>
                                        <p:tgtEl>
                                          <p:spTgt spid="21"/>
                                        </p:tgtEl>
                                        <p:attrNameLst>
                                          <p:attrName>style.visibility</p:attrName>
                                        </p:attrNameLst>
                                      </p:cBhvr>
                                      <p:to>
                                        <p:strVal val="visible"/>
                                      </p:to>
                                    </p:set>
                                    <p:anim calcmode="lin" valueType="num">
                                      <p:cBhvr>
                                        <p:cTn id="14" dur="500" fill="hold"/>
                                        <p:tgtEl>
                                          <p:spTgt spid="21"/>
                                        </p:tgtEl>
                                        <p:attrNameLst>
                                          <p:attrName>ppt_w</p:attrName>
                                        </p:attrNameLst>
                                      </p:cBhvr>
                                      <p:tavLst>
                                        <p:tav tm="0">
                                          <p:val>
                                            <p:fltVal val="0"/>
                                          </p:val>
                                        </p:tav>
                                        <p:tav tm="100000">
                                          <p:val>
                                            <p:strVal val="#ppt_w"/>
                                          </p:val>
                                        </p:tav>
                                      </p:tavLst>
                                    </p:anim>
                                    <p:anim calcmode="lin" valueType="num">
                                      <p:cBhvr>
                                        <p:cTn id="15" dur="500" fill="hold"/>
                                        <p:tgtEl>
                                          <p:spTgt spid="21"/>
                                        </p:tgtEl>
                                        <p:attrNameLst>
                                          <p:attrName>ppt_h</p:attrName>
                                        </p:attrNameLst>
                                      </p:cBhvr>
                                      <p:tavLst>
                                        <p:tav tm="0">
                                          <p:val>
                                            <p:strVal val="#ppt_h"/>
                                          </p:val>
                                        </p:tav>
                                        <p:tav tm="100000">
                                          <p:val>
                                            <p:strVal val="#ppt_h"/>
                                          </p:val>
                                        </p:tav>
                                      </p:tavLst>
                                    </p:anim>
                                  </p:childTnLst>
                                </p:cTn>
                              </p:par>
                            </p:childTnLst>
                          </p:cTn>
                        </p:par>
                        <p:par>
                          <p:cTn id="16" fill="hold">
                            <p:stCondLst>
                              <p:cond delay="1000"/>
                            </p:stCondLst>
                            <p:childTnLst>
                              <p:par>
                                <p:cTn id="17" presetID="1" presetClass="entr" presetSubtype="0" fill="hold" grpId="0" nodeType="afterEffect">
                                  <p:stCondLst>
                                    <p:cond delay="0"/>
                                  </p:stCondLst>
                                  <p:childTnLst>
                                    <p:set>
                                      <p:cBhvr>
                                        <p:cTn id="18" dur="1" fill="hold">
                                          <p:stCondLst>
                                            <p:cond delay="0"/>
                                          </p:stCondLst>
                                        </p:cTn>
                                        <p:tgtEl>
                                          <p:spTgt spid="19"/>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9"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9"/>
          <p:cNvGrpSpPr/>
          <p:nvPr/>
        </p:nvGrpSpPr>
        <p:grpSpPr>
          <a:xfrm>
            <a:off x="171452" y="0"/>
            <a:ext cx="2453215" cy="818555"/>
            <a:chOff x="444500" y="496094"/>
            <a:chExt cx="2362200" cy="1091406"/>
          </a:xfrm>
          <a:solidFill>
            <a:schemeClr val="accent4">
              <a:lumMod val="20000"/>
              <a:lumOff val="80000"/>
            </a:schemeClr>
          </a:solidFill>
        </p:grpSpPr>
        <p:sp>
          <p:nvSpPr>
            <p:cNvPr id="15" name="圆角矩形 14"/>
            <p:cNvSpPr/>
            <p:nvPr/>
          </p:nvSpPr>
          <p:spPr>
            <a:xfrm>
              <a:off x="444500" y="901700"/>
              <a:ext cx="2362200" cy="685800"/>
            </a:xfrm>
            <a:prstGeom prst="roundRect">
              <a:avLst/>
            </a:prstGeom>
            <a:grpFill/>
            <a:ln w="1905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6" name="直接连接符 15"/>
            <p:cNvCxnSpPr/>
            <p:nvPr/>
          </p:nvCxnSpPr>
          <p:spPr>
            <a:xfrm rot="5400000">
              <a:off x="7810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cxnSp>
          <p:nvCxnSpPr>
            <p:cNvPr id="17" name="直接连接符 16"/>
            <p:cNvCxnSpPr/>
            <p:nvPr/>
          </p:nvCxnSpPr>
          <p:spPr>
            <a:xfrm rot="5400000">
              <a:off x="18859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grpSp>
      <p:pic>
        <p:nvPicPr>
          <p:cNvPr id="21" name="图片 20" descr="book3.png"/>
          <p:cNvPicPr>
            <a:picLocks noChangeAspect="1"/>
          </p:cNvPicPr>
          <p:nvPr/>
        </p:nvPicPr>
        <p:blipFill>
          <a:blip r:embed="rId1" cstate="print"/>
          <a:srcRect l="10980" t="7891" r="17050" b="13779"/>
          <a:stretch>
            <a:fillRect/>
          </a:stretch>
        </p:blipFill>
        <p:spPr>
          <a:xfrm>
            <a:off x="7968343" y="3947300"/>
            <a:ext cx="971550" cy="1057407"/>
          </a:xfrm>
          <a:prstGeom prst="rect">
            <a:avLst/>
          </a:prstGeom>
        </p:spPr>
      </p:pic>
      <p:sp>
        <p:nvSpPr>
          <p:cNvPr id="9" name="矩形 8"/>
          <p:cNvSpPr/>
          <p:nvPr/>
        </p:nvSpPr>
        <p:spPr>
          <a:xfrm>
            <a:off x="275120" y="348923"/>
            <a:ext cx="2318583" cy="484748"/>
          </a:xfrm>
          <a:prstGeom prst="rect">
            <a:avLst/>
          </a:prstGeom>
        </p:spPr>
        <p:txBody>
          <a:bodyPr wrap="none" lIns="68580" tIns="34290" rIns="68580" bIns="34290">
            <a:spAutoFit/>
          </a:bodyPr>
          <a:lstStyle/>
          <a:p>
            <a:r>
              <a:rPr lang="zh-CN" altLang="en-US" sz="2700" dirty="0" smtClean="0">
                <a:latin typeface="微软雅黑" panose="020B0503020204020204" pitchFamily="34" charset="-122"/>
                <a:ea typeface="微软雅黑" panose="020B0503020204020204" pitchFamily="34" charset="-122"/>
              </a:rPr>
              <a:t>知识点 体温计</a:t>
            </a:r>
            <a:endParaRPr lang="en-US" altLang="zh-CN" sz="2700" dirty="0" smtClean="0">
              <a:latin typeface="微软雅黑" panose="020B0503020204020204" pitchFamily="34" charset="-122"/>
              <a:ea typeface="微软雅黑" panose="020B0503020204020204" pitchFamily="34" charset="-122"/>
            </a:endParaRPr>
          </a:p>
        </p:txBody>
      </p:sp>
      <p:sp>
        <p:nvSpPr>
          <p:cNvPr id="19" name="矩形 18"/>
          <p:cNvSpPr/>
          <p:nvPr/>
        </p:nvSpPr>
        <p:spPr>
          <a:xfrm>
            <a:off x="3056320" y="4066250"/>
            <a:ext cx="4572000" cy="501291"/>
          </a:xfrm>
          <a:prstGeom prst="rect">
            <a:avLst/>
          </a:prstGeom>
        </p:spPr>
        <p:txBody>
          <a:bodyPr>
            <a:spAutoFit/>
          </a:bodyPr>
          <a:lstStyle/>
          <a:p>
            <a:pPr>
              <a:lnSpc>
                <a:spcPct val="150000"/>
              </a:lnSpc>
            </a:pPr>
            <a:r>
              <a:rPr lang="zh-CN" altLang="en-US" sz="2000" dirty="0" smtClean="0">
                <a:latin typeface="微软雅黑" panose="020B0503020204020204" pitchFamily="34" charset="-122"/>
                <a:ea typeface="微软雅黑" panose="020B0503020204020204" pitchFamily="34" charset="-122"/>
              </a:rPr>
              <a:t>俯视偏大</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仰视偏小</a:t>
            </a:r>
            <a:r>
              <a:rPr lang="en-US" altLang="zh-CN" sz="2000" dirty="0" smtClean="0">
                <a:latin typeface="微软雅黑" panose="020B0503020204020204" pitchFamily="34" charset="-122"/>
                <a:ea typeface="微软雅黑" panose="020B0503020204020204" pitchFamily="34" charset="-122"/>
              </a:rPr>
              <a:t>.</a:t>
            </a:r>
            <a:endParaRPr lang="en-US" altLang="zh-CN" sz="2000" dirty="0" smtClean="0">
              <a:latin typeface="微软雅黑" panose="020B0503020204020204" pitchFamily="34" charset="-122"/>
              <a:ea typeface="微软雅黑" panose="020B0503020204020204" pitchFamily="34" charset="-122"/>
            </a:endParaRPr>
          </a:p>
        </p:txBody>
      </p:sp>
      <p:pic>
        <p:nvPicPr>
          <p:cNvPr id="12" name="图片 11" descr="图片1.png"/>
          <p:cNvPicPr>
            <a:picLocks noChangeAspect="1"/>
          </p:cNvPicPr>
          <p:nvPr/>
        </p:nvPicPr>
        <p:blipFill>
          <a:blip r:embed="rId2" cstate="print"/>
          <a:stretch>
            <a:fillRect/>
          </a:stretch>
        </p:blipFill>
        <p:spPr>
          <a:xfrm>
            <a:off x="0" y="883404"/>
            <a:ext cx="1548256" cy="670505"/>
          </a:xfrm>
          <a:prstGeom prst="rect">
            <a:avLst/>
          </a:prstGeom>
        </p:spPr>
      </p:pic>
      <p:pic>
        <p:nvPicPr>
          <p:cNvPr id="13" name="YB513.EPS" descr="id:2147512842;FounderCES"/>
          <p:cNvPicPr/>
          <p:nvPr/>
        </p:nvPicPr>
        <p:blipFill>
          <a:blip r:embed="rId3" cstate="print"/>
          <a:stretch>
            <a:fillRect/>
          </a:stretch>
        </p:blipFill>
        <p:spPr>
          <a:xfrm>
            <a:off x="3126146" y="1203668"/>
            <a:ext cx="2766654" cy="2359013"/>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1" fill="hold"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slide(fromTop)">
                                      <p:cBhvr>
                                        <p:cTn id="7" dur="500"/>
                                        <p:tgtEl>
                                          <p:spTgt spid="2"/>
                                        </p:tgtEl>
                                      </p:cBhvr>
                                    </p:animEffect>
                                  </p:childTnLst>
                                </p:cTn>
                              </p:par>
                            </p:childTnLst>
                          </p:cTn>
                        </p:par>
                        <p:par>
                          <p:cTn id="8" fill="hold">
                            <p:stCondLst>
                              <p:cond delay="500"/>
                            </p:stCondLst>
                            <p:childTnLst>
                              <p:par>
                                <p:cTn id="9" presetID="12" presetClass="entr" presetSubtype="8" fill="hold" grpId="0" nodeType="afterEffect">
                                  <p:stCondLst>
                                    <p:cond delay="0"/>
                                  </p:stCondLst>
                                  <p:childTnLst>
                                    <p:set>
                                      <p:cBhvr>
                                        <p:cTn id="10" dur="1" fill="hold">
                                          <p:stCondLst>
                                            <p:cond delay="0"/>
                                          </p:stCondLst>
                                        </p:cTn>
                                        <p:tgtEl>
                                          <p:spTgt spid="9"/>
                                        </p:tgtEl>
                                        <p:attrNameLst>
                                          <p:attrName>style.visibility</p:attrName>
                                        </p:attrNameLst>
                                      </p:cBhvr>
                                      <p:to>
                                        <p:strVal val="visible"/>
                                      </p:to>
                                    </p:set>
                                    <p:animEffect transition="in" filter="slide(fromLeft)">
                                      <p:cBhvr>
                                        <p:cTn id="11" dur="500"/>
                                        <p:tgtEl>
                                          <p:spTgt spid="9"/>
                                        </p:tgtEl>
                                      </p:cBhvr>
                                    </p:animEffect>
                                  </p:childTnLst>
                                </p:cTn>
                              </p:par>
                              <p:par>
                                <p:cTn id="12" presetID="17" presetClass="entr" presetSubtype="10" fill="hold" nodeType="withEffect">
                                  <p:stCondLst>
                                    <p:cond delay="0"/>
                                  </p:stCondLst>
                                  <p:childTnLst>
                                    <p:set>
                                      <p:cBhvr>
                                        <p:cTn id="13" dur="1" fill="hold">
                                          <p:stCondLst>
                                            <p:cond delay="0"/>
                                          </p:stCondLst>
                                        </p:cTn>
                                        <p:tgtEl>
                                          <p:spTgt spid="21"/>
                                        </p:tgtEl>
                                        <p:attrNameLst>
                                          <p:attrName>style.visibility</p:attrName>
                                        </p:attrNameLst>
                                      </p:cBhvr>
                                      <p:to>
                                        <p:strVal val="visible"/>
                                      </p:to>
                                    </p:set>
                                    <p:anim calcmode="lin" valueType="num">
                                      <p:cBhvr>
                                        <p:cTn id="14" dur="500" fill="hold"/>
                                        <p:tgtEl>
                                          <p:spTgt spid="21"/>
                                        </p:tgtEl>
                                        <p:attrNameLst>
                                          <p:attrName>ppt_w</p:attrName>
                                        </p:attrNameLst>
                                      </p:cBhvr>
                                      <p:tavLst>
                                        <p:tav tm="0">
                                          <p:val>
                                            <p:fltVal val="0"/>
                                          </p:val>
                                        </p:tav>
                                        <p:tav tm="100000">
                                          <p:val>
                                            <p:strVal val="#ppt_w"/>
                                          </p:val>
                                        </p:tav>
                                      </p:tavLst>
                                    </p:anim>
                                    <p:anim calcmode="lin" valueType="num">
                                      <p:cBhvr>
                                        <p:cTn id="15" dur="500" fill="hold"/>
                                        <p:tgtEl>
                                          <p:spTgt spid="21"/>
                                        </p:tgtEl>
                                        <p:attrNameLst>
                                          <p:attrName>ppt_h</p:attrName>
                                        </p:attrNameLst>
                                      </p:cBhvr>
                                      <p:tavLst>
                                        <p:tav tm="0">
                                          <p:val>
                                            <p:strVal val="#ppt_h"/>
                                          </p:val>
                                        </p:tav>
                                        <p:tav tm="100000">
                                          <p:val>
                                            <p:strVal val="#ppt_h"/>
                                          </p:val>
                                        </p:tav>
                                      </p:tavLst>
                                    </p:anim>
                                  </p:childTnLst>
                                </p:cTn>
                              </p:par>
                            </p:childTnLst>
                          </p:cTn>
                        </p:par>
                        <p:par>
                          <p:cTn id="16" fill="hold">
                            <p:stCondLst>
                              <p:cond delay="1000"/>
                            </p:stCondLst>
                            <p:childTnLst>
                              <p:par>
                                <p:cTn id="17" presetID="1" presetClass="entr" presetSubtype="0" fill="hold" grpId="0" nodeType="afterEffect">
                                  <p:stCondLst>
                                    <p:cond delay="0"/>
                                  </p:stCondLst>
                                  <p:childTnLst>
                                    <p:set>
                                      <p:cBhvr>
                                        <p:cTn id="18" dur="1" fill="hold">
                                          <p:stCondLst>
                                            <p:cond delay="0"/>
                                          </p:stCondLst>
                                        </p:cTn>
                                        <p:tgtEl>
                                          <p:spTgt spid="19"/>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2"/>
                                        </p:tgtEl>
                                        <p:attrNameLst>
                                          <p:attrName>style.visibility</p:attrName>
                                        </p:attrNameLst>
                                      </p:cBhvr>
                                      <p:to>
                                        <p:strVal val="visible"/>
                                      </p:to>
                                    </p:set>
                                  </p:childTnLst>
                                </p:cTn>
                              </p:par>
                              <p:par>
                                <p:cTn id="21" presetID="5" presetClass="entr" presetSubtype="10" fill="hold" nodeType="withEffect">
                                  <p:stCondLst>
                                    <p:cond delay="0"/>
                                  </p:stCondLst>
                                  <p:childTnLst>
                                    <p:set>
                                      <p:cBhvr>
                                        <p:cTn id="22" dur="1" fill="hold">
                                          <p:stCondLst>
                                            <p:cond delay="0"/>
                                          </p:stCondLst>
                                        </p:cTn>
                                        <p:tgtEl>
                                          <p:spTgt spid="13"/>
                                        </p:tgtEl>
                                        <p:attrNameLst>
                                          <p:attrName>style.visibility</p:attrName>
                                        </p:attrNameLst>
                                      </p:cBhvr>
                                      <p:to>
                                        <p:strVal val="visible"/>
                                      </p:to>
                                    </p:set>
                                    <p:animEffect transition="in" filter="checkerboard(across)">
                                      <p:cBhvr>
                                        <p:cTn id="23"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9"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9"/>
          <p:cNvGrpSpPr/>
          <p:nvPr/>
        </p:nvGrpSpPr>
        <p:grpSpPr>
          <a:xfrm>
            <a:off x="171452" y="0"/>
            <a:ext cx="2453215" cy="818555"/>
            <a:chOff x="444500" y="496094"/>
            <a:chExt cx="2362200" cy="1091406"/>
          </a:xfrm>
          <a:solidFill>
            <a:schemeClr val="accent4">
              <a:lumMod val="20000"/>
              <a:lumOff val="80000"/>
            </a:schemeClr>
          </a:solidFill>
        </p:grpSpPr>
        <p:sp>
          <p:nvSpPr>
            <p:cNvPr id="15" name="圆角矩形 14"/>
            <p:cNvSpPr/>
            <p:nvPr/>
          </p:nvSpPr>
          <p:spPr>
            <a:xfrm>
              <a:off x="444500" y="901700"/>
              <a:ext cx="2362200" cy="685800"/>
            </a:xfrm>
            <a:prstGeom prst="roundRect">
              <a:avLst/>
            </a:prstGeom>
            <a:grpFill/>
            <a:ln w="1905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6" name="直接连接符 15"/>
            <p:cNvCxnSpPr/>
            <p:nvPr/>
          </p:nvCxnSpPr>
          <p:spPr>
            <a:xfrm rot="5400000">
              <a:off x="7810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cxnSp>
          <p:nvCxnSpPr>
            <p:cNvPr id="17" name="直接连接符 16"/>
            <p:cNvCxnSpPr/>
            <p:nvPr/>
          </p:nvCxnSpPr>
          <p:spPr>
            <a:xfrm rot="5400000">
              <a:off x="18859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grpSp>
      <p:pic>
        <p:nvPicPr>
          <p:cNvPr id="21" name="图片 20" descr="book3.png"/>
          <p:cNvPicPr>
            <a:picLocks noChangeAspect="1"/>
          </p:cNvPicPr>
          <p:nvPr/>
        </p:nvPicPr>
        <p:blipFill>
          <a:blip r:embed="rId1" cstate="print"/>
          <a:srcRect l="10980" t="7891" r="17050" b="13779"/>
          <a:stretch>
            <a:fillRect/>
          </a:stretch>
        </p:blipFill>
        <p:spPr>
          <a:xfrm>
            <a:off x="7968343" y="3947300"/>
            <a:ext cx="971550" cy="1057407"/>
          </a:xfrm>
          <a:prstGeom prst="rect">
            <a:avLst/>
          </a:prstGeom>
        </p:spPr>
      </p:pic>
      <p:sp>
        <p:nvSpPr>
          <p:cNvPr id="9" name="矩形 8"/>
          <p:cNvSpPr/>
          <p:nvPr/>
        </p:nvSpPr>
        <p:spPr>
          <a:xfrm>
            <a:off x="275120" y="348923"/>
            <a:ext cx="2318583" cy="484748"/>
          </a:xfrm>
          <a:prstGeom prst="rect">
            <a:avLst/>
          </a:prstGeom>
        </p:spPr>
        <p:txBody>
          <a:bodyPr wrap="none" lIns="68580" tIns="34290" rIns="68580" bIns="34290">
            <a:spAutoFit/>
          </a:bodyPr>
          <a:lstStyle/>
          <a:p>
            <a:r>
              <a:rPr lang="zh-CN" altLang="en-US" sz="2700" dirty="0" smtClean="0">
                <a:latin typeface="微软雅黑" panose="020B0503020204020204" pitchFamily="34" charset="-122"/>
                <a:ea typeface="微软雅黑" panose="020B0503020204020204" pitchFamily="34" charset="-122"/>
              </a:rPr>
              <a:t>知识点 体温计</a:t>
            </a:r>
            <a:endParaRPr lang="en-US" altLang="zh-CN" sz="2700" dirty="0" smtClean="0">
              <a:latin typeface="微软雅黑" panose="020B0503020204020204" pitchFamily="34" charset="-122"/>
              <a:ea typeface="微软雅黑" panose="020B0503020204020204" pitchFamily="34" charset="-122"/>
            </a:endParaRPr>
          </a:p>
        </p:txBody>
      </p:sp>
      <p:sp>
        <p:nvSpPr>
          <p:cNvPr id="19" name="矩形 18"/>
          <p:cNvSpPr/>
          <p:nvPr/>
        </p:nvSpPr>
        <p:spPr>
          <a:xfrm>
            <a:off x="2157685" y="1543767"/>
            <a:ext cx="4572000" cy="1884618"/>
          </a:xfrm>
          <a:prstGeom prst="rect">
            <a:avLst/>
          </a:prstGeom>
        </p:spPr>
        <p:txBody>
          <a:bodyPr>
            <a:spAutoFit/>
          </a:bodyPr>
          <a:lstStyle/>
          <a:p>
            <a:pPr>
              <a:lnSpc>
                <a:spcPct val="150000"/>
              </a:lnSpc>
            </a:pPr>
            <a:r>
              <a:rPr lang="zh-CN" altLang="en-US" sz="2000" dirty="0" smtClean="0">
                <a:latin typeface="微软雅黑" panose="020B0503020204020204" pitchFamily="34" charset="-122"/>
                <a:ea typeface="微软雅黑" panose="020B0503020204020204" pitchFamily="34" charset="-122"/>
              </a:rPr>
              <a:t>温度计使用口诀</a:t>
            </a:r>
            <a:r>
              <a:rPr lang="en-US" altLang="zh-CN" sz="2000" dirty="0" smtClean="0">
                <a:latin typeface="微软雅黑" panose="020B0503020204020204" pitchFamily="34" charset="-122"/>
                <a:ea typeface="微软雅黑" panose="020B0503020204020204" pitchFamily="34" charset="-122"/>
              </a:rPr>
              <a:t>:</a:t>
            </a:r>
            <a:endParaRPr lang="en-US" altLang="zh-CN" sz="2000" dirty="0" smtClean="0">
              <a:latin typeface="微软雅黑" panose="020B0503020204020204" pitchFamily="34" charset="-122"/>
              <a:ea typeface="微软雅黑" panose="020B0503020204020204" pitchFamily="34" charset="-122"/>
            </a:endParaRPr>
          </a:p>
          <a:p>
            <a:pPr>
              <a:lnSpc>
                <a:spcPct val="150000"/>
              </a:lnSpc>
            </a:pPr>
            <a:r>
              <a:rPr lang="zh-CN" altLang="en-US" sz="2000" dirty="0" smtClean="0">
                <a:latin typeface="微软雅黑" panose="020B0503020204020204" pitchFamily="34" charset="-122"/>
                <a:ea typeface="微软雅黑" panose="020B0503020204020204" pitchFamily="34" charset="-122"/>
              </a:rPr>
              <a:t>玻泡浸入液</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不碰底和壁</a:t>
            </a:r>
            <a:r>
              <a:rPr lang="en-US" altLang="zh-CN" sz="2000" dirty="0" smtClean="0">
                <a:latin typeface="微软雅黑" panose="020B0503020204020204" pitchFamily="34" charset="-122"/>
                <a:ea typeface="微软雅黑" panose="020B0503020204020204" pitchFamily="34" charset="-122"/>
              </a:rPr>
              <a:t>;</a:t>
            </a:r>
            <a:endParaRPr lang="en-US" altLang="zh-CN" sz="2000" dirty="0" smtClean="0">
              <a:latin typeface="微软雅黑" panose="020B0503020204020204" pitchFamily="34" charset="-122"/>
              <a:ea typeface="微软雅黑" panose="020B0503020204020204" pitchFamily="34" charset="-122"/>
            </a:endParaRPr>
          </a:p>
          <a:p>
            <a:pPr>
              <a:lnSpc>
                <a:spcPct val="150000"/>
              </a:lnSpc>
            </a:pPr>
            <a:r>
              <a:rPr lang="zh-CN" altLang="en-US" sz="2000" dirty="0" smtClean="0">
                <a:latin typeface="微软雅黑" panose="020B0503020204020204" pitchFamily="34" charset="-122"/>
                <a:ea typeface="微软雅黑" panose="020B0503020204020204" pitchFamily="34" charset="-122"/>
              </a:rPr>
              <a:t>插入不即读</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稳定要仔细</a:t>
            </a:r>
            <a:r>
              <a:rPr lang="en-US" altLang="zh-CN" sz="2000" dirty="0" smtClean="0">
                <a:latin typeface="微软雅黑" panose="020B0503020204020204" pitchFamily="34" charset="-122"/>
                <a:ea typeface="微软雅黑" panose="020B0503020204020204" pitchFamily="34" charset="-122"/>
              </a:rPr>
              <a:t>;</a:t>
            </a:r>
            <a:endParaRPr lang="en-US" altLang="zh-CN" sz="2000" dirty="0" smtClean="0">
              <a:latin typeface="微软雅黑" panose="020B0503020204020204" pitchFamily="34" charset="-122"/>
              <a:ea typeface="微软雅黑" panose="020B0503020204020204" pitchFamily="34" charset="-122"/>
            </a:endParaRPr>
          </a:p>
          <a:p>
            <a:pPr>
              <a:lnSpc>
                <a:spcPct val="150000"/>
              </a:lnSpc>
            </a:pPr>
            <a:r>
              <a:rPr lang="zh-CN" altLang="en-US" sz="2000" dirty="0" smtClean="0">
                <a:latin typeface="微软雅黑" panose="020B0503020204020204" pitchFamily="34" charset="-122"/>
                <a:ea typeface="微软雅黑" panose="020B0503020204020204" pitchFamily="34" charset="-122"/>
              </a:rPr>
              <a:t>读数留液中</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视线液面齐</a:t>
            </a:r>
            <a:r>
              <a:rPr lang="en-US" altLang="zh-CN" sz="2000" dirty="0" smtClean="0">
                <a:latin typeface="微软雅黑" panose="020B0503020204020204" pitchFamily="34" charset="-122"/>
                <a:ea typeface="微软雅黑" panose="020B0503020204020204" pitchFamily="34" charset="-122"/>
              </a:rPr>
              <a:t>.</a:t>
            </a:r>
            <a:endParaRPr lang="en-US" altLang="zh-CN" sz="2000" dirty="0" smtClean="0">
              <a:latin typeface="微软雅黑" panose="020B0503020204020204" pitchFamily="34" charset="-122"/>
              <a:ea typeface="微软雅黑" panose="020B0503020204020204" pitchFamily="34" charset="-122"/>
            </a:endParaRPr>
          </a:p>
        </p:txBody>
      </p:sp>
      <p:pic>
        <p:nvPicPr>
          <p:cNvPr id="11" name="图片 10" descr="图片7.png"/>
          <p:cNvPicPr>
            <a:picLocks noChangeAspect="1"/>
          </p:cNvPicPr>
          <p:nvPr/>
        </p:nvPicPr>
        <p:blipFill>
          <a:blip r:embed="rId2" cstate="print"/>
          <a:stretch>
            <a:fillRect/>
          </a:stretch>
        </p:blipFill>
        <p:spPr>
          <a:xfrm>
            <a:off x="263001" y="915422"/>
            <a:ext cx="1597020" cy="670505"/>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1" fill="hold"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slide(fromTop)">
                                      <p:cBhvr>
                                        <p:cTn id="7" dur="500"/>
                                        <p:tgtEl>
                                          <p:spTgt spid="2"/>
                                        </p:tgtEl>
                                      </p:cBhvr>
                                    </p:animEffect>
                                  </p:childTnLst>
                                </p:cTn>
                              </p:par>
                            </p:childTnLst>
                          </p:cTn>
                        </p:par>
                        <p:par>
                          <p:cTn id="8" fill="hold">
                            <p:stCondLst>
                              <p:cond delay="500"/>
                            </p:stCondLst>
                            <p:childTnLst>
                              <p:par>
                                <p:cTn id="9" presetID="12" presetClass="entr" presetSubtype="8" fill="hold" grpId="0" nodeType="afterEffect">
                                  <p:stCondLst>
                                    <p:cond delay="0"/>
                                  </p:stCondLst>
                                  <p:childTnLst>
                                    <p:set>
                                      <p:cBhvr>
                                        <p:cTn id="10" dur="1" fill="hold">
                                          <p:stCondLst>
                                            <p:cond delay="0"/>
                                          </p:stCondLst>
                                        </p:cTn>
                                        <p:tgtEl>
                                          <p:spTgt spid="9"/>
                                        </p:tgtEl>
                                        <p:attrNameLst>
                                          <p:attrName>style.visibility</p:attrName>
                                        </p:attrNameLst>
                                      </p:cBhvr>
                                      <p:to>
                                        <p:strVal val="visible"/>
                                      </p:to>
                                    </p:set>
                                    <p:animEffect transition="in" filter="slide(fromLeft)">
                                      <p:cBhvr>
                                        <p:cTn id="11" dur="500"/>
                                        <p:tgtEl>
                                          <p:spTgt spid="9"/>
                                        </p:tgtEl>
                                      </p:cBhvr>
                                    </p:animEffect>
                                  </p:childTnLst>
                                </p:cTn>
                              </p:par>
                              <p:par>
                                <p:cTn id="12" presetID="17" presetClass="entr" presetSubtype="10" fill="hold" nodeType="withEffect">
                                  <p:stCondLst>
                                    <p:cond delay="0"/>
                                  </p:stCondLst>
                                  <p:childTnLst>
                                    <p:set>
                                      <p:cBhvr>
                                        <p:cTn id="13" dur="1" fill="hold">
                                          <p:stCondLst>
                                            <p:cond delay="0"/>
                                          </p:stCondLst>
                                        </p:cTn>
                                        <p:tgtEl>
                                          <p:spTgt spid="21"/>
                                        </p:tgtEl>
                                        <p:attrNameLst>
                                          <p:attrName>style.visibility</p:attrName>
                                        </p:attrNameLst>
                                      </p:cBhvr>
                                      <p:to>
                                        <p:strVal val="visible"/>
                                      </p:to>
                                    </p:set>
                                    <p:anim calcmode="lin" valueType="num">
                                      <p:cBhvr>
                                        <p:cTn id="14" dur="500" fill="hold"/>
                                        <p:tgtEl>
                                          <p:spTgt spid="21"/>
                                        </p:tgtEl>
                                        <p:attrNameLst>
                                          <p:attrName>ppt_w</p:attrName>
                                        </p:attrNameLst>
                                      </p:cBhvr>
                                      <p:tavLst>
                                        <p:tav tm="0">
                                          <p:val>
                                            <p:fltVal val="0"/>
                                          </p:val>
                                        </p:tav>
                                        <p:tav tm="100000">
                                          <p:val>
                                            <p:strVal val="#ppt_w"/>
                                          </p:val>
                                        </p:tav>
                                      </p:tavLst>
                                    </p:anim>
                                    <p:anim calcmode="lin" valueType="num">
                                      <p:cBhvr>
                                        <p:cTn id="15" dur="500" fill="hold"/>
                                        <p:tgtEl>
                                          <p:spTgt spid="21"/>
                                        </p:tgtEl>
                                        <p:attrNameLst>
                                          <p:attrName>ppt_h</p:attrName>
                                        </p:attrNameLst>
                                      </p:cBhvr>
                                      <p:tavLst>
                                        <p:tav tm="0">
                                          <p:val>
                                            <p:strVal val="#ppt_h"/>
                                          </p:val>
                                        </p:tav>
                                        <p:tav tm="100000">
                                          <p:val>
                                            <p:strVal val="#ppt_h"/>
                                          </p:val>
                                        </p:tav>
                                      </p:tavLst>
                                    </p:anim>
                                  </p:childTnLst>
                                </p:cTn>
                              </p:par>
                            </p:childTnLst>
                          </p:cTn>
                        </p:par>
                        <p:par>
                          <p:cTn id="16" fill="hold">
                            <p:stCondLst>
                              <p:cond delay="1000"/>
                            </p:stCondLst>
                            <p:childTnLst>
                              <p:par>
                                <p:cTn id="17" presetID="1" presetClass="entr" presetSubtype="0" fill="hold" grpId="0" nodeType="afterEffect">
                                  <p:stCondLst>
                                    <p:cond delay="0"/>
                                  </p:stCondLst>
                                  <p:childTnLst>
                                    <p:set>
                                      <p:cBhvr>
                                        <p:cTn id="18" dur="1" fill="hold">
                                          <p:stCondLst>
                                            <p:cond delay="0"/>
                                          </p:stCondLst>
                                        </p:cTn>
                                        <p:tgtEl>
                                          <p:spTgt spid="19"/>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9"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9"/>
          <p:cNvGrpSpPr/>
          <p:nvPr/>
        </p:nvGrpSpPr>
        <p:grpSpPr>
          <a:xfrm>
            <a:off x="171452" y="0"/>
            <a:ext cx="2453215" cy="818555"/>
            <a:chOff x="444500" y="496094"/>
            <a:chExt cx="2362200" cy="1091406"/>
          </a:xfrm>
          <a:solidFill>
            <a:schemeClr val="accent4">
              <a:lumMod val="20000"/>
              <a:lumOff val="80000"/>
            </a:schemeClr>
          </a:solidFill>
        </p:grpSpPr>
        <p:sp>
          <p:nvSpPr>
            <p:cNvPr id="15" name="圆角矩形 14"/>
            <p:cNvSpPr/>
            <p:nvPr/>
          </p:nvSpPr>
          <p:spPr>
            <a:xfrm>
              <a:off x="444500" y="901700"/>
              <a:ext cx="2362200" cy="685800"/>
            </a:xfrm>
            <a:prstGeom prst="roundRect">
              <a:avLst/>
            </a:prstGeom>
            <a:grpFill/>
            <a:ln w="19050">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cxnSp>
          <p:nvCxnSpPr>
            <p:cNvPr id="16" name="直接连接符 15"/>
            <p:cNvCxnSpPr/>
            <p:nvPr/>
          </p:nvCxnSpPr>
          <p:spPr>
            <a:xfrm rot="5400000">
              <a:off x="7810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cxnSp>
          <p:nvCxnSpPr>
            <p:cNvPr id="17" name="直接连接符 16"/>
            <p:cNvCxnSpPr/>
            <p:nvPr/>
          </p:nvCxnSpPr>
          <p:spPr>
            <a:xfrm rot="5400000">
              <a:off x="1885950" y="704850"/>
              <a:ext cx="419100" cy="1588"/>
            </a:xfrm>
            <a:prstGeom prst="line">
              <a:avLst/>
            </a:prstGeom>
            <a:grpFill/>
            <a:ln w="38100"/>
          </p:spPr>
          <p:style>
            <a:lnRef idx="1">
              <a:schemeClr val="dk1"/>
            </a:lnRef>
            <a:fillRef idx="0">
              <a:schemeClr val="dk1"/>
            </a:fillRef>
            <a:effectRef idx="0">
              <a:schemeClr val="dk1"/>
            </a:effectRef>
            <a:fontRef idx="minor">
              <a:schemeClr val="tx1"/>
            </a:fontRef>
          </p:style>
        </p:cxnSp>
      </p:grpSp>
      <p:pic>
        <p:nvPicPr>
          <p:cNvPr id="21" name="图片 20" descr="book3.png"/>
          <p:cNvPicPr>
            <a:picLocks noChangeAspect="1"/>
          </p:cNvPicPr>
          <p:nvPr/>
        </p:nvPicPr>
        <p:blipFill>
          <a:blip r:embed="rId1" cstate="print"/>
          <a:srcRect l="10980" t="7891" r="17050" b="13779"/>
          <a:stretch>
            <a:fillRect/>
          </a:stretch>
        </p:blipFill>
        <p:spPr>
          <a:xfrm>
            <a:off x="7968343" y="3947300"/>
            <a:ext cx="971550" cy="1057407"/>
          </a:xfrm>
          <a:prstGeom prst="rect">
            <a:avLst/>
          </a:prstGeom>
        </p:spPr>
      </p:pic>
      <p:sp>
        <p:nvSpPr>
          <p:cNvPr id="9" name="矩形 8"/>
          <p:cNvSpPr/>
          <p:nvPr/>
        </p:nvSpPr>
        <p:spPr>
          <a:xfrm>
            <a:off x="275120" y="348923"/>
            <a:ext cx="2318583" cy="484748"/>
          </a:xfrm>
          <a:prstGeom prst="rect">
            <a:avLst/>
          </a:prstGeom>
        </p:spPr>
        <p:txBody>
          <a:bodyPr wrap="none" lIns="68580" tIns="34290" rIns="68580" bIns="34290">
            <a:spAutoFit/>
          </a:bodyPr>
          <a:lstStyle/>
          <a:p>
            <a:r>
              <a:rPr lang="zh-CN" altLang="en-US" sz="2700" dirty="0" smtClean="0">
                <a:latin typeface="微软雅黑" panose="020B0503020204020204" pitchFamily="34" charset="-122"/>
                <a:ea typeface="微软雅黑" panose="020B0503020204020204" pitchFamily="34" charset="-122"/>
              </a:rPr>
              <a:t>知识点 体温计</a:t>
            </a:r>
            <a:endParaRPr lang="en-US" altLang="zh-CN" sz="2700" dirty="0" smtClean="0">
              <a:latin typeface="微软雅黑" panose="020B0503020204020204" pitchFamily="34" charset="-122"/>
              <a:ea typeface="微软雅黑" panose="020B0503020204020204" pitchFamily="34" charset="-122"/>
            </a:endParaRPr>
          </a:p>
        </p:txBody>
      </p:sp>
      <p:sp>
        <p:nvSpPr>
          <p:cNvPr id="19" name="矩形 18"/>
          <p:cNvSpPr/>
          <p:nvPr/>
        </p:nvSpPr>
        <p:spPr>
          <a:xfrm>
            <a:off x="2078857" y="2268982"/>
            <a:ext cx="4572000" cy="961289"/>
          </a:xfrm>
          <a:prstGeom prst="rect">
            <a:avLst/>
          </a:prstGeom>
        </p:spPr>
        <p:txBody>
          <a:bodyPr>
            <a:spAutoFit/>
          </a:bodyPr>
          <a:lstStyle/>
          <a:p>
            <a:pPr>
              <a:lnSpc>
                <a:spcPct val="150000"/>
              </a:lnSpc>
            </a:pPr>
            <a:r>
              <a:rPr lang="zh-CN" altLang="en-US" sz="2000" dirty="0" smtClean="0">
                <a:latin typeface="微软雅黑" panose="020B0503020204020204" pitchFamily="34" charset="-122"/>
                <a:ea typeface="微软雅黑" panose="020B0503020204020204" pitchFamily="34" charset="-122"/>
              </a:rPr>
              <a:t>温度计使用前要做到“一看二清”</a:t>
            </a:r>
            <a:r>
              <a:rPr lang="en-US" altLang="zh-CN" sz="2000" dirty="0" smtClean="0">
                <a:latin typeface="微软雅黑" panose="020B0503020204020204" pitchFamily="34" charset="-122"/>
                <a:ea typeface="微软雅黑" panose="020B0503020204020204" pitchFamily="34" charset="-122"/>
              </a:rPr>
              <a:t>,</a:t>
            </a:r>
            <a:r>
              <a:rPr lang="zh-CN" altLang="en-US" sz="2000" dirty="0" smtClean="0">
                <a:latin typeface="微软雅黑" panose="020B0503020204020204" pitchFamily="34" charset="-122"/>
                <a:ea typeface="微软雅黑" panose="020B0503020204020204" pitchFamily="34" charset="-122"/>
              </a:rPr>
              <a:t>使用时要做到“三要三不要”</a:t>
            </a:r>
            <a:r>
              <a:rPr lang="en-US" altLang="zh-CN" sz="2000" dirty="0" smtClean="0">
                <a:latin typeface="微软雅黑" panose="020B0503020204020204" pitchFamily="34" charset="-122"/>
                <a:ea typeface="微软雅黑" panose="020B0503020204020204" pitchFamily="34" charset="-122"/>
              </a:rPr>
              <a:t>.</a:t>
            </a:r>
            <a:endParaRPr lang="en-US" altLang="zh-CN" sz="2000" dirty="0" smtClean="0">
              <a:latin typeface="微软雅黑" panose="020B0503020204020204" pitchFamily="34" charset="-122"/>
              <a:ea typeface="微软雅黑" panose="020B0503020204020204" pitchFamily="34" charset="-122"/>
            </a:endParaRPr>
          </a:p>
        </p:txBody>
      </p:sp>
      <p:pic>
        <p:nvPicPr>
          <p:cNvPr id="10" name="图片 9" descr="图片3.png"/>
          <p:cNvPicPr>
            <a:picLocks noChangeAspect="1"/>
          </p:cNvPicPr>
          <p:nvPr/>
        </p:nvPicPr>
        <p:blipFill>
          <a:blip r:embed="rId2" cstate="print"/>
          <a:stretch>
            <a:fillRect/>
          </a:stretch>
        </p:blipFill>
        <p:spPr>
          <a:xfrm>
            <a:off x="447651" y="949360"/>
            <a:ext cx="1603116" cy="676600"/>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2" presetClass="entr" presetSubtype="1" fill="hold"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slide(fromTop)">
                                      <p:cBhvr>
                                        <p:cTn id="7" dur="500"/>
                                        <p:tgtEl>
                                          <p:spTgt spid="2"/>
                                        </p:tgtEl>
                                      </p:cBhvr>
                                    </p:animEffect>
                                  </p:childTnLst>
                                </p:cTn>
                              </p:par>
                            </p:childTnLst>
                          </p:cTn>
                        </p:par>
                        <p:par>
                          <p:cTn id="8" fill="hold">
                            <p:stCondLst>
                              <p:cond delay="500"/>
                            </p:stCondLst>
                            <p:childTnLst>
                              <p:par>
                                <p:cTn id="9" presetID="12" presetClass="entr" presetSubtype="8" fill="hold" grpId="0" nodeType="afterEffect">
                                  <p:stCondLst>
                                    <p:cond delay="0"/>
                                  </p:stCondLst>
                                  <p:childTnLst>
                                    <p:set>
                                      <p:cBhvr>
                                        <p:cTn id="10" dur="1" fill="hold">
                                          <p:stCondLst>
                                            <p:cond delay="0"/>
                                          </p:stCondLst>
                                        </p:cTn>
                                        <p:tgtEl>
                                          <p:spTgt spid="9"/>
                                        </p:tgtEl>
                                        <p:attrNameLst>
                                          <p:attrName>style.visibility</p:attrName>
                                        </p:attrNameLst>
                                      </p:cBhvr>
                                      <p:to>
                                        <p:strVal val="visible"/>
                                      </p:to>
                                    </p:set>
                                    <p:animEffect transition="in" filter="slide(fromLeft)">
                                      <p:cBhvr>
                                        <p:cTn id="11" dur="500"/>
                                        <p:tgtEl>
                                          <p:spTgt spid="9"/>
                                        </p:tgtEl>
                                      </p:cBhvr>
                                    </p:animEffect>
                                  </p:childTnLst>
                                </p:cTn>
                              </p:par>
                              <p:par>
                                <p:cTn id="12" presetID="17" presetClass="entr" presetSubtype="10" fill="hold" nodeType="withEffect">
                                  <p:stCondLst>
                                    <p:cond delay="0"/>
                                  </p:stCondLst>
                                  <p:childTnLst>
                                    <p:set>
                                      <p:cBhvr>
                                        <p:cTn id="13" dur="1" fill="hold">
                                          <p:stCondLst>
                                            <p:cond delay="0"/>
                                          </p:stCondLst>
                                        </p:cTn>
                                        <p:tgtEl>
                                          <p:spTgt spid="21"/>
                                        </p:tgtEl>
                                        <p:attrNameLst>
                                          <p:attrName>style.visibility</p:attrName>
                                        </p:attrNameLst>
                                      </p:cBhvr>
                                      <p:to>
                                        <p:strVal val="visible"/>
                                      </p:to>
                                    </p:set>
                                    <p:anim calcmode="lin" valueType="num">
                                      <p:cBhvr>
                                        <p:cTn id="14" dur="500" fill="hold"/>
                                        <p:tgtEl>
                                          <p:spTgt spid="21"/>
                                        </p:tgtEl>
                                        <p:attrNameLst>
                                          <p:attrName>ppt_w</p:attrName>
                                        </p:attrNameLst>
                                      </p:cBhvr>
                                      <p:tavLst>
                                        <p:tav tm="0">
                                          <p:val>
                                            <p:fltVal val="0"/>
                                          </p:val>
                                        </p:tav>
                                        <p:tav tm="100000">
                                          <p:val>
                                            <p:strVal val="#ppt_w"/>
                                          </p:val>
                                        </p:tav>
                                      </p:tavLst>
                                    </p:anim>
                                    <p:anim calcmode="lin" valueType="num">
                                      <p:cBhvr>
                                        <p:cTn id="15" dur="500" fill="hold"/>
                                        <p:tgtEl>
                                          <p:spTgt spid="21"/>
                                        </p:tgtEl>
                                        <p:attrNameLst>
                                          <p:attrName>ppt_h</p:attrName>
                                        </p:attrNameLst>
                                      </p:cBhvr>
                                      <p:tavLst>
                                        <p:tav tm="0">
                                          <p:val>
                                            <p:strVal val="#ppt_h"/>
                                          </p:val>
                                        </p:tav>
                                        <p:tav tm="100000">
                                          <p:val>
                                            <p:strVal val="#ppt_h"/>
                                          </p:val>
                                        </p:tav>
                                      </p:tavLst>
                                    </p:anim>
                                  </p:childTnLst>
                                </p:cTn>
                              </p:par>
                            </p:childTnLst>
                          </p:cTn>
                        </p:par>
                        <p:par>
                          <p:cTn id="16" fill="hold">
                            <p:stCondLst>
                              <p:cond delay="1000"/>
                            </p:stCondLst>
                            <p:childTnLst>
                              <p:par>
                                <p:cTn id="17" presetID="1" presetClass="entr" presetSubtype="0" fill="hold" grpId="0" nodeType="afterEffect">
                                  <p:stCondLst>
                                    <p:cond delay="0"/>
                                  </p:stCondLst>
                                  <p:childTnLst>
                                    <p:set>
                                      <p:cBhvr>
                                        <p:cTn id="18" dur="1" fill="hold">
                                          <p:stCondLst>
                                            <p:cond delay="0"/>
                                          </p:stCondLst>
                                        </p:cTn>
                                        <p:tgtEl>
                                          <p:spTgt spid="19"/>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9" grpId="0"/>
    </p:bldLst>
  </p:timing>
</p:sld>
</file>

<file path=ppt/theme/theme1.xml><?xml version="1.0" encoding="utf-8"?>
<a:theme xmlns:a="http://schemas.openxmlformats.org/drawingml/2006/main" name="Office 主题">
  <a:themeElements>
    <a:clrScheme name="自定义 33">
      <a:dk1>
        <a:sysClr val="windowText" lastClr="000000"/>
      </a:dk1>
      <a:lt1>
        <a:sysClr val="window" lastClr="FFFFFF"/>
      </a:lt1>
      <a:dk2>
        <a:srgbClr val="44546A"/>
      </a:dk2>
      <a:lt2>
        <a:srgbClr val="E7E6E6"/>
      </a:lt2>
      <a:accent1>
        <a:srgbClr val="826C4A"/>
      </a:accent1>
      <a:accent2>
        <a:srgbClr val="5FCACB"/>
      </a:accent2>
      <a:accent3>
        <a:srgbClr val="A0BF0D"/>
      </a:accent3>
      <a:accent4>
        <a:srgbClr val="FDB900"/>
      </a:accent4>
      <a:accent5>
        <a:srgbClr val="319095"/>
      </a:accent5>
      <a:accent6>
        <a:srgbClr val="F5841C"/>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3002</Words>
  <Application>WPS 演示</Application>
  <PresentationFormat>全屏显示(16:9)</PresentationFormat>
  <Paragraphs>218</Paragraphs>
  <Slides>49</Slides>
  <Notes>7</Notes>
  <HiddenSlides>0</HiddenSlides>
  <MMClips>0</MMClips>
  <ScaleCrop>false</ScaleCrop>
  <HeadingPairs>
    <vt:vector size="6" baseType="variant">
      <vt:variant>
        <vt:lpstr>已用的字体</vt:lpstr>
      </vt:variant>
      <vt:variant>
        <vt:i4>7</vt:i4>
      </vt:variant>
      <vt:variant>
        <vt:lpstr>主题</vt:lpstr>
      </vt:variant>
      <vt:variant>
        <vt:i4>1</vt:i4>
      </vt:variant>
      <vt:variant>
        <vt:lpstr>幻灯片标题</vt:lpstr>
      </vt:variant>
      <vt:variant>
        <vt:i4>49</vt:i4>
      </vt:variant>
    </vt:vector>
  </HeadingPairs>
  <TitlesOfParts>
    <vt:vector size="57" baseType="lpstr">
      <vt:lpstr>Arial</vt:lpstr>
      <vt:lpstr>宋体</vt:lpstr>
      <vt:lpstr>Wingdings</vt:lpstr>
      <vt:lpstr>微软雅黑</vt:lpstr>
      <vt:lpstr>隶书</vt:lpstr>
      <vt:lpstr>Calibri</vt:lpstr>
      <vt:lpstr>Arial Unicode MS</vt:lpstr>
      <vt:lpstr>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dcterms:created xsi:type="dcterms:W3CDTF">2019-08-20T02:16:08Z</dcterms:created>
  <dcterms:modified xsi:type="dcterms:W3CDTF">2019-08-20T02:16:09Z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2052-11.1.0.8907</vt:lpwstr>
  </property>
</Properties>
</file>