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04" r:id="rId3"/>
    <p:sldId id="423" r:id="rId5"/>
    <p:sldId id="367" r:id="rId6"/>
    <p:sldId id="424" r:id="rId7"/>
    <p:sldId id="449" r:id="rId8"/>
    <p:sldId id="450" r:id="rId9"/>
    <p:sldId id="425" r:id="rId10"/>
    <p:sldId id="451" r:id="rId11"/>
    <p:sldId id="452" r:id="rId12"/>
    <p:sldId id="426" r:id="rId13"/>
    <p:sldId id="427" r:id="rId14"/>
    <p:sldId id="428" r:id="rId15"/>
    <p:sldId id="429" r:id="rId16"/>
    <p:sldId id="430" r:id="rId17"/>
    <p:sldId id="453" r:id="rId18"/>
    <p:sldId id="454" r:id="rId19"/>
    <p:sldId id="431" r:id="rId20"/>
    <p:sldId id="455" r:id="rId21"/>
    <p:sldId id="456" r:id="rId22"/>
    <p:sldId id="457" r:id="rId23"/>
    <p:sldId id="458" r:id="rId24"/>
    <p:sldId id="445" r:id="rId25"/>
    <p:sldId id="446" r:id="rId26"/>
    <p:sldId id="447" r:id="rId27"/>
    <p:sldId id="432" r:id="rId28"/>
    <p:sldId id="459" r:id="rId29"/>
    <p:sldId id="463" r:id="rId30"/>
    <p:sldId id="461" r:id="rId31"/>
    <p:sldId id="462" r:id="rId32"/>
    <p:sldId id="433" r:id="rId33"/>
    <p:sldId id="434" r:id="rId34"/>
    <p:sldId id="435" r:id="rId35"/>
    <p:sldId id="464" r:id="rId36"/>
    <p:sldId id="465" r:id="rId37"/>
    <p:sldId id="437" r:id="rId38"/>
    <p:sldId id="438" r:id="rId39"/>
    <p:sldId id="466" r:id="rId40"/>
    <p:sldId id="439" r:id="rId41"/>
    <p:sldId id="467" r:id="rId42"/>
    <p:sldId id="468" r:id="rId43"/>
    <p:sldId id="440" r:id="rId44"/>
    <p:sldId id="441" r:id="rId45"/>
    <p:sldId id="442" r:id="rId46"/>
    <p:sldId id="469" r:id="rId47"/>
    <p:sldId id="470" r:id="rId48"/>
    <p:sldId id="443" r:id="rId49"/>
    <p:sldId id="448" r:id="rId50"/>
    <p:sldId id="444" r:id="rId51"/>
    <p:sldId id="302" r:id="rId52"/>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C1C1C"/>
    <a:srgbClr val="FF00FF"/>
    <a:srgbClr val="319095"/>
    <a:srgbClr val="D16809"/>
    <a:srgbClr val="F3F3F3"/>
    <a:srgbClr val="F5F5F5"/>
    <a:srgbClr val="5FCACB"/>
    <a:srgbClr val="F5841C"/>
    <a:srgbClr val="A0BF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7" autoAdjust="0"/>
    <p:restoredTop sz="99816" autoAdjust="0"/>
  </p:normalViewPr>
  <p:slideViewPr>
    <p:cSldViewPr snapToGrid="0" showGuides="1">
      <p:cViewPr varScale="1">
        <p:scale>
          <a:sx n="60" d="100"/>
          <a:sy n="60" d="100"/>
        </p:scale>
        <p:origin x="-90" y="-714"/>
      </p:cViewPr>
      <p:guideLst>
        <p:guide orient="horz" pos="1620"/>
        <p:guide pos="2880"/>
      </p:guideLst>
    </p:cSldViewPr>
  </p:slideViewPr>
  <p:notesTextViewPr>
    <p:cViewPr>
      <p:scale>
        <a:sx n="1" d="1"/>
        <a:sy n="1" d="1"/>
      </p:scale>
      <p:origin x="0" y="0"/>
    </p:cViewPr>
  </p:notesTextViewPr>
  <p:sorterViewPr>
    <p:cViewPr>
      <p:scale>
        <a:sx n="100" d="100"/>
        <a:sy n="100" d="100"/>
      </p:scale>
      <p:origin x="0" y="511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5" Type="http://schemas.openxmlformats.org/officeDocument/2006/relationships/tableStyles" Target="tableStyles.xml"/><Relationship Id="rId54" Type="http://schemas.openxmlformats.org/officeDocument/2006/relationships/viewProps" Target="viewProps.xml"/><Relationship Id="rId53" Type="http://schemas.openxmlformats.org/officeDocument/2006/relationships/presProps" Target="presProps.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C1E6C-1C7A-46AD-9DE2-C229C9E1936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45790-5B6F-4904-B224-7CB9223085A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标题幻灯片">
    <p:bg>
      <p:bgPr>
        <a:pattFill prst="lgGrid">
          <a:fgClr>
            <a:srgbClr val="F3F3F3"/>
          </a:fgClr>
          <a:bgClr>
            <a:schemeClr val="bg1"/>
          </a:bgClr>
        </a:patt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教学分析">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800" b="1" dirty="0">
                <a:solidFill>
                  <a:srgbClr val="C00000"/>
                </a:solidFill>
                <a:latin typeface="微软雅黑" panose="020B0503020204020204" pitchFamily="34" charset="-122"/>
                <a:ea typeface="微软雅黑" panose="020B0503020204020204" pitchFamily="34" charset="-122"/>
              </a:rPr>
              <a:t>教学分析</a:t>
            </a:r>
            <a:endParaRPr lang="zh-CN" altLang="en-US" sz="1800" b="1" dirty="0">
              <a:solidFill>
                <a:srgbClr val="C00000"/>
              </a:solidFill>
              <a:latin typeface="微软雅黑" panose="020B0503020204020204" pitchFamily="34" charset="-122"/>
              <a:ea typeface="微软雅黑" panose="020B0503020204020204" pitchFamily="34" charset="-122"/>
            </a:endParaRP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教学设计">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教学设计</a:t>
            </a:r>
            <a:endParaRPr lang="zh-CN" altLang="en-US" sz="1800" b="1" dirty="0">
              <a:solidFill>
                <a:srgbClr val="C00000"/>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教学过程">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教学过程</a:t>
            </a:r>
            <a:endParaRPr lang="zh-CN" altLang="en-US" sz="1800" b="1" dirty="0">
              <a:solidFill>
                <a:srgbClr val="C00000"/>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教学反思">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教学反思</a:t>
            </a:r>
            <a:endParaRPr lang="zh-CN" altLang="en-US" sz="1800" b="1"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image" Target="../media/image1.jpeg"/><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alphaModFix amt="70000"/>
            <a:lum/>
          </a:blip>
          <a:srcRect/>
          <a:tile tx="0" ty="0" sx="100000" sy="100000" flip="none" algn="tl"/>
        </a:blipFill>
        <a:effectLst/>
      </p:bgPr>
    </p:bg>
    <p:spTree>
      <p:nvGrpSpPr>
        <p:cNvPr id="1" name=""/>
        <p:cNvGrpSpPr/>
        <p:nvPr/>
      </p:nvGrpSpPr>
      <p:grpSpPr>
        <a:xfrm>
          <a:off x="0" y="0"/>
          <a:ext cx="0" cy="0"/>
          <a:chOff x="0" y="0"/>
          <a:chExt cx="0" cy="0"/>
        </a:xfrm>
      </p:grpSpPr>
      <p:cxnSp>
        <p:nvCxnSpPr>
          <p:cNvPr id="7" name="直接连接符 6"/>
          <p:cNvCxnSpPr/>
          <p:nvPr/>
        </p:nvCxnSpPr>
        <p:spPr>
          <a:xfrm>
            <a:off x="20171" y="490140"/>
            <a:ext cx="9153000"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rot="13450455">
            <a:off x="8682067" y="4439898"/>
            <a:ext cx="496115" cy="1260894"/>
            <a:chOff x="11762339" y="3746221"/>
            <a:chExt cx="406107" cy="1155987"/>
          </a:xfrm>
        </p:grpSpPr>
        <p:sp>
          <p:nvSpPr>
            <p:cNvPr id="9" name="Freeform 16"/>
            <p:cNvSpPr/>
            <p:nvPr/>
          </p:nvSpPr>
          <p:spPr bwMode="auto">
            <a:xfrm flipV="1">
              <a:off x="11767353" y="3746221"/>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30"/>
            <p:cNvSpPr/>
            <p:nvPr/>
          </p:nvSpPr>
          <p:spPr bwMode="auto">
            <a:xfrm rot="15296182">
              <a:off x="11830602" y="4196908"/>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rot="7160246">
              <a:off x="11692179" y="4425941"/>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 name="组合 11"/>
          <p:cNvGrpSpPr/>
          <p:nvPr/>
        </p:nvGrpSpPr>
        <p:grpSpPr>
          <a:xfrm rot="2731254">
            <a:off x="259471" y="-270342"/>
            <a:ext cx="424636" cy="1208734"/>
            <a:chOff x="4454660" y="3810474"/>
            <a:chExt cx="406107" cy="1155987"/>
          </a:xfrm>
        </p:grpSpPr>
        <p:sp>
          <p:nvSpPr>
            <p:cNvPr id="13"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 name="组合 15"/>
          <p:cNvGrpSpPr/>
          <p:nvPr/>
        </p:nvGrpSpPr>
        <p:grpSpPr>
          <a:xfrm rot="23880000" flipV="1">
            <a:off x="73789" y="-26610"/>
            <a:ext cx="159482" cy="453968"/>
            <a:chOff x="4454660" y="3810474"/>
            <a:chExt cx="406107" cy="1155987"/>
          </a:xfrm>
        </p:grpSpPr>
        <p:sp>
          <p:nvSpPr>
            <p:cNvPr id="17"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rot="19500000" flipH="1" flipV="1">
            <a:off x="9013919" y="291600"/>
            <a:ext cx="159482" cy="453968"/>
            <a:chOff x="4454660" y="3810474"/>
            <a:chExt cx="406107" cy="1155987"/>
          </a:xfrm>
        </p:grpSpPr>
        <p:sp>
          <p:nvSpPr>
            <p:cNvPr id="25"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image" Target="../media/image8.png"/></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8.jpeg"/><Relationship Id="rId2" Type="http://schemas.openxmlformats.org/officeDocument/2006/relationships/image" Target="../media/image9.png"/><Relationship Id="rId1" Type="http://schemas.openxmlformats.org/officeDocument/2006/relationships/image" Target="../media/image8.pn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9.jpeg"/><Relationship Id="rId2" Type="http://schemas.openxmlformats.org/officeDocument/2006/relationships/image" Target="../media/image9.png"/><Relationship Id="rId1" Type="http://schemas.openxmlformats.org/officeDocument/2006/relationships/image" Target="../media/image8.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0.jpeg"/><Relationship Id="rId2" Type="http://schemas.openxmlformats.org/officeDocument/2006/relationships/image" Target="../media/image9.png"/><Relationship Id="rId1"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3.png"/><Relationship Id="rId1"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5.png"/><Relationship Id="rId1" Type="http://schemas.openxmlformats.org/officeDocument/2006/relationships/image" Target="../media/image8.png"/></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1.jpeg"/><Relationship Id="rId2" Type="http://schemas.openxmlformats.org/officeDocument/2006/relationships/image" Target="../media/image9.png"/><Relationship Id="rId1"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5.png"/><Relationship Id="rId1"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5.png"/><Relationship Id="rId1"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8.png"/></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2.jpeg"/><Relationship Id="rId2" Type="http://schemas.openxmlformats.org/officeDocument/2006/relationships/image" Target="../media/image12.png"/><Relationship Id="rId1" Type="http://schemas.openxmlformats.org/officeDocument/2006/relationships/image" Target="../media/image8.png"/></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4.jpeg"/><Relationship Id="rId2" Type="http://schemas.openxmlformats.org/officeDocument/2006/relationships/image" Target="../media/image23.png"/><Relationship Id="rId1" Type="http://schemas.openxmlformats.org/officeDocument/2006/relationships/image" Target="../media/image8.png"/></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5.jpeg"/><Relationship Id="rId2" Type="http://schemas.openxmlformats.org/officeDocument/2006/relationships/image" Target="../media/image23.png"/><Relationship Id="rId1"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5.png"/><Relationship Id="rId1"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5.png"/><Relationship Id="rId1"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3.png"/><Relationship Id="rId1" Type="http://schemas.openxmlformats.org/officeDocument/2006/relationships/image" Target="../media/image8.png"/></Relationships>
</file>

<file path=ppt/slides/_rels/slide2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6.jpeg"/><Relationship Id="rId2" Type="http://schemas.openxmlformats.org/officeDocument/2006/relationships/image" Target="../media/image9.png"/><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image" Target="../media/image8.png"/></Relationships>
</file>

<file path=ppt/slides/_rels/slide30.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3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7.jpeg"/><Relationship Id="rId2" Type="http://schemas.openxmlformats.org/officeDocument/2006/relationships/image" Target="../media/image9.png"/><Relationship Id="rId1" Type="http://schemas.openxmlformats.org/officeDocument/2006/relationships/image" Target="../media/image8.png"/></Relationships>
</file>

<file path=ppt/slides/_rels/slide3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8.jpeg"/><Relationship Id="rId2" Type="http://schemas.openxmlformats.org/officeDocument/2006/relationships/image" Target="../media/image9.png"/><Relationship Id="rId1"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5.png"/><Relationship Id="rId1" Type="http://schemas.openxmlformats.org/officeDocument/2006/relationships/image" Target="../media/image8.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8.png"/></Relationships>
</file>

<file path=ppt/slides/_rels/slide3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3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9.jpeg"/><Relationship Id="rId2" Type="http://schemas.openxmlformats.org/officeDocument/2006/relationships/image" Target="../media/image9.png"/><Relationship Id="rId1" Type="http://schemas.openxmlformats.org/officeDocument/2006/relationships/image" Target="../media/image8.pn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8.png"/></Relationships>
</file>

<file path=ppt/slides/_rels/slide3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0.jpeg"/><Relationship Id="rId2" Type="http://schemas.openxmlformats.org/officeDocument/2006/relationships/image" Target="../media/image9.png"/><Relationship Id="rId1" Type="http://schemas.openxmlformats.org/officeDocument/2006/relationships/image" Target="../media/image8.png"/></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1.jpeg"/><Relationship Id="rId2" Type="http://schemas.openxmlformats.org/officeDocument/2006/relationships/image" Target="../media/image9.png"/><Relationship Id="rId1" Type="http://schemas.openxmlformats.org/officeDocument/2006/relationships/image" Target="../media/image8.png"/></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5.png"/><Relationship Id="rId1" Type="http://schemas.openxmlformats.org/officeDocument/2006/relationships/image" Target="../media/image8.png"/></Relationships>
</file>

<file path=ppt/slides/_rels/slide4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2.jpeg"/><Relationship Id="rId3" Type="http://schemas.openxmlformats.org/officeDocument/2006/relationships/image" Target="../media/image31.jpeg"/><Relationship Id="rId2" Type="http://schemas.openxmlformats.org/officeDocument/2006/relationships/image" Target="../media/image9.png"/><Relationship Id="rId1" Type="http://schemas.openxmlformats.org/officeDocument/2006/relationships/image" Target="../media/image8.png"/></Relationships>
</file>

<file path=ppt/slides/_rels/slide42.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5.png"/><Relationship Id="rId1" Type="http://schemas.openxmlformats.org/officeDocument/2006/relationships/image" Target="../media/image8.png"/></Relationships>
</file>

<file path=ppt/slides/_rels/slide4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3.jpeg"/><Relationship Id="rId2" Type="http://schemas.openxmlformats.org/officeDocument/2006/relationships/image" Target="../media/image12.png"/><Relationship Id="rId1" Type="http://schemas.openxmlformats.org/officeDocument/2006/relationships/image" Target="../media/image8.png"/></Relationships>
</file>

<file path=ppt/slides/_rels/slide4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4.jpeg"/><Relationship Id="rId2" Type="http://schemas.openxmlformats.org/officeDocument/2006/relationships/image" Target="../media/image9.png"/><Relationship Id="rId1" Type="http://schemas.openxmlformats.org/officeDocument/2006/relationships/image" Target="../media/image8.png"/></Relationships>
</file>

<file path=ppt/slides/_rels/slide4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5.jpeg"/><Relationship Id="rId2" Type="http://schemas.openxmlformats.org/officeDocument/2006/relationships/image" Target="../media/image9.png"/><Relationship Id="rId1" Type="http://schemas.openxmlformats.org/officeDocument/2006/relationships/image" Target="../media/image8.png"/></Relationships>
</file>

<file path=ppt/slides/_rels/slide47.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7.jpeg"/><Relationship Id="rId3" Type="http://schemas.openxmlformats.org/officeDocument/2006/relationships/image" Target="../media/image36.jpeg"/><Relationship Id="rId2" Type="http://schemas.openxmlformats.org/officeDocument/2006/relationships/image" Target="../media/image23.png"/><Relationship Id="rId1" Type="http://schemas.openxmlformats.org/officeDocument/2006/relationships/image" Target="../media/image8.png"/></Relationships>
</file>

<file path=ppt/slides/_rels/slide4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8.jpeg"/><Relationship Id="rId2" Type="http://schemas.openxmlformats.org/officeDocument/2006/relationships/image" Target="../media/image9.png"/><Relationship Id="rId1" Type="http://schemas.openxmlformats.org/officeDocument/2006/relationships/image" Target="../media/image8.png"/></Relationships>
</file>

<file path=ppt/slides/_rels/slide49.xml.rels><?xml version="1.0" encoding="UTF-8" standalone="yes"?>
<Relationships xmlns="http://schemas.openxmlformats.org/package/2006/relationships"><Relationship Id="rId7" Type="http://schemas.openxmlformats.org/officeDocument/2006/relationships/notesSlide" Target="../notesSlides/notesSlide7.xml"/><Relationship Id="rId6" Type="http://schemas.openxmlformats.org/officeDocument/2006/relationships/slideLayout" Target="../slideLayouts/slideLayout1.xml"/><Relationship Id="rId5" Type="http://schemas.openxmlformats.org/officeDocument/2006/relationships/image" Target="../media/image42.png"/><Relationship Id="rId4" Type="http://schemas.openxmlformats.org/officeDocument/2006/relationships/image" Target="../media/image41.png"/><Relationship Id="rId3" Type="http://schemas.openxmlformats.org/officeDocument/2006/relationships/image" Target="../media/image4.png"/><Relationship Id="rId2" Type="http://schemas.openxmlformats.org/officeDocument/2006/relationships/image" Target="../media/image40.png"/><Relationship Id="rId1" Type="http://schemas.openxmlformats.org/officeDocument/2006/relationships/image" Target="../media/image39.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3.png"/><Relationship Id="rId1" Type="http://schemas.openxmlformats.org/officeDocument/2006/relationships/image" Target="../media/image8.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4.jpeg"/><Relationship Id="rId2" Type="http://schemas.openxmlformats.org/officeDocument/2006/relationships/image" Target="../media/image12.png"/><Relationship Id="rId1"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5.png"/><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3.png"/><Relationship Id="rId1"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1" cstate="print"/>
          <a:stretch>
            <a:fillRect/>
          </a:stretch>
        </p:blipFill>
        <p:spPr>
          <a:xfrm>
            <a:off x="0" y="2139802"/>
            <a:ext cx="9144001" cy="3003698"/>
          </a:xfrm>
          <a:prstGeom prst="rect">
            <a:avLst/>
          </a:prstGeom>
        </p:spPr>
      </p:pic>
      <p:grpSp>
        <p:nvGrpSpPr>
          <p:cNvPr id="88" name="组合 87"/>
          <p:cNvGrpSpPr/>
          <p:nvPr/>
        </p:nvGrpSpPr>
        <p:grpSpPr>
          <a:xfrm>
            <a:off x="1962626" y="3100035"/>
            <a:ext cx="4438184" cy="1569660"/>
            <a:chOff x="6053682" y="2916363"/>
            <a:chExt cx="3825180" cy="1684623"/>
          </a:xfrm>
        </p:grpSpPr>
        <p:grpSp>
          <p:nvGrpSpPr>
            <p:cNvPr id="89" name="组合 72"/>
            <p:cNvGrpSpPr/>
            <p:nvPr/>
          </p:nvGrpSpPr>
          <p:grpSpPr>
            <a:xfrm>
              <a:off x="6053682" y="2916363"/>
              <a:ext cx="3825180" cy="1684623"/>
              <a:chOff x="6053682" y="2916363"/>
              <a:chExt cx="3825180" cy="1684623"/>
            </a:xfrm>
          </p:grpSpPr>
          <p:sp>
            <p:nvSpPr>
              <p:cNvPr id="94" name="文本框 79"/>
              <p:cNvSpPr txBox="1"/>
              <p:nvPr/>
            </p:nvSpPr>
            <p:spPr>
              <a:xfrm>
                <a:off x="6053682" y="2916363"/>
                <a:ext cx="3774795" cy="1684623"/>
              </a:xfrm>
              <a:prstGeom prst="rect">
                <a:avLst/>
              </a:prstGeom>
              <a:noFill/>
            </p:spPr>
            <p:txBody>
              <a:bodyPr wrap="none"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a:lnSpc>
                    <a:spcPct val="150000"/>
                  </a:lnSpc>
                </a:pPr>
                <a:r>
                  <a:rPr lang="zh-CN" altLang="en-US" dirty="0" smtClean="0">
                    <a:solidFill>
                      <a:schemeClr val="accent3"/>
                    </a:solidFill>
                  </a:rPr>
                  <a:t>      新课标粤沪版</a:t>
                </a:r>
                <a:r>
                  <a:rPr lang="en-US" altLang="zh-CN" dirty="0" smtClean="0">
                    <a:solidFill>
                      <a:schemeClr val="accent3"/>
                    </a:solidFill>
                  </a:rPr>
                  <a:t>·</a:t>
                </a:r>
                <a:r>
                  <a:rPr lang="zh-CN" altLang="en-US" dirty="0" smtClean="0">
                    <a:solidFill>
                      <a:srgbClr val="319095"/>
                    </a:solidFill>
                  </a:rPr>
                  <a:t>物理</a:t>
                </a:r>
                <a:endParaRPr lang="en-US" altLang="zh-CN" dirty="0" smtClean="0">
                  <a:solidFill>
                    <a:srgbClr val="319095"/>
                  </a:solidFill>
                </a:endParaRPr>
              </a:p>
              <a:p>
                <a:pPr algn="ctr">
                  <a:lnSpc>
                    <a:spcPct val="150000"/>
                  </a:lnSpc>
                </a:pPr>
                <a:r>
                  <a:rPr lang="zh-CN" altLang="en-US" dirty="0" smtClean="0">
                    <a:solidFill>
                      <a:schemeClr val="accent3"/>
                    </a:solidFill>
                  </a:rPr>
                  <a:t>     </a:t>
                </a:r>
                <a:r>
                  <a:rPr lang="zh-CN" altLang="en-US" dirty="0" smtClean="0">
                    <a:solidFill>
                      <a:srgbClr val="D16809"/>
                    </a:solidFill>
                  </a:rPr>
                  <a:t>八年级上</a:t>
                </a:r>
                <a:endParaRPr lang="zh-CN" altLang="en-US" dirty="0">
                  <a:solidFill>
                    <a:srgbClr val="D16809"/>
                  </a:solidFill>
                </a:endParaRPr>
              </a:p>
            </p:txBody>
          </p:sp>
          <p:sp>
            <p:nvSpPr>
              <p:cNvPr id="95" name="圆角矩形 94"/>
              <p:cNvSpPr/>
              <p:nvPr/>
            </p:nvSpPr>
            <p:spPr>
              <a:xfrm>
                <a:off x="6409827" y="3087476"/>
                <a:ext cx="3469035" cy="1476135"/>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0" name="组合 45"/>
            <p:cNvGrpSpPr/>
            <p:nvPr/>
          </p:nvGrpSpPr>
          <p:grpSpPr>
            <a:xfrm rot="2731254">
              <a:off x="6341934" y="2879007"/>
              <a:ext cx="109793" cy="312528"/>
              <a:chOff x="4454660" y="3810474"/>
              <a:chExt cx="406107" cy="1155987"/>
            </a:xfrm>
          </p:grpSpPr>
          <p:sp>
            <p:nvSpPr>
              <p:cNvPr id="91"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96" name="文本框 78"/>
          <p:cNvSpPr txBox="1"/>
          <p:nvPr/>
        </p:nvSpPr>
        <p:spPr>
          <a:xfrm>
            <a:off x="3018172" y="2343420"/>
            <a:ext cx="2908489" cy="623248"/>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2" cstate="print"/>
          <a:stretch>
            <a:fillRect/>
          </a:stretch>
        </p:blipFill>
        <p:spPr>
          <a:xfrm>
            <a:off x="2892786" y="39705"/>
            <a:ext cx="6225455" cy="998520"/>
          </a:xfrm>
          <a:prstGeom prst="rect">
            <a:avLst/>
          </a:prstGeom>
        </p:spPr>
      </p:pic>
      <p:pic>
        <p:nvPicPr>
          <p:cNvPr id="97" name="Picture 4" descr="cloud_ballon.png"/>
          <p:cNvPicPr>
            <a:picLocks noChangeAspect="1"/>
          </p:cNvPicPr>
          <p:nvPr/>
        </p:nvPicPr>
        <p:blipFill>
          <a:blip r:embed="rId3" cstate="print"/>
          <a:stretch>
            <a:fillRect/>
          </a:stretch>
        </p:blipFill>
        <p:spPr>
          <a:xfrm>
            <a:off x="7796518" y="5143500"/>
            <a:ext cx="842657" cy="6898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1000"/>
                                        <p:tgtEl>
                                          <p:spTgt spid="88"/>
                                        </p:tgtEl>
                                      </p:cBhvr>
                                    </p:animEffect>
                                    <p:anim calcmode="lin" valueType="num">
                                      <p:cBhvr>
                                        <p:cTn id="18" dur="1000" fill="hold"/>
                                        <p:tgtEl>
                                          <p:spTgt spid="88"/>
                                        </p:tgtEl>
                                        <p:attrNameLst>
                                          <p:attrName>ppt_x</p:attrName>
                                        </p:attrNameLst>
                                      </p:cBhvr>
                                      <p:tavLst>
                                        <p:tav tm="0">
                                          <p:val>
                                            <p:strVal val="#ppt_x"/>
                                          </p:val>
                                        </p:tav>
                                        <p:tav tm="100000">
                                          <p:val>
                                            <p:strVal val="#ppt_x"/>
                                          </p:val>
                                        </p:tav>
                                      </p:tavLst>
                                    </p:anim>
                                    <p:anim calcmode="lin" valueType="num">
                                      <p:cBhvr>
                                        <p:cTn id="19" dur="1000" fill="hold"/>
                                        <p:tgtEl>
                                          <p:spTgt spid="88"/>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4532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体温计</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887920" y="1353414"/>
            <a:ext cx="6646480" cy="1015663"/>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小明生病去医院</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看到很多测体温的病人把体温计放到口腔中或者腋下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这是为什么呢</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5.png"/>
          <p:cNvPicPr>
            <a:picLocks noChangeAspect="1"/>
          </p:cNvPicPr>
          <p:nvPr/>
        </p:nvPicPr>
        <p:blipFill>
          <a:blip r:embed="rId2" cstate="print"/>
          <a:stretch>
            <a:fillRect/>
          </a:stretch>
        </p:blipFill>
        <p:spPr>
          <a:xfrm>
            <a:off x="0" y="809022"/>
            <a:ext cx="1597020" cy="670505"/>
          </a:xfrm>
          <a:prstGeom prst="rect">
            <a:avLst/>
          </a:prstGeom>
        </p:spPr>
      </p:pic>
      <p:pic>
        <p:nvPicPr>
          <p:cNvPr id="14" name="yb515.jpg" descr="id:2147512885;FounderCES"/>
          <p:cNvPicPr/>
          <p:nvPr/>
        </p:nvPicPr>
        <p:blipFill>
          <a:blip r:embed="rId3" cstate="print"/>
          <a:stretch>
            <a:fillRect/>
          </a:stretch>
        </p:blipFill>
        <p:spPr>
          <a:xfrm>
            <a:off x="0" y="1901013"/>
            <a:ext cx="1852375" cy="1809178"/>
          </a:xfrm>
          <a:prstGeom prst="rect">
            <a:avLst/>
          </a:prstGeom>
        </p:spPr>
      </p:pic>
      <p:sp>
        <p:nvSpPr>
          <p:cNvPr id="12" name="矩形 11"/>
          <p:cNvSpPr/>
          <p:nvPr/>
        </p:nvSpPr>
        <p:spPr>
          <a:xfrm>
            <a:off x="1972586" y="2555681"/>
            <a:ext cx="6646480" cy="1289905"/>
          </a:xfrm>
          <a:prstGeom prst="rect">
            <a:avLst/>
          </a:prstGeom>
        </p:spPr>
        <p:txBody>
          <a:bodyPr wrap="square">
            <a:spAutoFit/>
          </a:bodyPr>
          <a:lstStyle/>
          <a:p>
            <a:pPr>
              <a:lnSpc>
                <a:spcPct val="150000"/>
              </a:lnSpc>
            </a:pPr>
            <a:r>
              <a:rPr lang="zh-CN" altLang="en-US" sz="1800" dirty="0" smtClean="0">
                <a:latin typeface="微软雅黑" panose="020B0503020204020204" pitchFamily="34" charset="-122"/>
                <a:ea typeface="微软雅黑" panose="020B0503020204020204" pitchFamily="34" charset="-122"/>
              </a:rPr>
              <a:t>因为这两处是人体最温暖的地方</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离人体内的温度最为接近</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使用体温计之前都要用力甩几下</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如果测出温度高于</a:t>
            </a:r>
            <a:r>
              <a:rPr lang="en-US" altLang="zh-CN" sz="1800" dirty="0" smtClean="0">
                <a:latin typeface="微软雅黑" panose="020B0503020204020204" pitchFamily="34" charset="-122"/>
                <a:ea typeface="微软雅黑" panose="020B0503020204020204" pitchFamily="34" charset="-122"/>
              </a:rPr>
              <a:t>37.5</a:t>
            </a:r>
            <a:r>
              <a:rPr lang="zh-CN" altLang="en-US" sz="1800" dirty="0" smtClean="0">
                <a:latin typeface="微软雅黑" panose="020B0503020204020204" pitchFamily="34" charset="-122"/>
                <a:ea typeface="微软雅黑" panose="020B0503020204020204" pitchFamily="34" charset="-122"/>
              </a:rPr>
              <a:t>摄氏度</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体温就有点高了</a:t>
            </a:r>
            <a:r>
              <a:rPr lang="en-US" altLang="zh-CN" sz="1800" dirty="0" smtClean="0">
                <a:latin typeface="微软雅黑" panose="020B0503020204020204" pitchFamily="34" charset="-122"/>
                <a:ea typeface="微软雅黑" panose="020B0503020204020204" pitchFamily="34" charset="-122"/>
              </a:rPr>
              <a:t>.</a:t>
            </a:r>
            <a:endParaRPr lang="en-US" altLang="zh-CN" sz="18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1000"/>
                            </p:stCondLst>
                            <p:childTnLst>
                              <p:par>
                                <p:cTn id="22" presetID="22" presetClass="entr" presetSubtype="4"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0" y="632541"/>
            <a:ext cx="914400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第四章 物质的形态及其变化</a:t>
            </a:r>
            <a:endParaRPr lang="zh-CN" altLang="en-US" sz="5400" dirty="0" smtClean="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185922" y="1986078"/>
            <a:ext cx="5901295"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2</a:t>
            </a:r>
            <a:r>
              <a:rPr lang="zh-CN" altLang="en-US" sz="3300" dirty="0" smtClean="0">
                <a:solidFill>
                  <a:schemeClr val="accent1"/>
                </a:solidFill>
              </a:rPr>
              <a:t>节　探究汽化和液化的特点</a:t>
            </a:r>
            <a:endParaRPr lang="zh-CN" altLang="en-US" sz="3300" dirty="0" smtClean="0">
              <a:solidFill>
                <a:schemeClr val="accent1"/>
              </a:solidFill>
            </a:endParaRPr>
          </a:p>
        </p:txBody>
      </p:sp>
      <p:pic>
        <p:nvPicPr>
          <p:cNvPr id="25" name="Picture 12" descr="clouds1.png"/>
          <p:cNvPicPr>
            <a:picLocks noChangeAspect="1"/>
          </p:cNvPicPr>
          <p:nvPr/>
        </p:nvPicPr>
        <p:blipFill>
          <a:blip r:embed="rId1"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2"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3"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8248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703578"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物质存在的形态</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3699787" y="4117050"/>
            <a:ext cx="4572000" cy="501291"/>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水果上的霜</a:t>
            </a:r>
            <a:endParaRPr lang="zh-CN" altLang="en-US" sz="2000" dirty="0" smtClean="0">
              <a:latin typeface="微软雅黑" panose="020B0503020204020204" pitchFamily="34" charset="-122"/>
              <a:ea typeface="微软雅黑" panose="020B0503020204020204" pitchFamily="34" charset="-122"/>
            </a:endParaRPr>
          </a:p>
        </p:txBody>
      </p:sp>
      <p:pic>
        <p:nvPicPr>
          <p:cNvPr id="12" name="yb527.jpg" descr="id:2147513222;FounderCES"/>
          <p:cNvPicPr/>
          <p:nvPr/>
        </p:nvPicPr>
        <p:blipFill>
          <a:blip r:embed="rId3" cstate="print"/>
          <a:stretch>
            <a:fillRect/>
          </a:stretch>
        </p:blipFill>
        <p:spPr>
          <a:xfrm>
            <a:off x="3185872" y="1390917"/>
            <a:ext cx="3096393" cy="259840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4" presetClass="entr" presetSubtype="16"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8248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703578"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物质存在的形态</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3699787" y="4117050"/>
            <a:ext cx="4572000" cy="501291"/>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缥缈的雾</a:t>
            </a:r>
            <a:endParaRPr lang="zh-CN" altLang="en-US" sz="2000" dirty="0" smtClean="0">
              <a:latin typeface="微软雅黑" panose="020B0503020204020204" pitchFamily="34" charset="-122"/>
              <a:ea typeface="微软雅黑" panose="020B0503020204020204" pitchFamily="34" charset="-122"/>
            </a:endParaRPr>
          </a:p>
        </p:txBody>
      </p:sp>
      <p:pic>
        <p:nvPicPr>
          <p:cNvPr id="11" name="yb528a.jpg" descr="id:2147513236;FounderCES"/>
          <p:cNvPicPr/>
          <p:nvPr/>
        </p:nvPicPr>
        <p:blipFill>
          <a:blip r:embed="rId3" cstate="print"/>
          <a:stretch>
            <a:fillRect/>
          </a:stretch>
        </p:blipFill>
        <p:spPr>
          <a:xfrm>
            <a:off x="2785920" y="1343175"/>
            <a:ext cx="3621072" cy="22636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5" presetClass="entr" presetSubtype="1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heckerboard(across)">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沸腾</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1337733" y="3720546"/>
            <a:ext cx="6544587" cy="1015663"/>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湿衣服要尽快晾干</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通常需要将湿衣服撑开</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放置在有阳光且通风的位置</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这样衣服就能够干得更快一些</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yb530.jpg" descr="id:2147513308;FounderCES"/>
          <p:cNvPicPr/>
          <p:nvPr/>
        </p:nvPicPr>
        <p:blipFill>
          <a:blip r:embed="rId3" cstate="print"/>
          <a:stretch>
            <a:fillRect/>
          </a:stretch>
        </p:blipFill>
        <p:spPr>
          <a:xfrm>
            <a:off x="3089752" y="1042341"/>
            <a:ext cx="2513427" cy="26999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par>
                                <p:cTn id="19" presetID="5" presetClass="entr" presetSubtype="1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checkerboard(across)">
                                      <p:cBhvr>
                                        <p:cTn id="21" dur="500"/>
                                        <p:tgtEl>
                                          <p:spTgt spid="12"/>
                                        </p:tgtEl>
                                      </p:cBhvr>
                                    </p:animEffect>
                                  </p:childTnLst>
                                </p:cTn>
                              </p:par>
                            </p:childTnLst>
                          </p:cTn>
                        </p:par>
                        <p:par>
                          <p:cTn id="22" fill="hold">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沸腾</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27829" y="1749856"/>
            <a:ext cx="6544587" cy="2346283"/>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对蒸发快慢的研究应用了控制变量法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影响蒸发快慢的因素有三个</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探究某一因素对蒸发快慢的影响时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要保持其他两个因素不变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比如</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探究液体蒸发快慢与液体表面积关系时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要保证液体的温度和液体表面空气流速相同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即只改变液体的表面积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看是否对蒸发快慢有影响</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3.png"/>
          <p:cNvPicPr>
            <a:picLocks noChangeAspect="1"/>
          </p:cNvPicPr>
          <p:nvPr/>
        </p:nvPicPr>
        <p:blipFill>
          <a:blip r:embed="rId2" cstate="print"/>
          <a:stretch>
            <a:fillRect/>
          </a:stretch>
        </p:blipFill>
        <p:spPr>
          <a:xfrm>
            <a:off x="226935" y="823235"/>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沸腾</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27829" y="1749856"/>
            <a:ext cx="6544587"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液体蒸发吸热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吸收的是外界和自身的热量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与之接触的物体放出热量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温度降低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达到制冷的效果</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0" name="图片 9" descr="图片7.png"/>
          <p:cNvPicPr>
            <a:picLocks noChangeAspect="1"/>
          </p:cNvPicPr>
          <p:nvPr/>
        </p:nvPicPr>
        <p:blipFill>
          <a:blip r:embed="rId2" cstate="print"/>
          <a:stretch>
            <a:fillRect/>
          </a:stretch>
        </p:blipFill>
        <p:spPr>
          <a:xfrm>
            <a:off x="215704" y="883890"/>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沸腾</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2599413" y="4126946"/>
            <a:ext cx="6544587"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平时我们所说的“水开了”就是沸腾</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yb534a.jpg" descr="id:2147513402;FounderCES"/>
          <p:cNvPicPr/>
          <p:nvPr/>
        </p:nvPicPr>
        <p:blipFill>
          <a:blip r:embed="rId3" cstate="print"/>
          <a:stretch>
            <a:fillRect/>
          </a:stretch>
        </p:blipFill>
        <p:spPr>
          <a:xfrm>
            <a:off x="3281026" y="1043709"/>
            <a:ext cx="2730307" cy="27303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4" presetClass="entr" presetSubtype="16"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ox(in)">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沸腾</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480061" y="1604464"/>
            <a:ext cx="6544587"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减少水量和提高水的初温及盖上硬纸板都可以缩短给水加热的时间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所以加入“适量温水”并“盖上硬纸板”</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7.png"/>
          <p:cNvPicPr>
            <a:picLocks noChangeAspect="1"/>
          </p:cNvPicPr>
          <p:nvPr/>
        </p:nvPicPr>
        <p:blipFill>
          <a:blip r:embed="rId2" cstate="print"/>
          <a:stretch>
            <a:fillRect/>
          </a:stretch>
        </p:blipFill>
        <p:spPr>
          <a:xfrm>
            <a:off x="373360" y="962718"/>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沸腾</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59799" y="2108961"/>
            <a:ext cx="7254035" cy="1477328"/>
          </a:xfrm>
          <a:prstGeom prst="rect">
            <a:avLst/>
          </a:prstGeom>
        </p:spPr>
        <p:txBody>
          <a:bodyPr wrap="square">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两种测量工具</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温度计和停表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作用分别是用来测量水温和计时</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器材的安装遵循“自下而上”的原则</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温度计使用时不要碰到容器底和容器壁</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0" name="图片 9" descr="图片1.png"/>
          <p:cNvPicPr>
            <a:picLocks noChangeAspect="1"/>
          </p:cNvPicPr>
          <p:nvPr/>
        </p:nvPicPr>
        <p:blipFill>
          <a:blip r:embed="rId2" cstate="print"/>
          <a:stretch>
            <a:fillRect/>
          </a:stretch>
        </p:blipFill>
        <p:spPr>
          <a:xfrm>
            <a:off x="310029" y="913766"/>
            <a:ext cx="1548256"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0" y="632541"/>
            <a:ext cx="914400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第四章 物质的形态及其变化</a:t>
            </a:r>
            <a:endParaRPr lang="zh-CN" altLang="en-US" sz="5400" dirty="0" smtClean="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456855" y="2003011"/>
            <a:ext cx="4631717"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1</a:t>
            </a:r>
            <a:r>
              <a:rPr lang="zh-CN" altLang="en-US" sz="3300" dirty="0" smtClean="0">
                <a:solidFill>
                  <a:schemeClr val="accent1"/>
                </a:solidFill>
              </a:rPr>
              <a:t>节　从全球变暖谈起</a:t>
            </a:r>
            <a:endParaRPr lang="zh-CN" altLang="en-US" sz="3300" dirty="0" smtClean="0">
              <a:solidFill>
                <a:schemeClr val="accent1"/>
              </a:solidFill>
            </a:endParaRPr>
          </a:p>
        </p:txBody>
      </p:sp>
      <p:pic>
        <p:nvPicPr>
          <p:cNvPr id="25" name="Picture 12" descr="clouds1.png"/>
          <p:cNvPicPr>
            <a:picLocks noChangeAspect="1"/>
          </p:cNvPicPr>
          <p:nvPr/>
        </p:nvPicPr>
        <p:blipFill>
          <a:blip r:embed="rId1"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2"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3"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沸腾</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59799" y="2108961"/>
            <a:ext cx="7254035" cy="1884618"/>
          </a:xfrm>
          <a:prstGeom prst="rect">
            <a:avLst/>
          </a:prstGeom>
        </p:spPr>
        <p:txBody>
          <a:bodyPr wrap="square">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沸腾时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沸点不变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与火力大小无关</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火力大小只能决定沸腾的剧烈程度</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撤去酒精灯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由于石棉网有余温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水还会继续沸腾</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一小段时间后发现水停止沸腾</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7.png"/>
          <p:cNvPicPr>
            <a:picLocks noChangeAspect="1"/>
          </p:cNvPicPr>
          <p:nvPr/>
        </p:nvPicPr>
        <p:blipFill>
          <a:blip r:embed="rId2" cstate="print"/>
          <a:stretch>
            <a:fillRect/>
          </a:stretch>
        </p:blipFill>
        <p:spPr>
          <a:xfrm>
            <a:off x="278767" y="931187"/>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沸腾</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59799" y="2108961"/>
            <a:ext cx="7254035" cy="2346283"/>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扬汤止沸不如釜底抽薪</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把开水舀起来再倒回去</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不如把锅底的柴火抽掉</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水的沸腾就会马上停止</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从物理角度来说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把水舀起来可以增加水的表面积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从而加快了水的蒸发速度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由此而降低了温度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可以暂时缓解水的沸腾</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但不能解决根本问题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要使水停止沸腾</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就必须停止加热</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0" name="图片 9" descr="图片1.png"/>
          <p:cNvPicPr>
            <a:picLocks noChangeAspect="1"/>
          </p:cNvPicPr>
          <p:nvPr/>
        </p:nvPicPr>
        <p:blipFill>
          <a:blip r:embed="rId2" cstate="print"/>
          <a:stretch>
            <a:fillRect/>
          </a:stretch>
        </p:blipFill>
        <p:spPr>
          <a:xfrm>
            <a:off x="0" y="1024125"/>
            <a:ext cx="1548256"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沸腾</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480061" y="3701276"/>
            <a:ext cx="6544587"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高原上气压低沸点低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煮不熟食物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故需要用高压锅煮食物</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1.png"/>
          <p:cNvPicPr>
            <a:picLocks noChangeAspect="1"/>
          </p:cNvPicPr>
          <p:nvPr/>
        </p:nvPicPr>
        <p:blipFill>
          <a:blip r:embed="rId2" cstate="print"/>
          <a:stretch>
            <a:fillRect/>
          </a:stretch>
        </p:blipFill>
        <p:spPr>
          <a:xfrm>
            <a:off x="0" y="834939"/>
            <a:ext cx="1548256" cy="670505"/>
          </a:xfrm>
          <a:prstGeom prst="rect">
            <a:avLst/>
          </a:prstGeom>
        </p:spPr>
      </p:pic>
      <p:pic>
        <p:nvPicPr>
          <p:cNvPr id="13" name="yb538.jpg" descr="id:2147513444;FounderCES"/>
          <p:cNvPicPr/>
          <p:nvPr/>
        </p:nvPicPr>
        <p:blipFill>
          <a:blip r:embed="rId3" cstate="print"/>
          <a:stretch>
            <a:fillRect/>
          </a:stretch>
        </p:blipFill>
        <p:spPr>
          <a:xfrm>
            <a:off x="3018588" y="1458984"/>
            <a:ext cx="2861950" cy="18594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2" presetClass="entr" presetSubtype="4"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slide(fromBottom)">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液化</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496906" y="1690882"/>
            <a:ext cx="8647094" cy="1422954"/>
          </a:xfrm>
          <a:prstGeom prst="rect">
            <a:avLst/>
          </a:prstGeom>
        </p:spPr>
        <p:txBody>
          <a:bodyPr wrap="square">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热锅上冒的“白气”和冰激凌周围的“白气”能看到的“白气”是水蒸气液化形成的小液滴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前者是锅中水先汽化成水蒸气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再遇到周围冷的空气液化形成的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后者是周围空气中的水蒸气遇到冷的冰激凌液化形成的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如图甲所示</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Picture 2" descr="C:\Users\Administrator\Desktop\生活中的物理.png"/>
          <p:cNvPicPr>
            <a:picLocks noChangeAspect="1" noChangeArrowheads="1"/>
          </p:cNvPicPr>
          <p:nvPr/>
        </p:nvPicPr>
        <p:blipFill>
          <a:blip r:embed="rId2" cstate="print"/>
          <a:srcRect/>
          <a:stretch>
            <a:fillRect/>
          </a:stretch>
        </p:blipFill>
        <p:spPr bwMode="auto">
          <a:xfrm>
            <a:off x="222629" y="1024772"/>
            <a:ext cx="1858963" cy="523875"/>
          </a:xfrm>
          <a:prstGeom prst="rect">
            <a:avLst/>
          </a:prstGeom>
          <a:noFill/>
        </p:spPr>
      </p:pic>
      <p:pic>
        <p:nvPicPr>
          <p:cNvPr id="13" name="yb543a.jpg" descr="id:2147513474;FounderCES"/>
          <p:cNvPicPr/>
          <p:nvPr/>
        </p:nvPicPr>
        <p:blipFill>
          <a:blip r:embed="rId3" cstate="print"/>
          <a:stretch>
            <a:fillRect/>
          </a:stretch>
        </p:blipFill>
        <p:spPr>
          <a:xfrm>
            <a:off x="3715652" y="3204319"/>
            <a:ext cx="1896872" cy="162786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1000"/>
                            </p:stCondLst>
                            <p:childTnLst>
                              <p:par>
                                <p:cTn id="22" presetID="4" presetClass="entr" presetSubtype="16"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ox(in)">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液化</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496906" y="1690882"/>
            <a:ext cx="8647094" cy="1884618"/>
          </a:xfrm>
          <a:prstGeom prst="rect">
            <a:avLst/>
          </a:prstGeom>
        </p:spPr>
        <p:txBody>
          <a:bodyPr wrap="square">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夏天和冬天的空调车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小水珠分别在哪边的玻璃上</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如图乙所示</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夏天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车内温度低车外温度高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车外热的水蒸气遇冷的玻璃液化形成小水滴附着在玻璃外面</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冬天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车内温度高车外温度低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车内的水蒸气遇冷液化成小水滴附着在玻璃里面</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Picture 2" descr="C:\Users\Administrator\Desktop\生活中的物理.png"/>
          <p:cNvPicPr>
            <a:picLocks noChangeAspect="1" noChangeArrowheads="1"/>
          </p:cNvPicPr>
          <p:nvPr/>
        </p:nvPicPr>
        <p:blipFill>
          <a:blip r:embed="rId2" cstate="print"/>
          <a:srcRect/>
          <a:stretch>
            <a:fillRect/>
          </a:stretch>
        </p:blipFill>
        <p:spPr bwMode="auto">
          <a:xfrm>
            <a:off x="222629" y="1024772"/>
            <a:ext cx="1858963" cy="523875"/>
          </a:xfrm>
          <a:prstGeom prst="rect">
            <a:avLst/>
          </a:prstGeom>
          <a:noFill/>
        </p:spPr>
      </p:pic>
      <p:pic>
        <p:nvPicPr>
          <p:cNvPr id="12" name="ee271.jpg" descr="id:2147513481;FounderCES"/>
          <p:cNvPicPr/>
          <p:nvPr/>
        </p:nvPicPr>
        <p:blipFill>
          <a:blip r:embed="rId3" cstate="print"/>
          <a:stretch>
            <a:fillRect/>
          </a:stretch>
        </p:blipFill>
        <p:spPr>
          <a:xfrm>
            <a:off x="3252562" y="3240265"/>
            <a:ext cx="2785631" cy="160150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1000"/>
                            </p:stCondLst>
                            <p:childTnLst>
                              <p:par>
                                <p:cTn id="22" presetID="4" presetClass="entr" presetSubtype="16"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液化</a:t>
            </a:r>
            <a:endParaRPr lang="en-US" altLang="zh-CN" sz="2700" dirty="0" smtClean="0">
              <a:latin typeface="微软雅黑" panose="020B0503020204020204" pitchFamily="34" charset="-122"/>
              <a:ea typeface="微软雅黑" panose="020B0503020204020204" pitchFamily="34" charset="-122"/>
            </a:endParaRPr>
          </a:p>
        </p:txBody>
      </p:sp>
      <p:pic>
        <p:nvPicPr>
          <p:cNvPr id="11" name="图片 10" descr="图片1.png"/>
          <p:cNvPicPr>
            <a:picLocks noChangeAspect="1"/>
          </p:cNvPicPr>
          <p:nvPr/>
        </p:nvPicPr>
        <p:blipFill>
          <a:blip r:embed="rId2" cstate="print"/>
          <a:stretch>
            <a:fillRect/>
          </a:stretch>
        </p:blipFill>
        <p:spPr>
          <a:xfrm>
            <a:off x="262732" y="913766"/>
            <a:ext cx="1548256" cy="670505"/>
          </a:xfrm>
          <a:prstGeom prst="rect">
            <a:avLst/>
          </a:prstGeom>
        </p:spPr>
      </p:pic>
      <p:sp>
        <p:nvSpPr>
          <p:cNvPr id="13" name="矩形 12"/>
          <p:cNvSpPr/>
          <p:nvPr/>
        </p:nvSpPr>
        <p:spPr>
          <a:xfrm>
            <a:off x="496905" y="2037724"/>
            <a:ext cx="7603067"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纸锅烧水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纸不会燃烧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但是可以将水烧开</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因为水沸腾</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标准大气压下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时需要不断从外界吸收热量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温度保持在</a:t>
            </a:r>
            <a:r>
              <a:rPr lang="en-US" altLang="zh-CN" sz="2000" dirty="0" smtClean="0">
                <a:latin typeface="微软雅黑" panose="020B0503020204020204" pitchFamily="34" charset="-122"/>
                <a:ea typeface="微软雅黑" panose="020B0503020204020204" pitchFamily="34" charset="-122"/>
              </a:rPr>
              <a:t>100 ℃</a:t>
            </a:r>
            <a:r>
              <a:rPr lang="zh-CN" altLang="en-US" sz="2000" dirty="0" smtClean="0">
                <a:latin typeface="微软雅黑" panose="020B0503020204020204" pitchFamily="34" charset="-122"/>
                <a:ea typeface="微软雅黑" panose="020B0503020204020204" pitchFamily="34" charset="-122"/>
              </a:rPr>
              <a:t>不变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达不到纸的着火点</a:t>
            </a:r>
            <a:r>
              <a:rPr lang="en-US" altLang="zh-CN" sz="2000" dirty="0" smtClean="0">
                <a:latin typeface="微软雅黑" panose="020B0503020204020204" pitchFamily="34" charset="-122"/>
                <a:ea typeface="微软雅黑" panose="020B0503020204020204" pitchFamily="34" charset="-122"/>
              </a:rPr>
              <a:t>(183 ℃).</a:t>
            </a:r>
            <a:endParaRPr lang="en-US" altLang="zh-CN" sz="20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par>
                                <p:cTn id="16" presetID="1"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液化</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59968" y="2179613"/>
            <a:ext cx="7984942" cy="55399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水蒸气无色无味</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看不见摸不着</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我们看到的“白气”一定不是水蒸气</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7.png"/>
          <p:cNvPicPr>
            <a:picLocks noChangeAspect="1"/>
          </p:cNvPicPr>
          <p:nvPr/>
        </p:nvPicPr>
        <p:blipFill>
          <a:blip r:embed="rId2" cstate="print"/>
          <a:stretch>
            <a:fillRect/>
          </a:stretch>
        </p:blipFill>
        <p:spPr>
          <a:xfrm>
            <a:off x="404891" y="994249"/>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液化</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59968" y="2179613"/>
            <a:ext cx="7984942"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水的气态形式是水蒸气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水是由水蒸气液化形成的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而不是由空气液化形成的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空气的成分复杂</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还有二氧化碳、氧气等气体</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7.png"/>
          <p:cNvPicPr>
            <a:picLocks noChangeAspect="1"/>
          </p:cNvPicPr>
          <p:nvPr/>
        </p:nvPicPr>
        <p:blipFill>
          <a:blip r:embed="rId2" cstate="print"/>
          <a:stretch>
            <a:fillRect/>
          </a:stretch>
        </p:blipFill>
        <p:spPr>
          <a:xfrm>
            <a:off x="404891" y="994249"/>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液化</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59968" y="1864303"/>
            <a:ext cx="7603067"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雾、露、“白气”“出汗”等都是热的水蒸气遇到冷的物体液化形成的小水滴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热的水蒸气在哪面</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哪面有小水滴附着</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3.png"/>
          <p:cNvPicPr>
            <a:picLocks noChangeAspect="1"/>
          </p:cNvPicPr>
          <p:nvPr/>
        </p:nvPicPr>
        <p:blipFill>
          <a:blip r:embed="rId2" cstate="print"/>
          <a:stretch>
            <a:fillRect/>
          </a:stretch>
        </p:blipFill>
        <p:spPr>
          <a:xfrm>
            <a:off x="195404" y="917828"/>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614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液化</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575733" y="4008413"/>
            <a:ext cx="7603067" cy="55399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水蒸气遇到冷的玻璃板液化成小水滴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可以解释大自然中雨的形成</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yb544a.jpg" descr="id:2147513530;FounderCES"/>
          <p:cNvPicPr/>
          <p:nvPr/>
        </p:nvPicPr>
        <p:blipFill>
          <a:blip r:embed="rId3" cstate="print"/>
          <a:stretch>
            <a:fillRect/>
          </a:stretch>
        </p:blipFill>
        <p:spPr>
          <a:xfrm>
            <a:off x="2817839" y="1264229"/>
            <a:ext cx="3362827" cy="247120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5" presetClass="entr" presetSubtype="1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heckerboard(across)">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014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25473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知识点温度和温度计</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2243519" y="3321184"/>
            <a:ext cx="4572000" cy="962956"/>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二八月乱穿衣</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不同的人对温度变化的敏感程度不同</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yb507.jpg" descr="id:2147512705;FounderCES"/>
          <p:cNvPicPr/>
          <p:nvPr/>
        </p:nvPicPr>
        <p:blipFill>
          <a:blip r:embed="rId3" cstate="print"/>
          <a:stretch>
            <a:fillRect/>
          </a:stretch>
        </p:blipFill>
        <p:spPr>
          <a:xfrm>
            <a:off x="3152006" y="1163683"/>
            <a:ext cx="3248793" cy="21571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2" presetClass="entr" presetSubtype="1" fill="hold"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slide(fromTop)">
                                      <p:cBhvr>
                                        <p:cTn id="9" dur="500"/>
                                        <p:tgtEl>
                                          <p:spTgt spid="2"/>
                                        </p:tgtEl>
                                      </p:cBhvr>
                                    </p:animEffect>
                                  </p:childTnLst>
                                </p:cTn>
                              </p:par>
                            </p:childTnLst>
                          </p:cTn>
                        </p:par>
                        <p:par>
                          <p:cTn id="10" fill="hold">
                            <p:stCondLst>
                              <p:cond delay="0"/>
                            </p:stCondLst>
                            <p:childTnLst>
                              <p:par>
                                <p:cTn id="11" presetID="12" presetClass="entr" presetSubtype="8"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lide(fromLeft)">
                                      <p:cBhvr>
                                        <p:cTn id="13" dur="500"/>
                                        <p:tgtEl>
                                          <p:spTgt spid="9"/>
                                        </p:tgtEl>
                                      </p:cBhvr>
                                    </p:animEffect>
                                  </p:childTnLst>
                                </p:cTn>
                              </p:par>
                              <p:par>
                                <p:cTn id="14" presetID="17" presetClass="entr" presetSubtype="10"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p:cTn id="16" dur="500" fill="hold"/>
                                        <p:tgtEl>
                                          <p:spTgt spid="21"/>
                                        </p:tgtEl>
                                        <p:attrNameLst>
                                          <p:attrName>ppt_w</p:attrName>
                                        </p:attrNameLst>
                                      </p:cBhvr>
                                      <p:tavLst>
                                        <p:tav tm="0">
                                          <p:val>
                                            <p:fltVal val="0"/>
                                          </p:val>
                                        </p:tav>
                                        <p:tav tm="100000">
                                          <p:val>
                                            <p:strVal val="#ppt_w"/>
                                          </p:val>
                                        </p:tav>
                                      </p:tavLst>
                                    </p:anim>
                                    <p:anim calcmode="lin" valueType="num">
                                      <p:cBhvr>
                                        <p:cTn id="17" dur="500" fill="hold"/>
                                        <p:tgtEl>
                                          <p:spTgt spid="21"/>
                                        </p:tgtEl>
                                        <p:attrNameLst>
                                          <p:attrName>ppt_h</p:attrName>
                                        </p:attrNameLst>
                                      </p:cBhvr>
                                      <p:tavLst>
                                        <p:tav tm="0">
                                          <p:val>
                                            <p:strVal val="#ppt_h"/>
                                          </p:val>
                                        </p:tav>
                                        <p:tav tm="100000">
                                          <p:val>
                                            <p:strVal val="#ppt_h"/>
                                          </p:val>
                                        </p:tav>
                                      </p:tavLst>
                                    </p:anim>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5" presetClass="entr" presetSubtype="1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checkerboard(across)">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0" y="632541"/>
            <a:ext cx="914400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第四章 物质的形态及其变化</a:t>
            </a:r>
            <a:endParaRPr lang="zh-CN" altLang="en-US" sz="5400" dirty="0" smtClean="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185922" y="1986078"/>
            <a:ext cx="5901295"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3</a:t>
            </a:r>
            <a:r>
              <a:rPr lang="zh-CN" altLang="en-US" sz="3300" dirty="0" smtClean="0">
                <a:solidFill>
                  <a:schemeClr val="accent1"/>
                </a:solidFill>
              </a:rPr>
              <a:t>节　探究熔化和凝固的特点</a:t>
            </a:r>
            <a:endParaRPr lang="zh-CN" altLang="en-US" sz="3300" dirty="0" smtClean="0">
              <a:solidFill>
                <a:schemeClr val="accent1"/>
              </a:solidFill>
            </a:endParaRPr>
          </a:p>
        </p:txBody>
      </p:sp>
      <p:pic>
        <p:nvPicPr>
          <p:cNvPr id="25" name="Picture 12" descr="clouds1.png"/>
          <p:cNvPicPr>
            <a:picLocks noChangeAspect="1"/>
          </p:cNvPicPr>
          <p:nvPr/>
        </p:nvPicPr>
        <p:blipFill>
          <a:blip r:embed="rId1"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2"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3"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06281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90848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知识点熔化和凝固</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575733" y="4008413"/>
            <a:ext cx="7603067"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我国研制的一种新型聚乙烯材料</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可以在</a:t>
            </a:r>
            <a:r>
              <a:rPr lang="en-US" altLang="zh-CN" sz="2000" dirty="0" smtClean="0">
                <a:latin typeface="微软雅黑" panose="020B0503020204020204" pitchFamily="34" charset="-122"/>
                <a:ea typeface="微软雅黑" panose="020B0503020204020204" pitchFamily="34" charset="-122"/>
              </a:rPr>
              <a:t>15~40 ℃</a:t>
            </a:r>
            <a:r>
              <a:rPr lang="zh-CN" altLang="en-US" sz="2000" dirty="0" smtClean="0">
                <a:latin typeface="微软雅黑" panose="020B0503020204020204" pitchFamily="34" charset="-122"/>
                <a:ea typeface="微软雅黑" panose="020B0503020204020204" pitchFamily="34" charset="-122"/>
              </a:rPr>
              <a:t>之间发生物态变化</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把它掺在水泥中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制成墙壁和地板</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可以使房间“冬暖夏凉”</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yb572.jpg" descr="id:2147514060;FounderCES"/>
          <p:cNvPicPr/>
          <p:nvPr/>
        </p:nvPicPr>
        <p:blipFill>
          <a:blip r:embed="rId3" cstate="print"/>
          <a:stretch>
            <a:fillRect/>
          </a:stretch>
        </p:blipFill>
        <p:spPr>
          <a:xfrm>
            <a:off x="2767160" y="1334176"/>
            <a:ext cx="3379640" cy="22554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5" presetClass="entr" presetSubtype="1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heckerboard(across)">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06281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90848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知识点熔化和凝固</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728133" y="3703613"/>
            <a:ext cx="7603067"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“春江水暖鸭先知”</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冰熔化成水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最先感知到的是在水里的鸭子</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yb574.jpg" descr="id:2147514081;FounderCES"/>
          <p:cNvPicPr/>
          <p:nvPr/>
        </p:nvPicPr>
        <p:blipFill>
          <a:blip r:embed="rId3" cstate="print"/>
          <a:stretch>
            <a:fillRect/>
          </a:stretch>
        </p:blipFill>
        <p:spPr>
          <a:xfrm>
            <a:off x="2805793" y="1213237"/>
            <a:ext cx="3357940" cy="2241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lide(fromLeft)">
                                      <p:cBhvr>
                                        <p:cTn id="14" dur="500"/>
                                        <p:tgtEl>
                                          <p:spTgt spid="9"/>
                                        </p:tgtEl>
                                      </p:cBhvr>
                                    </p:animEffec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4" presetClass="entr" presetSubtype="16"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06281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90848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知识点熔化和凝固</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07416" y="2142827"/>
            <a:ext cx="7603067" cy="188461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酒精灯使用时</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不能用燃着的酒精灯点燃另一个酒精灯</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酒精灯要用灯帽盖灭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不能用嘴吹灭</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万一酒精洒到桌子上</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甚至燃烧起来</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立即用湿抹布扑盖</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7.png"/>
          <p:cNvPicPr>
            <a:picLocks noChangeAspect="1"/>
          </p:cNvPicPr>
          <p:nvPr/>
        </p:nvPicPr>
        <p:blipFill>
          <a:blip r:embed="rId2" cstate="print"/>
          <a:stretch>
            <a:fillRect/>
          </a:stretch>
        </p:blipFill>
        <p:spPr>
          <a:xfrm>
            <a:off x="0" y="946952"/>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41841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晶体和非晶体</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660400" y="1722413"/>
            <a:ext cx="7941733" cy="1938992"/>
          </a:xfrm>
          <a:prstGeom prst="rect">
            <a:avLst/>
          </a:prstGeom>
        </p:spPr>
        <p:txBody>
          <a:bodyPr wrap="square">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安装实验器材应按照自下而上的顺序进行安装</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海波和石蜡要适量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目的是避免加热时间过短或过长</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影响实验效果</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记录时间间隔不能过长</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否则可能记录不到物体熔化时温度不变的过程</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1.png"/>
          <p:cNvPicPr>
            <a:picLocks noChangeAspect="1"/>
          </p:cNvPicPr>
          <p:nvPr/>
        </p:nvPicPr>
        <p:blipFill>
          <a:blip r:embed="rId2" cstate="print"/>
          <a:stretch>
            <a:fillRect/>
          </a:stretch>
        </p:blipFill>
        <p:spPr>
          <a:xfrm>
            <a:off x="0" y="866470"/>
            <a:ext cx="1548256"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0" y="632541"/>
            <a:ext cx="914400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第四章 物质的形态及其变化</a:t>
            </a:r>
            <a:endParaRPr lang="zh-CN" altLang="en-US" sz="5400" dirty="0" smtClean="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575389" y="1986078"/>
            <a:ext cx="3785332"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4</a:t>
            </a:r>
            <a:r>
              <a:rPr lang="zh-CN" altLang="en-US" sz="3300" dirty="0" smtClean="0">
                <a:solidFill>
                  <a:schemeClr val="accent1"/>
                </a:solidFill>
              </a:rPr>
              <a:t>节　升华和凝华</a:t>
            </a:r>
            <a:endParaRPr lang="zh-CN" altLang="en-US" sz="3300" dirty="0" smtClean="0">
              <a:solidFill>
                <a:schemeClr val="accent1"/>
              </a:solidFill>
            </a:endParaRPr>
          </a:p>
        </p:txBody>
      </p:sp>
      <p:pic>
        <p:nvPicPr>
          <p:cNvPr id="25" name="Picture 12" descr="clouds1.png"/>
          <p:cNvPicPr>
            <a:picLocks noChangeAspect="1"/>
          </p:cNvPicPr>
          <p:nvPr/>
        </p:nvPicPr>
        <p:blipFill>
          <a:blip r:embed="rId1"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2"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3"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063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升华</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728133" y="3703613"/>
            <a:ext cx="7603067"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南极常年是冰川</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这里降水量很小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和撒哈拉沙漠差不多</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但这里的空气比北京还要湿润</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yb609.jpg" descr="id:2147514592;FounderCES"/>
          <p:cNvPicPr/>
          <p:nvPr/>
        </p:nvPicPr>
        <p:blipFill>
          <a:blip r:embed="rId3" cstate="print"/>
          <a:stretch>
            <a:fillRect/>
          </a:stretch>
        </p:blipFill>
        <p:spPr>
          <a:xfrm>
            <a:off x="3017978" y="1421976"/>
            <a:ext cx="3162687" cy="188131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5" presetClass="entr" presetSubtype="1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heckerboard(across)">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063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升华</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602009" y="1953640"/>
            <a:ext cx="7603067" cy="1422954"/>
          </a:xfrm>
          <a:prstGeom prst="rect">
            <a:avLst/>
          </a:prstGeom>
        </p:spPr>
        <p:txBody>
          <a:bodyPr wrap="square">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升华是固态不经过液态这一状态直接变为气态的过程</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一般在任意温度下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任何固体的表面都会发生升华现象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如闻到香皂的气味就是固体表面发生了升华</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1.png"/>
          <p:cNvPicPr>
            <a:picLocks noChangeAspect="1"/>
          </p:cNvPicPr>
          <p:nvPr/>
        </p:nvPicPr>
        <p:blipFill>
          <a:blip r:embed="rId2" cstate="print"/>
          <a:stretch>
            <a:fillRect/>
          </a:stretch>
        </p:blipFill>
        <p:spPr>
          <a:xfrm>
            <a:off x="262732" y="1008360"/>
            <a:ext cx="1548256"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5698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升华吸热、凝华放热</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728133" y="3703613"/>
            <a:ext cx="7603067"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“月落乌啼霜满天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江枫渔火对愁眠”出自张继的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枫桥夜泊</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霜是由地表上的水蒸气在较低温度下放热凝华形成</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落在草、树枝等近地表的位置</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yb612.jpg" descr="id:2147514678;FounderCES"/>
          <p:cNvPicPr/>
          <p:nvPr/>
        </p:nvPicPr>
        <p:blipFill>
          <a:blip r:embed="rId3" cstate="print"/>
          <a:stretch>
            <a:fillRect/>
          </a:stretch>
        </p:blipFill>
        <p:spPr>
          <a:xfrm>
            <a:off x="3448859" y="1189737"/>
            <a:ext cx="2359273" cy="230386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5" presetClass="entr" presetSubtype="1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heckerboard(across)">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5698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升华吸热、凝华放热</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23181" y="1859047"/>
            <a:ext cx="7603067"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“窗花”出现在玻璃窗的内侧还是外侧</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5.png"/>
          <p:cNvPicPr>
            <a:picLocks noChangeAspect="1"/>
          </p:cNvPicPr>
          <p:nvPr/>
        </p:nvPicPr>
        <p:blipFill>
          <a:blip r:embed="rId2" cstate="print"/>
          <a:stretch>
            <a:fillRect/>
          </a:stretch>
        </p:blipFill>
        <p:spPr>
          <a:xfrm>
            <a:off x="338048" y="974267"/>
            <a:ext cx="1597020" cy="670505"/>
          </a:xfrm>
          <a:prstGeom prst="rect">
            <a:avLst/>
          </a:prstGeom>
        </p:spPr>
      </p:pic>
      <p:sp>
        <p:nvSpPr>
          <p:cNvPr id="13" name="矩形 12"/>
          <p:cNvSpPr/>
          <p:nvPr/>
        </p:nvSpPr>
        <p:spPr>
          <a:xfrm>
            <a:off x="675581" y="2736661"/>
            <a:ext cx="7603067"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冰花是由室内温度较高的水蒸气遇冷的玻璃放热凝华形成在玻璃的内侧</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014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25473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知识点温度和温度计</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3056320" y="4066250"/>
            <a:ext cx="4572000" cy="499624"/>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石家庄二中钟楼上的温度计</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yb508.jpg" descr="id:2147512769;FounderCES"/>
          <p:cNvPicPr/>
          <p:nvPr/>
        </p:nvPicPr>
        <p:blipFill>
          <a:blip r:embed="rId3" cstate="print"/>
          <a:stretch>
            <a:fillRect/>
          </a:stretch>
        </p:blipFill>
        <p:spPr>
          <a:xfrm>
            <a:off x="3735627" y="1128715"/>
            <a:ext cx="1666106" cy="29816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2" presetClass="entr" presetSubtype="1" fill="hold"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slide(fromTop)">
                                      <p:cBhvr>
                                        <p:cTn id="9" dur="500"/>
                                        <p:tgtEl>
                                          <p:spTgt spid="2"/>
                                        </p:tgtEl>
                                      </p:cBhvr>
                                    </p:animEffect>
                                  </p:childTnLst>
                                </p:cTn>
                              </p:par>
                            </p:childTnLst>
                          </p:cTn>
                        </p:par>
                        <p:par>
                          <p:cTn id="10" fill="hold">
                            <p:stCondLst>
                              <p:cond delay="0"/>
                            </p:stCondLst>
                            <p:childTnLst>
                              <p:par>
                                <p:cTn id="11" presetID="12" presetClass="entr" presetSubtype="8"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lide(fromLeft)">
                                      <p:cBhvr>
                                        <p:cTn id="13" dur="500"/>
                                        <p:tgtEl>
                                          <p:spTgt spid="9"/>
                                        </p:tgtEl>
                                      </p:cBhvr>
                                    </p:animEffect>
                                  </p:childTnLst>
                                </p:cTn>
                              </p:par>
                              <p:par>
                                <p:cTn id="14" presetID="17" presetClass="entr" presetSubtype="10"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p:cTn id="16" dur="500" fill="hold"/>
                                        <p:tgtEl>
                                          <p:spTgt spid="21"/>
                                        </p:tgtEl>
                                        <p:attrNameLst>
                                          <p:attrName>ppt_w</p:attrName>
                                        </p:attrNameLst>
                                      </p:cBhvr>
                                      <p:tavLst>
                                        <p:tav tm="0">
                                          <p:val>
                                            <p:fltVal val="0"/>
                                          </p:val>
                                        </p:tav>
                                        <p:tav tm="100000">
                                          <p:val>
                                            <p:strVal val="#ppt_w"/>
                                          </p:val>
                                        </p:tav>
                                      </p:tavLst>
                                    </p:anim>
                                    <p:anim calcmode="lin" valueType="num">
                                      <p:cBhvr>
                                        <p:cTn id="17" dur="500" fill="hold"/>
                                        <p:tgtEl>
                                          <p:spTgt spid="21"/>
                                        </p:tgtEl>
                                        <p:attrNameLst>
                                          <p:attrName>ppt_h</p:attrName>
                                        </p:attrNameLst>
                                      </p:cBhvr>
                                      <p:tavLst>
                                        <p:tav tm="0">
                                          <p:val>
                                            <p:strVal val="#ppt_h"/>
                                          </p:val>
                                        </p:tav>
                                        <p:tav tm="100000">
                                          <p:val>
                                            <p:strVal val="#ppt_h"/>
                                          </p:val>
                                        </p:tav>
                                      </p:tavLst>
                                    </p:anim>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5" presetClass="entr" presetSubtype="1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heckerboard(across)">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5698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升华吸热、凝华放热</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23181" y="1859047"/>
            <a:ext cx="7603067"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难得的雾凇景观的形成需要一定的气候条件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空气寒冷</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并含有丰富的水蒸气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晴朗无风的夜晚容易形成霜</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7.png"/>
          <p:cNvPicPr>
            <a:picLocks noChangeAspect="1"/>
          </p:cNvPicPr>
          <p:nvPr/>
        </p:nvPicPr>
        <p:blipFill>
          <a:blip r:embed="rId2" cstate="print"/>
          <a:stretch>
            <a:fillRect/>
          </a:stretch>
        </p:blipFill>
        <p:spPr>
          <a:xfrm>
            <a:off x="0" y="899656"/>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5698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升华吸热、凝华放热</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728133" y="3263347"/>
            <a:ext cx="7603067" cy="147732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干冰吸热可直接升华为气体</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舞台上喷出的粉状干冰瞬间升华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从周围吸热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温度下降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周围空气中水蒸气遇冷液化成小水珠飘浮在空中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即我们所见的白雾</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yb614.jpg" descr="id:2147514713;FounderCES"/>
          <p:cNvPicPr/>
          <p:nvPr/>
        </p:nvPicPr>
        <p:blipFill>
          <a:blip r:embed="rId3" cstate="print"/>
          <a:stretch>
            <a:fillRect/>
          </a:stretch>
        </p:blipFill>
        <p:spPr>
          <a:xfrm>
            <a:off x="1771360" y="1145057"/>
            <a:ext cx="2682107" cy="1850842"/>
          </a:xfrm>
          <a:prstGeom prst="rect">
            <a:avLst/>
          </a:prstGeom>
        </p:spPr>
      </p:pic>
      <p:pic>
        <p:nvPicPr>
          <p:cNvPr id="13" name="yb615.jpg" descr="id:2147514720;FounderCES"/>
          <p:cNvPicPr/>
          <p:nvPr/>
        </p:nvPicPr>
        <p:blipFill>
          <a:blip r:embed="rId4" cstate="print"/>
          <a:stretch>
            <a:fillRect/>
          </a:stretch>
        </p:blipFill>
        <p:spPr>
          <a:xfrm>
            <a:off x="5513626" y="1217663"/>
            <a:ext cx="2580507" cy="182408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4" presetClass="entr" presetSubtype="16"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ox(in)">
                                      <p:cBhvr>
                                        <p:cTn id="24" dur="500"/>
                                        <p:tgtEl>
                                          <p:spTgt spid="11"/>
                                        </p:tgtEl>
                                      </p:cBhvr>
                                    </p:animEffect>
                                  </p:childTnLst>
                                </p:cTn>
                              </p:par>
                              <p:par>
                                <p:cTn id="25" presetID="4" presetClass="entr" presetSubtype="16"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ox(in)">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0" y="632541"/>
            <a:ext cx="914400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第四章 物质的形态及其变化</a:t>
            </a:r>
            <a:endParaRPr lang="zh-CN" altLang="en-US" sz="5400" dirty="0" smtClean="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575389" y="1986078"/>
            <a:ext cx="4631717"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5</a:t>
            </a:r>
            <a:r>
              <a:rPr lang="zh-CN" altLang="en-US" sz="3300" dirty="0" smtClean="0">
                <a:solidFill>
                  <a:schemeClr val="accent1"/>
                </a:solidFill>
              </a:rPr>
              <a:t>节　水循环与水资源</a:t>
            </a:r>
            <a:endParaRPr lang="zh-CN" altLang="en-US" sz="3300" dirty="0" smtClean="0">
              <a:solidFill>
                <a:schemeClr val="accent1"/>
              </a:solidFill>
            </a:endParaRPr>
          </a:p>
        </p:txBody>
      </p:sp>
      <p:pic>
        <p:nvPicPr>
          <p:cNvPr id="25" name="Picture 12" descr="clouds1.png"/>
          <p:cNvPicPr>
            <a:picLocks noChangeAspect="1"/>
          </p:cNvPicPr>
          <p:nvPr/>
        </p:nvPicPr>
        <p:blipFill>
          <a:blip r:embed="rId1"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2"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3"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825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节约用水</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680837" y="1734091"/>
            <a:ext cx="7603067" cy="188461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水的三态变化比较复杂</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它包含了六种物态变化</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在解答时需要注意的是如果题中明确要求填写物态变化名称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一定要注意只在六种物态变化中选择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尤其是要注意汽化的两种方式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蒸发和沸腾不要填写进去</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7.png"/>
          <p:cNvPicPr>
            <a:picLocks noChangeAspect="1"/>
          </p:cNvPicPr>
          <p:nvPr/>
        </p:nvPicPr>
        <p:blipFill>
          <a:blip r:embed="rId2" cstate="print"/>
          <a:stretch>
            <a:fillRect/>
          </a:stretch>
        </p:blipFill>
        <p:spPr>
          <a:xfrm>
            <a:off x="278767" y="931187"/>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825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节约用水</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822726" y="1734092"/>
            <a:ext cx="7603067"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水的三态变化</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水的三态变化是冰、水和水蒸气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它们之间的转化过程以及吸热、放热关系如图</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1.png"/>
          <p:cNvPicPr>
            <a:picLocks noChangeAspect="1"/>
          </p:cNvPicPr>
          <p:nvPr/>
        </p:nvPicPr>
        <p:blipFill>
          <a:blip r:embed="rId2" cstate="print"/>
          <a:stretch>
            <a:fillRect/>
          </a:stretch>
        </p:blipFill>
        <p:spPr>
          <a:xfrm>
            <a:off x="215435" y="1055657"/>
            <a:ext cx="1548256" cy="670505"/>
          </a:xfrm>
          <a:prstGeom prst="rect">
            <a:avLst/>
          </a:prstGeom>
        </p:spPr>
      </p:pic>
      <p:pic>
        <p:nvPicPr>
          <p:cNvPr id="13" name="wj828.jpg" descr="id:2147515023;FounderCES"/>
          <p:cNvPicPr/>
          <p:nvPr/>
        </p:nvPicPr>
        <p:blipFill>
          <a:blip r:embed="rId3" cstate="print"/>
          <a:stretch>
            <a:fillRect/>
          </a:stretch>
        </p:blipFill>
        <p:spPr>
          <a:xfrm>
            <a:off x="3682254" y="2793642"/>
            <a:ext cx="2277112" cy="20465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1000"/>
                            </p:stCondLst>
                            <p:childTnLst>
                              <p:par>
                                <p:cTn id="22" presetID="22" presetClass="entr" presetSubtype="4"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825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节约用水</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728133" y="3263347"/>
            <a:ext cx="7603067"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“雾凇”非“雾”</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它也是水蒸气凝华成大量的小冰晶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这些小冰晶附着在树枝上就形成了像雪一样的物体</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yb620a.jpg" descr="id:2147515037;FounderCES"/>
          <p:cNvPicPr/>
          <p:nvPr/>
        </p:nvPicPr>
        <p:blipFill>
          <a:blip r:embed="rId3" cstate="print"/>
          <a:stretch>
            <a:fillRect/>
          </a:stretch>
        </p:blipFill>
        <p:spPr>
          <a:xfrm>
            <a:off x="2762540" y="1006783"/>
            <a:ext cx="3079460" cy="20704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5" presetClass="entr" presetSubtype="1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heckerboard(across)">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825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节约用水</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728133" y="3263347"/>
            <a:ext cx="7603067"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“下雪”不“下霜”</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霜是地表附近的水蒸气在气温骤然下降到零摄氏度以下凝华形成的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雪是水蒸气在高空凝华形成的小冰晶飘落下来形成的</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yb621a.jpg" descr="id:2147515044;FounderCES"/>
          <p:cNvPicPr/>
          <p:nvPr/>
        </p:nvPicPr>
        <p:blipFill>
          <a:blip r:embed="rId3" cstate="print"/>
          <a:stretch>
            <a:fillRect/>
          </a:stretch>
        </p:blipFill>
        <p:spPr>
          <a:xfrm>
            <a:off x="3321340" y="1192010"/>
            <a:ext cx="2571460" cy="197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5" presetClass="entr" presetSubtype="1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heckerboard(across)">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825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节约用水</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714589" y="1008878"/>
            <a:ext cx="2093894" cy="55399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节水标志的含义</a:t>
            </a:r>
            <a:endParaRPr lang="zh-CN" altLang="en-US" sz="2000" dirty="0" smtClean="0">
              <a:latin typeface="微软雅黑" panose="020B0503020204020204" pitchFamily="34" charset="-122"/>
              <a:ea typeface="微软雅黑" panose="020B0503020204020204" pitchFamily="34" charset="-122"/>
            </a:endParaRPr>
          </a:p>
        </p:txBody>
      </p:sp>
      <p:pic>
        <p:nvPicPr>
          <p:cNvPr id="11" name="Picture 2" descr="C:\Users\Administrator\Desktop\生活中的物理.png"/>
          <p:cNvPicPr>
            <a:picLocks noChangeAspect="1" noChangeArrowheads="1"/>
          </p:cNvPicPr>
          <p:nvPr/>
        </p:nvPicPr>
        <p:blipFill>
          <a:blip r:embed="rId2" cstate="print"/>
          <a:srcRect/>
          <a:stretch>
            <a:fillRect/>
          </a:stretch>
        </p:blipFill>
        <p:spPr bwMode="auto">
          <a:xfrm>
            <a:off x="238395" y="1024772"/>
            <a:ext cx="1858963" cy="523875"/>
          </a:xfrm>
          <a:prstGeom prst="rect">
            <a:avLst/>
          </a:prstGeom>
          <a:noFill/>
        </p:spPr>
      </p:pic>
      <p:pic>
        <p:nvPicPr>
          <p:cNvPr id="13" name="yb623a.jpg" descr="id:2147515058;FounderCES"/>
          <p:cNvPicPr/>
          <p:nvPr/>
        </p:nvPicPr>
        <p:blipFill>
          <a:blip r:embed="rId3" cstate="print"/>
          <a:stretch>
            <a:fillRect/>
          </a:stretch>
        </p:blipFill>
        <p:spPr>
          <a:xfrm>
            <a:off x="2110586" y="1660037"/>
            <a:ext cx="1671671" cy="1657130"/>
          </a:xfrm>
          <a:prstGeom prst="rect">
            <a:avLst/>
          </a:prstGeom>
        </p:spPr>
      </p:pic>
      <p:pic>
        <p:nvPicPr>
          <p:cNvPr id="18" name="yb623.jpg" descr="id:2147515065;FounderCES"/>
          <p:cNvPicPr/>
          <p:nvPr/>
        </p:nvPicPr>
        <p:blipFill>
          <a:blip r:embed="rId4" cstate="print"/>
          <a:stretch>
            <a:fillRect/>
          </a:stretch>
        </p:blipFill>
        <p:spPr>
          <a:xfrm>
            <a:off x="4498225" y="1730057"/>
            <a:ext cx="2580492" cy="1439572"/>
          </a:xfrm>
          <a:prstGeom prst="rect">
            <a:avLst/>
          </a:prstGeom>
        </p:spPr>
      </p:pic>
      <p:sp>
        <p:nvSpPr>
          <p:cNvPr id="20" name="矩形 19"/>
          <p:cNvSpPr/>
          <p:nvPr/>
        </p:nvSpPr>
        <p:spPr>
          <a:xfrm>
            <a:off x="1087821" y="3415747"/>
            <a:ext cx="6605752" cy="147732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圆形代表地球</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标志留白部分托起一滴水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寓意节水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表示需要公众参与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鼓励人们从我做起</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人人动手节约每一滴水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手又像一条蜿蜒的河流</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象征滴水汇成江河</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par>
                                <p:cTn id="24" presetID="4" presetClass="entr" presetSubtype="16"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ox(in)">
                                      <p:cBhvr>
                                        <p:cTn id="26" dur="500"/>
                                        <p:tgtEl>
                                          <p:spTgt spid="13"/>
                                        </p:tgtEl>
                                      </p:cBhvr>
                                    </p:animEffect>
                                  </p:childTnLst>
                                </p:cTn>
                              </p:par>
                              <p:par>
                                <p:cTn id="27" presetID="4" presetClass="entr" presetSubtype="16"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box(in)">
                                      <p:cBhvr>
                                        <p:cTn id="2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2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825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节约用水</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2" cstate="print"/>
          <a:stretch>
            <a:fillRect/>
          </a:stretch>
        </p:blipFill>
        <p:spPr>
          <a:xfrm>
            <a:off x="0" y="1069447"/>
            <a:ext cx="1597020" cy="580934"/>
          </a:xfrm>
          <a:prstGeom prst="rect">
            <a:avLst/>
          </a:prstGeom>
        </p:spPr>
      </p:pic>
      <p:sp>
        <p:nvSpPr>
          <p:cNvPr id="19" name="矩形 18"/>
          <p:cNvSpPr/>
          <p:nvPr/>
        </p:nvSpPr>
        <p:spPr>
          <a:xfrm>
            <a:off x="728133" y="3263347"/>
            <a:ext cx="7603067" cy="1424621"/>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水的总量虽然是不变的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总是在地表和空中不停地循环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按理不会有水资源缺乏的问题出现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但有大量的水是不能为人类直接使用的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如海水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还有一些在荒无人烟的沼泽地、南北极、雪山顶</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yb622.jpg" descr="id:2147515086;FounderCES"/>
          <p:cNvPicPr/>
          <p:nvPr/>
        </p:nvPicPr>
        <p:blipFill>
          <a:blip r:embed="rId3" cstate="print"/>
          <a:stretch>
            <a:fillRect/>
          </a:stretch>
        </p:blipFill>
        <p:spPr>
          <a:xfrm>
            <a:off x="3845373" y="830850"/>
            <a:ext cx="1200760" cy="25139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7" presetClass="entr" presetSubtype="1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5" presetClass="entr" presetSubtype="1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heckerboard(across)">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wrap="none" lIns="68580" tIns="34290" rIns="68580" bIns="34290" rtlCol="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1" cstate="print"/>
          <a:stretch>
            <a:fillRect/>
          </a:stretch>
        </p:blipFill>
        <p:spPr>
          <a:xfrm>
            <a:off x="5705475" y="123144"/>
            <a:ext cx="3228975" cy="611433"/>
          </a:xfrm>
          <a:prstGeom prst="rect">
            <a:avLst/>
          </a:prstGeom>
        </p:spPr>
      </p:pic>
      <p:pic>
        <p:nvPicPr>
          <p:cNvPr id="45" name="Picture 3" descr="field.png"/>
          <p:cNvPicPr>
            <a:picLocks noChangeAspect="1"/>
          </p:cNvPicPr>
          <p:nvPr/>
        </p:nvPicPr>
        <p:blipFill>
          <a:blip r:embed="rId2" cstate="print"/>
          <a:stretch>
            <a:fillRect/>
          </a:stretch>
        </p:blipFill>
        <p:spPr>
          <a:xfrm>
            <a:off x="1" y="4076700"/>
            <a:ext cx="9183278" cy="1066800"/>
          </a:xfrm>
          <a:prstGeom prst="rect">
            <a:avLst/>
          </a:prstGeom>
        </p:spPr>
      </p:pic>
      <p:pic>
        <p:nvPicPr>
          <p:cNvPr id="47" name="Picture 4" descr="cloud_ballon.png"/>
          <p:cNvPicPr>
            <a:picLocks noChangeAspect="1"/>
          </p:cNvPicPr>
          <p:nvPr/>
        </p:nvPicPr>
        <p:blipFill>
          <a:blip r:embed="rId3" cstate="print"/>
          <a:stretch>
            <a:fillRect/>
          </a:stretch>
        </p:blipFill>
        <p:spPr>
          <a:xfrm>
            <a:off x="7796518" y="5143500"/>
            <a:ext cx="842657" cy="689895"/>
          </a:xfrm>
          <a:prstGeom prst="rect">
            <a:avLst/>
          </a:prstGeom>
        </p:spPr>
      </p:pic>
      <p:pic>
        <p:nvPicPr>
          <p:cNvPr id="48" name="Picture 4" descr="clouds.png"/>
          <p:cNvPicPr>
            <a:picLocks noChangeAspect="1"/>
          </p:cNvPicPr>
          <p:nvPr/>
        </p:nvPicPr>
        <p:blipFill>
          <a:blip r:embed="rId1" cstate="print"/>
          <a:stretch>
            <a:fillRect/>
          </a:stretch>
        </p:blipFill>
        <p:spPr>
          <a:xfrm>
            <a:off x="323850" y="513669"/>
            <a:ext cx="5134350" cy="972232"/>
          </a:xfrm>
          <a:prstGeom prst="rect">
            <a:avLst/>
          </a:prstGeom>
        </p:spPr>
      </p:pic>
      <p:pic>
        <p:nvPicPr>
          <p:cNvPr id="49" name="Picture 10" descr="together.png"/>
          <p:cNvPicPr>
            <a:picLocks noChangeAspect="1"/>
          </p:cNvPicPr>
          <p:nvPr/>
        </p:nvPicPr>
        <p:blipFill>
          <a:blip r:embed="rId4" cstate="print"/>
          <a:stretch>
            <a:fillRect/>
          </a:stretch>
        </p:blipFill>
        <p:spPr>
          <a:xfrm>
            <a:off x="2654378" y="3448050"/>
            <a:ext cx="4251379" cy="1200150"/>
          </a:xfrm>
          <a:prstGeom prst="rect">
            <a:avLst/>
          </a:prstGeom>
        </p:spPr>
      </p:pic>
      <p:pic>
        <p:nvPicPr>
          <p:cNvPr id="50" name="Picture 2" descr="C:\Users\Administrator\Desktop\兔子.png"/>
          <p:cNvPicPr>
            <a:picLocks noChangeAspect="1" noChangeArrowheads="1"/>
          </p:cNvPicPr>
          <p:nvPr/>
        </p:nvPicPr>
        <p:blipFill>
          <a:blip r:embed="rId5" cstate="print"/>
          <a:srcRect/>
          <a:stretch>
            <a:fillRect/>
          </a:stretch>
        </p:blipFill>
        <p:spPr bwMode="auto">
          <a:xfrm>
            <a:off x="5876925" y="4352925"/>
            <a:ext cx="800100" cy="7905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500">
        <p:split orient="vert" dir="in"/>
      </p:transition>
    </mc:Choice>
    <mc:Fallback>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 y="-338"/>
                                    </p:animMotion>
                                  </p:childTnLst>
                                </p:cTn>
                              </p:par>
                            </p:childTnLst>
                          </p:cTn>
                        </p:par>
                        <p:par>
                          <p:cTn id="25" fill="hold">
                            <p:stCondLst>
                              <p:cond delay="5000"/>
                            </p:stCondLst>
                            <p:childTnLst>
                              <p:par>
                                <p:cTn id="26" presetID="26"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wipe(down)">
                                      <p:cBhvr>
                                        <p:cTn id="28" dur="580">
                                          <p:stCondLst>
                                            <p:cond delay="0"/>
                                          </p:stCondLst>
                                        </p:cTn>
                                        <p:tgtEl>
                                          <p:spTgt spid="64"/>
                                        </p:tgtEl>
                                      </p:cBhvr>
                                    </p:animEffect>
                                    <p:anim calcmode="lin" valueType="num">
                                      <p:cBhvr>
                                        <p:cTn id="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34" dur="26">
                                          <p:stCondLst>
                                            <p:cond delay="650"/>
                                          </p:stCondLst>
                                        </p:cTn>
                                        <p:tgtEl>
                                          <p:spTgt spid="64"/>
                                        </p:tgtEl>
                                      </p:cBhvr>
                                      <p:to x="100000" y="60000"/>
                                    </p:animScale>
                                    <p:animScale>
                                      <p:cBhvr>
                                        <p:cTn id="35" dur="166" decel="50000">
                                          <p:stCondLst>
                                            <p:cond delay="676"/>
                                          </p:stCondLst>
                                        </p:cTn>
                                        <p:tgtEl>
                                          <p:spTgt spid="64"/>
                                        </p:tgtEl>
                                      </p:cBhvr>
                                      <p:to x="100000" y="100000"/>
                                    </p:animScale>
                                    <p:animScale>
                                      <p:cBhvr>
                                        <p:cTn id="36" dur="26">
                                          <p:stCondLst>
                                            <p:cond delay="1312"/>
                                          </p:stCondLst>
                                        </p:cTn>
                                        <p:tgtEl>
                                          <p:spTgt spid="64"/>
                                        </p:tgtEl>
                                      </p:cBhvr>
                                      <p:to x="100000" y="80000"/>
                                    </p:animScale>
                                    <p:animScale>
                                      <p:cBhvr>
                                        <p:cTn id="37" dur="166" decel="50000">
                                          <p:stCondLst>
                                            <p:cond delay="1338"/>
                                          </p:stCondLst>
                                        </p:cTn>
                                        <p:tgtEl>
                                          <p:spTgt spid="64"/>
                                        </p:tgtEl>
                                      </p:cBhvr>
                                      <p:to x="100000" y="100000"/>
                                    </p:animScale>
                                    <p:animScale>
                                      <p:cBhvr>
                                        <p:cTn id="38" dur="26">
                                          <p:stCondLst>
                                            <p:cond delay="1642"/>
                                          </p:stCondLst>
                                        </p:cTn>
                                        <p:tgtEl>
                                          <p:spTgt spid="64"/>
                                        </p:tgtEl>
                                      </p:cBhvr>
                                      <p:to x="100000" y="90000"/>
                                    </p:animScale>
                                    <p:animScale>
                                      <p:cBhvr>
                                        <p:cTn id="39" dur="166" decel="50000">
                                          <p:stCondLst>
                                            <p:cond delay="1668"/>
                                          </p:stCondLst>
                                        </p:cTn>
                                        <p:tgtEl>
                                          <p:spTgt spid="64"/>
                                        </p:tgtEl>
                                      </p:cBhvr>
                                      <p:to x="100000" y="100000"/>
                                    </p:animScale>
                                    <p:animScale>
                                      <p:cBhvr>
                                        <p:cTn id="40" dur="26">
                                          <p:stCondLst>
                                            <p:cond delay="1808"/>
                                          </p:stCondLst>
                                        </p:cTn>
                                        <p:tgtEl>
                                          <p:spTgt spid="64"/>
                                        </p:tgtEl>
                                      </p:cBhvr>
                                      <p:to x="100000" y="95000"/>
                                    </p:animScale>
                                    <p:animScale>
                                      <p:cBhvr>
                                        <p:cTn id="41" dur="166" decel="50000">
                                          <p:stCondLst>
                                            <p:cond delay="1834"/>
                                          </p:stCondLst>
                                        </p:cTn>
                                        <p:tgtEl>
                                          <p:spTgt spid="64"/>
                                        </p:tgtEl>
                                      </p:cBhvr>
                                      <p:to x="100000" y="100000"/>
                                    </p:animScale>
                                  </p:childTnLst>
                                </p:cTn>
                              </p:par>
                            </p:childTnLst>
                          </p:cTn>
                        </p:par>
                        <p:par>
                          <p:cTn id="42" fill="hold">
                            <p:stCondLst>
                              <p:cond delay="7000"/>
                            </p:stCondLst>
                            <p:childTnLst>
                              <p:par>
                                <p:cTn id="43" presetID="23" presetClass="entr" presetSubtype="16" fill="hold" nodeType="after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p:cTn id="45" dur="500" fill="hold"/>
                                        <p:tgtEl>
                                          <p:spTgt spid="49"/>
                                        </p:tgtEl>
                                        <p:attrNameLst>
                                          <p:attrName>ppt_w</p:attrName>
                                        </p:attrNameLst>
                                      </p:cBhvr>
                                      <p:tavLst>
                                        <p:tav tm="0">
                                          <p:val>
                                            <p:fltVal val="0"/>
                                          </p:val>
                                        </p:tav>
                                        <p:tav tm="100000">
                                          <p:val>
                                            <p:strVal val="#ppt_w"/>
                                          </p:val>
                                        </p:tav>
                                      </p:tavLst>
                                    </p:anim>
                                    <p:anim calcmode="lin" valueType="num">
                                      <p:cBhvr>
                                        <p:cTn id="46" dur="500" fill="hold"/>
                                        <p:tgtEl>
                                          <p:spTgt spid="49"/>
                                        </p:tgtEl>
                                        <p:attrNameLst>
                                          <p:attrName>ppt_h</p:attrName>
                                        </p:attrNameLst>
                                      </p:cBhvr>
                                      <p:tavLst>
                                        <p:tav tm="0">
                                          <p:val>
                                            <p:fltVal val="0"/>
                                          </p:val>
                                        </p:tav>
                                        <p:tav tm="100000">
                                          <p:val>
                                            <p:strVal val="#ppt_h"/>
                                          </p:val>
                                        </p:tav>
                                      </p:tavLst>
                                    </p:anim>
                                  </p:childTnLst>
                                </p:cTn>
                              </p:par>
                              <p:par>
                                <p:cTn id="47" presetID="1"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50" dur="2000" fill="hold"/>
                                        <p:tgtEl>
                                          <p:spTgt spid="50"/>
                                        </p:tgtEl>
                                        <p:attrNameLst>
                                          <p:attrName>ppt_x</p:attrName>
                                          <p:attrName>ppt_y</p:attrName>
                                        </p:attrNameLst>
                                      </p:cBhvr>
                                      <p:rCtr x="-155" y="-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014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25473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知识点温度和温度计</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747783" y="1575298"/>
            <a:ext cx="5614714" cy="2400657"/>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为使温度计的测量结果更为精确</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通常温度计的下端的玻璃泡较大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而温度计内的玻璃管则较细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这样可以使液体体积变化更明显</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温度计玻璃泡的玻璃壁很薄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这是为了使温度计玻璃泡内的液体能很快与被测物体的温度相同</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1.png"/>
          <p:cNvPicPr>
            <a:picLocks noChangeAspect="1"/>
          </p:cNvPicPr>
          <p:nvPr/>
        </p:nvPicPr>
        <p:blipFill>
          <a:blip r:embed="rId2" cstate="print"/>
          <a:stretch>
            <a:fillRect/>
          </a:stretch>
        </p:blipFill>
        <p:spPr>
          <a:xfrm>
            <a:off x="0" y="898001"/>
            <a:ext cx="1548256"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40148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25473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知识点温度和温度计</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61697" y="1764484"/>
            <a:ext cx="6763406" cy="1938992"/>
          </a:xfrm>
          <a:prstGeom prst="rect">
            <a:avLst/>
          </a:prstGeom>
        </p:spPr>
        <p:txBody>
          <a:bodyPr wrap="square">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摄氏度”不能分开读</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a:t>
            </a:r>
            <a:r>
              <a:rPr lang="en-US" altLang="zh-CN" sz="2000" dirty="0" smtClean="0">
                <a:latin typeface="微软雅黑" panose="020B0503020204020204" pitchFamily="34" charset="-122"/>
                <a:ea typeface="微软雅黑" panose="020B0503020204020204" pitchFamily="34" charset="-122"/>
              </a:rPr>
              <a:t>37 ℃</a:t>
            </a:r>
            <a:r>
              <a:rPr lang="zh-CN" altLang="en-US" sz="2000" dirty="0" smtClean="0">
                <a:latin typeface="微软雅黑" panose="020B0503020204020204" pitchFamily="34" charset="-122"/>
                <a:ea typeface="微软雅黑" panose="020B0503020204020204" pitchFamily="34" charset="-122"/>
              </a:rPr>
              <a:t>不能读作“摄氏</a:t>
            </a:r>
            <a:r>
              <a:rPr lang="en-US" altLang="zh-CN" sz="2000" dirty="0" smtClean="0">
                <a:latin typeface="微软雅黑" panose="020B0503020204020204" pitchFamily="34" charset="-122"/>
                <a:ea typeface="微软雅黑" panose="020B0503020204020204" pitchFamily="34" charset="-122"/>
              </a:rPr>
              <a:t>37</a:t>
            </a:r>
            <a:r>
              <a:rPr lang="zh-CN" altLang="en-US" sz="2000" dirty="0" smtClean="0">
                <a:latin typeface="微软雅黑" panose="020B0503020204020204" pitchFamily="34" charset="-122"/>
                <a:ea typeface="微软雅黑" panose="020B0503020204020204" pitchFamily="34" charset="-122"/>
              </a:rPr>
              <a:t>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也不能读作“</a:t>
            </a:r>
            <a:r>
              <a:rPr lang="en-US" altLang="zh-CN" sz="2000" dirty="0" smtClean="0">
                <a:latin typeface="微软雅黑" panose="020B0503020204020204" pitchFamily="34" charset="-122"/>
                <a:ea typeface="微软雅黑" panose="020B0503020204020204" pitchFamily="34" charset="-122"/>
              </a:rPr>
              <a:t>37</a:t>
            </a:r>
            <a:r>
              <a:rPr lang="zh-CN" altLang="en-US" sz="2000" dirty="0" smtClean="0">
                <a:latin typeface="微软雅黑" panose="020B0503020204020204" pitchFamily="34" charset="-122"/>
                <a:ea typeface="微软雅黑" panose="020B0503020204020204" pitchFamily="34" charset="-122"/>
              </a:rPr>
              <a:t>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单位符号书写要注意格式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字母左上角的小圆圈不能漏掉也不能分开</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不论冰多还是水多</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只要是冰水混合物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其温度就是</a:t>
            </a:r>
            <a:r>
              <a:rPr lang="en-US" altLang="zh-CN" sz="2000" dirty="0" smtClean="0">
                <a:latin typeface="微软雅黑" panose="020B0503020204020204" pitchFamily="34" charset="-122"/>
                <a:ea typeface="微软雅黑" panose="020B0503020204020204" pitchFamily="34" charset="-122"/>
              </a:rPr>
              <a:t>0 ℃.</a:t>
            </a:r>
            <a:endParaRPr lang="en-US" altLang="zh-CN" sz="2000" dirty="0" smtClean="0">
              <a:latin typeface="微软雅黑" panose="020B0503020204020204" pitchFamily="34" charset="-122"/>
              <a:ea typeface="微软雅黑" panose="020B0503020204020204" pitchFamily="34" charset="-122"/>
            </a:endParaRPr>
          </a:p>
        </p:txBody>
      </p:sp>
      <p:pic>
        <p:nvPicPr>
          <p:cNvPr id="10" name="图片 9" descr="图片3.png"/>
          <p:cNvPicPr>
            <a:picLocks noChangeAspect="1"/>
          </p:cNvPicPr>
          <p:nvPr/>
        </p:nvPicPr>
        <p:blipFill>
          <a:blip r:embed="rId2" cstate="print"/>
          <a:stretch>
            <a:fillRect/>
          </a:stretch>
        </p:blipFill>
        <p:spPr>
          <a:xfrm>
            <a:off x="289997" y="87053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4532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体温计</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3056320" y="4066250"/>
            <a:ext cx="4572000" cy="501291"/>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俯视偏大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仰视偏小</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1.png"/>
          <p:cNvPicPr>
            <a:picLocks noChangeAspect="1"/>
          </p:cNvPicPr>
          <p:nvPr/>
        </p:nvPicPr>
        <p:blipFill>
          <a:blip r:embed="rId2" cstate="print"/>
          <a:stretch>
            <a:fillRect/>
          </a:stretch>
        </p:blipFill>
        <p:spPr>
          <a:xfrm>
            <a:off x="0" y="883404"/>
            <a:ext cx="1548256" cy="670505"/>
          </a:xfrm>
          <a:prstGeom prst="rect">
            <a:avLst/>
          </a:prstGeom>
        </p:spPr>
      </p:pic>
      <p:pic>
        <p:nvPicPr>
          <p:cNvPr id="13" name="YB513.EPS" descr="id:2147512842;FounderCES"/>
          <p:cNvPicPr/>
          <p:nvPr/>
        </p:nvPicPr>
        <p:blipFill>
          <a:blip r:embed="rId3" cstate="print"/>
          <a:stretch>
            <a:fillRect/>
          </a:stretch>
        </p:blipFill>
        <p:spPr>
          <a:xfrm>
            <a:off x="3126146" y="1203668"/>
            <a:ext cx="2766654" cy="23590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5" presetClass="entr" presetSubtype="1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checkerboard(across)">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4532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体温计</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157685" y="1543767"/>
            <a:ext cx="4572000" cy="1884618"/>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温度计使用口诀</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玻泡浸入液</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不碰底和壁</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插入不即读</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稳定要仔细</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读数留液中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视线液面齐</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1" name="图片 10" descr="图片7.png"/>
          <p:cNvPicPr>
            <a:picLocks noChangeAspect="1"/>
          </p:cNvPicPr>
          <p:nvPr/>
        </p:nvPicPr>
        <p:blipFill>
          <a:blip r:embed="rId2" cstate="print"/>
          <a:stretch>
            <a:fillRect/>
          </a:stretch>
        </p:blipFill>
        <p:spPr>
          <a:xfrm>
            <a:off x="263001" y="915422"/>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4532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1"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体温计</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078857" y="2268982"/>
            <a:ext cx="4572000" cy="961289"/>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温度计使用前要做到“一看二清”</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使用时要做到“三要三不要”</a:t>
            </a:r>
            <a:r>
              <a:rPr lang="en-US"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p:txBody>
      </p:sp>
      <p:pic>
        <p:nvPicPr>
          <p:cNvPr id="10" name="图片 9" descr="图片3.png"/>
          <p:cNvPicPr>
            <a:picLocks noChangeAspect="1"/>
          </p:cNvPicPr>
          <p:nvPr/>
        </p:nvPicPr>
        <p:blipFill>
          <a:blip r:embed="rId2" cstate="print"/>
          <a:stretch>
            <a:fillRect/>
          </a:stretch>
        </p:blipFill>
        <p:spPr>
          <a:xfrm>
            <a:off x="447651" y="949360"/>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Left)">
                                      <p:cBhvr>
                                        <p:cTn id="11" dur="500"/>
                                        <p:tgtEl>
                                          <p:spTgt spid="9"/>
                                        </p:tgtEl>
                                      </p:cBhvr>
                                    </p:animEffect>
                                  </p:childTnLst>
                                </p:cTn>
                              </p:par>
                              <p:par>
                                <p:cTn id="12" presetID="17" presetClass="entr" presetSubtype="1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theme/theme1.xml><?xml version="1.0" encoding="utf-8"?>
<a:theme xmlns:a="http://schemas.openxmlformats.org/drawingml/2006/main" name="Office 主题">
  <a:themeElements>
    <a:clrScheme name="自定义 33">
      <a:dk1>
        <a:sysClr val="windowText" lastClr="000000"/>
      </a:dk1>
      <a:lt1>
        <a:sysClr val="window" lastClr="FFFFFF"/>
      </a:lt1>
      <a:dk2>
        <a:srgbClr val="44546A"/>
      </a:dk2>
      <a:lt2>
        <a:srgbClr val="E7E6E6"/>
      </a:lt2>
      <a:accent1>
        <a:srgbClr val="826C4A"/>
      </a:accent1>
      <a:accent2>
        <a:srgbClr val="5FCACB"/>
      </a:accent2>
      <a:accent3>
        <a:srgbClr val="A0BF0D"/>
      </a:accent3>
      <a:accent4>
        <a:srgbClr val="FDB900"/>
      </a:accent4>
      <a:accent5>
        <a:srgbClr val="319095"/>
      </a:accent5>
      <a:accent6>
        <a:srgbClr val="F5841C"/>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3002</Words>
  <Application>WPS 演示</Application>
  <PresentationFormat>全屏显示(16:9)</PresentationFormat>
  <Paragraphs>218</Paragraphs>
  <Slides>49</Slides>
  <Notes>7</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49</vt:i4>
      </vt:variant>
    </vt:vector>
  </HeadingPairs>
  <TitlesOfParts>
    <vt:vector size="57" baseType="lpstr">
      <vt:lpstr>Arial</vt:lpstr>
      <vt:lpstr>宋体</vt:lpstr>
      <vt:lpstr>Wingdings</vt:lpstr>
      <vt:lpstr>微软雅黑</vt:lpstr>
      <vt:lpstr>隶书</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terms:created xsi:type="dcterms:W3CDTF">2019-08-20T02:16:08Z</dcterms:created>
  <dcterms:modified xsi:type="dcterms:W3CDTF">2019-08-20T02:16:09Z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2052-11.1.0.8907</vt:lpwstr>
  </property>
</Properties>
</file>